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Mechanisms to improve impact in a specific sector/theme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III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7159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 from the session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Various </a:t>
            </a:r>
            <a:r>
              <a:rPr lang="en-US" sz="2400" dirty="0"/>
              <a:t>ODA coordinators (Intl organizations, MFAs, Trust Funds</a:t>
            </a:r>
            <a:r>
              <a:rPr lang="en-US" sz="2400" dirty="0" smtClean="0"/>
              <a:t>) - interest </a:t>
            </a:r>
            <a:r>
              <a:rPr lang="en-US" sz="2400" dirty="0"/>
              <a:t>in improving the </a:t>
            </a:r>
            <a:r>
              <a:rPr lang="en-US" sz="2400" dirty="0" smtClean="0"/>
              <a:t>DA interventions </a:t>
            </a:r>
            <a:r>
              <a:rPr lang="en-US" sz="2400" dirty="0"/>
              <a:t>in specific sectors/thematic areas </a:t>
            </a:r>
            <a:r>
              <a:rPr lang="en-US" sz="2400" dirty="0" smtClean="0"/>
              <a:t>and to </a:t>
            </a:r>
            <a:r>
              <a:rPr lang="en-US" sz="2400" dirty="0"/>
              <a:t>learn best practices; </a:t>
            </a:r>
            <a:endParaRPr lang="en-US" sz="2400" dirty="0" smtClean="0"/>
          </a:p>
          <a:p>
            <a:r>
              <a:rPr lang="en-US" sz="2400" dirty="0" smtClean="0"/>
              <a:t>Interest in finding </a:t>
            </a:r>
            <a:r>
              <a:rPr lang="en-US" sz="2400" dirty="0"/>
              <a:t>out ways of improving the impact of own ODA programs in specific areas (electoral assistance, transparency, etc.); </a:t>
            </a:r>
            <a:endParaRPr lang="en-US" sz="2400" dirty="0" smtClean="0"/>
          </a:p>
          <a:p>
            <a:r>
              <a:rPr lang="en-US" sz="2400" dirty="0" smtClean="0"/>
              <a:t>better </a:t>
            </a:r>
            <a:r>
              <a:rPr lang="en-US" sz="2400" dirty="0"/>
              <a:t>defining and operationalizing what Transition Experience means (what sectors can be included, what type of interventions it generates</a:t>
            </a:r>
            <a:r>
              <a:rPr lang="en-US" sz="2400" dirty="0" smtClean="0"/>
              <a:t>);</a:t>
            </a:r>
          </a:p>
          <a:p>
            <a:r>
              <a:rPr lang="en-US" sz="2400" dirty="0" smtClean="0"/>
              <a:t>Interest in seeing </a:t>
            </a:r>
            <a:r>
              <a:rPr lang="en-US" sz="2400" dirty="0"/>
              <a:t>what mechanisms are in place and what not to enhance interventions in specific sectors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34107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Mechanisms of thematic areas selection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Criteria: </a:t>
            </a:r>
          </a:p>
          <a:p>
            <a:r>
              <a:rPr lang="en-US" sz="2400" dirty="0" smtClean="0"/>
              <a:t>proactivity </a:t>
            </a:r>
            <a:r>
              <a:rPr lang="en-US" sz="2400" dirty="0"/>
              <a:t>of line ministries and </a:t>
            </a:r>
            <a:r>
              <a:rPr lang="en-US" sz="2400" dirty="0" smtClean="0"/>
              <a:t>NGOs in a certain thematic area;</a:t>
            </a:r>
          </a:p>
          <a:p>
            <a:r>
              <a:rPr lang="en-US" sz="2400" dirty="0" smtClean="0"/>
              <a:t>matching </a:t>
            </a:r>
            <a:r>
              <a:rPr lang="en-US" sz="2400" dirty="0"/>
              <a:t>the experience and expertise of </a:t>
            </a:r>
            <a:r>
              <a:rPr lang="en-US" sz="2400" dirty="0"/>
              <a:t>d</a:t>
            </a:r>
            <a:r>
              <a:rPr lang="en-US" sz="2400" dirty="0" smtClean="0"/>
              <a:t>onor’s line </a:t>
            </a:r>
            <a:r>
              <a:rPr lang="en-US" sz="2400" dirty="0"/>
              <a:t>ministries with the needs of partner states (these proactive institutions have the partnerships in place already with the recipient states</a:t>
            </a:r>
            <a:r>
              <a:rPr lang="en-US" sz="2400" dirty="0" smtClean="0"/>
              <a:t>);</a:t>
            </a:r>
          </a:p>
          <a:p>
            <a:r>
              <a:rPr lang="en-US" sz="2400" dirty="0" smtClean="0"/>
              <a:t>political </a:t>
            </a:r>
            <a:r>
              <a:rPr lang="en-US" sz="2400" dirty="0"/>
              <a:t>choices of donors (interest of donors to be perceived as providers of experience/expertise in certain thematic </a:t>
            </a:r>
            <a:r>
              <a:rPr lang="en-US" sz="2400" dirty="0" smtClean="0"/>
              <a:t>areas)</a:t>
            </a:r>
          </a:p>
          <a:p>
            <a:r>
              <a:rPr lang="en-US" sz="2400" dirty="0"/>
              <a:t>the number of sectors should not be limited, but rather let the market shape itself and decide the sectors based on request from the partners/experience of donors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2592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Mechanisms to improve impact in specific sector/thematic area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/>
              <a:t>Operationalizing transition experience as a crosscutting issue – some donors choose to mainstream themes (gender, AC, human rights, lustration law, </a:t>
            </a:r>
            <a:r>
              <a:rPr lang="en-US" sz="2200" dirty="0" err="1"/>
              <a:t>etc</a:t>
            </a:r>
            <a:r>
              <a:rPr lang="en-US" sz="2200" dirty="0"/>
              <a:t>) through which transition experience and lessons learned can be shared; difficult to measure </a:t>
            </a:r>
            <a:r>
              <a:rPr lang="en-US" sz="2200" dirty="0" smtClean="0"/>
              <a:t>it;</a:t>
            </a:r>
          </a:p>
          <a:p>
            <a:r>
              <a:rPr lang="en-US" sz="2200" dirty="0"/>
              <a:t>Supporting the academia/civil society create and develop their own networks for development assistance and for sharing their transition experiences among </a:t>
            </a:r>
            <a:r>
              <a:rPr lang="en-US" sz="2200" dirty="0" smtClean="0"/>
              <a:t>themselves;</a:t>
            </a:r>
          </a:p>
          <a:p>
            <a:r>
              <a:rPr lang="en-US" sz="2200" dirty="0" err="1"/>
              <a:t>Twinnings</a:t>
            </a:r>
            <a:r>
              <a:rPr lang="en-US" sz="2200" dirty="0"/>
              <a:t> can improve the impact in specific sectors (PA reform; border </a:t>
            </a:r>
            <a:r>
              <a:rPr lang="en-US" sz="2200" dirty="0" smtClean="0"/>
              <a:t>management; </a:t>
            </a:r>
            <a:r>
              <a:rPr lang="en-US" sz="2200" dirty="0"/>
              <a:t>interlink TAIEX and Twinning </a:t>
            </a:r>
            <a:r>
              <a:rPr lang="en-US" sz="2200" dirty="0" smtClean="0"/>
              <a:t>projects for greater impact;</a:t>
            </a:r>
          </a:p>
          <a:p>
            <a:r>
              <a:rPr lang="en-US" sz="2200" dirty="0"/>
              <a:t>More monitoring and evaluation exercises can definitely improve the impact of ODA programs; this can be crucial in supporting transparency and accountability for public </a:t>
            </a:r>
            <a:r>
              <a:rPr lang="en-US" sz="2200" dirty="0" smtClean="0"/>
              <a:t>funds;</a:t>
            </a:r>
          </a:p>
          <a:p>
            <a:r>
              <a:rPr lang="en-US" sz="2200" dirty="0"/>
              <a:t>Use ICT more in developing the networks for development </a:t>
            </a:r>
            <a:r>
              <a:rPr lang="en-US" sz="2200" dirty="0" smtClean="0"/>
              <a:t>assistance</a:t>
            </a:r>
          </a:p>
          <a:p>
            <a:r>
              <a:rPr lang="en-US" sz="2200" dirty="0"/>
              <a:t>Actors (recipients and providers) must be of the same type, homologue institutions (peer to peer mechanism), for the experience sharing to really take place; it generates sustainability of results and ownership</a:t>
            </a:r>
            <a:endParaRPr lang="en-US" sz="2200" dirty="0" smtClean="0"/>
          </a:p>
          <a:p>
            <a:pPr lvl="1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051968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Role of international organizations and networks </a:t>
            </a:r>
            <a:r>
              <a:rPr lang="en-US" dirty="0"/>
              <a:t>(UNDP, WB, </a:t>
            </a:r>
            <a:r>
              <a:rPr lang="en-US" dirty="0" smtClean="0"/>
              <a:t>EC, etc.)?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b</a:t>
            </a:r>
            <a:r>
              <a:rPr lang="en-US" dirty="0" smtClean="0"/>
              <a:t>ilateral </a:t>
            </a:r>
            <a:r>
              <a:rPr lang="en-US" dirty="0"/>
              <a:t>assistance through multilateral </a:t>
            </a:r>
            <a:r>
              <a:rPr lang="en-US" dirty="0" smtClean="0"/>
              <a:t>channels</a:t>
            </a:r>
          </a:p>
          <a:p>
            <a:r>
              <a:rPr lang="en-US" dirty="0" smtClean="0"/>
              <a:t>facilitation/funding </a:t>
            </a:r>
            <a:r>
              <a:rPr lang="en-US" dirty="0"/>
              <a:t>roles</a:t>
            </a:r>
            <a:r>
              <a:rPr lang="en-US" dirty="0" smtClean="0"/>
              <a:t>;</a:t>
            </a:r>
          </a:p>
          <a:p>
            <a:r>
              <a:rPr lang="en-US" dirty="0" smtClean="0"/>
              <a:t>coordination </a:t>
            </a:r>
            <a:r>
              <a:rPr lang="en-US" dirty="0"/>
              <a:t>of the recipients’ needs and donors’ offers at the regional and global level (organizations like UNDP/WB can plug the national/regional level initiatives into the global trends); </a:t>
            </a:r>
            <a:endParaRPr lang="en-US" dirty="0" smtClean="0"/>
          </a:p>
          <a:p>
            <a:r>
              <a:rPr lang="en-US" dirty="0" smtClean="0"/>
              <a:t>coordination </a:t>
            </a:r>
            <a:r>
              <a:rPr lang="en-US" dirty="0"/>
              <a:t>of aid in the </a:t>
            </a:r>
            <a:r>
              <a:rPr lang="en-US" dirty="0" smtClean="0"/>
              <a:t>field</a:t>
            </a:r>
          </a:p>
          <a:p>
            <a:r>
              <a:rPr lang="en-US" dirty="0"/>
              <a:t>g</a:t>
            </a:r>
            <a:r>
              <a:rPr lang="en-US" dirty="0" smtClean="0"/>
              <a:t>reat role in untying </a:t>
            </a:r>
            <a:r>
              <a:rPr lang="en-US" dirty="0"/>
              <a:t>the aid and regionalizing development interventions; </a:t>
            </a:r>
            <a:endParaRPr lang="en-US" dirty="0" smtClean="0"/>
          </a:p>
          <a:p>
            <a:r>
              <a:rPr lang="en-US" dirty="0" smtClean="0"/>
              <a:t>quality </a:t>
            </a:r>
            <a:r>
              <a:rPr lang="en-US" dirty="0"/>
              <a:t>control; monitoring and evaluation; training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800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453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Mechanisms to improve impact in a specific sector/theme</vt:lpstr>
      <vt:lpstr>Expectations from the session</vt:lpstr>
      <vt:lpstr>Mechanisms of thematic areas selection</vt:lpstr>
      <vt:lpstr>Mechanisms to improve impact in specific sector/thematic area</vt:lpstr>
      <vt:lpstr>Role of international organizations and networks (UNDP, WB, EC, etc.)?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Mechanisms to improve impact in a specific sector/theme</dc:title>
  <dc:creator>anca</dc:creator>
  <cp:lastModifiedBy>anca</cp:lastModifiedBy>
  <cp:revision>4</cp:revision>
  <dcterms:created xsi:type="dcterms:W3CDTF">2006-08-16T00:00:00Z</dcterms:created>
  <dcterms:modified xsi:type="dcterms:W3CDTF">2012-11-27T11:28:08Z</dcterms:modified>
</cp:coreProperties>
</file>