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7"/>
  </p:notes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b66069" initials="t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53" autoAdjust="0"/>
    <p:restoredTop sz="71294" autoAdjust="0"/>
  </p:normalViewPr>
  <p:slideViewPr>
    <p:cSldViewPr>
      <p:cViewPr varScale="1">
        <p:scale>
          <a:sx n="102" d="100"/>
          <a:sy n="102" d="100"/>
        </p:scale>
        <p:origin x="-8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commentAuthors" Target="commentAuthors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F2D05-4E95-4196-A367-43365D522809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80318-2549-4872-95C4-264DC34B6F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48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490522-1E86-4D64-8DA7-3B82150E4BF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C744CD0-685F-472A-B127-DE6768C70011}" type="datetimeFigureOut">
              <a:rPr lang="en-US" smtClean="0"/>
              <a:pPr/>
              <a:t>11/27/12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4DD04815-ED20-462C-BC73-4A907F9D0B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400"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02250C9-0A75-4F61-86A4-712A8E01606F}" type="slidenum">
              <a:rPr lang="en-US" smtClean="0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>
              <a:latin typeface="+mn-lt"/>
              <a:cs typeface="+mn-cs"/>
            </a:endParaRPr>
          </a:p>
        </p:txBody>
      </p:sp>
      <p:pic>
        <p:nvPicPr>
          <p:cNvPr id="2056" name="Picture 6" descr="wbi_logo_2009_horizontal.png"/>
          <p:cNvPicPr>
            <a:picLocks noChangeAspect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620000" y="152400"/>
            <a:ext cx="13716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7" descr="wbi_businesline_footer.png"/>
          <p:cNvPicPr>
            <a:picLocks noChangeAspect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6577013"/>
            <a:ext cx="91440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5" descr="wbi_plaid.png"/>
          <p:cNvPicPr>
            <a:picLocks noChangeAspect="1"/>
          </p:cNvPicPr>
          <p:nvPr/>
        </p:nvPicPr>
        <p:blipFill>
          <a:blip r:embed="rId20" cstate="print"/>
          <a:srcRect t="15533"/>
          <a:stretch>
            <a:fillRect/>
          </a:stretch>
        </p:blipFill>
        <p:spPr bwMode="auto">
          <a:xfrm>
            <a:off x="0" y="0"/>
            <a:ext cx="4572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781800" y="6149975"/>
            <a:ext cx="1820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chemeClr val="bg1"/>
                </a:solidFill>
                <a:latin typeface="+mn-lt"/>
                <a:cs typeface="+mn-cs"/>
              </a:rPr>
              <a:t>www.southsouth.info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2" r:id="rId14"/>
    <p:sldLayoutId id="2147483724" r:id="rId15"/>
    <p:sldLayoutId id="214748372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244" y="1089732"/>
            <a:ext cx="8458200" cy="3352800"/>
          </a:xfrm>
        </p:spPr>
        <p:txBody>
          <a:bodyPr rtlCol="0">
            <a:normAutofit fontScale="9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>
                <a:solidFill>
                  <a:srgbClr val="800000"/>
                </a:solidFill>
              </a:rPr>
              <a:t>Feedback from partner countries</a:t>
            </a: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r>
              <a:rPr lang="en-US" sz="4900" b="1" dirty="0" smtClean="0">
                <a:solidFill>
                  <a:schemeClr val="tx2"/>
                </a:solidFill>
              </a:rPr>
              <a:t>ECA – MENA Knowledge Exchange</a:t>
            </a: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/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US" sz="2700" dirty="0" smtClean="0"/>
              <a:t>World Bank Middle East and North Africa Region (MENA)</a:t>
            </a:r>
            <a:endParaRPr lang="en-US" sz="27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571500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Technical Workshop ‘Sharing Knowledge and Transition Experience for Development,</a:t>
            </a:r>
          </a:p>
          <a:p>
            <a:pPr algn="r"/>
            <a:r>
              <a:rPr lang="en-US" sz="1400" dirty="0" smtClean="0"/>
              <a:t>Prague, 27 November 2012 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Possible Themes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1F497D"/>
                </a:solidFill>
              </a:rPr>
              <a:t>Expressed demand from MENA countries:</a:t>
            </a:r>
          </a:p>
          <a:p>
            <a:r>
              <a:rPr lang="en-US" dirty="0" smtClean="0"/>
              <a:t>Public </a:t>
            </a:r>
            <a:r>
              <a:rPr lang="en-US" dirty="0"/>
              <a:t>sector </a:t>
            </a:r>
            <a:r>
              <a:rPr lang="en-US" dirty="0" smtClean="0"/>
              <a:t>reforms</a:t>
            </a:r>
          </a:p>
          <a:p>
            <a:r>
              <a:rPr lang="en-US" dirty="0"/>
              <a:t>J</a:t>
            </a:r>
            <a:r>
              <a:rPr lang="en-US" dirty="0" smtClean="0"/>
              <a:t>udiciary aspects</a:t>
            </a:r>
          </a:p>
          <a:p>
            <a:r>
              <a:rPr lang="en-US" dirty="0" smtClean="0"/>
              <a:t>SME support </a:t>
            </a:r>
          </a:p>
          <a:p>
            <a:r>
              <a:rPr lang="en-US" dirty="0" smtClean="0"/>
              <a:t>ICT </a:t>
            </a:r>
            <a:r>
              <a:rPr lang="en-US" dirty="0"/>
              <a:t>use and </a:t>
            </a:r>
            <a:r>
              <a:rPr lang="en-US" dirty="0" smtClean="0"/>
              <a:t>applications </a:t>
            </a:r>
          </a:p>
          <a:p>
            <a:r>
              <a:rPr lang="en-US" dirty="0" smtClean="0"/>
              <a:t>Job </a:t>
            </a:r>
            <a:r>
              <a:rPr lang="en-US" dirty="0"/>
              <a:t>creation </a:t>
            </a:r>
            <a:r>
              <a:rPr lang="en-US" dirty="0" smtClean="0"/>
              <a:t>schemes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2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Target Audience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well selected group of </a:t>
            </a:r>
            <a:r>
              <a:rPr lang="en-US" dirty="0" smtClean="0"/>
              <a:t>policy makers </a:t>
            </a:r>
            <a:r>
              <a:rPr lang="en-US" dirty="0"/>
              <a:t>who </a:t>
            </a:r>
            <a:r>
              <a:rPr lang="en-US" dirty="0" smtClean="0"/>
              <a:t>can become change agents</a:t>
            </a:r>
          </a:p>
          <a:p>
            <a:r>
              <a:rPr lang="en-US" dirty="0" smtClean="0"/>
              <a:t>Morocco</a:t>
            </a:r>
            <a:r>
              <a:rPr lang="en-US" dirty="0"/>
              <a:t>, Tunisia, Jordan, Lebanon, </a:t>
            </a:r>
            <a:r>
              <a:rPr lang="en-US" dirty="0" smtClean="0"/>
              <a:t>(Egypt), (Algeria), ((Syria))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789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Instruments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Study tours in ECA </a:t>
            </a:r>
            <a:r>
              <a:rPr lang="en-US" dirty="0" smtClean="0"/>
              <a:t>countries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A series of study tours </a:t>
            </a:r>
            <a:r>
              <a:rPr lang="en-US" sz="2000" dirty="0" smtClean="0">
                <a:solidFill>
                  <a:schemeClr val="tx2"/>
                </a:solidFill>
              </a:rPr>
              <a:t>for </a:t>
            </a:r>
            <a:r>
              <a:rPr lang="en-US" sz="2000" dirty="0">
                <a:solidFill>
                  <a:schemeClr val="tx2"/>
                </a:solidFill>
              </a:rPr>
              <a:t>key </a:t>
            </a:r>
            <a:r>
              <a:rPr lang="en-US" sz="2000" dirty="0" smtClean="0">
                <a:solidFill>
                  <a:schemeClr val="tx2"/>
                </a:solidFill>
              </a:rPr>
              <a:t>MENA change </a:t>
            </a:r>
            <a:r>
              <a:rPr lang="en-US" sz="2000" dirty="0">
                <a:solidFill>
                  <a:schemeClr val="tx2"/>
                </a:solidFill>
              </a:rPr>
              <a:t>agents</a:t>
            </a: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ECA expert </a:t>
            </a:r>
            <a:r>
              <a:rPr lang="en-US" dirty="0"/>
              <a:t>visits </a:t>
            </a:r>
            <a:r>
              <a:rPr lang="en-US" dirty="0" smtClean="0"/>
              <a:t>to </a:t>
            </a:r>
            <a:r>
              <a:rPr lang="en-US" dirty="0"/>
              <a:t>MENA </a:t>
            </a:r>
            <a:r>
              <a:rPr lang="en-US" dirty="0" smtClean="0"/>
              <a:t>countries</a:t>
            </a:r>
          </a:p>
          <a:p>
            <a:pPr lvl="1"/>
            <a:r>
              <a:rPr lang="nl-NL" sz="2000" dirty="0">
                <a:solidFill>
                  <a:srgbClr val="1F497D"/>
                </a:solidFill>
              </a:rPr>
              <a:t>P</a:t>
            </a:r>
            <a:r>
              <a:rPr lang="nl-NL" sz="2000" dirty="0" smtClean="0">
                <a:solidFill>
                  <a:srgbClr val="1F497D"/>
                </a:solidFill>
              </a:rPr>
              <a:t>eer </a:t>
            </a:r>
            <a:r>
              <a:rPr lang="nl-NL" sz="2000" dirty="0">
                <a:solidFill>
                  <a:srgbClr val="1F497D"/>
                </a:solidFill>
              </a:rPr>
              <a:t>persons </a:t>
            </a:r>
            <a:r>
              <a:rPr lang="nl-NL" sz="2000" dirty="0" smtClean="0">
                <a:solidFill>
                  <a:srgbClr val="1F497D"/>
                </a:solidFill>
              </a:rPr>
              <a:t>ECA matching MENA</a:t>
            </a:r>
            <a:r>
              <a:rPr lang="en-AU" sz="2000" dirty="0" smtClean="0">
                <a:solidFill>
                  <a:srgbClr val="1F497D"/>
                </a:solidFill>
              </a:rPr>
              <a:t> demand </a:t>
            </a:r>
          </a:p>
          <a:p>
            <a:r>
              <a:rPr lang="en-US" dirty="0" smtClean="0"/>
              <a:t>Joint </a:t>
            </a:r>
            <a:r>
              <a:rPr lang="en-US" dirty="0"/>
              <a:t>ECA/MENA </a:t>
            </a:r>
            <a:r>
              <a:rPr lang="en-US" dirty="0" smtClean="0"/>
              <a:t>workshop</a:t>
            </a:r>
          </a:p>
          <a:p>
            <a:pPr lvl="1"/>
            <a:r>
              <a:rPr lang="en-US" sz="2000" dirty="0">
                <a:solidFill>
                  <a:srgbClr val="1F497D"/>
                </a:solidFill>
              </a:rPr>
              <a:t>L</a:t>
            </a:r>
            <a:r>
              <a:rPr lang="en-US" sz="2000" dirty="0" smtClean="0">
                <a:solidFill>
                  <a:srgbClr val="1F497D"/>
                </a:solidFill>
              </a:rPr>
              <a:t>earning </a:t>
            </a:r>
            <a:r>
              <a:rPr lang="en-US" sz="2000" dirty="0">
                <a:solidFill>
                  <a:srgbClr val="1F497D"/>
                </a:solidFill>
              </a:rPr>
              <a:t>from ECA initiatives, experiences, examples, </a:t>
            </a:r>
            <a:r>
              <a:rPr lang="en-US" sz="2000" dirty="0" smtClean="0">
                <a:solidFill>
                  <a:srgbClr val="1F497D"/>
                </a:solidFill>
              </a:rPr>
              <a:t>based on </a:t>
            </a:r>
            <a:r>
              <a:rPr lang="en-US" sz="2000" dirty="0">
                <a:solidFill>
                  <a:srgbClr val="1F497D"/>
                </a:solidFill>
              </a:rPr>
              <a:t>MENA </a:t>
            </a:r>
            <a:r>
              <a:rPr lang="en-US" sz="2000" dirty="0" smtClean="0">
                <a:solidFill>
                  <a:srgbClr val="1F497D"/>
                </a:solidFill>
              </a:rPr>
              <a:t>demands</a:t>
            </a:r>
            <a:r>
              <a:rPr lang="en-US" sz="2000" dirty="0">
                <a:solidFill>
                  <a:srgbClr val="1F497D"/>
                </a:solidFill>
              </a:rPr>
              <a:t> </a:t>
            </a:r>
            <a:r>
              <a:rPr lang="en-US" sz="2000" dirty="0" smtClean="0">
                <a:solidFill>
                  <a:srgbClr val="1F497D"/>
                </a:solidFill>
              </a:rPr>
              <a:t>&amp; </a:t>
            </a:r>
            <a:r>
              <a:rPr lang="en-US" sz="2000" dirty="0">
                <a:solidFill>
                  <a:srgbClr val="1F497D"/>
                </a:solidFill>
              </a:rPr>
              <a:t>expectations</a:t>
            </a:r>
          </a:p>
        </p:txBody>
      </p:sp>
    </p:spTree>
    <p:extLst>
      <p:ext uri="{BB962C8B-B14F-4D97-AF65-F5344CB8AC3E}">
        <p14:creationId xmlns:p14="http://schemas.microsoft.com/office/powerpoint/2010/main" val="993855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First Brainstorm on Possible Events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tudy </a:t>
            </a:r>
            <a:r>
              <a:rPr lang="en-US" dirty="0"/>
              <a:t>visits for </a:t>
            </a:r>
            <a:r>
              <a:rPr lang="en-US" dirty="0" smtClean="0"/>
              <a:t>Jordan and/or Tunisia? 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facing </a:t>
            </a:r>
            <a:r>
              <a:rPr lang="en-US" sz="2000" dirty="0">
                <a:solidFill>
                  <a:schemeClr val="tx2"/>
                </a:solidFill>
              </a:rPr>
              <a:t>difficulties to define and implement their reforms </a:t>
            </a:r>
            <a:r>
              <a:rPr lang="en-US" sz="2000" dirty="0" smtClean="0">
                <a:solidFill>
                  <a:schemeClr val="tx2"/>
                </a:solidFill>
              </a:rPr>
              <a:t>processes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relatively </a:t>
            </a:r>
            <a:r>
              <a:rPr lang="en-US" sz="2000" dirty="0">
                <a:solidFill>
                  <a:schemeClr val="tx2"/>
                </a:solidFill>
              </a:rPr>
              <a:t>well equipped </a:t>
            </a:r>
            <a:r>
              <a:rPr lang="en-US" sz="2000" dirty="0" smtClean="0">
                <a:solidFill>
                  <a:schemeClr val="tx2"/>
                </a:solidFill>
              </a:rPr>
              <a:t>Administration </a:t>
            </a:r>
          </a:p>
          <a:p>
            <a:r>
              <a:rPr lang="en-US" dirty="0"/>
              <a:t>ECA high level expert visits </a:t>
            </a:r>
            <a:r>
              <a:rPr lang="en-US" dirty="0" smtClean="0"/>
              <a:t>to Morocco and/or Egypt? </a:t>
            </a:r>
            <a:endParaRPr lang="en-US" dirty="0"/>
          </a:p>
          <a:p>
            <a:pPr lvl="1"/>
            <a:r>
              <a:rPr lang="en-US" sz="2000" dirty="0" smtClean="0">
                <a:solidFill>
                  <a:srgbClr val="1F497D"/>
                </a:solidFill>
              </a:rPr>
              <a:t>more </a:t>
            </a:r>
            <a:r>
              <a:rPr lang="en-US" sz="2000" dirty="0">
                <a:solidFill>
                  <a:srgbClr val="1F497D"/>
                </a:solidFill>
              </a:rPr>
              <a:t>in need for fine tuning its reform </a:t>
            </a:r>
            <a:r>
              <a:rPr lang="en-US" sz="2000" dirty="0" smtClean="0">
                <a:solidFill>
                  <a:srgbClr val="1F497D"/>
                </a:solidFill>
              </a:rPr>
              <a:t>processes</a:t>
            </a:r>
          </a:p>
          <a:p>
            <a:pPr lvl="1"/>
            <a:r>
              <a:rPr lang="en-US" sz="2000" dirty="0">
                <a:solidFill>
                  <a:srgbClr val="1F497D"/>
                </a:solidFill>
              </a:rPr>
              <a:t>s</a:t>
            </a:r>
            <a:r>
              <a:rPr lang="en-US" sz="2000" dirty="0" smtClean="0">
                <a:solidFill>
                  <a:srgbClr val="1F497D"/>
                </a:solidFill>
              </a:rPr>
              <a:t>olid, well coordinated administration</a:t>
            </a:r>
          </a:p>
          <a:p>
            <a:r>
              <a:rPr lang="en-US" dirty="0" smtClean="0"/>
              <a:t>Joint learning workshop in ECA, MENA or CMI (Marseille)?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453996"/>
      </p:ext>
    </p:extLst>
  </p:cSld>
  <p:clrMapOvr>
    <a:masterClrMapping/>
  </p:clrMapOvr>
</p:sld>
</file>

<file path=ppt/theme/theme1.xml><?xml version="1.0" encoding="utf-8"?>
<a:theme xmlns:a="http://schemas.openxmlformats.org/drawingml/2006/main" name="WBI-Bratislava-June_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WBI-Bratislava-June_2011</Template>
  <TotalTime>2220</TotalTime>
  <Words>188</Words>
  <Application>Microsoft Macintosh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WBI-Bratislava-June_2011</vt:lpstr>
      <vt:lpstr> Feedback from partner countries  ECA – MENA Knowledge Exchange  World Bank Middle East and North Africa Region (MENA)</vt:lpstr>
      <vt:lpstr>Possible Themes</vt:lpstr>
      <vt:lpstr>Target Audience</vt:lpstr>
      <vt:lpstr>Instruments</vt:lpstr>
      <vt:lpstr>First Brainstorm on Possible Events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wb66069</dc:creator>
  <cp:lastModifiedBy>Frans van der Straaten</cp:lastModifiedBy>
  <cp:revision>152</cp:revision>
  <dcterms:created xsi:type="dcterms:W3CDTF">2011-12-08T11:47:09Z</dcterms:created>
  <dcterms:modified xsi:type="dcterms:W3CDTF">2012-11-27T07:38:37Z</dcterms:modified>
</cp:coreProperties>
</file>