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t-LT"/>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t-LT"/>
          </a:p>
        </p:txBody>
      </p:sp>
      <p:sp>
        <p:nvSpPr>
          <p:cNvPr id="4" name="Date Placeholder 3"/>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t-LT"/>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t-L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5" name="Footer Placeholder 4"/>
          <p:cNvSpPr>
            <a:spLocks noGrp="1"/>
          </p:cNvSpPr>
          <p:nvPr>
            <p:ph type="ftr" sz="quarter" idx="11"/>
          </p:nvPr>
        </p:nvSpPr>
        <p:spPr/>
        <p:txBody>
          <a:bodyPr/>
          <a:lstStyle/>
          <a:p>
            <a:endParaRPr lang="lt-LT"/>
          </a:p>
        </p:txBody>
      </p:sp>
      <p:sp>
        <p:nvSpPr>
          <p:cNvPr id="6" name="Slide Number Placeholder 5"/>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Date Placeholder 4"/>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t-L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7" name="Date Placeholder 6"/>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8" name="Footer Placeholder 7"/>
          <p:cNvSpPr>
            <a:spLocks noGrp="1"/>
          </p:cNvSpPr>
          <p:nvPr>
            <p:ph type="ftr" sz="quarter" idx="11"/>
          </p:nvPr>
        </p:nvSpPr>
        <p:spPr/>
        <p:txBody>
          <a:bodyPr/>
          <a:lstStyle/>
          <a:p>
            <a:endParaRPr lang="lt-LT"/>
          </a:p>
        </p:txBody>
      </p:sp>
      <p:sp>
        <p:nvSpPr>
          <p:cNvPr id="9" name="Slide Number Placeholder 8"/>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t-LT"/>
          </a:p>
        </p:txBody>
      </p:sp>
      <p:sp>
        <p:nvSpPr>
          <p:cNvPr id="3" name="Date Placeholder 2"/>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4" name="Footer Placeholder 3"/>
          <p:cNvSpPr>
            <a:spLocks noGrp="1"/>
          </p:cNvSpPr>
          <p:nvPr>
            <p:ph type="ftr" sz="quarter" idx="11"/>
          </p:nvPr>
        </p:nvSpPr>
        <p:spPr/>
        <p:txBody>
          <a:bodyPr/>
          <a:lstStyle/>
          <a:p>
            <a:endParaRPr lang="lt-LT"/>
          </a:p>
        </p:txBody>
      </p:sp>
      <p:sp>
        <p:nvSpPr>
          <p:cNvPr id="5" name="Slide Number Placeholder 4"/>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3" name="Footer Placeholder 2"/>
          <p:cNvSpPr>
            <a:spLocks noGrp="1"/>
          </p:cNvSpPr>
          <p:nvPr>
            <p:ph type="ftr" sz="quarter" idx="11"/>
          </p:nvPr>
        </p:nvSpPr>
        <p:spPr/>
        <p:txBody>
          <a:bodyPr/>
          <a:lstStyle/>
          <a:p>
            <a:endParaRPr lang="lt-LT"/>
          </a:p>
        </p:txBody>
      </p:sp>
      <p:sp>
        <p:nvSpPr>
          <p:cNvPr id="4" name="Slide Number Placeholder 3"/>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t-LT"/>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t-LT"/>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462EB-A711-4CFC-B380-E5284B38363F}" type="datetimeFigureOut">
              <a:rPr lang="lt-LT" smtClean="0"/>
              <a:pPr/>
              <a:t>2012.11.27</a:t>
            </a:fld>
            <a:endParaRPr lang="lt-LT"/>
          </a:p>
        </p:txBody>
      </p:sp>
      <p:sp>
        <p:nvSpPr>
          <p:cNvPr id="6" name="Footer Placeholder 5"/>
          <p:cNvSpPr>
            <a:spLocks noGrp="1"/>
          </p:cNvSpPr>
          <p:nvPr>
            <p:ph type="ftr" sz="quarter" idx="11"/>
          </p:nvPr>
        </p:nvSpPr>
        <p:spPr/>
        <p:txBody>
          <a:bodyPr/>
          <a:lstStyle/>
          <a:p>
            <a:endParaRPr lang="lt-LT"/>
          </a:p>
        </p:txBody>
      </p:sp>
      <p:sp>
        <p:nvSpPr>
          <p:cNvPr id="7" name="Slide Number Placeholder 6"/>
          <p:cNvSpPr>
            <a:spLocks noGrp="1"/>
          </p:cNvSpPr>
          <p:nvPr>
            <p:ph type="sldNum" sz="quarter" idx="12"/>
          </p:nvPr>
        </p:nvSpPr>
        <p:spPr/>
        <p:txBody>
          <a:bodyPr/>
          <a:lstStyle/>
          <a:p>
            <a:fld id="{9CD90FB4-8B0D-4601-8D95-DB47EEF3EC71}" type="slidenum">
              <a:rPr lang="lt-LT" smtClean="0"/>
              <a:pPr/>
              <a:t>‹#›</a:t>
            </a:fld>
            <a:endParaRPr lang="lt-L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t-LT"/>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t-LT"/>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3462EB-A711-4CFC-B380-E5284B38363F}" type="datetimeFigureOut">
              <a:rPr lang="lt-LT" smtClean="0"/>
              <a:pPr/>
              <a:t>2012.11.27</a:t>
            </a:fld>
            <a:endParaRPr lang="lt-L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D90FB4-8B0D-4601-8D95-DB47EEF3EC71}" type="slidenum">
              <a:rPr lang="lt-LT" smtClean="0"/>
              <a:pPr/>
              <a:t>‹#›</a:t>
            </a:fld>
            <a:endParaRPr lang="lt-L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Lithuanian National NGDOs Platform </a:t>
            </a:r>
            <a:endParaRPr lang="lt-LT" dirty="0"/>
          </a:p>
        </p:txBody>
      </p:sp>
      <p:sp>
        <p:nvSpPr>
          <p:cNvPr id="3" name="Subtitle 2"/>
          <p:cNvSpPr>
            <a:spLocks noGrp="1"/>
          </p:cNvSpPr>
          <p:nvPr>
            <p:ph type="subTitle" idx="1"/>
          </p:nvPr>
        </p:nvSpPr>
        <p:spPr/>
        <p:txBody>
          <a:bodyPr/>
          <a:lstStyle/>
          <a:p>
            <a:endParaRPr lang="lt-LT"/>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lt-LT"/>
          </a:p>
        </p:txBody>
      </p:sp>
      <p:sp>
        <p:nvSpPr>
          <p:cNvPr id="3" name="Content Placeholder 2"/>
          <p:cNvSpPr>
            <a:spLocks noGrp="1"/>
          </p:cNvSpPr>
          <p:nvPr>
            <p:ph idx="1"/>
          </p:nvPr>
        </p:nvSpPr>
        <p:spPr/>
        <p:txBody>
          <a:bodyPr>
            <a:normAutofit fontScale="85000" lnSpcReduction="20000"/>
          </a:bodyPr>
          <a:lstStyle/>
          <a:p>
            <a:pPr algn="just">
              <a:spcBef>
                <a:spcPct val="10000"/>
              </a:spcBef>
              <a:tabLst>
                <a:tab pos="500063" algn="l"/>
              </a:tabLst>
            </a:pPr>
            <a:r>
              <a:rPr lang="en-US" dirty="0" smtClean="0">
                <a:latin typeface="Arial" charset="0"/>
                <a:cs typeface="Arial" charset="0"/>
              </a:rPr>
              <a:t>The cooperation agreement between Lithuanian National Platform of NDGOs (hereinafter – Platform) and LITDEA was signed at the beginning of 2012.</a:t>
            </a:r>
          </a:p>
          <a:p>
            <a:pPr algn="just">
              <a:spcBef>
                <a:spcPct val="10000"/>
              </a:spcBef>
              <a:tabLst>
                <a:tab pos="500063" algn="l"/>
              </a:tabLst>
            </a:pPr>
            <a:r>
              <a:rPr lang="en-US" dirty="0" smtClean="0">
                <a:latin typeface="Arial" charset="0"/>
                <a:cs typeface="Arial" charset="0"/>
              </a:rPr>
              <a:t>In 2011 Platform was comprised of 17 members and LITDEA – 11 members; therefore the total number of LU members is 28.</a:t>
            </a:r>
          </a:p>
          <a:p>
            <a:pPr algn="just">
              <a:spcBef>
                <a:spcPct val="10000"/>
              </a:spcBef>
              <a:tabLst>
                <a:tab pos="500063" algn="l"/>
              </a:tabLst>
            </a:pPr>
            <a:r>
              <a:rPr lang="en-US" dirty="0" smtClean="0">
                <a:latin typeface="Arial" charset="0"/>
                <a:cs typeface="Arial" charset="0"/>
              </a:rPr>
              <a:t>A survey was conducted in order to find out about the LU members involvement in DC/DEAR. Replies received  from 22 members showed that 11 </a:t>
            </a:r>
            <a:r>
              <a:rPr lang="en-US" dirty="0" err="1" smtClean="0">
                <a:latin typeface="Arial" charset="0"/>
                <a:cs typeface="Arial" charset="0"/>
              </a:rPr>
              <a:t>organisations</a:t>
            </a:r>
            <a:r>
              <a:rPr lang="en-US" dirty="0" smtClean="0">
                <a:latin typeface="Arial" charset="0"/>
                <a:cs typeface="Arial" charset="0"/>
              </a:rPr>
              <a:t> out of 24 have not been involved in any DC/DEAR projects in 2011-2012.</a:t>
            </a:r>
            <a:endParaRPr lang="lt-L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rial" charset="0"/>
                <a:cs typeface="Arial" charset="0"/>
              </a:rPr>
              <a:t>Project funding sources per LU members and number of implemented projects in 2011</a:t>
            </a:r>
            <a:endParaRPr lang="lt-LT" dirty="0"/>
          </a:p>
        </p:txBody>
      </p:sp>
      <p:sp>
        <p:nvSpPr>
          <p:cNvPr id="4" name="Content Placeholder 3"/>
          <p:cNvSpPr>
            <a:spLocks noGrp="1"/>
          </p:cNvSpPr>
          <p:nvPr>
            <p:ph sz="half" idx="1"/>
          </p:nvPr>
        </p:nvSpPr>
        <p:spPr>
          <a:xfrm>
            <a:off x="457200" y="1916832"/>
            <a:ext cx="4038600" cy="4209331"/>
          </a:xfrm>
        </p:spPr>
        <p:txBody>
          <a:bodyPr/>
          <a:lstStyle/>
          <a:p>
            <a:pPr fontAlgn="t"/>
            <a:r>
              <a:rPr lang="en-US" b="1" dirty="0"/>
              <a:t>Public</a:t>
            </a:r>
            <a:endParaRPr lang="lt-LT" b="1" dirty="0"/>
          </a:p>
          <a:p>
            <a:pPr fontAlgn="t"/>
            <a:r>
              <a:rPr lang="en-US" dirty="0" smtClean="0"/>
              <a:t>9 organizations</a:t>
            </a:r>
            <a:endParaRPr lang="lt-LT" dirty="0"/>
          </a:p>
          <a:p>
            <a:pPr fontAlgn="t"/>
            <a:r>
              <a:rPr lang="en-US" dirty="0" smtClean="0"/>
              <a:t>24 projects (6 funded by LT MFA, 11- </a:t>
            </a:r>
            <a:r>
              <a:rPr lang="en-US" dirty="0" err="1" smtClean="0"/>
              <a:t>EuropeAid</a:t>
            </a:r>
            <a:r>
              <a:rPr lang="en-US" dirty="0" smtClean="0"/>
              <a:t>, and 7 – other funds)</a:t>
            </a:r>
            <a:endParaRPr lang="lt-LT" dirty="0"/>
          </a:p>
          <a:p>
            <a:endParaRPr lang="lt-LT" dirty="0"/>
          </a:p>
        </p:txBody>
      </p:sp>
      <p:sp>
        <p:nvSpPr>
          <p:cNvPr id="5" name="Content Placeholder 4"/>
          <p:cNvSpPr>
            <a:spLocks noGrp="1"/>
          </p:cNvSpPr>
          <p:nvPr>
            <p:ph sz="half" idx="2"/>
          </p:nvPr>
        </p:nvSpPr>
        <p:spPr>
          <a:xfrm>
            <a:off x="4648200" y="1988840"/>
            <a:ext cx="4038600" cy="4137323"/>
          </a:xfrm>
        </p:spPr>
        <p:txBody>
          <a:bodyPr/>
          <a:lstStyle/>
          <a:p>
            <a:r>
              <a:rPr lang="en-US" b="1" dirty="0" smtClean="0"/>
              <a:t>Private</a:t>
            </a:r>
            <a:endParaRPr lang="lt-LT" b="1" dirty="0" smtClean="0"/>
          </a:p>
          <a:p>
            <a:r>
              <a:rPr lang="en-US" dirty="0" smtClean="0"/>
              <a:t>2 organizations</a:t>
            </a:r>
            <a:endParaRPr lang="lt-LT" dirty="0" smtClean="0"/>
          </a:p>
          <a:p>
            <a:r>
              <a:rPr lang="en-US" dirty="0" smtClean="0"/>
              <a:t>1 + 32 projects</a:t>
            </a:r>
            <a:endParaRPr lang="lt-LT" dirty="0" smtClean="0"/>
          </a:p>
          <a:p>
            <a:endParaRPr lang="lt-L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Lithuanian NGDOs</a:t>
            </a:r>
            <a:endParaRPr lang="lt-LT" dirty="0"/>
          </a:p>
        </p:txBody>
      </p:sp>
      <p:sp>
        <p:nvSpPr>
          <p:cNvPr id="6" name="Content Placeholder 5"/>
          <p:cNvSpPr>
            <a:spLocks noGrp="1"/>
          </p:cNvSpPr>
          <p:nvPr>
            <p:ph idx="1"/>
          </p:nvPr>
        </p:nvSpPr>
        <p:spPr/>
        <p:txBody>
          <a:bodyPr>
            <a:normAutofit fontScale="92500" lnSpcReduction="20000"/>
          </a:bodyPr>
          <a:lstStyle/>
          <a:p>
            <a:r>
              <a:rPr lang="en-US" dirty="0" smtClean="0"/>
              <a:t>Most of them established to address local/regional needs and actively participated in the transition processes. </a:t>
            </a:r>
          </a:p>
          <a:p>
            <a:r>
              <a:rPr lang="en-US" dirty="0" smtClean="0"/>
              <a:t>Acquired “know-how” in democratization and HR promotion, development of social, health and education services can be transferred to other countries particularly MICs, which need to tackle the unfinished development agenda </a:t>
            </a:r>
          </a:p>
          <a:p>
            <a:pPr>
              <a:buNone/>
            </a:pPr>
            <a:r>
              <a:rPr lang="en-US" dirty="0"/>
              <a:t>	</a:t>
            </a:r>
            <a:r>
              <a:rPr lang="en-US" dirty="0" smtClean="0"/>
              <a:t>(inequalities and social exclusion, environmental sustainability, enhancing transparency, accountability and democratic governance).</a:t>
            </a:r>
            <a:endParaRPr lang="lt-L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by doing </a:t>
            </a:r>
            <a:endParaRPr lang="lt-LT" dirty="0"/>
          </a:p>
        </p:txBody>
      </p:sp>
      <p:sp>
        <p:nvSpPr>
          <p:cNvPr id="3" name="Content Placeholder 2"/>
          <p:cNvSpPr>
            <a:spLocks noGrp="1"/>
          </p:cNvSpPr>
          <p:nvPr>
            <p:ph idx="1"/>
          </p:nvPr>
        </p:nvSpPr>
        <p:spPr/>
        <p:txBody>
          <a:bodyPr/>
          <a:lstStyle/>
          <a:p>
            <a:r>
              <a:rPr lang="en-US" dirty="0" smtClean="0"/>
              <a:t>NGOs which entered development arena in partnership with more experienced actors develop a more consecutive and systematic approach towards DC, while activities of self-taught NGOs are more fragmented.</a:t>
            </a:r>
          </a:p>
          <a:p>
            <a:r>
              <a:rPr lang="en-US" dirty="0" smtClean="0"/>
              <a:t>Some NGOs choose to work in one sector within many countries, while others are focused on country/region.</a:t>
            </a:r>
            <a:endParaRPr lang="lt-L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 </a:t>
            </a:r>
            <a:endParaRPr lang="lt-LT" dirty="0"/>
          </a:p>
        </p:txBody>
      </p:sp>
      <p:sp>
        <p:nvSpPr>
          <p:cNvPr id="3" name="Content Placeholder 2"/>
          <p:cNvSpPr>
            <a:spLocks noGrp="1"/>
          </p:cNvSpPr>
          <p:nvPr>
            <p:ph idx="1"/>
          </p:nvPr>
        </p:nvSpPr>
        <p:spPr/>
        <p:txBody>
          <a:bodyPr>
            <a:normAutofit fontScale="92500"/>
          </a:bodyPr>
          <a:lstStyle/>
          <a:p>
            <a:r>
              <a:rPr lang="en-US" dirty="0" smtClean="0"/>
              <a:t>To create opportunities for more fieldwork while learning from experiences of well established donors through joint implementation modality when established donors could benefit from the accumulated transitional expertise in the framework of larger coordinated program.</a:t>
            </a:r>
          </a:p>
          <a:p>
            <a:r>
              <a:rPr lang="en-US" dirty="0" smtClean="0"/>
              <a:t>Joint implementation would provide valuable experience on working together with other donors in the field.</a:t>
            </a:r>
            <a:endParaRPr lang="lt-L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a:t>
            </a:r>
            <a:endParaRPr lang="lt-LT" dirty="0"/>
          </a:p>
        </p:txBody>
      </p:sp>
      <p:sp>
        <p:nvSpPr>
          <p:cNvPr id="3" name="Content Placeholder 2"/>
          <p:cNvSpPr>
            <a:spLocks noGrp="1"/>
          </p:cNvSpPr>
          <p:nvPr>
            <p:ph idx="1"/>
          </p:nvPr>
        </p:nvSpPr>
        <p:spPr/>
        <p:txBody>
          <a:bodyPr/>
          <a:lstStyle/>
          <a:p>
            <a:r>
              <a:rPr lang="en-US" dirty="0" smtClean="0"/>
              <a:t>To engage in knowledge sharing among new and well established donors that benefits partner countries in the region and beyond.</a:t>
            </a:r>
          </a:p>
          <a:p>
            <a:r>
              <a:rPr lang="en-US" dirty="0" smtClean="0"/>
              <a:t>That might be implemented both via bi-lateral or multilateral channels.</a:t>
            </a:r>
          </a:p>
          <a:p>
            <a:pPr>
              <a:buNone/>
            </a:pPr>
            <a:endParaRPr lang="en-US" dirty="0" smtClean="0"/>
          </a:p>
          <a:p>
            <a:pPr>
              <a:buNone/>
            </a:pPr>
            <a:endParaRPr lang="lt-L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(III)</a:t>
            </a:r>
            <a:endParaRPr lang="lt-LT" dirty="0"/>
          </a:p>
        </p:txBody>
      </p:sp>
      <p:sp>
        <p:nvSpPr>
          <p:cNvPr id="3" name="Content Placeholder 2"/>
          <p:cNvSpPr>
            <a:spLocks noGrp="1"/>
          </p:cNvSpPr>
          <p:nvPr>
            <p:ph idx="1"/>
          </p:nvPr>
        </p:nvSpPr>
        <p:spPr/>
        <p:txBody>
          <a:bodyPr/>
          <a:lstStyle/>
          <a:p>
            <a:r>
              <a:rPr lang="en-US" dirty="0" smtClean="0"/>
              <a:t>Support and engage to the establishment of knowledge hubs</a:t>
            </a:r>
          </a:p>
          <a:p>
            <a:r>
              <a:rPr lang="en-US" dirty="0" smtClean="0"/>
              <a:t>Use the EU Presidency for promoting knowledge sharing </a:t>
            </a:r>
            <a:endParaRPr lang="lt-L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mtClean="0"/>
              <a:t>Thank you!!!</a:t>
            </a:r>
            <a:endParaRPr lang="lt-LT" dirty="0"/>
          </a:p>
        </p:txBody>
      </p:sp>
      <p:sp>
        <p:nvSpPr>
          <p:cNvPr id="7" name="Subtitle 6"/>
          <p:cNvSpPr>
            <a:spLocks noGrp="1"/>
          </p:cNvSpPr>
          <p:nvPr>
            <p:ph type="subTitle" idx="1"/>
          </p:nvPr>
        </p:nvSpPr>
        <p:spPr/>
        <p:txBody>
          <a:bodyPr/>
          <a:lstStyle/>
          <a:p>
            <a:endParaRPr lang="lt-LT"/>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351</Words>
  <Application>Microsoft Office PowerPoint</Application>
  <PresentationFormat>On-screen Show (4:3)</PresentationFormat>
  <Paragraphs>28</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Lithuanian National NGDOs Platform </vt:lpstr>
      <vt:lpstr>Slide 2</vt:lpstr>
      <vt:lpstr>Project funding sources per LU members and number of implemented projects in 2011</vt:lpstr>
      <vt:lpstr>Lithuanian NGDOs</vt:lpstr>
      <vt:lpstr>Learning by doing </vt:lpstr>
      <vt:lpstr>(I) </vt:lpstr>
      <vt:lpstr>(II)</vt:lpstr>
      <vt:lpstr>(III)</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Lithuanian National NGDOs Platform </dc:title>
  <dc:creator>Virginija</dc:creator>
  <cp:lastModifiedBy>Virginija</cp:lastModifiedBy>
  <cp:revision>2</cp:revision>
  <dcterms:created xsi:type="dcterms:W3CDTF">2012-11-27T06:29:14Z</dcterms:created>
  <dcterms:modified xsi:type="dcterms:W3CDTF">2012-11-27T08:08:48Z</dcterms:modified>
</cp:coreProperties>
</file>