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4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72EE5-A1FC-43BF-B455-185EB929CC26}" type="datetimeFigureOut">
              <a:rPr lang="en-US"/>
              <a:pPr>
                <a:defRPr/>
              </a:pPr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F1BE0-2B92-481E-A191-405B7588C7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39047-B08F-4586-B8B6-4EEC38FD5E92}" type="datetimeFigureOut">
              <a:rPr lang="en-US"/>
              <a:pPr>
                <a:defRPr/>
              </a:pPr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7905E-5060-4395-B620-4F8771E2BD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5AEAE-DF39-4361-A7DE-D5B57BCF7BA8}" type="datetimeFigureOut">
              <a:rPr lang="en-US"/>
              <a:pPr>
                <a:defRPr/>
              </a:pPr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81654-260B-400F-9287-639C6577BC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A390D-B854-4D31-8A8B-ED124FAC98CF}" type="datetimeFigureOut">
              <a:rPr lang="en-US"/>
              <a:pPr>
                <a:defRPr/>
              </a:pPr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41690-B7AA-418D-9E29-E6220C3F14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2772B-37BC-4DF7-8E10-2248FE3D5148}" type="datetimeFigureOut">
              <a:rPr lang="en-US"/>
              <a:pPr>
                <a:defRPr/>
              </a:pPr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BA5F8-58A3-4250-A974-1B2E021B6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7F6D7-777A-41F5-8195-EE1B453B58DE}" type="datetimeFigureOut">
              <a:rPr lang="en-US"/>
              <a:pPr>
                <a:defRPr/>
              </a:pPr>
              <a:t>12/10/2012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F27E4-120B-4535-905E-1754AD5F9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86D64-0F68-4DAA-9908-E4A0E4A616ED}" type="datetimeFigureOut">
              <a:rPr lang="en-US"/>
              <a:pPr>
                <a:defRPr/>
              </a:pPr>
              <a:t>12/10/2012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38741-F649-4FB9-BE6B-BEDEE37ECB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4A8B2-C482-4A0D-8C83-4C0A667247F4}" type="datetimeFigureOut">
              <a:rPr lang="en-US"/>
              <a:pPr>
                <a:defRPr/>
              </a:pPr>
              <a:t>12/10/2012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494D4-794D-49B6-A9D6-0F1E1015A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00A68-DE82-478F-984C-4F0BCEA65B16}" type="datetimeFigureOut">
              <a:rPr lang="en-US"/>
              <a:pPr>
                <a:defRPr/>
              </a:pPr>
              <a:t>12/10/2012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3023F-2810-441A-A751-234975B237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EDD08-5315-439A-8C9A-03D2485DD847}" type="datetimeFigureOut">
              <a:rPr lang="en-US"/>
              <a:pPr>
                <a:defRPr/>
              </a:pPr>
              <a:t>12/10/2012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7C857-19F6-4980-B9A4-095AE28711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21076-D4B2-41EC-9CDC-D9D921F289E7}" type="datetimeFigureOut">
              <a:rPr lang="en-US"/>
              <a:pPr>
                <a:defRPr/>
              </a:pPr>
              <a:t>12/10/2012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E5B25-3331-4034-BC8C-6CA987BF30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2FC3847-B0F2-4A82-A450-F531F618732A}" type="datetimeFigureOut">
              <a:rPr lang="en-US"/>
              <a:pPr>
                <a:defRPr/>
              </a:pPr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6996A47-0549-4997-863D-DDFC769E30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</p:spPr>
        <p:txBody>
          <a:bodyPr/>
          <a:lstStyle/>
          <a:p>
            <a:pPr eaLnBrk="1" hangingPunct="1"/>
            <a:r>
              <a:rPr lang="en-US" sz="3600" smtClean="0"/>
              <a:t/>
            </a:r>
            <a:br>
              <a:rPr lang="en-US" sz="3600" smtClean="0"/>
            </a:br>
            <a:r>
              <a:rPr lang="en-US" sz="3600" smtClean="0"/>
              <a:t>Reflections from International </a:t>
            </a:r>
            <a:r>
              <a:rPr lang="cs-CZ" sz="3600" smtClean="0"/>
              <a:t>Partners</a:t>
            </a:r>
            <a:endParaRPr lang="en-US" sz="360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b="1" dirty="0"/>
              <a:t>Sharing knowledge and transition experience for development:  the view of New European Donors</a:t>
            </a:r>
            <a:endParaRPr lang="en-US" sz="1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cap="small" dirty="0"/>
              <a:t> </a:t>
            </a:r>
            <a:endParaRPr lang="en-US" sz="1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Technical workshop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Jointly organized by WBI, UNDP and European Commission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in partnership with the Government of the Czech Republic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November 26-27, 2012, Prague, Czech Republic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200" b="1" smtClean="0">
                <a:solidFill>
                  <a:schemeClr val="accent1"/>
                </a:solidFill>
              </a:rPr>
              <a:t>Approach</a:t>
            </a:r>
            <a:r>
              <a:rPr lang="en-US" sz="3200" smtClean="0"/>
              <a:t/>
            </a:r>
            <a:br>
              <a:rPr lang="en-US" sz="3200" smtClean="0"/>
            </a:br>
            <a:r>
              <a:rPr lang="en-US" sz="2800" i="1" smtClean="0"/>
              <a:t>What principles are guiding us </a:t>
            </a:r>
            <a:endParaRPr lang="en-US" sz="3200" i="1" smtClean="0"/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381000" y="1570038"/>
            <a:ext cx="8458200" cy="4525962"/>
          </a:xfrm>
        </p:spPr>
        <p:txBody>
          <a:bodyPr/>
          <a:lstStyle/>
          <a:p>
            <a:pPr eaLnBrk="1" hangingPunct="1"/>
            <a:r>
              <a:rPr lang="en-US" sz="2400" smtClean="0"/>
              <a:t>New European Donors: focus on </a:t>
            </a:r>
            <a:r>
              <a:rPr lang="en-US" sz="2400" u="sng" smtClean="0"/>
              <a:t>unique contribution </a:t>
            </a:r>
            <a:r>
              <a:rPr lang="en-US" sz="2400" smtClean="0"/>
              <a:t>to development cooperation (transition experience sharing)</a:t>
            </a:r>
          </a:p>
          <a:p>
            <a:pPr eaLnBrk="1" hangingPunct="1"/>
            <a:r>
              <a:rPr lang="en-US" sz="2400" smtClean="0"/>
              <a:t>European Union: provides </a:t>
            </a:r>
            <a:r>
              <a:rPr lang="en-US" sz="2400" u="sng" smtClean="0"/>
              <a:t>overall framework</a:t>
            </a:r>
            <a:r>
              <a:rPr lang="en-US" sz="2400" smtClean="0"/>
              <a:t>, policy and coordination mechanisms </a:t>
            </a:r>
          </a:p>
          <a:p>
            <a:pPr eaLnBrk="1" hangingPunct="1"/>
            <a:r>
              <a:rPr lang="en-US" sz="2400" smtClean="0"/>
              <a:t>WBI, EC and UNDP aim to </a:t>
            </a:r>
            <a:r>
              <a:rPr lang="en-US" sz="2400" u="sng" smtClean="0"/>
              <a:t>work jointly</a:t>
            </a:r>
            <a:r>
              <a:rPr lang="en-US" sz="2400" smtClean="0"/>
              <a:t>, building on each other’s comparative advantages</a:t>
            </a:r>
          </a:p>
          <a:p>
            <a:pPr eaLnBrk="1" hangingPunct="1"/>
            <a:r>
              <a:rPr lang="en-US" sz="2400" smtClean="0"/>
              <a:t>Pragmatic </a:t>
            </a:r>
            <a:r>
              <a:rPr lang="en-US" sz="2400" u="sng" smtClean="0"/>
              <a:t>solutions</a:t>
            </a:r>
            <a:r>
              <a:rPr lang="en-US" sz="2400" smtClean="0"/>
              <a:t> that are useful for New European Donors and increase impact for recipient countries </a:t>
            </a:r>
          </a:p>
          <a:p>
            <a:pPr eaLnBrk="1" hangingPunct="1"/>
            <a:r>
              <a:rPr lang="en-US" sz="2400" u="sng" smtClean="0"/>
              <a:t>Regional</a:t>
            </a:r>
            <a:r>
              <a:rPr lang="en-US" sz="2400" smtClean="0"/>
              <a:t> dialogue: searching for workable platforms, exchanges, tools that work for several or all countries</a:t>
            </a:r>
          </a:p>
          <a:p>
            <a:pPr eaLnBrk="1" hangingPunct="1"/>
            <a:r>
              <a:rPr lang="en-US" sz="2400" smtClean="0"/>
              <a:t>Involvement of </a:t>
            </a:r>
            <a:r>
              <a:rPr lang="en-US" sz="2400" u="sng" smtClean="0"/>
              <a:t>non-state actors </a:t>
            </a:r>
            <a:r>
              <a:rPr lang="en-US" sz="2400" smtClean="0"/>
              <a:t>is crucial: NGOs and academia are both partners and drivers of change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3200" b="1" smtClean="0">
                <a:solidFill>
                  <a:schemeClr val="accent1"/>
                </a:solidFill>
              </a:rPr>
              <a:t>Key impressions from the discussion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334000"/>
          </a:xfrm>
        </p:spPr>
        <p:txBody>
          <a:bodyPr/>
          <a:lstStyle/>
          <a:p>
            <a:pPr eaLnBrk="1" hangingPunct="1">
              <a:buFontTx/>
              <a:buChar char="-"/>
            </a:pPr>
            <a:r>
              <a:rPr lang="en-US" sz="2400" i="1" smtClean="0"/>
              <a:t>Information exchange is useful and clear interest in further cooperation / coordination</a:t>
            </a:r>
          </a:p>
          <a:p>
            <a:pPr eaLnBrk="1" hangingPunct="1">
              <a:buFontTx/>
              <a:buChar char="-"/>
            </a:pPr>
            <a:r>
              <a:rPr lang="en-US" sz="2400" i="1" smtClean="0"/>
              <a:t>Some overlaps / complementarities in thematic (hence – sector approach) and geographic priorities</a:t>
            </a:r>
          </a:p>
          <a:p>
            <a:pPr eaLnBrk="1" hangingPunct="1">
              <a:buFontTx/>
              <a:buChar char="-"/>
            </a:pPr>
            <a:r>
              <a:rPr lang="en-US" sz="2400" i="1" smtClean="0"/>
              <a:t>Nurture existing (and ageing!) as well as new expert potential</a:t>
            </a:r>
          </a:p>
          <a:p>
            <a:pPr eaLnBrk="1" hangingPunct="1">
              <a:buFontTx/>
              <a:buChar char="-"/>
            </a:pPr>
            <a:r>
              <a:rPr lang="en-US" sz="2400" i="1" smtClean="0"/>
              <a:t>More voice to “recipient” side</a:t>
            </a:r>
          </a:p>
          <a:p>
            <a:pPr eaLnBrk="1" hangingPunct="1">
              <a:buFontTx/>
              <a:buChar char="-"/>
            </a:pPr>
            <a:r>
              <a:rPr lang="en-US" sz="2400" i="1" smtClean="0"/>
              <a:t>Optimize the utilization of existing tools (EU, Member State, NGO or IOs driven) </a:t>
            </a:r>
          </a:p>
          <a:p>
            <a:pPr eaLnBrk="1" hangingPunct="1">
              <a:buFontTx/>
              <a:buChar char="-"/>
            </a:pPr>
            <a:r>
              <a:rPr lang="en-US" sz="2400" i="1" smtClean="0"/>
              <a:t>Importance of finding ways to cooperate with more experienced donors</a:t>
            </a:r>
          </a:p>
          <a:p>
            <a:pPr eaLnBrk="1" hangingPunct="1">
              <a:buFontTx/>
              <a:buChar char="-"/>
            </a:pPr>
            <a:r>
              <a:rPr lang="en-US" sz="2400" i="1" smtClean="0"/>
              <a:t>M&amp;E and impact assessment as major capacity needs</a:t>
            </a:r>
          </a:p>
          <a:p>
            <a:pPr eaLnBrk="1" hangingPunct="1">
              <a:buFontTx/>
              <a:buChar char="-"/>
            </a:pPr>
            <a:r>
              <a:rPr lang="en-US" sz="2400" i="1" smtClean="0"/>
              <a:t>MENA – ECA exchange is an important topic</a:t>
            </a:r>
          </a:p>
          <a:p>
            <a:pPr eaLnBrk="1" hangingPunct="1">
              <a:buFontTx/>
              <a:buChar char="-"/>
            </a:pPr>
            <a:endParaRPr lang="en-US" sz="2400" i="1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200" b="1" smtClean="0">
                <a:solidFill>
                  <a:schemeClr val="accent1"/>
                </a:solidFill>
              </a:rPr>
              <a:t>Concrete tools</a:t>
            </a:r>
            <a:br>
              <a:rPr lang="en-US" sz="3200" b="1" smtClean="0">
                <a:solidFill>
                  <a:schemeClr val="accent1"/>
                </a:solidFill>
              </a:rPr>
            </a:br>
            <a:r>
              <a:rPr lang="en-US" sz="2800" i="1" smtClean="0"/>
              <a:t>What we could explore together in 2013</a:t>
            </a:r>
          </a:p>
        </p:txBody>
      </p:sp>
      <p:sp>
        <p:nvSpPr>
          <p:cNvPr id="4" name="Oval 3"/>
          <p:cNvSpPr/>
          <p:nvPr/>
        </p:nvSpPr>
        <p:spPr>
          <a:xfrm>
            <a:off x="228600" y="1371600"/>
            <a:ext cx="5791200" cy="487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85800" y="2463800"/>
            <a:ext cx="4724400" cy="36322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066800" y="3581400"/>
            <a:ext cx="3122613" cy="22733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1295400"/>
            <a:ext cx="5029200" cy="1016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+mn-lt"/>
              </a:rPr>
              <a:t>Global Community of Practice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</a:rPr>
              <a:t>Contribute to global knowledge exchanges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</a:rPr>
              <a:t>Tap into a network of knowledge hubs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43400" y="2932113"/>
            <a:ext cx="5181600" cy="28352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r>
              <a:rPr lang="en-US" sz="2000" b="1">
                <a:latin typeface="Calibri" pitchFamily="34" charset="0"/>
              </a:rPr>
              <a:t>Regional networking </a:t>
            </a:r>
          </a:p>
          <a:p>
            <a:pPr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Incremental &amp; bottom-up approach</a:t>
            </a:r>
          </a:p>
          <a:p>
            <a:pPr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Build on existing networks &amp; mechanisms</a:t>
            </a:r>
          </a:p>
          <a:p>
            <a:pPr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Peer-to-peer learning &amp; ICT tools</a:t>
            </a:r>
            <a:endParaRPr lang="en-US" sz="2000" i="1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000" i="1">
                <a:latin typeface="Calibri" pitchFamily="34" charset="0"/>
              </a:rPr>
              <a:t>Help raise the profile of “transition” in development cooperation?</a:t>
            </a:r>
          </a:p>
          <a:p>
            <a:pPr>
              <a:buFont typeface="Arial" charset="0"/>
              <a:buChar char="•"/>
            </a:pPr>
            <a:r>
              <a:rPr lang="en-US" sz="2000" i="1">
                <a:latin typeface="Calibri" pitchFamily="34" charset="0"/>
              </a:rPr>
              <a:t>Pilot testing joint initiatives?</a:t>
            </a:r>
          </a:p>
          <a:p>
            <a:pPr>
              <a:buFont typeface="Arial" charset="0"/>
              <a:buChar char="•"/>
            </a:pPr>
            <a:r>
              <a:rPr lang="en-US" sz="2000" i="1">
                <a:latin typeface="Calibri" pitchFamily="34" charset="0"/>
              </a:rPr>
              <a:t>Coordination in partner countries?</a:t>
            </a:r>
          </a:p>
          <a:p>
            <a:pPr>
              <a:buFont typeface="Arial" charset="0"/>
              <a:buChar char="•"/>
            </a:pPr>
            <a:r>
              <a:rPr lang="en-US" sz="2000" i="1">
                <a:latin typeface="Calibri" pitchFamily="34" charset="0"/>
              </a:rPr>
              <a:t>Supporting consortia of NGOs?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5002213"/>
            <a:ext cx="3390900" cy="13223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+mn-lt"/>
              </a:rPr>
              <a:t>National Capacity Support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</a:rPr>
              <a:t>E-curriculum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</a:rPr>
              <a:t>Trainings on key topics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</a:rPr>
              <a:t>Tailored support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200" b="1" smtClean="0">
                <a:solidFill>
                  <a:schemeClr val="accent1"/>
                </a:solidFill>
              </a:rPr>
              <a:t>Joint events</a:t>
            </a:r>
            <a:br>
              <a:rPr lang="en-US" sz="3200" b="1" smtClean="0">
                <a:solidFill>
                  <a:schemeClr val="accent1"/>
                </a:solidFill>
              </a:rPr>
            </a:br>
            <a:r>
              <a:rPr lang="en-US" sz="2800" i="1" smtClean="0"/>
              <a:t>What are the tentative plans for 2013</a:t>
            </a:r>
            <a:endParaRPr lang="en-US" sz="2800" smtClean="0"/>
          </a:p>
        </p:txBody>
      </p:sp>
      <p:graphicFrame>
        <p:nvGraphicFramePr>
          <p:cNvPr id="17437" name="Group 29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3510915"/>
        </p:xfrm>
        <a:graphic>
          <a:graphicData uri="http://schemas.openxmlformats.org/drawingml/2006/table">
            <a:tbl>
              <a:tblPr/>
              <a:tblGrid>
                <a:gridCol w="1143000"/>
                <a:gridCol w="70866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Dates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January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EU – WBI – UNDP consultations on joint program of work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March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Workshop to take stock of existing development learning curriculum on  international development cooperation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June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Cross-regional Knowledge Sharing Event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Eastern Europe – Middle East and North Africa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tbc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European Development Days 2013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tbc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Country specific events (Turkey, Romania,  etc.)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1469</TotalTime>
  <Words>333</Words>
  <Application>Microsoft Office PowerPoint</Application>
  <PresentationFormat>On-screen Show (4:3)</PresentationFormat>
  <Paragraphs>52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Reflections from International Partners</vt:lpstr>
      <vt:lpstr>Approach What principles are guiding us </vt:lpstr>
      <vt:lpstr>Key impressions from the discussion</vt:lpstr>
      <vt:lpstr>Concrete tools What we could explore together in 2013</vt:lpstr>
      <vt:lpstr>Joint events What are the tentative plans for 2013</vt:lpstr>
    </vt:vector>
  </TitlesOfParts>
  <Company>UNDP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Reflections from International Organizations</dc:title>
  <dc:creator>Dmitri Mariassin</dc:creator>
  <cp:lastModifiedBy>JK</cp:lastModifiedBy>
  <cp:revision>49</cp:revision>
  <dcterms:created xsi:type="dcterms:W3CDTF">2012-11-22T15:30:46Z</dcterms:created>
  <dcterms:modified xsi:type="dcterms:W3CDTF">2012-12-10T13:02:20Z</dcterms:modified>
</cp:coreProperties>
</file>