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53"/>
  </p:notesMasterIdLst>
  <p:handoutMasterIdLst>
    <p:handoutMasterId r:id="rId54"/>
  </p:handoutMasterIdLst>
  <p:sldIdLst>
    <p:sldId id="307" r:id="rId2"/>
    <p:sldId id="465" r:id="rId3"/>
    <p:sldId id="333" r:id="rId4"/>
    <p:sldId id="336" r:id="rId5"/>
    <p:sldId id="338" r:id="rId6"/>
    <p:sldId id="340" r:id="rId7"/>
    <p:sldId id="342" r:id="rId8"/>
    <p:sldId id="343" r:id="rId9"/>
    <p:sldId id="460" r:id="rId10"/>
    <p:sldId id="348" r:id="rId11"/>
    <p:sldId id="349" r:id="rId12"/>
    <p:sldId id="461" r:id="rId13"/>
    <p:sldId id="449" r:id="rId14"/>
    <p:sldId id="441" r:id="rId15"/>
    <p:sldId id="442" r:id="rId16"/>
    <p:sldId id="443" r:id="rId17"/>
    <p:sldId id="444" r:id="rId18"/>
    <p:sldId id="445" r:id="rId19"/>
    <p:sldId id="446" r:id="rId20"/>
    <p:sldId id="447" r:id="rId21"/>
    <p:sldId id="448" r:id="rId22"/>
    <p:sldId id="450" r:id="rId23"/>
    <p:sldId id="467" r:id="rId24"/>
    <p:sldId id="462" r:id="rId25"/>
    <p:sldId id="422" r:id="rId26"/>
    <p:sldId id="423" r:id="rId27"/>
    <p:sldId id="424" r:id="rId28"/>
    <p:sldId id="425" r:id="rId29"/>
    <p:sldId id="426" r:id="rId30"/>
    <p:sldId id="433" r:id="rId31"/>
    <p:sldId id="463" r:id="rId32"/>
    <p:sldId id="434" r:id="rId33"/>
    <p:sldId id="436" r:id="rId34"/>
    <p:sldId id="437" r:id="rId35"/>
    <p:sldId id="464" r:id="rId36"/>
    <p:sldId id="407" r:id="rId37"/>
    <p:sldId id="406" r:id="rId38"/>
    <p:sldId id="408" r:id="rId39"/>
    <p:sldId id="412" r:id="rId40"/>
    <p:sldId id="413" r:id="rId41"/>
    <p:sldId id="414" r:id="rId42"/>
    <p:sldId id="452" r:id="rId43"/>
    <p:sldId id="453" r:id="rId44"/>
    <p:sldId id="454" r:id="rId45"/>
    <p:sldId id="455" r:id="rId46"/>
    <p:sldId id="456" r:id="rId47"/>
    <p:sldId id="457" r:id="rId48"/>
    <p:sldId id="459" r:id="rId49"/>
    <p:sldId id="468" r:id="rId50"/>
    <p:sldId id="415" r:id="rId51"/>
    <p:sldId id="440" r:id="rId52"/>
  </p:sldIdLst>
  <p:sldSz cx="9144000" cy="6858000" type="screen4x3"/>
  <p:notesSz cx="6985000" cy="9283700"/>
  <p:defaultTextStyle>
    <a:defPPr>
      <a:defRPr lang="en-GB"/>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b294046" initials="PJS" lastIdx="1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B9B9"/>
    <a:srgbClr val="E13124"/>
    <a:srgbClr val="284270"/>
    <a:srgbClr val="333333"/>
    <a:srgbClr val="353B55"/>
    <a:srgbClr val="000000"/>
    <a:srgbClr val="CEA839"/>
    <a:srgbClr val="207BB4"/>
    <a:srgbClr val="C0C0C0"/>
    <a:srgbClr val="99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23" autoAdjust="0"/>
    <p:restoredTop sz="96143" autoAdjust="0"/>
  </p:normalViewPr>
  <p:slideViewPr>
    <p:cSldViewPr>
      <p:cViewPr>
        <p:scale>
          <a:sx n="70" d="100"/>
          <a:sy n="70" d="100"/>
        </p:scale>
        <p:origin x="-1146"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47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lvl1pPr>
              <a:defRPr sz="1200"/>
            </a:lvl1pPr>
          </a:lstStyle>
          <a:p>
            <a:pPr>
              <a:defRPr/>
            </a:pPr>
            <a:endParaRPr lang="en-US" dirty="0"/>
          </a:p>
        </p:txBody>
      </p:sp>
      <p:sp>
        <p:nvSpPr>
          <p:cNvPr id="122883" name="Rectangle 3"/>
          <p:cNvSpPr>
            <a:spLocks noGrp="1" noChangeArrowheads="1"/>
          </p:cNvSpPr>
          <p:nvPr>
            <p:ph type="dt" sz="quarter" idx="1"/>
          </p:nvPr>
        </p:nvSpPr>
        <p:spPr bwMode="auto">
          <a:xfrm>
            <a:off x="3956794" y="0"/>
            <a:ext cx="3026622" cy="463550"/>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lvl1pPr algn="r">
              <a:defRPr sz="1200"/>
            </a:lvl1pPr>
          </a:lstStyle>
          <a:p>
            <a:pPr>
              <a:defRPr/>
            </a:pPr>
            <a:endParaRPr lang="en-US" dirty="0"/>
          </a:p>
        </p:txBody>
      </p:sp>
      <p:sp>
        <p:nvSpPr>
          <p:cNvPr id="122884" name="Rectangle 4"/>
          <p:cNvSpPr>
            <a:spLocks noGrp="1" noChangeArrowheads="1"/>
          </p:cNvSpPr>
          <p:nvPr>
            <p:ph type="ftr" sz="quarter" idx="2"/>
          </p:nvPr>
        </p:nvSpPr>
        <p:spPr bwMode="auto">
          <a:xfrm>
            <a:off x="1" y="8818563"/>
            <a:ext cx="3026622" cy="4635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defRPr sz="1200"/>
            </a:lvl1pPr>
          </a:lstStyle>
          <a:p>
            <a:pPr>
              <a:defRPr/>
            </a:pPr>
            <a:endParaRPr lang="en-US" dirty="0"/>
          </a:p>
        </p:txBody>
      </p:sp>
      <p:sp>
        <p:nvSpPr>
          <p:cNvPr id="122885" name="Rectangle 5"/>
          <p:cNvSpPr>
            <a:spLocks noGrp="1" noChangeArrowheads="1"/>
          </p:cNvSpPr>
          <p:nvPr>
            <p:ph type="sldNum" sz="quarter" idx="3"/>
          </p:nvPr>
        </p:nvSpPr>
        <p:spPr bwMode="auto">
          <a:xfrm>
            <a:off x="3956794" y="8818563"/>
            <a:ext cx="3026622" cy="4635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lgn="r">
              <a:defRPr sz="1200"/>
            </a:lvl1pPr>
          </a:lstStyle>
          <a:p>
            <a:pPr>
              <a:defRPr/>
            </a:pPr>
            <a:fld id="{B34900E2-5AE8-428A-8024-2EC6D147BFE7}" type="slidenum">
              <a:rPr lang="en-US"/>
              <a:pPr>
                <a:defRPr/>
              </a:pPr>
              <a:t>‹#›</a:t>
            </a:fld>
            <a:endParaRPr lang="en-US" dirty="0"/>
          </a:p>
        </p:txBody>
      </p:sp>
    </p:spTree>
    <p:extLst>
      <p:ext uri="{BB962C8B-B14F-4D97-AF65-F5344CB8AC3E}">
        <p14:creationId xmlns="" xmlns:p14="http://schemas.microsoft.com/office/powerpoint/2010/main" val="4025974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2" y="0"/>
            <a:ext cx="3028207" cy="465138"/>
          </a:xfrm>
          <a:prstGeom prst="rect">
            <a:avLst/>
          </a:prstGeom>
          <a:noFill/>
          <a:ln w="9525">
            <a:noFill/>
            <a:miter lim="800000"/>
            <a:headEnd/>
            <a:tailEnd/>
          </a:ln>
          <a:effectLst/>
        </p:spPr>
        <p:txBody>
          <a:bodyPr vert="horz" wrap="square" lIns="93018" tIns="46509" rIns="93018" bIns="46509" numCol="1" anchor="t" anchorCtr="0" compatLnSpc="1">
            <a:prstTxWarp prst="textNoShape">
              <a:avLst/>
            </a:prstTxWarp>
          </a:bodyPr>
          <a:lstStyle>
            <a:lvl1pPr defTabSz="930177">
              <a:defRPr sz="1200"/>
            </a:lvl1pPr>
          </a:lstStyle>
          <a:p>
            <a:pPr>
              <a:defRPr/>
            </a:pPr>
            <a:endParaRPr lang="en-GB" dirty="0"/>
          </a:p>
        </p:txBody>
      </p:sp>
      <p:sp>
        <p:nvSpPr>
          <p:cNvPr id="10243" name="Rectangle 3"/>
          <p:cNvSpPr>
            <a:spLocks noGrp="1" noChangeArrowheads="1"/>
          </p:cNvSpPr>
          <p:nvPr>
            <p:ph type="dt" idx="1"/>
          </p:nvPr>
        </p:nvSpPr>
        <p:spPr bwMode="auto">
          <a:xfrm>
            <a:off x="3955210" y="0"/>
            <a:ext cx="3028207" cy="465138"/>
          </a:xfrm>
          <a:prstGeom prst="rect">
            <a:avLst/>
          </a:prstGeom>
          <a:noFill/>
          <a:ln w="9525">
            <a:noFill/>
            <a:miter lim="800000"/>
            <a:headEnd/>
            <a:tailEnd/>
          </a:ln>
          <a:effectLst/>
        </p:spPr>
        <p:txBody>
          <a:bodyPr vert="horz" wrap="square" lIns="93018" tIns="46509" rIns="93018" bIns="46509" numCol="1" anchor="t" anchorCtr="0" compatLnSpc="1">
            <a:prstTxWarp prst="textNoShape">
              <a:avLst/>
            </a:prstTxWarp>
          </a:bodyPr>
          <a:lstStyle>
            <a:lvl1pPr algn="r" defTabSz="930177">
              <a:defRPr sz="1200"/>
            </a:lvl1pPr>
          </a:lstStyle>
          <a:p>
            <a:pPr>
              <a:defRPr/>
            </a:pPr>
            <a:endParaRPr lang="en-GB" dirty="0"/>
          </a:p>
        </p:txBody>
      </p:sp>
      <p:sp>
        <p:nvSpPr>
          <p:cNvPr id="34820" name="Rectangle 4"/>
          <p:cNvSpPr>
            <a:spLocks noGrp="1" noRot="1" noChangeAspect="1" noChangeArrowheads="1" noTextEdit="1"/>
          </p:cNvSpPr>
          <p:nvPr>
            <p:ph type="sldImg" idx="2"/>
          </p:nvPr>
        </p:nvSpPr>
        <p:spPr bwMode="auto">
          <a:xfrm>
            <a:off x="1171575" y="695325"/>
            <a:ext cx="4641850" cy="3481388"/>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98818" y="4410075"/>
            <a:ext cx="5587366" cy="4178300"/>
          </a:xfrm>
          <a:prstGeom prst="rect">
            <a:avLst/>
          </a:prstGeom>
          <a:noFill/>
          <a:ln w="9525">
            <a:noFill/>
            <a:miter lim="800000"/>
            <a:headEnd/>
            <a:tailEnd/>
          </a:ln>
          <a:effectLst/>
        </p:spPr>
        <p:txBody>
          <a:bodyPr vert="horz" wrap="square" lIns="93018" tIns="46509" rIns="93018" bIns="4650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2" y="8816975"/>
            <a:ext cx="3028207" cy="465138"/>
          </a:xfrm>
          <a:prstGeom prst="rect">
            <a:avLst/>
          </a:prstGeom>
          <a:noFill/>
          <a:ln w="9525">
            <a:noFill/>
            <a:miter lim="800000"/>
            <a:headEnd/>
            <a:tailEnd/>
          </a:ln>
          <a:effectLst/>
        </p:spPr>
        <p:txBody>
          <a:bodyPr vert="horz" wrap="square" lIns="93018" tIns="46509" rIns="93018" bIns="46509" numCol="1" anchor="b" anchorCtr="0" compatLnSpc="1">
            <a:prstTxWarp prst="textNoShape">
              <a:avLst/>
            </a:prstTxWarp>
          </a:bodyPr>
          <a:lstStyle>
            <a:lvl1pPr defTabSz="930177">
              <a:defRPr sz="1200"/>
            </a:lvl1pPr>
          </a:lstStyle>
          <a:p>
            <a:pPr>
              <a:defRPr/>
            </a:pPr>
            <a:endParaRPr lang="en-GB" dirty="0"/>
          </a:p>
        </p:txBody>
      </p:sp>
      <p:sp>
        <p:nvSpPr>
          <p:cNvPr id="10247" name="Rectangle 7"/>
          <p:cNvSpPr>
            <a:spLocks noGrp="1" noChangeArrowheads="1"/>
          </p:cNvSpPr>
          <p:nvPr>
            <p:ph type="sldNum" sz="quarter" idx="5"/>
          </p:nvPr>
        </p:nvSpPr>
        <p:spPr bwMode="auto">
          <a:xfrm>
            <a:off x="3955210" y="8816975"/>
            <a:ext cx="3028207" cy="465138"/>
          </a:xfrm>
          <a:prstGeom prst="rect">
            <a:avLst/>
          </a:prstGeom>
          <a:noFill/>
          <a:ln w="9525">
            <a:noFill/>
            <a:miter lim="800000"/>
            <a:headEnd/>
            <a:tailEnd/>
          </a:ln>
          <a:effectLst/>
        </p:spPr>
        <p:txBody>
          <a:bodyPr vert="horz" wrap="square" lIns="93018" tIns="46509" rIns="93018" bIns="46509" numCol="1" anchor="b" anchorCtr="0" compatLnSpc="1">
            <a:prstTxWarp prst="textNoShape">
              <a:avLst/>
            </a:prstTxWarp>
          </a:bodyPr>
          <a:lstStyle>
            <a:lvl1pPr algn="r" defTabSz="930177">
              <a:defRPr sz="1200"/>
            </a:lvl1pPr>
          </a:lstStyle>
          <a:p>
            <a:pPr>
              <a:defRPr/>
            </a:pPr>
            <a:fld id="{46D24092-1241-4DD7-9C27-868515D1568D}" type="slidenum">
              <a:rPr lang="en-GB"/>
              <a:pPr>
                <a:defRPr/>
              </a:pPr>
              <a:t>‹#›</a:t>
            </a:fld>
            <a:endParaRPr lang="en-GB" dirty="0"/>
          </a:p>
        </p:txBody>
      </p:sp>
    </p:spTree>
    <p:extLst>
      <p:ext uri="{BB962C8B-B14F-4D97-AF65-F5344CB8AC3E}">
        <p14:creationId xmlns="" xmlns:p14="http://schemas.microsoft.com/office/powerpoint/2010/main" val="7571346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pPr>
              <a:lnSpc>
                <a:spcPct val="80000"/>
              </a:lnSpc>
            </a:pPr>
            <a:r>
              <a:rPr lang="en-US" smtClean="0"/>
              <a:t>THE PURPOSE OF THIS PRESENTATION is to give you an insight into the content of the PFM Performance Measurement Framework, what it can measure, what it covers, how it measures PFM performance and how the results are presented in a report. On this basis you should be able to go on to the practical case study exercises in the next session, where you will apply the Framework</a:t>
            </a:r>
          </a:p>
          <a:p>
            <a:pPr>
              <a:lnSpc>
                <a:spcPct val="80000"/>
              </a:lnSpc>
            </a:pPr>
            <a:r>
              <a:rPr lang="en-US" smtClean="0"/>
              <a:t>***************</a:t>
            </a:r>
          </a:p>
          <a:p>
            <a:pPr>
              <a:lnSpc>
                <a:spcPct val="80000"/>
              </a:lnSpc>
            </a:pPr>
            <a:r>
              <a:rPr lang="en-US" smtClean="0"/>
              <a:t>The Framework measures </a:t>
            </a:r>
            <a:r>
              <a:rPr lang="en-US" b="1" smtClean="0"/>
              <a:t>performance by looking at the outputs from the PFM systems</a:t>
            </a:r>
            <a:r>
              <a:rPr lang="en-US" smtClean="0"/>
              <a:t>, but not the reasons behind performance such as institutional, organizational and human resource aspects of capacity. [It can be considered as an annual medical with your GP. It will point to weaknesses, some of which are easy to identify the cause of and remedies to, whereas other will need to be investigated by specialist who can then propose detailed measures]</a:t>
            </a:r>
          </a:p>
          <a:p>
            <a:pPr>
              <a:lnSpc>
                <a:spcPct val="80000"/>
              </a:lnSpc>
            </a:pPr>
            <a:endParaRPr lang="en-US" smtClean="0"/>
          </a:p>
          <a:p>
            <a:pPr>
              <a:lnSpc>
                <a:spcPct val="80000"/>
              </a:lnSpc>
            </a:pPr>
            <a:r>
              <a:rPr lang="en-US" smtClean="0"/>
              <a:t>The Framework does not assess the government’s fiscal and expenditure policies, but only the performance of the systems which the government needs in order to implement such policies.</a:t>
            </a:r>
          </a:p>
          <a:p>
            <a:pPr>
              <a:lnSpc>
                <a:spcPct val="80000"/>
              </a:lnSpc>
            </a:pPr>
            <a:endParaRPr lang="en-US" smtClean="0"/>
          </a:p>
          <a:p>
            <a:pPr>
              <a:lnSpc>
                <a:spcPct val="80000"/>
              </a:lnSpc>
            </a:pPr>
            <a:r>
              <a:rPr lang="en-US" smtClean="0"/>
              <a:t>It is intended to be widely applicable across countries with different levels of economic development. No reference to poverty reduction and poverty reducing expenditures because such concepts specifically related to HIPC countries and may not be used in many middle (and high) income countries (ref. testing of indicators in the UK and Norway).</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en-US" sz="10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first change to Framework was issued January 2011 – three indicators revised</a:t>
            </a:r>
          </a:p>
          <a:p>
            <a:r>
              <a:rPr lang="en-US" baseline="0" dirty="0" smtClean="0"/>
              <a:t>Clarification on the indicators are issued periodically.</a:t>
            </a:r>
          </a:p>
          <a:p>
            <a:endParaRPr lang="en-US" baseline="0" dirty="0" smtClean="0"/>
          </a:p>
          <a:p>
            <a:r>
              <a:rPr lang="en-US" baseline="0" dirty="0" smtClean="0"/>
              <a:t>Quality review is a core function.</a:t>
            </a:r>
          </a:p>
          <a:p>
            <a:endParaRPr lang="en-US" baseline="0" dirty="0" smtClean="0"/>
          </a:p>
          <a:p>
            <a:r>
              <a:rPr lang="en-US" baseline="0" dirty="0" smtClean="0"/>
              <a:t>Secretariat has limited capacity to deliver training. But often supporting others – e.g. co-facilitating</a:t>
            </a:r>
          </a:p>
          <a:p>
            <a:endParaRPr lang="en-US" baseline="0" dirty="0" smtClean="0"/>
          </a:p>
          <a:p>
            <a:r>
              <a:rPr lang="en-US" baseline="0" dirty="0" smtClean="0"/>
              <a:t>More than 100 assessment reports are linked to the PEFA website by hyperlinks. No direct posting because the secretariat does not own any of the reports. </a:t>
            </a:r>
            <a:endParaRPr lang="en-US" dirty="0"/>
          </a:p>
        </p:txBody>
      </p:sp>
      <p:sp>
        <p:nvSpPr>
          <p:cNvPr id="4" name="Slide Number Placeholder 3"/>
          <p:cNvSpPr>
            <a:spLocks noGrp="1"/>
          </p:cNvSpPr>
          <p:nvPr>
            <p:ph type="sldNum" sz="quarter" idx="10"/>
          </p:nvPr>
        </p:nvSpPr>
        <p:spPr/>
        <p:txBody>
          <a:bodyPr/>
          <a:lstStyle/>
          <a:p>
            <a:pPr>
              <a:defRPr/>
            </a:pPr>
            <a:fld id="{46D24092-1241-4DD7-9C27-868515D1568D}" type="slidenum">
              <a:rPr lang="en-GB" smtClean="0"/>
              <a:pPr>
                <a:defRPr/>
              </a:pPr>
              <a:t>10</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Rot="1" noChangeAspect="1" noChangeArrowheads="1" noTextEdit="1"/>
          </p:cNvSpPr>
          <p:nvPr>
            <p:ph type="sldImg"/>
          </p:nvPr>
        </p:nvSpPr>
        <p:spPr>
          <a:xfrm>
            <a:off x="1336675" y="819150"/>
            <a:ext cx="4313238" cy="3236913"/>
          </a:xfrm>
          <a:ln/>
        </p:spPr>
      </p:sp>
      <p:sp>
        <p:nvSpPr>
          <p:cNvPr id="332803" name="Rectangle 3"/>
          <p:cNvSpPr>
            <a:spLocks noGrp="1" noChangeArrowheads="1"/>
          </p:cNvSpPr>
          <p:nvPr>
            <p:ph type="body" idx="1"/>
          </p:nvPr>
        </p:nvSpPr>
        <p:spPr/>
        <p:txBody>
          <a:bodyPr lIns="94333" tIns="47166" rIns="94333" bIns="47166"/>
          <a:lstStyle/>
          <a:p>
            <a:r>
              <a:rPr lang="en-US" dirty="0"/>
              <a:t>This is a another way to look at the six dimensions of the indicator set. It illustrates how a budget cycle might work:</a:t>
            </a:r>
          </a:p>
          <a:p>
            <a:r>
              <a:rPr lang="en-US" dirty="0"/>
              <a:t>Starting with policy based budget – plans should reflect priorities/ policies of government.</a:t>
            </a:r>
          </a:p>
          <a:p>
            <a:r>
              <a:rPr lang="en-US" dirty="0"/>
              <a:t>Having got this the budget then needs to be executed in a predictable fashion – the best budget in the world is of no use if it cannot be executed</a:t>
            </a:r>
          </a:p>
          <a:p>
            <a:r>
              <a:rPr lang="en-US" dirty="0"/>
              <a:t>Similarly accounting and reporting is essential so as to inform progress in execution of the budget</a:t>
            </a:r>
          </a:p>
          <a:p>
            <a:r>
              <a:rPr lang="en-US" dirty="0"/>
              <a:t>External audit and scrutiny not just for ensuring integrity but also to provide feedback to policy makers on the success or otherwise of policies – this requires more than just looking at the numbers</a:t>
            </a:r>
          </a:p>
          <a:p>
            <a:r>
              <a:rPr lang="en-US" dirty="0"/>
              <a:t>Across all of these are comprehensiveness and </a:t>
            </a:r>
            <a:r>
              <a:rPr lang="en-US" dirty="0" err="1"/>
              <a:t>transparecny</a:t>
            </a:r>
            <a:r>
              <a:rPr lang="en-US" dirty="0"/>
              <a:t> – has everything been captured ?</a:t>
            </a:r>
          </a:p>
          <a:p>
            <a:endParaRPr lang="en-US" dirty="0"/>
          </a:p>
          <a:p>
            <a:r>
              <a:rPr lang="en-US" dirty="0"/>
              <a:t>Budget credibility indicators reflect outputs of  the system as a result of the institutional and more qualitative assessment covered by the remainder of the indicator set. Understanding links between the institutional strengths/weaknesses and budget credibility is important for summarizing the assessment.</a:t>
            </a:r>
          </a:p>
          <a:p>
            <a:endParaRPr lang="en-US" dirty="0"/>
          </a:p>
          <a:p>
            <a:r>
              <a:rPr lang="en-US" dirty="0"/>
              <a:t>Similar for donor indicator ratings’ relations to government performance and budget credibility.</a:t>
            </a:r>
          </a:p>
          <a:p>
            <a:endParaRPr lang="en-US" dirty="0"/>
          </a:p>
          <a:p>
            <a:r>
              <a:rPr lang="en-US" dirty="0"/>
              <a:t>See the list of indicators on page 9 of the English/blue booklet. </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xfrm>
            <a:off x="1116013" y="681038"/>
            <a:ext cx="4641850" cy="3481387"/>
          </a:xfrm>
          <a:ln/>
        </p:spPr>
      </p:sp>
      <p:sp>
        <p:nvSpPr>
          <p:cNvPr id="31747" name="Rectangle 3"/>
          <p:cNvSpPr>
            <a:spLocks noGrp="1" noChangeArrowheads="1"/>
          </p:cNvSpPr>
          <p:nvPr>
            <p:ph type="body" idx="1"/>
          </p:nvPr>
        </p:nvSpPr>
        <p:spPr>
          <a:noFill/>
          <a:ln/>
        </p:spPr>
        <p:txBody>
          <a:bodyPr/>
          <a:lstStyle/>
          <a:p>
            <a:r>
              <a:rPr lang="en-US" dirty="0" smtClean="0"/>
              <a:t>Federation – a union comprising a number of partially self-governing states (or regions or provinces or cantons) united by a central/federal government. These states typically have their own constitutions which can be amended without recourse to the federation.</a:t>
            </a:r>
          </a:p>
          <a:p>
            <a:endParaRPr lang="en-US" dirty="0" smtClean="0"/>
          </a:p>
          <a:p>
            <a:r>
              <a:rPr lang="en-US" dirty="0" smtClean="0"/>
              <a:t>Semi-autonomous states may cover all or only part of a country</a:t>
            </a:r>
          </a:p>
          <a:p>
            <a:r>
              <a:rPr lang="en-US" dirty="0" smtClean="0"/>
              <a:t>Symmetrical federalism – all entities have same status versus Asymmetrical</a:t>
            </a:r>
          </a:p>
          <a:p>
            <a:endParaRPr lang="en-US" dirty="0" smtClean="0"/>
          </a:p>
          <a:p>
            <a:r>
              <a:rPr lang="en-US" dirty="0" smtClean="0"/>
              <a:t>Examples</a:t>
            </a:r>
            <a:r>
              <a:rPr lang="en-US" baseline="0" dirty="0" smtClean="0"/>
              <a:t> of </a:t>
            </a:r>
            <a:r>
              <a:rPr lang="en-US" dirty="0" smtClean="0"/>
              <a:t>Asymmetrical federalism – England, Scotland, Wales and Northern Ireland within the UK.</a:t>
            </a:r>
          </a:p>
          <a:p>
            <a:r>
              <a:rPr lang="en-US" dirty="0" smtClean="0"/>
              <a:t>		Mainland</a:t>
            </a:r>
            <a:r>
              <a:rPr lang="en-US" baseline="0" dirty="0" smtClean="0"/>
              <a:t> (Tanganyika) and Zanzibar within Tanzania</a:t>
            </a:r>
          </a:p>
          <a:p>
            <a:r>
              <a:rPr lang="en-US" baseline="0" dirty="0" smtClean="0"/>
              <a:t>		</a:t>
            </a:r>
          </a:p>
          <a:p>
            <a:r>
              <a:rPr lang="en-US" baseline="0" dirty="0" smtClean="0"/>
              <a:t>Part of country not covered by federal units - DC is not a state within the USA federation</a:t>
            </a:r>
          </a:p>
          <a:p>
            <a:endParaRPr lang="en-US" baseline="0" dirty="0" smtClean="0"/>
          </a:p>
          <a:p>
            <a:r>
              <a:rPr lang="en-US" baseline="0" dirty="0" smtClean="0"/>
              <a:t>Anglophone </a:t>
            </a:r>
            <a:r>
              <a:rPr lang="en-US" baseline="0" dirty="0" err="1" smtClean="0"/>
              <a:t>decentralisation</a:t>
            </a:r>
            <a:r>
              <a:rPr lang="en-US" baseline="0" dirty="0" smtClean="0"/>
              <a:t> – elected local governments mainly accountable to the local electorate</a:t>
            </a:r>
          </a:p>
          <a:p>
            <a:r>
              <a:rPr lang="en-US" baseline="0" dirty="0" smtClean="0"/>
              <a:t>Francophone </a:t>
            </a:r>
            <a:r>
              <a:rPr lang="en-US" baseline="0" dirty="0" err="1" smtClean="0"/>
              <a:t>decentralisation</a:t>
            </a:r>
            <a:r>
              <a:rPr lang="en-US" baseline="0" dirty="0" smtClean="0"/>
              <a:t> – provincial government units governed by officials appointed by central government, mainly accountable to central government – “central government at the local level”</a:t>
            </a:r>
          </a:p>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Borrowing on own account is too restrictive</a:t>
            </a:r>
            <a:r>
              <a:rPr lang="en-US" baseline="0" dirty="0" smtClean="0"/>
              <a:t> and would exclude many significant sub-national government units which are barred by law from borrowing (but may in practice borrow by running unauthorized overdrafts, issuing IOUs or simply build up payment arrears).</a:t>
            </a:r>
          </a:p>
          <a:p>
            <a:endParaRPr lang="en-US" baseline="0" dirty="0" smtClean="0"/>
          </a:p>
          <a:p>
            <a:endParaRPr lang="en-US" dirty="0"/>
          </a:p>
        </p:txBody>
      </p:sp>
      <p:sp>
        <p:nvSpPr>
          <p:cNvPr id="4" name="Slide Number Placeholder 3"/>
          <p:cNvSpPr>
            <a:spLocks noGrp="1"/>
          </p:cNvSpPr>
          <p:nvPr>
            <p:ph type="sldNum" sz="quarter" idx="10"/>
          </p:nvPr>
        </p:nvSpPr>
        <p:spPr>
          <a:xfrm>
            <a:off x="3956794" y="8818563"/>
            <a:ext cx="3026622" cy="463550"/>
          </a:xfrm>
          <a:prstGeom prst="rect">
            <a:avLst/>
          </a:prstGeom>
        </p:spPr>
        <p:txBody>
          <a:bodyPr/>
          <a:lstStyle/>
          <a:p>
            <a:pPr>
              <a:defRPr/>
            </a:pPr>
            <a:fld id="{65B5B5F7-651E-4DDB-99EE-AB6DC8C82571}" type="slidenum">
              <a:rPr lang="en-GB" smtClean="0"/>
              <a:pPr>
                <a:defRPr/>
              </a:pPr>
              <a:t>38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xfrm>
            <a:off x="3955953" y="8817612"/>
            <a:ext cx="3027466" cy="464503"/>
          </a:xfrm>
          <a:prstGeom prst="rect">
            <a:avLst/>
          </a:prstGeom>
          <a:noFill/>
        </p:spPr>
        <p:txBody>
          <a:bodyPr lIns="91212" tIns="45605" rIns="91212" bIns="45605"/>
          <a:lstStyle/>
          <a:p>
            <a:pPr defTabSz="929336"/>
            <a:fld id="{64763718-E6D5-425F-8F65-A68E538E6D52}" type="slidenum">
              <a:rPr lang="en-GB" smtClean="0"/>
              <a:pPr defTabSz="929336"/>
              <a:t>39</a:t>
            </a:fld>
            <a:endParaRPr lang="en-GB" dirty="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xfrm>
            <a:off x="3955953" y="8817612"/>
            <a:ext cx="3027466" cy="464503"/>
          </a:xfrm>
          <a:prstGeom prst="rect">
            <a:avLst/>
          </a:prstGeom>
          <a:noFill/>
        </p:spPr>
        <p:txBody>
          <a:bodyPr lIns="91212" tIns="45605" rIns="91212" bIns="45605"/>
          <a:lstStyle/>
          <a:p>
            <a:pPr defTabSz="929336"/>
            <a:fld id="{5F36773D-8B4C-46FD-A15E-A2762E513B62}" type="slidenum">
              <a:rPr lang="en-GB" smtClean="0"/>
              <a:pPr defTabSz="929336"/>
              <a:t>40</a:t>
            </a:fld>
            <a:endParaRPr lang="en-GB" dirty="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xfrm>
            <a:off x="3955953" y="8817612"/>
            <a:ext cx="3027466" cy="464503"/>
          </a:xfrm>
          <a:prstGeom prst="rect">
            <a:avLst/>
          </a:prstGeom>
          <a:noFill/>
        </p:spPr>
        <p:txBody>
          <a:bodyPr lIns="91212" tIns="45605" rIns="91212" bIns="45605"/>
          <a:lstStyle/>
          <a:p>
            <a:pPr defTabSz="929336"/>
            <a:fld id="{2B28E0DA-CB5A-4FDB-B040-A02B0AEFE04B}" type="slidenum">
              <a:rPr lang="en-GB" smtClean="0"/>
              <a:pPr defTabSz="929336"/>
              <a:t>41</a:t>
            </a:fld>
            <a:endParaRPr lang="en-GB" dirty="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5843" name="Rectangle 3"/>
          <p:cNvSpPr>
            <a:spLocks noGrp="1" noChangeArrowheads="1"/>
          </p:cNvSpPr>
          <p:nvPr>
            <p:ph type="subTitle" idx="1"/>
          </p:nvPr>
        </p:nvSpPr>
        <p:spPr>
          <a:xfrm>
            <a:off x="323528" y="2924175"/>
            <a:ext cx="4013200" cy="1822450"/>
          </a:xfrm>
        </p:spPr>
        <p:txBody>
          <a:bodyPr anchor="b"/>
          <a:lstStyle>
            <a:lvl1pPr marL="0" indent="0">
              <a:buFont typeface="Wingdings" pitchFamily="2" charset="2"/>
              <a:buNone/>
              <a:defRPr>
                <a:solidFill>
                  <a:schemeClr val="bg1">
                    <a:lumMod val="50000"/>
                  </a:schemeClr>
                </a:solidFill>
              </a:defRPr>
            </a:lvl1pPr>
          </a:lstStyle>
          <a:p>
            <a:r>
              <a:rPr lang="en-US" dirty="0"/>
              <a:t>Click to edit Master subtitle style</a:t>
            </a:r>
          </a:p>
        </p:txBody>
      </p:sp>
      <p:sp>
        <p:nvSpPr>
          <p:cNvPr id="35847" name="AutoShape 7"/>
          <p:cNvSpPr>
            <a:spLocks noGrp="1" noChangeArrowheads="1"/>
          </p:cNvSpPr>
          <p:nvPr>
            <p:ph type="ctrTitle" sz="quarter"/>
          </p:nvPr>
        </p:nvSpPr>
        <p:spPr>
          <a:xfrm>
            <a:off x="323529" y="1268760"/>
            <a:ext cx="4536504" cy="1544290"/>
          </a:xfrm>
          <a:prstGeom prst="roundRect">
            <a:avLst>
              <a:gd name="adj" fmla="val 0"/>
            </a:avLst>
          </a:prstGeom>
        </p:spPr>
        <p:txBody>
          <a:bodyPr anchor="ctr"/>
          <a:lstStyle>
            <a:lvl1pPr algn="l">
              <a:defRPr>
                <a:solidFill>
                  <a:srgbClr val="333333"/>
                </a:solidFill>
              </a:defRPr>
            </a:lvl1pPr>
          </a:lstStyle>
          <a:p>
            <a:r>
              <a:rPr lang="en-US" dirty="0"/>
              <a:t>Click to edit Master title style</a:t>
            </a:r>
          </a:p>
        </p:txBody>
      </p:sp>
      <p:pic>
        <p:nvPicPr>
          <p:cNvPr id="1026" name="Picture 2"/>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95288" y="1266403"/>
            <a:ext cx="8291512" cy="795338"/>
          </a:xfrm>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68313" y="2133178"/>
            <a:ext cx="8062912" cy="4248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266403"/>
            <a:ext cx="2071687" cy="51149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266403"/>
            <a:ext cx="6067425" cy="51149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95288" y="1266403"/>
            <a:ext cx="8291512" cy="511492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762000"/>
            <a:ext cx="8291512" cy="7953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68313" y="1628775"/>
            <a:ext cx="8062912" cy="4248150"/>
          </a:xfrm>
        </p:spPr>
        <p:txBody>
          <a:bodyPr/>
          <a:lstStyle/>
          <a:p>
            <a:pPr lvl="0"/>
            <a:endParaRPr lang="en-US" noProof="0"/>
          </a:p>
        </p:txBody>
      </p:sp>
      <p:sp>
        <p:nvSpPr>
          <p:cNvPr id="4" name="Rectangle 5"/>
          <p:cNvSpPr>
            <a:spLocks noGrp="1" noChangeArrowheads="1"/>
          </p:cNvSpPr>
          <p:nvPr>
            <p:ph type="dt" sz="half" idx="10"/>
          </p:nvPr>
        </p:nvSpPr>
        <p:spPr>
          <a:xfrm>
            <a:off x="2438401" y="6249081"/>
            <a:ext cx="2130425" cy="474550"/>
          </a:xfrm>
          <a:prstGeom prst="rect">
            <a:avLst/>
          </a:prstGeom>
          <a:ln/>
        </p:spPr>
        <p:txBody>
          <a:bodyPr/>
          <a:lstStyle>
            <a:lvl1pPr>
              <a:defRPr/>
            </a:lvl1pPr>
          </a:lstStyle>
          <a:p>
            <a:pPr>
              <a:defRPr/>
            </a:pPr>
            <a:endParaRPr lang="en-US"/>
          </a:p>
        </p:txBody>
      </p:sp>
      <p:sp>
        <p:nvSpPr>
          <p:cNvPr id="5" name="Rectangle 6"/>
          <p:cNvSpPr>
            <a:spLocks noGrp="1" noChangeArrowheads="1"/>
          </p:cNvSpPr>
          <p:nvPr>
            <p:ph type="ftr" sz="quarter" idx="11"/>
          </p:nvPr>
        </p:nvSpPr>
        <p:spPr>
          <a:xfrm>
            <a:off x="5791200" y="6249081"/>
            <a:ext cx="2897188" cy="474550"/>
          </a:xfrm>
          <a:prstGeom prst="rect">
            <a:avLst/>
          </a:prstGeom>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6896F43B-5D8E-4A7D-8A53-8A78661A110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265510"/>
            <a:ext cx="8291512" cy="795338"/>
          </a:xfrm>
        </p:spPr>
        <p:txBody>
          <a:bodyPr/>
          <a:lstStyle>
            <a:lvl1pPr>
              <a:defRPr>
                <a:solidFill>
                  <a:srgbClr val="333333"/>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68313" y="2133178"/>
            <a:ext cx="8062912" cy="4248150"/>
          </a:xfrm>
        </p:spPr>
        <p:txBody>
          <a:bodyPr/>
          <a:lstStyle>
            <a:lvl1pPr>
              <a:buNone/>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33333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265510"/>
            <a:ext cx="8291512" cy="795338"/>
          </a:xfrm>
        </p:spPr>
        <p:txBody>
          <a:bodyPr/>
          <a:lstStyle>
            <a:lvl1pPr>
              <a:defRPr>
                <a:solidFill>
                  <a:srgbClr val="33333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68313" y="2133178"/>
            <a:ext cx="3954462" cy="424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5175" y="2133178"/>
            <a:ext cx="3956050" cy="424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8"/>
            <a:ext cx="8229600" cy="806102"/>
          </a:xfrm>
        </p:spPr>
        <p:txBody>
          <a:bodyPr/>
          <a:lstStyle>
            <a:lvl1pPr>
              <a:defRPr>
                <a:solidFill>
                  <a:srgbClr val="33333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64345"/>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934096"/>
            <a:ext cx="4040188" cy="323120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264345"/>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904107"/>
            <a:ext cx="4041775" cy="32611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95288" y="1265510"/>
            <a:ext cx="8291512" cy="795338"/>
          </a:xfrm>
        </p:spPr>
        <p:txBody>
          <a:bodyPr/>
          <a:lstStyle>
            <a:lvl1pPr>
              <a:defRPr>
                <a:solidFill>
                  <a:srgbClr val="333333"/>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76287"/>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17628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338337"/>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xfrm>
            <a:off x="2438400" y="6248400"/>
            <a:ext cx="2130425" cy="474663"/>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xfrm>
            <a:off x="5791200" y="6248401"/>
            <a:ext cx="2381200" cy="420960"/>
          </a:xfrm>
          <a:prstGeom prst="rect">
            <a:avLst/>
          </a:prstGeom>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xfrm>
            <a:off x="8532440" y="6381328"/>
            <a:ext cx="611560" cy="476672"/>
          </a:xfrm>
          <a:prstGeom prst="rect">
            <a:avLst/>
          </a:prstGeom>
          <a:ln/>
        </p:spPr>
        <p:txBody>
          <a:bodyPr/>
          <a:lstStyle>
            <a:lvl1pPr>
              <a:defRPr/>
            </a:lvl1pPr>
          </a:lstStyle>
          <a:p>
            <a:pPr>
              <a:defRPr/>
            </a:pPr>
            <a:fld id="{869E1D16-4E47-43B6-B0CE-5B7D5834A89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PEFA master template low res 2"/>
          <p:cNvPicPr>
            <a:picLocks noChangeAspect="1" noChangeArrowheads="1"/>
          </p:cNvPicPr>
          <p:nvPr/>
        </p:nvPicPr>
        <p:blipFill>
          <a:blip r:embed="rId15" cstate="print"/>
          <a:stretch>
            <a:fillRect/>
          </a:stretch>
        </p:blipFill>
        <p:spPr bwMode="auto">
          <a:xfrm>
            <a:off x="0" y="0"/>
            <a:ext cx="9144000" cy="6858000"/>
          </a:xfrm>
          <a:prstGeom prst="rect">
            <a:avLst/>
          </a:prstGeom>
          <a:noFill/>
          <a:ln w="9525">
            <a:noFill/>
            <a:miter lim="800000"/>
            <a:headEnd/>
            <a:tailEnd/>
          </a:ln>
        </p:spPr>
      </p:pic>
      <p:sp>
        <p:nvSpPr>
          <p:cNvPr id="2051" name="AutoShape 3"/>
          <p:cNvSpPr>
            <a:spLocks noGrp="1" noChangeArrowheads="1"/>
          </p:cNvSpPr>
          <p:nvPr>
            <p:ph type="title"/>
          </p:nvPr>
        </p:nvSpPr>
        <p:spPr bwMode="auto">
          <a:xfrm>
            <a:off x="395288" y="762000"/>
            <a:ext cx="8291512" cy="795338"/>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2" name="Rectangle 4"/>
          <p:cNvSpPr>
            <a:spLocks noGrp="1" noChangeArrowheads="1"/>
          </p:cNvSpPr>
          <p:nvPr>
            <p:ph type="body" idx="1"/>
          </p:nvPr>
        </p:nvSpPr>
        <p:spPr bwMode="auto">
          <a:xfrm>
            <a:off x="468313" y="1628775"/>
            <a:ext cx="8062912" cy="4248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2"/>
            <a:r>
              <a:rPr lang="en-US" smtClean="0"/>
              <a:t>Third </a:t>
            </a:r>
            <a:r>
              <a:rPr lang="en-US" dirty="0" smtClean="0"/>
              <a:t>level</a:t>
            </a:r>
          </a:p>
          <a:p>
            <a:pPr lvl="3"/>
            <a:r>
              <a:rPr lang="en-US" dirty="0" smtClean="0"/>
              <a:t>Fourth level</a:t>
            </a:r>
          </a:p>
          <a:p>
            <a:pPr lvl="4"/>
            <a:r>
              <a:rPr lang="en-US" dirty="0" smtClean="0"/>
              <a:t>Fifth level</a:t>
            </a:r>
          </a:p>
        </p:txBody>
      </p:sp>
      <p:sp>
        <p:nvSpPr>
          <p:cNvPr id="2" name="Slide Number Placeholder 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3D2417-4D29-7F44-97AC-F8437FA64CC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17"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8" r:id="rId13"/>
  </p:sldLayoutIdLst>
  <p:hf hdr="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pitchFamily="34" charset="0"/>
          <a:cs typeface="Arial" pitchFamily="34" charset="0"/>
        </a:defRPr>
      </a:lvl2pPr>
      <a:lvl3pPr algn="l" rtl="0" eaLnBrk="0" fontAlgn="base" hangingPunct="0">
        <a:lnSpc>
          <a:spcPct val="90000"/>
        </a:lnSpc>
        <a:spcBef>
          <a:spcPct val="0"/>
        </a:spcBef>
        <a:spcAft>
          <a:spcPct val="0"/>
        </a:spcAft>
        <a:defRPr sz="3600" b="1">
          <a:solidFill>
            <a:schemeClr val="tx2"/>
          </a:solidFill>
          <a:latin typeface="Arial" pitchFamily="34" charset="0"/>
          <a:cs typeface="Arial" pitchFamily="34" charset="0"/>
        </a:defRPr>
      </a:lvl3pPr>
      <a:lvl4pPr algn="l" rtl="0" eaLnBrk="0" fontAlgn="base" hangingPunct="0">
        <a:lnSpc>
          <a:spcPct val="90000"/>
        </a:lnSpc>
        <a:spcBef>
          <a:spcPct val="0"/>
        </a:spcBef>
        <a:spcAft>
          <a:spcPct val="0"/>
        </a:spcAft>
        <a:defRPr sz="3600" b="1">
          <a:solidFill>
            <a:schemeClr val="tx2"/>
          </a:solidFill>
          <a:latin typeface="Arial" pitchFamily="34" charset="0"/>
          <a:cs typeface="Arial" pitchFamily="34" charset="0"/>
        </a:defRPr>
      </a:lvl4pPr>
      <a:lvl5pPr algn="l" rtl="0" eaLnBrk="0" fontAlgn="base" hangingPunct="0">
        <a:lnSpc>
          <a:spcPct val="90000"/>
        </a:lnSpc>
        <a:spcBef>
          <a:spcPct val="0"/>
        </a:spcBef>
        <a:spcAft>
          <a:spcPct val="0"/>
        </a:spcAft>
        <a:defRPr sz="3600" b="1">
          <a:solidFill>
            <a:schemeClr val="tx2"/>
          </a:solidFill>
          <a:latin typeface="Arial" pitchFamily="34" charset="0"/>
          <a:cs typeface="Arial" pitchFamily="34" charset="0"/>
        </a:defRPr>
      </a:lvl5pPr>
      <a:lvl6pPr marL="457200" algn="l" rtl="0" fontAlgn="base">
        <a:lnSpc>
          <a:spcPct val="90000"/>
        </a:lnSpc>
        <a:spcBef>
          <a:spcPct val="0"/>
        </a:spcBef>
        <a:spcAft>
          <a:spcPct val="0"/>
        </a:spcAft>
        <a:defRPr sz="3600" b="1">
          <a:solidFill>
            <a:schemeClr val="tx2"/>
          </a:solidFill>
          <a:latin typeface="Arial" pitchFamily="34" charset="0"/>
          <a:cs typeface="Arial" pitchFamily="34" charset="0"/>
        </a:defRPr>
      </a:lvl6pPr>
      <a:lvl7pPr marL="914400" algn="l" rtl="0" fontAlgn="base">
        <a:lnSpc>
          <a:spcPct val="90000"/>
        </a:lnSpc>
        <a:spcBef>
          <a:spcPct val="0"/>
        </a:spcBef>
        <a:spcAft>
          <a:spcPct val="0"/>
        </a:spcAft>
        <a:defRPr sz="3600" b="1">
          <a:solidFill>
            <a:schemeClr val="tx2"/>
          </a:solidFill>
          <a:latin typeface="Arial" pitchFamily="34" charset="0"/>
          <a:cs typeface="Arial" pitchFamily="34" charset="0"/>
        </a:defRPr>
      </a:lvl7pPr>
      <a:lvl8pPr marL="1371600" algn="l" rtl="0" fontAlgn="base">
        <a:lnSpc>
          <a:spcPct val="90000"/>
        </a:lnSpc>
        <a:spcBef>
          <a:spcPct val="0"/>
        </a:spcBef>
        <a:spcAft>
          <a:spcPct val="0"/>
        </a:spcAft>
        <a:defRPr sz="3600" b="1">
          <a:solidFill>
            <a:schemeClr val="tx2"/>
          </a:solidFill>
          <a:latin typeface="Arial" pitchFamily="34" charset="0"/>
          <a:cs typeface="Arial" pitchFamily="34" charset="0"/>
        </a:defRPr>
      </a:lvl8pPr>
      <a:lvl9pPr marL="1828800" algn="l" rtl="0" fontAlgn="base">
        <a:lnSpc>
          <a:spcPct val="90000"/>
        </a:lnSpc>
        <a:spcBef>
          <a:spcPct val="0"/>
        </a:spcBef>
        <a:spcAft>
          <a:spcPct val="0"/>
        </a:spcAft>
        <a:defRPr sz="3600" b="1">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412776"/>
            <a:ext cx="9144000" cy="1872208"/>
          </a:xfrm>
        </p:spPr>
        <p:txBody>
          <a:bodyPr>
            <a:noAutofit/>
          </a:bodyPr>
          <a:lstStyle/>
          <a:p>
            <a:pPr algn="ctr">
              <a:lnSpc>
                <a:spcPct val="150000"/>
              </a:lnSpc>
            </a:pPr>
            <a:r>
              <a:rPr lang="en-US" sz="4400" dirty="0" err="1" smtClean="0">
                <a:solidFill>
                  <a:srgbClr val="C00000"/>
                </a:solidFill>
              </a:rPr>
              <a:t>PEFA</a:t>
            </a:r>
            <a:r>
              <a:rPr lang="en-US" sz="4400" dirty="0" smtClean="0">
                <a:solidFill>
                  <a:srgbClr val="C00000"/>
                </a:solidFill>
              </a:rPr>
              <a:t> in Latin America: </a:t>
            </a:r>
            <a:br>
              <a:rPr lang="en-US" sz="4400" dirty="0" smtClean="0">
                <a:solidFill>
                  <a:srgbClr val="C00000"/>
                </a:solidFill>
              </a:rPr>
            </a:br>
            <a:r>
              <a:rPr lang="en-US" sz="4400" dirty="0" smtClean="0">
                <a:solidFill>
                  <a:srgbClr val="C00000"/>
                </a:solidFill>
              </a:rPr>
              <a:t>the experience so far</a:t>
            </a:r>
            <a:endParaRPr lang="en-US" sz="4400" dirty="0">
              <a:solidFill>
                <a:srgbClr val="C00000"/>
              </a:solidFill>
            </a:endParaRPr>
          </a:p>
        </p:txBody>
      </p:sp>
      <p:sp>
        <p:nvSpPr>
          <p:cNvPr id="5" name="Content Placeholder 4"/>
          <p:cNvSpPr>
            <a:spLocks noGrp="1"/>
          </p:cNvSpPr>
          <p:nvPr>
            <p:ph idx="1"/>
          </p:nvPr>
        </p:nvSpPr>
        <p:spPr>
          <a:xfrm>
            <a:off x="0" y="4221088"/>
            <a:ext cx="9144000" cy="1872208"/>
          </a:xfrm>
        </p:spPr>
        <p:txBody>
          <a:bodyPr>
            <a:noAutofit/>
          </a:bodyPr>
          <a:lstStyle/>
          <a:p>
            <a:pPr algn="ctr">
              <a:buNone/>
            </a:pPr>
            <a:r>
              <a:rPr lang="en-US" sz="4000" b="1" dirty="0" smtClean="0">
                <a:solidFill>
                  <a:schemeClr val="tx1"/>
                </a:solidFill>
              </a:rPr>
              <a:t>EU </a:t>
            </a:r>
            <a:r>
              <a:rPr lang="en-US" sz="4000" b="1" dirty="0" smtClean="0">
                <a:solidFill>
                  <a:schemeClr val="tx1"/>
                </a:solidFill>
              </a:rPr>
              <a:t>Workshop</a:t>
            </a:r>
          </a:p>
          <a:p>
            <a:pPr algn="ctr">
              <a:buNone/>
            </a:pPr>
            <a:r>
              <a:rPr lang="en-US" dirty="0" smtClean="0"/>
              <a:t>Dec</a:t>
            </a:r>
            <a:r>
              <a:rPr lang="en-US" sz="2800" b="0" dirty="0" smtClean="0">
                <a:solidFill>
                  <a:schemeClr val="tx1"/>
                </a:solidFill>
              </a:rPr>
              <a:t>ember 2012</a:t>
            </a:r>
          </a:p>
          <a:p>
            <a:pPr algn="ctr">
              <a:buNone/>
            </a:pPr>
            <a:r>
              <a:rPr lang="en-US" sz="2800" b="0" dirty="0" smtClean="0">
                <a:solidFill>
                  <a:schemeClr val="tx1"/>
                </a:solidFill>
              </a:rPr>
              <a:t>PEFA Secretariat</a:t>
            </a:r>
            <a:endParaRPr lang="en-US" sz="2800" b="0" dirty="0">
              <a:solidFill>
                <a:schemeClr val="tx1"/>
              </a:solidFill>
            </a:endParaRPr>
          </a:p>
        </p:txBody>
      </p:sp>
      <p:sp>
        <p:nvSpPr>
          <p:cNvPr id="6" name="Slide Number Placeholder 5"/>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8147248" cy="720080"/>
          </a:xfrm>
        </p:spPr>
        <p:txBody>
          <a:bodyPr>
            <a:normAutofit/>
          </a:bodyPr>
          <a:lstStyle/>
          <a:p>
            <a:pPr algn="ctr"/>
            <a:r>
              <a:rPr lang="en-US" dirty="0" smtClean="0">
                <a:solidFill>
                  <a:srgbClr val="C00000"/>
                </a:solidFill>
              </a:rPr>
              <a:t>Role of the Secretariat</a:t>
            </a:r>
            <a:endParaRPr lang="en-US" dirty="0">
              <a:solidFill>
                <a:srgbClr val="C00000"/>
              </a:solidFill>
            </a:endParaRPr>
          </a:p>
        </p:txBody>
      </p:sp>
      <p:sp>
        <p:nvSpPr>
          <p:cNvPr id="3" name="Content Placeholder 2"/>
          <p:cNvSpPr>
            <a:spLocks noGrp="1"/>
          </p:cNvSpPr>
          <p:nvPr>
            <p:ph idx="1"/>
          </p:nvPr>
        </p:nvSpPr>
        <p:spPr>
          <a:xfrm>
            <a:off x="323528" y="1628800"/>
            <a:ext cx="8496944" cy="5040560"/>
          </a:xfrm>
        </p:spPr>
        <p:txBody>
          <a:bodyPr>
            <a:normAutofit fontScale="92500" lnSpcReduction="10000"/>
          </a:bodyPr>
          <a:lstStyle/>
          <a:p>
            <a:pPr marL="457200" indent="-457200" eaLnBrk="1" hangingPunct="1">
              <a:lnSpc>
                <a:spcPct val="90000"/>
              </a:lnSpc>
              <a:spcBef>
                <a:spcPts val="600"/>
              </a:spcBef>
              <a:buClr>
                <a:srgbClr val="353B55"/>
              </a:buClr>
              <a:buFont typeface="Arial" pitchFamily="34" charset="0"/>
              <a:buChar char="•"/>
            </a:pPr>
            <a:r>
              <a:rPr lang="en-US" sz="3500" b="1" dirty="0" smtClean="0">
                <a:solidFill>
                  <a:srgbClr val="353B55"/>
                </a:solidFill>
                <a:latin typeface="Calibri" pitchFamily="34" charset="0"/>
              </a:rPr>
              <a:t>Custodian of the Framework</a:t>
            </a:r>
          </a:p>
          <a:p>
            <a:pPr marL="457200" indent="-457200" eaLnBrk="1" hangingPunct="1">
              <a:lnSpc>
                <a:spcPct val="90000"/>
              </a:lnSpc>
              <a:spcBef>
                <a:spcPts val="600"/>
              </a:spcBef>
              <a:buClr>
                <a:srgbClr val="353B55"/>
              </a:buClr>
              <a:buFont typeface="Arial" pitchFamily="34" charset="0"/>
              <a:buChar char="•"/>
            </a:pPr>
            <a:r>
              <a:rPr lang="en-US" sz="3500" b="1" dirty="0" smtClean="0">
                <a:solidFill>
                  <a:srgbClr val="353B55"/>
                </a:solidFill>
                <a:latin typeface="Calibri" pitchFamily="34" charset="0"/>
              </a:rPr>
              <a:t>Training: </a:t>
            </a:r>
            <a:r>
              <a:rPr lang="en-US" sz="3000" b="0" dirty="0" smtClean="0">
                <a:solidFill>
                  <a:srgbClr val="353B55"/>
                </a:solidFill>
                <a:latin typeface="Calibri" pitchFamily="34" charset="0"/>
              </a:rPr>
              <a:t>develops &amp; shares training materials; selective delivery of training, mainly on a regional basis; supports training institutes </a:t>
            </a:r>
            <a:endParaRPr lang="en-US" b="0" dirty="0" smtClean="0">
              <a:solidFill>
                <a:srgbClr val="353B55"/>
              </a:solidFill>
              <a:latin typeface="Calibri" pitchFamily="34" charset="0"/>
            </a:endParaRPr>
          </a:p>
          <a:p>
            <a:pPr marL="457200" indent="-457200" eaLnBrk="1" hangingPunct="1">
              <a:lnSpc>
                <a:spcPct val="80000"/>
              </a:lnSpc>
              <a:buClr>
                <a:srgbClr val="353B55"/>
              </a:buClr>
              <a:buFont typeface="Arial" pitchFamily="34" charset="0"/>
              <a:buChar char="•"/>
            </a:pPr>
            <a:r>
              <a:rPr lang="en-US" sz="3500" b="1" dirty="0" smtClean="0">
                <a:solidFill>
                  <a:srgbClr val="353B55"/>
                </a:solidFill>
                <a:latin typeface="Calibri" pitchFamily="34" charset="0"/>
              </a:rPr>
              <a:t>Supports PFM research:  </a:t>
            </a:r>
            <a:r>
              <a:rPr lang="en-US" sz="3000" b="0" dirty="0" smtClean="0">
                <a:solidFill>
                  <a:srgbClr val="353B55"/>
                </a:solidFill>
                <a:latin typeface="Calibri" pitchFamily="34" charset="0"/>
              </a:rPr>
              <a:t>database of indicators</a:t>
            </a:r>
            <a:endParaRPr lang="en-US" b="0" dirty="0" smtClean="0">
              <a:solidFill>
                <a:srgbClr val="353B55"/>
              </a:solidFill>
              <a:latin typeface="Calibri" pitchFamily="34" charset="0"/>
            </a:endParaRPr>
          </a:p>
          <a:p>
            <a:pPr marL="457200" indent="-457200" eaLnBrk="1" hangingPunct="1">
              <a:lnSpc>
                <a:spcPct val="80000"/>
              </a:lnSpc>
              <a:buClr>
                <a:srgbClr val="353B55"/>
              </a:buClr>
              <a:buFont typeface="Arial" pitchFamily="34" charset="0"/>
              <a:buChar char="•"/>
            </a:pPr>
            <a:r>
              <a:rPr lang="en-US" sz="3500" b="1" dirty="0" smtClean="0">
                <a:solidFill>
                  <a:srgbClr val="353B55"/>
                </a:solidFill>
                <a:latin typeface="Calibri" pitchFamily="34" charset="0"/>
              </a:rPr>
              <a:t>Dissemination: </a:t>
            </a:r>
            <a:r>
              <a:rPr lang="en-US" sz="3000" b="0" dirty="0" smtClean="0">
                <a:solidFill>
                  <a:srgbClr val="353B55"/>
                </a:solidFill>
                <a:latin typeface="Calibri" pitchFamily="34" charset="0"/>
              </a:rPr>
              <a:t>presentations; PFM blogs; PEFA Newsflashes; sharing PEFA assessment reports through website</a:t>
            </a:r>
            <a:endParaRPr lang="en-US" b="0" dirty="0" smtClean="0">
              <a:solidFill>
                <a:srgbClr val="353B55"/>
              </a:solidFill>
              <a:latin typeface="Calibri" pitchFamily="34" charset="0"/>
            </a:endParaRPr>
          </a:p>
          <a:p>
            <a:pPr marL="457200" indent="-457200" eaLnBrk="1" hangingPunct="1">
              <a:lnSpc>
                <a:spcPct val="80000"/>
              </a:lnSpc>
              <a:buClr>
                <a:srgbClr val="353B55"/>
              </a:buClr>
              <a:buFont typeface="Arial" pitchFamily="34" charset="0"/>
              <a:buChar char="•"/>
            </a:pPr>
            <a:r>
              <a:rPr lang="en-US" sz="3500" b="1" dirty="0" smtClean="0">
                <a:solidFill>
                  <a:srgbClr val="353B55"/>
                </a:solidFill>
                <a:latin typeface="Calibri" pitchFamily="34" charset="0"/>
              </a:rPr>
              <a:t>Monitoring: </a:t>
            </a:r>
            <a:r>
              <a:rPr lang="en-US" sz="3000" b="0" dirty="0" smtClean="0">
                <a:solidFill>
                  <a:srgbClr val="353B55"/>
                </a:solidFill>
                <a:latin typeface="Calibri" pitchFamily="34" charset="0"/>
              </a:rPr>
              <a:t>Semi-annual updates of PEFA assessment status list; periodic monitoring reports; </a:t>
            </a:r>
            <a:r>
              <a:rPr lang="en-US" sz="3000" b="0" i="1" dirty="0" smtClean="0">
                <a:solidFill>
                  <a:srgbClr val="353B55"/>
                </a:solidFill>
                <a:latin typeface="Calibri" pitchFamily="34" charset="0"/>
              </a:rPr>
              <a:t>ad hoc </a:t>
            </a:r>
            <a:r>
              <a:rPr lang="en-US" sz="3000" b="0" dirty="0" smtClean="0">
                <a:solidFill>
                  <a:srgbClr val="353B55"/>
                </a:solidFill>
                <a:latin typeface="Calibri" pitchFamily="34" charset="0"/>
              </a:rPr>
              <a:t>surveys</a:t>
            </a:r>
            <a:endParaRPr lang="en-US" b="0" dirty="0" smtClean="0">
              <a:solidFill>
                <a:srgbClr val="353B55"/>
              </a:solidFill>
              <a:latin typeface="Calibri" pitchFamily="34" charset="0"/>
            </a:endParaRPr>
          </a:p>
          <a:p>
            <a:pPr marL="457200" indent="-457200" eaLnBrk="1" hangingPunct="1">
              <a:lnSpc>
                <a:spcPct val="80000"/>
              </a:lnSpc>
              <a:buClr>
                <a:srgbClr val="353B55"/>
              </a:buClr>
              <a:buFont typeface="Arial" pitchFamily="34" charset="0"/>
              <a:buChar char="•"/>
            </a:pPr>
            <a:r>
              <a:rPr lang="en-US" sz="3500" b="1" dirty="0" smtClean="0">
                <a:solidFill>
                  <a:srgbClr val="353B55"/>
                </a:solidFill>
                <a:latin typeface="Calibri" pitchFamily="34" charset="0"/>
              </a:rPr>
              <a:t>Promotes harmonization in assessment of PFM systems </a:t>
            </a:r>
            <a:endParaRPr lang="en-US" sz="3500" dirty="0" smtClean="0">
              <a:solidFill>
                <a:srgbClr val="353B55"/>
              </a:solidFill>
              <a:latin typeface="Calibri" pitchFamily="34" charset="0"/>
            </a:endParaRPr>
          </a:p>
          <a:p>
            <a:pPr marL="457200" indent="-457200" eaLnBrk="1" hangingPunct="1">
              <a:lnSpc>
                <a:spcPct val="80000"/>
              </a:lnSpc>
              <a:buClr>
                <a:srgbClr val="353B55"/>
              </a:buClr>
              <a:buNone/>
            </a:pPr>
            <a:endParaRPr lang="en-US" dirty="0" smtClean="0">
              <a:solidFill>
                <a:srgbClr val="353B55"/>
              </a:solidFill>
              <a:latin typeface="Calibri" pitchFamily="34" charset="0"/>
            </a:endParaRPr>
          </a:p>
          <a:p>
            <a:pPr marL="457200" indent="-457200" eaLnBrk="1" hangingPunct="1">
              <a:lnSpc>
                <a:spcPct val="90000"/>
              </a:lnSpc>
              <a:spcBef>
                <a:spcPts val="600"/>
              </a:spcBef>
              <a:buClr>
                <a:srgbClr val="353B55"/>
              </a:buClr>
              <a:buSzTx/>
              <a:buFont typeface="Symbol" pitchFamily="18" charset="2"/>
              <a:buChar char=""/>
            </a:pPr>
            <a:endParaRPr lang="en-US" dirty="0" smtClean="0">
              <a:solidFill>
                <a:srgbClr val="353B55"/>
              </a:solidFill>
              <a:latin typeface="Calibri" pitchFamily="34" charset="0"/>
            </a:endParaRPr>
          </a:p>
          <a:p>
            <a:pPr marL="457200" indent="-457200" eaLnBrk="1" hangingPunct="1">
              <a:lnSpc>
                <a:spcPct val="90000"/>
              </a:lnSpc>
              <a:spcBef>
                <a:spcPts val="600"/>
              </a:spcBef>
              <a:buClr>
                <a:srgbClr val="353B55"/>
              </a:buClr>
              <a:buSzTx/>
              <a:buFont typeface="Symbol" pitchFamily="18" charset="2"/>
              <a:buChar char=""/>
            </a:pPr>
            <a:endParaRPr lang="en-US" dirty="0" smtClean="0">
              <a:solidFill>
                <a:srgbClr val="353B55"/>
              </a:solidFill>
              <a:latin typeface="Calibri" pitchFamily="34"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720080"/>
          </a:xfrm>
        </p:spPr>
        <p:txBody>
          <a:bodyPr>
            <a:normAutofit/>
          </a:bodyPr>
          <a:lstStyle/>
          <a:p>
            <a:pPr algn="ctr"/>
            <a:r>
              <a:rPr lang="en-US" dirty="0" smtClean="0">
                <a:solidFill>
                  <a:srgbClr val="C00000"/>
                </a:solidFill>
              </a:rPr>
              <a:t>PEFA Secretariat Quality Review</a:t>
            </a:r>
            <a:endParaRPr lang="en-US" dirty="0">
              <a:solidFill>
                <a:srgbClr val="C00000"/>
              </a:solidFill>
            </a:endParaRPr>
          </a:p>
        </p:txBody>
      </p:sp>
      <p:sp>
        <p:nvSpPr>
          <p:cNvPr id="3" name="Content Placeholder 2"/>
          <p:cNvSpPr>
            <a:spLocks noGrp="1"/>
          </p:cNvSpPr>
          <p:nvPr>
            <p:ph idx="1"/>
          </p:nvPr>
        </p:nvSpPr>
        <p:spPr>
          <a:xfrm>
            <a:off x="179512" y="1700808"/>
            <a:ext cx="8964488" cy="4896544"/>
          </a:xfrm>
        </p:spPr>
        <p:txBody>
          <a:bodyPr>
            <a:noAutofit/>
          </a:bodyPr>
          <a:lstStyle/>
          <a:p>
            <a:pPr>
              <a:lnSpc>
                <a:spcPts val="3200"/>
              </a:lnSpc>
              <a:buSzPct val="100000"/>
              <a:buFont typeface="Arial" pitchFamily="34" charset="0"/>
              <a:buChar char="•"/>
            </a:pPr>
            <a:r>
              <a:rPr lang="en-US" b="0" dirty="0" smtClean="0">
                <a:latin typeface="Calibri" pitchFamily="34" charset="0"/>
              </a:rPr>
              <a:t>On request, free of charge, rapid feedback (10 days) for </a:t>
            </a:r>
            <a:r>
              <a:rPr lang="en-US" b="0" dirty="0" err="1" smtClean="0">
                <a:latin typeface="Calibri" pitchFamily="34" charset="0"/>
              </a:rPr>
              <a:t>CNs</a:t>
            </a:r>
            <a:r>
              <a:rPr lang="en-US" b="0" dirty="0" smtClean="0">
                <a:latin typeface="Calibri" pitchFamily="34" charset="0"/>
              </a:rPr>
              <a:t>/</a:t>
            </a:r>
            <a:r>
              <a:rPr lang="en-US" b="0" dirty="0" err="1" smtClean="0">
                <a:latin typeface="Calibri" pitchFamily="34" charset="0"/>
              </a:rPr>
              <a:t>ToRs</a:t>
            </a:r>
            <a:r>
              <a:rPr lang="en-US" b="0" dirty="0" smtClean="0">
                <a:latin typeface="Calibri" pitchFamily="34" charset="0"/>
              </a:rPr>
              <a:t> &amp; Assessment Reports</a:t>
            </a:r>
          </a:p>
          <a:p>
            <a:pPr>
              <a:lnSpc>
                <a:spcPts val="3200"/>
              </a:lnSpc>
              <a:buSzPct val="100000"/>
              <a:buFont typeface="Arial" pitchFamily="34" charset="0"/>
              <a:buChar char="•"/>
            </a:pPr>
            <a:r>
              <a:rPr lang="en-US" b="0" dirty="0" smtClean="0">
                <a:latin typeface="Calibri" pitchFamily="34" charset="0"/>
              </a:rPr>
              <a:t>Issues </a:t>
            </a:r>
            <a:r>
              <a:rPr lang="en-US" b="1" dirty="0" smtClean="0">
                <a:solidFill>
                  <a:srgbClr val="FF0000"/>
                </a:solidFill>
                <a:latin typeface="Calibri" pitchFamily="34" charset="0"/>
              </a:rPr>
              <a:t>“</a:t>
            </a:r>
            <a:r>
              <a:rPr lang="en-US" b="1" dirty="0" err="1" smtClean="0">
                <a:solidFill>
                  <a:srgbClr val="FF0000"/>
                </a:solidFill>
                <a:latin typeface="Calibri" pitchFamily="34" charset="0"/>
              </a:rPr>
              <a:t>PEFA</a:t>
            </a:r>
            <a:r>
              <a:rPr lang="en-US" b="1" dirty="0" smtClean="0">
                <a:solidFill>
                  <a:srgbClr val="FF0000"/>
                </a:solidFill>
                <a:latin typeface="Calibri" pitchFamily="34" charset="0"/>
              </a:rPr>
              <a:t> Check” </a:t>
            </a:r>
            <a:r>
              <a:rPr lang="en-US" b="0" dirty="0" smtClean="0">
                <a:latin typeface="Calibri" pitchFamily="34" charset="0"/>
              </a:rPr>
              <a:t>– process certification</a:t>
            </a:r>
          </a:p>
          <a:p>
            <a:pPr>
              <a:lnSpc>
                <a:spcPts val="3200"/>
              </a:lnSpc>
              <a:buSzPct val="100000"/>
              <a:buFont typeface="Arial" pitchFamily="34" charset="0"/>
              <a:buChar char="•"/>
            </a:pPr>
            <a:r>
              <a:rPr lang="en-US" b="0" dirty="0" smtClean="0">
                <a:latin typeface="Calibri" pitchFamily="34" charset="0"/>
              </a:rPr>
              <a:t>Appraises adequacy of background info &amp;  application of performance indicators:  correctly interpreted, sufficient evidence, correct scoring method?</a:t>
            </a:r>
          </a:p>
          <a:p>
            <a:pPr>
              <a:lnSpc>
                <a:spcPts val="3200"/>
              </a:lnSpc>
              <a:buSzPct val="100000"/>
              <a:buFont typeface="Arial" pitchFamily="34" charset="0"/>
              <a:buChar char="•"/>
            </a:pPr>
            <a:r>
              <a:rPr lang="en-US" b="0" dirty="0" smtClean="0">
                <a:latin typeface="Calibri" pitchFamily="34" charset="0"/>
              </a:rPr>
              <a:t>Considers whether summary assessment brings out clear message, consistent with indicator analysis</a:t>
            </a:r>
          </a:p>
          <a:p>
            <a:pPr>
              <a:lnSpc>
                <a:spcPts val="3200"/>
              </a:lnSpc>
              <a:buSzPct val="100000"/>
              <a:buFont typeface="Arial" pitchFamily="34" charset="0"/>
              <a:buChar char="•"/>
            </a:pPr>
            <a:r>
              <a:rPr lang="en-US" b="0" dirty="0" smtClean="0">
                <a:latin typeface="Calibri" pitchFamily="34" charset="0"/>
              </a:rPr>
              <a:t>Follow-up review – evaluates responses</a:t>
            </a:r>
            <a:endParaRPr lang="en-US" b="0" dirty="0">
              <a:latin typeface="Calibri" pitchFamily="34" charset="0"/>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C00000"/>
                </a:solidFill>
              </a:rPr>
              <a:t>Agenda</a:t>
            </a:r>
            <a:endParaRPr lang="en-US" dirty="0">
              <a:solidFill>
                <a:srgbClr val="C00000"/>
              </a:solidFill>
            </a:endParaRPr>
          </a:p>
        </p:txBody>
      </p:sp>
      <p:sp>
        <p:nvSpPr>
          <p:cNvPr id="3" name="Content Placeholder 2"/>
          <p:cNvSpPr>
            <a:spLocks noGrp="1"/>
          </p:cNvSpPr>
          <p:nvPr>
            <p:ph idx="1"/>
          </p:nvPr>
        </p:nvSpPr>
        <p:spPr/>
        <p:txBody>
          <a:bodyPr/>
          <a:lstStyle/>
          <a:p>
            <a:pPr>
              <a:lnSpc>
                <a:spcPct val="150000"/>
              </a:lnSpc>
            </a:pPr>
            <a:r>
              <a:rPr lang="en-US" sz="3200" dirty="0" smtClean="0">
                <a:solidFill>
                  <a:srgbClr val="FFB9B9"/>
                </a:solidFill>
              </a:rPr>
              <a:t>Introduction</a:t>
            </a:r>
          </a:p>
          <a:p>
            <a:pPr>
              <a:lnSpc>
                <a:spcPct val="150000"/>
              </a:lnSpc>
            </a:pPr>
            <a:r>
              <a:rPr lang="en-US" sz="3200" dirty="0" err="1" smtClean="0">
                <a:solidFill>
                  <a:srgbClr val="C00000"/>
                </a:solidFill>
              </a:rPr>
              <a:t>PEFA</a:t>
            </a:r>
            <a:r>
              <a:rPr lang="en-US" sz="3200" dirty="0" smtClean="0">
                <a:solidFill>
                  <a:srgbClr val="C00000"/>
                </a:solidFill>
              </a:rPr>
              <a:t> in LAC</a:t>
            </a:r>
          </a:p>
          <a:p>
            <a:pPr>
              <a:lnSpc>
                <a:spcPct val="150000"/>
              </a:lnSpc>
            </a:pPr>
            <a:r>
              <a:rPr lang="en-US" sz="3200" dirty="0" smtClean="0">
                <a:solidFill>
                  <a:srgbClr val="FFB9B9"/>
                </a:solidFill>
              </a:rPr>
              <a:t>Repeat assessments</a:t>
            </a:r>
          </a:p>
          <a:p>
            <a:pPr>
              <a:lnSpc>
                <a:spcPct val="150000"/>
              </a:lnSpc>
            </a:pPr>
            <a:r>
              <a:rPr lang="en-US" sz="3200" dirty="0" smtClean="0">
                <a:solidFill>
                  <a:srgbClr val="FFB9B9"/>
                </a:solidFill>
              </a:rPr>
              <a:t>Country comparisons</a:t>
            </a:r>
          </a:p>
          <a:p>
            <a:pPr>
              <a:lnSpc>
                <a:spcPct val="150000"/>
              </a:lnSpc>
            </a:pPr>
            <a:r>
              <a:rPr lang="en-US" sz="3200" dirty="0" smtClean="0">
                <a:solidFill>
                  <a:srgbClr val="FFB9B9"/>
                </a:solidFill>
              </a:rPr>
              <a:t>Sub-national assessments</a:t>
            </a:r>
            <a:endParaRPr lang="en-US" sz="3200" dirty="0">
              <a:solidFill>
                <a:srgbClr val="FFB9B9"/>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228600" y="1796143"/>
            <a:ext cx="8610600" cy="5061857"/>
          </a:xfrm>
          <a:prstGeom prst="rect">
            <a:avLst/>
          </a:prstGeom>
          <a:noFill/>
          <a:ln w="50800">
            <a:noFill/>
            <a:miter lim="800000"/>
            <a:headEnd/>
            <a:tailEnd/>
          </a:ln>
          <a:effectLst/>
        </p:spPr>
        <p:txBody>
          <a:bodyPr wrap="none" anchor="ctr"/>
          <a:lstStyle/>
          <a:p>
            <a:endParaRPr lang="en-US"/>
          </a:p>
        </p:txBody>
      </p:sp>
      <p:sp>
        <p:nvSpPr>
          <p:cNvPr id="331784" name="Oval 8"/>
          <p:cNvSpPr>
            <a:spLocks noChangeArrowheads="1"/>
          </p:cNvSpPr>
          <p:nvPr/>
        </p:nvSpPr>
        <p:spPr bwMode="auto">
          <a:xfrm>
            <a:off x="5105400" y="1805494"/>
            <a:ext cx="90" cy="389513"/>
          </a:xfrm>
          <a:prstGeom prst="ellipse">
            <a:avLst/>
          </a:prstGeom>
          <a:noFill/>
          <a:ln w="12700">
            <a:noFill/>
            <a:round/>
            <a:headEnd/>
            <a:tailEnd/>
          </a:ln>
          <a:effectLst/>
        </p:spPr>
        <p:txBody>
          <a:bodyPr wrap="none" lIns="0" tIns="0" rIns="0" bIns="0" anchor="ctr">
            <a:spAutoFit/>
          </a:bodyPr>
          <a:lstStyle/>
          <a:p>
            <a:endParaRPr lang="en-US"/>
          </a:p>
        </p:txBody>
      </p:sp>
      <p:sp>
        <p:nvSpPr>
          <p:cNvPr id="331800" name="Rectangle 24"/>
          <p:cNvSpPr>
            <a:spLocks noChangeArrowheads="1"/>
          </p:cNvSpPr>
          <p:nvPr/>
        </p:nvSpPr>
        <p:spPr bwMode="auto">
          <a:xfrm>
            <a:off x="533400" y="941234"/>
            <a:ext cx="8229600" cy="553998"/>
          </a:xfrm>
          <a:prstGeom prst="rect">
            <a:avLst/>
          </a:prstGeom>
          <a:noFill/>
          <a:ln w="12700">
            <a:noFill/>
            <a:miter lim="800000"/>
            <a:headEnd/>
            <a:tailEnd/>
          </a:ln>
          <a:effectLst/>
        </p:spPr>
        <p:txBody>
          <a:bodyPr wrap="square" lIns="0" tIns="0" rIns="0" bIns="0" anchor="ctr">
            <a:spAutoFit/>
          </a:bodyPr>
          <a:lstStyle/>
          <a:p>
            <a:pPr algn="ctr" eaLnBrk="0" hangingPunct="0">
              <a:lnSpc>
                <a:spcPct val="90000"/>
              </a:lnSpc>
              <a:spcBef>
                <a:spcPct val="50000"/>
              </a:spcBef>
              <a:tabLst>
                <a:tab pos="7600950" algn="r"/>
              </a:tabLst>
            </a:pPr>
            <a:r>
              <a:rPr lang="en-US" sz="4000" b="1" dirty="0" smtClean="0">
                <a:solidFill>
                  <a:srgbClr val="C00000"/>
                </a:solidFill>
                <a:latin typeface="Calibri (headings)"/>
              </a:rPr>
              <a:t>Structure of the indicator set</a:t>
            </a:r>
            <a:endParaRPr lang="en-US" sz="4000" b="1" dirty="0">
              <a:solidFill>
                <a:srgbClr val="C00000"/>
              </a:solidFill>
              <a:latin typeface="Calibri (headings)"/>
            </a:endParaRPr>
          </a:p>
        </p:txBody>
      </p:sp>
      <p:sp>
        <p:nvSpPr>
          <p:cNvPr id="27" name="Slide Number Placeholder 26"/>
          <p:cNvSpPr>
            <a:spLocks noGrp="1"/>
          </p:cNvSpPr>
          <p:nvPr>
            <p:ph type="sldNum" sz="quarter" idx="4294967295"/>
          </p:nvPr>
        </p:nvSpPr>
        <p:spPr>
          <a:xfrm>
            <a:off x="8534400" y="6286500"/>
            <a:ext cx="609600" cy="571500"/>
          </a:xfrm>
          <a:prstGeom prst="rect">
            <a:avLst/>
          </a:prstGeom>
        </p:spPr>
        <p:txBody>
          <a:bodyPr/>
          <a:lstStyle/>
          <a:p>
            <a:fld id="{6CC40309-A242-4697-B3C1-F37AD51A5C02}" type="slidenum">
              <a:rPr lang="en-US" smtClean="0"/>
              <a:pPr/>
              <a:t>13</a:t>
            </a:fld>
            <a:endParaRPr lang="en-US" dirty="0"/>
          </a:p>
        </p:txBody>
      </p:sp>
      <p:pic>
        <p:nvPicPr>
          <p:cNvPr id="30" name="Picture 29" descr="budgetCycle.png"/>
          <p:cNvPicPr>
            <a:picLocks noChangeAspect="1"/>
          </p:cNvPicPr>
          <p:nvPr/>
        </p:nvPicPr>
        <p:blipFill>
          <a:blip r:embed="rId3" cstate="print"/>
          <a:stretch>
            <a:fillRect/>
          </a:stretch>
        </p:blipFill>
        <p:spPr>
          <a:xfrm>
            <a:off x="539552" y="1446874"/>
            <a:ext cx="8208911" cy="4934453"/>
          </a:xfrm>
          <a:prstGeom prst="rect">
            <a:avLst/>
          </a:prstGeom>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8720"/>
            <a:ext cx="9144000" cy="864096"/>
          </a:xfrm>
        </p:spPr>
        <p:txBody>
          <a:bodyPr/>
          <a:lstStyle/>
          <a:p>
            <a:pPr algn="ctr"/>
            <a:r>
              <a:rPr lang="en-US" sz="4000" kern="1200" dirty="0" smtClean="0">
                <a:solidFill>
                  <a:srgbClr val="C00000"/>
                </a:solidFill>
                <a:latin typeface="Calibri (headings)"/>
              </a:rPr>
              <a:t>PEFA assessments in LAC</a:t>
            </a:r>
            <a:endParaRPr lang="en-US" sz="4000" kern="1200" dirty="0">
              <a:solidFill>
                <a:srgbClr val="C00000"/>
              </a:solidFill>
              <a:latin typeface="Calibri (headings)"/>
            </a:endParaRPr>
          </a:p>
        </p:txBody>
      </p:sp>
      <p:graphicFrame>
        <p:nvGraphicFramePr>
          <p:cNvPr id="9" name="Content Placeholder 8"/>
          <p:cNvGraphicFramePr>
            <a:graphicFrameLocks noGrp="1"/>
          </p:cNvGraphicFramePr>
          <p:nvPr>
            <p:ph idx="1"/>
          </p:nvPr>
        </p:nvGraphicFramePr>
        <p:xfrm>
          <a:off x="-3" y="1772817"/>
          <a:ext cx="9144002" cy="4896598"/>
        </p:xfrm>
        <a:graphic>
          <a:graphicData uri="http://schemas.openxmlformats.org/drawingml/2006/table">
            <a:tbl>
              <a:tblPr firstRow="1" bandRow="1">
                <a:tableStyleId>{5C22544A-7EE6-4342-B048-85BDC9FD1C3A}</a:tableStyleId>
              </a:tblPr>
              <a:tblGrid>
                <a:gridCol w="1306286"/>
                <a:gridCol w="1306286"/>
                <a:gridCol w="1306286"/>
                <a:gridCol w="1306286"/>
                <a:gridCol w="1435091"/>
                <a:gridCol w="1177481"/>
                <a:gridCol w="1306286"/>
              </a:tblGrid>
              <a:tr h="528059">
                <a:tc>
                  <a:txBody>
                    <a:bodyPr/>
                    <a:lstStyle/>
                    <a:p>
                      <a:pPr marL="0" marR="0" algn="ctr">
                        <a:spcBef>
                          <a:spcPts val="0"/>
                        </a:spcBef>
                        <a:spcAft>
                          <a:spcPts val="0"/>
                        </a:spcAft>
                      </a:pPr>
                      <a:r>
                        <a:rPr lang="en-US" sz="2000" b="1" dirty="0">
                          <a:latin typeface="Arial"/>
                          <a:ea typeface="Times New Roman"/>
                          <a:cs typeface="Arial"/>
                        </a:rPr>
                        <a:t>2006</a:t>
                      </a:r>
                      <a:endParaRPr lang="en-US" sz="2800" dirty="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2007</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2008</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2009</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2010</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2011</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dirty="0">
                          <a:latin typeface="Arial"/>
                          <a:ea typeface="Times New Roman"/>
                          <a:cs typeface="Arial"/>
                        </a:rPr>
                        <a:t>2012</a:t>
                      </a:r>
                      <a:endParaRPr lang="en-US" sz="2800" dirty="0">
                        <a:latin typeface="Arial"/>
                        <a:ea typeface="Calibri"/>
                        <a:cs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Barbados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Bolivia</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smtClean="0">
                          <a:latin typeface="+mn-lt"/>
                          <a:ea typeface="Times New Roman"/>
                          <a:cs typeface="Arial"/>
                        </a:rPr>
                        <a:t>Anguilla</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Belize</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Antigua &amp; Barbuda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Bahamas</a:t>
                      </a:r>
                      <a:endParaRPr lang="en-US" sz="1800" dirty="0">
                        <a:latin typeface="+mn-lt"/>
                        <a:ea typeface="Calibri"/>
                        <a:cs typeface="Times New Roman"/>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mn-lt"/>
                          <a:ea typeface="Times New Roman"/>
                          <a:cs typeface="+mn-cs"/>
                        </a:rPr>
                        <a:t>Turks &amp; Caicos</a:t>
                      </a:r>
                      <a:endParaRPr lang="en-US" sz="1800" dirty="0" smtClean="0">
                        <a:latin typeface="+mn-lt"/>
                        <a:ea typeface="Calibri"/>
                        <a:cs typeface="Times New Roman"/>
                      </a:endParaRPr>
                    </a:p>
                  </a:txBody>
                  <a:tcPr marL="68580" marR="68580" marT="0" marB="0" anchor="ctr"/>
                </a:tc>
              </a:tr>
              <a:tr h="528059">
                <a:tc>
                  <a:txBody>
                    <a:bodyPr/>
                    <a:lstStyle/>
                    <a:p>
                      <a:pPr marL="0" marR="0" algn="l">
                        <a:spcBef>
                          <a:spcPts val="0"/>
                        </a:spcBef>
                        <a:spcAft>
                          <a:spcPts val="0"/>
                        </a:spcAft>
                      </a:pPr>
                      <a:r>
                        <a:rPr lang="en-US" sz="1800" b="0" i="0" dirty="0">
                          <a:latin typeface="+mn-lt"/>
                          <a:ea typeface="Times New Roman"/>
                          <a:cs typeface="Arial"/>
                        </a:rPr>
                        <a:t>Grenada</a:t>
                      </a:r>
                      <a:endParaRPr lang="en-US" sz="1800" b="0" i="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Dominica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Aruba </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solidFill>
                            <a:srgbClr val="FF0000"/>
                          </a:solidFill>
                          <a:latin typeface="+mn-lt"/>
                          <a:ea typeface="Times New Roman"/>
                          <a:cs typeface="Arial"/>
                        </a:rPr>
                        <a:t>Bolivia</a:t>
                      </a:r>
                      <a:endParaRPr lang="en-US" sz="1800" b="1" i="1"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solidFill>
                            <a:srgbClr val="FF0000"/>
                          </a:solidFill>
                          <a:latin typeface="+mn-lt"/>
                          <a:ea typeface="Times New Roman"/>
                          <a:cs typeface="Arial"/>
                        </a:rPr>
                        <a:t>Barbados</a:t>
                      </a:r>
                      <a:endParaRPr lang="en-US" sz="1800"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solidFill>
                            <a:srgbClr val="FF0000"/>
                          </a:solidFill>
                          <a:latin typeface="+mn-lt"/>
                          <a:ea typeface="Times New Roman"/>
                          <a:cs typeface="Arial"/>
                        </a:rPr>
                        <a:t>Haiti</a:t>
                      </a:r>
                      <a:endParaRPr lang="en-US" sz="1800"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endParaRPr lang="en-US" sz="1800" dirty="0">
                        <a:latin typeface="+mn-lt"/>
                        <a:ea typeface="Calibri"/>
                        <a:cs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Honduras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Dominican Rep</a:t>
                      </a:r>
                      <a:endParaRPr lang="en-US" sz="1800" b="1" i="1"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Haiti</a:t>
                      </a:r>
                      <a:endParaRPr lang="en-US" sz="1800" b="1" i="1"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Brazil</a:t>
                      </a:r>
                      <a:endParaRPr lang="en-US" sz="1800" b="1" i="1"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solidFill>
                            <a:srgbClr val="FF0000"/>
                          </a:solidFill>
                          <a:latin typeface="+mn-lt"/>
                          <a:ea typeface="Times New Roman"/>
                          <a:cs typeface="Arial"/>
                        </a:rPr>
                        <a:t>Dominica</a:t>
                      </a:r>
                      <a:endParaRPr lang="en-US" sz="1800"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Honduras</a:t>
                      </a:r>
                      <a:endParaRPr lang="en-US" sz="1800"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Nicaragua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Guyana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Montserrat </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solidFill>
                            <a:srgbClr val="FF0000"/>
                          </a:solidFill>
                          <a:latin typeface="+mn-lt"/>
                          <a:ea typeface="Times New Roman"/>
                          <a:cs typeface="Arial"/>
                        </a:rPr>
                        <a:t>Dominican Rep</a:t>
                      </a:r>
                      <a:endParaRPr lang="en-US" sz="1800"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solidFill>
                            <a:srgbClr val="FF0000"/>
                          </a:solidFill>
                          <a:latin typeface="+mn-lt"/>
                          <a:ea typeface="Times New Roman"/>
                          <a:cs typeface="Arial"/>
                        </a:rPr>
                        <a:t>Dominican Rep</a:t>
                      </a:r>
                      <a:endParaRPr lang="en-US" sz="1800" b="1" i="1"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Paraguay</a:t>
                      </a:r>
                      <a:endParaRPr lang="en-US" sz="1800"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St. Lucia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Jamaica</a:t>
                      </a:r>
                      <a:endParaRPr lang="en-US" sz="1800" b="1" i="1"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Paraguay</a:t>
                      </a:r>
                      <a:endParaRPr lang="en-US" sz="1800" b="1" i="1"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El Salvador</a:t>
                      </a:r>
                      <a:endParaRPr lang="en-US" sz="1800" b="1" i="1"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Ecuador</a:t>
                      </a:r>
                      <a:endParaRPr lang="en-US" sz="1800" dirty="0">
                        <a:latin typeface="+mn-lt"/>
                        <a:ea typeface="Calibri"/>
                        <a:cs typeface="Times New Roman"/>
                      </a:endParaRPr>
                    </a:p>
                  </a:txBody>
                  <a:tcPr marL="68580" marR="68580" marT="0" marB="0" anchor="ctr"/>
                </a:tc>
                <a:tc>
                  <a:txBody>
                    <a:bodyPr/>
                    <a:lstStyle/>
                    <a:p>
                      <a:endParaRPr lang="en-US" sz="1800" dirty="0"/>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St. Vincent &amp; Gren’s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St. Kitts &amp; Nevis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solidFill>
                            <a:srgbClr val="FF0000"/>
                          </a:solidFill>
                          <a:latin typeface="+mn-lt"/>
                          <a:ea typeface="Times New Roman"/>
                          <a:cs typeface="Arial"/>
                        </a:rPr>
                        <a:t>Trinidad &amp; Tobago</a:t>
                      </a:r>
                      <a:endParaRPr lang="en-US" sz="1800" b="1" i="1"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solidFill>
                            <a:srgbClr val="FF0000"/>
                          </a:solidFill>
                          <a:latin typeface="+mn-lt"/>
                          <a:ea typeface="Times New Roman"/>
                          <a:cs typeface="Arial"/>
                        </a:rPr>
                        <a:t>Honduras</a:t>
                      </a:r>
                      <a:endParaRPr lang="en-US" sz="1800" b="1" i="1"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Grenada</a:t>
                      </a:r>
                      <a:endParaRPr lang="en-US" sz="1800" b="1" i="1"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Trinidad &amp; Tobago</a:t>
                      </a:r>
                      <a:endParaRPr lang="en-US" sz="180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Peru</a:t>
                      </a:r>
                      <a:endParaRPr lang="en-US" sz="1800" b="1" i="1"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latin typeface="+mn-lt"/>
                          <a:ea typeface="Times New Roman"/>
                          <a:cs typeface="Arial"/>
                        </a:rPr>
                        <a:t>Guatemala</a:t>
                      </a:r>
                      <a:endParaRPr lang="en-US" sz="1800" b="1" i="1"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pPr marL="0" marR="0" algn="l">
                        <a:spcBef>
                          <a:spcPts val="0"/>
                        </a:spcBef>
                        <a:spcAft>
                          <a:spcPts val="0"/>
                        </a:spcAft>
                      </a:pPr>
                      <a:r>
                        <a:rPr lang="en-US" sz="1800" dirty="0">
                          <a:solidFill>
                            <a:srgbClr val="FF0000"/>
                          </a:solidFill>
                          <a:latin typeface="+mn-lt"/>
                          <a:ea typeface="Times New Roman"/>
                          <a:cs typeface="Arial"/>
                        </a:rPr>
                        <a:t>St. Kitts &amp; Nevis</a:t>
                      </a:r>
                      <a:endParaRPr lang="en-US" sz="1800" dirty="0">
                        <a:solidFill>
                          <a:srgbClr val="FF0000"/>
                        </a:solidFill>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b="1" i="1" dirty="0">
                          <a:solidFill>
                            <a:srgbClr val="FF0000"/>
                          </a:solidFill>
                          <a:latin typeface="+mn-lt"/>
                          <a:ea typeface="Times New Roman"/>
                          <a:cs typeface="Arial"/>
                        </a:rPr>
                        <a:t>Montserrat </a:t>
                      </a:r>
                      <a:endParaRPr lang="en-US" sz="1800" b="1" i="1" dirty="0">
                        <a:solidFill>
                          <a:srgbClr val="FF0000"/>
                        </a:solidFill>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dirty="0">
                        <a:latin typeface="+mn-lt"/>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8"/>
            <a:ext cx="8291512" cy="1224136"/>
          </a:xfrm>
        </p:spPr>
        <p:txBody>
          <a:bodyPr/>
          <a:lstStyle/>
          <a:p>
            <a:pPr algn="ctr"/>
            <a:r>
              <a:rPr lang="en-US" sz="4000" kern="1200" dirty="0" smtClean="0">
                <a:solidFill>
                  <a:srgbClr val="C00000"/>
                </a:solidFill>
                <a:latin typeface="Calibri (headings)"/>
              </a:rPr>
              <a:t>LA: Credibility of the budget: PFM out-turns (1 – 4)</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152400" y="2204356"/>
          <a:ext cx="8778240" cy="2278380"/>
        </p:xfrm>
        <a:graphic>
          <a:graphicData uri="http://schemas.openxmlformats.org/drawingml/2006/table">
            <a:tbl>
              <a:tblPr firstRow="1" bandRow="1">
                <a:tableStyleId>{5C22544A-7EE6-4342-B048-85BDC9FD1C3A}</a:tableStyleId>
              </a:tblPr>
              <a:tblGrid>
                <a:gridCol w="1463040"/>
                <a:gridCol w="1463040"/>
                <a:gridCol w="1463040"/>
                <a:gridCol w="1463040"/>
                <a:gridCol w="1463040"/>
                <a:gridCol w="1463040"/>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D+, D</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NS</a:t>
                      </a:r>
                      <a:endParaRPr lang="en-US" sz="1200" dirty="0">
                        <a:latin typeface="Calibri"/>
                        <a:ea typeface="Times New Roman"/>
                      </a:endParaRPr>
                    </a:p>
                  </a:txBody>
                  <a:tcPr marL="68580" marR="68580" marT="0"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PI-1</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latin typeface="+mn-lt"/>
                        </a:rPr>
                        <a:t>27%</a:t>
                      </a:r>
                    </a:p>
                  </a:txBody>
                  <a:tcPr marL="9525" marR="9525" marT="9525" marB="0" anchor="b">
                    <a:solidFill>
                      <a:schemeClr val="accent5">
                        <a:lumMod val="60000"/>
                        <a:lumOff val="40000"/>
                      </a:schemeClr>
                    </a:solidFill>
                  </a:tcPr>
                </a:tc>
                <a:tc>
                  <a:txBody>
                    <a:bodyPr/>
                    <a:lstStyle/>
                    <a:p>
                      <a:pPr algn="r" fontAlgn="b"/>
                      <a:r>
                        <a:rPr lang="en-US" sz="2600" b="0" i="0" u="none" strike="noStrike" dirty="0">
                          <a:latin typeface="+mn-lt"/>
                        </a:rPr>
                        <a:t>36%</a:t>
                      </a:r>
                    </a:p>
                  </a:txBody>
                  <a:tcPr marL="9525" marR="9525" marT="9525" marB="0" anchor="b">
                    <a:solidFill>
                      <a:schemeClr val="accent5">
                        <a:lumMod val="60000"/>
                        <a:lumOff val="40000"/>
                      </a:schemeClr>
                    </a:solidFill>
                  </a:tcPr>
                </a:tc>
                <a:tc>
                  <a:txBody>
                    <a:bodyPr/>
                    <a:lstStyle/>
                    <a:p>
                      <a:pPr algn="r" fontAlgn="b"/>
                      <a:r>
                        <a:rPr lang="en-US" sz="2600" b="0" i="0" u="none" strike="noStrike">
                          <a:latin typeface="+mn-lt"/>
                        </a:rPr>
                        <a:t>25%</a:t>
                      </a:r>
                    </a:p>
                  </a:txBody>
                  <a:tcPr marL="9525" marR="9525" marT="9525" marB="0" anchor="b"/>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0%</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PI-2</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latin typeface="+mn-lt"/>
                        </a:rPr>
                        <a:t>25%</a:t>
                      </a:r>
                    </a:p>
                  </a:txBody>
                  <a:tcPr marL="9525" marR="9525" marT="9525" marB="0" anchor="b"/>
                </a:tc>
                <a:tc>
                  <a:txBody>
                    <a:bodyPr/>
                    <a:lstStyle/>
                    <a:p>
                      <a:pPr algn="r" fontAlgn="b"/>
                      <a:r>
                        <a:rPr lang="en-US" sz="2600" b="0" i="0" u="none" strike="noStrike" dirty="0">
                          <a:latin typeface="+mn-lt"/>
                        </a:rPr>
                        <a:t>20%</a:t>
                      </a:r>
                    </a:p>
                  </a:txBody>
                  <a:tcPr marL="9525" marR="9525" marT="9525" marB="0" anchor="b"/>
                </a:tc>
                <a:tc>
                  <a:txBody>
                    <a:bodyPr/>
                    <a:lstStyle/>
                    <a:p>
                      <a:pPr algn="r" fontAlgn="b"/>
                      <a:r>
                        <a:rPr lang="en-US" sz="2600" b="0" i="0" u="none" strike="noStrike" dirty="0">
                          <a:latin typeface="+mn-lt"/>
                        </a:rPr>
                        <a:t>41%</a:t>
                      </a:r>
                    </a:p>
                  </a:txBody>
                  <a:tcPr marL="9525" marR="9525" marT="9525" marB="0" anchor="b">
                    <a:solidFill>
                      <a:srgbClr val="FF0000"/>
                    </a:solidFill>
                  </a:tcPr>
                </a:tc>
                <a:tc>
                  <a:txBody>
                    <a:bodyPr/>
                    <a:lstStyle/>
                    <a:p>
                      <a:pPr algn="r" fontAlgn="b"/>
                      <a:r>
                        <a:rPr lang="en-US" sz="2600" b="0" i="0" u="none" strike="noStrike" dirty="0">
                          <a:latin typeface="+mn-lt"/>
                        </a:rPr>
                        <a:t>14%</a:t>
                      </a:r>
                    </a:p>
                  </a:txBody>
                  <a:tcPr marL="9525" marR="9525" marT="9525" marB="0" anchor="b">
                    <a:solidFill>
                      <a:schemeClr val="accent5">
                        <a:lumMod val="20000"/>
                        <a:lumOff val="80000"/>
                      </a:schemeClr>
                    </a:solidFill>
                  </a:tcPr>
                </a:tc>
                <a:tc>
                  <a:txBody>
                    <a:bodyPr/>
                    <a:lstStyle/>
                    <a:p>
                      <a:pPr algn="r" fontAlgn="b"/>
                      <a:r>
                        <a:rPr lang="en-US" sz="2600" b="0" i="0" u="none" strike="noStrike">
                          <a:latin typeface="+mn-lt"/>
                        </a:rPr>
                        <a:t>0%</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PI-3</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77%</a:t>
                      </a:r>
                    </a:p>
                  </a:txBody>
                  <a:tcPr marL="9525" marR="9525" marT="9525" marB="0" anchor="b">
                    <a:solidFill>
                      <a:srgbClr val="92D050"/>
                    </a:solidFill>
                  </a:tcPr>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5%</a:t>
                      </a:r>
                    </a:p>
                  </a:txBody>
                  <a:tcPr marL="9525" marR="9525" marT="9525" marB="0" anchor="b"/>
                </a:tc>
                <a:tc>
                  <a:txBody>
                    <a:bodyPr/>
                    <a:lstStyle/>
                    <a:p>
                      <a:pPr algn="r" fontAlgn="b"/>
                      <a:r>
                        <a:rPr lang="en-US" sz="2600" b="0" i="0" u="none" strike="noStrike" dirty="0">
                          <a:latin typeface="+mn-lt"/>
                        </a:rPr>
                        <a:t>7%</a:t>
                      </a:r>
                    </a:p>
                  </a:txBody>
                  <a:tcPr marL="9525" marR="9525" marT="9525" marB="0" anchor="b"/>
                </a:tc>
                <a:tc>
                  <a:txBody>
                    <a:bodyPr/>
                    <a:lstStyle/>
                    <a:p>
                      <a:pPr algn="r" fontAlgn="b"/>
                      <a:r>
                        <a:rPr lang="en-US" sz="2600" b="0" i="0" u="none" strike="noStrike" dirty="0">
                          <a:latin typeface="+mn-lt"/>
                        </a:rPr>
                        <a:t>0%</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PI-4</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14%</a:t>
                      </a:r>
                    </a:p>
                  </a:txBody>
                  <a:tcPr marL="9525" marR="9525" marT="9525" marB="0" anchor="b"/>
                </a:tc>
                <a:tc>
                  <a:txBody>
                    <a:bodyPr/>
                    <a:lstStyle/>
                    <a:p>
                      <a:pPr algn="r" fontAlgn="b"/>
                      <a:r>
                        <a:rPr lang="en-US" sz="2600" b="0" i="0" u="none" strike="noStrike" dirty="0">
                          <a:latin typeface="+mn-lt"/>
                        </a:rPr>
                        <a:t>39%</a:t>
                      </a:r>
                    </a:p>
                  </a:txBody>
                  <a:tcPr marL="9525" marR="9525" marT="9525" marB="0" anchor="b">
                    <a:solidFill>
                      <a:srgbClr val="92D050"/>
                    </a:solidFill>
                  </a:tcPr>
                </a:tc>
                <a:tc>
                  <a:txBody>
                    <a:bodyPr/>
                    <a:lstStyle/>
                    <a:p>
                      <a:pPr algn="r" fontAlgn="b"/>
                      <a:r>
                        <a:rPr lang="en-US" sz="2600" b="0" i="0" u="none" strike="noStrike">
                          <a:latin typeface="+mn-lt"/>
                        </a:rPr>
                        <a:t>16%</a:t>
                      </a:r>
                    </a:p>
                  </a:txBody>
                  <a:tcPr marL="9525" marR="9525" marT="9525" marB="0" anchor="b"/>
                </a:tc>
                <a:tc>
                  <a:txBody>
                    <a:bodyPr/>
                    <a:lstStyle/>
                    <a:p>
                      <a:pPr algn="r" fontAlgn="b"/>
                      <a:r>
                        <a:rPr lang="en-US" sz="2600" b="0" i="0" u="none" strike="noStrike" dirty="0">
                          <a:latin typeface="+mn-lt"/>
                        </a:rPr>
                        <a:t>14%</a:t>
                      </a:r>
                    </a:p>
                  </a:txBody>
                  <a:tcPr marL="9525" marR="9525" marT="9525" marB="0" anchor="b">
                    <a:solidFill>
                      <a:schemeClr val="accent5">
                        <a:lumMod val="20000"/>
                        <a:lumOff val="80000"/>
                      </a:schemeClr>
                    </a:solidFill>
                  </a:tcPr>
                </a:tc>
                <a:tc>
                  <a:txBody>
                    <a:bodyPr/>
                    <a:lstStyle/>
                    <a:p>
                      <a:pPr algn="r" fontAlgn="b"/>
                      <a:r>
                        <a:rPr lang="en-US" sz="2600" b="0" i="0" u="none" strike="noStrike" dirty="0">
                          <a:latin typeface="+mn-lt"/>
                        </a:rPr>
                        <a:t>16%</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836711"/>
            <a:ext cx="8291512" cy="1512169"/>
          </a:xfrm>
        </p:spPr>
        <p:txBody>
          <a:bodyPr/>
          <a:lstStyle/>
          <a:p>
            <a:pPr algn="ctr"/>
            <a:r>
              <a:rPr lang="en-US" sz="4000" kern="1200" dirty="0" smtClean="0">
                <a:solidFill>
                  <a:srgbClr val="C00000"/>
                </a:solidFill>
                <a:latin typeface="Calibri (headings)"/>
              </a:rPr>
              <a:t>LA: Comprehensiveness &amp; transparency (5 – 10)</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8313" y="2122713"/>
          <a:ext cx="8062914" cy="3189732"/>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A </a:t>
                      </a:r>
                      <a:endParaRPr lang="en-US" sz="120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B+, B </a:t>
                      </a:r>
                      <a:endParaRPr lang="en-US" sz="120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C+, C </a:t>
                      </a:r>
                      <a:endParaRPr lang="en-US" sz="120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D+, D</a:t>
                      </a:r>
                      <a:endParaRPr lang="en-US" sz="120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 </a:t>
                      </a:r>
                      <a:endParaRPr lang="en-US" sz="1200">
                        <a:latin typeface="Calibri"/>
                        <a:ea typeface="Times New Roman"/>
                      </a:endParaRPr>
                    </a:p>
                  </a:txBody>
                  <a:tcPr marL="68580" marR="68580" marT="0" marB="0"/>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PI-5</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latin typeface="+mn-lt"/>
                        </a:rPr>
                        <a:t>20%</a:t>
                      </a:r>
                    </a:p>
                  </a:txBody>
                  <a:tcPr marL="9525" marR="9525" marT="9525" marB="0" anchor="b">
                    <a:solidFill>
                      <a:schemeClr val="accent5">
                        <a:lumMod val="60000"/>
                        <a:lumOff val="40000"/>
                      </a:schemeClr>
                    </a:solidFill>
                  </a:tcPr>
                </a:tc>
                <a:tc>
                  <a:txBody>
                    <a:bodyPr/>
                    <a:lstStyle/>
                    <a:p>
                      <a:pPr algn="r" fontAlgn="b"/>
                      <a:r>
                        <a:rPr lang="en-US" sz="2600" b="0" i="0" u="none" strike="noStrike" dirty="0">
                          <a:latin typeface="+mn-lt"/>
                        </a:rPr>
                        <a:t>34%</a:t>
                      </a:r>
                    </a:p>
                  </a:txBody>
                  <a:tcPr marL="9525" marR="9525" marT="9525" marB="0" anchor="b">
                    <a:solidFill>
                      <a:schemeClr val="accent5">
                        <a:lumMod val="60000"/>
                        <a:lumOff val="40000"/>
                      </a:schemeClr>
                    </a:solidFill>
                  </a:tcPr>
                </a:tc>
                <a:tc>
                  <a:txBody>
                    <a:bodyPr/>
                    <a:lstStyle/>
                    <a:p>
                      <a:pPr algn="r" fontAlgn="b"/>
                      <a:r>
                        <a:rPr lang="en-US" sz="2600" b="0" i="0" u="none" strike="noStrike" dirty="0">
                          <a:latin typeface="+mn-lt"/>
                        </a:rPr>
                        <a:t>39%</a:t>
                      </a:r>
                    </a:p>
                  </a:txBody>
                  <a:tcPr marL="9525" marR="9525" marT="9525" marB="0" anchor="b">
                    <a:solidFill>
                      <a:srgbClr val="FF0000"/>
                    </a:solidFill>
                  </a:tcPr>
                </a:tc>
                <a:tc>
                  <a:txBody>
                    <a:bodyPr/>
                    <a:lstStyle/>
                    <a:p>
                      <a:pPr algn="r" fontAlgn="b"/>
                      <a:r>
                        <a:rPr lang="en-US" sz="2600" b="0" i="0" u="none" strike="noStrike">
                          <a:latin typeface="+mn-lt"/>
                        </a:rPr>
                        <a:t>7%</a:t>
                      </a:r>
                    </a:p>
                  </a:txBody>
                  <a:tcPr marL="9525" marR="9525" marT="9525" marB="0" anchor="b"/>
                </a:tc>
                <a:tc>
                  <a:txBody>
                    <a:bodyPr/>
                    <a:lstStyle/>
                    <a:p>
                      <a:pPr algn="r" fontAlgn="b"/>
                      <a:r>
                        <a:rPr lang="en-US" sz="2600" b="0" i="0" u="none" strike="noStrike">
                          <a:latin typeface="+mn-lt"/>
                        </a:rPr>
                        <a:t>0%</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PI-6</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latin typeface="+mn-lt"/>
                        </a:rPr>
                        <a:t>36%</a:t>
                      </a:r>
                    </a:p>
                  </a:txBody>
                  <a:tcPr marL="9525" marR="9525" marT="9525" marB="0" anchor="b">
                    <a:solidFill>
                      <a:srgbClr val="92D050"/>
                    </a:solidFill>
                  </a:tcPr>
                </a:tc>
                <a:tc>
                  <a:txBody>
                    <a:bodyPr/>
                    <a:lstStyle/>
                    <a:p>
                      <a:pPr algn="r" fontAlgn="b"/>
                      <a:r>
                        <a:rPr lang="en-US" sz="2600" b="0" i="0" u="none" strike="noStrike" dirty="0">
                          <a:latin typeface="+mn-lt"/>
                        </a:rPr>
                        <a:t>20%</a:t>
                      </a:r>
                    </a:p>
                  </a:txBody>
                  <a:tcPr marL="9525" marR="9525" marT="9525" marB="0" anchor="b">
                    <a:solidFill>
                      <a:schemeClr val="accent5">
                        <a:lumMod val="20000"/>
                        <a:lumOff val="80000"/>
                      </a:schemeClr>
                    </a:solidFill>
                  </a:tcPr>
                </a:tc>
                <a:tc>
                  <a:txBody>
                    <a:bodyPr/>
                    <a:lstStyle/>
                    <a:p>
                      <a:pPr algn="r" fontAlgn="b"/>
                      <a:r>
                        <a:rPr lang="en-US" sz="2600" b="0" i="0" u="none" strike="noStrike" dirty="0">
                          <a:latin typeface="+mn-lt"/>
                        </a:rPr>
                        <a:t>43%</a:t>
                      </a:r>
                    </a:p>
                  </a:txBody>
                  <a:tcPr marL="9525" marR="9525" marT="9525" marB="0" anchor="b">
                    <a:solidFill>
                      <a:srgbClr val="FF0000"/>
                    </a:solidFill>
                  </a:tcPr>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0%</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PI-7</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latin typeface="+mn-lt"/>
                        </a:rPr>
                        <a:t>27%</a:t>
                      </a:r>
                    </a:p>
                  </a:txBody>
                  <a:tcPr marL="9525" marR="9525" marT="9525" marB="0" anchor="b"/>
                </a:tc>
                <a:tc>
                  <a:txBody>
                    <a:bodyPr/>
                    <a:lstStyle/>
                    <a:p>
                      <a:pPr algn="r" fontAlgn="b"/>
                      <a:r>
                        <a:rPr lang="en-US" sz="2600" b="0" i="0" u="none" strike="noStrike">
                          <a:latin typeface="+mn-lt"/>
                        </a:rPr>
                        <a:t>20%</a:t>
                      </a:r>
                    </a:p>
                  </a:txBody>
                  <a:tcPr marL="9525" marR="9525" marT="9525" marB="0" anchor="b"/>
                </a:tc>
                <a:tc>
                  <a:txBody>
                    <a:bodyPr/>
                    <a:lstStyle/>
                    <a:p>
                      <a:pPr algn="r" fontAlgn="b"/>
                      <a:r>
                        <a:rPr lang="en-US" sz="2600" b="0" i="0" u="none" strike="noStrike" dirty="0">
                          <a:latin typeface="+mn-lt"/>
                        </a:rPr>
                        <a:t>14%</a:t>
                      </a:r>
                    </a:p>
                  </a:txBody>
                  <a:tcPr marL="9525" marR="9525" marT="9525" marB="0" anchor="b">
                    <a:solidFill>
                      <a:schemeClr val="accent5">
                        <a:lumMod val="60000"/>
                        <a:lumOff val="40000"/>
                      </a:schemeClr>
                    </a:solidFill>
                  </a:tcPr>
                </a:tc>
                <a:tc>
                  <a:txBody>
                    <a:bodyPr/>
                    <a:lstStyle/>
                    <a:p>
                      <a:pPr algn="r" fontAlgn="b"/>
                      <a:r>
                        <a:rPr lang="en-US" sz="2600" b="0" i="0" u="none" strike="noStrike" dirty="0">
                          <a:latin typeface="+mn-lt"/>
                        </a:rPr>
                        <a:t>25%</a:t>
                      </a:r>
                    </a:p>
                  </a:txBody>
                  <a:tcPr marL="9525" marR="9525" marT="9525" marB="0" anchor="b">
                    <a:solidFill>
                      <a:schemeClr val="accent5">
                        <a:lumMod val="60000"/>
                        <a:lumOff val="40000"/>
                      </a:schemeClr>
                    </a:solidFill>
                  </a:tcPr>
                </a:tc>
                <a:tc>
                  <a:txBody>
                    <a:bodyPr/>
                    <a:lstStyle/>
                    <a:p>
                      <a:pPr algn="r" fontAlgn="b"/>
                      <a:r>
                        <a:rPr lang="en-US" sz="2600" b="0" i="0" u="none" strike="noStrike">
                          <a:latin typeface="+mn-lt"/>
                        </a:rPr>
                        <a:t>14%</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PI-8</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18%</a:t>
                      </a:r>
                    </a:p>
                  </a:txBody>
                  <a:tcPr marL="9525" marR="9525" marT="9525" marB="0" anchor="b"/>
                </a:tc>
                <a:tc>
                  <a:txBody>
                    <a:bodyPr/>
                    <a:lstStyle/>
                    <a:p>
                      <a:pPr algn="r" fontAlgn="b"/>
                      <a:r>
                        <a:rPr lang="en-US" sz="2600" b="0" i="0" u="none" strike="noStrike">
                          <a:latin typeface="+mn-lt"/>
                        </a:rPr>
                        <a:t>30%</a:t>
                      </a:r>
                    </a:p>
                  </a:txBody>
                  <a:tcPr marL="9525" marR="9525" marT="9525" marB="0" anchor="b">
                    <a:solidFill>
                      <a:srgbClr val="FF0000"/>
                    </a:solidFill>
                  </a:tcPr>
                </a:tc>
                <a:tc>
                  <a:txBody>
                    <a:bodyPr/>
                    <a:lstStyle/>
                    <a:p>
                      <a:pPr algn="r" fontAlgn="b"/>
                      <a:r>
                        <a:rPr lang="en-US" sz="2600" b="0" i="0" u="none" strike="noStrike" dirty="0">
                          <a:latin typeface="+mn-lt"/>
                        </a:rPr>
                        <a:t>14%</a:t>
                      </a:r>
                    </a:p>
                  </a:txBody>
                  <a:tcPr marL="9525" marR="9525" marT="9525" marB="0" anchor="b">
                    <a:solidFill>
                      <a:schemeClr val="accent5">
                        <a:lumMod val="20000"/>
                        <a:lumOff val="80000"/>
                      </a:schemeClr>
                    </a:solidFill>
                  </a:tcPr>
                </a:tc>
                <a:tc>
                  <a:txBody>
                    <a:bodyPr/>
                    <a:lstStyle/>
                    <a:p>
                      <a:pPr algn="r" fontAlgn="b"/>
                      <a:r>
                        <a:rPr lang="en-US" sz="2600" b="0" i="0" u="none" strike="noStrike">
                          <a:latin typeface="+mn-lt"/>
                        </a:rPr>
                        <a:t>11%</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PI-9</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latin typeface="+mn-lt"/>
                        </a:rPr>
                        <a:t>9%</a:t>
                      </a:r>
                    </a:p>
                  </a:txBody>
                  <a:tcPr marL="9525" marR="9525" marT="9525" marB="0" anchor="b"/>
                </a:tc>
                <a:tc>
                  <a:txBody>
                    <a:bodyPr/>
                    <a:lstStyle/>
                    <a:p>
                      <a:pPr algn="r" fontAlgn="b"/>
                      <a:r>
                        <a:rPr lang="en-US" sz="2600" b="0" i="0" u="none" strike="noStrike">
                          <a:latin typeface="+mn-lt"/>
                        </a:rPr>
                        <a:t>7%</a:t>
                      </a:r>
                    </a:p>
                  </a:txBody>
                  <a:tcPr marL="9525" marR="9525" marT="9525" marB="0" anchor="b"/>
                </a:tc>
                <a:tc>
                  <a:txBody>
                    <a:bodyPr/>
                    <a:lstStyle/>
                    <a:p>
                      <a:pPr algn="r" fontAlgn="b"/>
                      <a:r>
                        <a:rPr lang="en-US" sz="2600" b="0" i="0" u="none" strike="noStrike">
                          <a:latin typeface="+mn-lt"/>
                        </a:rPr>
                        <a:t>41%</a:t>
                      </a:r>
                    </a:p>
                  </a:txBody>
                  <a:tcPr marL="9525" marR="9525" marT="9525" marB="0" anchor="b">
                    <a:solidFill>
                      <a:srgbClr val="FF0000"/>
                    </a:solidFill>
                  </a:tcPr>
                </a:tc>
                <a:tc>
                  <a:txBody>
                    <a:bodyPr/>
                    <a:lstStyle/>
                    <a:p>
                      <a:pPr algn="r" fontAlgn="b"/>
                      <a:r>
                        <a:rPr lang="en-US" sz="2600" b="0" i="0" u="none" strike="noStrike">
                          <a:latin typeface="+mn-lt"/>
                        </a:rPr>
                        <a:t>39%</a:t>
                      </a:r>
                    </a:p>
                  </a:txBody>
                  <a:tcPr marL="9525" marR="9525" marT="9525" marB="0" anchor="b">
                    <a:solidFill>
                      <a:srgbClr val="FF0000"/>
                    </a:solidFill>
                  </a:tcPr>
                </a:tc>
                <a:tc>
                  <a:txBody>
                    <a:bodyPr/>
                    <a:lstStyle/>
                    <a:p>
                      <a:pPr algn="r" fontAlgn="b"/>
                      <a:r>
                        <a:rPr lang="en-US" sz="2600" b="0" i="0" u="none" strike="noStrike">
                          <a:latin typeface="+mn-lt"/>
                        </a:rPr>
                        <a:t>9%</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PI-10</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latin typeface="+mn-lt"/>
                        </a:rPr>
                        <a:t>16%</a:t>
                      </a:r>
                    </a:p>
                  </a:txBody>
                  <a:tcPr marL="9525" marR="9525" marT="9525" marB="0" anchor="b">
                    <a:solidFill>
                      <a:schemeClr val="accent5">
                        <a:lumMod val="20000"/>
                        <a:lumOff val="80000"/>
                      </a:schemeClr>
                    </a:solidFill>
                  </a:tcPr>
                </a:tc>
                <a:tc>
                  <a:txBody>
                    <a:bodyPr/>
                    <a:lstStyle/>
                    <a:p>
                      <a:pPr algn="r" fontAlgn="b"/>
                      <a:r>
                        <a:rPr lang="en-US" sz="2600" b="0" i="0" u="none" strike="noStrike">
                          <a:latin typeface="+mn-lt"/>
                        </a:rPr>
                        <a:t>41%</a:t>
                      </a:r>
                    </a:p>
                  </a:txBody>
                  <a:tcPr marL="9525" marR="9525" marT="9525" marB="0" anchor="b">
                    <a:solidFill>
                      <a:srgbClr val="92D050"/>
                    </a:solidFill>
                  </a:tcPr>
                </a:tc>
                <a:tc>
                  <a:txBody>
                    <a:bodyPr/>
                    <a:lstStyle/>
                    <a:p>
                      <a:pPr algn="r" fontAlgn="b"/>
                      <a:r>
                        <a:rPr lang="en-US" sz="2600" b="0" i="0" u="none" strike="noStrike">
                          <a:latin typeface="+mn-lt"/>
                        </a:rPr>
                        <a:t>34%</a:t>
                      </a:r>
                    </a:p>
                  </a:txBody>
                  <a:tcPr marL="9525" marR="9525" marT="9525" marB="0" anchor="b"/>
                </a:tc>
                <a:tc>
                  <a:txBody>
                    <a:bodyPr/>
                    <a:lstStyle/>
                    <a:p>
                      <a:pPr algn="r" fontAlgn="b"/>
                      <a:r>
                        <a:rPr lang="en-US" sz="2600" b="0" i="0" u="none" strike="noStrike">
                          <a:latin typeface="+mn-lt"/>
                        </a:rPr>
                        <a:t>9%</a:t>
                      </a:r>
                    </a:p>
                  </a:txBody>
                  <a:tcPr marL="9525" marR="9525" marT="9525" marB="0" anchor="b"/>
                </a:tc>
                <a:tc>
                  <a:txBody>
                    <a:bodyPr/>
                    <a:lstStyle/>
                    <a:p>
                      <a:pPr algn="r" fontAlgn="b"/>
                      <a:r>
                        <a:rPr lang="en-US" sz="2600" b="0" i="0" u="none" strike="noStrike" dirty="0">
                          <a:latin typeface="+mn-lt"/>
                        </a:rPr>
                        <a:t>0%</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2735"/>
            <a:ext cx="9144000" cy="743407"/>
          </a:xfrm>
        </p:spPr>
        <p:txBody>
          <a:bodyPr/>
          <a:lstStyle/>
          <a:p>
            <a:pPr algn="ctr"/>
            <a:r>
              <a:rPr lang="en-US" sz="4000" kern="1200" dirty="0" smtClean="0">
                <a:solidFill>
                  <a:srgbClr val="C00000"/>
                </a:solidFill>
                <a:latin typeface="Calibri (headings)"/>
              </a:rPr>
              <a:t>LA: Policy-based budgeting (11-12)</a:t>
            </a:r>
          </a:p>
        </p:txBody>
      </p:sp>
      <p:graphicFrame>
        <p:nvGraphicFramePr>
          <p:cNvPr id="6" name="Content Placeholder 5"/>
          <p:cNvGraphicFramePr>
            <a:graphicFrameLocks noGrp="1"/>
          </p:cNvGraphicFramePr>
          <p:nvPr>
            <p:ph idx="1"/>
          </p:nvPr>
        </p:nvGraphicFramePr>
        <p:xfrm>
          <a:off x="468313" y="2285999"/>
          <a:ext cx="8062914" cy="1367028"/>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 </a:t>
                      </a:r>
                      <a:endParaRPr lang="en-US" sz="1200" dirty="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 </a:t>
                      </a:r>
                      <a:endParaRPr lang="en-US" sz="1200" dirty="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 C </a:t>
                      </a:r>
                      <a:endParaRPr lang="en-US" sz="1200" dirty="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D+, D</a:t>
                      </a:r>
                      <a:endParaRPr lang="en-US" sz="1200">
                        <a:latin typeface="Calibri"/>
                        <a:ea typeface="Times New Roman"/>
                      </a:endParaRPr>
                    </a:p>
                  </a:txBody>
                  <a:tcPr marL="68580" marR="68580" marT="0" marB="0"/>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 </a:t>
                      </a:r>
                      <a:endParaRPr lang="en-US" sz="1200">
                        <a:latin typeface="Calibri"/>
                        <a:ea typeface="Times New Roman"/>
                      </a:endParaRPr>
                    </a:p>
                  </a:txBody>
                  <a:tcPr marL="68580" marR="68580" marT="0" marB="0"/>
                </a:tc>
              </a:tr>
              <a:tr h="450669">
                <a:tc>
                  <a:txBody>
                    <a:bodyPr/>
                    <a:lstStyle/>
                    <a:p>
                      <a:pPr marL="0" marR="0" algn="ctr">
                        <a:lnSpc>
                          <a:spcPct val="115000"/>
                        </a:lnSpc>
                        <a:spcBef>
                          <a:spcPts val="0"/>
                        </a:spcBef>
                        <a:spcAft>
                          <a:spcPts val="0"/>
                        </a:spcAft>
                      </a:pPr>
                      <a:r>
                        <a:rPr lang="en-US" sz="2600" b="1">
                          <a:latin typeface="Arial"/>
                          <a:ea typeface="Times New Roman"/>
                          <a:cs typeface="Arial"/>
                        </a:rPr>
                        <a:t>PI-11</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25%</a:t>
                      </a:r>
                    </a:p>
                  </a:txBody>
                  <a:tcPr marL="9525" marR="9525" marT="9525" marB="0" anchor="b"/>
                </a:tc>
                <a:tc>
                  <a:txBody>
                    <a:bodyPr/>
                    <a:lstStyle/>
                    <a:p>
                      <a:pPr algn="r" fontAlgn="b"/>
                      <a:r>
                        <a:rPr lang="en-US" sz="2600" b="0" i="0" u="none" strike="noStrike">
                          <a:latin typeface="+mn-lt"/>
                        </a:rPr>
                        <a:t>36%</a:t>
                      </a:r>
                    </a:p>
                  </a:txBody>
                  <a:tcPr marL="9525" marR="9525" marT="9525" marB="0" anchor="b">
                    <a:solidFill>
                      <a:srgbClr val="92D050"/>
                    </a:solidFill>
                  </a:tcPr>
                </a:tc>
                <a:tc>
                  <a:txBody>
                    <a:bodyPr/>
                    <a:lstStyle/>
                    <a:p>
                      <a:pPr algn="r" fontAlgn="b"/>
                      <a:r>
                        <a:rPr lang="en-US" sz="2600" b="0" i="0" u="none" strike="noStrike">
                          <a:latin typeface="+mn-lt"/>
                        </a:rPr>
                        <a:t>23%</a:t>
                      </a:r>
                    </a:p>
                  </a:txBody>
                  <a:tcPr marL="9525" marR="9525" marT="9525" marB="0" anchor="b"/>
                </a:tc>
                <a:tc>
                  <a:txBody>
                    <a:bodyPr/>
                    <a:lstStyle/>
                    <a:p>
                      <a:pPr algn="r" fontAlgn="b"/>
                      <a:r>
                        <a:rPr lang="en-US" sz="2600" b="0" i="0" u="none" strike="noStrike">
                          <a:latin typeface="+mn-lt"/>
                        </a:rPr>
                        <a:t>16%</a:t>
                      </a:r>
                    </a:p>
                  </a:txBody>
                  <a:tcPr marL="9525" marR="9525" marT="9525" marB="0" anchor="b"/>
                </a:tc>
                <a:tc>
                  <a:txBody>
                    <a:bodyPr/>
                    <a:lstStyle/>
                    <a:p>
                      <a:pPr algn="r" fontAlgn="b"/>
                      <a:r>
                        <a:rPr lang="en-US" sz="2600" b="0" i="0" u="none" strike="noStrike">
                          <a:latin typeface="+mn-lt"/>
                        </a:rPr>
                        <a:t>0%</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PI-12</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16%</a:t>
                      </a:r>
                    </a:p>
                  </a:txBody>
                  <a:tcPr marL="9525" marR="9525" marT="9525" marB="0" anchor="b"/>
                </a:tc>
                <a:tc>
                  <a:txBody>
                    <a:bodyPr/>
                    <a:lstStyle/>
                    <a:p>
                      <a:pPr algn="r" fontAlgn="b"/>
                      <a:r>
                        <a:rPr lang="en-US" sz="2600" b="0" i="0" u="none" strike="noStrike">
                          <a:latin typeface="+mn-lt"/>
                        </a:rPr>
                        <a:t>52%</a:t>
                      </a:r>
                    </a:p>
                  </a:txBody>
                  <a:tcPr marL="9525" marR="9525" marT="9525" marB="0" anchor="b">
                    <a:solidFill>
                      <a:srgbClr val="FF0000"/>
                    </a:solidFill>
                  </a:tcPr>
                </a:tc>
                <a:tc>
                  <a:txBody>
                    <a:bodyPr/>
                    <a:lstStyle/>
                    <a:p>
                      <a:pPr algn="r" fontAlgn="b"/>
                      <a:r>
                        <a:rPr lang="en-US" sz="2600" b="0" i="0" u="none" strike="noStrike">
                          <a:latin typeface="+mn-lt"/>
                        </a:rPr>
                        <a:t>32%</a:t>
                      </a:r>
                    </a:p>
                  </a:txBody>
                  <a:tcPr marL="9525" marR="9525" marT="9525" marB="0" anchor="b">
                    <a:solidFill>
                      <a:srgbClr val="FF0000"/>
                    </a:solidFill>
                  </a:tcPr>
                </a:tc>
                <a:tc>
                  <a:txBody>
                    <a:bodyPr/>
                    <a:lstStyle/>
                    <a:p>
                      <a:pPr algn="r" fontAlgn="b"/>
                      <a:r>
                        <a:rPr lang="en-US" sz="2600" b="0" i="0" u="none" strike="noStrike" dirty="0">
                          <a:latin typeface="+mn-lt"/>
                        </a:rPr>
                        <a:t>0%</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4744"/>
            <a:ext cx="8964488" cy="1080120"/>
          </a:xfrm>
        </p:spPr>
        <p:txBody>
          <a:bodyPr/>
          <a:lstStyle/>
          <a:p>
            <a:pPr algn="ctr"/>
            <a:r>
              <a:rPr lang="en-US" sz="4000" kern="1200" dirty="0" smtClean="0">
                <a:solidFill>
                  <a:srgbClr val="C00000"/>
                </a:solidFill>
                <a:latin typeface="Calibri (headings)"/>
              </a:rPr>
              <a:t>LA: Predictability &amp; control in budget execution (13 – 21)</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8313" y="1988835"/>
          <a:ext cx="8062914" cy="4608520"/>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60852">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A</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C+, C</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D+, D</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a:t>
                      </a:r>
                      <a:endParaRPr lang="en-US" sz="1200">
                        <a:latin typeface="Calibri"/>
                        <a:ea typeface="Times New Roman"/>
                      </a:endParaRPr>
                    </a:p>
                  </a:txBody>
                  <a:tcPr marL="68580" marR="68580" marT="0" marB="0" anchor="ctr"/>
                </a:tc>
              </a:tr>
              <a:tr h="460852">
                <a:tc>
                  <a:txBody>
                    <a:bodyPr/>
                    <a:lstStyle/>
                    <a:p>
                      <a:pPr marL="0" marR="0" algn="ctr">
                        <a:lnSpc>
                          <a:spcPct val="115000"/>
                        </a:lnSpc>
                        <a:spcBef>
                          <a:spcPts val="0"/>
                        </a:spcBef>
                        <a:spcAft>
                          <a:spcPts val="0"/>
                        </a:spcAft>
                      </a:pPr>
                      <a:r>
                        <a:rPr lang="en-US" sz="2600" b="1">
                          <a:latin typeface="Arial"/>
                          <a:ea typeface="Times New Roman"/>
                          <a:cs typeface="Arial"/>
                        </a:rPr>
                        <a:t>PI-13</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dirty="0">
                          <a:latin typeface="+mn-lt"/>
                        </a:rPr>
                        <a:t>25%</a:t>
                      </a:r>
                    </a:p>
                  </a:txBody>
                  <a:tcPr marL="9525" marR="9525" marT="9525" marB="0" anchor="b">
                    <a:solidFill>
                      <a:srgbClr val="92D050"/>
                    </a:solidFill>
                  </a:tcPr>
                </a:tc>
                <a:tc>
                  <a:txBody>
                    <a:bodyPr/>
                    <a:lstStyle/>
                    <a:p>
                      <a:pPr algn="r" fontAlgn="b"/>
                      <a:r>
                        <a:rPr lang="en-US" sz="2600" b="0" i="0" u="none" strike="noStrike" dirty="0">
                          <a:latin typeface="+mn-lt"/>
                        </a:rPr>
                        <a:t>52%</a:t>
                      </a:r>
                    </a:p>
                  </a:txBody>
                  <a:tcPr marL="9525" marR="9525" marT="9525" marB="0" anchor="b">
                    <a:solidFill>
                      <a:srgbClr val="92D050"/>
                    </a:solidFill>
                  </a:tcPr>
                </a:tc>
                <a:tc>
                  <a:txBody>
                    <a:bodyPr/>
                    <a:lstStyle/>
                    <a:p>
                      <a:pPr algn="r" fontAlgn="b"/>
                      <a:r>
                        <a:rPr lang="en-US" sz="2600" b="0" i="0" u="none" strike="noStrike">
                          <a:latin typeface="+mn-lt"/>
                        </a:rPr>
                        <a:t>18%</a:t>
                      </a:r>
                    </a:p>
                  </a:txBody>
                  <a:tcPr marL="9525" marR="9525" marT="9525" marB="0" anchor="b"/>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7%</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PI-14</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9%</a:t>
                      </a:r>
                    </a:p>
                  </a:txBody>
                  <a:tcPr marL="9525" marR="9525" marT="9525" marB="0" anchor="b"/>
                </a:tc>
                <a:tc>
                  <a:txBody>
                    <a:bodyPr/>
                    <a:lstStyle/>
                    <a:p>
                      <a:pPr algn="r" fontAlgn="b"/>
                      <a:r>
                        <a:rPr lang="en-US" sz="2600" b="0" i="0" u="none" strike="noStrike" dirty="0">
                          <a:latin typeface="+mn-lt"/>
                        </a:rPr>
                        <a:t>36%</a:t>
                      </a:r>
                    </a:p>
                  </a:txBody>
                  <a:tcPr marL="9525" marR="9525" marT="9525" marB="0" anchor="b"/>
                </a:tc>
                <a:tc>
                  <a:txBody>
                    <a:bodyPr/>
                    <a:lstStyle/>
                    <a:p>
                      <a:pPr algn="r" fontAlgn="b"/>
                      <a:r>
                        <a:rPr lang="en-US" sz="2600" b="0" i="0" u="none" strike="noStrike" dirty="0">
                          <a:latin typeface="+mn-lt"/>
                        </a:rPr>
                        <a:t>36%</a:t>
                      </a:r>
                    </a:p>
                  </a:txBody>
                  <a:tcPr marL="9525" marR="9525" marT="9525" marB="0" anchor="b"/>
                </a:tc>
                <a:tc>
                  <a:txBody>
                    <a:bodyPr/>
                    <a:lstStyle/>
                    <a:p>
                      <a:pPr algn="r" fontAlgn="b"/>
                      <a:r>
                        <a:rPr lang="en-US" sz="2600" b="0" i="0" u="none" strike="noStrike">
                          <a:latin typeface="+mn-lt"/>
                        </a:rPr>
                        <a:t>14%</a:t>
                      </a:r>
                    </a:p>
                  </a:txBody>
                  <a:tcPr marL="9525" marR="9525" marT="9525" marB="0" anchor="b"/>
                </a:tc>
                <a:tc>
                  <a:txBody>
                    <a:bodyPr/>
                    <a:lstStyle/>
                    <a:p>
                      <a:pPr algn="r" fontAlgn="b"/>
                      <a:r>
                        <a:rPr lang="en-US" sz="2600" b="0" i="0" u="none" strike="noStrike">
                          <a:latin typeface="+mn-lt"/>
                        </a:rPr>
                        <a:t>7%</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PI-15</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16%</a:t>
                      </a:r>
                    </a:p>
                  </a:txBody>
                  <a:tcPr marL="9525" marR="9525" marT="9525" marB="0" anchor="b"/>
                </a:tc>
                <a:tc>
                  <a:txBody>
                    <a:bodyPr/>
                    <a:lstStyle/>
                    <a:p>
                      <a:pPr algn="r" fontAlgn="b"/>
                      <a:r>
                        <a:rPr lang="en-US" sz="2600" b="0" i="0" u="none" strike="noStrike">
                          <a:latin typeface="+mn-lt"/>
                        </a:rPr>
                        <a:t>16%</a:t>
                      </a:r>
                    </a:p>
                  </a:txBody>
                  <a:tcPr marL="9525" marR="9525" marT="9525" marB="0" anchor="b"/>
                </a:tc>
                <a:tc>
                  <a:txBody>
                    <a:bodyPr/>
                    <a:lstStyle/>
                    <a:p>
                      <a:pPr algn="r" fontAlgn="b"/>
                      <a:r>
                        <a:rPr lang="en-US" sz="2600" b="0" i="0" u="none" strike="noStrike" dirty="0">
                          <a:latin typeface="+mn-lt"/>
                        </a:rPr>
                        <a:t>7%</a:t>
                      </a:r>
                    </a:p>
                  </a:txBody>
                  <a:tcPr marL="9525" marR="9525" marT="9525" marB="0" anchor="b"/>
                </a:tc>
                <a:tc>
                  <a:txBody>
                    <a:bodyPr/>
                    <a:lstStyle/>
                    <a:p>
                      <a:pPr algn="r" fontAlgn="b"/>
                      <a:r>
                        <a:rPr lang="en-US" sz="2600" b="0" i="0" u="none" strike="noStrike" dirty="0">
                          <a:latin typeface="+mn-lt"/>
                        </a:rPr>
                        <a:t>50%</a:t>
                      </a:r>
                    </a:p>
                  </a:txBody>
                  <a:tcPr marL="9525" marR="9525" marT="9525" marB="0" anchor="b">
                    <a:solidFill>
                      <a:srgbClr val="FF0000"/>
                    </a:solidFill>
                  </a:tcPr>
                </a:tc>
                <a:tc>
                  <a:txBody>
                    <a:bodyPr/>
                    <a:lstStyle/>
                    <a:p>
                      <a:pPr algn="r" fontAlgn="b"/>
                      <a:r>
                        <a:rPr lang="en-US" sz="2600" b="0" i="0" u="none" strike="noStrike">
                          <a:latin typeface="+mn-lt"/>
                        </a:rPr>
                        <a:t>16%</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PI-16</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18%</a:t>
                      </a:r>
                    </a:p>
                  </a:txBody>
                  <a:tcPr marL="9525" marR="9525" marT="9525" marB="0" anchor="b"/>
                </a:tc>
                <a:tc>
                  <a:txBody>
                    <a:bodyPr/>
                    <a:lstStyle/>
                    <a:p>
                      <a:pPr algn="r" fontAlgn="b"/>
                      <a:r>
                        <a:rPr lang="en-US" sz="2600" b="0" i="0" u="none" strike="noStrike">
                          <a:latin typeface="+mn-lt"/>
                        </a:rPr>
                        <a:t>41%</a:t>
                      </a:r>
                    </a:p>
                  </a:txBody>
                  <a:tcPr marL="9525" marR="9525" marT="9525" marB="0" anchor="b">
                    <a:solidFill>
                      <a:srgbClr val="FF0000"/>
                    </a:solidFill>
                  </a:tcPr>
                </a:tc>
                <a:tc>
                  <a:txBody>
                    <a:bodyPr/>
                    <a:lstStyle/>
                    <a:p>
                      <a:pPr algn="r" fontAlgn="b"/>
                      <a:r>
                        <a:rPr lang="en-US" sz="2600" b="0" i="0" u="none" strike="noStrike" dirty="0">
                          <a:latin typeface="+mn-lt"/>
                        </a:rPr>
                        <a:t>30%</a:t>
                      </a:r>
                    </a:p>
                  </a:txBody>
                  <a:tcPr marL="9525" marR="9525" marT="9525" marB="0" anchor="b">
                    <a:solidFill>
                      <a:srgbClr val="FF0000"/>
                    </a:solidFill>
                  </a:tcPr>
                </a:tc>
                <a:tc>
                  <a:txBody>
                    <a:bodyPr/>
                    <a:lstStyle/>
                    <a:p>
                      <a:pPr algn="r" fontAlgn="b"/>
                      <a:r>
                        <a:rPr lang="en-US" sz="2600" b="0" i="0" u="none" strike="noStrike" dirty="0">
                          <a:latin typeface="+mn-lt"/>
                        </a:rPr>
                        <a:t>0%</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PI-17</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20%</a:t>
                      </a:r>
                    </a:p>
                  </a:txBody>
                  <a:tcPr marL="9525" marR="9525" marT="9525" marB="0" anchor="b">
                    <a:solidFill>
                      <a:srgbClr val="92D050"/>
                    </a:solidFill>
                  </a:tcPr>
                </a:tc>
                <a:tc>
                  <a:txBody>
                    <a:bodyPr/>
                    <a:lstStyle/>
                    <a:p>
                      <a:pPr algn="r" fontAlgn="b"/>
                      <a:r>
                        <a:rPr lang="en-US" sz="2600" b="0" i="0" u="none" strike="noStrike">
                          <a:latin typeface="+mn-lt"/>
                        </a:rPr>
                        <a:t>64%</a:t>
                      </a:r>
                    </a:p>
                  </a:txBody>
                  <a:tcPr marL="9525" marR="9525" marT="9525" marB="0" anchor="b">
                    <a:solidFill>
                      <a:srgbClr val="92D050"/>
                    </a:solidFill>
                  </a:tcPr>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5%</a:t>
                      </a:r>
                    </a:p>
                  </a:txBody>
                  <a:tcPr marL="9525" marR="9525" marT="9525" marB="0" anchor="b"/>
                </a:tc>
                <a:tc>
                  <a:txBody>
                    <a:bodyPr/>
                    <a:lstStyle/>
                    <a:p>
                      <a:pPr algn="r" fontAlgn="b"/>
                      <a:r>
                        <a:rPr lang="en-US" sz="2600" b="0" i="0" u="none" strike="noStrike" dirty="0">
                          <a:latin typeface="+mn-lt"/>
                        </a:rPr>
                        <a:t>0%</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PI-18</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9%</a:t>
                      </a:r>
                    </a:p>
                  </a:txBody>
                  <a:tcPr marL="9525" marR="9525" marT="9525" marB="0" anchor="b"/>
                </a:tc>
                <a:tc>
                  <a:txBody>
                    <a:bodyPr/>
                    <a:lstStyle/>
                    <a:p>
                      <a:pPr algn="r" fontAlgn="b"/>
                      <a:r>
                        <a:rPr lang="en-US" sz="2600" b="0" i="0" u="none" strike="noStrike">
                          <a:latin typeface="+mn-lt"/>
                        </a:rPr>
                        <a:t>32%</a:t>
                      </a:r>
                    </a:p>
                  </a:txBody>
                  <a:tcPr marL="9525" marR="9525" marT="9525" marB="0" anchor="b"/>
                </a:tc>
                <a:tc>
                  <a:txBody>
                    <a:bodyPr/>
                    <a:lstStyle/>
                    <a:p>
                      <a:pPr algn="r" fontAlgn="b"/>
                      <a:r>
                        <a:rPr lang="en-US" sz="2600" b="0" i="0" u="none" strike="noStrike">
                          <a:latin typeface="+mn-lt"/>
                        </a:rPr>
                        <a:t>27%</a:t>
                      </a:r>
                    </a:p>
                  </a:txBody>
                  <a:tcPr marL="9525" marR="9525" marT="9525" marB="0" anchor="b">
                    <a:solidFill>
                      <a:srgbClr val="FF0000"/>
                    </a:solidFill>
                  </a:tcPr>
                </a:tc>
                <a:tc>
                  <a:txBody>
                    <a:bodyPr/>
                    <a:lstStyle/>
                    <a:p>
                      <a:pPr algn="r" fontAlgn="b"/>
                      <a:r>
                        <a:rPr lang="en-US" sz="2600" b="0" i="0" u="none" strike="noStrike">
                          <a:latin typeface="+mn-lt"/>
                        </a:rPr>
                        <a:t>30%</a:t>
                      </a:r>
                    </a:p>
                  </a:txBody>
                  <a:tcPr marL="9525" marR="9525" marT="9525" marB="0" anchor="b">
                    <a:solidFill>
                      <a:srgbClr val="FF0000"/>
                    </a:solidFill>
                  </a:tcPr>
                </a:tc>
                <a:tc>
                  <a:txBody>
                    <a:bodyPr/>
                    <a:lstStyle/>
                    <a:p>
                      <a:pPr algn="r" fontAlgn="b"/>
                      <a:r>
                        <a:rPr lang="en-US" sz="2600" b="0" i="0" u="none" strike="noStrike" dirty="0">
                          <a:latin typeface="+mn-lt"/>
                        </a:rPr>
                        <a:t>5%</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PI-19</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23%</a:t>
                      </a:r>
                    </a:p>
                  </a:txBody>
                  <a:tcPr marL="9525" marR="9525" marT="9525" marB="0" anchor="b"/>
                </a:tc>
                <a:tc>
                  <a:txBody>
                    <a:bodyPr/>
                    <a:lstStyle/>
                    <a:p>
                      <a:pPr algn="r" fontAlgn="b"/>
                      <a:r>
                        <a:rPr lang="en-US" sz="2600" b="0" i="0" u="none" strike="noStrike">
                          <a:latin typeface="+mn-lt"/>
                        </a:rPr>
                        <a:t>27%</a:t>
                      </a:r>
                    </a:p>
                  </a:txBody>
                  <a:tcPr marL="9525" marR="9525" marT="9525" marB="0" anchor="b">
                    <a:solidFill>
                      <a:srgbClr val="FF0000"/>
                    </a:solidFill>
                  </a:tcPr>
                </a:tc>
                <a:tc>
                  <a:txBody>
                    <a:bodyPr/>
                    <a:lstStyle/>
                    <a:p>
                      <a:pPr algn="r" fontAlgn="b"/>
                      <a:r>
                        <a:rPr lang="en-US" sz="2600" b="0" i="0" u="none" strike="noStrike">
                          <a:latin typeface="+mn-lt"/>
                        </a:rPr>
                        <a:t>43%</a:t>
                      </a:r>
                    </a:p>
                  </a:txBody>
                  <a:tcPr marL="9525" marR="9525" marT="9525" marB="0" anchor="b">
                    <a:solidFill>
                      <a:srgbClr val="FF0000"/>
                    </a:solidFill>
                  </a:tcPr>
                </a:tc>
                <a:tc>
                  <a:txBody>
                    <a:bodyPr/>
                    <a:lstStyle/>
                    <a:p>
                      <a:pPr algn="r" fontAlgn="b"/>
                      <a:r>
                        <a:rPr lang="en-US" sz="2600" b="0" i="0" u="none" strike="noStrike" dirty="0">
                          <a:latin typeface="+mn-lt"/>
                        </a:rPr>
                        <a:t>11%</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PI-20</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5%</a:t>
                      </a:r>
                    </a:p>
                  </a:txBody>
                  <a:tcPr marL="9525" marR="9525" marT="9525" marB="0" anchor="b"/>
                </a:tc>
                <a:tc>
                  <a:txBody>
                    <a:bodyPr/>
                    <a:lstStyle/>
                    <a:p>
                      <a:pPr algn="r" fontAlgn="b"/>
                      <a:r>
                        <a:rPr lang="en-US" sz="2600" b="0" i="0" u="none" strike="noStrike">
                          <a:latin typeface="+mn-lt"/>
                        </a:rPr>
                        <a:t>18%</a:t>
                      </a:r>
                    </a:p>
                  </a:txBody>
                  <a:tcPr marL="9525" marR="9525" marT="9525" marB="0" anchor="b"/>
                </a:tc>
                <a:tc>
                  <a:txBody>
                    <a:bodyPr/>
                    <a:lstStyle/>
                    <a:p>
                      <a:pPr algn="r" fontAlgn="b"/>
                      <a:r>
                        <a:rPr lang="en-US" sz="2600" b="0" i="0" u="none" strike="noStrike">
                          <a:latin typeface="+mn-lt"/>
                        </a:rPr>
                        <a:t>39%</a:t>
                      </a:r>
                    </a:p>
                  </a:txBody>
                  <a:tcPr marL="9525" marR="9525" marT="9525" marB="0" anchor="b">
                    <a:solidFill>
                      <a:srgbClr val="FF0000"/>
                    </a:solidFill>
                  </a:tcPr>
                </a:tc>
                <a:tc>
                  <a:txBody>
                    <a:bodyPr/>
                    <a:lstStyle/>
                    <a:p>
                      <a:pPr algn="r" fontAlgn="b"/>
                      <a:r>
                        <a:rPr lang="en-US" sz="2600" b="0" i="0" u="none" strike="noStrike">
                          <a:latin typeface="+mn-lt"/>
                        </a:rPr>
                        <a:t>34%</a:t>
                      </a:r>
                    </a:p>
                  </a:txBody>
                  <a:tcPr marL="9525" marR="9525" marT="9525" marB="0" anchor="b">
                    <a:solidFill>
                      <a:srgbClr val="FF0000"/>
                    </a:solidFill>
                  </a:tcPr>
                </a:tc>
                <a:tc>
                  <a:txBody>
                    <a:bodyPr/>
                    <a:lstStyle/>
                    <a:p>
                      <a:pPr algn="r" fontAlgn="b"/>
                      <a:r>
                        <a:rPr lang="en-US" sz="2600" b="0" i="0" u="none" strike="noStrike" dirty="0">
                          <a:latin typeface="+mn-lt"/>
                        </a:rPr>
                        <a:t>5%</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PI-21</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2%</a:t>
                      </a:r>
                    </a:p>
                  </a:txBody>
                  <a:tcPr marL="9525" marR="9525" marT="9525" marB="0" anchor="b"/>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41%</a:t>
                      </a:r>
                    </a:p>
                  </a:txBody>
                  <a:tcPr marL="9525" marR="9525" marT="9525" marB="0" anchor="b">
                    <a:solidFill>
                      <a:srgbClr val="FF0000"/>
                    </a:solidFill>
                  </a:tcPr>
                </a:tc>
                <a:tc>
                  <a:txBody>
                    <a:bodyPr/>
                    <a:lstStyle/>
                    <a:p>
                      <a:pPr algn="r" fontAlgn="b"/>
                      <a:r>
                        <a:rPr lang="en-US" sz="2600" b="0" i="0" u="none" strike="noStrike">
                          <a:latin typeface="+mn-lt"/>
                        </a:rPr>
                        <a:t>52%</a:t>
                      </a:r>
                    </a:p>
                  </a:txBody>
                  <a:tcPr marL="9525" marR="9525" marT="9525" marB="0" anchor="b">
                    <a:solidFill>
                      <a:srgbClr val="FF0000"/>
                    </a:solidFill>
                  </a:tcPr>
                </a:tc>
                <a:tc>
                  <a:txBody>
                    <a:bodyPr/>
                    <a:lstStyle/>
                    <a:p>
                      <a:pPr algn="r" fontAlgn="b"/>
                      <a:r>
                        <a:rPr lang="en-US" sz="2600" b="0" i="0" u="none" strike="noStrike" dirty="0">
                          <a:latin typeface="+mn-lt"/>
                        </a:rPr>
                        <a:t>5%</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762000"/>
            <a:ext cx="8291512" cy="1442864"/>
          </a:xfrm>
        </p:spPr>
        <p:txBody>
          <a:bodyPr/>
          <a:lstStyle/>
          <a:p>
            <a:pPr algn="ctr"/>
            <a:r>
              <a:rPr lang="en-US" sz="4000" kern="1200" dirty="0" smtClean="0">
                <a:solidFill>
                  <a:srgbClr val="C00000"/>
                </a:solidFill>
                <a:latin typeface="Calibri (headings)"/>
              </a:rPr>
              <a:t>LA: Accounting, recording &amp; reporting (22 – 25)</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7544" y="2348880"/>
          <a:ext cx="8062914" cy="2278380"/>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D+, D</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a:t>
                      </a:r>
                      <a:endParaRPr lang="en-US" sz="1200">
                        <a:latin typeface="Calibri"/>
                        <a:ea typeface="Times New Roman"/>
                      </a:endParaRPr>
                    </a:p>
                  </a:txBody>
                  <a:tcPr marL="68580" marR="68580" marT="0" marB="0" anchor="ctr"/>
                </a:tc>
              </a:tr>
              <a:tr h="450669">
                <a:tc>
                  <a:txBody>
                    <a:bodyPr/>
                    <a:lstStyle/>
                    <a:p>
                      <a:pPr marL="0" marR="0" algn="ctr">
                        <a:lnSpc>
                          <a:spcPct val="115000"/>
                        </a:lnSpc>
                        <a:spcBef>
                          <a:spcPts val="0"/>
                        </a:spcBef>
                        <a:spcAft>
                          <a:spcPts val="0"/>
                        </a:spcAft>
                      </a:pPr>
                      <a:r>
                        <a:rPr lang="en-US" sz="2600" b="1">
                          <a:latin typeface="Arial"/>
                          <a:ea typeface="Times New Roman"/>
                          <a:cs typeface="Arial"/>
                        </a:rPr>
                        <a:t>PI-22</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36%</a:t>
                      </a:r>
                    </a:p>
                  </a:txBody>
                  <a:tcPr marL="9525" marR="9525" marT="9525" marB="0" anchor="b">
                    <a:solidFill>
                      <a:srgbClr val="92D050"/>
                    </a:solidFill>
                  </a:tcPr>
                </a:tc>
                <a:tc>
                  <a:txBody>
                    <a:bodyPr/>
                    <a:lstStyle/>
                    <a:p>
                      <a:pPr algn="r" fontAlgn="b"/>
                      <a:r>
                        <a:rPr lang="en-US" sz="2600" b="0" i="0" u="none" strike="noStrike" dirty="0">
                          <a:latin typeface="+mn-lt"/>
                        </a:rPr>
                        <a:t>25%</a:t>
                      </a:r>
                    </a:p>
                  </a:txBody>
                  <a:tcPr marL="9525" marR="9525" marT="9525" marB="0" anchor="b">
                    <a:solidFill>
                      <a:schemeClr val="accent5">
                        <a:lumMod val="60000"/>
                        <a:lumOff val="40000"/>
                      </a:schemeClr>
                    </a:solidFill>
                  </a:tcPr>
                </a:tc>
                <a:tc>
                  <a:txBody>
                    <a:bodyPr/>
                    <a:lstStyle/>
                    <a:p>
                      <a:pPr algn="r" fontAlgn="b"/>
                      <a:r>
                        <a:rPr lang="en-US" sz="2600" b="0" i="0" u="none" strike="noStrike" dirty="0">
                          <a:latin typeface="+mn-lt"/>
                        </a:rPr>
                        <a:t>20%</a:t>
                      </a:r>
                    </a:p>
                  </a:txBody>
                  <a:tcPr marL="9525" marR="9525" marT="9525" marB="0" anchor="b">
                    <a:solidFill>
                      <a:schemeClr val="accent5">
                        <a:lumMod val="60000"/>
                        <a:lumOff val="40000"/>
                      </a:schemeClr>
                    </a:solidFill>
                  </a:tcPr>
                </a:tc>
                <a:tc>
                  <a:txBody>
                    <a:bodyPr/>
                    <a:lstStyle/>
                    <a:p>
                      <a:pPr algn="r" fontAlgn="b"/>
                      <a:r>
                        <a:rPr lang="en-US" sz="2600" b="0" i="0" u="none" strike="noStrike">
                          <a:latin typeface="+mn-lt"/>
                        </a:rPr>
                        <a:t>7%</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PI-23</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14%</a:t>
                      </a:r>
                    </a:p>
                  </a:txBody>
                  <a:tcPr marL="9525" marR="9525" marT="9525" marB="0" anchor="b"/>
                </a:tc>
                <a:tc>
                  <a:txBody>
                    <a:bodyPr/>
                    <a:lstStyle/>
                    <a:p>
                      <a:pPr algn="r" fontAlgn="b"/>
                      <a:r>
                        <a:rPr lang="en-US" sz="2600" b="0" i="0" u="none" strike="noStrike">
                          <a:latin typeface="+mn-lt"/>
                        </a:rPr>
                        <a:t>20%</a:t>
                      </a:r>
                    </a:p>
                  </a:txBody>
                  <a:tcPr marL="9525" marR="9525" marT="9525" marB="0" anchor="b"/>
                </a:tc>
                <a:tc>
                  <a:txBody>
                    <a:bodyPr/>
                    <a:lstStyle/>
                    <a:p>
                      <a:pPr algn="r" fontAlgn="b"/>
                      <a:r>
                        <a:rPr lang="en-US" sz="2600" b="0" i="0" u="none" strike="noStrike">
                          <a:latin typeface="+mn-lt"/>
                        </a:rPr>
                        <a:t>9%</a:t>
                      </a:r>
                    </a:p>
                  </a:txBody>
                  <a:tcPr marL="9525" marR="9525" marT="9525" marB="0" anchor="b"/>
                </a:tc>
                <a:tc>
                  <a:txBody>
                    <a:bodyPr/>
                    <a:lstStyle/>
                    <a:p>
                      <a:pPr algn="r" fontAlgn="b"/>
                      <a:r>
                        <a:rPr lang="en-US" sz="2600" b="0" i="0" u="none" strike="noStrike">
                          <a:latin typeface="+mn-lt"/>
                        </a:rPr>
                        <a:t>50%</a:t>
                      </a:r>
                    </a:p>
                  </a:txBody>
                  <a:tcPr marL="9525" marR="9525" marT="9525" marB="0" anchor="b">
                    <a:solidFill>
                      <a:srgbClr val="FF0000"/>
                    </a:solidFill>
                  </a:tcPr>
                </a:tc>
                <a:tc>
                  <a:txBody>
                    <a:bodyPr/>
                    <a:lstStyle/>
                    <a:p>
                      <a:pPr algn="r" fontAlgn="b"/>
                      <a:r>
                        <a:rPr lang="en-US" sz="2600" b="0" i="0" u="none" strike="noStrike">
                          <a:latin typeface="+mn-lt"/>
                        </a:rPr>
                        <a:t>7%</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PI-24</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14%</a:t>
                      </a:r>
                    </a:p>
                  </a:txBody>
                  <a:tcPr marL="9525" marR="9525" marT="9525" marB="0" anchor="b"/>
                </a:tc>
                <a:tc>
                  <a:txBody>
                    <a:bodyPr/>
                    <a:lstStyle/>
                    <a:p>
                      <a:pPr algn="r" fontAlgn="b"/>
                      <a:r>
                        <a:rPr lang="en-US" sz="2600" b="0" i="0" u="none" strike="noStrike">
                          <a:latin typeface="+mn-lt"/>
                        </a:rPr>
                        <a:t>30%</a:t>
                      </a:r>
                    </a:p>
                  </a:txBody>
                  <a:tcPr marL="9525" marR="9525" marT="9525" marB="0" anchor="b"/>
                </a:tc>
                <a:tc>
                  <a:txBody>
                    <a:bodyPr/>
                    <a:lstStyle/>
                    <a:p>
                      <a:pPr algn="r" fontAlgn="b"/>
                      <a:r>
                        <a:rPr lang="en-US" sz="2600" b="0" i="0" u="none" strike="noStrike">
                          <a:latin typeface="+mn-lt"/>
                        </a:rPr>
                        <a:t>39%</a:t>
                      </a:r>
                    </a:p>
                  </a:txBody>
                  <a:tcPr marL="9525" marR="9525" marT="9525" marB="0" anchor="b">
                    <a:solidFill>
                      <a:srgbClr val="FF0000"/>
                    </a:solidFill>
                  </a:tcPr>
                </a:tc>
                <a:tc>
                  <a:txBody>
                    <a:bodyPr/>
                    <a:lstStyle/>
                    <a:p>
                      <a:pPr algn="r" fontAlgn="b"/>
                      <a:r>
                        <a:rPr lang="en-US" sz="2600" b="0" i="0" u="none" strike="noStrike" dirty="0">
                          <a:latin typeface="+mn-lt"/>
                        </a:rPr>
                        <a:t>18%</a:t>
                      </a:r>
                    </a:p>
                  </a:txBody>
                  <a:tcPr marL="9525" marR="9525" marT="9525" marB="0" anchor="b">
                    <a:solidFill>
                      <a:schemeClr val="accent5">
                        <a:lumMod val="60000"/>
                        <a:lumOff val="40000"/>
                      </a:schemeClr>
                    </a:solidFill>
                  </a:tcPr>
                </a:tc>
                <a:tc>
                  <a:txBody>
                    <a:bodyPr/>
                    <a:lstStyle/>
                    <a:p>
                      <a:pPr algn="r" fontAlgn="b"/>
                      <a:r>
                        <a:rPr lang="en-US" sz="2600" b="0" i="0" u="none" strike="noStrike">
                          <a:latin typeface="+mn-lt"/>
                        </a:rPr>
                        <a:t>0%</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PI-25</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32%</a:t>
                      </a:r>
                    </a:p>
                  </a:txBody>
                  <a:tcPr marL="9525" marR="9525" marT="9525" marB="0" anchor="b">
                    <a:solidFill>
                      <a:srgbClr val="FF0000"/>
                    </a:solidFill>
                  </a:tcPr>
                </a:tc>
                <a:tc>
                  <a:txBody>
                    <a:bodyPr/>
                    <a:lstStyle/>
                    <a:p>
                      <a:pPr algn="r" fontAlgn="b"/>
                      <a:r>
                        <a:rPr lang="en-US" sz="2600" b="0" i="0" u="none" strike="noStrike">
                          <a:latin typeface="+mn-lt"/>
                        </a:rPr>
                        <a:t>45%</a:t>
                      </a:r>
                    </a:p>
                  </a:txBody>
                  <a:tcPr marL="9525" marR="9525" marT="9525" marB="0" anchor="b">
                    <a:solidFill>
                      <a:srgbClr val="FF0000"/>
                    </a:solidFill>
                  </a:tcPr>
                </a:tc>
                <a:tc>
                  <a:txBody>
                    <a:bodyPr/>
                    <a:lstStyle/>
                    <a:p>
                      <a:pPr algn="r" fontAlgn="b"/>
                      <a:r>
                        <a:rPr lang="en-US" sz="2600" b="0" i="0" u="none" strike="noStrike" dirty="0">
                          <a:latin typeface="+mn-lt"/>
                        </a:rPr>
                        <a:t>0%</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C00000"/>
                </a:solidFill>
              </a:rPr>
              <a:t>Agenda</a:t>
            </a:r>
            <a:endParaRPr lang="en-US" sz="4000" dirty="0">
              <a:solidFill>
                <a:srgbClr val="C00000"/>
              </a:solidFill>
            </a:endParaRPr>
          </a:p>
        </p:txBody>
      </p:sp>
      <p:sp>
        <p:nvSpPr>
          <p:cNvPr id="3" name="Content Placeholder 2"/>
          <p:cNvSpPr>
            <a:spLocks noGrp="1"/>
          </p:cNvSpPr>
          <p:nvPr>
            <p:ph idx="1"/>
          </p:nvPr>
        </p:nvSpPr>
        <p:spPr/>
        <p:txBody>
          <a:bodyPr/>
          <a:lstStyle/>
          <a:p>
            <a:pPr>
              <a:lnSpc>
                <a:spcPct val="150000"/>
              </a:lnSpc>
            </a:pPr>
            <a:r>
              <a:rPr lang="en-US" sz="3200" dirty="0" smtClean="0">
                <a:solidFill>
                  <a:srgbClr val="C00000"/>
                </a:solidFill>
              </a:rPr>
              <a:t>Introduction</a:t>
            </a:r>
          </a:p>
          <a:p>
            <a:pPr>
              <a:lnSpc>
                <a:spcPct val="150000"/>
              </a:lnSpc>
            </a:pPr>
            <a:r>
              <a:rPr lang="en-US" sz="3200" dirty="0" err="1" smtClean="0">
                <a:solidFill>
                  <a:srgbClr val="C00000"/>
                </a:solidFill>
              </a:rPr>
              <a:t>PEFA</a:t>
            </a:r>
            <a:r>
              <a:rPr lang="en-US" sz="3200" dirty="0" smtClean="0">
                <a:solidFill>
                  <a:srgbClr val="C00000"/>
                </a:solidFill>
              </a:rPr>
              <a:t> in LAC</a:t>
            </a:r>
          </a:p>
          <a:p>
            <a:pPr>
              <a:lnSpc>
                <a:spcPct val="150000"/>
              </a:lnSpc>
            </a:pPr>
            <a:r>
              <a:rPr lang="en-US" sz="3200" dirty="0" smtClean="0">
                <a:solidFill>
                  <a:srgbClr val="C00000"/>
                </a:solidFill>
              </a:rPr>
              <a:t>Repeat assessments</a:t>
            </a:r>
          </a:p>
          <a:p>
            <a:pPr>
              <a:lnSpc>
                <a:spcPct val="150000"/>
              </a:lnSpc>
            </a:pPr>
            <a:r>
              <a:rPr lang="en-US" sz="3200" dirty="0" smtClean="0">
                <a:solidFill>
                  <a:srgbClr val="C00000"/>
                </a:solidFill>
              </a:rPr>
              <a:t>Country comparisons</a:t>
            </a:r>
          </a:p>
          <a:p>
            <a:pPr>
              <a:lnSpc>
                <a:spcPct val="150000"/>
              </a:lnSpc>
            </a:pPr>
            <a:r>
              <a:rPr lang="en-US" sz="3200" dirty="0" smtClean="0">
                <a:solidFill>
                  <a:srgbClr val="C00000"/>
                </a:solidFill>
              </a:rPr>
              <a:t>Sub-national assessments</a:t>
            </a:r>
            <a:endParaRPr lang="en-US" sz="3200"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4704"/>
            <a:ext cx="9144000" cy="1034143"/>
          </a:xfrm>
        </p:spPr>
        <p:txBody>
          <a:bodyPr/>
          <a:lstStyle/>
          <a:p>
            <a:pPr algn="ctr"/>
            <a:r>
              <a:rPr lang="en-US" sz="4000" kern="1200" dirty="0" smtClean="0">
                <a:solidFill>
                  <a:srgbClr val="C00000"/>
                </a:solidFill>
                <a:latin typeface="Calibri (headings)"/>
              </a:rPr>
              <a:t>LA: External scrutiny &amp; audit (26-28)</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8313" y="2041071"/>
          <a:ext cx="8062914" cy="1822704"/>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a:t>
                      </a:r>
                      <a:r>
                        <a:rPr lang="en-US" sz="2600" b="1" kern="1200" dirty="0" smtClean="0">
                          <a:solidFill>
                            <a:srgbClr val="FFFFFF"/>
                          </a:solidFill>
                          <a:latin typeface="Arial"/>
                          <a:ea typeface="Times New Roman"/>
                        </a:rPr>
                        <a:t>+,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a:t>
                      </a:r>
                      <a:r>
                        <a:rPr lang="en-US" sz="2600" b="1" kern="1200" dirty="0" smtClean="0">
                          <a:solidFill>
                            <a:srgbClr val="FFFFFF"/>
                          </a:solidFill>
                          <a:latin typeface="Arial"/>
                          <a:ea typeface="Times New Roman"/>
                        </a:rPr>
                        <a:t>+,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D</a:t>
                      </a:r>
                      <a:r>
                        <a:rPr lang="en-US" sz="2600" b="1" kern="1200" dirty="0" smtClean="0">
                          <a:solidFill>
                            <a:srgbClr val="FFFFFF"/>
                          </a:solidFill>
                          <a:latin typeface="Arial"/>
                          <a:ea typeface="Times New Roman"/>
                        </a:rPr>
                        <a:t>+, D</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a:t>
                      </a:r>
                      <a:endParaRPr lang="en-US" sz="1200">
                        <a:latin typeface="Calibri"/>
                        <a:ea typeface="Times New Roman"/>
                      </a:endParaRPr>
                    </a:p>
                  </a:txBody>
                  <a:tcPr marL="68580" marR="68580" marT="0"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PI-26</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16%</a:t>
                      </a:r>
                    </a:p>
                  </a:txBody>
                  <a:tcPr marL="9525" marR="9525" marT="9525" marB="0" anchor="b"/>
                </a:tc>
                <a:tc>
                  <a:txBody>
                    <a:bodyPr/>
                    <a:lstStyle/>
                    <a:p>
                      <a:pPr algn="r" fontAlgn="b"/>
                      <a:r>
                        <a:rPr lang="en-US" sz="2600" b="0" i="0" u="none" strike="noStrike">
                          <a:latin typeface="+mn-lt"/>
                        </a:rPr>
                        <a:t>25%</a:t>
                      </a:r>
                    </a:p>
                  </a:txBody>
                  <a:tcPr marL="9525" marR="9525" marT="9525" marB="0" anchor="b"/>
                </a:tc>
                <a:tc>
                  <a:txBody>
                    <a:bodyPr/>
                    <a:lstStyle/>
                    <a:p>
                      <a:pPr algn="r" fontAlgn="b"/>
                      <a:r>
                        <a:rPr lang="en-US" sz="2600" b="0" i="0" u="none" strike="noStrike">
                          <a:latin typeface="+mn-lt"/>
                        </a:rPr>
                        <a:t>57%</a:t>
                      </a:r>
                    </a:p>
                  </a:txBody>
                  <a:tcPr marL="9525" marR="9525" marT="9525" marB="0" anchor="b">
                    <a:solidFill>
                      <a:srgbClr val="FF0000"/>
                    </a:solidFill>
                  </a:tcPr>
                </a:tc>
                <a:tc>
                  <a:txBody>
                    <a:bodyPr/>
                    <a:lstStyle/>
                    <a:p>
                      <a:pPr algn="r" fontAlgn="b"/>
                      <a:r>
                        <a:rPr lang="en-US" sz="2600" b="0" i="0" u="none" strike="noStrike">
                          <a:latin typeface="+mn-lt"/>
                        </a:rPr>
                        <a:t>2%</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PI-27</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9%</a:t>
                      </a:r>
                    </a:p>
                  </a:txBody>
                  <a:tcPr marL="9525" marR="9525" marT="9525" marB="0" anchor="b"/>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32%</a:t>
                      </a:r>
                    </a:p>
                  </a:txBody>
                  <a:tcPr marL="9525" marR="9525" marT="9525" marB="0" anchor="b"/>
                </a:tc>
                <a:tc>
                  <a:txBody>
                    <a:bodyPr/>
                    <a:lstStyle/>
                    <a:p>
                      <a:pPr algn="r" fontAlgn="b"/>
                      <a:r>
                        <a:rPr lang="en-US" sz="2600" b="0" i="0" u="none" strike="noStrike" dirty="0">
                          <a:latin typeface="+mn-lt"/>
                        </a:rPr>
                        <a:t>43%</a:t>
                      </a:r>
                    </a:p>
                  </a:txBody>
                  <a:tcPr marL="9525" marR="9525" marT="9525" marB="0" anchor="b">
                    <a:solidFill>
                      <a:srgbClr val="FF0000"/>
                    </a:solidFill>
                  </a:tcPr>
                </a:tc>
                <a:tc>
                  <a:txBody>
                    <a:bodyPr/>
                    <a:lstStyle/>
                    <a:p>
                      <a:pPr algn="r" fontAlgn="b"/>
                      <a:r>
                        <a:rPr lang="en-US" sz="2600" b="0" i="0" u="none" strike="noStrike">
                          <a:latin typeface="+mn-lt"/>
                        </a:rPr>
                        <a:t>5%</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PI-28</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0%</a:t>
                      </a:r>
                    </a:p>
                  </a:txBody>
                  <a:tcPr marL="9525" marR="9525" marT="9525" marB="0" anchor="b"/>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84%</a:t>
                      </a:r>
                    </a:p>
                  </a:txBody>
                  <a:tcPr marL="9525" marR="9525" marT="9525" marB="0" anchor="b">
                    <a:solidFill>
                      <a:srgbClr val="FF0000"/>
                    </a:solidFill>
                  </a:tcPr>
                </a:tc>
                <a:tc>
                  <a:txBody>
                    <a:bodyPr/>
                    <a:lstStyle/>
                    <a:p>
                      <a:pPr algn="r" fontAlgn="b"/>
                      <a:r>
                        <a:rPr lang="en-US" sz="2600" b="0" i="0" u="none" strike="noStrike" dirty="0">
                          <a:latin typeface="+mn-lt"/>
                        </a:rPr>
                        <a:t>7%</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08720"/>
            <a:ext cx="8964488" cy="1296144"/>
          </a:xfrm>
        </p:spPr>
        <p:txBody>
          <a:bodyPr/>
          <a:lstStyle/>
          <a:p>
            <a:pPr algn="ctr"/>
            <a:r>
              <a:rPr lang="en-US" sz="4000" kern="1200" dirty="0" smtClean="0">
                <a:solidFill>
                  <a:srgbClr val="C00000"/>
                </a:solidFill>
                <a:latin typeface="Calibri (headings)"/>
              </a:rPr>
              <a:t>LA: Indicators of donor practices (D1-3)</a:t>
            </a:r>
            <a:endParaRPr lang="en-US" sz="4000" kern="1200" dirty="0">
              <a:solidFill>
                <a:srgbClr val="C00000"/>
              </a:solidFill>
              <a:latin typeface="Calibri (headings)"/>
            </a:endParaRPr>
          </a:p>
        </p:txBody>
      </p:sp>
      <p:graphicFrame>
        <p:nvGraphicFramePr>
          <p:cNvPr id="7" name="Content Placeholder 6"/>
          <p:cNvGraphicFramePr>
            <a:graphicFrameLocks noGrp="1"/>
          </p:cNvGraphicFramePr>
          <p:nvPr>
            <p:ph idx="1"/>
          </p:nvPr>
        </p:nvGraphicFramePr>
        <p:xfrm>
          <a:off x="468313" y="2104970"/>
          <a:ext cx="8062914" cy="2404151"/>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611141">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a:t>
                      </a:r>
                      <a:r>
                        <a:rPr lang="en-US" sz="2600" b="1" kern="1200" dirty="0" smtClean="0">
                          <a:solidFill>
                            <a:srgbClr val="FFFFFF"/>
                          </a:solidFill>
                          <a:latin typeface="Arial"/>
                          <a:ea typeface="Times New Roman"/>
                        </a:rPr>
                        <a:t>+,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a:t>
                      </a:r>
                      <a:r>
                        <a:rPr lang="en-US" sz="2600" b="1" kern="1200" dirty="0" smtClean="0">
                          <a:solidFill>
                            <a:srgbClr val="FFFFFF"/>
                          </a:solidFill>
                          <a:latin typeface="Arial"/>
                          <a:ea typeface="Times New Roman"/>
                        </a:rPr>
                        <a:t>+,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D</a:t>
                      </a:r>
                      <a:r>
                        <a:rPr lang="en-US" sz="2600" b="1" kern="1200" dirty="0" smtClean="0">
                          <a:solidFill>
                            <a:srgbClr val="FFFFFF"/>
                          </a:solidFill>
                          <a:latin typeface="Arial"/>
                          <a:ea typeface="Times New Roman"/>
                        </a:rPr>
                        <a:t>+, D</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a:t>
                      </a:r>
                      <a:endParaRPr lang="en-US" sz="1200">
                        <a:latin typeface="Calibri"/>
                        <a:ea typeface="Times New Roman"/>
                      </a:endParaRPr>
                    </a:p>
                  </a:txBody>
                  <a:tcPr marL="68580" marR="68580" marT="0" marB="0" anchor="ctr"/>
                </a:tc>
              </a:tr>
              <a:tr h="597670">
                <a:tc>
                  <a:txBody>
                    <a:bodyPr/>
                    <a:lstStyle/>
                    <a:p>
                      <a:pPr marL="0" marR="0" algn="ctr">
                        <a:lnSpc>
                          <a:spcPct val="115000"/>
                        </a:lnSpc>
                        <a:spcBef>
                          <a:spcPts val="0"/>
                        </a:spcBef>
                        <a:spcAft>
                          <a:spcPts val="0"/>
                        </a:spcAft>
                      </a:pPr>
                      <a:r>
                        <a:rPr lang="en-US" sz="2600" b="1" dirty="0">
                          <a:latin typeface="Arial"/>
                          <a:ea typeface="Times New Roman"/>
                          <a:cs typeface="Arial"/>
                        </a:rPr>
                        <a:t>D-1</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latin typeface="+mn-lt"/>
                        </a:rPr>
                        <a:t>14%</a:t>
                      </a:r>
                    </a:p>
                  </a:txBody>
                  <a:tcPr marL="9525" marR="9525" marT="9525" marB="0" anchor="b"/>
                </a:tc>
                <a:tc>
                  <a:txBody>
                    <a:bodyPr/>
                    <a:lstStyle/>
                    <a:p>
                      <a:pPr algn="r" fontAlgn="b"/>
                      <a:r>
                        <a:rPr lang="en-US" sz="2600" b="0" i="0" u="none" strike="noStrike">
                          <a:latin typeface="+mn-lt"/>
                        </a:rPr>
                        <a:t>7%</a:t>
                      </a:r>
                    </a:p>
                  </a:txBody>
                  <a:tcPr marL="9525" marR="9525" marT="9525" marB="0" anchor="b"/>
                </a:tc>
                <a:tc>
                  <a:txBody>
                    <a:bodyPr/>
                    <a:lstStyle/>
                    <a:p>
                      <a:pPr algn="r" fontAlgn="b"/>
                      <a:r>
                        <a:rPr lang="en-US" sz="2600" b="0" i="0" u="none" strike="noStrike">
                          <a:latin typeface="+mn-lt"/>
                        </a:rPr>
                        <a:t>11%</a:t>
                      </a:r>
                    </a:p>
                  </a:txBody>
                  <a:tcPr marL="9525" marR="9525" marT="9525" marB="0" anchor="b"/>
                </a:tc>
                <a:tc>
                  <a:txBody>
                    <a:bodyPr/>
                    <a:lstStyle/>
                    <a:p>
                      <a:pPr algn="r" fontAlgn="b"/>
                      <a:r>
                        <a:rPr lang="en-US" sz="2600" b="0" i="0" u="none" strike="noStrike">
                          <a:latin typeface="+mn-lt"/>
                        </a:rPr>
                        <a:t>27%</a:t>
                      </a:r>
                    </a:p>
                  </a:txBody>
                  <a:tcPr marL="9525" marR="9525" marT="9525" marB="0" anchor="b"/>
                </a:tc>
                <a:tc>
                  <a:txBody>
                    <a:bodyPr/>
                    <a:lstStyle/>
                    <a:p>
                      <a:pPr algn="r" fontAlgn="b"/>
                      <a:r>
                        <a:rPr lang="en-US" sz="2600" b="0" i="0" u="none" strike="noStrike" dirty="0">
                          <a:latin typeface="+mn-lt"/>
                        </a:rPr>
                        <a:t>43%</a:t>
                      </a:r>
                    </a:p>
                  </a:txBody>
                  <a:tcPr marL="9525" marR="9525" marT="9525" marB="0" anchor="b">
                    <a:solidFill>
                      <a:srgbClr val="FF0000"/>
                    </a:solidFill>
                  </a:tcPr>
                </a:tc>
              </a:tr>
              <a:tr h="597670">
                <a:tc>
                  <a:txBody>
                    <a:bodyPr/>
                    <a:lstStyle/>
                    <a:p>
                      <a:pPr marL="0" marR="0" algn="ctr">
                        <a:lnSpc>
                          <a:spcPct val="115000"/>
                        </a:lnSpc>
                        <a:spcBef>
                          <a:spcPts val="0"/>
                        </a:spcBef>
                        <a:spcAft>
                          <a:spcPts val="0"/>
                        </a:spcAft>
                      </a:pPr>
                      <a:r>
                        <a:rPr lang="en-US" sz="2600" b="1">
                          <a:latin typeface="Arial"/>
                          <a:ea typeface="Times New Roman"/>
                          <a:cs typeface="Arial"/>
                        </a:rPr>
                        <a:t>D-2</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9%</a:t>
                      </a:r>
                    </a:p>
                  </a:txBody>
                  <a:tcPr marL="9525" marR="9525" marT="9525" marB="0" anchor="b"/>
                </a:tc>
                <a:tc>
                  <a:txBody>
                    <a:bodyPr/>
                    <a:lstStyle/>
                    <a:p>
                      <a:pPr algn="r" fontAlgn="b"/>
                      <a:r>
                        <a:rPr lang="en-US" sz="2600" b="0" i="0" u="none" strike="noStrike">
                          <a:latin typeface="+mn-lt"/>
                        </a:rPr>
                        <a:t>5%</a:t>
                      </a:r>
                    </a:p>
                  </a:txBody>
                  <a:tcPr marL="9525" marR="9525" marT="9525" marB="0" anchor="b"/>
                </a:tc>
                <a:tc>
                  <a:txBody>
                    <a:bodyPr/>
                    <a:lstStyle/>
                    <a:p>
                      <a:pPr algn="r" fontAlgn="b"/>
                      <a:r>
                        <a:rPr lang="en-US" sz="2600" b="0" i="0" u="none" strike="noStrike">
                          <a:latin typeface="+mn-lt"/>
                        </a:rPr>
                        <a:t>16%</a:t>
                      </a:r>
                    </a:p>
                  </a:txBody>
                  <a:tcPr marL="9525" marR="9525" marT="9525" marB="0" anchor="b"/>
                </a:tc>
                <a:tc>
                  <a:txBody>
                    <a:bodyPr/>
                    <a:lstStyle/>
                    <a:p>
                      <a:pPr algn="r" fontAlgn="b"/>
                      <a:r>
                        <a:rPr lang="en-US" sz="2600" b="0" i="0" u="none" strike="noStrike">
                          <a:latin typeface="+mn-lt"/>
                        </a:rPr>
                        <a:t>48%</a:t>
                      </a:r>
                    </a:p>
                  </a:txBody>
                  <a:tcPr marL="9525" marR="9525" marT="9525" marB="0" anchor="b">
                    <a:solidFill>
                      <a:srgbClr val="FF0000"/>
                    </a:solidFill>
                  </a:tcPr>
                </a:tc>
                <a:tc>
                  <a:txBody>
                    <a:bodyPr/>
                    <a:lstStyle/>
                    <a:p>
                      <a:pPr algn="r" fontAlgn="b"/>
                      <a:r>
                        <a:rPr lang="en-US" sz="2600" b="0" i="0" u="none" strike="noStrike" dirty="0" smtClean="0">
                          <a:latin typeface="+mn-lt"/>
                        </a:rPr>
                        <a:t>22%</a:t>
                      </a:r>
                      <a:endParaRPr lang="en-US" sz="2600" b="0" i="0" u="none" strike="noStrike" dirty="0">
                        <a:latin typeface="+mn-lt"/>
                      </a:endParaRPr>
                    </a:p>
                  </a:txBody>
                  <a:tcPr marL="9525" marR="9525" marT="9525" marB="0" anchor="b">
                    <a:solidFill>
                      <a:srgbClr val="FF0000"/>
                    </a:solidFill>
                  </a:tcPr>
                </a:tc>
              </a:tr>
              <a:tr h="597670">
                <a:tc>
                  <a:txBody>
                    <a:bodyPr/>
                    <a:lstStyle/>
                    <a:p>
                      <a:pPr marL="0" marR="0" algn="ctr">
                        <a:lnSpc>
                          <a:spcPct val="115000"/>
                        </a:lnSpc>
                        <a:spcBef>
                          <a:spcPts val="0"/>
                        </a:spcBef>
                        <a:spcAft>
                          <a:spcPts val="0"/>
                        </a:spcAft>
                      </a:pPr>
                      <a:r>
                        <a:rPr lang="en-US" sz="2600" b="1">
                          <a:latin typeface="Arial"/>
                          <a:ea typeface="Times New Roman"/>
                          <a:cs typeface="Arial"/>
                        </a:rPr>
                        <a:t>D-3</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latin typeface="+mn-lt"/>
                        </a:rPr>
                        <a:t>5%</a:t>
                      </a:r>
                    </a:p>
                  </a:txBody>
                  <a:tcPr marL="9525" marR="9525" marT="9525" marB="0" anchor="b"/>
                </a:tc>
                <a:tc>
                  <a:txBody>
                    <a:bodyPr/>
                    <a:lstStyle/>
                    <a:p>
                      <a:pPr algn="r" fontAlgn="b"/>
                      <a:r>
                        <a:rPr lang="en-US" sz="2600" b="0" i="0" u="none" strike="noStrike">
                          <a:latin typeface="+mn-lt"/>
                        </a:rPr>
                        <a:t>2%</a:t>
                      </a:r>
                    </a:p>
                  </a:txBody>
                  <a:tcPr marL="9525" marR="9525" marT="9525" marB="0" anchor="b"/>
                </a:tc>
                <a:tc>
                  <a:txBody>
                    <a:bodyPr/>
                    <a:lstStyle/>
                    <a:p>
                      <a:pPr algn="r" fontAlgn="b"/>
                      <a:r>
                        <a:rPr lang="en-US" sz="2600" b="0" i="0" u="none" strike="noStrike">
                          <a:latin typeface="+mn-lt"/>
                        </a:rPr>
                        <a:t>18%</a:t>
                      </a:r>
                    </a:p>
                  </a:txBody>
                  <a:tcPr marL="9525" marR="9525" marT="9525" marB="0" anchor="b"/>
                </a:tc>
                <a:tc>
                  <a:txBody>
                    <a:bodyPr/>
                    <a:lstStyle/>
                    <a:p>
                      <a:pPr algn="r" fontAlgn="b"/>
                      <a:r>
                        <a:rPr lang="en-US" sz="2600" b="0" i="0" u="none" strike="noStrike">
                          <a:latin typeface="+mn-lt"/>
                        </a:rPr>
                        <a:t>50%</a:t>
                      </a:r>
                    </a:p>
                  </a:txBody>
                  <a:tcPr marL="9525" marR="9525" marT="9525" marB="0" anchor="b">
                    <a:solidFill>
                      <a:srgbClr val="FF0000"/>
                    </a:solidFill>
                  </a:tcPr>
                </a:tc>
                <a:tc>
                  <a:txBody>
                    <a:bodyPr/>
                    <a:lstStyle/>
                    <a:p>
                      <a:pPr algn="r" fontAlgn="b"/>
                      <a:r>
                        <a:rPr lang="en-US" sz="2600" b="0" i="0" u="none" strike="noStrike" dirty="0" smtClean="0">
                          <a:latin typeface="+mn-lt"/>
                        </a:rPr>
                        <a:t>25%</a:t>
                      </a:r>
                      <a:endParaRPr lang="en-US" sz="2600" b="0" i="0" u="none" strike="noStrike" dirty="0">
                        <a:latin typeface="+mn-lt"/>
                      </a:endParaRPr>
                    </a:p>
                  </a:txBody>
                  <a:tcPr marL="9525" marR="9525" marT="9525" marB="0" anchor="b">
                    <a:solidFill>
                      <a:srgbClr val="FF0000"/>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8720"/>
            <a:ext cx="9144000" cy="720080"/>
          </a:xfrm>
        </p:spPr>
        <p:txBody>
          <a:bodyPr/>
          <a:lstStyle/>
          <a:p>
            <a:pPr algn="ctr"/>
            <a:r>
              <a:rPr lang="en-US" sz="4000" kern="1200" dirty="0" err="1" smtClean="0">
                <a:solidFill>
                  <a:srgbClr val="C00000"/>
                </a:solidFill>
                <a:latin typeface="Calibri (headings)"/>
              </a:rPr>
              <a:t>PEFAs</a:t>
            </a:r>
            <a:r>
              <a:rPr lang="en-US" sz="4000" kern="1200" dirty="0" smtClean="0">
                <a:solidFill>
                  <a:srgbClr val="C00000"/>
                </a:solidFill>
                <a:latin typeface="Calibri (headings)"/>
              </a:rPr>
              <a:t> in LAC suggest that....</a:t>
            </a:r>
            <a:endParaRPr lang="en-US" sz="4000" kern="1200" dirty="0">
              <a:solidFill>
                <a:srgbClr val="C00000"/>
              </a:solidFill>
              <a:latin typeface="Calibri (headings)"/>
            </a:endParaRPr>
          </a:p>
        </p:txBody>
      </p:sp>
      <p:graphicFrame>
        <p:nvGraphicFramePr>
          <p:cNvPr id="4" name="Content Placeholder 3"/>
          <p:cNvGraphicFramePr>
            <a:graphicFrameLocks noGrp="1"/>
          </p:cNvGraphicFramePr>
          <p:nvPr>
            <p:ph idx="1"/>
          </p:nvPr>
        </p:nvGraphicFramePr>
        <p:xfrm>
          <a:off x="-2" y="1472546"/>
          <a:ext cx="9144002" cy="5105404"/>
        </p:xfrm>
        <a:graphic>
          <a:graphicData uri="http://schemas.openxmlformats.org/drawingml/2006/table">
            <a:tbl>
              <a:tblPr firstRow="1" bandRow="1">
                <a:tableStyleId>{5C22544A-7EE6-4342-B048-85BDC9FD1C3A}</a:tableStyleId>
              </a:tblPr>
              <a:tblGrid>
                <a:gridCol w="3059834"/>
                <a:gridCol w="2088232"/>
                <a:gridCol w="3995936"/>
              </a:tblGrid>
              <a:tr h="538181">
                <a:tc>
                  <a:txBody>
                    <a:bodyPr/>
                    <a:lstStyle/>
                    <a:p>
                      <a:pPr algn="ctr"/>
                      <a:r>
                        <a:rPr lang="en-US" sz="3000" dirty="0" smtClean="0"/>
                        <a:t>Dimension</a:t>
                      </a:r>
                      <a:endParaRPr lang="en-US" sz="3000" b="0" dirty="0"/>
                    </a:p>
                  </a:txBody>
                  <a:tcPr marT="48986" marB="48986"/>
                </a:tc>
                <a:tc>
                  <a:txBody>
                    <a:bodyPr/>
                    <a:lstStyle/>
                    <a:p>
                      <a:pPr algn="ctr"/>
                      <a:r>
                        <a:rPr lang="en-US" sz="3000" dirty="0" smtClean="0"/>
                        <a:t>Overview</a:t>
                      </a:r>
                      <a:endParaRPr lang="en-US" sz="3000" dirty="0"/>
                    </a:p>
                  </a:txBody>
                  <a:tcPr marT="48986" marB="48986"/>
                </a:tc>
                <a:tc>
                  <a:txBody>
                    <a:bodyPr/>
                    <a:lstStyle/>
                    <a:p>
                      <a:pPr algn="ctr"/>
                      <a:r>
                        <a:rPr lang="en-US" sz="3000" dirty="0" smtClean="0"/>
                        <a:t>Relevant</a:t>
                      </a:r>
                      <a:r>
                        <a:rPr lang="en-US" sz="3000" baseline="0" dirty="0" smtClean="0"/>
                        <a:t> c</a:t>
                      </a:r>
                      <a:r>
                        <a:rPr lang="en-US" sz="3000" dirty="0" smtClean="0"/>
                        <a:t>oncerns </a:t>
                      </a:r>
                      <a:endParaRPr lang="en-US" sz="3000" dirty="0"/>
                    </a:p>
                  </a:txBody>
                  <a:tcPr marT="48986" marB="48986"/>
                </a:tc>
              </a:tr>
              <a:tr h="479086">
                <a:tc>
                  <a:txBody>
                    <a:bodyPr/>
                    <a:lstStyle/>
                    <a:p>
                      <a:r>
                        <a:rPr lang="en-US" sz="2600" b="1" dirty="0" smtClean="0"/>
                        <a:t>Credibility</a:t>
                      </a:r>
                      <a:endParaRPr lang="en-US" sz="2600" b="1" dirty="0"/>
                    </a:p>
                  </a:txBody>
                  <a:tcPr marT="48986" marB="48986"/>
                </a:tc>
                <a:tc>
                  <a:txBody>
                    <a:bodyPr/>
                    <a:lstStyle/>
                    <a:p>
                      <a:r>
                        <a:rPr lang="en-US" sz="2600" dirty="0" smtClean="0"/>
                        <a:t>Reasonable</a:t>
                      </a:r>
                      <a:endParaRPr lang="en-US" sz="2600" dirty="0"/>
                    </a:p>
                  </a:txBody>
                  <a:tcPr marT="48986" marB="48986"/>
                </a:tc>
                <a:tc>
                  <a:txBody>
                    <a:bodyPr/>
                    <a:lstStyle/>
                    <a:p>
                      <a:r>
                        <a:rPr lang="en-US" sz="2600" dirty="0" smtClean="0"/>
                        <a:t>Composition</a:t>
                      </a:r>
                      <a:endParaRPr lang="en-US" sz="2600" dirty="0"/>
                    </a:p>
                  </a:txBody>
                  <a:tcPr marT="48986" marB="48986"/>
                </a:tc>
              </a:tr>
              <a:tr h="479086">
                <a:tc>
                  <a:txBody>
                    <a:bodyPr/>
                    <a:lstStyle/>
                    <a:p>
                      <a:r>
                        <a:rPr lang="en-US" sz="2600" b="1" dirty="0" err="1" smtClean="0"/>
                        <a:t>Com’hensiveness</a:t>
                      </a:r>
                      <a:endParaRPr lang="en-US" sz="2600" b="1" dirty="0"/>
                    </a:p>
                  </a:txBody>
                  <a:tcPr marT="48986" marB="48986"/>
                </a:tc>
                <a:tc>
                  <a:txBody>
                    <a:bodyPr/>
                    <a:lstStyle/>
                    <a:p>
                      <a:r>
                        <a:rPr lang="en-US" sz="2600" dirty="0" smtClean="0"/>
                        <a:t>Mixed</a:t>
                      </a:r>
                      <a:endParaRPr lang="en-US" sz="2600" dirty="0"/>
                    </a:p>
                  </a:txBody>
                  <a:tcPr marT="48986" marB="48986"/>
                </a:tc>
                <a:tc>
                  <a:txBody>
                    <a:bodyPr/>
                    <a:lstStyle/>
                    <a:p>
                      <a:r>
                        <a:rPr lang="en-US" sz="2600" dirty="0" smtClean="0"/>
                        <a:t>Fiscal risks</a:t>
                      </a:r>
                      <a:r>
                        <a:rPr lang="en-US" sz="2600" baseline="0" dirty="0" smtClean="0"/>
                        <a:t> (</a:t>
                      </a:r>
                      <a:r>
                        <a:rPr lang="en-US" sz="2600" dirty="0" err="1" smtClean="0"/>
                        <a:t>EBFs</a:t>
                      </a:r>
                      <a:r>
                        <a:rPr lang="en-US" sz="2600" dirty="0" smtClean="0"/>
                        <a:t> </a:t>
                      </a:r>
                      <a:r>
                        <a:rPr lang="en-US" sz="2600" dirty="0" err="1" smtClean="0"/>
                        <a:t>SNGs</a:t>
                      </a:r>
                      <a:r>
                        <a:rPr lang="en-US" sz="2600" dirty="0" smtClean="0"/>
                        <a:t>)</a:t>
                      </a:r>
                      <a:endParaRPr lang="en-US" sz="2600" dirty="0"/>
                    </a:p>
                  </a:txBody>
                  <a:tcPr marT="48986" marB="48986"/>
                </a:tc>
              </a:tr>
              <a:tr h="479086">
                <a:tc>
                  <a:txBody>
                    <a:bodyPr/>
                    <a:lstStyle/>
                    <a:p>
                      <a:r>
                        <a:rPr lang="en-US" sz="2600" b="1" dirty="0" smtClean="0"/>
                        <a:t>Policy-based</a:t>
                      </a:r>
                      <a:endParaRPr lang="en-US" sz="2600" b="1" dirty="0"/>
                    </a:p>
                  </a:txBody>
                  <a:tcPr marT="48986" marB="48986"/>
                </a:tc>
                <a:tc>
                  <a:txBody>
                    <a:bodyPr/>
                    <a:lstStyle/>
                    <a:p>
                      <a:r>
                        <a:rPr lang="en-US" sz="2600" dirty="0" smtClean="0"/>
                        <a:t>Very</a:t>
                      </a:r>
                      <a:r>
                        <a:rPr lang="en-US" sz="2600" baseline="0" dirty="0" smtClean="0"/>
                        <a:t> w</a:t>
                      </a:r>
                      <a:r>
                        <a:rPr lang="en-US" sz="2600" dirty="0" smtClean="0"/>
                        <a:t>eak</a:t>
                      </a:r>
                      <a:endParaRPr lang="en-US" sz="2600" dirty="0"/>
                    </a:p>
                  </a:txBody>
                  <a:tcPr marT="48986" marB="48986"/>
                </a:tc>
                <a:tc>
                  <a:txBody>
                    <a:bodyPr/>
                    <a:lstStyle/>
                    <a:p>
                      <a:r>
                        <a:rPr lang="en-US" sz="2600" dirty="0" smtClean="0"/>
                        <a:t>Forward</a:t>
                      </a:r>
                      <a:r>
                        <a:rPr lang="en-US" sz="2600" baseline="0" dirty="0" smtClean="0"/>
                        <a:t> l</a:t>
                      </a:r>
                      <a:r>
                        <a:rPr lang="en-US" sz="2600" dirty="0" smtClean="0"/>
                        <a:t>inks</a:t>
                      </a:r>
                      <a:endParaRPr lang="en-US" sz="2600" dirty="0"/>
                    </a:p>
                  </a:txBody>
                  <a:tcPr marT="48986" marB="48986"/>
                </a:tc>
              </a:tr>
              <a:tr h="1247312">
                <a:tc>
                  <a:txBody>
                    <a:bodyPr/>
                    <a:lstStyle/>
                    <a:p>
                      <a:r>
                        <a:rPr lang="en-US" sz="2600" b="1" dirty="0" smtClean="0"/>
                        <a:t>Predictability</a:t>
                      </a:r>
                      <a:endParaRPr lang="en-US" sz="2600" b="1" dirty="0"/>
                    </a:p>
                  </a:txBody>
                  <a:tcPr marT="48986" marB="48986"/>
                </a:tc>
                <a:tc>
                  <a:txBody>
                    <a:bodyPr/>
                    <a:lstStyle/>
                    <a:p>
                      <a:r>
                        <a:rPr lang="en-US" sz="2600" dirty="0" smtClean="0"/>
                        <a:t>Weak</a:t>
                      </a:r>
                      <a:endParaRPr lang="en-US" sz="2600" dirty="0"/>
                    </a:p>
                  </a:txBody>
                  <a:tcPr marT="48986" marB="48986"/>
                </a:tc>
                <a:tc>
                  <a:txBody>
                    <a:bodyPr/>
                    <a:lstStyle/>
                    <a:p>
                      <a:r>
                        <a:rPr lang="en-US" sz="2600" dirty="0" smtClean="0"/>
                        <a:t>Predictability;</a:t>
                      </a:r>
                      <a:r>
                        <a:rPr lang="en-US" sz="2600" baseline="0" dirty="0" smtClean="0"/>
                        <a:t> Procurement &amp; Payroll; Internal control, IA</a:t>
                      </a:r>
                      <a:endParaRPr lang="en-US" sz="2600" dirty="0"/>
                    </a:p>
                  </a:txBody>
                  <a:tcPr marT="48986" marB="48986"/>
                </a:tc>
              </a:tr>
              <a:tr h="863199">
                <a:tc>
                  <a:txBody>
                    <a:bodyPr/>
                    <a:lstStyle/>
                    <a:p>
                      <a:r>
                        <a:rPr lang="en-US" sz="2600" b="1" dirty="0" smtClean="0"/>
                        <a:t>Accounting</a:t>
                      </a:r>
                      <a:endParaRPr lang="en-US" sz="2600" b="1" dirty="0"/>
                    </a:p>
                  </a:txBody>
                  <a:tcPr marT="48986" marB="48986"/>
                </a:tc>
                <a:tc>
                  <a:txBody>
                    <a:bodyPr/>
                    <a:lstStyle/>
                    <a:p>
                      <a:r>
                        <a:rPr lang="en-US" sz="2600" dirty="0" smtClean="0"/>
                        <a:t>Improving</a:t>
                      </a:r>
                      <a:endParaRPr lang="en-US" sz="2600" dirty="0"/>
                    </a:p>
                  </a:txBody>
                  <a:tcPr marT="48986" marB="48986"/>
                </a:tc>
                <a:tc>
                  <a:txBody>
                    <a:bodyPr/>
                    <a:lstStyle/>
                    <a:p>
                      <a:r>
                        <a:rPr lang="en-US" sz="2600" dirty="0" smtClean="0"/>
                        <a:t>PI-23; Financial Statements</a:t>
                      </a:r>
                      <a:endParaRPr lang="en-US" sz="2600" dirty="0"/>
                    </a:p>
                  </a:txBody>
                  <a:tcPr marT="48986" marB="48986"/>
                </a:tc>
              </a:tr>
              <a:tr h="863199">
                <a:tc>
                  <a:txBody>
                    <a:bodyPr/>
                    <a:lstStyle/>
                    <a:p>
                      <a:r>
                        <a:rPr lang="en-US" sz="2600" b="1" dirty="0" smtClean="0"/>
                        <a:t>Oversight</a:t>
                      </a:r>
                      <a:endParaRPr lang="en-US" sz="2600" b="1" dirty="0"/>
                    </a:p>
                  </a:txBody>
                  <a:tcPr marT="48986" marB="48986"/>
                </a:tc>
                <a:tc>
                  <a:txBody>
                    <a:bodyPr/>
                    <a:lstStyle/>
                    <a:p>
                      <a:r>
                        <a:rPr lang="en-US" sz="2600" dirty="0" smtClean="0"/>
                        <a:t>Very weak</a:t>
                      </a:r>
                      <a:endParaRPr lang="en-US" sz="2600" dirty="0"/>
                    </a:p>
                  </a:txBody>
                  <a:tcPr marT="48986" marB="48986"/>
                </a:tc>
                <a:tc>
                  <a:txBody>
                    <a:bodyPr/>
                    <a:lstStyle/>
                    <a:p>
                      <a:r>
                        <a:rPr lang="en-US" sz="2600" dirty="0" err="1" smtClean="0"/>
                        <a:t>SAI</a:t>
                      </a:r>
                      <a:r>
                        <a:rPr lang="en-US" sz="2600" dirty="0" smtClean="0"/>
                        <a:t> independence;</a:t>
                      </a:r>
                      <a:r>
                        <a:rPr lang="en-US" sz="2600" baseline="0" dirty="0" smtClean="0"/>
                        <a:t> PAC; Follow-up</a:t>
                      </a:r>
                      <a:endParaRPr lang="en-US" sz="2600" dirty="0"/>
                    </a:p>
                  </a:txBody>
                  <a:tcPr marT="48986" marB="48986"/>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08720"/>
            <a:ext cx="8291512" cy="792088"/>
          </a:xfrm>
        </p:spPr>
        <p:txBody>
          <a:bodyPr/>
          <a:lstStyle/>
          <a:p>
            <a:pPr algn="ctr"/>
            <a:r>
              <a:rPr lang="en-US" sz="4000" kern="1200" dirty="0" smtClean="0">
                <a:solidFill>
                  <a:srgbClr val="C00000"/>
                </a:solidFill>
                <a:latin typeface="Calibri (headings)"/>
              </a:rPr>
              <a:t>In conclusion...........</a:t>
            </a:r>
          </a:p>
        </p:txBody>
      </p:sp>
      <p:sp>
        <p:nvSpPr>
          <p:cNvPr id="3" name="Content Placeholder 2"/>
          <p:cNvSpPr>
            <a:spLocks noGrp="1"/>
          </p:cNvSpPr>
          <p:nvPr>
            <p:ph idx="1"/>
          </p:nvPr>
        </p:nvSpPr>
        <p:spPr>
          <a:xfrm>
            <a:off x="251520" y="1700808"/>
            <a:ext cx="8892480" cy="4680520"/>
          </a:xfrm>
        </p:spPr>
        <p:txBody>
          <a:bodyPr/>
          <a:lstStyle/>
          <a:p>
            <a:pPr>
              <a:lnSpc>
                <a:spcPct val="90000"/>
              </a:lnSpc>
              <a:buClr>
                <a:srgbClr val="353B55"/>
              </a:buClr>
              <a:buSzPct val="125000"/>
              <a:buFont typeface="Arial" pitchFamily="34" charset="0"/>
              <a:buChar char="•"/>
            </a:pPr>
            <a:r>
              <a:rPr lang="en-US" sz="3200" i="1" kern="1200" dirty="0" smtClean="0">
                <a:solidFill>
                  <a:srgbClr val="353B55"/>
                </a:solidFill>
                <a:latin typeface="Calibri" pitchFamily="34" charset="0"/>
                <a:cs typeface="Arial" charset="0"/>
              </a:rPr>
              <a:t>(PFM not end in itself: SD is what matters)</a:t>
            </a:r>
          </a:p>
          <a:p>
            <a:pPr>
              <a:lnSpc>
                <a:spcPct val="90000"/>
              </a:lnSpc>
              <a:buClr>
                <a:srgbClr val="353B55"/>
              </a:buClr>
              <a:buSzPct val="125000"/>
              <a:buFont typeface="Arial" pitchFamily="34" charset="0"/>
              <a:buChar char="•"/>
            </a:pPr>
            <a:r>
              <a:rPr lang="en-US" sz="3200" kern="1200" dirty="0" err="1" smtClean="0">
                <a:solidFill>
                  <a:srgbClr val="353B55"/>
                </a:solidFill>
                <a:latin typeface="Calibri" pitchFamily="34" charset="0"/>
                <a:cs typeface="Arial" charset="0"/>
              </a:rPr>
              <a:t>PEFA</a:t>
            </a:r>
            <a:r>
              <a:rPr lang="en-US" sz="3200" kern="1200" dirty="0" smtClean="0">
                <a:solidFill>
                  <a:srgbClr val="353B55"/>
                </a:solidFill>
                <a:latin typeface="Calibri" pitchFamily="34" charset="0"/>
                <a:cs typeface="Arial" charset="0"/>
              </a:rPr>
              <a:t> is country tool </a:t>
            </a:r>
            <a:r>
              <a:rPr lang="en-US" sz="3200" i="1" kern="1200" dirty="0" smtClean="0">
                <a:solidFill>
                  <a:srgbClr val="353B55"/>
                </a:solidFill>
                <a:latin typeface="Calibri" pitchFamily="34" charset="0"/>
                <a:cs typeface="Arial" charset="0"/>
              </a:rPr>
              <a:t>(Strengthened Approach!)</a:t>
            </a:r>
          </a:p>
          <a:p>
            <a:pPr>
              <a:lnSpc>
                <a:spcPct val="90000"/>
              </a:lnSpc>
              <a:buClr>
                <a:srgbClr val="353B55"/>
              </a:buClr>
              <a:buSzPct val="125000"/>
              <a:buFont typeface="Arial" pitchFamily="34" charset="0"/>
              <a:buChar char="•"/>
            </a:pPr>
            <a:r>
              <a:rPr lang="en-US" sz="3200" kern="1200" dirty="0" smtClean="0">
                <a:solidFill>
                  <a:srgbClr val="353B55"/>
                </a:solidFill>
                <a:latin typeface="Calibri" pitchFamily="34" charset="0"/>
                <a:cs typeface="Arial" charset="0"/>
              </a:rPr>
              <a:t>Frequency of use</a:t>
            </a:r>
          </a:p>
          <a:p>
            <a:pPr>
              <a:lnSpc>
                <a:spcPct val="90000"/>
              </a:lnSpc>
              <a:buClr>
                <a:srgbClr val="353B55"/>
              </a:buClr>
              <a:buSzPct val="125000"/>
              <a:buFont typeface="Arial" pitchFamily="34" charset="0"/>
              <a:buChar char="•"/>
            </a:pPr>
            <a:r>
              <a:rPr lang="en-US" sz="3200" kern="1200" dirty="0" smtClean="0">
                <a:solidFill>
                  <a:srgbClr val="353B55"/>
                </a:solidFill>
                <a:latin typeface="Calibri" pitchFamily="34" charset="0"/>
                <a:cs typeface="Arial" charset="0"/>
              </a:rPr>
              <a:t>Publication rate 35% (!)</a:t>
            </a:r>
          </a:p>
          <a:p>
            <a:pPr eaLnBrk="1" hangingPunct="1">
              <a:lnSpc>
                <a:spcPct val="90000"/>
              </a:lnSpc>
              <a:buClr>
                <a:srgbClr val="353B55"/>
              </a:buClr>
              <a:buSzPct val="125000"/>
              <a:buFont typeface="Arial" pitchFamily="34" charset="0"/>
              <a:buChar char="•"/>
            </a:pPr>
            <a:r>
              <a:rPr lang="en-US" sz="3200" i="1" kern="1200" dirty="0" smtClean="0">
                <a:solidFill>
                  <a:srgbClr val="353B55"/>
                </a:solidFill>
                <a:latin typeface="Calibri" pitchFamily="34" charset="0"/>
                <a:cs typeface="Arial" charset="0"/>
              </a:rPr>
              <a:t>‘Repeat assessments’ </a:t>
            </a:r>
            <a:r>
              <a:rPr lang="en-US" sz="3200" kern="1200" dirty="0" smtClean="0">
                <a:solidFill>
                  <a:srgbClr val="353B55"/>
                </a:solidFill>
                <a:latin typeface="Calibri" pitchFamily="34" charset="0"/>
                <a:cs typeface="Arial" charset="0"/>
              </a:rPr>
              <a:t>demonstrate changes in performance (result of reform efforts?) but improvements often </a:t>
            </a:r>
            <a:r>
              <a:rPr lang="en-US" sz="3200" b="1" i="1" kern="1200" dirty="0" smtClean="0">
                <a:solidFill>
                  <a:srgbClr val="FF0000"/>
                </a:solidFill>
                <a:latin typeface="Calibri" pitchFamily="34" charset="0"/>
                <a:cs typeface="Arial" charset="0"/>
              </a:rPr>
              <a:t>form</a:t>
            </a:r>
            <a:r>
              <a:rPr lang="en-US" sz="3200" kern="1200" dirty="0" smtClean="0">
                <a:solidFill>
                  <a:srgbClr val="353B55"/>
                </a:solidFill>
                <a:latin typeface="Calibri" pitchFamily="34" charset="0"/>
                <a:cs typeface="Arial" charset="0"/>
              </a:rPr>
              <a:t> not </a:t>
            </a:r>
            <a:r>
              <a:rPr lang="en-US" sz="3200" b="1" i="1" kern="1200" dirty="0" smtClean="0">
                <a:solidFill>
                  <a:srgbClr val="FF0000"/>
                </a:solidFill>
                <a:latin typeface="Calibri" pitchFamily="34" charset="0"/>
                <a:cs typeface="Arial" charset="0"/>
              </a:rPr>
              <a:t>function</a:t>
            </a:r>
          </a:p>
          <a:p>
            <a:pPr eaLnBrk="1" hangingPunct="1">
              <a:lnSpc>
                <a:spcPct val="90000"/>
              </a:lnSpc>
              <a:buClr>
                <a:srgbClr val="353B55"/>
              </a:buClr>
              <a:buSzPct val="125000"/>
              <a:buFont typeface="Arial" pitchFamily="34" charset="0"/>
              <a:buChar char="•"/>
            </a:pPr>
            <a:r>
              <a:rPr lang="en-US" sz="3200" kern="1200" dirty="0" smtClean="0">
                <a:solidFill>
                  <a:srgbClr val="353B55"/>
                </a:solidFill>
                <a:latin typeface="Calibri" pitchFamily="34" charset="0"/>
                <a:cs typeface="Arial" charset="0"/>
              </a:rPr>
              <a:t>Weak ‘Summary Assessments’</a:t>
            </a:r>
          </a:p>
          <a:p>
            <a:pPr eaLnBrk="1" hangingPunct="1">
              <a:lnSpc>
                <a:spcPct val="90000"/>
              </a:lnSpc>
              <a:buClr>
                <a:srgbClr val="353B55"/>
              </a:buClr>
              <a:buSzPct val="125000"/>
              <a:buFont typeface="Arial" pitchFamily="34" charset="0"/>
              <a:buChar char="•"/>
            </a:pPr>
            <a:r>
              <a:rPr lang="en-US" sz="3200" kern="1200" dirty="0" smtClean="0">
                <a:solidFill>
                  <a:srgbClr val="353B55"/>
                </a:solidFill>
                <a:latin typeface="Calibri" pitchFamily="34" charset="0"/>
                <a:cs typeface="Arial" charset="0"/>
              </a:rPr>
              <a:t>(Lost?) Opportunities for </a:t>
            </a:r>
            <a:r>
              <a:rPr lang="en-US" sz="3200" dirty="0" smtClean="0">
                <a:solidFill>
                  <a:srgbClr val="353B55"/>
                </a:solidFill>
                <a:latin typeface="Calibri" pitchFamily="34" charset="0"/>
              </a:rPr>
              <a:t>peer learning </a:t>
            </a:r>
            <a:endParaRPr lang="en-US" sz="3200" dirty="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C00000"/>
                </a:solidFill>
              </a:rPr>
              <a:t>Agenda</a:t>
            </a:r>
            <a:endParaRPr lang="en-US" dirty="0">
              <a:solidFill>
                <a:srgbClr val="C00000"/>
              </a:solidFill>
            </a:endParaRPr>
          </a:p>
        </p:txBody>
      </p:sp>
      <p:sp>
        <p:nvSpPr>
          <p:cNvPr id="3" name="Content Placeholder 2"/>
          <p:cNvSpPr>
            <a:spLocks noGrp="1"/>
          </p:cNvSpPr>
          <p:nvPr>
            <p:ph idx="1"/>
          </p:nvPr>
        </p:nvSpPr>
        <p:spPr/>
        <p:txBody>
          <a:bodyPr/>
          <a:lstStyle/>
          <a:p>
            <a:pPr>
              <a:lnSpc>
                <a:spcPct val="150000"/>
              </a:lnSpc>
            </a:pPr>
            <a:r>
              <a:rPr lang="en-US" sz="3200" dirty="0" smtClean="0">
                <a:solidFill>
                  <a:srgbClr val="FFB9B9"/>
                </a:solidFill>
              </a:rPr>
              <a:t>Introduction</a:t>
            </a:r>
          </a:p>
          <a:p>
            <a:pPr>
              <a:lnSpc>
                <a:spcPct val="150000"/>
              </a:lnSpc>
            </a:pPr>
            <a:r>
              <a:rPr lang="en-US" sz="3200" dirty="0" err="1" smtClean="0">
                <a:solidFill>
                  <a:srgbClr val="FFB9B9"/>
                </a:solidFill>
              </a:rPr>
              <a:t>PEFA</a:t>
            </a:r>
            <a:r>
              <a:rPr lang="en-US" sz="3200" dirty="0" smtClean="0">
                <a:solidFill>
                  <a:srgbClr val="FFB9B9"/>
                </a:solidFill>
              </a:rPr>
              <a:t> in LAC</a:t>
            </a:r>
          </a:p>
          <a:p>
            <a:pPr>
              <a:lnSpc>
                <a:spcPct val="150000"/>
              </a:lnSpc>
            </a:pPr>
            <a:r>
              <a:rPr lang="en-US" sz="3200" dirty="0" smtClean="0">
                <a:solidFill>
                  <a:srgbClr val="C00000"/>
                </a:solidFill>
              </a:rPr>
              <a:t>Repeat assessments</a:t>
            </a:r>
          </a:p>
          <a:p>
            <a:pPr>
              <a:lnSpc>
                <a:spcPct val="150000"/>
              </a:lnSpc>
            </a:pPr>
            <a:r>
              <a:rPr lang="en-US" sz="3200" dirty="0" smtClean="0">
                <a:solidFill>
                  <a:srgbClr val="FFB9B9"/>
                </a:solidFill>
              </a:rPr>
              <a:t>Country comparisons</a:t>
            </a:r>
          </a:p>
          <a:p>
            <a:pPr>
              <a:lnSpc>
                <a:spcPct val="150000"/>
              </a:lnSpc>
            </a:pPr>
            <a:r>
              <a:rPr lang="en-US" sz="3200" dirty="0" smtClean="0">
                <a:solidFill>
                  <a:srgbClr val="FFB9B9"/>
                </a:solidFill>
              </a:rPr>
              <a:t>Sub-national assessments</a:t>
            </a:r>
            <a:endParaRPr lang="en-US" sz="3200" dirty="0">
              <a:solidFill>
                <a:srgbClr val="FFB9B9"/>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lstStyle/>
          <a:p>
            <a:pPr algn="ctr"/>
            <a:r>
              <a:rPr lang="en-GB" sz="4000" dirty="0" smtClean="0">
                <a:solidFill>
                  <a:srgbClr val="C00000"/>
                </a:solidFill>
                <a:latin typeface="Calibri (headings)"/>
              </a:rPr>
              <a:t>Repeat Assessments</a:t>
            </a:r>
            <a:endParaRPr lang="en-US" sz="4000" dirty="0">
              <a:solidFill>
                <a:srgbClr val="C00000"/>
              </a:solidFill>
              <a:latin typeface="Calibri (headings)"/>
            </a:endParaRPr>
          </a:p>
        </p:txBody>
      </p:sp>
      <p:sp>
        <p:nvSpPr>
          <p:cNvPr id="5" name="Content Placeholder 4"/>
          <p:cNvSpPr>
            <a:spLocks noGrp="1"/>
          </p:cNvSpPr>
          <p:nvPr>
            <p:ph idx="1"/>
          </p:nvPr>
        </p:nvSpPr>
        <p:spPr/>
        <p:txBody>
          <a:bodyPr/>
          <a:lstStyle/>
          <a:p>
            <a:pPr eaLnBrk="1" hangingPunct="1">
              <a:buClr>
                <a:srgbClr val="353B55"/>
              </a:buClr>
              <a:buSzPct val="100000"/>
              <a:buFont typeface="Arial" charset="0"/>
              <a:buChar char="•"/>
            </a:pPr>
            <a:r>
              <a:rPr lang="en-GB" sz="3200" dirty="0" smtClean="0">
                <a:latin typeface="Calibri" pitchFamily="34" charset="0"/>
              </a:rPr>
              <a:t>At March 2012, 70+ repeat assessments undertaken: 5 underway &amp; many more planned over next year or so</a:t>
            </a:r>
          </a:p>
          <a:p>
            <a:pPr eaLnBrk="1" hangingPunct="1">
              <a:buClr>
                <a:srgbClr val="353B55"/>
              </a:buClr>
              <a:buSzPct val="100000"/>
              <a:buFont typeface="Arial" charset="0"/>
              <a:buChar char="•"/>
            </a:pPr>
            <a:r>
              <a:rPr lang="en-GB" sz="3200" dirty="0" smtClean="0">
                <a:latin typeface="Calibri" pitchFamily="34" charset="0"/>
              </a:rPr>
              <a:t>Expected to continue to increase i.e. </a:t>
            </a:r>
            <a:r>
              <a:rPr lang="en-GB" sz="3200" b="1" i="1" dirty="0" smtClean="0">
                <a:solidFill>
                  <a:srgbClr val="FF0000"/>
                </a:solidFill>
                <a:latin typeface="Calibri" pitchFamily="34" charset="0"/>
              </a:rPr>
              <a:t>3-4 years after</a:t>
            </a:r>
            <a:r>
              <a:rPr lang="en-GB" sz="3200" dirty="0" smtClean="0">
                <a:latin typeface="Calibri" pitchFamily="34" charset="0"/>
              </a:rPr>
              <a:t> baseline assessment</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648072"/>
          </a:xfrm>
        </p:spPr>
        <p:txBody>
          <a:bodyPr anchor="ctr"/>
          <a:lstStyle/>
          <a:p>
            <a:pPr algn="ctr"/>
            <a:r>
              <a:rPr lang="en-GB" sz="4000" dirty="0" smtClean="0">
                <a:solidFill>
                  <a:srgbClr val="C00000"/>
                </a:solidFill>
                <a:latin typeface="Calibri (headings)"/>
              </a:rPr>
              <a:t>What do we want to determine?</a:t>
            </a:r>
            <a:endParaRPr lang="en-US" sz="4000" dirty="0">
              <a:solidFill>
                <a:srgbClr val="C00000"/>
              </a:solidFill>
              <a:latin typeface="Calibri (headings)"/>
            </a:endParaRPr>
          </a:p>
        </p:txBody>
      </p:sp>
      <p:sp>
        <p:nvSpPr>
          <p:cNvPr id="3" name="Content Placeholder 2"/>
          <p:cNvSpPr>
            <a:spLocks noGrp="1"/>
          </p:cNvSpPr>
          <p:nvPr>
            <p:ph idx="1"/>
          </p:nvPr>
        </p:nvSpPr>
        <p:spPr>
          <a:xfrm>
            <a:off x="468312" y="1772816"/>
            <a:ext cx="8424168" cy="4608512"/>
          </a:xfrm>
        </p:spPr>
        <p:txBody>
          <a:bodyPr/>
          <a:lstStyle/>
          <a:p>
            <a:pPr marL="0" eaLnBrk="1" hangingPunct="1">
              <a:lnSpc>
                <a:spcPct val="90000"/>
              </a:lnSpc>
              <a:buClr>
                <a:srgbClr val="353B55"/>
              </a:buClr>
              <a:buSzPct val="100000"/>
            </a:pPr>
            <a:r>
              <a:rPr lang="en-GB" sz="3200" dirty="0" smtClean="0">
                <a:latin typeface="Calibri" pitchFamily="34" charset="0"/>
              </a:rPr>
              <a:t>Specific changes in system performance </a:t>
            </a:r>
          </a:p>
          <a:p>
            <a:pPr eaLnBrk="1" hangingPunct="1">
              <a:buClr>
                <a:srgbClr val="353B55"/>
              </a:buClr>
              <a:buSzPct val="100000"/>
              <a:buFont typeface="Arial" pitchFamily="34" charset="0"/>
              <a:buChar char="•"/>
            </a:pPr>
            <a:r>
              <a:rPr lang="en-GB" dirty="0" smtClean="0">
                <a:latin typeface="Calibri" pitchFamily="34" charset="0"/>
              </a:rPr>
              <a:t>What has changed?</a:t>
            </a:r>
          </a:p>
          <a:p>
            <a:pPr eaLnBrk="1" hangingPunct="1">
              <a:buClr>
                <a:srgbClr val="353B55"/>
              </a:buClr>
              <a:buSzPct val="100000"/>
              <a:buFont typeface="Arial" pitchFamily="34" charset="0"/>
              <a:buChar char="•"/>
            </a:pPr>
            <a:r>
              <a:rPr lang="en-GB" dirty="0" smtClean="0">
                <a:latin typeface="Calibri" pitchFamily="34" charset="0"/>
              </a:rPr>
              <a:t>How much?</a:t>
            </a:r>
          </a:p>
          <a:p>
            <a:pPr marL="0" eaLnBrk="1" hangingPunct="1">
              <a:lnSpc>
                <a:spcPct val="90000"/>
              </a:lnSpc>
              <a:buClr>
                <a:srgbClr val="353B55"/>
              </a:buClr>
              <a:buSzPct val="100000"/>
            </a:pPr>
            <a:r>
              <a:rPr lang="en-GB" sz="3200" dirty="0" smtClean="0">
                <a:latin typeface="Calibri" pitchFamily="34" charset="0"/>
              </a:rPr>
              <a:t>Indicator scores will provide a </a:t>
            </a:r>
            <a:r>
              <a:rPr lang="en-GB" sz="3200" dirty="0" smtClean="0">
                <a:solidFill>
                  <a:srgbClr val="FF0000"/>
                </a:solidFill>
                <a:latin typeface="Calibri" pitchFamily="34" charset="0"/>
              </a:rPr>
              <a:t>crude</a:t>
            </a:r>
            <a:r>
              <a:rPr lang="en-GB" sz="3200" dirty="0" smtClean="0">
                <a:latin typeface="Calibri" pitchFamily="34" charset="0"/>
              </a:rPr>
              <a:t> overview of changes over time, but:</a:t>
            </a:r>
          </a:p>
          <a:p>
            <a:pPr eaLnBrk="1" hangingPunct="1">
              <a:lnSpc>
                <a:spcPct val="90000"/>
              </a:lnSpc>
              <a:buClr>
                <a:srgbClr val="353B55"/>
              </a:buClr>
              <a:buSzPct val="100000"/>
              <a:buFont typeface="Arial" pitchFamily="34" charset="0"/>
              <a:buChar char="•"/>
            </a:pPr>
            <a:r>
              <a:rPr lang="en-GB" dirty="0" smtClean="0">
                <a:latin typeface="Calibri" pitchFamily="34" charset="0"/>
              </a:rPr>
              <a:t>Dimensions may change differently</a:t>
            </a:r>
          </a:p>
          <a:p>
            <a:pPr eaLnBrk="1" hangingPunct="1">
              <a:lnSpc>
                <a:spcPct val="90000"/>
              </a:lnSpc>
              <a:buClr>
                <a:srgbClr val="353B55"/>
              </a:buClr>
              <a:buSzPct val="100000"/>
              <a:buFont typeface="Arial" pitchFamily="34" charset="0"/>
              <a:buChar char="•"/>
            </a:pPr>
            <a:r>
              <a:rPr lang="en-GB" dirty="0" smtClean="0">
                <a:latin typeface="Calibri" pitchFamily="34" charset="0"/>
              </a:rPr>
              <a:t>Performance may not always change enough to change the score (use of arrow)</a:t>
            </a:r>
            <a:endParaRPr lang="en-GB" b="1" dirty="0" smtClean="0">
              <a:latin typeface="Calibri" pitchFamily="34" charset="0"/>
            </a:endParaRPr>
          </a:p>
          <a:p>
            <a:pPr marL="0" eaLnBrk="1" hangingPunct="1">
              <a:lnSpc>
                <a:spcPct val="90000"/>
              </a:lnSpc>
              <a:buClr>
                <a:srgbClr val="353B55"/>
              </a:buClr>
              <a:buSzPct val="100000"/>
            </a:pPr>
            <a:r>
              <a:rPr lang="en-GB" sz="3200" dirty="0" smtClean="0">
                <a:latin typeface="Calibri" pitchFamily="34" charset="0"/>
              </a:rPr>
              <a:t>So more detailed explanation required</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96752"/>
            <a:ext cx="9144000" cy="1008112"/>
          </a:xfrm>
        </p:spPr>
        <p:txBody>
          <a:bodyPr anchor="ctr"/>
          <a:lstStyle/>
          <a:p>
            <a:pPr algn="ctr"/>
            <a:r>
              <a:rPr lang="en-GB" sz="4000" dirty="0" smtClean="0">
                <a:solidFill>
                  <a:srgbClr val="C00000"/>
                </a:solidFill>
                <a:latin typeface="Calibri (headings)"/>
              </a:rPr>
              <a:t>Non-performance reasons why </a:t>
            </a:r>
            <a:br>
              <a:rPr lang="en-GB" sz="4000" dirty="0" smtClean="0">
                <a:solidFill>
                  <a:srgbClr val="C00000"/>
                </a:solidFill>
                <a:latin typeface="Calibri (headings)"/>
              </a:rPr>
            </a:br>
            <a:r>
              <a:rPr lang="en-GB" sz="4000" dirty="0" smtClean="0">
                <a:solidFill>
                  <a:srgbClr val="C00000"/>
                </a:solidFill>
                <a:latin typeface="Calibri (headings)"/>
              </a:rPr>
              <a:t>scores may change</a:t>
            </a:r>
            <a:endParaRPr lang="en-US" sz="4000" dirty="0">
              <a:solidFill>
                <a:srgbClr val="C00000"/>
              </a:solidFill>
              <a:latin typeface="Calibri (headings)"/>
            </a:endParaRPr>
          </a:p>
        </p:txBody>
      </p:sp>
      <p:sp>
        <p:nvSpPr>
          <p:cNvPr id="3" name="Content Placeholder 2"/>
          <p:cNvSpPr>
            <a:spLocks noGrp="1"/>
          </p:cNvSpPr>
          <p:nvPr>
            <p:ph idx="1"/>
          </p:nvPr>
        </p:nvSpPr>
        <p:spPr>
          <a:xfrm>
            <a:off x="323528" y="2276872"/>
            <a:ext cx="8207697" cy="4104456"/>
          </a:xfrm>
        </p:spPr>
        <p:txBody>
          <a:bodyPr/>
          <a:lstStyle/>
          <a:p>
            <a:pPr eaLnBrk="1" hangingPunct="1">
              <a:buClr>
                <a:srgbClr val="353B55"/>
              </a:buClr>
              <a:buSzPct val="100000"/>
              <a:buFont typeface="Arial" charset="0"/>
              <a:buChar char="•"/>
            </a:pPr>
            <a:r>
              <a:rPr lang="en-GB" sz="3200" dirty="0" smtClean="0">
                <a:latin typeface="Calibri" pitchFamily="34" charset="0"/>
              </a:rPr>
              <a:t>Changes in definitions</a:t>
            </a:r>
          </a:p>
          <a:p>
            <a:pPr eaLnBrk="1" hangingPunct="1">
              <a:buClr>
                <a:srgbClr val="353B55"/>
              </a:buClr>
              <a:buSzPct val="100000"/>
              <a:buFont typeface="Arial" charset="0"/>
              <a:buChar char="•"/>
            </a:pPr>
            <a:r>
              <a:rPr lang="en-GB" sz="3200" dirty="0" smtClean="0">
                <a:latin typeface="Calibri" pitchFamily="34" charset="0"/>
              </a:rPr>
              <a:t>Improved availability of or access to information</a:t>
            </a:r>
          </a:p>
          <a:p>
            <a:pPr eaLnBrk="1" hangingPunct="1">
              <a:buClr>
                <a:srgbClr val="353B55"/>
              </a:buClr>
              <a:buSzPct val="100000"/>
              <a:buFont typeface="Arial" charset="0"/>
              <a:buChar char="•"/>
            </a:pPr>
            <a:r>
              <a:rPr lang="en-GB" sz="3200" dirty="0" smtClean="0">
                <a:latin typeface="Calibri" pitchFamily="34" charset="0"/>
              </a:rPr>
              <a:t>Different sampling </a:t>
            </a:r>
          </a:p>
          <a:p>
            <a:pPr eaLnBrk="1" hangingPunct="1">
              <a:buClr>
                <a:srgbClr val="353B55"/>
              </a:buClr>
              <a:buSzPct val="100000"/>
              <a:buFont typeface="Arial" charset="0"/>
              <a:buChar char="•"/>
            </a:pPr>
            <a:r>
              <a:rPr lang="en-GB" sz="3200" dirty="0" smtClean="0">
                <a:latin typeface="Calibri" pitchFamily="34" charset="0"/>
              </a:rPr>
              <a:t>Different interpretation in borderline cases </a:t>
            </a:r>
          </a:p>
          <a:p>
            <a:pPr eaLnBrk="1" hangingPunct="1">
              <a:buClr>
                <a:srgbClr val="353B55"/>
              </a:buClr>
              <a:buSzPct val="100000"/>
              <a:buFont typeface="Arial" charset="0"/>
              <a:buChar char="•"/>
            </a:pPr>
            <a:r>
              <a:rPr lang="en-GB" sz="3200" dirty="0" smtClean="0">
                <a:latin typeface="Calibri" pitchFamily="34" charset="0"/>
              </a:rPr>
              <a:t>Scoring methodology mistakes in previous assessment</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GB" sz="4000" dirty="0" smtClean="0">
                <a:solidFill>
                  <a:srgbClr val="C00000"/>
                </a:solidFill>
                <a:latin typeface="Calibri (headings)"/>
              </a:rPr>
              <a:t>If assessors find issues ...</a:t>
            </a:r>
            <a:endParaRPr lang="en-US" sz="4000" dirty="0">
              <a:solidFill>
                <a:srgbClr val="C00000"/>
              </a:solidFill>
              <a:latin typeface="Calibri (headings)"/>
            </a:endParaRPr>
          </a:p>
        </p:txBody>
      </p:sp>
      <p:sp>
        <p:nvSpPr>
          <p:cNvPr id="3" name="Content Placeholder 2"/>
          <p:cNvSpPr>
            <a:spLocks noGrp="1"/>
          </p:cNvSpPr>
          <p:nvPr>
            <p:ph idx="1"/>
          </p:nvPr>
        </p:nvSpPr>
        <p:spPr>
          <a:xfrm>
            <a:off x="468312" y="2133178"/>
            <a:ext cx="8496175" cy="4248150"/>
          </a:xfrm>
        </p:spPr>
        <p:txBody>
          <a:bodyPr/>
          <a:lstStyle/>
          <a:p>
            <a:pPr eaLnBrk="1" hangingPunct="1">
              <a:buSzPct val="100000"/>
            </a:pPr>
            <a:r>
              <a:rPr lang="en-US" sz="3200" dirty="0" smtClean="0">
                <a:solidFill>
                  <a:srgbClr val="353B55"/>
                </a:solidFill>
                <a:latin typeface="Calibri" pitchFamily="34" charset="0"/>
              </a:rPr>
              <a:t>Avoid</a:t>
            </a:r>
            <a:r>
              <a:rPr lang="en-US" sz="3200" dirty="0" smtClean="0">
                <a:latin typeface="Calibri" pitchFamily="34" charset="0"/>
              </a:rPr>
              <a:t> temptation to re-rate previous assessment </a:t>
            </a:r>
          </a:p>
          <a:p>
            <a:pPr eaLnBrk="1" hangingPunct="1">
              <a:buSzPct val="100000"/>
            </a:pPr>
            <a:r>
              <a:rPr lang="en-US" sz="3200" dirty="0" smtClean="0">
                <a:latin typeface="Calibri" pitchFamily="34" charset="0"/>
              </a:rPr>
              <a:t>Explain that:</a:t>
            </a:r>
          </a:p>
          <a:p>
            <a:pPr eaLnBrk="1" hangingPunct="1">
              <a:buSzPct val="100000"/>
              <a:buFont typeface="Arial" pitchFamily="34" charset="0"/>
              <a:buChar char="•"/>
            </a:pPr>
            <a:r>
              <a:rPr lang="en-US" dirty="0" smtClean="0">
                <a:latin typeface="Calibri" pitchFamily="34" charset="0"/>
              </a:rPr>
              <a:t> present &amp; previous ratings are </a:t>
            </a:r>
            <a:r>
              <a:rPr lang="en-US" dirty="0" smtClean="0">
                <a:solidFill>
                  <a:srgbClr val="FF0000"/>
                </a:solidFill>
                <a:latin typeface="Calibri" pitchFamily="34" charset="0"/>
              </a:rPr>
              <a:t>not comparable, &amp; why</a:t>
            </a:r>
          </a:p>
          <a:p>
            <a:pPr eaLnBrk="1" hangingPunct="1">
              <a:buSzPct val="100000"/>
              <a:buFont typeface="Arial" pitchFamily="34" charset="0"/>
              <a:buChar char="•"/>
            </a:pPr>
            <a:r>
              <a:rPr lang="en-US" dirty="0" smtClean="0">
                <a:latin typeface="Calibri" pitchFamily="34" charset="0"/>
              </a:rPr>
              <a:t> different view in previous assessment may have    influenced conclusions about direction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792088"/>
          </a:xfrm>
        </p:spPr>
        <p:txBody>
          <a:bodyPr anchor="ctr"/>
          <a:lstStyle/>
          <a:p>
            <a:pPr algn="ctr" eaLnBrk="1" hangingPunct="1"/>
            <a:r>
              <a:rPr lang="en-GB" sz="4000" kern="1200" dirty="0" smtClean="0">
                <a:solidFill>
                  <a:srgbClr val="C00000"/>
                </a:solidFill>
                <a:latin typeface="Calibri (headings)"/>
              </a:rPr>
              <a:t>Reporting on progress made</a:t>
            </a:r>
            <a:endParaRPr lang="en-US" sz="4000" kern="1200" dirty="0" smtClean="0">
              <a:solidFill>
                <a:srgbClr val="C00000"/>
              </a:solidFill>
              <a:latin typeface="Calibri (headings)"/>
            </a:endParaRPr>
          </a:p>
        </p:txBody>
      </p:sp>
      <p:sp>
        <p:nvSpPr>
          <p:cNvPr id="3" name="Content Placeholder 2"/>
          <p:cNvSpPr>
            <a:spLocks noGrp="1"/>
          </p:cNvSpPr>
          <p:nvPr>
            <p:ph idx="1"/>
          </p:nvPr>
        </p:nvSpPr>
        <p:spPr/>
        <p:txBody>
          <a:bodyPr/>
          <a:lstStyle/>
          <a:p>
            <a:pPr eaLnBrk="1" hangingPunct="1">
              <a:buClr>
                <a:srgbClr val="353B55"/>
              </a:buClr>
              <a:buSzPct val="100000"/>
              <a:buFont typeface="Arial" charset="0"/>
              <a:buChar char="•"/>
            </a:pPr>
            <a:r>
              <a:rPr lang="en-GB" sz="3200" dirty="0" smtClean="0">
                <a:latin typeface="Calibri" pitchFamily="34" charset="0"/>
              </a:rPr>
              <a:t>Explain all factors that impact a change in rating indicator-by-indicator</a:t>
            </a:r>
          </a:p>
          <a:p>
            <a:pPr eaLnBrk="1" hangingPunct="1">
              <a:buClr>
                <a:srgbClr val="353B55"/>
              </a:buClr>
              <a:buSzPct val="100000"/>
              <a:buFont typeface="Arial" charset="0"/>
              <a:buChar char="•"/>
            </a:pPr>
            <a:r>
              <a:rPr lang="en-GB" sz="3200" dirty="0" smtClean="0">
                <a:latin typeface="Calibri" pitchFamily="34" charset="0"/>
              </a:rPr>
              <a:t>Identify the performance change</a:t>
            </a:r>
          </a:p>
          <a:p>
            <a:pPr eaLnBrk="1" hangingPunct="1">
              <a:buClr>
                <a:srgbClr val="353B55"/>
              </a:buClr>
              <a:buSzPct val="100000"/>
              <a:buFont typeface="Arial" charset="0"/>
              <a:buChar char="•"/>
            </a:pPr>
            <a:r>
              <a:rPr lang="en-GB" sz="3200" dirty="0" smtClean="0">
                <a:latin typeface="Calibri" pitchFamily="34" charset="0"/>
              </a:rPr>
              <a:t>Ensure that any reader can track the change from the previous assessment – what performance change led to the change in a rating</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C00000"/>
                </a:solidFill>
              </a:rPr>
              <a:t>Agenda</a:t>
            </a:r>
            <a:endParaRPr lang="en-US" sz="4000" dirty="0">
              <a:solidFill>
                <a:srgbClr val="C00000"/>
              </a:solidFill>
            </a:endParaRPr>
          </a:p>
        </p:txBody>
      </p:sp>
      <p:sp>
        <p:nvSpPr>
          <p:cNvPr id="3" name="Content Placeholder 2"/>
          <p:cNvSpPr>
            <a:spLocks noGrp="1"/>
          </p:cNvSpPr>
          <p:nvPr>
            <p:ph idx="1"/>
          </p:nvPr>
        </p:nvSpPr>
        <p:spPr/>
        <p:txBody>
          <a:bodyPr/>
          <a:lstStyle/>
          <a:p>
            <a:pPr>
              <a:lnSpc>
                <a:spcPct val="150000"/>
              </a:lnSpc>
            </a:pPr>
            <a:r>
              <a:rPr lang="en-US" sz="3200" dirty="0" smtClean="0">
                <a:solidFill>
                  <a:srgbClr val="C00000"/>
                </a:solidFill>
              </a:rPr>
              <a:t>Introduction</a:t>
            </a:r>
          </a:p>
          <a:p>
            <a:pPr>
              <a:lnSpc>
                <a:spcPct val="150000"/>
              </a:lnSpc>
            </a:pPr>
            <a:r>
              <a:rPr lang="en-US" sz="3200" dirty="0" err="1" smtClean="0">
                <a:solidFill>
                  <a:srgbClr val="FFB9B9"/>
                </a:solidFill>
              </a:rPr>
              <a:t>PEFA</a:t>
            </a:r>
            <a:r>
              <a:rPr lang="en-US" sz="3200" dirty="0" smtClean="0">
                <a:solidFill>
                  <a:srgbClr val="FFB9B9"/>
                </a:solidFill>
              </a:rPr>
              <a:t> in LAC</a:t>
            </a:r>
          </a:p>
          <a:p>
            <a:pPr>
              <a:lnSpc>
                <a:spcPct val="150000"/>
              </a:lnSpc>
            </a:pPr>
            <a:r>
              <a:rPr lang="en-US" sz="3200" dirty="0" smtClean="0">
                <a:solidFill>
                  <a:srgbClr val="FFB9B9"/>
                </a:solidFill>
              </a:rPr>
              <a:t>Repeat assessments</a:t>
            </a:r>
          </a:p>
          <a:p>
            <a:pPr>
              <a:lnSpc>
                <a:spcPct val="150000"/>
              </a:lnSpc>
            </a:pPr>
            <a:r>
              <a:rPr lang="en-US" sz="3200" dirty="0" smtClean="0">
                <a:solidFill>
                  <a:srgbClr val="FFB9B9"/>
                </a:solidFill>
              </a:rPr>
              <a:t>Country comparisons</a:t>
            </a:r>
          </a:p>
          <a:p>
            <a:pPr>
              <a:lnSpc>
                <a:spcPct val="150000"/>
              </a:lnSpc>
            </a:pPr>
            <a:r>
              <a:rPr lang="en-US" sz="3200" dirty="0" smtClean="0">
                <a:solidFill>
                  <a:srgbClr val="FFB9B9"/>
                </a:solidFill>
              </a:rPr>
              <a:t>Sub-national assessments</a:t>
            </a:r>
            <a:endParaRPr lang="en-US" sz="3200" dirty="0">
              <a:solidFill>
                <a:srgbClr val="FFB9B9"/>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08720"/>
            <a:ext cx="8291512" cy="792088"/>
          </a:xfrm>
        </p:spPr>
        <p:txBody>
          <a:bodyPr/>
          <a:lstStyle/>
          <a:p>
            <a:pPr algn="ctr"/>
            <a:r>
              <a:rPr lang="en-US" sz="4000" kern="1200" dirty="0" smtClean="0">
                <a:solidFill>
                  <a:srgbClr val="C00000"/>
                </a:solidFill>
                <a:latin typeface="Calibri (headings)"/>
              </a:rPr>
              <a:t>Explain changes</a:t>
            </a:r>
          </a:p>
        </p:txBody>
      </p:sp>
      <p:graphicFrame>
        <p:nvGraphicFramePr>
          <p:cNvPr id="7" name="Table Placeholder 6"/>
          <p:cNvGraphicFramePr>
            <a:graphicFrameLocks noGrp="1"/>
          </p:cNvGraphicFramePr>
          <p:nvPr>
            <p:ph type="tbl" idx="1"/>
          </p:nvPr>
        </p:nvGraphicFramePr>
        <p:xfrm>
          <a:off x="0" y="1628800"/>
          <a:ext cx="9144001" cy="4781804"/>
        </p:xfrm>
        <a:graphic>
          <a:graphicData uri="http://schemas.openxmlformats.org/drawingml/2006/table">
            <a:tbl>
              <a:tblPr firstRow="1" bandRow="1">
                <a:tableStyleId>{5C22544A-7EE6-4342-B048-85BDC9FD1C3A}</a:tableStyleId>
              </a:tblPr>
              <a:tblGrid>
                <a:gridCol w="815758"/>
                <a:gridCol w="1306608"/>
                <a:gridCol w="1224945"/>
                <a:gridCol w="2898345"/>
                <a:gridCol w="2898345"/>
              </a:tblGrid>
              <a:tr h="936104">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PI</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Score </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2006</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Score </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2010</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Performance change</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Other factors</a:t>
                      </a:r>
                    </a:p>
                  </a:txBody>
                  <a:tcPr horzOverflow="overflow"/>
                </a:tc>
              </a:tr>
              <a:tr h="1176139">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0" i="0" u="none" strike="noStrike" cap="none" normalizeH="0" baseline="0" dirty="0" smtClean="0">
                          <a:ln>
                            <a:noFill/>
                          </a:ln>
                          <a:solidFill>
                            <a:srgbClr val="353B55"/>
                          </a:solidFill>
                          <a:effectLst/>
                          <a:latin typeface="Arial" charset="0"/>
                          <a:cs typeface="Arial" charset="0"/>
                        </a:rPr>
                        <a:t>PI-1</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C</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B</a:t>
                      </a:r>
                    </a:p>
                  </a:txBody>
                  <a:tcPr horzOverflow="overflow"/>
                </a:tc>
                <a:tc>
                  <a:txBody>
                    <a:bodyPr/>
                    <a:lstStyle/>
                    <a:p>
                      <a:pPr marL="0" marR="0" lvl="0" indent="0" algn="l" defTabSz="914400" rtl="0" eaLnBrk="1" fontAlgn="base" latinLnBrk="0" hangingPunct="1">
                        <a:lnSpc>
                          <a:spcPts val="2600"/>
                        </a:lnSpc>
                        <a:spcBef>
                          <a:spcPct val="20000"/>
                        </a:spcBef>
                        <a:spcAft>
                          <a:spcPct val="0"/>
                        </a:spcAft>
                        <a:buClr>
                          <a:schemeClr val="tx1"/>
                        </a:buClr>
                        <a:buSzPct val="75000"/>
                        <a:buFont typeface="Wingdings" pitchFamily="2" charset="2"/>
                        <a:buNone/>
                        <a:tabLst/>
                      </a:pPr>
                      <a:r>
                        <a:rPr kumimoji="0" lang="en-US" sz="2400" b="0" i="0" u="none" strike="noStrike" cap="none" normalizeH="0" baseline="0" dirty="0" smtClean="0">
                          <a:ln>
                            <a:noFill/>
                          </a:ln>
                          <a:solidFill>
                            <a:srgbClr val="353B55"/>
                          </a:solidFill>
                          <a:effectLst/>
                          <a:latin typeface="Arial" charset="0"/>
                          <a:cs typeface="Arial" charset="0"/>
                        </a:rPr>
                        <a:t>Performance appears improved based on 2006: last deviations 6%, 11%, 18%, 2010: 5%, 11%, 6%</a:t>
                      </a:r>
                    </a:p>
                  </a:txBody>
                  <a:tcPr horzOverflow="overflow"/>
                </a:tc>
                <a:tc>
                  <a:txBody>
                    <a:bodyPr/>
                    <a:lstStyle/>
                    <a:p>
                      <a:pPr marL="0" marR="0" lvl="0" indent="0" algn="l" defTabSz="914400" rtl="0" eaLnBrk="1" fontAlgn="base" latinLnBrk="0" hangingPunct="1">
                        <a:lnSpc>
                          <a:spcPts val="2600"/>
                        </a:lnSpc>
                        <a:spcBef>
                          <a:spcPct val="20000"/>
                        </a:spcBef>
                        <a:spcAft>
                          <a:spcPct val="0"/>
                        </a:spcAft>
                        <a:buClr>
                          <a:schemeClr val="tx1"/>
                        </a:buClr>
                        <a:buSzPct val="75000"/>
                        <a:buFont typeface="Wingdings" pitchFamily="2" charset="2"/>
                        <a:buNone/>
                        <a:tabLst/>
                      </a:pPr>
                      <a:r>
                        <a:rPr kumimoji="0" lang="en-US" sz="2400" b="0" i="0" u="none" strike="noStrike" cap="none" normalizeH="0" baseline="0" dirty="0" smtClean="0">
                          <a:ln>
                            <a:noFill/>
                          </a:ln>
                          <a:solidFill>
                            <a:srgbClr val="353B55"/>
                          </a:solidFill>
                          <a:effectLst/>
                          <a:latin typeface="Arial" charset="0"/>
                          <a:cs typeface="Arial" charset="0"/>
                        </a:rPr>
                        <a:t>Not clear if all external project funds excluded from 2006 data but may not be significant </a:t>
                      </a:r>
                    </a:p>
                  </a:txBody>
                  <a:tcPr horzOverflow="overflow"/>
                </a:tc>
              </a:tr>
              <a:tr h="1176139">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0" i="0" u="none" strike="noStrike" cap="none" normalizeH="0" baseline="0" smtClean="0">
                          <a:ln>
                            <a:noFill/>
                          </a:ln>
                          <a:solidFill>
                            <a:srgbClr val="353B55"/>
                          </a:solidFill>
                          <a:effectLst/>
                          <a:latin typeface="Arial" charset="0"/>
                          <a:cs typeface="Arial" charset="0"/>
                        </a:rPr>
                        <a:t>PI-4 (i)</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smtClean="0">
                          <a:ln>
                            <a:noFill/>
                          </a:ln>
                          <a:solidFill>
                            <a:srgbClr val="353B55"/>
                          </a:solidFill>
                          <a:effectLst/>
                          <a:latin typeface="Arial" charset="0"/>
                          <a:cs typeface="Arial" charset="0"/>
                        </a:rPr>
                        <a:t>A</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800" b="1" i="0" u="none" strike="noStrike" cap="none" normalizeH="0" baseline="0" dirty="0" smtClean="0">
                          <a:ln>
                            <a:noFill/>
                          </a:ln>
                          <a:solidFill>
                            <a:srgbClr val="353B55"/>
                          </a:solidFill>
                          <a:effectLst/>
                          <a:latin typeface="Arial" charset="0"/>
                          <a:cs typeface="Arial" charset="0"/>
                        </a:rPr>
                        <a:t>C</a:t>
                      </a:r>
                    </a:p>
                  </a:txBody>
                  <a:tcPr horzOverflow="overflow"/>
                </a:tc>
                <a:tc>
                  <a:txBody>
                    <a:bodyPr/>
                    <a:lstStyle/>
                    <a:p>
                      <a:pPr marL="0" marR="0" lvl="0" indent="0" algn="l" defTabSz="914400" rtl="0" eaLnBrk="1" fontAlgn="base" latinLnBrk="0" hangingPunct="1">
                        <a:lnSpc>
                          <a:spcPts val="2500"/>
                        </a:lnSpc>
                        <a:spcBef>
                          <a:spcPct val="20000"/>
                        </a:spcBef>
                        <a:spcAft>
                          <a:spcPct val="0"/>
                        </a:spcAft>
                        <a:buClr>
                          <a:schemeClr val="tx1"/>
                        </a:buClr>
                        <a:buSzPct val="75000"/>
                        <a:buFont typeface="Wingdings" pitchFamily="2" charset="2"/>
                        <a:buNone/>
                        <a:tabLst/>
                      </a:pPr>
                      <a:r>
                        <a:rPr kumimoji="0" lang="en-US" sz="2400" b="0" i="0" u="none" strike="noStrike" cap="none" normalizeH="0" baseline="0" dirty="0" smtClean="0">
                          <a:ln>
                            <a:noFill/>
                          </a:ln>
                          <a:solidFill>
                            <a:srgbClr val="353B55"/>
                          </a:solidFill>
                          <a:effectLst/>
                          <a:latin typeface="Arial" charset="0"/>
                          <a:cs typeface="Arial" charset="0"/>
                        </a:rPr>
                        <a:t>May not be worse, despite reported </a:t>
                      </a:r>
                      <a:r>
                        <a:rPr lang="en-US" sz="2400" dirty="0" smtClean="0">
                          <a:solidFill>
                            <a:srgbClr val="353B55"/>
                          </a:solidFill>
                          <a:latin typeface="Arial" charset="0"/>
                          <a:cs typeface="Arial" charset="0"/>
                        </a:rPr>
                        <a:t>arrears </a:t>
                      </a:r>
                      <a:r>
                        <a:rPr kumimoji="0" lang="en-US" sz="2400" b="0" i="0" u="none" strike="noStrike" cap="none" normalizeH="0" baseline="0" dirty="0" smtClean="0">
                          <a:ln>
                            <a:noFill/>
                          </a:ln>
                          <a:solidFill>
                            <a:srgbClr val="353B55"/>
                          </a:solidFill>
                          <a:effectLst/>
                          <a:latin typeface="Arial" charset="0"/>
                          <a:cs typeface="Arial" charset="0"/>
                        </a:rPr>
                        <a:t>increase from 1% in 2006 to 6% in 2010.</a:t>
                      </a:r>
                    </a:p>
                  </a:txBody>
                  <a:tcPr horzOverflow="overflow"/>
                </a:tc>
                <a:tc>
                  <a:txBody>
                    <a:bodyPr/>
                    <a:lstStyle/>
                    <a:p>
                      <a:pPr marL="0" marR="0" lvl="0" indent="0" algn="l" defTabSz="914400" rtl="0" eaLnBrk="1" fontAlgn="base" latinLnBrk="0" hangingPunct="1">
                        <a:lnSpc>
                          <a:spcPts val="2500"/>
                        </a:lnSpc>
                        <a:spcBef>
                          <a:spcPct val="20000"/>
                        </a:spcBef>
                        <a:spcAft>
                          <a:spcPct val="0"/>
                        </a:spcAft>
                        <a:buClr>
                          <a:schemeClr val="tx1"/>
                        </a:buClr>
                        <a:buSzPct val="75000"/>
                        <a:buFont typeface="Wingdings" pitchFamily="2" charset="2"/>
                        <a:buNone/>
                        <a:tabLst/>
                      </a:pPr>
                      <a:r>
                        <a:rPr kumimoji="0" lang="en-US" sz="2400" b="0" i="0" u="none" strike="noStrike" cap="none" normalizeH="0" baseline="0" dirty="0" smtClean="0">
                          <a:ln>
                            <a:noFill/>
                          </a:ln>
                          <a:solidFill>
                            <a:srgbClr val="353B55"/>
                          </a:solidFill>
                          <a:effectLst/>
                          <a:latin typeface="Arial" charset="0"/>
                          <a:cs typeface="Arial" charset="0"/>
                        </a:rPr>
                        <a:t>2006 assessment used data on pending payment orders only, not overdue invoices</a:t>
                      </a:r>
                    </a:p>
                  </a:txBody>
                  <a:tcPr horzOverflow="overflow"/>
                </a:tc>
              </a:tr>
            </a:tbl>
          </a:graphicData>
        </a:graphic>
      </p:graphicFrame>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C00000"/>
                </a:solidFill>
              </a:rPr>
              <a:t>Agenda</a:t>
            </a:r>
            <a:endParaRPr lang="en-US" dirty="0">
              <a:solidFill>
                <a:srgbClr val="C00000"/>
              </a:solidFill>
            </a:endParaRPr>
          </a:p>
        </p:txBody>
      </p:sp>
      <p:sp>
        <p:nvSpPr>
          <p:cNvPr id="3" name="Content Placeholder 2"/>
          <p:cNvSpPr>
            <a:spLocks noGrp="1"/>
          </p:cNvSpPr>
          <p:nvPr>
            <p:ph idx="1"/>
          </p:nvPr>
        </p:nvSpPr>
        <p:spPr/>
        <p:txBody>
          <a:bodyPr/>
          <a:lstStyle/>
          <a:p>
            <a:pPr>
              <a:lnSpc>
                <a:spcPct val="150000"/>
              </a:lnSpc>
            </a:pPr>
            <a:r>
              <a:rPr lang="en-US" sz="3200" dirty="0" smtClean="0">
                <a:solidFill>
                  <a:srgbClr val="FFB9B9"/>
                </a:solidFill>
              </a:rPr>
              <a:t>Introduction</a:t>
            </a:r>
          </a:p>
          <a:p>
            <a:pPr>
              <a:lnSpc>
                <a:spcPct val="150000"/>
              </a:lnSpc>
            </a:pPr>
            <a:r>
              <a:rPr lang="en-US" sz="3200" dirty="0" err="1" smtClean="0">
                <a:solidFill>
                  <a:srgbClr val="FFB9B9"/>
                </a:solidFill>
              </a:rPr>
              <a:t>PEFA</a:t>
            </a:r>
            <a:r>
              <a:rPr lang="en-US" sz="3200" dirty="0" smtClean="0">
                <a:solidFill>
                  <a:srgbClr val="FFB9B9"/>
                </a:solidFill>
              </a:rPr>
              <a:t> in LAC</a:t>
            </a:r>
          </a:p>
          <a:p>
            <a:pPr>
              <a:lnSpc>
                <a:spcPct val="150000"/>
              </a:lnSpc>
            </a:pPr>
            <a:r>
              <a:rPr lang="en-US" sz="3200" dirty="0" smtClean="0">
                <a:solidFill>
                  <a:srgbClr val="FFB9B9"/>
                </a:solidFill>
              </a:rPr>
              <a:t>Repeat assessments</a:t>
            </a:r>
          </a:p>
          <a:p>
            <a:pPr>
              <a:lnSpc>
                <a:spcPct val="150000"/>
              </a:lnSpc>
            </a:pPr>
            <a:r>
              <a:rPr lang="en-US" sz="3200" dirty="0" smtClean="0">
                <a:solidFill>
                  <a:srgbClr val="C00000"/>
                </a:solidFill>
              </a:rPr>
              <a:t>Country comparisons</a:t>
            </a:r>
          </a:p>
          <a:p>
            <a:pPr>
              <a:lnSpc>
                <a:spcPct val="150000"/>
              </a:lnSpc>
            </a:pPr>
            <a:r>
              <a:rPr lang="en-US" sz="3200" dirty="0" smtClean="0">
                <a:solidFill>
                  <a:srgbClr val="FFB9B9"/>
                </a:solidFill>
              </a:rPr>
              <a:t>Sub-national assessments</a:t>
            </a:r>
            <a:endParaRPr lang="en-US" sz="3200" dirty="0">
              <a:solidFill>
                <a:srgbClr val="FFB9B9"/>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792088"/>
          </a:xfrm>
        </p:spPr>
        <p:txBody>
          <a:bodyPr>
            <a:normAutofit/>
          </a:bodyPr>
          <a:lstStyle/>
          <a:p>
            <a:pPr algn="ctr"/>
            <a:r>
              <a:rPr lang="en-US" sz="4000" kern="1200" dirty="0" smtClean="0">
                <a:solidFill>
                  <a:srgbClr val="C00000"/>
                </a:solidFill>
                <a:latin typeface="Calibri (headings)"/>
              </a:rPr>
              <a:t>Country Comparisons</a:t>
            </a:r>
          </a:p>
        </p:txBody>
      </p:sp>
      <p:sp>
        <p:nvSpPr>
          <p:cNvPr id="3" name="Content Placeholder 2"/>
          <p:cNvSpPr>
            <a:spLocks noGrp="1"/>
          </p:cNvSpPr>
          <p:nvPr>
            <p:ph idx="1"/>
          </p:nvPr>
        </p:nvSpPr>
        <p:spPr>
          <a:xfrm>
            <a:off x="323528" y="1700808"/>
            <a:ext cx="8820472" cy="4425355"/>
          </a:xfrm>
        </p:spPr>
        <p:txBody>
          <a:bodyPr>
            <a:normAutofit lnSpcReduction="10000"/>
          </a:bodyPr>
          <a:lstStyle/>
          <a:p>
            <a:pPr marL="0"/>
            <a:r>
              <a:rPr lang="en-US" sz="3200" b="0" dirty="0" err="1" smtClean="0">
                <a:solidFill>
                  <a:srgbClr val="002060"/>
                </a:solidFill>
                <a:latin typeface="Calibri" pitchFamily="34" charset="0"/>
              </a:rPr>
              <a:t>PEFA</a:t>
            </a:r>
            <a:r>
              <a:rPr lang="en-US" sz="3200" b="0" dirty="0" smtClean="0">
                <a:solidFill>
                  <a:srgbClr val="002060"/>
                </a:solidFill>
                <a:latin typeface="Calibri" pitchFamily="34" charset="0"/>
              </a:rPr>
              <a:t> Framework was developed to measure progress </a:t>
            </a:r>
            <a:r>
              <a:rPr lang="en-US" sz="3200" b="0" dirty="0" smtClean="0">
                <a:solidFill>
                  <a:srgbClr val="FF0000"/>
                </a:solidFill>
                <a:latin typeface="Calibri" pitchFamily="34" charset="0"/>
              </a:rPr>
              <a:t>over time </a:t>
            </a:r>
            <a:r>
              <a:rPr lang="en-US" sz="3200" b="0" dirty="0" smtClean="0">
                <a:solidFill>
                  <a:srgbClr val="002060"/>
                </a:solidFill>
                <a:latin typeface="Calibri" pitchFamily="34" charset="0"/>
              </a:rPr>
              <a:t>in </a:t>
            </a:r>
            <a:r>
              <a:rPr lang="en-US" sz="3200" b="0" dirty="0" smtClean="0">
                <a:solidFill>
                  <a:srgbClr val="FF0000"/>
                </a:solidFill>
                <a:latin typeface="Calibri" pitchFamily="34" charset="0"/>
              </a:rPr>
              <a:t>one</a:t>
            </a:r>
            <a:r>
              <a:rPr lang="en-US" sz="3200" b="0" dirty="0" smtClean="0">
                <a:solidFill>
                  <a:srgbClr val="002060"/>
                </a:solidFill>
                <a:latin typeface="Calibri" pitchFamily="34" charset="0"/>
              </a:rPr>
              <a:t> country – </a:t>
            </a:r>
            <a:r>
              <a:rPr lang="en-US" sz="3200" b="0" dirty="0" smtClean="0">
                <a:solidFill>
                  <a:srgbClr val="FF0000"/>
                </a:solidFill>
                <a:latin typeface="Calibri" pitchFamily="34" charset="0"/>
              </a:rPr>
              <a:t>not</a:t>
            </a:r>
            <a:r>
              <a:rPr lang="en-US" sz="3200" b="0" dirty="0" smtClean="0">
                <a:solidFill>
                  <a:srgbClr val="002060"/>
                </a:solidFill>
                <a:latin typeface="Calibri" pitchFamily="34" charset="0"/>
              </a:rPr>
              <a:t> for Country Comparisons</a:t>
            </a:r>
          </a:p>
          <a:p>
            <a:pPr>
              <a:buSzPct val="100000"/>
              <a:buFont typeface="Arial" pitchFamily="34" charset="0"/>
              <a:buChar char="•"/>
            </a:pPr>
            <a:r>
              <a:rPr lang="en-US" b="0" dirty="0" smtClean="0">
                <a:solidFill>
                  <a:srgbClr val="002060"/>
                </a:solidFill>
                <a:latin typeface="Calibri" pitchFamily="34" charset="0"/>
              </a:rPr>
              <a:t>‘Summary assessment’ to provide nuanced overview of strengths &amp; weaknesses as basis for reform prioritization</a:t>
            </a:r>
          </a:p>
          <a:p>
            <a:pPr>
              <a:buSzPct val="100000"/>
              <a:buFont typeface="Arial" pitchFamily="34" charset="0"/>
              <a:buChar char="•"/>
            </a:pPr>
            <a:r>
              <a:rPr lang="en-US" b="0" dirty="0" smtClean="0">
                <a:solidFill>
                  <a:srgbClr val="002060"/>
                </a:solidFill>
                <a:latin typeface="Calibri" pitchFamily="34" charset="0"/>
              </a:rPr>
              <a:t>No method to derive measure for ‘overall performance’</a:t>
            </a:r>
          </a:p>
          <a:p>
            <a:pPr>
              <a:buSzPct val="100000"/>
              <a:buFont typeface="Arial" pitchFamily="34" charset="0"/>
              <a:buChar char="•"/>
            </a:pPr>
            <a:r>
              <a:rPr lang="en-US" b="0" dirty="0" smtClean="0">
                <a:solidFill>
                  <a:srgbClr val="002060"/>
                </a:solidFill>
                <a:latin typeface="Calibri" pitchFamily="34" charset="0"/>
              </a:rPr>
              <a:t>No attempts to create global performance list</a:t>
            </a:r>
          </a:p>
          <a:p>
            <a:pPr>
              <a:buSzPct val="100000"/>
            </a:pPr>
            <a:r>
              <a:rPr lang="en-US" sz="3200" b="1" dirty="0" smtClean="0">
                <a:solidFill>
                  <a:srgbClr val="FF0000"/>
                </a:solidFill>
                <a:latin typeface="Calibri" pitchFamily="34" charset="0"/>
              </a:rPr>
              <a:t>But: </a:t>
            </a:r>
          </a:p>
          <a:p>
            <a:pPr>
              <a:buSzPct val="100000"/>
            </a:pPr>
            <a:r>
              <a:rPr lang="en-US" sz="3200" dirty="0" smtClean="0">
                <a:solidFill>
                  <a:srgbClr val="002060"/>
                </a:solidFill>
                <a:latin typeface="Calibri" pitchFamily="34" charset="0"/>
              </a:rPr>
              <a:t>demand from Governments, Researchers &amp; Donors</a:t>
            </a:r>
          </a:p>
          <a:p>
            <a:pPr>
              <a:buSzPct val="100000"/>
            </a:pPr>
            <a:endParaRPr lang="en-US" sz="3200" b="0" dirty="0" smtClean="0">
              <a:solidFill>
                <a:srgbClr val="002060"/>
              </a:solidFill>
              <a:latin typeface="Calibri" pitchFamily="34" charset="0"/>
            </a:endParaRPr>
          </a:p>
          <a:p>
            <a:pPr lvl="1"/>
            <a:endParaRPr lang="en-US" dirty="0" smtClean="0"/>
          </a:p>
          <a:p>
            <a:endParaRPr lang="en-US" dirty="0" smtClean="0">
              <a:solidFill>
                <a:srgbClr val="C00000"/>
              </a:solidFill>
            </a:endParaRPr>
          </a:p>
          <a:p>
            <a:pPr lvl="1"/>
            <a:endParaRPr lang="en-US" dirty="0" smtClean="0">
              <a:solidFill>
                <a:srgbClr val="C00000"/>
              </a:solidFill>
            </a:endParaRPr>
          </a:p>
          <a:p>
            <a:endParaRPr lang="en-US" dirty="0"/>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052736"/>
            <a:ext cx="8291512" cy="792088"/>
          </a:xfrm>
        </p:spPr>
        <p:txBody>
          <a:bodyPr>
            <a:normAutofit/>
          </a:bodyPr>
          <a:lstStyle/>
          <a:p>
            <a:pPr algn="ctr"/>
            <a:r>
              <a:rPr lang="en-US" sz="4000" kern="1200" dirty="0" smtClean="0">
                <a:solidFill>
                  <a:srgbClr val="C00000"/>
                </a:solidFill>
                <a:latin typeface="Calibri (headings)"/>
              </a:rPr>
              <a:t>Country data and how to use it</a:t>
            </a:r>
            <a:endParaRPr lang="en-US" sz="4000" kern="1200" dirty="0">
              <a:solidFill>
                <a:srgbClr val="C00000"/>
              </a:solidFill>
              <a:latin typeface="Calibri (headings)"/>
            </a:endParaRPr>
          </a:p>
        </p:txBody>
      </p:sp>
      <p:sp>
        <p:nvSpPr>
          <p:cNvPr id="3" name="Content Placeholder 2"/>
          <p:cNvSpPr>
            <a:spLocks noGrp="1"/>
          </p:cNvSpPr>
          <p:nvPr>
            <p:ph idx="1"/>
          </p:nvPr>
        </p:nvSpPr>
        <p:spPr>
          <a:xfrm>
            <a:off x="457200" y="1916832"/>
            <a:ext cx="8229600" cy="4680520"/>
          </a:xfrm>
        </p:spPr>
        <p:txBody>
          <a:bodyPr>
            <a:normAutofit fontScale="62500" lnSpcReduction="20000"/>
          </a:bodyPr>
          <a:lstStyle/>
          <a:p>
            <a:pPr marL="0" indent="0"/>
            <a:r>
              <a:rPr lang="en-US" sz="5100" b="0" dirty="0" smtClean="0">
                <a:solidFill>
                  <a:srgbClr val="002060"/>
                </a:solidFill>
                <a:latin typeface="Calibri" pitchFamily="34" charset="0"/>
              </a:rPr>
              <a:t>Comparison of two countries must be done very </a:t>
            </a:r>
            <a:r>
              <a:rPr lang="en-US" sz="5100" b="0" dirty="0" smtClean="0">
                <a:solidFill>
                  <a:srgbClr val="FF0000"/>
                </a:solidFill>
                <a:latin typeface="Calibri" pitchFamily="34" charset="0"/>
              </a:rPr>
              <a:t>cautiously</a:t>
            </a:r>
            <a:r>
              <a:rPr lang="en-US" sz="5100" b="0" dirty="0" smtClean="0">
                <a:solidFill>
                  <a:srgbClr val="002060"/>
                </a:solidFill>
                <a:latin typeface="Calibri" pitchFamily="34" charset="0"/>
              </a:rPr>
              <a:t>:</a:t>
            </a:r>
          </a:p>
          <a:p>
            <a:pPr>
              <a:buFont typeface="Arial" pitchFamily="34" charset="0"/>
              <a:buChar char="•"/>
            </a:pPr>
            <a:r>
              <a:rPr lang="en-US" sz="4500" b="0" dirty="0" smtClean="0">
                <a:solidFill>
                  <a:srgbClr val="002060"/>
                </a:solidFill>
                <a:latin typeface="Calibri" pitchFamily="34" charset="0"/>
              </a:rPr>
              <a:t>Resembles comparison of assessments over time in one country but more complex</a:t>
            </a:r>
          </a:p>
          <a:p>
            <a:pPr>
              <a:buFont typeface="Arial" pitchFamily="34" charset="0"/>
              <a:buChar char="•"/>
            </a:pPr>
            <a:r>
              <a:rPr lang="en-US" sz="4500" b="0" dirty="0" smtClean="0">
                <a:solidFill>
                  <a:srgbClr val="002060"/>
                </a:solidFill>
                <a:latin typeface="Calibri" pitchFamily="34" charset="0"/>
              </a:rPr>
              <a:t>Technical definitions may be different</a:t>
            </a:r>
          </a:p>
          <a:p>
            <a:pPr>
              <a:buFont typeface="Arial" pitchFamily="34" charset="0"/>
              <a:buChar char="•"/>
            </a:pPr>
            <a:r>
              <a:rPr lang="en-US" sz="4500" b="0" dirty="0" smtClean="0">
                <a:solidFill>
                  <a:srgbClr val="002060"/>
                </a:solidFill>
                <a:latin typeface="Calibri" pitchFamily="34" charset="0"/>
              </a:rPr>
              <a:t>Need to carefully read each report to understand performance differences behind the scores</a:t>
            </a:r>
          </a:p>
          <a:p>
            <a:pPr>
              <a:buFont typeface="Arial" pitchFamily="34" charset="0"/>
              <a:buChar char="•"/>
            </a:pPr>
            <a:r>
              <a:rPr lang="en-US" sz="4500" b="0" dirty="0" smtClean="0">
                <a:solidFill>
                  <a:srgbClr val="002060"/>
                </a:solidFill>
                <a:latin typeface="Calibri" pitchFamily="34" charset="0"/>
              </a:rPr>
              <a:t>Consider country context, ensure comparison of like with like</a:t>
            </a:r>
          </a:p>
          <a:p>
            <a:r>
              <a:rPr lang="en-US" sz="5100" b="0" dirty="0" smtClean="0">
                <a:solidFill>
                  <a:srgbClr val="002060"/>
                </a:solidFill>
                <a:latin typeface="Calibri" pitchFamily="34" charset="0"/>
              </a:rPr>
              <a:t>Comparing</a:t>
            </a:r>
            <a:r>
              <a:rPr lang="en-US" sz="5100" dirty="0" smtClean="0">
                <a:solidFill>
                  <a:srgbClr val="002060"/>
                </a:solidFill>
                <a:latin typeface="Calibri" pitchFamily="34" charset="0"/>
              </a:rPr>
              <a:t> </a:t>
            </a:r>
            <a:r>
              <a:rPr lang="en-US" sz="5100" b="0" dirty="0" smtClean="0">
                <a:solidFill>
                  <a:srgbClr val="002060"/>
                </a:solidFill>
                <a:latin typeface="Calibri" pitchFamily="34" charset="0"/>
              </a:rPr>
              <a:t>scores alone can be </a:t>
            </a:r>
            <a:r>
              <a:rPr lang="en-US" sz="5100" b="0" dirty="0" smtClean="0">
                <a:solidFill>
                  <a:srgbClr val="FF0000"/>
                </a:solidFill>
                <a:latin typeface="Calibri" pitchFamily="34" charset="0"/>
              </a:rPr>
              <a:t>misleading</a:t>
            </a:r>
            <a:endParaRPr lang="en-US" sz="3800" dirty="0">
              <a:solidFill>
                <a:srgbClr val="FF0000"/>
              </a:solidFill>
              <a:latin typeface="Calibri" pitchFamily="34" charset="0"/>
            </a:endParaRP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08720"/>
            <a:ext cx="8291512" cy="864096"/>
          </a:xfrm>
        </p:spPr>
        <p:txBody>
          <a:bodyPr>
            <a:normAutofit/>
          </a:bodyPr>
          <a:lstStyle/>
          <a:p>
            <a:pPr algn="ctr"/>
            <a:r>
              <a:rPr lang="en-US" sz="4000" kern="1200" dirty="0" smtClean="0">
                <a:solidFill>
                  <a:srgbClr val="C00000"/>
                </a:solidFill>
                <a:latin typeface="Calibri (headings)"/>
              </a:rPr>
              <a:t>Comparing groups of countries</a:t>
            </a:r>
            <a:endParaRPr lang="en-US" sz="4000" kern="1200" dirty="0">
              <a:solidFill>
                <a:srgbClr val="C00000"/>
              </a:solidFill>
              <a:latin typeface="Calibri (headings)"/>
            </a:endParaRPr>
          </a:p>
        </p:txBody>
      </p:sp>
      <p:sp>
        <p:nvSpPr>
          <p:cNvPr id="3" name="Content Placeholder 2"/>
          <p:cNvSpPr>
            <a:spLocks noGrp="1"/>
          </p:cNvSpPr>
          <p:nvPr>
            <p:ph idx="1"/>
          </p:nvPr>
        </p:nvSpPr>
        <p:spPr>
          <a:xfrm>
            <a:off x="251520" y="1772816"/>
            <a:ext cx="8892480" cy="4536504"/>
          </a:xfrm>
        </p:spPr>
        <p:txBody>
          <a:bodyPr>
            <a:normAutofit fontScale="25000" lnSpcReduction="20000"/>
          </a:bodyPr>
          <a:lstStyle/>
          <a:p>
            <a:pPr marL="0"/>
            <a:r>
              <a:rPr lang="en-US" sz="12800" b="0" dirty="0" smtClean="0">
                <a:solidFill>
                  <a:srgbClr val="002060"/>
                </a:solidFill>
                <a:latin typeface="Calibri" pitchFamily="34" charset="0"/>
              </a:rPr>
              <a:t>Aggregation </a:t>
            </a:r>
            <a:r>
              <a:rPr lang="en-US" sz="12800" b="0" dirty="0" smtClean="0">
                <a:solidFill>
                  <a:srgbClr val="FF0000"/>
                </a:solidFill>
                <a:latin typeface="Calibri" pitchFamily="34" charset="0"/>
              </a:rPr>
              <a:t>may</a:t>
            </a:r>
            <a:r>
              <a:rPr lang="en-US" sz="12800" b="0" dirty="0" smtClean="0">
                <a:solidFill>
                  <a:srgbClr val="002060"/>
                </a:solidFill>
                <a:latin typeface="Calibri" pitchFamily="34" charset="0"/>
              </a:rPr>
              <a:t> be desirable:  requires 3 decisions:</a:t>
            </a:r>
          </a:p>
          <a:p>
            <a:pPr>
              <a:buSzPct val="100000"/>
              <a:buFont typeface="Arial" pitchFamily="34" charset="0"/>
              <a:buChar char="•"/>
            </a:pPr>
            <a:r>
              <a:rPr lang="en-US" sz="11200" b="0" dirty="0" smtClean="0">
                <a:solidFill>
                  <a:srgbClr val="002060"/>
                </a:solidFill>
                <a:latin typeface="Calibri" pitchFamily="34" charset="0"/>
              </a:rPr>
              <a:t>Conversion from ordinal to numerical scale</a:t>
            </a:r>
          </a:p>
          <a:p>
            <a:pPr>
              <a:buSzPct val="100000"/>
              <a:buFont typeface="Arial" pitchFamily="34" charset="0"/>
              <a:buChar char="•"/>
            </a:pPr>
            <a:r>
              <a:rPr lang="en-US" sz="11200" b="0" dirty="0" smtClean="0">
                <a:solidFill>
                  <a:srgbClr val="002060"/>
                </a:solidFill>
                <a:latin typeface="Calibri" pitchFamily="34" charset="0"/>
              </a:rPr>
              <a:t>Weighting of indicators (generally &amp; by country)</a:t>
            </a:r>
          </a:p>
          <a:p>
            <a:pPr>
              <a:buSzPct val="100000"/>
              <a:buFont typeface="Arial" pitchFamily="34" charset="0"/>
              <a:buChar char="•"/>
            </a:pPr>
            <a:r>
              <a:rPr lang="en-US" sz="11200" b="0" dirty="0" smtClean="0">
                <a:solidFill>
                  <a:srgbClr val="002060"/>
                </a:solidFill>
                <a:latin typeface="Calibri" pitchFamily="34" charset="0"/>
              </a:rPr>
              <a:t>Weighting of countries (for country cluster analysis)</a:t>
            </a:r>
          </a:p>
          <a:p>
            <a:pPr marL="0"/>
            <a:r>
              <a:rPr lang="en-US" sz="12800" dirty="0" smtClean="0">
                <a:solidFill>
                  <a:srgbClr val="002060"/>
                </a:solidFill>
                <a:latin typeface="Calibri" pitchFamily="34" charset="0"/>
              </a:rPr>
              <a:t>No scientifically correct/superior basis for conversion/weighting</a:t>
            </a:r>
          </a:p>
          <a:p>
            <a:pPr>
              <a:buSzPct val="100000"/>
              <a:buFont typeface="Arial" pitchFamily="34" charset="0"/>
              <a:buChar char="•"/>
            </a:pPr>
            <a:r>
              <a:rPr lang="en-US" sz="11200" dirty="0" smtClean="0">
                <a:solidFill>
                  <a:srgbClr val="002060"/>
                </a:solidFill>
                <a:latin typeface="Calibri" pitchFamily="34" charset="0"/>
              </a:rPr>
              <a:t>Each user takes those decision on individual opinion</a:t>
            </a:r>
          </a:p>
          <a:p>
            <a:r>
              <a:rPr lang="en-US" sz="12800" dirty="0" smtClean="0">
                <a:solidFill>
                  <a:srgbClr val="002060"/>
                </a:solidFill>
                <a:latin typeface="Calibri" pitchFamily="34" charset="0"/>
              </a:rPr>
              <a:t>If aggregation is desired:</a:t>
            </a:r>
          </a:p>
          <a:p>
            <a:pPr>
              <a:buSzPct val="100000"/>
              <a:buFont typeface="Arial" pitchFamily="34" charset="0"/>
              <a:buChar char="•"/>
            </a:pPr>
            <a:r>
              <a:rPr lang="en-US" sz="11200" dirty="0" smtClean="0">
                <a:solidFill>
                  <a:srgbClr val="002060"/>
                </a:solidFill>
                <a:latin typeface="Calibri" pitchFamily="34" charset="0"/>
              </a:rPr>
              <a:t>Be transparent on method used &amp; discuss reasons</a:t>
            </a:r>
          </a:p>
          <a:p>
            <a:pPr>
              <a:buSzPct val="100000"/>
              <a:buFont typeface="Arial" pitchFamily="34" charset="0"/>
              <a:buChar char="•"/>
            </a:pPr>
            <a:r>
              <a:rPr lang="en-US" sz="11200" dirty="0" smtClean="0">
                <a:solidFill>
                  <a:srgbClr val="002060"/>
                </a:solidFill>
                <a:latin typeface="Calibri" pitchFamily="34" charset="0"/>
              </a:rPr>
              <a:t>Sensitivity analysis to illustrate impact on findings</a:t>
            </a:r>
          </a:p>
          <a:p>
            <a:pPr>
              <a:buSzPct val="100000"/>
            </a:pPr>
            <a:endParaRPr lang="en-US" b="0" dirty="0">
              <a:solidFill>
                <a:srgbClr val="002060"/>
              </a:solidFill>
              <a:latin typeface="Calibri" pitchFamily="34" charset="0"/>
            </a:endParaRP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C00000"/>
                </a:solidFill>
              </a:rPr>
              <a:t>Agenda</a:t>
            </a:r>
            <a:endParaRPr lang="en-US" dirty="0">
              <a:solidFill>
                <a:srgbClr val="C00000"/>
              </a:solidFill>
            </a:endParaRPr>
          </a:p>
        </p:txBody>
      </p:sp>
      <p:sp>
        <p:nvSpPr>
          <p:cNvPr id="3" name="Content Placeholder 2"/>
          <p:cNvSpPr>
            <a:spLocks noGrp="1"/>
          </p:cNvSpPr>
          <p:nvPr>
            <p:ph idx="1"/>
          </p:nvPr>
        </p:nvSpPr>
        <p:spPr/>
        <p:txBody>
          <a:bodyPr/>
          <a:lstStyle/>
          <a:p>
            <a:pPr>
              <a:lnSpc>
                <a:spcPct val="150000"/>
              </a:lnSpc>
            </a:pPr>
            <a:r>
              <a:rPr lang="en-US" sz="3200" dirty="0" smtClean="0">
                <a:solidFill>
                  <a:srgbClr val="FFB9B9"/>
                </a:solidFill>
              </a:rPr>
              <a:t>Introduction</a:t>
            </a:r>
          </a:p>
          <a:p>
            <a:pPr>
              <a:lnSpc>
                <a:spcPct val="150000"/>
              </a:lnSpc>
            </a:pPr>
            <a:r>
              <a:rPr lang="en-US" sz="3200" dirty="0" err="1" smtClean="0">
                <a:solidFill>
                  <a:srgbClr val="FFB9B9"/>
                </a:solidFill>
              </a:rPr>
              <a:t>PEFA</a:t>
            </a:r>
            <a:r>
              <a:rPr lang="en-US" sz="3200" dirty="0" smtClean="0">
                <a:solidFill>
                  <a:srgbClr val="FFB9B9"/>
                </a:solidFill>
              </a:rPr>
              <a:t> in LAC</a:t>
            </a:r>
          </a:p>
          <a:p>
            <a:pPr>
              <a:lnSpc>
                <a:spcPct val="150000"/>
              </a:lnSpc>
            </a:pPr>
            <a:r>
              <a:rPr lang="en-US" sz="3200" dirty="0" smtClean="0">
                <a:solidFill>
                  <a:srgbClr val="FFB9B9"/>
                </a:solidFill>
              </a:rPr>
              <a:t>Repeat assessments</a:t>
            </a:r>
          </a:p>
          <a:p>
            <a:pPr>
              <a:lnSpc>
                <a:spcPct val="150000"/>
              </a:lnSpc>
            </a:pPr>
            <a:r>
              <a:rPr lang="en-US" sz="3200" dirty="0" smtClean="0">
                <a:solidFill>
                  <a:srgbClr val="FFB9B9"/>
                </a:solidFill>
              </a:rPr>
              <a:t>Country comparisons</a:t>
            </a:r>
          </a:p>
          <a:p>
            <a:pPr>
              <a:lnSpc>
                <a:spcPct val="150000"/>
              </a:lnSpc>
            </a:pPr>
            <a:r>
              <a:rPr lang="en-US" sz="3200" dirty="0" smtClean="0">
                <a:solidFill>
                  <a:srgbClr val="C00000"/>
                </a:solidFill>
              </a:rPr>
              <a:t>Sub-national assessments</a:t>
            </a:r>
            <a:endParaRPr lang="en-US" sz="3200"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95288" y="980727"/>
            <a:ext cx="8291512" cy="720081"/>
          </a:xfrm>
        </p:spPr>
        <p:txBody>
          <a:bodyPr>
            <a:noAutofit/>
          </a:bodyPr>
          <a:lstStyle/>
          <a:p>
            <a:pPr algn="ctr"/>
            <a:r>
              <a:rPr lang="en-US" sz="4000" dirty="0" smtClean="0">
                <a:solidFill>
                  <a:srgbClr val="C00000"/>
                </a:solidFill>
                <a:latin typeface="Calibri" pitchFamily="34" charset="0"/>
              </a:rPr>
              <a:t>Sub-National Assessments</a:t>
            </a:r>
          </a:p>
        </p:txBody>
      </p:sp>
      <p:sp>
        <p:nvSpPr>
          <p:cNvPr id="6147" name="Content Placeholder 2"/>
          <p:cNvSpPr>
            <a:spLocks noGrp="1"/>
          </p:cNvSpPr>
          <p:nvPr>
            <p:ph idx="1"/>
          </p:nvPr>
        </p:nvSpPr>
        <p:spPr>
          <a:xfrm>
            <a:off x="323528" y="1628800"/>
            <a:ext cx="8820472" cy="4968552"/>
          </a:xfrm>
        </p:spPr>
        <p:txBody>
          <a:bodyPr>
            <a:noAutofit/>
          </a:bodyPr>
          <a:lstStyle/>
          <a:p>
            <a:pPr eaLnBrk="1" hangingPunct="1">
              <a:lnSpc>
                <a:spcPts val="2400"/>
              </a:lnSpc>
              <a:spcBef>
                <a:spcPct val="40000"/>
              </a:spcBef>
              <a:buClr>
                <a:srgbClr val="353B55"/>
              </a:buClr>
              <a:buSzPct val="125000"/>
            </a:pPr>
            <a:r>
              <a:rPr lang="en-US" sz="3200" b="0" dirty="0" smtClean="0">
                <a:latin typeface="Calibri" pitchFamily="34" charset="0"/>
              </a:rPr>
              <a:t>Political &amp; Admin Decentralization: </a:t>
            </a:r>
          </a:p>
          <a:p>
            <a:pPr eaLnBrk="1" hangingPunct="1">
              <a:lnSpc>
                <a:spcPts val="2400"/>
              </a:lnSpc>
              <a:spcBef>
                <a:spcPct val="40000"/>
              </a:spcBef>
              <a:buClr>
                <a:srgbClr val="353B55"/>
              </a:buClr>
              <a:buSzPct val="100000"/>
              <a:buFont typeface="Arial" pitchFamily="34" charset="0"/>
              <a:buChar char="•"/>
            </a:pPr>
            <a:r>
              <a:rPr lang="en-US" sz="2800" b="0" dirty="0" smtClean="0">
                <a:latin typeface="Calibri" pitchFamily="34" charset="0"/>
              </a:rPr>
              <a:t>accountability; oversight</a:t>
            </a:r>
          </a:p>
          <a:p>
            <a:pPr>
              <a:lnSpc>
                <a:spcPts val="2400"/>
              </a:lnSpc>
              <a:spcBef>
                <a:spcPct val="40000"/>
              </a:spcBef>
              <a:buClr>
                <a:srgbClr val="353B55"/>
              </a:buClr>
              <a:buSzPct val="125000"/>
            </a:pPr>
            <a:r>
              <a:rPr lang="en-US" sz="3200" b="0" dirty="0" smtClean="0">
                <a:latin typeface="Calibri" pitchFamily="34" charset="0"/>
              </a:rPr>
              <a:t>Fiscal decentralization: </a:t>
            </a:r>
          </a:p>
          <a:p>
            <a:pPr>
              <a:lnSpc>
                <a:spcPts val="2400"/>
              </a:lnSpc>
              <a:spcBef>
                <a:spcPct val="40000"/>
              </a:spcBef>
              <a:buClr>
                <a:srgbClr val="353B55"/>
              </a:buClr>
              <a:buSzPct val="100000"/>
              <a:buFont typeface="Arial" pitchFamily="34" charset="0"/>
              <a:buChar char="•"/>
            </a:pPr>
            <a:r>
              <a:rPr lang="en-US" sz="2800" b="0" dirty="0" smtClean="0">
                <a:latin typeface="Calibri" pitchFamily="34" charset="0"/>
              </a:rPr>
              <a:t>Service obligations / Expenditure assignments (Central: typically, defense; </a:t>
            </a:r>
            <a:r>
              <a:rPr lang="en-US" sz="2800" b="0" dirty="0" err="1" smtClean="0">
                <a:latin typeface="Calibri" pitchFamily="34" charset="0"/>
              </a:rPr>
              <a:t>SNG</a:t>
            </a:r>
            <a:r>
              <a:rPr lang="en-US" sz="2800" b="0" dirty="0" smtClean="0">
                <a:latin typeface="Calibri" pitchFamily="34" charset="0"/>
              </a:rPr>
              <a:t>: typically, primary services, e.g. health) but some services split between levels of </a:t>
            </a:r>
            <a:r>
              <a:rPr lang="en-US" sz="2800" b="0" dirty="0" err="1" smtClean="0">
                <a:latin typeface="Calibri" pitchFamily="34" charset="0"/>
              </a:rPr>
              <a:t>govt</a:t>
            </a:r>
            <a:r>
              <a:rPr lang="en-US" sz="2800" b="0" dirty="0" smtClean="0">
                <a:latin typeface="Calibri" pitchFamily="34" charset="0"/>
              </a:rPr>
              <a:t>: also, parallel structures </a:t>
            </a:r>
          </a:p>
          <a:p>
            <a:pPr>
              <a:lnSpc>
                <a:spcPts val="2400"/>
              </a:lnSpc>
              <a:spcBef>
                <a:spcPct val="40000"/>
              </a:spcBef>
              <a:buClr>
                <a:srgbClr val="353B55"/>
              </a:buClr>
              <a:buSzPct val="125000"/>
            </a:pPr>
            <a:r>
              <a:rPr lang="en-US" sz="3200" b="0" dirty="0" smtClean="0">
                <a:latin typeface="Calibri" pitchFamily="34" charset="0"/>
              </a:rPr>
              <a:t>Financing</a:t>
            </a:r>
            <a:endParaRPr lang="en-US" sz="2800" b="0" dirty="0" smtClean="0">
              <a:latin typeface="Calibri" pitchFamily="34" charset="0"/>
            </a:endParaRPr>
          </a:p>
          <a:p>
            <a:pPr>
              <a:lnSpc>
                <a:spcPts val="2400"/>
              </a:lnSpc>
              <a:buSzPct val="100000"/>
              <a:buFont typeface="Arial" pitchFamily="34" charset="0"/>
              <a:buChar char="•"/>
            </a:pPr>
            <a:r>
              <a:rPr lang="en-US" sz="2800" b="0" dirty="0" smtClean="0">
                <a:latin typeface="Calibri" pitchFamily="34" charset="0"/>
              </a:rPr>
              <a:t>Revenue assignments (often not called ‘tax’ even if it is)</a:t>
            </a:r>
          </a:p>
          <a:p>
            <a:pPr>
              <a:lnSpc>
                <a:spcPts val="2400"/>
              </a:lnSpc>
              <a:buSzPct val="100000"/>
              <a:buFont typeface="Arial" pitchFamily="34" charset="0"/>
              <a:buChar char="•"/>
            </a:pPr>
            <a:r>
              <a:rPr lang="en-US" sz="2800" b="0" dirty="0" smtClean="0">
                <a:latin typeface="Calibri" pitchFamily="34" charset="0"/>
              </a:rPr>
              <a:t>Shared revenue – collected by central or </a:t>
            </a:r>
            <a:r>
              <a:rPr lang="en-US" sz="2800" b="0" dirty="0" err="1" smtClean="0">
                <a:latin typeface="Calibri" pitchFamily="34" charset="0"/>
              </a:rPr>
              <a:t>SN</a:t>
            </a:r>
            <a:r>
              <a:rPr lang="en-US" sz="2800" b="0" dirty="0" smtClean="0">
                <a:latin typeface="Calibri" pitchFamily="34" charset="0"/>
              </a:rPr>
              <a:t> </a:t>
            </a:r>
            <a:r>
              <a:rPr lang="en-US" sz="2800" b="0" dirty="0" err="1" smtClean="0">
                <a:latin typeface="Calibri" pitchFamily="34" charset="0"/>
              </a:rPr>
              <a:t>govt</a:t>
            </a:r>
            <a:endParaRPr lang="en-US" sz="2800" b="0" dirty="0" smtClean="0">
              <a:latin typeface="Calibri" pitchFamily="34" charset="0"/>
            </a:endParaRPr>
          </a:p>
          <a:p>
            <a:pPr>
              <a:lnSpc>
                <a:spcPts val="2400"/>
              </a:lnSpc>
              <a:buSzPct val="100000"/>
              <a:buFont typeface="Arial" pitchFamily="34" charset="0"/>
              <a:buChar char="•"/>
            </a:pPr>
            <a:r>
              <a:rPr lang="en-US" sz="2800" b="0" dirty="0" smtClean="0">
                <a:latin typeface="Calibri" pitchFamily="34" charset="0"/>
              </a:rPr>
              <a:t>Grants from higher level government</a:t>
            </a:r>
          </a:p>
          <a:p>
            <a:pPr>
              <a:lnSpc>
                <a:spcPts val="2400"/>
              </a:lnSpc>
              <a:buSzPct val="100000"/>
              <a:buFont typeface="Arial" pitchFamily="34" charset="0"/>
              <a:buChar char="•"/>
            </a:pPr>
            <a:r>
              <a:rPr lang="en-US" sz="2800" b="0" dirty="0" smtClean="0">
                <a:latin typeface="Calibri" pitchFamily="34" charset="0"/>
              </a:rPr>
              <a:t>Borrowing</a:t>
            </a:r>
          </a:p>
        </p:txBody>
      </p:sp>
      <p:sp>
        <p:nvSpPr>
          <p:cNvPr id="6148" name="Slide Number Placeholder 3"/>
          <p:cNvSpPr>
            <a:spLocks noGrp="1"/>
          </p:cNvSpPr>
          <p:nvPr>
            <p:ph type="sldNum" sz="quarter" idx="4294967295"/>
          </p:nvPr>
        </p:nvSpPr>
        <p:spPr>
          <a:xfrm>
            <a:off x="6553200" y="6356351"/>
            <a:ext cx="2133600" cy="365125"/>
          </a:xfrm>
          <a:prstGeom prst="rect">
            <a:avLst/>
          </a:prstGeom>
          <a:noFill/>
        </p:spPr>
        <p:txBody>
          <a:bodyPr/>
          <a:lstStyle/>
          <a:p>
            <a:fld id="{FBE3DE8D-E924-402C-A9AA-82E14F15570E}" type="slidenum">
              <a:rPr lang="en-US" smtClean="0"/>
              <a:pPr/>
              <a:t>36</a:t>
            </a:fld>
            <a:endParaRPr lang="en-US"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a:xfrm>
            <a:off x="395288" y="980728"/>
            <a:ext cx="8291512" cy="720080"/>
          </a:xfrm>
        </p:spPr>
        <p:txBody>
          <a:bodyPr/>
          <a:lstStyle/>
          <a:p>
            <a:pPr algn="ctr"/>
            <a:r>
              <a:rPr lang="en-US" sz="4000" dirty="0" smtClean="0">
                <a:solidFill>
                  <a:srgbClr val="C00000"/>
                </a:solidFill>
                <a:latin typeface="Calibri" pitchFamily="34" charset="0"/>
              </a:rPr>
              <a:t>Structural Models</a:t>
            </a:r>
          </a:p>
        </p:txBody>
      </p:sp>
      <p:sp>
        <p:nvSpPr>
          <p:cNvPr id="10243" name="Rectangle 3"/>
          <p:cNvSpPr>
            <a:spLocks noGrp="1" noChangeArrowheads="1"/>
          </p:cNvSpPr>
          <p:nvPr>
            <p:ph type="body" idx="1"/>
          </p:nvPr>
        </p:nvSpPr>
        <p:spPr>
          <a:xfrm>
            <a:off x="468313" y="1772816"/>
            <a:ext cx="8062912" cy="4104109"/>
          </a:xfrm>
        </p:spPr>
        <p:txBody>
          <a:bodyPr/>
          <a:lstStyle/>
          <a:p>
            <a:pPr eaLnBrk="1" hangingPunct="1">
              <a:lnSpc>
                <a:spcPct val="80000"/>
              </a:lnSpc>
              <a:spcBef>
                <a:spcPct val="40000"/>
              </a:spcBef>
              <a:buClr>
                <a:srgbClr val="353B55"/>
              </a:buClr>
              <a:buSzPct val="125000"/>
              <a:buFont typeface="Arial" pitchFamily="34" charset="0"/>
              <a:buChar char="•"/>
            </a:pPr>
            <a:r>
              <a:rPr lang="en-US" sz="3200" dirty="0" smtClean="0">
                <a:solidFill>
                  <a:srgbClr val="353B55"/>
                </a:solidFill>
                <a:latin typeface="Calibri" pitchFamily="34" charset="0"/>
              </a:rPr>
              <a:t>Almost every country has unique structure, determined by historical/political circumstances</a:t>
            </a:r>
          </a:p>
          <a:p>
            <a:pPr eaLnBrk="1" hangingPunct="1">
              <a:lnSpc>
                <a:spcPct val="80000"/>
              </a:lnSpc>
              <a:spcBef>
                <a:spcPct val="40000"/>
              </a:spcBef>
              <a:buClr>
                <a:srgbClr val="353B55"/>
              </a:buClr>
              <a:buSzPct val="125000"/>
              <a:buFont typeface="Arial" pitchFamily="34" charset="0"/>
              <a:buChar char="•"/>
            </a:pPr>
            <a:r>
              <a:rPr lang="en-US" sz="3200" dirty="0" smtClean="0">
                <a:solidFill>
                  <a:srgbClr val="353B55"/>
                </a:solidFill>
                <a:latin typeface="Calibri" pitchFamily="34" charset="0"/>
              </a:rPr>
              <a:t>Variations may relate to: </a:t>
            </a:r>
          </a:p>
          <a:p>
            <a:pPr lvl="1" eaLnBrk="1" hangingPunct="1">
              <a:lnSpc>
                <a:spcPct val="80000"/>
              </a:lnSpc>
              <a:spcBef>
                <a:spcPct val="40000"/>
              </a:spcBef>
              <a:buClr>
                <a:srgbClr val="353B55"/>
              </a:buClr>
              <a:buSzPct val="125000"/>
              <a:buFont typeface="Arial" pitchFamily="34" charset="0"/>
              <a:buChar char="•"/>
            </a:pPr>
            <a:r>
              <a:rPr lang="en-US" sz="2800" dirty="0" smtClean="0">
                <a:solidFill>
                  <a:srgbClr val="353B55"/>
                </a:solidFill>
                <a:latin typeface="Calibri" pitchFamily="34" charset="0"/>
              </a:rPr>
              <a:t>Federal </a:t>
            </a:r>
            <a:r>
              <a:rPr lang="en-US" sz="2800" dirty="0" err="1" smtClean="0">
                <a:solidFill>
                  <a:srgbClr val="353B55"/>
                </a:solidFill>
                <a:latin typeface="Calibri" pitchFamily="34" charset="0"/>
              </a:rPr>
              <a:t>vs</a:t>
            </a:r>
            <a:r>
              <a:rPr lang="en-US" sz="2800" dirty="0" smtClean="0">
                <a:solidFill>
                  <a:srgbClr val="353B55"/>
                </a:solidFill>
                <a:latin typeface="Calibri" pitchFamily="34" charset="0"/>
              </a:rPr>
              <a:t> Unitary states</a:t>
            </a:r>
          </a:p>
          <a:p>
            <a:pPr lvl="1" eaLnBrk="1" hangingPunct="1">
              <a:lnSpc>
                <a:spcPct val="80000"/>
              </a:lnSpc>
              <a:spcBef>
                <a:spcPct val="40000"/>
              </a:spcBef>
              <a:buClr>
                <a:srgbClr val="353B55"/>
              </a:buClr>
              <a:buSzPct val="125000"/>
              <a:buFont typeface="Arial" pitchFamily="34" charset="0"/>
              <a:buChar char="•"/>
            </a:pPr>
            <a:r>
              <a:rPr lang="en-US" sz="2800" dirty="0" smtClean="0">
                <a:solidFill>
                  <a:srgbClr val="353B55"/>
                </a:solidFill>
                <a:latin typeface="Calibri" pitchFamily="34" charset="0"/>
              </a:rPr>
              <a:t>Symmetrical </a:t>
            </a:r>
            <a:r>
              <a:rPr lang="en-US" sz="2800" dirty="0" err="1" smtClean="0">
                <a:solidFill>
                  <a:srgbClr val="353B55"/>
                </a:solidFill>
                <a:latin typeface="Calibri" pitchFamily="34" charset="0"/>
              </a:rPr>
              <a:t>vs</a:t>
            </a:r>
            <a:r>
              <a:rPr lang="en-US" sz="2800" dirty="0" smtClean="0">
                <a:solidFill>
                  <a:srgbClr val="353B55"/>
                </a:solidFill>
                <a:latin typeface="Calibri" pitchFamily="34" charset="0"/>
              </a:rPr>
              <a:t> Asymmetrical federalism</a:t>
            </a:r>
          </a:p>
          <a:p>
            <a:pPr lvl="1" eaLnBrk="1" hangingPunct="1">
              <a:lnSpc>
                <a:spcPct val="80000"/>
              </a:lnSpc>
              <a:spcBef>
                <a:spcPct val="40000"/>
              </a:spcBef>
              <a:buClr>
                <a:srgbClr val="353B55"/>
              </a:buClr>
              <a:buSzPct val="125000"/>
              <a:buFont typeface="Arial" pitchFamily="34" charset="0"/>
              <a:buChar char="•"/>
            </a:pPr>
            <a:r>
              <a:rPr lang="en-US" sz="2800" dirty="0" smtClean="0">
                <a:solidFill>
                  <a:srgbClr val="353B55"/>
                </a:solidFill>
                <a:latin typeface="Calibri" pitchFamily="34" charset="0"/>
              </a:rPr>
              <a:t>Federal units covering all </a:t>
            </a:r>
            <a:r>
              <a:rPr lang="en-US" sz="2800" dirty="0" err="1" smtClean="0">
                <a:solidFill>
                  <a:srgbClr val="353B55"/>
                </a:solidFill>
                <a:latin typeface="Calibri" pitchFamily="34" charset="0"/>
              </a:rPr>
              <a:t>vs</a:t>
            </a:r>
            <a:r>
              <a:rPr lang="en-US" sz="2800" dirty="0" smtClean="0">
                <a:solidFill>
                  <a:srgbClr val="353B55"/>
                </a:solidFill>
                <a:latin typeface="Calibri" pitchFamily="34" charset="0"/>
              </a:rPr>
              <a:t> part of a country</a:t>
            </a:r>
          </a:p>
          <a:p>
            <a:pPr lvl="1" eaLnBrk="1" hangingPunct="1">
              <a:lnSpc>
                <a:spcPct val="80000"/>
              </a:lnSpc>
              <a:spcBef>
                <a:spcPct val="40000"/>
              </a:spcBef>
              <a:buClr>
                <a:srgbClr val="353B55"/>
              </a:buClr>
              <a:buSzPct val="125000"/>
              <a:buFont typeface="Arial" pitchFamily="34" charset="0"/>
              <a:buChar char="•"/>
            </a:pPr>
            <a:r>
              <a:rPr lang="en-US" sz="2800" dirty="0" smtClean="0">
                <a:solidFill>
                  <a:srgbClr val="353B55"/>
                </a:solidFill>
                <a:latin typeface="Calibri" pitchFamily="34" charset="0"/>
              </a:rPr>
              <a:t>Francophone </a:t>
            </a:r>
            <a:r>
              <a:rPr lang="en-US" sz="2800" dirty="0" err="1" smtClean="0">
                <a:solidFill>
                  <a:srgbClr val="353B55"/>
                </a:solidFill>
                <a:latin typeface="Calibri" pitchFamily="34" charset="0"/>
              </a:rPr>
              <a:t>vs</a:t>
            </a:r>
            <a:r>
              <a:rPr lang="en-US" sz="2800" dirty="0" smtClean="0">
                <a:solidFill>
                  <a:srgbClr val="353B55"/>
                </a:solidFill>
                <a:latin typeface="Calibri" pitchFamily="34" charset="0"/>
              </a:rPr>
              <a:t> Anglophone decentralization</a:t>
            </a:r>
          </a:p>
          <a:p>
            <a:pPr eaLnBrk="1" hangingPunct="1">
              <a:lnSpc>
                <a:spcPct val="80000"/>
              </a:lnSpc>
              <a:spcBef>
                <a:spcPct val="40000"/>
              </a:spcBef>
              <a:buClr>
                <a:srgbClr val="353B55"/>
              </a:buClr>
              <a:buSzPct val="125000"/>
              <a:buFont typeface="Arial" pitchFamily="34" charset="0"/>
              <a:buChar char="•"/>
            </a:pPr>
            <a:endParaRPr lang="en-US" dirty="0" smtClean="0">
              <a:solidFill>
                <a:srgbClr val="353B55"/>
              </a:solidFill>
            </a:endParaRPr>
          </a:p>
        </p:txBody>
      </p:sp>
      <p:sp>
        <p:nvSpPr>
          <p:cNvPr id="10244" name="Slide Number Placeholder 3"/>
          <p:cNvSpPr>
            <a:spLocks noGrp="1"/>
          </p:cNvSpPr>
          <p:nvPr>
            <p:ph type="sldNum" sz="quarter" idx="4294967295"/>
          </p:nvPr>
        </p:nvSpPr>
        <p:spPr>
          <a:xfrm>
            <a:off x="6553200" y="6356237"/>
            <a:ext cx="2133600" cy="365691"/>
          </a:xfrm>
          <a:prstGeom prst="rect">
            <a:avLst/>
          </a:prstGeom>
          <a:noFill/>
        </p:spPr>
        <p:txBody>
          <a:bodyPr/>
          <a:lstStyle/>
          <a:p>
            <a:fld id="{ACEAD4E0-A36C-43E7-8A78-FAB7747BF7DE}" type="slidenum">
              <a:rPr lang="en-US" smtClean="0"/>
              <a:pPr/>
              <a:t>37</a:t>
            </a:fld>
            <a:endParaRPr lang="en-US"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908720"/>
            <a:ext cx="8291512" cy="864096"/>
          </a:xfrm>
        </p:spPr>
        <p:txBody>
          <a:bodyPr>
            <a:normAutofit/>
          </a:bodyPr>
          <a:lstStyle/>
          <a:p>
            <a:pPr algn="ctr"/>
            <a:r>
              <a:rPr lang="en-US" sz="4000" dirty="0" smtClean="0">
                <a:solidFill>
                  <a:srgbClr val="C00000"/>
                </a:solidFill>
                <a:latin typeface="Calibri" pitchFamily="34" charset="0"/>
              </a:rPr>
              <a:t>Definition of Sub-National </a:t>
            </a:r>
            <a:r>
              <a:rPr lang="en-US" sz="4000" dirty="0" err="1" smtClean="0">
                <a:solidFill>
                  <a:srgbClr val="C00000"/>
                </a:solidFill>
                <a:latin typeface="Calibri" pitchFamily="34" charset="0"/>
              </a:rPr>
              <a:t>Gov’t</a:t>
            </a:r>
            <a:endParaRPr lang="en-US" sz="4000" dirty="0">
              <a:solidFill>
                <a:srgbClr val="C00000"/>
              </a:solidFill>
              <a:latin typeface="Calibri" pitchFamily="34" charset="0"/>
            </a:endParaRPr>
          </a:p>
        </p:txBody>
      </p:sp>
      <p:sp>
        <p:nvSpPr>
          <p:cNvPr id="3" name="Content Placeholder 2"/>
          <p:cNvSpPr>
            <a:spLocks noGrp="1"/>
          </p:cNvSpPr>
          <p:nvPr>
            <p:ph idx="1"/>
          </p:nvPr>
        </p:nvSpPr>
        <p:spPr>
          <a:xfrm>
            <a:off x="468314" y="1772816"/>
            <a:ext cx="8318529" cy="4104110"/>
          </a:xfrm>
        </p:spPr>
        <p:txBody>
          <a:bodyPr/>
          <a:lstStyle/>
          <a:p>
            <a:r>
              <a:rPr lang="en-GB" sz="3200" b="1" dirty="0" smtClean="0">
                <a:latin typeface="Calibri" pitchFamily="34" charset="0"/>
              </a:rPr>
              <a:t>GFS manual: </a:t>
            </a:r>
            <a:r>
              <a:rPr lang="en-GB" dirty="0" smtClean="0">
                <a:latin typeface="Calibri" pitchFamily="34" charset="0"/>
              </a:rPr>
              <a:t>“to be treated as institutional units, they must be entitled to own assets, raise funds, and incur liabilities by borrowing on their own account. They must also have some discretion over how such funds are spent, and should be able to appoint their own officers independently of external administrative control.”</a:t>
            </a:r>
          </a:p>
          <a:p>
            <a:r>
              <a:rPr lang="en-GB" sz="3200" dirty="0" smtClean="0">
                <a:latin typeface="Calibri" pitchFamily="34" charset="0"/>
              </a:rPr>
              <a:t>PEFA follows this definition </a:t>
            </a:r>
            <a:r>
              <a:rPr lang="en-GB" sz="3200" b="1" dirty="0" smtClean="0">
                <a:solidFill>
                  <a:srgbClr val="FF0000"/>
                </a:solidFill>
                <a:latin typeface="Calibri" pitchFamily="34" charset="0"/>
              </a:rPr>
              <a:t>except</a:t>
            </a:r>
            <a:r>
              <a:rPr lang="en-GB" sz="3200" dirty="0" smtClean="0">
                <a:latin typeface="Calibri" pitchFamily="34" charset="0"/>
              </a:rPr>
              <a:t> for the ability to borrow on own account </a:t>
            </a:r>
            <a:endParaRPr lang="en-US" sz="3200" dirty="0">
              <a:latin typeface="Calibri" pitchFamily="34" charset="0"/>
            </a:endParaRPr>
          </a:p>
        </p:txBody>
      </p:sp>
      <p:sp>
        <p:nvSpPr>
          <p:cNvPr id="4" name="Slide Number Placeholder 3"/>
          <p:cNvSpPr>
            <a:spLocks noGrp="1"/>
          </p:cNvSpPr>
          <p:nvPr>
            <p:ph type="sldNum" sz="quarter" idx="4294967295"/>
          </p:nvPr>
        </p:nvSpPr>
        <p:spPr>
          <a:xfrm>
            <a:off x="6553200" y="6356237"/>
            <a:ext cx="2133600" cy="365691"/>
          </a:xfrm>
          <a:prstGeom prst="rect">
            <a:avLst/>
          </a:prstGeom>
        </p:spPr>
        <p:txBody>
          <a:bodyPr/>
          <a:lstStyle/>
          <a:p>
            <a:pPr>
              <a:defRPr/>
            </a:pPr>
            <a:fld id="{683F7926-0AE6-4F40-947C-EB40ED964EB7}"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4294967295"/>
          </p:nvPr>
        </p:nvSpPr>
        <p:spPr>
          <a:xfrm>
            <a:off x="6553200" y="6356351"/>
            <a:ext cx="2133600" cy="365125"/>
          </a:xfrm>
          <a:prstGeom prst="rect">
            <a:avLst/>
          </a:prstGeom>
          <a:noFill/>
        </p:spPr>
        <p:txBody>
          <a:bodyPr/>
          <a:lstStyle/>
          <a:p>
            <a:fld id="{FD908B2D-71A3-4C0B-B890-581CC8B7D3C5}" type="slidenum">
              <a:rPr lang="en-US" smtClean="0"/>
              <a:pPr/>
              <a:t>39</a:t>
            </a:fld>
            <a:endParaRPr lang="en-US" smtClean="0"/>
          </a:p>
        </p:txBody>
      </p:sp>
      <p:sp>
        <p:nvSpPr>
          <p:cNvPr id="11267" name="AutoShape 2"/>
          <p:cNvSpPr>
            <a:spLocks noGrp="1" noChangeArrowheads="1"/>
          </p:cNvSpPr>
          <p:nvPr>
            <p:ph type="title"/>
          </p:nvPr>
        </p:nvSpPr>
        <p:spPr>
          <a:xfrm>
            <a:off x="0" y="908720"/>
            <a:ext cx="9144000" cy="864096"/>
          </a:xfrm>
        </p:spPr>
        <p:txBody>
          <a:bodyPr>
            <a:noAutofit/>
          </a:bodyPr>
          <a:lstStyle/>
          <a:p>
            <a:pPr algn="ctr"/>
            <a:r>
              <a:rPr lang="en-US" sz="4000" dirty="0" smtClean="0">
                <a:solidFill>
                  <a:srgbClr val="C00000"/>
                </a:solidFill>
                <a:latin typeface="Calibri" pitchFamily="34" charset="0"/>
              </a:rPr>
              <a:t>Purpose of assessment: adaptation</a:t>
            </a:r>
          </a:p>
        </p:txBody>
      </p:sp>
      <p:sp>
        <p:nvSpPr>
          <p:cNvPr id="11268" name="Rectangle 3"/>
          <p:cNvSpPr>
            <a:spLocks noGrp="1" noChangeArrowheads="1"/>
          </p:cNvSpPr>
          <p:nvPr>
            <p:ph type="body" idx="1"/>
          </p:nvPr>
        </p:nvSpPr>
        <p:spPr>
          <a:xfrm>
            <a:off x="179512" y="1700809"/>
            <a:ext cx="8964488" cy="4968552"/>
          </a:xfrm>
        </p:spPr>
        <p:txBody>
          <a:bodyPr>
            <a:normAutofit fontScale="92500" lnSpcReduction="10000"/>
          </a:bodyPr>
          <a:lstStyle/>
          <a:p>
            <a:pPr eaLnBrk="1" hangingPunct="1">
              <a:lnSpc>
                <a:spcPct val="80000"/>
              </a:lnSpc>
              <a:spcBef>
                <a:spcPct val="40000"/>
              </a:spcBef>
              <a:buClr>
                <a:srgbClr val="353B55"/>
              </a:buClr>
              <a:buSzPct val="125000"/>
            </a:pPr>
            <a:r>
              <a:rPr lang="en-US" sz="3500" b="0" dirty="0" smtClean="0">
                <a:latin typeface="Calibri" pitchFamily="34" charset="0"/>
              </a:rPr>
              <a:t>Two types of SN Assessments</a:t>
            </a:r>
          </a:p>
          <a:p>
            <a:pPr marL="514350" indent="-457200">
              <a:spcBef>
                <a:spcPts val="600"/>
              </a:spcBef>
              <a:buClr>
                <a:srgbClr val="353B55"/>
              </a:buClr>
              <a:buSzPct val="100000"/>
              <a:buFont typeface="Arial" pitchFamily="34" charset="0"/>
              <a:buChar char="•"/>
            </a:pPr>
            <a:r>
              <a:rPr lang="en-US" sz="3000" b="0" dirty="0" smtClean="0">
                <a:latin typeface="Calibri" pitchFamily="34" charset="0"/>
              </a:rPr>
              <a:t>One SN entity - </a:t>
            </a:r>
            <a:r>
              <a:rPr lang="en-US" sz="3000" b="0" dirty="0" smtClean="0">
                <a:solidFill>
                  <a:srgbClr val="FF0000"/>
                </a:solidFill>
                <a:latin typeface="Calibri" pitchFamily="34" charset="0"/>
              </a:rPr>
              <a:t>Primary Purpose</a:t>
            </a:r>
            <a:r>
              <a:rPr lang="en-US" sz="3000" b="0" dirty="0" smtClean="0">
                <a:latin typeface="Calibri" pitchFamily="34" charset="0"/>
              </a:rPr>
              <a:t>: inform entity’s reform formulation &amp; track progress: unrelated to national assessment: </a:t>
            </a:r>
            <a:r>
              <a:rPr lang="en-US" sz="3000" b="0" dirty="0" smtClean="0">
                <a:solidFill>
                  <a:srgbClr val="FF0000"/>
                </a:solidFill>
                <a:latin typeface="Calibri" pitchFamily="34" charset="0"/>
              </a:rPr>
              <a:t>Resource inputs high</a:t>
            </a:r>
          </a:p>
          <a:p>
            <a:pPr marL="514350" indent="-457200">
              <a:spcBef>
                <a:spcPts val="600"/>
              </a:spcBef>
              <a:buClr>
                <a:srgbClr val="353B55"/>
              </a:buClr>
              <a:buSzPct val="100000"/>
              <a:buFont typeface="Arial" pitchFamily="34" charset="0"/>
              <a:buChar char="•"/>
            </a:pPr>
            <a:r>
              <a:rPr lang="en-US" sz="3000" b="0" dirty="0" smtClean="0">
                <a:latin typeface="Calibri" pitchFamily="34" charset="0"/>
              </a:rPr>
              <a:t>Sample of entities -  </a:t>
            </a:r>
            <a:r>
              <a:rPr lang="en-US" sz="3000" b="0" dirty="0" smtClean="0">
                <a:solidFill>
                  <a:srgbClr val="FF0000"/>
                </a:solidFill>
                <a:latin typeface="Calibri" pitchFamily="34" charset="0"/>
              </a:rPr>
              <a:t>Primary Purpose</a:t>
            </a:r>
            <a:r>
              <a:rPr lang="en-US" sz="3000" b="0" dirty="0" smtClean="0">
                <a:latin typeface="Calibri" pitchFamily="34" charset="0"/>
              </a:rPr>
              <a:t>:  inform national reform formulation &amp; donor fiduciary needs: related to national assessment: Resource inputs are lower for each entity, but </a:t>
            </a:r>
            <a:r>
              <a:rPr lang="en-US" sz="3000" b="0" dirty="0" smtClean="0">
                <a:solidFill>
                  <a:srgbClr val="FF0000"/>
                </a:solidFill>
                <a:latin typeface="Calibri" pitchFamily="34" charset="0"/>
              </a:rPr>
              <a:t>high in total</a:t>
            </a:r>
          </a:p>
          <a:p>
            <a:pPr>
              <a:lnSpc>
                <a:spcPct val="80000"/>
              </a:lnSpc>
              <a:spcBef>
                <a:spcPct val="40000"/>
              </a:spcBef>
              <a:buClr>
                <a:srgbClr val="353B55"/>
              </a:buClr>
              <a:buSzPct val="125000"/>
            </a:pPr>
            <a:r>
              <a:rPr lang="en-US" sz="3500" b="0" dirty="0" smtClean="0">
                <a:latin typeface="Calibri" pitchFamily="34" charset="0"/>
              </a:rPr>
              <a:t>For use at </a:t>
            </a:r>
            <a:r>
              <a:rPr lang="en-US" sz="3500" b="0" dirty="0" err="1" smtClean="0">
                <a:latin typeface="Calibri" pitchFamily="34" charset="0"/>
              </a:rPr>
              <a:t>SN</a:t>
            </a:r>
            <a:r>
              <a:rPr lang="en-US" sz="3500" b="0" dirty="0" smtClean="0">
                <a:latin typeface="Calibri" pitchFamily="34" charset="0"/>
              </a:rPr>
              <a:t> level, modifications needed to</a:t>
            </a:r>
          </a:p>
          <a:p>
            <a:pPr marL="514350" indent="-457200">
              <a:spcBef>
                <a:spcPts val="600"/>
              </a:spcBef>
              <a:buClr>
                <a:srgbClr val="353B55"/>
              </a:buClr>
              <a:buFont typeface="Arial" pitchFamily="34" charset="0"/>
              <a:buChar char="•"/>
            </a:pPr>
            <a:r>
              <a:rPr lang="en-US" sz="3000" b="0" dirty="0" smtClean="0">
                <a:latin typeface="Calibri" pitchFamily="34" charset="0"/>
              </a:rPr>
              <a:t>Indicator set </a:t>
            </a:r>
          </a:p>
          <a:p>
            <a:pPr marL="514350" indent="-457200">
              <a:spcBef>
                <a:spcPts val="600"/>
              </a:spcBef>
              <a:buClr>
                <a:srgbClr val="353B55"/>
              </a:buClr>
              <a:buFont typeface="Arial" pitchFamily="34" charset="0"/>
              <a:buChar char="•"/>
            </a:pPr>
            <a:r>
              <a:rPr lang="en-US" sz="3000" b="0" dirty="0" smtClean="0">
                <a:latin typeface="Calibri" pitchFamily="34" charset="0"/>
              </a:rPr>
              <a:t>Performance report</a:t>
            </a:r>
          </a:p>
          <a:p>
            <a:pPr marL="914400" lvl="1" indent="-457200" eaLnBrk="1" hangingPunct="1">
              <a:buClr>
                <a:srgbClr val="353B55"/>
              </a:buClr>
            </a:pPr>
            <a:endParaRPr lang="en-US" dirty="0" smtClean="0">
              <a:solidFill>
                <a:srgbClr val="353B55"/>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C00000"/>
                </a:solidFill>
              </a:rPr>
              <a:t>The PEFA Partners</a:t>
            </a:r>
            <a:endParaRPr lang="en-US" dirty="0">
              <a:solidFill>
                <a:srgbClr val="C00000"/>
              </a:solidFill>
            </a:endParaRPr>
          </a:p>
        </p:txBody>
      </p:sp>
      <p:pic>
        <p:nvPicPr>
          <p:cNvPr id="6" name="Content Placeholder 5" descr="PEFApartnersdiagram.gif"/>
          <p:cNvPicPr>
            <a:picLocks noGrp="1" noChangeAspect="1"/>
          </p:cNvPicPr>
          <p:nvPr>
            <p:ph idx="1"/>
          </p:nvPr>
        </p:nvPicPr>
        <p:blipFill>
          <a:blip r:embed="rId2" cstate="print"/>
          <a:stretch>
            <a:fillRect/>
          </a:stretch>
        </p:blipFill>
        <p:spPr>
          <a:xfrm>
            <a:off x="1907704" y="1844824"/>
            <a:ext cx="5184576" cy="4392488"/>
          </a:xfrm>
        </p:spPr>
      </p:pic>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4294967295"/>
          </p:nvPr>
        </p:nvSpPr>
        <p:spPr>
          <a:xfrm>
            <a:off x="6553200" y="6356351"/>
            <a:ext cx="2133600" cy="365125"/>
          </a:xfrm>
          <a:prstGeom prst="rect">
            <a:avLst/>
          </a:prstGeom>
          <a:noFill/>
        </p:spPr>
        <p:txBody>
          <a:bodyPr/>
          <a:lstStyle/>
          <a:p>
            <a:fld id="{C7E5D803-53CB-4F88-92BA-BCFF9D6435B8}" type="slidenum">
              <a:rPr lang="en-US" smtClean="0"/>
              <a:pPr/>
              <a:t>40</a:t>
            </a:fld>
            <a:endParaRPr lang="en-US" smtClean="0"/>
          </a:p>
        </p:txBody>
      </p:sp>
      <p:sp>
        <p:nvSpPr>
          <p:cNvPr id="13315" name="AutoShape 2"/>
          <p:cNvSpPr>
            <a:spLocks noGrp="1" noChangeArrowheads="1"/>
          </p:cNvSpPr>
          <p:nvPr>
            <p:ph type="title"/>
          </p:nvPr>
        </p:nvSpPr>
        <p:spPr>
          <a:xfrm>
            <a:off x="323528" y="836712"/>
            <a:ext cx="8579172" cy="792088"/>
          </a:xfrm>
        </p:spPr>
        <p:txBody>
          <a:bodyPr>
            <a:normAutofit/>
          </a:bodyPr>
          <a:lstStyle/>
          <a:p>
            <a:pPr algn="ctr"/>
            <a:r>
              <a:rPr lang="en-US" sz="4000" dirty="0" smtClean="0">
                <a:solidFill>
                  <a:srgbClr val="C00000"/>
                </a:solidFill>
                <a:latin typeface="Calibri" pitchFamily="34" charset="0"/>
              </a:rPr>
              <a:t>Modifications to PIs</a:t>
            </a:r>
          </a:p>
        </p:txBody>
      </p:sp>
      <p:sp>
        <p:nvSpPr>
          <p:cNvPr id="13316" name="Rectangle 3"/>
          <p:cNvSpPr>
            <a:spLocks noGrp="1" noChangeArrowheads="1"/>
          </p:cNvSpPr>
          <p:nvPr>
            <p:ph type="body" idx="1"/>
          </p:nvPr>
        </p:nvSpPr>
        <p:spPr>
          <a:xfrm>
            <a:off x="395538" y="1484785"/>
            <a:ext cx="8748463" cy="5373216"/>
          </a:xfrm>
        </p:spPr>
        <p:txBody>
          <a:bodyPr>
            <a:noAutofit/>
          </a:bodyPr>
          <a:lstStyle/>
          <a:p>
            <a:pPr eaLnBrk="1" hangingPunct="1">
              <a:spcBef>
                <a:spcPts val="600"/>
              </a:spcBef>
              <a:buClr>
                <a:srgbClr val="353B55"/>
              </a:buClr>
              <a:buSzPct val="125000"/>
            </a:pPr>
            <a:r>
              <a:rPr lang="en-US" sz="3200" b="0" dirty="0" smtClean="0">
                <a:solidFill>
                  <a:srgbClr val="353B55"/>
                </a:solidFill>
                <a:latin typeface="Calibri" pitchFamily="34" charset="0"/>
              </a:rPr>
              <a:t>Additional indicator required: HLG-1 3 dims:</a:t>
            </a:r>
          </a:p>
          <a:p>
            <a:pPr>
              <a:lnSpc>
                <a:spcPts val="3100"/>
              </a:lnSpc>
              <a:buClr>
                <a:srgbClr val="353B55"/>
              </a:buClr>
              <a:buFont typeface="Arial" pitchFamily="34" charset="0"/>
              <a:buChar char="•"/>
            </a:pPr>
            <a:r>
              <a:rPr lang="en-US" sz="2800" b="0" dirty="0" smtClean="0">
                <a:solidFill>
                  <a:srgbClr val="353B55"/>
                </a:solidFill>
                <a:latin typeface="Calibri" pitchFamily="34" charset="0"/>
              </a:rPr>
              <a:t>Annual deviation of actual total </a:t>
            </a:r>
            <a:r>
              <a:rPr lang="en-US" sz="2800" b="0" dirty="0" err="1" smtClean="0">
                <a:solidFill>
                  <a:srgbClr val="353B55"/>
                </a:solidFill>
                <a:latin typeface="Calibri" pitchFamily="34" charset="0"/>
              </a:rPr>
              <a:t>HLG</a:t>
            </a:r>
            <a:r>
              <a:rPr lang="en-US" sz="2800" b="0" dirty="0" smtClean="0">
                <a:solidFill>
                  <a:srgbClr val="353B55"/>
                </a:solidFill>
                <a:latin typeface="Calibri" pitchFamily="34" charset="0"/>
              </a:rPr>
              <a:t> transfers from original total estimated amount provided by </a:t>
            </a:r>
            <a:r>
              <a:rPr lang="en-US" sz="2800" b="0" dirty="0" err="1" smtClean="0">
                <a:solidFill>
                  <a:srgbClr val="353B55"/>
                </a:solidFill>
                <a:latin typeface="Calibri" pitchFamily="34" charset="0"/>
              </a:rPr>
              <a:t>HLG</a:t>
            </a:r>
            <a:r>
              <a:rPr lang="en-US" sz="2800" b="0" dirty="0" smtClean="0">
                <a:solidFill>
                  <a:srgbClr val="353B55"/>
                </a:solidFill>
                <a:latin typeface="Calibri" pitchFamily="34" charset="0"/>
              </a:rPr>
              <a:t> to </a:t>
            </a:r>
            <a:r>
              <a:rPr lang="en-US" sz="2800" b="0" dirty="0" err="1" smtClean="0">
                <a:solidFill>
                  <a:srgbClr val="353B55"/>
                </a:solidFill>
                <a:latin typeface="Calibri" pitchFamily="34" charset="0"/>
              </a:rPr>
              <a:t>SN</a:t>
            </a:r>
            <a:r>
              <a:rPr lang="en-US" sz="2800" b="0" dirty="0" smtClean="0">
                <a:solidFill>
                  <a:srgbClr val="353B55"/>
                </a:solidFill>
                <a:latin typeface="Calibri" pitchFamily="34" charset="0"/>
              </a:rPr>
              <a:t> entity for inclusion in latter’s budget </a:t>
            </a:r>
          </a:p>
          <a:p>
            <a:pPr>
              <a:lnSpc>
                <a:spcPts val="3100"/>
              </a:lnSpc>
              <a:buClr>
                <a:srgbClr val="353B55"/>
              </a:buClr>
              <a:buFont typeface="Arial" pitchFamily="34" charset="0"/>
              <a:buChar char="•"/>
            </a:pPr>
            <a:r>
              <a:rPr lang="en-US" sz="2800" b="0" dirty="0" smtClean="0">
                <a:solidFill>
                  <a:srgbClr val="353B55"/>
                </a:solidFill>
                <a:latin typeface="Calibri" pitchFamily="34" charset="0"/>
              </a:rPr>
              <a:t>Annual variance between actual &amp; estimated transfers of earmarked grants</a:t>
            </a:r>
          </a:p>
          <a:p>
            <a:pPr>
              <a:lnSpc>
                <a:spcPts val="3100"/>
              </a:lnSpc>
              <a:buClr>
                <a:srgbClr val="353B55"/>
              </a:buClr>
              <a:buFont typeface="Arial" pitchFamily="34" charset="0"/>
              <a:buChar char="•"/>
            </a:pPr>
            <a:r>
              <a:rPr lang="en-US" sz="2800" b="0" dirty="0" smtClean="0">
                <a:solidFill>
                  <a:srgbClr val="353B55"/>
                </a:solidFill>
                <a:latin typeface="Calibri" pitchFamily="34" charset="0"/>
              </a:rPr>
              <a:t>In-year timeliness of transfers from </a:t>
            </a:r>
            <a:r>
              <a:rPr lang="en-US" sz="2800" b="0" dirty="0" err="1" smtClean="0">
                <a:solidFill>
                  <a:srgbClr val="353B55"/>
                </a:solidFill>
                <a:latin typeface="Calibri" pitchFamily="34" charset="0"/>
              </a:rPr>
              <a:t>HLG</a:t>
            </a:r>
            <a:r>
              <a:rPr lang="en-US" sz="2800" b="0" dirty="0" smtClean="0">
                <a:solidFill>
                  <a:srgbClr val="353B55"/>
                </a:solidFill>
                <a:latin typeface="Calibri" pitchFamily="34" charset="0"/>
              </a:rPr>
              <a:t> (compliance with timetables for in-year distribution)</a:t>
            </a:r>
          </a:p>
          <a:p>
            <a:pPr marL="0">
              <a:spcBef>
                <a:spcPts val="600"/>
              </a:spcBef>
              <a:buClr>
                <a:srgbClr val="353B55"/>
              </a:buClr>
              <a:buSzPct val="125000"/>
            </a:pPr>
            <a:r>
              <a:rPr lang="en-US" sz="3200" b="0" dirty="0" smtClean="0">
                <a:solidFill>
                  <a:srgbClr val="353B55"/>
                </a:solidFill>
                <a:latin typeface="Calibri" pitchFamily="34" charset="0"/>
              </a:rPr>
              <a:t>Audit &amp; Legislature PIs need careful consideration to distinguish national/local oversight, &amp; terminology aligned with local institutions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4294967295"/>
          </p:nvPr>
        </p:nvSpPr>
        <p:spPr>
          <a:xfrm>
            <a:off x="6553200" y="6356351"/>
            <a:ext cx="2133600" cy="365125"/>
          </a:xfrm>
          <a:prstGeom prst="rect">
            <a:avLst/>
          </a:prstGeom>
          <a:noFill/>
        </p:spPr>
        <p:txBody>
          <a:bodyPr/>
          <a:lstStyle/>
          <a:p>
            <a:fld id="{F3F5AFE4-A806-4F04-AFD7-E029D9842538}" type="slidenum">
              <a:rPr lang="en-US" smtClean="0"/>
              <a:pPr/>
              <a:t>41</a:t>
            </a:fld>
            <a:endParaRPr lang="en-US" smtClean="0"/>
          </a:p>
        </p:txBody>
      </p:sp>
      <p:sp>
        <p:nvSpPr>
          <p:cNvPr id="12291" name="AutoShape 2"/>
          <p:cNvSpPr>
            <a:spLocks noGrp="1" noChangeArrowheads="1"/>
          </p:cNvSpPr>
          <p:nvPr>
            <p:ph type="title"/>
          </p:nvPr>
        </p:nvSpPr>
        <p:spPr>
          <a:xfrm>
            <a:off x="539752" y="908720"/>
            <a:ext cx="8291513" cy="864096"/>
          </a:xfrm>
        </p:spPr>
        <p:txBody>
          <a:bodyPr>
            <a:normAutofit/>
          </a:bodyPr>
          <a:lstStyle/>
          <a:p>
            <a:pPr algn="ctr"/>
            <a:r>
              <a:rPr lang="en-US" sz="4000" dirty="0" smtClean="0">
                <a:solidFill>
                  <a:srgbClr val="C00000"/>
                </a:solidFill>
                <a:latin typeface="Calibri" pitchFamily="34" charset="0"/>
              </a:rPr>
              <a:t>Modifications to PFM-PR</a:t>
            </a:r>
          </a:p>
        </p:txBody>
      </p:sp>
      <p:sp>
        <p:nvSpPr>
          <p:cNvPr id="12292" name="Rectangle 3"/>
          <p:cNvSpPr>
            <a:spLocks noGrp="1" noChangeArrowheads="1"/>
          </p:cNvSpPr>
          <p:nvPr>
            <p:ph type="body" idx="1"/>
          </p:nvPr>
        </p:nvSpPr>
        <p:spPr>
          <a:xfrm>
            <a:off x="323528" y="1772815"/>
            <a:ext cx="8820472" cy="4536505"/>
          </a:xfrm>
        </p:spPr>
        <p:txBody>
          <a:bodyPr>
            <a:noAutofit/>
          </a:bodyPr>
          <a:lstStyle/>
          <a:p>
            <a:pPr eaLnBrk="1" hangingPunct="1">
              <a:buClr>
                <a:srgbClr val="353B55"/>
              </a:buClr>
              <a:buFont typeface="Wingdings" pitchFamily="2" charset="2"/>
              <a:buNone/>
            </a:pPr>
            <a:r>
              <a:rPr lang="en-US" sz="3200" b="0" dirty="0" smtClean="0">
                <a:solidFill>
                  <a:srgbClr val="353B55"/>
                </a:solidFill>
                <a:latin typeface="Calibri" pitchFamily="34" charset="0"/>
              </a:rPr>
              <a:t>Essential to include careful description of :</a:t>
            </a:r>
          </a:p>
          <a:p>
            <a:pPr eaLnBrk="1" hangingPunct="1">
              <a:lnSpc>
                <a:spcPts val="3500"/>
              </a:lnSpc>
              <a:spcBef>
                <a:spcPct val="40000"/>
              </a:spcBef>
              <a:buClr>
                <a:srgbClr val="353B55"/>
              </a:buClr>
              <a:buSzPct val="100000"/>
              <a:buFont typeface="Arial" pitchFamily="34" charset="0"/>
              <a:buChar char="•"/>
            </a:pPr>
            <a:r>
              <a:rPr lang="en-US" b="0" dirty="0" smtClean="0">
                <a:solidFill>
                  <a:srgbClr val="353B55"/>
                </a:solidFill>
                <a:latin typeface="Calibri" pitchFamily="34" charset="0"/>
              </a:rPr>
              <a:t>Structure of general government, its levels &amp; entities</a:t>
            </a:r>
          </a:p>
          <a:p>
            <a:pPr eaLnBrk="1" hangingPunct="1">
              <a:lnSpc>
                <a:spcPts val="3500"/>
              </a:lnSpc>
              <a:spcBef>
                <a:spcPct val="40000"/>
              </a:spcBef>
              <a:buClr>
                <a:srgbClr val="353B55"/>
              </a:buClr>
              <a:buSzPct val="100000"/>
              <a:buFont typeface="Arial" pitchFamily="34" charset="0"/>
              <a:buChar char="•"/>
            </a:pPr>
            <a:r>
              <a:rPr lang="en-US" b="0" dirty="0" smtClean="0">
                <a:solidFill>
                  <a:srgbClr val="353B55"/>
                </a:solidFill>
                <a:latin typeface="Calibri" pitchFamily="34" charset="0"/>
              </a:rPr>
              <a:t>Legal &amp; regulatory framework for </a:t>
            </a:r>
            <a:r>
              <a:rPr lang="en-US" b="0" dirty="0" err="1" smtClean="0">
                <a:solidFill>
                  <a:srgbClr val="353B55"/>
                </a:solidFill>
                <a:latin typeface="Calibri" pitchFamily="34" charset="0"/>
              </a:rPr>
              <a:t>SN</a:t>
            </a:r>
            <a:r>
              <a:rPr lang="en-US" b="0" dirty="0" smtClean="0">
                <a:solidFill>
                  <a:srgbClr val="353B55"/>
                </a:solidFill>
                <a:latin typeface="Calibri" pitchFamily="34" charset="0"/>
              </a:rPr>
              <a:t> government</a:t>
            </a:r>
          </a:p>
          <a:p>
            <a:pPr eaLnBrk="1" hangingPunct="1">
              <a:lnSpc>
                <a:spcPts val="3500"/>
              </a:lnSpc>
              <a:spcBef>
                <a:spcPct val="40000"/>
              </a:spcBef>
              <a:buClr>
                <a:srgbClr val="353B55"/>
              </a:buClr>
              <a:buSzPct val="100000"/>
              <a:buFont typeface="Arial" pitchFamily="34" charset="0"/>
              <a:buChar char="•"/>
            </a:pPr>
            <a:r>
              <a:rPr lang="en-US" b="0" dirty="0" smtClean="0">
                <a:solidFill>
                  <a:srgbClr val="353B55"/>
                </a:solidFill>
                <a:latin typeface="Calibri" pitchFamily="34" charset="0"/>
              </a:rPr>
              <a:t>Intergovernmental relationship such as transfers, expenditure assignments and borrowing powers</a:t>
            </a:r>
          </a:p>
          <a:p>
            <a:pPr eaLnBrk="1" hangingPunct="1">
              <a:lnSpc>
                <a:spcPts val="3500"/>
              </a:lnSpc>
              <a:spcBef>
                <a:spcPct val="40000"/>
              </a:spcBef>
              <a:buClr>
                <a:srgbClr val="353B55"/>
              </a:buClr>
              <a:buSzPct val="100000"/>
              <a:buFont typeface="Arial" pitchFamily="34" charset="0"/>
              <a:buChar char="•"/>
            </a:pPr>
            <a:r>
              <a:rPr lang="en-US" b="0" dirty="0" smtClean="0">
                <a:solidFill>
                  <a:srgbClr val="353B55"/>
                </a:solidFill>
                <a:latin typeface="Calibri" pitchFamily="34" charset="0"/>
              </a:rPr>
              <a:t>Institutional framework/structures at SN level</a:t>
            </a:r>
          </a:p>
          <a:p>
            <a:pPr eaLnBrk="1" hangingPunct="1">
              <a:lnSpc>
                <a:spcPts val="3500"/>
              </a:lnSpc>
              <a:spcBef>
                <a:spcPct val="40000"/>
              </a:spcBef>
              <a:buClr>
                <a:srgbClr val="353B55"/>
              </a:buClr>
              <a:buSzPct val="100000"/>
              <a:buFont typeface="Arial" pitchFamily="34" charset="0"/>
              <a:buChar char="•"/>
            </a:pPr>
            <a:r>
              <a:rPr lang="en-US" b="0" dirty="0" smtClean="0">
                <a:solidFill>
                  <a:srgbClr val="353B55"/>
                </a:solidFill>
                <a:latin typeface="Calibri" pitchFamily="34" charset="0"/>
              </a:rPr>
              <a:t>Exact coverage of the SN level assessment</a:t>
            </a:r>
          </a:p>
          <a:p>
            <a:pPr eaLnBrk="1" hangingPunct="1">
              <a:buFont typeface="Wingdings" pitchFamily="2" charset="2"/>
              <a:buNone/>
            </a:pPr>
            <a:endParaRPr lang="en-US" sz="2800" dirty="0" smtClean="0">
              <a:solidFill>
                <a:srgbClr val="353B55"/>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8"/>
            <a:ext cx="8291512" cy="1224136"/>
          </a:xfrm>
        </p:spPr>
        <p:txBody>
          <a:bodyPr/>
          <a:lstStyle/>
          <a:p>
            <a:pPr algn="ctr"/>
            <a:r>
              <a:rPr lang="en-US" sz="4000" kern="1200" dirty="0" smtClean="0">
                <a:solidFill>
                  <a:srgbClr val="C00000"/>
                </a:solidFill>
                <a:latin typeface="Calibri (headings)"/>
              </a:rPr>
              <a:t>LAC </a:t>
            </a:r>
            <a:r>
              <a:rPr lang="en-US" sz="4000" kern="1200" dirty="0" err="1" smtClean="0">
                <a:solidFill>
                  <a:srgbClr val="C00000"/>
                </a:solidFill>
                <a:latin typeface="Calibri (headings)"/>
              </a:rPr>
              <a:t>SN</a:t>
            </a:r>
            <a:r>
              <a:rPr lang="en-US" sz="4000" kern="1200" dirty="0" smtClean="0">
                <a:solidFill>
                  <a:srgbClr val="C00000"/>
                </a:solidFill>
                <a:latin typeface="Calibri (headings)"/>
              </a:rPr>
              <a:t>: Credibility of the budget: PFM out-turns (1 – 4)</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152400" y="2204356"/>
          <a:ext cx="8778240" cy="2278380"/>
        </p:xfrm>
        <a:graphic>
          <a:graphicData uri="http://schemas.openxmlformats.org/drawingml/2006/table">
            <a:tbl>
              <a:tblPr firstRow="1" bandRow="1">
                <a:tableStyleId>{5C22544A-7EE6-4342-B048-85BDC9FD1C3A}</a:tableStyleId>
              </a:tblPr>
              <a:tblGrid>
                <a:gridCol w="1463040"/>
                <a:gridCol w="1463040"/>
                <a:gridCol w="1463040"/>
                <a:gridCol w="1463040"/>
                <a:gridCol w="1463040"/>
                <a:gridCol w="1463040"/>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D+, D</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NS</a:t>
                      </a:r>
                      <a:endParaRPr lang="en-US" sz="1200" dirty="0">
                        <a:latin typeface="Calibri"/>
                        <a:ea typeface="Times New Roman"/>
                      </a:endParaRPr>
                    </a:p>
                  </a:txBody>
                  <a:tcPr marL="68580" marR="68580" marT="0"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PI-1</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17%</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25%</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25%</a:t>
                      </a:r>
                    </a:p>
                  </a:txBody>
                  <a:tcPr marL="9525" marR="9525" marT="9525" marB="0" anchor="b"/>
                </a:tc>
                <a:tc>
                  <a:txBody>
                    <a:bodyPr/>
                    <a:lstStyle/>
                    <a:p>
                      <a:pPr algn="r" fontAlgn="b"/>
                      <a:r>
                        <a:rPr lang="en-US" sz="2600" b="0" i="0" u="none" strike="noStrike">
                          <a:solidFill>
                            <a:srgbClr val="000000"/>
                          </a:solidFill>
                          <a:latin typeface="Arial"/>
                        </a:rPr>
                        <a:t>33%</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PI-2</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17%</a:t>
                      </a:r>
                    </a:p>
                  </a:txBody>
                  <a:tcPr marL="9525" marR="9525" marT="9525" marB="0" anchor="b"/>
                </a:tc>
                <a:tc>
                  <a:txBody>
                    <a:bodyPr/>
                    <a:lstStyle/>
                    <a:p>
                      <a:pPr algn="r" fontAlgn="b"/>
                      <a:r>
                        <a:rPr lang="en-US" sz="2600" b="0" i="0" u="none" strike="noStrike">
                          <a:solidFill>
                            <a:srgbClr val="000000"/>
                          </a:solidFill>
                          <a:latin typeface="Arial"/>
                        </a:rPr>
                        <a:t>17%</a:t>
                      </a:r>
                    </a:p>
                  </a:txBody>
                  <a:tcPr marL="9525" marR="9525" marT="9525" marB="0" anchor="b"/>
                </a:tc>
                <a:tc>
                  <a:txBody>
                    <a:bodyPr/>
                    <a:lstStyle/>
                    <a:p>
                      <a:pPr algn="r" fontAlgn="b"/>
                      <a:r>
                        <a:rPr lang="en-US" sz="2600" b="0" i="0" u="none" strike="noStrike" dirty="0">
                          <a:solidFill>
                            <a:srgbClr val="000000"/>
                          </a:solidFill>
                          <a:latin typeface="Arial"/>
                        </a:rPr>
                        <a:t>0%</a:t>
                      </a:r>
                    </a:p>
                  </a:txBody>
                  <a:tcPr marL="9525" marR="9525" marT="9525" marB="0" anchor="b">
                    <a:solidFill>
                      <a:schemeClr val="accent5">
                        <a:lumMod val="20000"/>
                        <a:lumOff val="80000"/>
                      </a:schemeClr>
                    </a:solidFill>
                  </a:tcPr>
                </a:tc>
                <a:tc>
                  <a:txBody>
                    <a:bodyPr/>
                    <a:lstStyle/>
                    <a:p>
                      <a:pPr algn="r" fontAlgn="b"/>
                      <a:r>
                        <a:rPr lang="en-US" sz="2600" b="0" i="0" u="none" strike="noStrike" dirty="0">
                          <a:solidFill>
                            <a:srgbClr val="000000"/>
                          </a:solidFill>
                          <a:latin typeface="Arial"/>
                        </a:rPr>
                        <a:t>33%</a:t>
                      </a:r>
                    </a:p>
                  </a:txBody>
                  <a:tcPr marL="9525" marR="9525" marT="9525" marB="0" anchor="b">
                    <a:solidFill>
                      <a:schemeClr val="accent5">
                        <a:lumMod val="20000"/>
                        <a:lumOff val="80000"/>
                      </a:schemeClr>
                    </a:solidFill>
                  </a:tcPr>
                </a:tc>
                <a:tc>
                  <a:txBody>
                    <a:bodyPr/>
                    <a:lstStyle/>
                    <a:p>
                      <a:pPr algn="r" fontAlgn="b"/>
                      <a:r>
                        <a:rPr lang="en-US" sz="2600" b="0" i="0" u="none" strike="noStrike" dirty="0">
                          <a:solidFill>
                            <a:srgbClr val="000000"/>
                          </a:solidFill>
                          <a:latin typeface="Arial"/>
                        </a:rPr>
                        <a:t>33%</a:t>
                      </a:r>
                    </a:p>
                  </a:txBody>
                  <a:tcPr marL="9525" marR="9525" marT="9525" marB="0" anchor="b">
                    <a:solidFill>
                      <a:srgbClr val="FF0000"/>
                    </a:solidFill>
                  </a:tcPr>
                </a:tc>
              </a:tr>
              <a:tr h="450669">
                <a:tc>
                  <a:txBody>
                    <a:bodyPr/>
                    <a:lstStyle/>
                    <a:p>
                      <a:pPr marL="0" marR="0" algn="ctr">
                        <a:lnSpc>
                          <a:spcPct val="115000"/>
                        </a:lnSpc>
                        <a:spcBef>
                          <a:spcPts val="0"/>
                        </a:spcBef>
                        <a:spcAft>
                          <a:spcPts val="0"/>
                        </a:spcAft>
                      </a:pPr>
                      <a:r>
                        <a:rPr lang="en-US" sz="2600" b="1">
                          <a:latin typeface="Arial"/>
                          <a:ea typeface="Times New Roman"/>
                          <a:cs typeface="Arial"/>
                        </a:rPr>
                        <a:t>PI-3</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33%</a:t>
                      </a:r>
                    </a:p>
                  </a:txBody>
                  <a:tcPr marL="9525" marR="9525" marT="9525" marB="0" anchor="b">
                    <a:solidFill>
                      <a:srgbClr val="92D050"/>
                    </a:solidFill>
                  </a:tcPr>
                </a:tc>
                <a:tc>
                  <a:txBody>
                    <a:bodyPr/>
                    <a:lstStyle/>
                    <a:p>
                      <a:pPr algn="r" fontAlgn="b"/>
                      <a:r>
                        <a:rPr lang="en-US" sz="2600" b="0" i="0" u="none" strike="noStrike">
                          <a:solidFill>
                            <a:srgbClr val="000000"/>
                          </a:solidFill>
                          <a:latin typeface="Arial"/>
                        </a:rPr>
                        <a:t>17%</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17%</a:t>
                      </a:r>
                    </a:p>
                  </a:txBody>
                  <a:tcPr marL="9525" marR="9525" marT="9525" marB="0" anchor="b"/>
                </a:tc>
                <a:tc>
                  <a:txBody>
                    <a:bodyPr/>
                    <a:lstStyle/>
                    <a:p>
                      <a:pPr algn="r" fontAlgn="b"/>
                      <a:r>
                        <a:rPr lang="en-US" sz="2600" b="0" i="0" u="none" strike="noStrike" dirty="0">
                          <a:solidFill>
                            <a:srgbClr val="000000"/>
                          </a:solidFill>
                          <a:latin typeface="Arial"/>
                        </a:rPr>
                        <a:t>33%</a:t>
                      </a:r>
                    </a:p>
                  </a:txBody>
                  <a:tcPr marL="9525" marR="9525" marT="9525" marB="0" anchor="b">
                    <a:solidFill>
                      <a:srgbClr val="FF0000"/>
                    </a:solidFill>
                  </a:tcPr>
                </a:tc>
              </a:tr>
              <a:tr h="450669">
                <a:tc>
                  <a:txBody>
                    <a:bodyPr/>
                    <a:lstStyle/>
                    <a:p>
                      <a:pPr marL="0" marR="0" algn="ctr">
                        <a:lnSpc>
                          <a:spcPct val="115000"/>
                        </a:lnSpc>
                        <a:spcBef>
                          <a:spcPts val="0"/>
                        </a:spcBef>
                        <a:spcAft>
                          <a:spcPts val="0"/>
                        </a:spcAft>
                      </a:pPr>
                      <a:r>
                        <a:rPr lang="en-US" sz="2600" b="1">
                          <a:latin typeface="Arial"/>
                          <a:ea typeface="Times New Roman"/>
                          <a:cs typeface="Arial"/>
                        </a:rPr>
                        <a:t>PI-4</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8%</a:t>
                      </a:r>
                    </a:p>
                  </a:txBody>
                  <a:tcPr marL="9525" marR="9525" marT="9525" marB="0" anchor="b"/>
                </a:tc>
                <a:tc>
                  <a:txBody>
                    <a:bodyPr/>
                    <a:lstStyle/>
                    <a:p>
                      <a:pPr algn="r" fontAlgn="b"/>
                      <a:r>
                        <a:rPr lang="en-US" sz="2600" b="0" i="0" u="none" strike="noStrike" dirty="0">
                          <a:solidFill>
                            <a:srgbClr val="000000"/>
                          </a:solidFill>
                          <a:latin typeface="Arial"/>
                        </a:rPr>
                        <a:t>8%</a:t>
                      </a:r>
                    </a:p>
                  </a:txBody>
                  <a:tcPr marL="9525" marR="9525" marT="9525" marB="0" anchor="b"/>
                </a:tc>
                <a:tc>
                  <a:txBody>
                    <a:bodyPr/>
                    <a:lstStyle/>
                    <a:p>
                      <a:pPr algn="r" fontAlgn="b"/>
                      <a:r>
                        <a:rPr lang="en-US" sz="2600" b="0" i="0" u="none" strike="noStrike" dirty="0">
                          <a:solidFill>
                            <a:srgbClr val="000000"/>
                          </a:solidFill>
                          <a:latin typeface="Arial"/>
                        </a:rPr>
                        <a:t>75%</a:t>
                      </a:r>
                    </a:p>
                  </a:txBody>
                  <a:tcPr marL="9525" marR="9525" marT="9525" marB="0" anchor="b">
                    <a:solidFill>
                      <a:srgbClr val="FF0000"/>
                    </a:solidFill>
                  </a:tcPr>
                </a:tc>
                <a:tc>
                  <a:txBody>
                    <a:bodyPr/>
                    <a:lstStyle/>
                    <a:p>
                      <a:pPr algn="r" fontAlgn="b"/>
                      <a:r>
                        <a:rPr lang="en-US" sz="2600" b="0" i="0" u="none" strike="noStrike" dirty="0">
                          <a:solidFill>
                            <a:srgbClr val="000000"/>
                          </a:solidFill>
                          <a:latin typeface="Arial"/>
                        </a:rPr>
                        <a:t>8%</a:t>
                      </a:r>
                    </a:p>
                  </a:txBody>
                  <a:tcPr marL="9525" marR="9525" marT="9525" marB="0" anchor="b">
                    <a:solidFill>
                      <a:schemeClr val="accent5">
                        <a:lumMod val="20000"/>
                        <a:lumOff val="8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836711"/>
            <a:ext cx="8291512" cy="1512169"/>
          </a:xfrm>
        </p:spPr>
        <p:txBody>
          <a:bodyPr/>
          <a:lstStyle/>
          <a:p>
            <a:pPr algn="ctr"/>
            <a:r>
              <a:rPr lang="en-US" sz="4000" kern="1200" dirty="0" smtClean="0">
                <a:solidFill>
                  <a:srgbClr val="C00000"/>
                </a:solidFill>
                <a:latin typeface="Calibri (headings)"/>
              </a:rPr>
              <a:t>LAC </a:t>
            </a:r>
            <a:r>
              <a:rPr lang="en-US" sz="4000" kern="1200" dirty="0" err="1" smtClean="0">
                <a:solidFill>
                  <a:srgbClr val="C00000"/>
                </a:solidFill>
                <a:latin typeface="Calibri (headings)"/>
              </a:rPr>
              <a:t>SN</a:t>
            </a:r>
            <a:r>
              <a:rPr lang="en-US" sz="4000" kern="1200" dirty="0" smtClean="0">
                <a:solidFill>
                  <a:srgbClr val="C00000"/>
                </a:solidFill>
                <a:latin typeface="Calibri (headings)"/>
              </a:rPr>
              <a:t>: Comprehensiveness &amp; transparency (5 – 10)</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8313" y="2122713"/>
          <a:ext cx="8062914" cy="3189732"/>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 </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B+, B </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C+, C </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D+, D</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 </a:t>
                      </a:r>
                      <a:endParaRPr lang="en-US" sz="1200">
                        <a:latin typeface="Calibri"/>
                        <a:ea typeface="Times New Roman"/>
                      </a:endParaRPr>
                    </a:p>
                  </a:txBody>
                  <a:tcPr marL="68580" marR="68580" marT="0"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PI-5</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75%</a:t>
                      </a:r>
                    </a:p>
                  </a:txBody>
                  <a:tcPr marL="9525" marR="9525" marT="9525" marB="0" anchor="ctr">
                    <a:solidFill>
                      <a:srgbClr val="92D050"/>
                    </a:solidFill>
                  </a:tcPr>
                </a:tc>
                <a:tc>
                  <a:txBody>
                    <a:bodyPr/>
                    <a:lstStyle/>
                    <a:p>
                      <a:pPr algn="r" fontAlgn="b"/>
                      <a:r>
                        <a:rPr lang="en-US" sz="2600" b="0" i="0" u="none" strike="noStrike" dirty="0">
                          <a:solidFill>
                            <a:srgbClr val="000000"/>
                          </a:solidFill>
                          <a:latin typeface="Arial"/>
                        </a:rPr>
                        <a:t>8%</a:t>
                      </a:r>
                    </a:p>
                  </a:txBody>
                  <a:tcPr marL="9525" marR="9525" marT="9525" marB="0" anchor="ctr">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17%</a:t>
                      </a:r>
                    </a:p>
                  </a:txBody>
                  <a:tcPr marL="9525" marR="9525" marT="9525" marB="0" anchor="ctr"/>
                </a:tc>
                <a:tc>
                  <a:txBody>
                    <a:bodyPr/>
                    <a:lstStyle/>
                    <a:p>
                      <a:pPr algn="r" fontAlgn="b"/>
                      <a:r>
                        <a:rPr lang="en-US" sz="2600" b="0" i="0" u="none" strike="noStrike">
                          <a:solidFill>
                            <a:srgbClr val="000000"/>
                          </a:solidFill>
                          <a:latin typeface="Arial"/>
                        </a:rPr>
                        <a:t>0%</a:t>
                      </a:r>
                    </a:p>
                  </a:txBody>
                  <a:tcPr marL="9525" marR="9525" marT="9525" marB="0" anchor="ctr"/>
                </a:tc>
                <a:tc>
                  <a:txBody>
                    <a:bodyPr/>
                    <a:lstStyle/>
                    <a:p>
                      <a:pPr algn="r" fontAlgn="b"/>
                      <a:r>
                        <a:rPr lang="en-US" sz="2600" b="0" i="0" u="none" strike="noStrike">
                          <a:solidFill>
                            <a:srgbClr val="000000"/>
                          </a:solidFill>
                          <a:latin typeface="Arial"/>
                        </a:rPr>
                        <a:t>0%</a:t>
                      </a:r>
                    </a:p>
                  </a:txBody>
                  <a:tcPr marL="9525" marR="9525" marT="9525"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PI-6</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58%</a:t>
                      </a:r>
                    </a:p>
                  </a:txBody>
                  <a:tcPr marL="9525" marR="9525" marT="9525" marB="0" anchor="ctr">
                    <a:solidFill>
                      <a:srgbClr val="92D050"/>
                    </a:solidFill>
                  </a:tcPr>
                </a:tc>
                <a:tc>
                  <a:txBody>
                    <a:bodyPr/>
                    <a:lstStyle/>
                    <a:p>
                      <a:pPr algn="r" fontAlgn="b"/>
                      <a:r>
                        <a:rPr lang="en-US" sz="2600" b="0" i="0" u="none" strike="noStrike" dirty="0">
                          <a:solidFill>
                            <a:srgbClr val="000000"/>
                          </a:solidFill>
                          <a:latin typeface="Arial"/>
                        </a:rPr>
                        <a:t>17%</a:t>
                      </a:r>
                    </a:p>
                  </a:txBody>
                  <a:tcPr marL="9525" marR="9525" marT="9525" marB="0" anchor="ctr">
                    <a:solidFill>
                      <a:schemeClr val="accent5">
                        <a:lumMod val="40000"/>
                        <a:lumOff val="6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ctr">
                    <a:solidFill>
                      <a:schemeClr val="accent5">
                        <a:lumMod val="40000"/>
                        <a:lumOff val="60000"/>
                      </a:schemeClr>
                    </a:solidFill>
                  </a:tcPr>
                </a:tc>
                <a:tc>
                  <a:txBody>
                    <a:bodyPr/>
                    <a:lstStyle/>
                    <a:p>
                      <a:pPr algn="r" fontAlgn="b"/>
                      <a:r>
                        <a:rPr lang="en-US" sz="2600" b="0" i="0" u="none" strike="noStrike" dirty="0">
                          <a:solidFill>
                            <a:srgbClr val="000000"/>
                          </a:solidFill>
                          <a:latin typeface="Arial"/>
                        </a:rPr>
                        <a:t>25%</a:t>
                      </a:r>
                    </a:p>
                  </a:txBody>
                  <a:tcPr marL="9525" marR="9525" marT="9525" marB="0" anchor="ctr">
                    <a:solidFill>
                      <a:schemeClr val="accent5">
                        <a:lumMod val="40000"/>
                        <a:lumOff val="60000"/>
                      </a:schemeClr>
                    </a:solidFill>
                  </a:tcPr>
                </a:tc>
                <a:tc>
                  <a:txBody>
                    <a:bodyPr/>
                    <a:lstStyle/>
                    <a:p>
                      <a:pPr algn="r" fontAlgn="b"/>
                      <a:r>
                        <a:rPr lang="en-US" sz="2600" b="0" i="0" u="none" strike="noStrike">
                          <a:solidFill>
                            <a:srgbClr val="000000"/>
                          </a:solidFill>
                          <a:latin typeface="Arial"/>
                        </a:rPr>
                        <a:t>0%</a:t>
                      </a:r>
                    </a:p>
                  </a:txBody>
                  <a:tcPr marL="9525" marR="9525" marT="9525"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PI-7</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75%</a:t>
                      </a:r>
                    </a:p>
                  </a:txBody>
                  <a:tcPr marL="9525" marR="9525" marT="9525" marB="0" anchor="ctr">
                    <a:solidFill>
                      <a:srgbClr val="92D050"/>
                    </a:solidFill>
                  </a:tcPr>
                </a:tc>
                <a:tc>
                  <a:txBody>
                    <a:bodyPr/>
                    <a:lstStyle/>
                    <a:p>
                      <a:pPr algn="r" fontAlgn="b"/>
                      <a:r>
                        <a:rPr lang="en-US" sz="2600" b="0" i="0" u="none" strike="noStrike">
                          <a:solidFill>
                            <a:srgbClr val="000000"/>
                          </a:solidFill>
                          <a:latin typeface="Arial"/>
                        </a:rPr>
                        <a:t>17%</a:t>
                      </a:r>
                    </a:p>
                  </a:txBody>
                  <a:tcPr marL="9525" marR="9525" marT="9525" marB="0" anchor="ctr"/>
                </a:tc>
                <a:tc>
                  <a:txBody>
                    <a:bodyPr/>
                    <a:lstStyle/>
                    <a:p>
                      <a:pPr algn="r" fontAlgn="b"/>
                      <a:r>
                        <a:rPr lang="en-US" sz="2600" b="0" i="0" u="none" strike="noStrike" dirty="0">
                          <a:solidFill>
                            <a:srgbClr val="000000"/>
                          </a:solidFill>
                          <a:latin typeface="Arial"/>
                        </a:rPr>
                        <a:t>8%</a:t>
                      </a:r>
                    </a:p>
                  </a:txBody>
                  <a:tcPr marL="9525" marR="9525" marT="9525" marB="0" anchor="ctr">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ctr">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PI-8</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42%</a:t>
                      </a:r>
                    </a:p>
                  </a:txBody>
                  <a:tcPr marL="9525" marR="9525" marT="9525" marB="0" anchor="ctr">
                    <a:solidFill>
                      <a:srgbClr val="92D050"/>
                    </a:solidFill>
                  </a:tcPr>
                </a:tc>
                <a:tc>
                  <a:txBody>
                    <a:bodyPr/>
                    <a:lstStyle/>
                    <a:p>
                      <a:pPr algn="r" fontAlgn="b"/>
                      <a:r>
                        <a:rPr lang="en-US" sz="2600" b="0" i="0" u="none" strike="noStrike">
                          <a:solidFill>
                            <a:srgbClr val="000000"/>
                          </a:solidFill>
                          <a:latin typeface="Arial"/>
                        </a:rPr>
                        <a:t>0%</a:t>
                      </a:r>
                    </a:p>
                  </a:txBody>
                  <a:tcPr marL="9525" marR="9525" marT="9525" marB="0" anchor="ctr"/>
                </a:tc>
                <a:tc>
                  <a:txBody>
                    <a:bodyPr/>
                    <a:lstStyle/>
                    <a:p>
                      <a:pPr algn="r" fontAlgn="b"/>
                      <a:r>
                        <a:rPr lang="en-US" sz="2600" b="0" i="0" u="none" strike="noStrike" dirty="0">
                          <a:solidFill>
                            <a:srgbClr val="000000"/>
                          </a:solidFill>
                          <a:latin typeface="Arial"/>
                        </a:rPr>
                        <a:t>25%</a:t>
                      </a:r>
                    </a:p>
                  </a:txBody>
                  <a:tcPr marL="9525" marR="9525" marT="9525" marB="0" anchor="ctr">
                    <a:solidFill>
                      <a:schemeClr val="accent5">
                        <a:lumMod val="40000"/>
                        <a:lumOff val="6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ctr">
                    <a:solidFill>
                      <a:schemeClr val="accent5">
                        <a:lumMod val="40000"/>
                        <a:lumOff val="60000"/>
                      </a:schemeClr>
                    </a:solidFill>
                  </a:tcPr>
                </a:tc>
                <a:tc>
                  <a:txBody>
                    <a:bodyPr/>
                    <a:lstStyle/>
                    <a:p>
                      <a:pPr algn="r" fontAlgn="b"/>
                      <a:r>
                        <a:rPr lang="en-US" sz="2600" b="0" i="0" u="none" strike="noStrike" dirty="0">
                          <a:solidFill>
                            <a:srgbClr val="000000"/>
                          </a:solidFill>
                          <a:latin typeface="Arial"/>
                        </a:rPr>
                        <a:t>33%</a:t>
                      </a:r>
                    </a:p>
                  </a:txBody>
                  <a:tcPr marL="9525" marR="9525" marT="9525" marB="0" anchor="ctr">
                    <a:solidFill>
                      <a:srgbClr val="FF0000"/>
                    </a:solidFill>
                  </a:tcP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PI-9</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ctr"/>
                </a:tc>
                <a:tc>
                  <a:txBody>
                    <a:bodyPr/>
                    <a:lstStyle/>
                    <a:p>
                      <a:pPr algn="r" fontAlgn="b"/>
                      <a:r>
                        <a:rPr lang="en-US" sz="2600" b="0" i="0" u="none" strike="noStrike">
                          <a:solidFill>
                            <a:srgbClr val="000000"/>
                          </a:solidFill>
                          <a:latin typeface="Arial"/>
                        </a:rPr>
                        <a:t>8%</a:t>
                      </a:r>
                    </a:p>
                  </a:txBody>
                  <a:tcPr marL="9525" marR="9525" marT="9525" marB="0" anchor="ctr"/>
                </a:tc>
                <a:tc>
                  <a:txBody>
                    <a:bodyPr/>
                    <a:lstStyle/>
                    <a:p>
                      <a:pPr algn="r" fontAlgn="b"/>
                      <a:r>
                        <a:rPr lang="en-US" sz="2600" b="0" i="0" u="none" strike="noStrike">
                          <a:solidFill>
                            <a:srgbClr val="000000"/>
                          </a:solidFill>
                          <a:latin typeface="Arial"/>
                        </a:rPr>
                        <a:t>33%</a:t>
                      </a:r>
                    </a:p>
                  </a:txBody>
                  <a:tcPr marL="9525" marR="9525" marT="9525" marB="0" anchor="ctr">
                    <a:solidFill>
                      <a:srgbClr val="FF0000"/>
                    </a:solidFill>
                  </a:tcPr>
                </a:tc>
                <a:tc>
                  <a:txBody>
                    <a:bodyPr/>
                    <a:lstStyle/>
                    <a:p>
                      <a:pPr algn="r" fontAlgn="b"/>
                      <a:r>
                        <a:rPr lang="en-US" sz="2600" b="0" i="0" u="none" strike="noStrike">
                          <a:solidFill>
                            <a:srgbClr val="000000"/>
                          </a:solidFill>
                          <a:latin typeface="Arial"/>
                        </a:rPr>
                        <a:t>25%</a:t>
                      </a:r>
                    </a:p>
                  </a:txBody>
                  <a:tcPr marL="9525" marR="9525" marT="9525" marB="0" anchor="ctr">
                    <a:solidFill>
                      <a:srgbClr val="FF0000"/>
                    </a:solidFill>
                  </a:tcPr>
                </a:tc>
                <a:tc>
                  <a:txBody>
                    <a:bodyPr/>
                    <a:lstStyle/>
                    <a:p>
                      <a:pPr algn="r" fontAlgn="b"/>
                      <a:r>
                        <a:rPr lang="en-US" sz="2600" b="0" i="0" u="none" strike="noStrike" dirty="0">
                          <a:solidFill>
                            <a:srgbClr val="000000"/>
                          </a:solidFill>
                          <a:latin typeface="Arial"/>
                        </a:rPr>
                        <a:t>25%</a:t>
                      </a:r>
                    </a:p>
                  </a:txBody>
                  <a:tcPr marL="9525" marR="9525" marT="9525" marB="0" anchor="ctr"/>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PI-10</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17%</a:t>
                      </a:r>
                    </a:p>
                  </a:txBody>
                  <a:tcPr marL="9525" marR="9525" marT="9525" marB="0" anchor="ctr">
                    <a:solidFill>
                      <a:schemeClr val="accent5">
                        <a:lumMod val="40000"/>
                        <a:lumOff val="60000"/>
                      </a:schemeClr>
                    </a:solidFill>
                  </a:tcPr>
                </a:tc>
                <a:tc>
                  <a:txBody>
                    <a:bodyPr/>
                    <a:lstStyle/>
                    <a:p>
                      <a:pPr algn="r" fontAlgn="b"/>
                      <a:r>
                        <a:rPr lang="en-US" sz="2600" b="0" i="0" u="none" strike="noStrike">
                          <a:solidFill>
                            <a:srgbClr val="000000"/>
                          </a:solidFill>
                          <a:latin typeface="Arial"/>
                        </a:rPr>
                        <a:t>50%</a:t>
                      </a:r>
                    </a:p>
                  </a:txBody>
                  <a:tcPr marL="9525" marR="9525" marT="9525" marB="0" anchor="ctr">
                    <a:solidFill>
                      <a:srgbClr val="92D050"/>
                    </a:solidFill>
                  </a:tcPr>
                </a:tc>
                <a:tc>
                  <a:txBody>
                    <a:bodyPr/>
                    <a:lstStyle/>
                    <a:p>
                      <a:pPr algn="r" fontAlgn="b"/>
                      <a:r>
                        <a:rPr lang="en-US" sz="2600" b="0" i="0" u="none" strike="noStrike">
                          <a:solidFill>
                            <a:srgbClr val="000000"/>
                          </a:solidFill>
                          <a:latin typeface="Arial"/>
                        </a:rPr>
                        <a:t>33%</a:t>
                      </a:r>
                    </a:p>
                  </a:txBody>
                  <a:tcPr marL="9525" marR="9525" marT="9525" marB="0" anchor="ctr"/>
                </a:tc>
                <a:tc>
                  <a:txBody>
                    <a:bodyPr/>
                    <a:lstStyle/>
                    <a:p>
                      <a:pPr algn="r" fontAlgn="b"/>
                      <a:r>
                        <a:rPr lang="en-US" sz="2600" b="0" i="0" u="none" strike="noStrike">
                          <a:solidFill>
                            <a:srgbClr val="000000"/>
                          </a:solidFill>
                          <a:latin typeface="Arial"/>
                        </a:rPr>
                        <a:t>0%</a:t>
                      </a:r>
                    </a:p>
                  </a:txBody>
                  <a:tcPr marL="9525" marR="9525" marT="9525" marB="0" anchor="ctr"/>
                </a:tc>
                <a:tc>
                  <a:txBody>
                    <a:bodyPr/>
                    <a:lstStyle/>
                    <a:p>
                      <a:pPr algn="r" fontAlgn="b"/>
                      <a:r>
                        <a:rPr lang="en-US" sz="2600" b="0" i="0" u="none" strike="noStrike" dirty="0">
                          <a:solidFill>
                            <a:srgbClr val="000000"/>
                          </a:solidFill>
                          <a:latin typeface="Arial"/>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2735"/>
            <a:ext cx="9144000" cy="1440161"/>
          </a:xfrm>
        </p:spPr>
        <p:txBody>
          <a:bodyPr/>
          <a:lstStyle/>
          <a:p>
            <a:pPr algn="ctr"/>
            <a:r>
              <a:rPr lang="en-US" sz="4000" kern="1200" dirty="0" smtClean="0">
                <a:solidFill>
                  <a:srgbClr val="C00000"/>
                </a:solidFill>
                <a:latin typeface="Calibri (headings)"/>
              </a:rPr>
              <a:t>LAC </a:t>
            </a:r>
            <a:r>
              <a:rPr lang="en-US" sz="4000" kern="1200" dirty="0" err="1" smtClean="0">
                <a:solidFill>
                  <a:srgbClr val="C00000"/>
                </a:solidFill>
                <a:latin typeface="Calibri (headings)"/>
              </a:rPr>
              <a:t>SN</a:t>
            </a:r>
            <a:r>
              <a:rPr lang="en-US" sz="4000" kern="1200" dirty="0" smtClean="0">
                <a:solidFill>
                  <a:srgbClr val="C00000"/>
                </a:solidFill>
                <a:latin typeface="Calibri (headings)"/>
              </a:rPr>
              <a:t>: Policy-based budgeting (11-12)</a:t>
            </a:r>
          </a:p>
        </p:txBody>
      </p:sp>
      <p:graphicFrame>
        <p:nvGraphicFramePr>
          <p:cNvPr id="6" name="Content Placeholder 5"/>
          <p:cNvGraphicFramePr>
            <a:graphicFrameLocks noGrp="1"/>
          </p:cNvGraphicFramePr>
          <p:nvPr>
            <p:ph idx="1"/>
          </p:nvPr>
        </p:nvGraphicFramePr>
        <p:xfrm>
          <a:off x="468313" y="2780929"/>
          <a:ext cx="8062914" cy="1800198"/>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600066">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 </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 </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 C </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D+, D</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NS </a:t>
                      </a:r>
                      <a:endParaRPr lang="en-US" sz="1200" dirty="0">
                        <a:latin typeface="Calibri"/>
                        <a:ea typeface="Times New Roman"/>
                      </a:endParaRPr>
                    </a:p>
                  </a:txBody>
                  <a:tcPr marL="68580" marR="68580" marT="0" marB="0" anchor="ctr"/>
                </a:tc>
              </a:tr>
              <a:tr h="600066">
                <a:tc>
                  <a:txBody>
                    <a:bodyPr/>
                    <a:lstStyle/>
                    <a:p>
                      <a:pPr marL="0" marR="0" algn="ctr">
                        <a:lnSpc>
                          <a:spcPct val="115000"/>
                        </a:lnSpc>
                        <a:spcBef>
                          <a:spcPts val="0"/>
                        </a:spcBef>
                        <a:spcAft>
                          <a:spcPts val="0"/>
                        </a:spcAft>
                      </a:pPr>
                      <a:r>
                        <a:rPr lang="en-US" sz="2600" b="1" dirty="0">
                          <a:latin typeface="Arial"/>
                          <a:ea typeface="Times New Roman"/>
                          <a:cs typeface="Arial"/>
                        </a:rPr>
                        <a:t>PI-11</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33%</a:t>
                      </a:r>
                    </a:p>
                  </a:txBody>
                  <a:tcPr marL="9525" marR="9525" marT="9525" marB="0" anchor="ctr"/>
                </a:tc>
                <a:tc>
                  <a:txBody>
                    <a:bodyPr/>
                    <a:lstStyle/>
                    <a:p>
                      <a:pPr algn="r" fontAlgn="b"/>
                      <a:r>
                        <a:rPr lang="en-US" sz="2600" b="0" i="0" u="none" strike="noStrike" dirty="0">
                          <a:solidFill>
                            <a:srgbClr val="000000"/>
                          </a:solidFill>
                          <a:latin typeface="Arial"/>
                        </a:rPr>
                        <a:t>50%</a:t>
                      </a:r>
                    </a:p>
                  </a:txBody>
                  <a:tcPr marL="9525" marR="9525" marT="9525" marB="0" anchor="ctr">
                    <a:solidFill>
                      <a:srgbClr val="92D050"/>
                    </a:solidFill>
                  </a:tcPr>
                </a:tc>
                <a:tc>
                  <a:txBody>
                    <a:bodyPr/>
                    <a:lstStyle/>
                    <a:p>
                      <a:pPr algn="r" fontAlgn="b"/>
                      <a:r>
                        <a:rPr lang="en-US" sz="2600" b="0" i="0" u="none" strike="noStrike" dirty="0">
                          <a:solidFill>
                            <a:srgbClr val="000000"/>
                          </a:solidFill>
                          <a:latin typeface="Arial"/>
                        </a:rPr>
                        <a:t>17%</a:t>
                      </a:r>
                    </a:p>
                  </a:txBody>
                  <a:tcPr marL="9525" marR="9525" marT="9525" marB="0" anchor="ctr"/>
                </a:tc>
                <a:tc>
                  <a:txBody>
                    <a:bodyPr/>
                    <a:lstStyle/>
                    <a:p>
                      <a:pPr algn="r" fontAlgn="b"/>
                      <a:r>
                        <a:rPr lang="en-US" sz="2600" b="0" i="0" u="none" strike="noStrike" dirty="0">
                          <a:solidFill>
                            <a:srgbClr val="000000"/>
                          </a:solidFill>
                          <a:latin typeface="Arial"/>
                        </a:rPr>
                        <a:t>0%</a:t>
                      </a:r>
                    </a:p>
                  </a:txBody>
                  <a:tcPr marL="9525" marR="9525" marT="9525" marB="0" anchor="ctr"/>
                </a:tc>
                <a:tc>
                  <a:txBody>
                    <a:bodyPr/>
                    <a:lstStyle/>
                    <a:p>
                      <a:pPr algn="r" fontAlgn="b"/>
                      <a:r>
                        <a:rPr lang="en-US" sz="2600" b="0" i="0" u="none" strike="noStrike">
                          <a:solidFill>
                            <a:srgbClr val="000000"/>
                          </a:solidFill>
                          <a:latin typeface="Arial"/>
                        </a:rPr>
                        <a:t>0%</a:t>
                      </a:r>
                    </a:p>
                  </a:txBody>
                  <a:tcPr marL="9525" marR="9525" marT="9525" marB="0" anchor="ctr"/>
                </a:tc>
              </a:tr>
              <a:tr h="600066">
                <a:tc>
                  <a:txBody>
                    <a:bodyPr/>
                    <a:lstStyle/>
                    <a:p>
                      <a:pPr marL="0" marR="0" algn="ctr">
                        <a:lnSpc>
                          <a:spcPct val="115000"/>
                        </a:lnSpc>
                        <a:spcBef>
                          <a:spcPts val="0"/>
                        </a:spcBef>
                        <a:spcAft>
                          <a:spcPts val="0"/>
                        </a:spcAft>
                      </a:pPr>
                      <a:r>
                        <a:rPr lang="en-US" sz="2600" b="1">
                          <a:latin typeface="Arial"/>
                          <a:ea typeface="Times New Roman"/>
                          <a:cs typeface="Arial"/>
                        </a:rPr>
                        <a:t>PI-12</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ctr"/>
                </a:tc>
                <a:tc>
                  <a:txBody>
                    <a:bodyPr/>
                    <a:lstStyle/>
                    <a:p>
                      <a:pPr algn="r" fontAlgn="b"/>
                      <a:r>
                        <a:rPr lang="en-US" sz="2600" b="0" i="0" u="none" strike="noStrike">
                          <a:solidFill>
                            <a:srgbClr val="000000"/>
                          </a:solidFill>
                          <a:latin typeface="Arial"/>
                        </a:rPr>
                        <a:t>0%</a:t>
                      </a:r>
                    </a:p>
                  </a:txBody>
                  <a:tcPr marL="9525" marR="9525" marT="9525" marB="0" anchor="ctr"/>
                </a:tc>
                <a:tc>
                  <a:txBody>
                    <a:bodyPr/>
                    <a:lstStyle/>
                    <a:p>
                      <a:pPr algn="r" fontAlgn="b"/>
                      <a:r>
                        <a:rPr lang="en-US" sz="2600" b="0" i="0" u="none" strike="noStrike">
                          <a:solidFill>
                            <a:srgbClr val="000000"/>
                          </a:solidFill>
                          <a:latin typeface="Arial"/>
                        </a:rPr>
                        <a:t>50%</a:t>
                      </a:r>
                    </a:p>
                  </a:txBody>
                  <a:tcPr marL="9525" marR="9525" marT="9525" marB="0" anchor="ctr">
                    <a:solidFill>
                      <a:srgbClr val="FF0000"/>
                    </a:solidFill>
                  </a:tcPr>
                </a:tc>
                <a:tc>
                  <a:txBody>
                    <a:bodyPr/>
                    <a:lstStyle/>
                    <a:p>
                      <a:pPr algn="r" fontAlgn="b"/>
                      <a:r>
                        <a:rPr lang="en-US" sz="2600" b="0" i="0" u="none" strike="noStrike" dirty="0">
                          <a:solidFill>
                            <a:srgbClr val="000000"/>
                          </a:solidFill>
                          <a:latin typeface="Arial"/>
                        </a:rPr>
                        <a:t>42%</a:t>
                      </a:r>
                    </a:p>
                  </a:txBody>
                  <a:tcPr marL="9525" marR="9525" marT="9525" marB="0" anchor="ctr">
                    <a:solidFill>
                      <a:srgbClr val="FF0000"/>
                    </a:solidFill>
                  </a:tcPr>
                </a:tc>
                <a:tc>
                  <a:txBody>
                    <a:bodyPr/>
                    <a:lstStyle/>
                    <a:p>
                      <a:pPr algn="r" fontAlgn="b"/>
                      <a:r>
                        <a:rPr lang="en-US" sz="2600" b="0" i="0" u="none" strike="noStrike" dirty="0">
                          <a:solidFill>
                            <a:srgbClr val="000000"/>
                          </a:solidFill>
                          <a:latin typeface="Arial"/>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4744"/>
            <a:ext cx="8964488" cy="1080120"/>
          </a:xfrm>
        </p:spPr>
        <p:txBody>
          <a:bodyPr/>
          <a:lstStyle/>
          <a:p>
            <a:pPr algn="ctr"/>
            <a:r>
              <a:rPr lang="en-US" sz="4000" kern="1200" dirty="0" smtClean="0">
                <a:solidFill>
                  <a:srgbClr val="C00000"/>
                </a:solidFill>
                <a:latin typeface="Calibri (headings)"/>
              </a:rPr>
              <a:t>LAC </a:t>
            </a:r>
            <a:r>
              <a:rPr lang="en-US" sz="4000" kern="1200" dirty="0" err="1" smtClean="0">
                <a:solidFill>
                  <a:srgbClr val="C00000"/>
                </a:solidFill>
                <a:latin typeface="Calibri (headings)"/>
              </a:rPr>
              <a:t>SN</a:t>
            </a:r>
            <a:r>
              <a:rPr lang="en-US" sz="4000" kern="1200" dirty="0" smtClean="0">
                <a:solidFill>
                  <a:srgbClr val="C00000"/>
                </a:solidFill>
                <a:latin typeface="Calibri (headings)"/>
              </a:rPr>
              <a:t>: Predictability &amp; control in budget execution (13 – 21)</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8313" y="1988835"/>
          <a:ext cx="8062914" cy="4608520"/>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60852">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A</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C+, C</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D+, D</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a:t>
                      </a:r>
                      <a:endParaRPr lang="en-US" sz="1200">
                        <a:latin typeface="Calibri"/>
                        <a:ea typeface="Times New Roman"/>
                      </a:endParaRPr>
                    </a:p>
                  </a:txBody>
                  <a:tcPr marL="68580" marR="68580" marT="0" marB="0" anchor="ctr"/>
                </a:tc>
              </a:tr>
              <a:tr h="460852">
                <a:tc>
                  <a:txBody>
                    <a:bodyPr/>
                    <a:lstStyle/>
                    <a:p>
                      <a:pPr marL="0" marR="0" algn="ctr">
                        <a:lnSpc>
                          <a:spcPct val="115000"/>
                        </a:lnSpc>
                        <a:spcBef>
                          <a:spcPts val="0"/>
                        </a:spcBef>
                        <a:spcAft>
                          <a:spcPts val="0"/>
                        </a:spcAft>
                      </a:pPr>
                      <a:r>
                        <a:rPr lang="en-US" sz="2600" b="1">
                          <a:latin typeface="Arial"/>
                          <a:ea typeface="Times New Roman"/>
                          <a:cs typeface="Arial"/>
                        </a:rPr>
                        <a:t>PI-13</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8%</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33%</a:t>
                      </a:r>
                    </a:p>
                  </a:txBody>
                  <a:tcPr marL="9525" marR="9525" marT="9525" marB="0" anchor="b">
                    <a:solidFill>
                      <a:srgbClr val="92D050"/>
                    </a:solidFill>
                  </a:tcP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dirty="0">
                          <a:solidFill>
                            <a:srgbClr val="000000"/>
                          </a:solidFill>
                          <a:latin typeface="Arial"/>
                        </a:rPr>
                        <a:t>58%</a:t>
                      </a:r>
                    </a:p>
                  </a:txBody>
                  <a:tcPr marL="9525" marR="9525" marT="9525" marB="0" anchor="b">
                    <a:solidFill>
                      <a:srgbClr val="FF0000"/>
                    </a:solidFill>
                  </a:tcPr>
                </a:tc>
              </a:tr>
              <a:tr h="460852">
                <a:tc>
                  <a:txBody>
                    <a:bodyPr/>
                    <a:lstStyle/>
                    <a:p>
                      <a:pPr marL="0" marR="0" algn="ctr">
                        <a:lnSpc>
                          <a:spcPct val="115000"/>
                        </a:lnSpc>
                        <a:spcBef>
                          <a:spcPts val="0"/>
                        </a:spcBef>
                        <a:spcAft>
                          <a:spcPts val="0"/>
                        </a:spcAft>
                      </a:pPr>
                      <a:r>
                        <a:rPr lang="en-US" sz="2600" b="1">
                          <a:latin typeface="Arial"/>
                          <a:ea typeface="Times New Roman"/>
                          <a:cs typeface="Arial"/>
                        </a:rPr>
                        <a:t>PI-14</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dirty="0">
                          <a:solidFill>
                            <a:srgbClr val="000000"/>
                          </a:solidFill>
                          <a:latin typeface="Arial"/>
                        </a:rPr>
                        <a:t>33%</a:t>
                      </a:r>
                    </a:p>
                  </a:txBody>
                  <a:tcPr marL="9525" marR="9525" marT="9525" marB="0" anchor="b">
                    <a:solidFill>
                      <a:srgbClr val="92D050"/>
                    </a:solidFill>
                  </a:tcP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dirty="0">
                          <a:solidFill>
                            <a:srgbClr val="000000"/>
                          </a:solidFill>
                          <a:latin typeface="Arial"/>
                        </a:rPr>
                        <a:t>58%</a:t>
                      </a:r>
                    </a:p>
                  </a:txBody>
                  <a:tcPr marL="9525" marR="9525" marT="9525" marB="0" anchor="b">
                    <a:solidFill>
                      <a:srgbClr val="FF0000"/>
                    </a:solidFill>
                  </a:tcPr>
                </a:tc>
              </a:tr>
              <a:tr h="460852">
                <a:tc>
                  <a:txBody>
                    <a:bodyPr/>
                    <a:lstStyle/>
                    <a:p>
                      <a:pPr marL="0" marR="0" algn="ctr">
                        <a:lnSpc>
                          <a:spcPct val="115000"/>
                        </a:lnSpc>
                        <a:spcBef>
                          <a:spcPts val="0"/>
                        </a:spcBef>
                        <a:spcAft>
                          <a:spcPts val="0"/>
                        </a:spcAft>
                      </a:pPr>
                      <a:r>
                        <a:rPr lang="en-US" sz="2600" b="1">
                          <a:latin typeface="Arial"/>
                          <a:ea typeface="Times New Roman"/>
                          <a:cs typeface="Arial"/>
                        </a:rPr>
                        <a:t>PI-15</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dirty="0">
                          <a:solidFill>
                            <a:srgbClr val="000000"/>
                          </a:solidFill>
                          <a:latin typeface="Arial"/>
                        </a:rPr>
                        <a:t>33%</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58%</a:t>
                      </a:r>
                    </a:p>
                  </a:txBody>
                  <a:tcPr marL="9525" marR="9525" marT="9525" marB="0" anchor="b">
                    <a:solidFill>
                      <a:srgbClr val="FF0000"/>
                    </a:solidFill>
                  </a:tcPr>
                </a:tc>
              </a:tr>
              <a:tr h="460852">
                <a:tc>
                  <a:txBody>
                    <a:bodyPr/>
                    <a:lstStyle/>
                    <a:p>
                      <a:pPr marL="0" marR="0" algn="ctr">
                        <a:lnSpc>
                          <a:spcPct val="115000"/>
                        </a:lnSpc>
                        <a:spcBef>
                          <a:spcPts val="0"/>
                        </a:spcBef>
                        <a:spcAft>
                          <a:spcPts val="0"/>
                        </a:spcAft>
                      </a:pPr>
                      <a:r>
                        <a:rPr lang="en-US" sz="2600" b="1">
                          <a:latin typeface="Arial"/>
                          <a:ea typeface="Times New Roman"/>
                          <a:cs typeface="Arial"/>
                        </a:rPr>
                        <a:t>PI-16</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33%</a:t>
                      </a:r>
                    </a:p>
                  </a:txBody>
                  <a:tcPr marL="9525" marR="9525" marT="9525" marB="0" anchor="b"/>
                </a:tc>
                <a:tc>
                  <a:txBody>
                    <a:bodyPr/>
                    <a:lstStyle/>
                    <a:p>
                      <a:pPr algn="r" fontAlgn="b"/>
                      <a:r>
                        <a:rPr lang="en-US" sz="2600" b="0" i="0" u="none" strike="noStrike">
                          <a:solidFill>
                            <a:srgbClr val="000000"/>
                          </a:solidFill>
                          <a:latin typeface="Arial"/>
                        </a:rPr>
                        <a:t>25%</a:t>
                      </a:r>
                    </a:p>
                  </a:txBody>
                  <a:tcPr marL="9525" marR="9525" marT="9525" marB="0" anchor="b">
                    <a:solidFill>
                      <a:srgbClr val="FF0000"/>
                    </a:solidFill>
                  </a:tcPr>
                </a:tc>
                <a:tc>
                  <a:txBody>
                    <a:bodyPr/>
                    <a:lstStyle/>
                    <a:p>
                      <a:pPr algn="r" fontAlgn="b"/>
                      <a:r>
                        <a:rPr lang="en-US" sz="2600" b="0" i="0" u="none" strike="noStrike">
                          <a:solidFill>
                            <a:srgbClr val="000000"/>
                          </a:solidFill>
                          <a:latin typeface="Arial"/>
                        </a:rPr>
                        <a:t>33%</a:t>
                      </a:r>
                    </a:p>
                  </a:txBody>
                  <a:tcPr marL="9525" marR="9525" marT="9525" marB="0" anchor="b">
                    <a:solidFill>
                      <a:srgbClr val="FF0000"/>
                    </a:solidFill>
                  </a:tcPr>
                </a:tc>
                <a:tc>
                  <a:txBody>
                    <a:bodyPr/>
                    <a:lstStyle/>
                    <a:p>
                      <a:pPr algn="r" fontAlgn="b"/>
                      <a:r>
                        <a:rPr lang="en-US" sz="2600" b="0" i="0" u="none" strike="noStrike">
                          <a:solidFill>
                            <a:srgbClr val="000000"/>
                          </a:solidFill>
                          <a:latin typeface="Arial"/>
                        </a:rPr>
                        <a:t>0%</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PI-17</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17%</a:t>
                      </a:r>
                    </a:p>
                  </a:txBody>
                  <a:tcPr marL="9525" marR="9525" marT="9525" marB="0" anchor="b">
                    <a:solidFill>
                      <a:schemeClr val="accent5">
                        <a:lumMod val="60000"/>
                        <a:lumOff val="40000"/>
                      </a:schemeClr>
                    </a:solidFill>
                  </a:tcPr>
                </a:tc>
                <a:tc>
                  <a:txBody>
                    <a:bodyPr/>
                    <a:lstStyle/>
                    <a:p>
                      <a:pPr algn="r" fontAlgn="b"/>
                      <a:r>
                        <a:rPr lang="en-US" sz="2600" b="0" i="0" u="none" strike="noStrike">
                          <a:solidFill>
                            <a:srgbClr val="000000"/>
                          </a:solidFill>
                          <a:latin typeface="Arial"/>
                        </a:rPr>
                        <a:t>83%</a:t>
                      </a:r>
                    </a:p>
                  </a:txBody>
                  <a:tcPr marL="9525" marR="9525" marT="9525" marB="0" anchor="b">
                    <a:solidFill>
                      <a:srgbClr val="92D050"/>
                    </a:solidFill>
                  </a:tcP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PI-18</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92%</a:t>
                      </a:r>
                    </a:p>
                  </a:txBody>
                  <a:tcPr marL="9525" marR="9525" marT="9525" marB="0" anchor="b">
                    <a:solidFill>
                      <a:srgbClr val="FF0000"/>
                    </a:solidFill>
                  </a:tcPr>
                </a:tc>
                <a:tc>
                  <a:txBody>
                    <a:bodyPr/>
                    <a:lstStyle/>
                    <a:p>
                      <a:pPr algn="r" fontAlgn="b"/>
                      <a:r>
                        <a:rPr lang="en-US" sz="2600" b="0" i="0" u="none" strike="noStrike">
                          <a:solidFill>
                            <a:srgbClr val="000000"/>
                          </a:solidFill>
                          <a:latin typeface="Arial"/>
                        </a:rPr>
                        <a:t>0%</a:t>
                      </a:r>
                    </a:p>
                  </a:txBody>
                  <a:tcPr marL="9525" marR="9525" marT="9525" marB="0" anchor="b">
                    <a:solidFill>
                      <a:srgbClr val="FF0000"/>
                    </a:solidFill>
                  </a:tcPr>
                </a:tc>
                <a:tc>
                  <a:txBody>
                    <a:bodyPr/>
                    <a:lstStyle/>
                    <a:p>
                      <a:pPr algn="r" fontAlgn="b"/>
                      <a:r>
                        <a:rPr lang="en-US" sz="2600" b="0" i="0" u="none" strike="noStrike">
                          <a:solidFill>
                            <a:srgbClr val="000000"/>
                          </a:solidFill>
                          <a:latin typeface="Arial"/>
                        </a:rPr>
                        <a:t>0%</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PI-19</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33%</a:t>
                      </a:r>
                    </a:p>
                  </a:txBody>
                  <a:tcPr marL="9525" marR="9525" marT="9525" marB="0" anchor="b"/>
                </a:tc>
                <a:tc>
                  <a:txBody>
                    <a:bodyPr/>
                    <a:lstStyle/>
                    <a:p>
                      <a:pPr algn="r" fontAlgn="b"/>
                      <a:r>
                        <a:rPr lang="en-US" sz="2600" b="0" i="0" u="none" strike="noStrike" dirty="0">
                          <a:solidFill>
                            <a:srgbClr val="000000"/>
                          </a:solidFill>
                          <a:latin typeface="Arial"/>
                        </a:rPr>
                        <a:t>25%</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33%</a:t>
                      </a:r>
                    </a:p>
                  </a:txBody>
                  <a:tcPr marL="9525" marR="9525" marT="9525" marB="0" anchor="b">
                    <a:solidFill>
                      <a:srgbClr val="FF0000"/>
                    </a:solidFill>
                  </a:tcPr>
                </a:tc>
              </a:tr>
              <a:tr h="460852">
                <a:tc>
                  <a:txBody>
                    <a:bodyPr/>
                    <a:lstStyle/>
                    <a:p>
                      <a:pPr marL="0" marR="0" algn="ctr">
                        <a:lnSpc>
                          <a:spcPct val="115000"/>
                        </a:lnSpc>
                        <a:spcBef>
                          <a:spcPts val="0"/>
                        </a:spcBef>
                        <a:spcAft>
                          <a:spcPts val="0"/>
                        </a:spcAft>
                      </a:pPr>
                      <a:r>
                        <a:rPr lang="en-US" sz="2600" b="1">
                          <a:latin typeface="Arial"/>
                          <a:ea typeface="Times New Roman"/>
                          <a:cs typeface="Arial"/>
                        </a:rPr>
                        <a:t>PI-20</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33%</a:t>
                      </a:r>
                    </a:p>
                  </a:txBody>
                  <a:tcPr marL="9525" marR="9525" marT="9525" marB="0" anchor="b"/>
                </a:tc>
                <a:tc>
                  <a:txBody>
                    <a:bodyPr/>
                    <a:lstStyle/>
                    <a:p>
                      <a:pPr algn="r" fontAlgn="b"/>
                      <a:r>
                        <a:rPr lang="en-US" sz="2600" b="0" i="0" u="none" strike="noStrike">
                          <a:solidFill>
                            <a:srgbClr val="000000"/>
                          </a:solidFill>
                          <a:latin typeface="Arial"/>
                        </a:rPr>
                        <a:t>42%</a:t>
                      </a:r>
                    </a:p>
                  </a:txBody>
                  <a:tcPr marL="9525" marR="9525" marT="9525" marB="0" anchor="b">
                    <a:solidFill>
                      <a:srgbClr val="FF0000"/>
                    </a:solidFill>
                  </a:tcPr>
                </a:tc>
                <a:tc>
                  <a:txBody>
                    <a:bodyPr/>
                    <a:lstStyle/>
                    <a:p>
                      <a:pPr algn="r" fontAlgn="b"/>
                      <a:r>
                        <a:rPr lang="en-US" sz="2600" b="0" i="0" u="none" strike="noStrike" dirty="0">
                          <a:solidFill>
                            <a:srgbClr val="000000"/>
                          </a:solidFill>
                          <a:latin typeface="Arial"/>
                        </a:rPr>
                        <a:t>17%</a:t>
                      </a:r>
                    </a:p>
                  </a:txBody>
                  <a:tcPr marL="9525" marR="9525" marT="9525" marB="0" anchor="b">
                    <a:solidFill>
                      <a:schemeClr val="accent5">
                        <a:lumMod val="40000"/>
                        <a:lumOff val="60000"/>
                      </a:schemeClr>
                    </a:solidFill>
                  </a:tcPr>
                </a:tc>
                <a:tc>
                  <a:txBody>
                    <a:bodyPr/>
                    <a:lstStyle/>
                    <a:p>
                      <a:pPr algn="r" fontAlgn="b"/>
                      <a:r>
                        <a:rPr lang="en-US" sz="2600" b="0" i="0" u="none" strike="noStrike">
                          <a:solidFill>
                            <a:srgbClr val="000000"/>
                          </a:solidFill>
                          <a:latin typeface="Arial"/>
                        </a:rPr>
                        <a:t>0%</a:t>
                      </a:r>
                    </a:p>
                  </a:txBody>
                  <a:tcPr marL="9525" marR="9525" marT="9525" marB="0" anchor="b"/>
                </a:tc>
              </a:tr>
              <a:tr h="460852">
                <a:tc>
                  <a:txBody>
                    <a:bodyPr/>
                    <a:lstStyle/>
                    <a:p>
                      <a:pPr marL="0" marR="0" algn="ctr">
                        <a:lnSpc>
                          <a:spcPct val="115000"/>
                        </a:lnSpc>
                        <a:spcBef>
                          <a:spcPts val="0"/>
                        </a:spcBef>
                        <a:spcAft>
                          <a:spcPts val="0"/>
                        </a:spcAft>
                      </a:pPr>
                      <a:r>
                        <a:rPr lang="en-US" sz="2600" b="1">
                          <a:latin typeface="Arial"/>
                          <a:ea typeface="Times New Roman"/>
                          <a:cs typeface="Arial"/>
                        </a:rPr>
                        <a:t>PI-21</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42%</a:t>
                      </a:r>
                    </a:p>
                  </a:txBody>
                  <a:tcPr marL="9525" marR="9525" marT="9525" marB="0" anchor="b">
                    <a:solidFill>
                      <a:srgbClr val="FF0000"/>
                    </a:solidFill>
                  </a:tcPr>
                </a:tc>
                <a:tc>
                  <a:txBody>
                    <a:bodyPr/>
                    <a:lstStyle/>
                    <a:p>
                      <a:pPr algn="r" fontAlgn="b"/>
                      <a:r>
                        <a:rPr lang="en-US" sz="2600" b="0" i="0" u="none" strike="noStrike">
                          <a:solidFill>
                            <a:srgbClr val="000000"/>
                          </a:solidFill>
                          <a:latin typeface="Arial"/>
                        </a:rPr>
                        <a:t>50%</a:t>
                      </a:r>
                    </a:p>
                  </a:txBody>
                  <a:tcPr marL="9525" marR="9525" marT="9525" marB="0" anchor="b">
                    <a:solidFill>
                      <a:srgbClr val="FF0000"/>
                    </a:solidFill>
                  </a:tcPr>
                </a:tc>
                <a:tc>
                  <a:txBody>
                    <a:bodyPr/>
                    <a:lstStyle/>
                    <a:p>
                      <a:pPr algn="r" fontAlgn="b"/>
                      <a:r>
                        <a:rPr lang="en-US" sz="2600" b="0" i="0" u="none" strike="noStrike" dirty="0">
                          <a:solidFill>
                            <a:srgbClr val="000000"/>
                          </a:solidFill>
                          <a:latin typeface="Arial"/>
                        </a:rPr>
                        <a:t>0%</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762000"/>
            <a:ext cx="8291512" cy="1586880"/>
          </a:xfrm>
        </p:spPr>
        <p:txBody>
          <a:bodyPr/>
          <a:lstStyle/>
          <a:p>
            <a:pPr algn="ctr"/>
            <a:r>
              <a:rPr lang="en-US" sz="4000" kern="1200" dirty="0" smtClean="0">
                <a:solidFill>
                  <a:srgbClr val="C00000"/>
                </a:solidFill>
                <a:latin typeface="Calibri (headings)"/>
              </a:rPr>
              <a:t>LAC </a:t>
            </a:r>
            <a:r>
              <a:rPr lang="en-US" sz="4000" kern="1200" dirty="0" err="1" smtClean="0">
                <a:solidFill>
                  <a:srgbClr val="C00000"/>
                </a:solidFill>
                <a:latin typeface="Calibri (headings)"/>
              </a:rPr>
              <a:t>SN</a:t>
            </a:r>
            <a:r>
              <a:rPr lang="en-US" sz="4000" kern="1200" dirty="0" smtClean="0">
                <a:solidFill>
                  <a:srgbClr val="C00000"/>
                </a:solidFill>
                <a:latin typeface="Calibri (headings)"/>
              </a:rPr>
              <a:t>: Accounting, recording &amp; reporting (22 – 25)</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7544" y="2348880"/>
          <a:ext cx="8062914" cy="2278380"/>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450669">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D+, D</a:t>
                      </a:r>
                      <a:endParaRPr lang="en-US" sz="120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a:t>
                      </a:r>
                      <a:endParaRPr lang="en-US" sz="1200">
                        <a:latin typeface="Calibri"/>
                        <a:ea typeface="Times New Roman"/>
                      </a:endParaRPr>
                    </a:p>
                  </a:txBody>
                  <a:tcPr marL="68580" marR="68580" marT="0" marB="0" anchor="ctr"/>
                </a:tc>
              </a:tr>
              <a:tr h="450669">
                <a:tc>
                  <a:txBody>
                    <a:bodyPr/>
                    <a:lstStyle/>
                    <a:p>
                      <a:pPr marL="0" marR="0" algn="ctr">
                        <a:lnSpc>
                          <a:spcPct val="115000"/>
                        </a:lnSpc>
                        <a:spcBef>
                          <a:spcPts val="0"/>
                        </a:spcBef>
                        <a:spcAft>
                          <a:spcPts val="0"/>
                        </a:spcAft>
                      </a:pPr>
                      <a:r>
                        <a:rPr lang="en-US" sz="2600" b="1">
                          <a:latin typeface="Arial"/>
                          <a:ea typeface="Times New Roman"/>
                          <a:cs typeface="Arial"/>
                        </a:rPr>
                        <a:t>PI-22</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25%</a:t>
                      </a:r>
                    </a:p>
                  </a:txBody>
                  <a:tcPr marL="9525" marR="9525" marT="9525" marB="0" anchor="b"/>
                </a:tc>
                <a:tc>
                  <a:txBody>
                    <a:bodyPr/>
                    <a:lstStyle/>
                    <a:p>
                      <a:pPr algn="r" fontAlgn="b"/>
                      <a:r>
                        <a:rPr lang="en-US" sz="2600" b="0" i="0" u="none" strike="noStrike">
                          <a:solidFill>
                            <a:srgbClr val="000000"/>
                          </a:solidFill>
                          <a:latin typeface="Arial"/>
                        </a:rPr>
                        <a:t>58%</a:t>
                      </a:r>
                    </a:p>
                  </a:txBody>
                  <a:tcPr marL="9525" marR="9525" marT="9525" marB="0" anchor="b">
                    <a:solidFill>
                      <a:srgbClr val="92D050"/>
                    </a:solidFill>
                  </a:tcPr>
                </a:tc>
                <a:tc>
                  <a:txBody>
                    <a:bodyPr/>
                    <a:lstStyle/>
                    <a:p>
                      <a:pPr algn="r" fontAlgn="b"/>
                      <a:r>
                        <a:rPr lang="en-US" sz="2600" b="0" i="0" u="none" strike="noStrike" dirty="0">
                          <a:solidFill>
                            <a:srgbClr val="000000"/>
                          </a:solidFill>
                          <a:latin typeface="Arial"/>
                        </a:rPr>
                        <a:t>17%</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PI-23</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25%</a:t>
                      </a:r>
                    </a:p>
                  </a:txBody>
                  <a:tcPr marL="9525" marR="9525" marT="9525" marB="0" anchor="b"/>
                </a:tc>
                <a:tc>
                  <a:txBody>
                    <a:bodyPr/>
                    <a:lstStyle/>
                    <a:p>
                      <a:pPr algn="r" fontAlgn="b"/>
                      <a:r>
                        <a:rPr lang="en-US" sz="2600" b="0" i="0" u="none" strike="noStrike" dirty="0">
                          <a:solidFill>
                            <a:srgbClr val="000000"/>
                          </a:solidFill>
                          <a:latin typeface="Arial"/>
                        </a:rPr>
                        <a:t>33%</a:t>
                      </a:r>
                    </a:p>
                  </a:txBody>
                  <a:tcPr marL="9525" marR="9525" marT="9525" marB="0" anchor="b">
                    <a:solidFill>
                      <a:srgbClr val="FF0000"/>
                    </a:solidFill>
                  </a:tcPr>
                </a:tc>
                <a:tc>
                  <a:txBody>
                    <a:bodyPr/>
                    <a:lstStyle/>
                    <a:p>
                      <a:pPr algn="r" fontAlgn="b"/>
                      <a:r>
                        <a:rPr lang="en-US" sz="2600" b="0" i="0" u="none" strike="noStrike">
                          <a:solidFill>
                            <a:srgbClr val="000000"/>
                          </a:solidFill>
                          <a:latin typeface="Arial"/>
                        </a:rPr>
                        <a:t>33%</a:t>
                      </a:r>
                    </a:p>
                  </a:txBody>
                  <a:tcPr marL="9525" marR="9525" marT="9525" marB="0" anchor="b">
                    <a:solidFill>
                      <a:srgbClr val="FF0000"/>
                    </a:solidFill>
                  </a:tcPr>
                </a:tc>
                <a:tc>
                  <a:txBody>
                    <a:bodyPr/>
                    <a:lstStyle/>
                    <a:p>
                      <a:pPr algn="r" fontAlgn="b"/>
                      <a:r>
                        <a:rPr lang="en-US" sz="2600" b="0" i="0" u="none" strike="noStrike">
                          <a:solidFill>
                            <a:srgbClr val="000000"/>
                          </a:solidFill>
                          <a:latin typeface="Arial"/>
                        </a:rPr>
                        <a:t>0%</a:t>
                      </a:r>
                    </a:p>
                  </a:txBody>
                  <a:tcPr marL="9525" marR="9525" marT="9525" marB="0" anchor="b"/>
                </a:tc>
              </a:tr>
              <a:tr h="450669">
                <a:tc>
                  <a:txBody>
                    <a:bodyPr/>
                    <a:lstStyle/>
                    <a:p>
                      <a:pPr marL="0" marR="0" algn="ctr">
                        <a:lnSpc>
                          <a:spcPct val="115000"/>
                        </a:lnSpc>
                        <a:spcBef>
                          <a:spcPts val="0"/>
                        </a:spcBef>
                        <a:spcAft>
                          <a:spcPts val="0"/>
                        </a:spcAft>
                      </a:pPr>
                      <a:r>
                        <a:rPr lang="en-US" sz="2600" b="1">
                          <a:latin typeface="Arial"/>
                          <a:ea typeface="Times New Roman"/>
                          <a:cs typeface="Arial"/>
                        </a:rPr>
                        <a:t>PI-24</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33%</a:t>
                      </a:r>
                    </a:p>
                  </a:txBody>
                  <a:tcPr marL="9525" marR="9525" marT="9525" marB="0" anchor="b"/>
                </a:tc>
                <a:tc>
                  <a:txBody>
                    <a:bodyPr/>
                    <a:lstStyle/>
                    <a:p>
                      <a:pPr algn="r" fontAlgn="b"/>
                      <a:r>
                        <a:rPr lang="en-US" sz="2600" b="0" i="0" u="none" strike="noStrike" dirty="0">
                          <a:solidFill>
                            <a:srgbClr val="000000"/>
                          </a:solidFill>
                          <a:latin typeface="Arial"/>
                        </a:rPr>
                        <a:t>58%</a:t>
                      </a:r>
                    </a:p>
                  </a:txBody>
                  <a:tcPr marL="9525" marR="9525" marT="9525" marB="0" anchor="b">
                    <a:solidFill>
                      <a:srgbClr val="92D050"/>
                    </a:solidFill>
                  </a:tcPr>
                </a:tc>
                <a:tc>
                  <a:txBody>
                    <a:bodyPr/>
                    <a:lstStyle/>
                    <a:p>
                      <a:pPr algn="r" fontAlgn="b"/>
                      <a:r>
                        <a:rPr lang="en-US" sz="2600" b="0" i="0" u="none" strike="noStrike" dirty="0">
                          <a:solidFill>
                            <a:srgbClr val="000000"/>
                          </a:solidFill>
                          <a:latin typeface="Arial"/>
                        </a:rPr>
                        <a:t>8%</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b">
                    <a:solidFill>
                      <a:schemeClr val="accent5">
                        <a:lumMod val="60000"/>
                        <a:lumOff val="40000"/>
                      </a:schemeClr>
                    </a:solidFill>
                  </a:tcPr>
                </a:tc>
                <a:tc>
                  <a:txBody>
                    <a:bodyPr/>
                    <a:lstStyle/>
                    <a:p>
                      <a:pPr algn="r" fontAlgn="b"/>
                      <a:r>
                        <a:rPr lang="en-US" sz="2600" b="0" i="0" u="none" strike="noStrike">
                          <a:solidFill>
                            <a:srgbClr val="000000"/>
                          </a:solidFill>
                          <a:latin typeface="Arial"/>
                        </a:rPr>
                        <a:t>0%</a:t>
                      </a:r>
                    </a:p>
                  </a:txBody>
                  <a:tcPr marL="9525" marR="9525" marT="9525" marB="0" anchor="b"/>
                </a:tc>
              </a:tr>
              <a:tr h="450669">
                <a:tc>
                  <a:txBody>
                    <a:bodyPr/>
                    <a:lstStyle/>
                    <a:p>
                      <a:pPr marL="0" marR="0" algn="ctr">
                        <a:lnSpc>
                          <a:spcPct val="115000"/>
                        </a:lnSpc>
                        <a:spcBef>
                          <a:spcPts val="0"/>
                        </a:spcBef>
                        <a:spcAft>
                          <a:spcPts val="0"/>
                        </a:spcAft>
                      </a:pPr>
                      <a:r>
                        <a:rPr lang="en-US" sz="2600" b="1" dirty="0">
                          <a:latin typeface="Arial"/>
                          <a:ea typeface="Times New Roman"/>
                          <a:cs typeface="Arial"/>
                        </a:rPr>
                        <a:t>PI-25</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50%</a:t>
                      </a:r>
                    </a:p>
                  </a:txBody>
                  <a:tcPr marL="9525" marR="9525" marT="9525" marB="0" anchor="b">
                    <a:solidFill>
                      <a:srgbClr val="92D050"/>
                    </a:solidFill>
                  </a:tcPr>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33%</a:t>
                      </a:r>
                    </a:p>
                  </a:txBody>
                  <a:tcPr marL="9525" marR="9525" marT="9525" marB="0" anchor="b">
                    <a:solidFill>
                      <a:srgbClr val="FF0000"/>
                    </a:solidFill>
                  </a:tcPr>
                </a:tc>
                <a:tc>
                  <a:txBody>
                    <a:bodyPr/>
                    <a:lstStyle/>
                    <a:p>
                      <a:pPr algn="r" fontAlgn="b"/>
                      <a:r>
                        <a:rPr lang="en-US" sz="2600" b="0" i="0" u="none" strike="noStrike" dirty="0">
                          <a:solidFill>
                            <a:srgbClr val="000000"/>
                          </a:solidFill>
                          <a:latin typeface="Arial"/>
                        </a:rPr>
                        <a:t>8%</a:t>
                      </a:r>
                    </a:p>
                  </a:txBody>
                  <a:tcPr marL="9525" marR="9525" marT="9525" marB="0" anchor="b">
                    <a:solidFill>
                      <a:schemeClr val="accent5">
                        <a:lumMod val="20000"/>
                        <a:lumOff val="80000"/>
                      </a:schemeClr>
                    </a:solidFill>
                  </a:tcPr>
                </a:tc>
                <a:tc>
                  <a:txBody>
                    <a:bodyPr/>
                    <a:lstStyle/>
                    <a:p>
                      <a:pPr algn="r" fontAlgn="b"/>
                      <a:r>
                        <a:rPr lang="en-US" sz="2600" b="0" i="0" u="none" strike="noStrike" dirty="0">
                          <a:solidFill>
                            <a:srgbClr val="000000"/>
                          </a:solidFill>
                          <a:latin typeface="Arial"/>
                        </a:rPr>
                        <a:t>0%</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4744"/>
            <a:ext cx="9144000" cy="1152128"/>
          </a:xfrm>
        </p:spPr>
        <p:txBody>
          <a:bodyPr/>
          <a:lstStyle/>
          <a:p>
            <a:pPr algn="ctr"/>
            <a:r>
              <a:rPr lang="en-US" sz="4000" kern="1200" dirty="0" smtClean="0">
                <a:solidFill>
                  <a:srgbClr val="C00000"/>
                </a:solidFill>
                <a:latin typeface="Calibri (headings)"/>
              </a:rPr>
              <a:t>LAC </a:t>
            </a:r>
            <a:r>
              <a:rPr lang="en-US" sz="4000" kern="1200" dirty="0" err="1" smtClean="0">
                <a:solidFill>
                  <a:srgbClr val="C00000"/>
                </a:solidFill>
                <a:latin typeface="Calibri (headings)"/>
              </a:rPr>
              <a:t>SN</a:t>
            </a:r>
            <a:r>
              <a:rPr lang="en-US" sz="4000" kern="1200" dirty="0" smtClean="0">
                <a:solidFill>
                  <a:srgbClr val="C00000"/>
                </a:solidFill>
                <a:latin typeface="Calibri (headings)"/>
              </a:rPr>
              <a:t>: External scrutiny &amp; audit (26-28)</a:t>
            </a:r>
            <a:endParaRPr lang="en-US" sz="4000" kern="1200" dirty="0">
              <a:solidFill>
                <a:srgbClr val="C00000"/>
              </a:solidFill>
              <a:latin typeface="Calibri (headings)"/>
            </a:endParaRPr>
          </a:p>
        </p:txBody>
      </p:sp>
      <p:graphicFrame>
        <p:nvGraphicFramePr>
          <p:cNvPr id="6" name="Content Placeholder 5"/>
          <p:cNvGraphicFramePr>
            <a:graphicFrameLocks noGrp="1"/>
          </p:cNvGraphicFramePr>
          <p:nvPr>
            <p:ph idx="1"/>
          </p:nvPr>
        </p:nvGraphicFramePr>
        <p:xfrm>
          <a:off x="468313" y="2204863"/>
          <a:ext cx="8062914" cy="2304256"/>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585748">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a:t>
                      </a:r>
                      <a:r>
                        <a:rPr lang="en-US" sz="2600" b="1" kern="1200" dirty="0" smtClean="0">
                          <a:solidFill>
                            <a:srgbClr val="FFFFFF"/>
                          </a:solidFill>
                          <a:latin typeface="Arial"/>
                          <a:ea typeface="Times New Roman"/>
                        </a:rPr>
                        <a:t>+,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a:t>
                      </a:r>
                      <a:r>
                        <a:rPr lang="en-US" sz="2600" b="1" kern="1200" dirty="0" smtClean="0">
                          <a:solidFill>
                            <a:srgbClr val="FFFFFF"/>
                          </a:solidFill>
                          <a:latin typeface="Arial"/>
                          <a:ea typeface="Times New Roman"/>
                        </a:rPr>
                        <a:t>+,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D</a:t>
                      </a:r>
                      <a:r>
                        <a:rPr lang="en-US" sz="2600" b="1" kern="1200" dirty="0" smtClean="0">
                          <a:solidFill>
                            <a:srgbClr val="FFFFFF"/>
                          </a:solidFill>
                          <a:latin typeface="Arial"/>
                          <a:ea typeface="Times New Roman"/>
                        </a:rPr>
                        <a:t>+, D</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a:solidFill>
                            <a:srgbClr val="FFFFFF"/>
                          </a:solidFill>
                          <a:latin typeface="Arial"/>
                          <a:ea typeface="Times New Roman"/>
                        </a:rPr>
                        <a:t>NS</a:t>
                      </a:r>
                      <a:endParaRPr lang="en-US" sz="1200">
                        <a:latin typeface="Calibri"/>
                        <a:ea typeface="Times New Roman"/>
                      </a:endParaRPr>
                    </a:p>
                  </a:txBody>
                  <a:tcPr marL="68580" marR="68580" marT="0" marB="0" anchor="ctr"/>
                </a:tc>
              </a:tr>
              <a:tr h="572836">
                <a:tc>
                  <a:txBody>
                    <a:bodyPr/>
                    <a:lstStyle/>
                    <a:p>
                      <a:pPr marL="0" marR="0" algn="ctr">
                        <a:lnSpc>
                          <a:spcPct val="115000"/>
                        </a:lnSpc>
                        <a:spcBef>
                          <a:spcPts val="0"/>
                        </a:spcBef>
                        <a:spcAft>
                          <a:spcPts val="0"/>
                        </a:spcAft>
                      </a:pPr>
                      <a:r>
                        <a:rPr lang="en-US" sz="2600" b="1" dirty="0">
                          <a:latin typeface="Arial"/>
                          <a:ea typeface="Times New Roman"/>
                          <a:cs typeface="Arial"/>
                        </a:rPr>
                        <a:t>PI-26</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dirty="0">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33%</a:t>
                      </a:r>
                    </a:p>
                  </a:txBody>
                  <a:tcPr marL="9525" marR="9525" marT="9525" marB="0" anchor="b"/>
                </a:tc>
                <a:tc>
                  <a:txBody>
                    <a:bodyPr/>
                    <a:lstStyle/>
                    <a:p>
                      <a:pPr algn="r" fontAlgn="b"/>
                      <a:r>
                        <a:rPr lang="en-US" sz="2600" b="0" i="0" u="none" strike="noStrike" dirty="0">
                          <a:solidFill>
                            <a:srgbClr val="000000"/>
                          </a:solidFill>
                          <a:latin typeface="Arial"/>
                        </a:rPr>
                        <a:t>42%</a:t>
                      </a:r>
                    </a:p>
                  </a:txBody>
                  <a:tcPr marL="9525" marR="9525" marT="9525" marB="0" anchor="b">
                    <a:solidFill>
                      <a:srgbClr val="FF0000"/>
                    </a:solidFill>
                  </a:tcPr>
                </a:tc>
                <a:tc>
                  <a:txBody>
                    <a:bodyPr/>
                    <a:lstStyle/>
                    <a:p>
                      <a:pPr algn="r" fontAlgn="b"/>
                      <a:r>
                        <a:rPr lang="en-US" sz="2600" b="0" i="0" u="none" strike="noStrike" dirty="0">
                          <a:solidFill>
                            <a:srgbClr val="000000"/>
                          </a:solidFill>
                          <a:latin typeface="Arial"/>
                        </a:rPr>
                        <a:t>25%</a:t>
                      </a:r>
                    </a:p>
                  </a:txBody>
                  <a:tcPr marL="9525" marR="9525" marT="9525" marB="0" anchor="b">
                    <a:solidFill>
                      <a:schemeClr val="accent5">
                        <a:lumMod val="60000"/>
                        <a:lumOff val="40000"/>
                      </a:schemeClr>
                    </a:solidFill>
                  </a:tcPr>
                </a:tc>
                <a:tc>
                  <a:txBody>
                    <a:bodyPr/>
                    <a:lstStyle/>
                    <a:p>
                      <a:pPr algn="r" fontAlgn="b"/>
                      <a:r>
                        <a:rPr lang="en-US" sz="2600" b="0" i="0" u="none" strike="noStrike">
                          <a:solidFill>
                            <a:srgbClr val="000000"/>
                          </a:solidFill>
                          <a:latin typeface="Arial"/>
                        </a:rPr>
                        <a:t>0%</a:t>
                      </a:r>
                    </a:p>
                  </a:txBody>
                  <a:tcPr marL="9525" marR="9525" marT="9525" marB="0" anchor="b"/>
                </a:tc>
              </a:tr>
              <a:tr h="572836">
                <a:tc>
                  <a:txBody>
                    <a:bodyPr/>
                    <a:lstStyle/>
                    <a:p>
                      <a:pPr marL="0" marR="0" algn="ctr">
                        <a:lnSpc>
                          <a:spcPct val="115000"/>
                        </a:lnSpc>
                        <a:spcBef>
                          <a:spcPts val="0"/>
                        </a:spcBef>
                        <a:spcAft>
                          <a:spcPts val="0"/>
                        </a:spcAft>
                      </a:pPr>
                      <a:r>
                        <a:rPr lang="en-US" sz="2600" b="1">
                          <a:latin typeface="Arial"/>
                          <a:ea typeface="Times New Roman"/>
                          <a:cs typeface="Arial"/>
                        </a:rPr>
                        <a:t>PI-27</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25%</a:t>
                      </a:r>
                    </a:p>
                  </a:txBody>
                  <a:tcPr marL="9525" marR="9525" marT="9525" marB="0" anchor="b"/>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8%</a:t>
                      </a:r>
                    </a:p>
                  </a:txBody>
                  <a:tcPr marL="9525" marR="9525" marT="9525" marB="0" anchor="b"/>
                </a:tc>
                <a:tc>
                  <a:txBody>
                    <a:bodyPr/>
                    <a:lstStyle/>
                    <a:p>
                      <a:pPr algn="r" fontAlgn="b"/>
                      <a:r>
                        <a:rPr lang="en-US" sz="2600" b="0" i="0" u="none" strike="noStrike">
                          <a:solidFill>
                            <a:srgbClr val="000000"/>
                          </a:solidFill>
                          <a:latin typeface="Arial"/>
                        </a:rPr>
                        <a:t>25%</a:t>
                      </a:r>
                    </a:p>
                  </a:txBody>
                  <a:tcPr marL="9525" marR="9525" marT="9525" marB="0" anchor="b"/>
                </a:tc>
                <a:tc>
                  <a:txBody>
                    <a:bodyPr/>
                    <a:lstStyle/>
                    <a:p>
                      <a:pPr algn="r" fontAlgn="b"/>
                      <a:r>
                        <a:rPr lang="en-US" sz="2600" b="0" i="0" u="none" strike="noStrike" dirty="0">
                          <a:solidFill>
                            <a:srgbClr val="000000"/>
                          </a:solidFill>
                          <a:latin typeface="Arial"/>
                        </a:rPr>
                        <a:t>33%</a:t>
                      </a:r>
                    </a:p>
                  </a:txBody>
                  <a:tcPr marL="9525" marR="9525" marT="9525" marB="0" anchor="b">
                    <a:solidFill>
                      <a:srgbClr val="FF0000"/>
                    </a:solidFill>
                  </a:tcPr>
                </a:tc>
              </a:tr>
              <a:tr h="572836">
                <a:tc>
                  <a:txBody>
                    <a:bodyPr/>
                    <a:lstStyle/>
                    <a:p>
                      <a:pPr marL="0" marR="0" algn="ctr">
                        <a:lnSpc>
                          <a:spcPct val="115000"/>
                        </a:lnSpc>
                        <a:spcBef>
                          <a:spcPts val="0"/>
                        </a:spcBef>
                        <a:spcAft>
                          <a:spcPts val="0"/>
                        </a:spcAft>
                      </a:pPr>
                      <a:r>
                        <a:rPr lang="en-US" sz="2600" b="1">
                          <a:latin typeface="Arial"/>
                          <a:ea typeface="Times New Roman"/>
                          <a:cs typeface="Arial"/>
                        </a:rPr>
                        <a:t>PI-28</a:t>
                      </a:r>
                      <a:endParaRPr lang="en-US" sz="120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25%</a:t>
                      </a:r>
                    </a:p>
                  </a:txBody>
                  <a:tcPr marL="9525" marR="9525" marT="9525" marB="0" anchor="b"/>
                </a:tc>
                <a:tc>
                  <a:txBody>
                    <a:bodyPr/>
                    <a:lstStyle/>
                    <a:p>
                      <a:pPr algn="r" fontAlgn="b"/>
                      <a:r>
                        <a:rPr lang="en-US" sz="2600" b="0" i="0" u="none" strike="noStrike" dirty="0">
                          <a:solidFill>
                            <a:srgbClr val="000000"/>
                          </a:solidFill>
                          <a:latin typeface="Arial"/>
                        </a:rPr>
                        <a:t>8%</a:t>
                      </a:r>
                    </a:p>
                  </a:txBody>
                  <a:tcPr marL="9525" marR="9525" marT="9525" marB="0" anchor="b">
                    <a:solidFill>
                      <a:schemeClr val="accent4">
                        <a:lumMod val="10000"/>
                        <a:lumOff val="90000"/>
                      </a:schemeClr>
                    </a:solidFill>
                  </a:tcPr>
                </a:tc>
                <a:tc>
                  <a:txBody>
                    <a:bodyPr/>
                    <a:lstStyle/>
                    <a:p>
                      <a:pPr algn="r" fontAlgn="b"/>
                      <a:r>
                        <a:rPr lang="en-US" sz="2600" b="0" i="0" u="none" strike="noStrike" dirty="0">
                          <a:solidFill>
                            <a:srgbClr val="000000"/>
                          </a:solidFill>
                          <a:latin typeface="Arial"/>
                        </a:rPr>
                        <a:t>33%</a:t>
                      </a:r>
                    </a:p>
                  </a:txBody>
                  <a:tcPr marL="9525" marR="9525" marT="9525" marB="0" anchor="b">
                    <a:solidFill>
                      <a:schemeClr val="accent5">
                        <a:lumMod val="60000"/>
                        <a:lumOff val="40000"/>
                      </a:schemeClr>
                    </a:solidFill>
                  </a:tcPr>
                </a:tc>
                <a:tc>
                  <a:txBody>
                    <a:bodyPr/>
                    <a:lstStyle/>
                    <a:p>
                      <a:pPr algn="r" fontAlgn="b"/>
                      <a:r>
                        <a:rPr lang="en-US" sz="2600" b="0" i="0" u="none" strike="noStrike" dirty="0">
                          <a:solidFill>
                            <a:srgbClr val="000000"/>
                          </a:solidFill>
                          <a:latin typeface="Arial"/>
                        </a:rPr>
                        <a:t>33%</a:t>
                      </a:r>
                    </a:p>
                  </a:txBody>
                  <a:tcPr marL="9525" marR="9525" marT="9525" marB="0" anchor="b">
                    <a:solidFill>
                      <a:srgbClr val="FF0000"/>
                    </a:solidFill>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kern="1200" dirty="0" smtClean="0">
                <a:solidFill>
                  <a:srgbClr val="C00000"/>
                </a:solidFill>
                <a:latin typeface="Calibri (headings)"/>
              </a:rPr>
              <a:t>LAC </a:t>
            </a:r>
            <a:r>
              <a:rPr lang="en-US" sz="4000" kern="1200" dirty="0" err="1" smtClean="0">
                <a:solidFill>
                  <a:srgbClr val="C00000"/>
                </a:solidFill>
                <a:latin typeface="Calibri (headings)"/>
              </a:rPr>
              <a:t>SN</a:t>
            </a:r>
            <a:r>
              <a:rPr lang="en-US" sz="4000" kern="1200" dirty="0" smtClean="0">
                <a:solidFill>
                  <a:srgbClr val="C00000"/>
                </a:solidFill>
                <a:latin typeface="Calibri (headings)"/>
              </a:rPr>
              <a:t>: Indicators of donor practices (D1-3) &amp; HLG-1</a:t>
            </a:r>
            <a:endParaRPr lang="en-US" sz="4000" dirty="0"/>
          </a:p>
        </p:txBody>
      </p:sp>
      <p:graphicFrame>
        <p:nvGraphicFramePr>
          <p:cNvPr id="4" name="Content Placeholder 3"/>
          <p:cNvGraphicFramePr>
            <a:graphicFrameLocks noGrp="1"/>
          </p:cNvGraphicFramePr>
          <p:nvPr>
            <p:ph idx="1"/>
          </p:nvPr>
        </p:nvGraphicFramePr>
        <p:xfrm>
          <a:off x="468313" y="2133600"/>
          <a:ext cx="8062914" cy="4247729"/>
        </p:xfrm>
        <a:graphic>
          <a:graphicData uri="http://schemas.openxmlformats.org/drawingml/2006/table">
            <a:tbl>
              <a:tblPr firstRow="1" bandRow="1">
                <a:tableStyleId>{5C22544A-7EE6-4342-B048-85BDC9FD1C3A}</a:tableStyleId>
              </a:tblPr>
              <a:tblGrid>
                <a:gridCol w="1343819"/>
                <a:gridCol w="1343819"/>
                <a:gridCol w="1343819"/>
                <a:gridCol w="1343819"/>
                <a:gridCol w="1343819"/>
                <a:gridCol w="1343819"/>
              </a:tblGrid>
              <a:tr h="816766">
                <a:tc>
                  <a:txBody>
                    <a:bodyPr/>
                    <a:lstStyle/>
                    <a:p>
                      <a:pPr marL="0" marR="0" algn="ctr">
                        <a:lnSpc>
                          <a:spcPct val="115000"/>
                        </a:lnSpc>
                        <a:spcBef>
                          <a:spcPts val="0"/>
                        </a:spcBef>
                        <a:spcAft>
                          <a:spcPts val="0"/>
                        </a:spcAft>
                      </a:pPr>
                      <a:r>
                        <a:rPr lang="en-US" sz="2600" b="1" dirty="0">
                          <a:latin typeface="Arial"/>
                          <a:ea typeface="Times New Roman"/>
                          <a:cs typeface="Arial"/>
                        </a:rPr>
                        <a:t>%</a:t>
                      </a:r>
                      <a:endParaRPr lang="en-US" sz="1200" dirty="0">
                        <a:latin typeface="Arial"/>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A</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B</a:t>
                      </a:r>
                      <a:r>
                        <a:rPr lang="en-US" sz="2600" b="1" kern="1200" dirty="0" smtClean="0">
                          <a:solidFill>
                            <a:srgbClr val="FFFFFF"/>
                          </a:solidFill>
                          <a:latin typeface="Arial"/>
                          <a:ea typeface="Times New Roman"/>
                        </a:rPr>
                        <a:t>+, B</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C</a:t>
                      </a:r>
                      <a:r>
                        <a:rPr lang="en-US" sz="2600" b="1" kern="1200" dirty="0" smtClean="0">
                          <a:solidFill>
                            <a:srgbClr val="FFFFFF"/>
                          </a:solidFill>
                          <a:latin typeface="Arial"/>
                          <a:ea typeface="Times New Roman"/>
                        </a:rPr>
                        <a:t>+, C</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D</a:t>
                      </a:r>
                      <a:r>
                        <a:rPr lang="en-US" sz="2600" b="1" kern="1200" dirty="0" smtClean="0">
                          <a:solidFill>
                            <a:srgbClr val="FFFFFF"/>
                          </a:solidFill>
                          <a:latin typeface="Arial"/>
                          <a:ea typeface="Times New Roman"/>
                        </a:rPr>
                        <a:t>+, D</a:t>
                      </a:r>
                      <a:endParaRPr lang="en-US" sz="1200" dirty="0">
                        <a:latin typeface="Calibri"/>
                        <a:ea typeface="Times New Roman"/>
                      </a:endParaRPr>
                    </a:p>
                  </a:txBody>
                  <a:tcPr marL="68580" marR="68580" marT="0" marB="0" anchor="ctr"/>
                </a:tc>
                <a:tc>
                  <a:txBody>
                    <a:bodyPr/>
                    <a:lstStyle/>
                    <a:p>
                      <a:pPr marL="0" marR="0" algn="ctr">
                        <a:lnSpc>
                          <a:spcPct val="115000"/>
                        </a:lnSpc>
                        <a:spcBef>
                          <a:spcPts val="0"/>
                        </a:spcBef>
                        <a:spcAft>
                          <a:spcPts val="0"/>
                        </a:spcAft>
                      </a:pPr>
                      <a:r>
                        <a:rPr lang="en-US" sz="2600" b="1" kern="1200" dirty="0">
                          <a:solidFill>
                            <a:srgbClr val="FFFFFF"/>
                          </a:solidFill>
                          <a:latin typeface="Arial"/>
                          <a:ea typeface="Times New Roman"/>
                        </a:rPr>
                        <a:t>NS</a:t>
                      </a:r>
                      <a:endParaRPr lang="en-US" sz="1200" dirty="0">
                        <a:latin typeface="Calibri"/>
                        <a:ea typeface="Times New Roman"/>
                      </a:endParaRPr>
                    </a:p>
                  </a:txBody>
                  <a:tcPr marL="68580" marR="68580" marT="0" marB="0" anchor="ctr"/>
                </a:tc>
              </a:tr>
              <a:tr h="816766">
                <a:tc>
                  <a:txBody>
                    <a:bodyPr/>
                    <a:lstStyle/>
                    <a:p>
                      <a:pPr marL="0" marR="0" algn="ctr">
                        <a:lnSpc>
                          <a:spcPct val="115000"/>
                        </a:lnSpc>
                        <a:spcBef>
                          <a:spcPts val="0"/>
                        </a:spcBef>
                        <a:spcAft>
                          <a:spcPts val="0"/>
                        </a:spcAft>
                      </a:pPr>
                      <a:r>
                        <a:rPr lang="en-US" sz="2600" b="1" dirty="0">
                          <a:latin typeface="Arial"/>
                          <a:ea typeface="Times New Roman"/>
                          <a:cs typeface="Arial"/>
                        </a:rPr>
                        <a:t>D-1</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dirty="0">
                          <a:solidFill>
                            <a:srgbClr val="000000"/>
                          </a:solidFill>
                          <a:latin typeface="Arial"/>
                        </a:rPr>
                        <a:t>100%</a:t>
                      </a:r>
                    </a:p>
                  </a:txBody>
                  <a:tcPr marL="9525" marR="9525" marT="9525" marB="0" anchor="b">
                    <a:solidFill>
                      <a:srgbClr val="FF0000"/>
                    </a:solidFill>
                  </a:tcPr>
                </a:tc>
              </a:tr>
              <a:tr h="816766">
                <a:tc>
                  <a:txBody>
                    <a:bodyPr/>
                    <a:lstStyle/>
                    <a:p>
                      <a:pPr marL="0" marR="0" algn="ctr">
                        <a:lnSpc>
                          <a:spcPct val="115000"/>
                        </a:lnSpc>
                        <a:spcBef>
                          <a:spcPts val="0"/>
                        </a:spcBef>
                        <a:spcAft>
                          <a:spcPts val="0"/>
                        </a:spcAft>
                      </a:pPr>
                      <a:r>
                        <a:rPr lang="en-US" sz="2600" b="1" dirty="0">
                          <a:latin typeface="Arial"/>
                          <a:ea typeface="Times New Roman"/>
                          <a:cs typeface="Arial"/>
                        </a:rPr>
                        <a:t>D-2</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17%</a:t>
                      </a:r>
                    </a:p>
                  </a:txBody>
                  <a:tcPr marL="9525" marR="9525" marT="9525" marB="0" anchor="b"/>
                </a:tc>
                <a:tc>
                  <a:txBody>
                    <a:bodyPr/>
                    <a:lstStyle/>
                    <a:p>
                      <a:pPr algn="r" fontAlgn="b"/>
                      <a:r>
                        <a:rPr lang="en-US" sz="2600" b="0" i="0" u="none" strike="noStrike" dirty="0">
                          <a:solidFill>
                            <a:srgbClr val="000000"/>
                          </a:solidFill>
                          <a:latin typeface="Arial"/>
                        </a:rPr>
                        <a:t>83%</a:t>
                      </a:r>
                    </a:p>
                  </a:txBody>
                  <a:tcPr marL="9525" marR="9525" marT="9525" marB="0" anchor="b">
                    <a:solidFill>
                      <a:srgbClr val="FF0000"/>
                    </a:solidFill>
                  </a:tcPr>
                </a:tc>
              </a:tr>
              <a:tr h="816766">
                <a:tc>
                  <a:txBody>
                    <a:bodyPr/>
                    <a:lstStyle/>
                    <a:p>
                      <a:pPr marL="0" marR="0" algn="ctr">
                        <a:lnSpc>
                          <a:spcPct val="115000"/>
                        </a:lnSpc>
                        <a:spcBef>
                          <a:spcPts val="0"/>
                        </a:spcBef>
                        <a:spcAft>
                          <a:spcPts val="0"/>
                        </a:spcAft>
                      </a:pPr>
                      <a:r>
                        <a:rPr lang="en-US" sz="2600" b="1" dirty="0">
                          <a:latin typeface="Arial"/>
                          <a:ea typeface="Times New Roman"/>
                          <a:cs typeface="Arial"/>
                        </a:rPr>
                        <a:t>D-3</a:t>
                      </a:r>
                      <a:endParaRPr lang="en-US" sz="1200" dirty="0">
                        <a:latin typeface="Arial"/>
                        <a:ea typeface="Calibri"/>
                        <a:cs typeface="Times New Roman"/>
                      </a:endParaRPr>
                    </a:p>
                  </a:txBody>
                  <a:tcPr marL="68580" marR="68580" marT="0" marB="0" anchor="ctr"/>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0%</a:t>
                      </a:r>
                    </a:p>
                  </a:txBody>
                  <a:tcPr marL="9525" marR="9525" marT="9525" marB="0" anchor="b"/>
                </a:tc>
                <a:tc>
                  <a:txBody>
                    <a:bodyPr/>
                    <a:lstStyle/>
                    <a:p>
                      <a:pPr algn="r" fontAlgn="b"/>
                      <a:r>
                        <a:rPr lang="en-US" sz="2600" b="0" i="0" u="none" strike="noStrike">
                          <a:solidFill>
                            <a:srgbClr val="000000"/>
                          </a:solidFill>
                          <a:latin typeface="Arial"/>
                        </a:rPr>
                        <a:t>25%</a:t>
                      </a:r>
                    </a:p>
                  </a:txBody>
                  <a:tcPr marL="9525" marR="9525" marT="9525" marB="0" anchor="b"/>
                </a:tc>
                <a:tc>
                  <a:txBody>
                    <a:bodyPr/>
                    <a:lstStyle/>
                    <a:p>
                      <a:pPr algn="r" fontAlgn="b"/>
                      <a:r>
                        <a:rPr lang="en-US" sz="2600" b="0" i="0" u="none" strike="noStrike" dirty="0">
                          <a:solidFill>
                            <a:srgbClr val="000000"/>
                          </a:solidFill>
                          <a:latin typeface="Arial"/>
                        </a:rPr>
                        <a:t>75%</a:t>
                      </a:r>
                    </a:p>
                  </a:txBody>
                  <a:tcPr marL="9525" marR="9525" marT="9525" marB="0" anchor="b">
                    <a:solidFill>
                      <a:srgbClr val="FF0000"/>
                    </a:solidFill>
                  </a:tcPr>
                </a:tc>
              </a:tr>
              <a:tr h="980665">
                <a:tc>
                  <a:txBody>
                    <a:bodyPr/>
                    <a:lstStyle/>
                    <a:p>
                      <a:pPr marL="0" marR="0" algn="ctr" defTabSz="914400" rtl="0" eaLnBrk="1" latinLnBrk="0" hangingPunct="1">
                        <a:lnSpc>
                          <a:spcPct val="115000"/>
                        </a:lnSpc>
                        <a:spcBef>
                          <a:spcPts val="0"/>
                        </a:spcBef>
                        <a:spcAft>
                          <a:spcPts val="0"/>
                        </a:spcAft>
                      </a:pPr>
                      <a:r>
                        <a:rPr lang="en-US" sz="2600" b="1" kern="1200" dirty="0" smtClean="0">
                          <a:solidFill>
                            <a:schemeClr val="dk1"/>
                          </a:solidFill>
                          <a:latin typeface="Arial"/>
                          <a:ea typeface="Times New Roman"/>
                          <a:cs typeface="Arial"/>
                        </a:rPr>
                        <a:t>HLG-1</a:t>
                      </a:r>
                      <a:endParaRPr lang="en-US" sz="2600" b="1" kern="1200" dirty="0">
                        <a:solidFill>
                          <a:schemeClr val="dk1"/>
                        </a:solidFill>
                        <a:latin typeface="Arial"/>
                        <a:ea typeface="Times New Roman"/>
                        <a:cs typeface="Arial"/>
                      </a:endParaRPr>
                    </a:p>
                  </a:txBody>
                  <a:tcPr anchor="ctr"/>
                </a:tc>
                <a:tc>
                  <a:txBody>
                    <a:bodyPr/>
                    <a:lstStyle/>
                    <a:p>
                      <a:pPr algn="r" fontAlgn="b"/>
                      <a:r>
                        <a:rPr lang="en-US" sz="2600" b="0" i="0" u="none" strike="noStrike" dirty="0">
                          <a:solidFill>
                            <a:srgbClr val="000000"/>
                          </a:solidFill>
                          <a:latin typeface="Arial"/>
                        </a:rPr>
                        <a:t>0%</a:t>
                      </a:r>
                    </a:p>
                  </a:txBody>
                  <a:tcPr marL="9525" marR="9525" marT="9525" marB="0" anchor="ctr"/>
                </a:tc>
                <a:tc>
                  <a:txBody>
                    <a:bodyPr/>
                    <a:lstStyle/>
                    <a:p>
                      <a:pPr algn="r" fontAlgn="b"/>
                      <a:r>
                        <a:rPr lang="en-US" sz="2600" b="0" i="0" u="none" strike="noStrike" dirty="0">
                          <a:solidFill>
                            <a:srgbClr val="000000"/>
                          </a:solidFill>
                          <a:latin typeface="Arial"/>
                        </a:rPr>
                        <a:t>0%</a:t>
                      </a:r>
                    </a:p>
                  </a:txBody>
                  <a:tcPr marL="9525" marR="9525" marT="9525" marB="0" anchor="ctr"/>
                </a:tc>
                <a:tc>
                  <a:txBody>
                    <a:bodyPr/>
                    <a:lstStyle/>
                    <a:p>
                      <a:pPr algn="r" fontAlgn="b"/>
                      <a:r>
                        <a:rPr lang="en-US" sz="2600" b="0" i="0" u="none" strike="noStrike" dirty="0">
                          <a:solidFill>
                            <a:srgbClr val="000000"/>
                          </a:solidFill>
                          <a:latin typeface="Arial"/>
                        </a:rPr>
                        <a:t>8%</a:t>
                      </a:r>
                    </a:p>
                  </a:txBody>
                  <a:tcPr marL="9525" marR="9525" marT="9525" marB="0" anchor="ctr"/>
                </a:tc>
                <a:tc>
                  <a:txBody>
                    <a:bodyPr/>
                    <a:lstStyle/>
                    <a:p>
                      <a:pPr algn="r" fontAlgn="b"/>
                      <a:r>
                        <a:rPr lang="en-US" sz="2600" b="0" i="0" u="none" strike="noStrike" dirty="0">
                          <a:solidFill>
                            <a:srgbClr val="000000"/>
                          </a:solidFill>
                          <a:latin typeface="Arial"/>
                        </a:rPr>
                        <a:t>17%</a:t>
                      </a:r>
                    </a:p>
                  </a:txBody>
                  <a:tcPr marL="9525" marR="9525" marT="9525" marB="0" anchor="ctr"/>
                </a:tc>
                <a:tc>
                  <a:txBody>
                    <a:bodyPr/>
                    <a:lstStyle/>
                    <a:p>
                      <a:pPr algn="r" fontAlgn="b"/>
                      <a:r>
                        <a:rPr lang="en-US" sz="2600" b="0" i="0" u="none" strike="noStrike" dirty="0">
                          <a:solidFill>
                            <a:srgbClr val="000000"/>
                          </a:solidFill>
                          <a:latin typeface="Arial"/>
                        </a:rPr>
                        <a:t>75%</a:t>
                      </a:r>
                    </a:p>
                  </a:txBody>
                  <a:tcPr marL="9525" marR="9525" marT="9525" marB="0" anchor="ctr">
                    <a:solidFill>
                      <a:srgbClr val="FF0000"/>
                    </a:solidFill>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576064"/>
          </a:xfrm>
        </p:spPr>
        <p:txBody>
          <a:bodyPr/>
          <a:lstStyle/>
          <a:p>
            <a:pPr algn="ctr"/>
            <a:r>
              <a:rPr lang="en-US" sz="4000" kern="1200" dirty="0" err="1" smtClean="0">
                <a:solidFill>
                  <a:srgbClr val="C00000"/>
                </a:solidFill>
                <a:latin typeface="Calibri (headings)"/>
              </a:rPr>
              <a:t>SN</a:t>
            </a:r>
            <a:r>
              <a:rPr lang="en-US" sz="4000" kern="1200" dirty="0" smtClean="0">
                <a:solidFill>
                  <a:srgbClr val="C00000"/>
                </a:solidFill>
                <a:latin typeface="Calibri (headings)"/>
              </a:rPr>
              <a:t> </a:t>
            </a:r>
            <a:r>
              <a:rPr lang="en-US" sz="4000" kern="1200" dirty="0" err="1" smtClean="0">
                <a:solidFill>
                  <a:srgbClr val="C00000"/>
                </a:solidFill>
                <a:latin typeface="Calibri (headings)"/>
              </a:rPr>
              <a:t>PEFA</a:t>
            </a:r>
            <a:r>
              <a:rPr lang="en-US" sz="4000" kern="1200" dirty="0" smtClean="0">
                <a:solidFill>
                  <a:srgbClr val="C00000"/>
                </a:solidFill>
                <a:latin typeface="Calibri (headings)"/>
              </a:rPr>
              <a:t> in LAC suggest that.....</a:t>
            </a:r>
            <a:endParaRPr lang="en-US" sz="4000" dirty="0"/>
          </a:p>
        </p:txBody>
      </p:sp>
      <p:graphicFrame>
        <p:nvGraphicFramePr>
          <p:cNvPr id="4" name="Content Placeholder 3"/>
          <p:cNvGraphicFramePr>
            <a:graphicFrameLocks noGrp="1"/>
          </p:cNvGraphicFramePr>
          <p:nvPr>
            <p:ph idx="1"/>
          </p:nvPr>
        </p:nvGraphicFramePr>
        <p:xfrm>
          <a:off x="1" y="1628799"/>
          <a:ext cx="9144000" cy="5040564"/>
        </p:xfrm>
        <a:graphic>
          <a:graphicData uri="http://schemas.openxmlformats.org/drawingml/2006/table">
            <a:tbl>
              <a:tblPr firstRow="1" bandRow="1">
                <a:tableStyleId>{5C22544A-7EE6-4342-B048-85BDC9FD1C3A}</a:tableStyleId>
              </a:tblPr>
              <a:tblGrid>
                <a:gridCol w="3048000"/>
                <a:gridCol w="1956047"/>
                <a:gridCol w="4139953"/>
              </a:tblGrid>
              <a:tr h="637483">
                <a:tc>
                  <a:txBody>
                    <a:bodyPr/>
                    <a:lstStyle/>
                    <a:p>
                      <a:pPr algn="ctr"/>
                      <a:r>
                        <a:rPr lang="en-US" sz="2600" dirty="0" smtClean="0"/>
                        <a:t>Dimension</a:t>
                      </a:r>
                      <a:endParaRPr lang="en-US" sz="2600" b="0" dirty="0"/>
                    </a:p>
                  </a:txBody>
                  <a:tcPr marT="48986" marB="48986"/>
                </a:tc>
                <a:tc>
                  <a:txBody>
                    <a:bodyPr/>
                    <a:lstStyle/>
                    <a:p>
                      <a:pPr algn="ctr"/>
                      <a:r>
                        <a:rPr lang="en-US" sz="2600" dirty="0" smtClean="0"/>
                        <a:t>Overview</a:t>
                      </a:r>
                      <a:endParaRPr lang="en-US" sz="2600" dirty="0"/>
                    </a:p>
                  </a:txBody>
                  <a:tcPr marT="48986" marB="48986"/>
                </a:tc>
                <a:tc>
                  <a:txBody>
                    <a:bodyPr/>
                    <a:lstStyle/>
                    <a:p>
                      <a:pPr algn="ctr"/>
                      <a:r>
                        <a:rPr lang="en-US" sz="2600" dirty="0" smtClean="0"/>
                        <a:t>Relevant</a:t>
                      </a:r>
                      <a:r>
                        <a:rPr lang="en-US" sz="2600" baseline="0" dirty="0" smtClean="0"/>
                        <a:t> c</a:t>
                      </a:r>
                      <a:r>
                        <a:rPr lang="en-US" sz="2600" dirty="0" smtClean="0"/>
                        <a:t>oncerns </a:t>
                      </a:r>
                      <a:endParaRPr lang="en-US" sz="2600" dirty="0"/>
                    </a:p>
                  </a:txBody>
                  <a:tcPr marT="48986" marB="48986"/>
                </a:tc>
              </a:tr>
              <a:tr h="584911">
                <a:tc>
                  <a:txBody>
                    <a:bodyPr/>
                    <a:lstStyle/>
                    <a:p>
                      <a:r>
                        <a:rPr lang="en-US" sz="2600" b="1" kern="1200" dirty="0" smtClean="0">
                          <a:solidFill>
                            <a:schemeClr val="dk1"/>
                          </a:solidFill>
                          <a:latin typeface="+mn-lt"/>
                          <a:ea typeface="+mn-ea"/>
                          <a:cs typeface="+mn-cs"/>
                        </a:rPr>
                        <a:t>Credibility</a:t>
                      </a:r>
                    </a:p>
                  </a:txBody>
                  <a:tcPr marT="48986" marB="48986"/>
                </a:tc>
                <a:tc>
                  <a:txBody>
                    <a:bodyPr/>
                    <a:lstStyle/>
                    <a:p>
                      <a:r>
                        <a:rPr lang="en-US" sz="2600" dirty="0" smtClean="0"/>
                        <a:t>Mixed</a:t>
                      </a:r>
                      <a:endParaRPr lang="en-US" sz="2600" dirty="0"/>
                    </a:p>
                  </a:txBody>
                  <a:tcPr/>
                </a:tc>
                <a:tc>
                  <a:txBody>
                    <a:bodyPr/>
                    <a:lstStyle/>
                    <a:p>
                      <a:r>
                        <a:rPr lang="en-US" sz="2600" dirty="0" smtClean="0"/>
                        <a:t>Arrears</a:t>
                      </a:r>
                      <a:endParaRPr lang="en-US" sz="2600" dirty="0"/>
                    </a:p>
                  </a:txBody>
                  <a:tcPr/>
                </a:tc>
              </a:tr>
              <a:tr h="584911">
                <a:tc>
                  <a:txBody>
                    <a:bodyPr/>
                    <a:lstStyle/>
                    <a:p>
                      <a:r>
                        <a:rPr lang="en-US" sz="2600" b="1" dirty="0" err="1" smtClean="0"/>
                        <a:t>Com’hensiveness</a:t>
                      </a:r>
                      <a:endParaRPr lang="en-US" sz="2600" b="1" dirty="0"/>
                    </a:p>
                  </a:txBody>
                  <a:tcPr marT="48986" marB="48986"/>
                </a:tc>
                <a:tc>
                  <a:txBody>
                    <a:bodyPr/>
                    <a:lstStyle/>
                    <a:p>
                      <a:r>
                        <a:rPr lang="en-US" sz="2600" dirty="0" smtClean="0"/>
                        <a:t>Reasonable</a:t>
                      </a:r>
                      <a:endParaRPr lang="en-US" sz="2600" dirty="0"/>
                    </a:p>
                  </a:txBody>
                  <a:tcPr/>
                </a:tc>
                <a:tc>
                  <a:txBody>
                    <a:bodyPr/>
                    <a:lstStyle/>
                    <a:p>
                      <a:endParaRPr lang="en-US" sz="2600" dirty="0"/>
                    </a:p>
                  </a:txBody>
                  <a:tcPr/>
                </a:tc>
              </a:tr>
              <a:tr h="584911">
                <a:tc>
                  <a:txBody>
                    <a:bodyPr/>
                    <a:lstStyle/>
                    <a:p>
                      <a:r>
                        <a:rPr lang="en-US" sz="2600" b="1" dirty="0" smtClean="0"/>
                        <a:t>Policy-based</a:t>
                      </a:r>
                      <a:endParaRPr lang="en-US" sz="2600" b="1" dirty="0"/>
                    </a:p>
                  </a:txBody>
                  <a:tcPr marT="48986" marB="48986"/>
                </a:tc>
                <a:tc>
                  <a:txBody>
                    <a:bodyPr/>
                    <a:lstStyle/>
                    <a:p>
                      <a:r>
                        <a:rPr lang="en-US" sz="2600" dirty="0" smtClean="0"/>
                        <a:t>Weak</a:t>
                      </a:r>
                      <a:endParaRPr lang="en-US" sz="2600" dirty="0"/>
                    </a:p>
                  </a:txBody>
                  <a:tcPr/>
                </a:tc>
                <a:tc>
                  <a:txBody>
                    <a:bodyPr/>
                    <a:lstStyle/>
                    <a:p>
                      <a:r>
                        <a:rPr lang="en-US" sz="2600" dirty="0" smtClean="0"/>
                        <a:t>Forward links</a:t>
                      </a:r>
                      <a:endParaRPr lang="en-US" sz="2600" dirty="0"/>
                    </a:p>
                  </a:txBody>
                  <a:tcPr/>
                </a:tc>
              </a:tr>
              <a:tr h="893615">
                <a:tc>
                  <a:txBody>
                    <a:bodyPr/>
                    <a:lstStyle/>
                    <a:p>
                      <a:r>
                        <a:rPr lang="en-US" sz="2600" b="1" dirty="0" smtClean="0"/>
                        <a:t>Predictability</a:t>
                      </a:r>
                      <a:endParaRPr lang="en-US" sz="2600" b="1" dirty="0"/>
                    </a:p>
                  </a:txBody>
                  <a:tcPr marT="48986" marB="48986"/>
                </a:tc>
                <a:tc>
                  <a:txBody>
                    <a:bodyPr/>
                    <a:lstStyle/>
                    <a:p>
                      <a:r>
                        <a:rPr lang="en-US" sz="2600" dirty="0" smtClean="0"/>
                        <a:t>Weak </a:t>
                      </a:r>
                      <a:endParaRPr lang="en-US" sz="2600" dirty="0"/>
                    </a:p>
                  </a:txBody>
                  <a:tcPr/>
                </a:tc>
                <a:tc>
                  <a:txBody>
                    <a:bodyPr/>
                    <a:lstStyle/>
                    <a:p>
                      <a:r>
                        <a:rPr lang="en-US" sz="2600" dirty="0" smtClean="0"/>
                        <a:t>(no scores);</a:t>
                      </a:r>
                      <a:r>
                        <a:rPr lang="en-US" sz="2600" baseline="0" dirty="0" smtClean="0"/>
                        <a:t> Payroll; internal control &amp; audit</a:t>
                      </a:r>
                      <a:endParaRPr lang="en-US" sz="2600" dirty="0"/>
                    </a:p>
                  </a:txBody>
                  <a:tcPr/>
                </a:tc>
              </a:tr>
              <a:tr h="584911">
                <a:tc>
                  <a:txBody>
                    <a:bodyPr/>
                    <a:lstStyle/>
                    <a:p>
                      <a:r>
                        <a:rPr lang="en-US" sz="2600" b="1" dirty="0" smtClean="0"/>
                        <a:t>Accounting</a:t>
                      </a:r>
                      <a:endParaRPr lang="en-US" sz="2600" b="1" dirty="0"/>
                    </a:p>
                  </a:txBody>
                  <a:tcPr marT="48986" marB="48986"/>
                </a:tc>
                <a:tc>
                  <a:txBody>
                    <a:bodyPr/>
                    <a:lstStyle/>
                    <a:p>
                      <a:r>
                        <a:rPr lang="en-US" sz="2600" dirty="0" smtClean="0"/>
                        <a:t>Mixed </a:t>
                      </a:r>
                      <a:endParaRPr lang="en-US" sz="2600" dirty="0"/>
                    </a:p>
                  </a:txBody>
                  <a:tcPr/>
                </a:tc>
                <a:tc>
                  <a:txBody>
                    <a:bodyPr/>
                    <a:lstStyle/>
                    <a:p>
                      <a:endParaRPr lang="en-US" sz="2600"/>
                    </a:p>
                  </a:txBody>
                  <a:tcPr/>
                </a:tc>
              </a:tr>
              <a:tr h="584911">
                <a:tc>
                  <a:txBody>
                    <a:bodyPr/>
                    <a:lstStyle/>
                    <a:p>
                      <a:r>
                        <a:rPr lang="en-US" sz="2600" b="1" dirty="0" smtClean="0"/>
                        <a:t>Oversight</a:t>
                      </a:r>
                      <a:endParaRPr lang="en-US" sz="2600" b="1" dirty="0"/>
                    </a:p>
                  </a:txBody>
                  <a:tcPr marT="48986" marB="48986"/>
                </a:tc>
                <a:tc>
                  <a:txBody>
                    <a:bodyPr/>
                    <a:lstStyle/>
                    <a:p>
                      <a:r>
                        <a:rPr lang="en-US" sz="2600" dirty="0" smtClean="0"/>
                        <a:t>Weak</a:t>
                      </a:r>
                      <a:endParaRPr lang="en-US" sz="2600" dirty="0"/>
                    </a:p>
                  </a:txBody>
                  <a:tcPr/>
                </a:tc>
                <a:tc>
                  <a:txBody>
                    <a:bodyPr/>
                    <a:lstStyle/>
                    <a:p>
                      <a:endParaRPr lang="en-US" sz="2600"/>
                    </a:p>
                  </a:txBody>
                  <a:tcPr/>
                </a:tc>
              </a:tr>
              <a:tr h="584911">
                <a:tc>
                  <a:txBody>
                    <a:bodyPr/>
                    <a:lstStyle/>
                    <a:p>
                      <a:r>
                        <a:rPr lang="en-US" sz="2600" b="1" kern="1200" dirty="0" smtClean="0">
                          <a:solidFill>
                            <a:schemeClr val="dk1"/>
                          </a:solidFill>
                          <a:latin typeface="+mn-lt"/>
                          <a:ea typeface="+mn-ea"/>
                          <a:cs typeface="+mn-cs"/>
                        </a:rPr>
                        <a:t>Donors/HLG-1</a:t>
                      </a:r>
                    </a:p>
                  </a:txBody>
                  <a:tcPr marT="48986" marB="48986"/>
                </a:tc>
                <a:tc>
                  <a:txBody>
                    <a:bodyPr/>
                    <a:lstStyle/>
                    <a:p>
                      <a:r>
                        <a:rPr lang="en-US" sz="2600" dirty="0" smtClean="0"/>
                        <a:t>Very weak</a:t>
                      </a:r>
                      <a:endParaRPr lang="en-US" sz="2600" dirty="0"/>
                    </a:p>
                  </a:txBody>
                  <a:tcPr/>
                </a:tc>
                <a:tc>
                  <a:txBody>
                    <a:bodyPr/>
                    <a:lstStyle/>
                    <a:p>
                      <a:r>
                        <a:rPr lang="en-US" sz="2600" dirty="0" smtClean="0"/>
                        <a:t>Transfers</a:t>
                      </a:r>
                      <a:endParaRPr lang="en-US" sz="2600"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AutoShape 2"/>
          <p:cNvSpPr>
            <a:spLocks noGrp="1" noChangeArrowheads="1"/>
          </p:cNvSpPr>
          <p:nvPr>
            <p:ph type="title"/>
          </p:nvPr>
        </p:nvSpPr>
        <p:spPr>
          <a:xfrm>
            <a:off x="0" y="764704"/>
            <a:ext cx="9144000" cy="1008112"/>
          </a:xfrm>
        </p:spPr>
        <p:txBody>
          <a:bodyPr>
            <a:normAutofit/>
          </a:bodyPr>
          <a:lstStyle/>
          <a:p>
            <a:pPr algn="ctr"/>
            <a:r>
              <a:rPr lang="en-US" dirty="0" smtClean="0">
                <a:solidFill>
                  <a:srgbClr val="C00000"/>
                </a:solidFill>
              </a:rPr>
              <a:t>Purpose of the PEFA Framework</a:t>
            </a:r>
            <a:endParaRPr lang="en-US" dirty="0">
              <a:solidFill>
                <a:srgbClr val="C00000"/>
              </a:solidFill>
            </a:endParaRPr>
          </a:p>
        </p:txBody>
      </p:sp>
      <p:sp>
        <p:nvSpPr>
          <p:cNvPr id="258055" name="Rectangle 7"/>
          <p:cNvSpPr>
            <a:spLocks noChangeArrowheads="1"/>
          </p:cNvSpPr>
          <p:nvPr/>
        </p:nvSpPr>
        <p:spPr bwMode="auto">
          <a:xfrm>
            <a:off x="457200" y="1700808"/>
            <a:ext cx="8507288" cy="4680520"/>
          </a:xfrm>
          <a:prstGeom prst="rect">
            <a:avLst/>
          </a:prstGeom>
          <a:noFill/>
          <a:ln w="9525">
            <a:noFill/>
            <a:miter lim="800000"/>
            <a:headEnd/>
            <a:tailEnd/>
          </a:ln>
          <a:effectLst/>
        </p:spPr>
        <p:txBody>
          <a:bodyPr/>
          <a:lstStyle/>
          <a:p>
            <a:pPr marL="347472" indent="-347472">
              <a:lnSpc>
                <a:spcPct val="90000"/>
              </a:lnSpc>
              <a:spcBef>
                <a:spcPts val="600"/>
              </a:spcBef>
              <a:buSzPct val="75000"/>
              <a:buFont typeface="Wingdings" pitchFamily="2" charset="2"/>
              <a:buNone/>
            </a:pPr>
            <a:r>
              <a:rPr lang="en-US" sz="3200" dirty="0">
                <a:solidFill>
                  <a:srgbClr val="353B55"/>
                </a:solidFill>
                <a:latin typeface="Calibri" pitchFamily="34" charset="0"/>
              </a:rPr>
              <a:t>The Framework </a:t>
            </a:r>
            <a:r>
              <a:rPr lang="en-US" sz="3200" b="1" dirty="0">
                <a:solidFill>
                  <a:srgbClr val="353B55"/>
                </a:solidFill>
                <a:latin typeface="Calibri" pitchFamily="34" charset="0"/>
              </a:rPr>
              <a:t>provides:</a:t>
            </a:r>
            <a:endParaRPr lang="en-US" sz="3200" dirty="0">
              <a:solidFill>
                <a:srgbClr val="353B55"/>
              </a:solidFill>
              <a:latin typeface="Calibri" pitchFamily="34" charset="0"/>
            </a:endParaRPr>
          </a:p>
          <a:p>
            <a:pPr marL="347472" indent="-347472">
              <a:lnSpc>
                <a:spcPct val="90000"/>
              </a:lnSpc>
              <a:spcBef>
                <a:spcPts val="600"/>
              </a:spcBef>
              <a:buSzPct val="125000"/>
              <a:buFont typeface="Arial" pitchFamily="34" charset="0"/>
              <a:buChar char="•"/>
            </a:pPr>
            <a:r>
              <a:rPr lang="en-US" sz="2800" b="1" dirty="0">
                <a:solidFill>
                  <a:srgbClr val="353B55"/>
                </a:solidFill>
                <a:latin typeface="Calibri" pitchFamily="34" charset="0"/>
              </a:rPr>
              <a:t>a high level overview of all aspects of </a:t>
            </a:r>
            <a:r>
              <a:rPr lang="en-US" sz="2800" b="1" dirty="0" smtClean="0">
                <a:solidFill>
                  <a:srgbClr val="353B55"/>
                </a:solidFill>
                <a:latin typeface="Calibri" pitchFamily="34" charset="0"/>
              </a:rPr>
              <a:t>a country’s PFM </a:t>
            </a:r>
            <a:r>
              <a:rPr lang="en-US" sz="2800" b="1" dirty="0">
                <a:solidFill>
                  <a:srgbClr val="353B55"/>
                </a:solidFill>
                <a:latin typeface="Calibri" pitchFamily="34" charset="0"/>
              </a:rPr>
              <a:t>systems performance </a:t>
            </a:r>
            <a:r>
              <a:rPr lang="en-US" sz="2800" dirty="0">
                <a:solidFill>
                  <a:srgbClr val="353B55"/>
                </a:solidFill>
                <a:latin typeface="Calibri" pitchFamily="34" charset="0"/>
              </a:rPr>
              <a:t>(including revenue, expenditure, procurement, financial assets/ liabilities</a:t>
            </a:r>
            <a:r>
              <a:rPr lang="en-US" sz="2800" dirty="0" smtClean="0">
                <a:solidFill>
                  <a:srgbClr val="353B55"/>
                </a:solidFill>
                <a:latin typeface="Calibri" pitchFamily="34" charset="0"/>
              </a:rPr>
              <a:t>): are the tools in place to help deliver the 3 main budgetary outcomes?</a:t>
            </a:r>
            <a:r>
              <a:rPr lang="en-US" sz="2800" i="1" dirty="0" smtClean="0">
                <a:solidFill>
                  <a:srgbClr val="353B55"/>
                </a:solidFill>
                <a:latin typeface="Calibri" pitchFamily="34" charset="0"/>
              </a:rPr>
              <a:t> (aggregate fiscal discipline; strategic resource allocation; efficient service delivery)</a:t>
            </a:r>
            <a:endParaRPr lang="en-US" sz="2800" dirty="0" smtClean="0">
              <a:solidFill>
                <a:srgbClr val="353B55"/>
              </a:solidFill>
              <a:latin typeface="Calibri" pitchFamily="34" charset="0"/>
            </a:endParaRPr>
          </a:p>
          <a:p>
            <a:pPr marL="347472" indent="-347472">
              <a:lnSpc>
                <a:spcPct val="90000"/>
              </a:lnSpc>
              <a:spcBef>
                <a:spcPts val="600"/>
              </a:spcBef>
              <a:buSzPct val="125000"/>
            </a:pPr>
            <a:r>
              <a:rPr lang="en-US" sz="3200" dirty="0" smtClean="0">
                <a:solidFill>
                  <a:srgbClr val="353B55"/>
                </a:solidFill>
                <a:latin typeface="Calibri" pitchFamily="34" charset="0"/>
              </a:rPr>
              <a:t>It </a:t>
            </a:r>
            <a:r>
              <a:rPr lang="en-US" sz="3200" dirty="0">
                <a:solidFill>
                  <a:srgbClr val="353B55"/>
                </a:solidFill>
                <a:latin typeface="Calibri" pitchFamily="34" charset="0"/>
              </a:rPr>
              <a:t>does </a:t>
            </a:r>
            <a:r>
              <a:rPr lang="en-US" sz="3200" b="1" i="1" dirty="0" smtClean="0">
                <a:solidFill>
                  <a:srgbClr val="FF0000"/>
                </a:solidFill>
                <a:latin typeface="Calibri" pitchFamily="34" charset="0"/>
              </a:rPr>
              <a:t>not</a:t>
            </a:r>
            <a:r>
              <a:rPr lang="en-US" sz="3200" dirty="0" smtClean="0">
                <a:solidFill>
                  <a:srgbClr val="353B55"/>
                </a:solidFill>
                <a:latin typeface="Calibri" pitchFamily="34" charset="0"/>
              </a:rPr>
              <a:t> provide an assessment of :</a:t>
            </a:r>
            <a:endParaRPr lang="en-US" sz="3200" dirty="0">
              <a:solidFill>
                <a:srgbClr val="353B55"/>
              </a:solidFill>
              <a:latin typeface="Calibri" pitchFamily="34" charset="0"/>
            </a:endParaRPr>
          </a:p>
          <a:p>
            <a:pPr marL="347472" indent="-347472">
              <a:lnSpc>
                <a:spcPct val="90000"/>
              </a:lnSpc>
              <a:spcBef>
                <a:spcPts val="600"/>
              </a:spcBef>
              <a:buSzPct val="125000"/>
              <a:buFont typeface="Arial" pitchFamily="34" charset="0"/>
              <a:buChar char="•"/>
            </a:pPr>
            <a:r>
              <a:rPr lang="en-US" sz="2800" b="1" dirty="0" smtClean="0">
                <a:solidFill>
                  <a:srgbClr val="353B55"/>
                </a:solidFill>
                <a:latin typeface="Calibri" pitchFamily="34" charset="0"/>
              </a:rPr>
              <a:t>underlying </a:t>
            </a:r>
            <a:r>
              <a:rPr lang="en-US" sz="2800" b="1" dirty="0">
                <a:solidFill>
                  <a:srgbClr val="353B55"/>
                </a:solidFill>
                <a:latin typeface="Calibri" pitchFamily="34" charset="0"/>
              </a:rPr>
              <a:t>causes </a:t>
            </a:r>
            <a:r>
              <a:rPr lang="en-US" sz="2800" dirty="0">
                <a:solidFill>
                  <a:srgbClr val="353B55"/>
                </a:solidFill>
                <a:latin typeface="Calibri" pitchFamily="34" charset="0"/>
              </a:rPr>
              <a:t>for good or poor performance i.e. the capacity factors</a:t>
            </a:r>
          </a:p>
          <a:p>
            <a:pPr marL="347472" indent="-347472">
              <a:lnSpc>
                <a:spcPct val="90000"/>
              </a:lnSpc>
              <a:spcBef>
                <a:spcPts val="600"/>
              </a:spcBef>
              <a:buSzPct val="125000"/>
              <a:buFont typeface="Arial" pitchFamily="34" charset="0"/>
              <a:buChar char="•"/>
            </a:pPr>
            <a:r>
              <a:rPr lang="en-US" sz="2800" b="1" dirty="0" smtClean="0">
                <a:solidFill>
                  <a:srgbClr val="353B55"/>
                </a:solidFill>
                <a:latin typeface="Calibri" pitchFamily="34" charset="0"/>
              </a:rPr>
              <a:t>government </a:t>
            </a:r>
            <a:r>
              <a:rPr lang="en-US" sz="2800" b="1" dirty="0">
                <a:solidFill>
                  <a:srgbClr val="353B55"/>
                </a:solidFill>
                <a:latin typeface="Calibri" pitchFamily="34" charset="0"/>
              </a:rPr>
              <a:t>fiscal </a:t>
            </a:r>
            <a:r>
              <a:rPr lang="en-US" sz="2800" b="1" dirty="0" smtClean="0">
                <a:solidFill>
                  <a:srgbClr val="353B55"/>
                </a:solidFill>
                <a:latin typeface="Calibri" pitchFamily="34" charset="0"/>
              </a:rPr>
              <a:t>&amp; </a:t>
            </a:r>
            <a:r>
              <a:rPr lang="en-US" sz="2800" b="1" dirty="0">
                <a:solidFill>
                  <a:srgbClr val="353B55"/>
                </a:solidFill>
                <a:latin typeface="Calibri" pitchFamily="34" charset="0"/>
              </a:rPr>
              <a:t>financial policies</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5</a:t>
            </a:fld>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980729"/>
            <a:ext cx="9144000" cy="720080"/>
          </a:xfrm>
        </p:spPr>
        <p:txBody>
          <a:bodyPr>
            <a:noAutofit/>
          </a:bodyPr>
          <a:lstStyle/>
          <a:p>
            <a:pPr algn="ctr"/>
            <a:r>
              <a:rPr lang="en-US" sz="4000" dirty="0" smtClean="0">
                <a:solidFill>
                  <a:srgbClr val="C00000"/>
                </a:solidFill>
                <a:latin typeface="Calibri" pitchFamily="34" charset="0"/>
              </a:rPr>
              <a:t>Observations on SN assessments</a:t>
            </a:r>
          </a:p>
        </p:txBody>
      </p:sp>
      <p:sp>
        <p:nvSpPr>
          <p:cNvPr id="17411" name="Content Placeholder 2"/>
          <p:cNvSpPr>
            <a:spLocks noGrp="1"/>
          </p:cNvSpPr>
          <p:nvPr>
            <p:ph idx="1"/>
          </p:nvPr>
        </p:nvSpPr>
        <p:spPr>
          <a:xfrm>
            <a:off x="251520" y="1844825"/>
            <a:ext cx="8435280" cy="4680520"/>
          </a:xfrm>
        </p:spPr>
        <p:txBody>
          <a:bodyPr>
            <a:normAutofit fontScale="25000" lnSpcReduction="20000"/>
          </a:bodyPr>
          <a:lstStyle/>
          <a:p>
            <a:pPr eaLnBrk="1" hangingPunct="1">
              <a:lnSpc>
                <a:spcPct val="110000"/>
              </a:lnSpc>
              <a:spcBef>
                <a:spcPct val="40000"/>
              </a:spcBef>
              <a:buClr>
                <a:srgbClr val="353B55"/>
              </a:buClr>
              <a:buSzPct val="100000"/>
              <a:buFont typeface="Arial" pitchFamily="34" charset="0"/>
              <a:buChar char="•"/>
            </a:pPr>
            <a:r>
              <a:rPr lang="en-US" sz="12800" b="0" dirty="0" smtClean="0">
                <a:solidFill>
                  <a:srgbClr val="353B55"/>
                </a:solidFill>
                <a:latin typeface="Calibri" pitchFamily="34" charset="0"/>
              </a:rPr>
              <a:t>Difficulties in making appropriate distinction between national &amp; sub-national performance features</a:t>
            </a:r>
          </a:p>
          <a:p>
            <a:pPr eaLnBrk="1" hangingPunct="1">
              <a:lnSpc>
                <a:spcPct val="110000"/>
              </a:lnSpc>
              <a:spcBef>
                <a:spcPct val="40000"/>
              </a:spcBef>
              <a:buClr>
                <a:srgbClr val="353B55"/>
              </a:buClr>
              <a:buSzPct val="100000"/>
              <a:buFont typeface="Arial" pitchFamily="34" charset="0"/>
              <a:buChar char="•"/>
            </a:pPr>
            <a:r>
              <a:rPr lang="en-US" sz="12800" b="0" dirty="0" smtClean="0">
                <a:solidFill>
                  <a:srgbClr val="353B55"/>
                </a:solidFill>
                <a:latin typeface="Calibri" pitchFamily="34" charset="0"/>
              </a:rPr>
              <a:t>Indicator HLG-1 not included</a:t>
            </a:r>
          </a:p>
          <a:p>
            <a:pPr eaLnBrk="1" hangingPunct="1">
              <a:lnSpc>
                <a:spcPct val="110000"/>
              </a:lnSpc>
              <a:spcBef>
                <a:spcPct val="40000"/>
              </a:spcBef>
              <a:buClr>
                <a:srgbClr val="353B55"/>
              </a:buClr>
              <a:buSzPct val="100000"/>
              <a:buFont typeface="Arial" pitchFamily="34" charset="0"/>
              <a:buChar char="•"/>
            </a:pPr>
            <a:r>
              <a:rPr lang="en-US" sz="12800" b="0" dirty="0" smtClean="0">
                <a:solidFill>
                  <a:srgbClr val="353B55"/>
                </a:solidFill>
                <a:latin typeface="Calibri" pitchFamily="34" charset="0"/>
              </a:rPr>
              <a:t>Problems with scope of revenue indicators</a:t>
            </a:r>
          </a:p>
          <a:p>
            <a:pPr eaLnBrk="1" hangingPunct="1">
              <a:lnSpc>
                <a:spcPct val="110000"/>
              </a:lnSpc>
              <a:spcBef>
                <a:spcPct val="40000"/>
              </a:spcBef>
              <a:buClr>
                <a:srgbClr val="353B55"/>
              </a:buClr>
              <a:buSzPct val="100000"/>
              <a:buFont typeface="Arial" pitchFamily="34" charset="0"/>
              <a:buChar char="•"/>
            </a:pPr>
            <a:r>
              <a:rPr lang="en-US" sz="12800" b="0" dirty="0" smtClean="0">
                <a:solidFill>
                  <a:srgbClr val="353B55"/>
                </a:solidFill>
                <a:latin typeface="Calibri" pitchFamily="34" charset="0"/>
              </a:rPr>
              <a:t>Misunderstanding scope of PI-8 &amp; PI-9(ii)</a:t>
            </a:r>
          </a:p>
          <a:p>
            <a:pPr eaLnBrk="1" hangingPunct="1">
              <a:lnSpc>
                <a:spcPct val="110000"/>
              </a:lnSpc>
              <a:spcBef>
                <a:spcPct val="40000"/>
              </a:spcBef>
              <a:buClr>
                <a:srgbClr val="353B55"/>
              </a:buClr>
              <a:buSzPct val="100000"/>
              <a:buFont typeface="Arial" pitchFamily="34" charset="0"/>
              <a:buChar char="•"/>
            </a:pPr>
            <a:r>
              <a:rPr lang="en-US" sz="12800" b="0" dirty="0" smtClean="0">
                <a:solidFill>
                  <a:srgbClr val="353B55"/>
                </a:solidFill>
                <a:latin typeface="Calibri" pitchFamily="34" charset="0"/>
              </a:rPr>
              <a:t>Local assessors/consultants with no prior PEFA experience</a:t>
            </a:r>
          </a:p>
          <a:p>
            <a:endParaRPr lang="en-US" dirty="0" smtClean="0"/>
          </a:p>
        </p:txBody>
      </p:sp>
      <p:sp>
        <p:nvSpPr>
          <p:cNvPr id="17412" name="Slide Number Placeholder 3"/>
          <p:cNvSpPr>
            <a:spLocks noGrp="1"/>
          </p:cNvSpPr>
          <p:nvPr>
            <p:ph type="sldNum" sz="quarter" idx="4294967295"/>
          </p:nvPr>
        </p:nvSpPr>
        <p:spPr>
          <a:xfrm>
            <a:off x="6553200" y="6356351"/>
            <a:ext cx="2133600" cy="365125"/>
          </a:xfrm>
          <a:prstGeom prst="rect">
            <a:avLst/>
          </a:prstGeom>
          <a:noFill/>
        </p:spPr>
        <p:txBody>
          <a:bodyPr/>
          <a:lstStyle/>
          <a:p>
            <a:fld id="{BCC3DDD0-7F87-46AE-BDFF-25027FB5E86E}" type="slidenum">
              <a:rPr lang="en-US" smtClean="0"/>
              <a:pPr/>
              <a:t>50</a:t>
            </a:fld>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204864"/>
            <a:ext cx="9144000" cy="2016224"/>
          </a:xfrm>
        </p:spPr>
        <p:txBody>
          <a:bodyPr/>
          <a:lstStyle/>
          <a:p>
            <a:pPr algn="ctr"/>
            <a:r>
              <a:rPr lang="en-US" sz="4400" dirty="0" smtClean="0">
                <a:solidFill>
                  <a:srgbClr val="C00000"/>
                </a:solidFill>
                <a:latin typeface="Calibri" pitchFamily="34" charset="0"/>
              </a:rPr>
              <a:t>Thank you for your attention</a:t>
            </a:r>
            <a:endParaRPr lang="en-US" sz="4400" dirty="0">
              <a:solidFill>
                <a:srgbClr val="C00000"/>
              </a:solidFill>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solidFill>
                  <a:srgbClr val="C00000"/>
                </a:solidFill>
              </a:rPr>
              <a:t>What can countries use </a:t>
            </a:r>
            <a:r>
              <a:rPr lang="en-US" dirty="0" err="1" smtClean="0">
                <a:solidFill>
                  <a:srgbClr val="C00000"/>
                </a:solidFill>
              </a:rPr>
              <a:t>PEFA</a:t>
            </a:r>
            <a:r>
              <a:rPr lang="en-US" dirty="0" smtClean="0">
                <a:solidFill>
                  <a:srgbClr val="C00000"/>
                </a:solidFill>
              </a:rPr>
              <a:t> for?</a:t>
            </a:r>
            <a:endParaRPr lang="en-US" dirty="0">
              <a:solidFill>
                <a:srgbClr val="C00000"/>
              </a:solidFill>
            </a:endParaRPr>
          </a:p>
        </p:txBody>
      </p:sp>
      <p:sp>
        <p:nvSpPr>
          <p:cNvPr id="3" name="Content Placeholder 2"/>
          <p:cNvSpPr>
            <a:spLocks noGrp="1"/>
          </p:cNvSpPr>
          <p:nvPr>
            <p:ph idx="1"/>
          </p:nvPr>
        </p:nvSpPr>
        <p:spPr>
          <a:xfrm>
            <a:off x="457200" y="2132856"/>
            <a:ext cx="8229600" cy="4320480"/>
          </a:xfrm>
        </p:spPr>
        <p:txBody>
          <a:bodyPr/>
          <a:lstStyle/>
          <a:p>
            <a:endParaRPr lang="en-US" b="0" dirty="0" smtClean="0"/>
          </a:p>
          <a:p>
            <a:pPr>
              <a:buFont typeface="Arial" pitchFamily="34" charset="0"/>
              <a:buChar char="•"/>
            </a:pPr>
            <a:r>
              <a:rPr lang="en-US" sz="3200" b="0" dirty="0" smtClean="0">
                <a:latin typeface="Calibri" pitchFamily="34" charset="0"/>
              </a:rPr>
              <a:t>Inform PFM reform formulation, priorities</a:t>
            </a:r>
          </a:p>
          <a:p>
            <a:pPr>
              <a:buFont typeface="Arial" pitchFamily="34" charset="0"/>
              <a:buChar char="•"/>
            </a:pPr>
            <a:r>
              <a:rPr lang="en-US" sz="3200" b="0" dirty="0" smtClean="0">
                <a:latin typeface="Calibri" pitchFamily="34" charset="0"/>
              </a:rPr>
              <a:t>Monitor results of reform efforts</a:t>
            </a:r>
          </a:p>
          <a:p>
            <a:pPr>
              <a:buFont typeface="Arial" pitchFamily="34" charset="0"/>
              <a:buChar char="•"/>
            </a:pPr>
            <a:r>
              <a:rPr lang="en-US" sz="3200" b="0" dirty="0" smtClean="0">
                <a:latin typeface="Calibri" pitchFamily="34" charset="0"/>
              </a:rPr>
              <a:t>Harmonize information needs for external agencies around a common assessment tool</a:t>
            </a:r>
          </a:p>
          <a:p>
            <a:pPr>
              <a:buFont typeface="Arial" pitchFamily="34" charset="0"/>
              <a:buChar char="•"/>
            </a:pPr>
            <a:r>
              <a:rPr lang="en-US" sz="3200" b="0" dirty="0" smtClean="0">
                <a:latin typeface="Calibri" pitchFamily="34" charset="0"/>
              </a:rPr>
              <a:t>Compare to and learn from peers</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720080"/>
          </a:xfrm>
        </p:spPr>
        <p:txBody>
          <a:bodyPr/>
          <a:lstStyle/>
          <a:p>
            <a:pPr algn="ctr"/>
            <a:r>
              <a:rPr lang="en-US" dirty="0" smtClean="0">
                <a:solidFill>
                  <a:srgbClr val="C00000"/>
                </a:solidFill>
              </a:rPr>
              <a:t>Adoption of the PEFA Framework</a:t>
            </a:r>
            <a:endParaRPr lang="en-US" dirty="0">
              <a:solidFill>
                <a:srgbClr val="C00000"/>
              </a:solidFill>
            </a:endParaRPr>
          </a:p>
        </p:txBody>
      </p:sp>
      <p:sp>
        <p:nvSpPr>
          <p:cNvPr id="3" name="Content Placeholder 2"/>
          <p:cNvSpPr>
            <a:spLocks noGrp="1"/>
          </p:cNvSpPr>
          <p:nvPr>
            <p:ph idx="1"/>
          </p:nvPr>
        </p:nvSpPr>
        <p:spPr>
          <a:xfrm>
            <a:off x="323528" y="1916832"/>
            <a:ext cx="8820472" cy="4392488"/>
          </a:xfrm>
        </p:spPr>
        <p:txBody>
          <a:bodyPr>
            <a:normAutofit fontScale="85000" lnSpcReduction="20000"/>
          </a:bodyPr>
          <a:lstStyle/>
          <a:p>
            <a:pPr>
              <a:buNone/>
            </a:pPr>
            <a:r>
              <a:rPr lang="en-US" sz="3800" dirty="0" smtClean="0">
                <a:latin typeface="Calibri" pitchFamily="34" charset="0"/>
              </a:rPr>
              <a:t>Very good progress – globally</a:t>
            </a:r>
          </a:p>
          <a:p>
            <a:pPr>
              <a:buFont typeface="Arial" pitchFamily="34" charset="0"/>
              <a:buChar char="•"/>
            </a:pPr>
            <a:r>
              <a:rPr lang="en-US" sz="3300" b="0" dirty="0" smtClean="0">
                <a:latin typeface="Calibri" pitchFamily="34" charset="0"/>
              </a:rPr>
              <a:t>290+ assessments, covering 130+ countries</a:t>
            </a:r>
          </a:p>
          <a:p>
            <a:pPr>
              <a:buFont typeface="Arial" pitchFamily="34" charset="0"/>
              <a:buChar char="•"/>
            </a:pPr>
            <a:r>
              <a:rPr lang="en-US" sz="3300" b="0" dirty="0" smtClean="0">
                <a:latin typeface="Calibri" pitchFamily="34" charset="0"/>
              </a:rPr>
              <a:t>Since 2010, mostly Repeat &amp; Sub-National assessments</a:t>
            </a:r>
          </a:p>
          <a:p>
            <a:pPr>
              <a:buNone/>
            </a:pPr>
            <a:r>
              <a:rPr lang="en-US" sz="3800" dirty="0" smtClean="0">
                <a:latin typeface="Calibri" pitchFamily="34" charset="0"/>
              </a:rPr>
              <a:t>High country coverage in many regions</a:t>
            </a:r>
          </a:p>
          <a:p>
            <a:pPr marL="342900" lvl="1" indent="-342900">
              <a:buSzPct val="100000"/>
              <a:buFont typeface="Arial" pitchFamily="34" charset="0"/>
              <a:buChar char="•"/>
            </a:pPr>
            <a:r>
              <a:rPr lang="en-US" sz="3300" dirty="0" smtClean="0">
                <a:latin typeface="Calibri" pitchFamily="34" charset="0"/>
              </a:rPr>
              <a:t>Africa &amp; </a:t>
            </a:r>
            <a:r>
              <a:rPr lang="en-US" sz="3300" dirty="0" smtClean="0">
                <a:solidFill>
                  <a:srgbClr val="FF0000"/>
                </a:solidFill>
                <a:latin typeface="Calibri" pitchFamily="34" charset="0"/>
              </a:rPr>
              <a:t>Caribbean</a:t>
            </a:r>
            <a:r>
              <a:rPr lang="en-US" sz="3300" dirty="0" smtClean="0">
                <a:latin typeface="Calibri" pitchFamily="34" charset="0"/>
              </a:rPr>
              <a:t> 90% of countries</a:t>
            </a:r>
          </a:p>
          <a:p>
            <a:pPr marL="342900" lvl="1" indent="-342900">
              <a:buSzPct val="100000"/>
              <a:buFont typeface="Arial" pitchFamily="34" charset="0"/>
              <a:buChar char="•"/>
            </a:pPr>
            <a:r>
              <a:rPr lang="en-US" sz="3300" dirty="0" smtClean="0">
                <a:solidFill>
                  <a:srgbClr val="FF0000"/>
                </a:solidFill>
                <a:latin typeface="Calibri" pitchFamily="34" charset="0"/>
              </a:rPr>
              <a:t>Latin America</a:t>
            </a:r>
            <a:r>
              <a:rPr lang="en-US" sz="3300" dirty="0" smtClean="0">
                <a:latin typeface="Calibri" pitchFamily="34" charset="0"/>
              </a:rPr>
              <a:t>, Eastern Europe, Asia Pacific 50-80%</a:t>
            </a:r>
          </a:p>
          <a:p>
            <a:pPr>
              <a:buNone/>
            </a:pPr>
            <a:r>
              <a:rPr lang="en-US" sz="3800" dirty="0" smtClean="0">
                <a:latin typeface="Calibri" pitchFamily="34" charset="0"/>
              </a:rPr>
              <a:t>Used in many Middle Income countries</a:t>
            </a:r>
          </a:p>
          <a:p>
            <a:pPr marL="342900" lvl="1" indent="-342900">
              <a:buSzPct val="100000"/>
              <a:buFont typeface="Arial" pitchFamily="34" charset="0"/>
              <a:buChar char="•"/>
            </a:pPr>
            <a:r>
              <a:rPr lang="en-US" sz="3300" dirty="0" smtClean="0">
                <a:latin typeface="Calibri" pitchFamily="34" charset="0"/>
              </a:rPr>
              <a:t>Upper MICS:  e.g. Brazil, Turkey, Belarus, South Africa</a:t>
            </a:r>
          </a:p>
          <a:p>
            <a:pPr marL="342900" lvl="1" indent="-342900">
              <a:buSzPct val="100000"/>
              <a:buFont typeface="Arial" pitchFamily="34" charset="0"/>
              <a:buChar char="•"/>
            </a:pPr>
            <a:r>
              <a:rPr lang="en-US" sz="3300" dirty="0" smtClean="0">
                <a:latin typeface="Calibri" pitchFamily="34" charset="0"/>
              </a:rPr>
              <a:t>Lower MICS:  e.g. India, Kazakhstan, Ukraine, Morocco</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792088"/>
          </a:xfrm>
        </p:spPr>
        <p:txBody>
          <a:bodyPr>
            <a:noAutofit/>
          </a:bodyPr>
          <a:lstStyle/>
          <a:p>
            <a:pPr algn="ctr"/>
            <a:r>
              <a:rPr lang="en-US" dirty="0" smtClean="0">
                <a:solidFill>
                  <a:srgbClr val="C00000"/>
                </a:solidFill>
              </a:rPr>
              <a:t>Global Roll-out of </a:t>
            </a:r>
            <a:r>
              <a:rPr lang="en-US" dirty="0" err="1" smtClean="0">
                <a:solidFill>
                  <a:srgbClr val="C00000"/>
                </a:solidFill>
              </a:rPr>
              <a:t>PEFA</a:t>
            </a:r>
            <a:endParaRPr lang="en-US"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8</a:t>
            </a:fld>
            <a:endParaRPr lang="en-US"/>
          </a:p>
        </p:txBody>
      </p:sp>
      <p:pic>
        <p:nvPicPr>
          <p:cNvPr id="8" name="Content Placeholder 7" descr="PEFA assessment map 4.02.12.jpg"/>
          <p:cNvPicPr>
            <a:picLocks noGrp="1" noChangeAspect="1"/>
          </p:cNvPicPr>
          <p:nvPr>
            <p:ph idx="1"/>
          </p:nvPr>
        </p:nvPicPr>
        <p:blipFill>
          <a:blip r:embed="rId2" cstate="print"/>
          <a:stretch>
            <a:fillRect/>
          </a:stretch>
        </p:blipFill>
        <p:spPr>
          <a:xfrm>
            <a:off x="179512" y="1628800"/>
            <a:ext cx="8784976" cy="489654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8720"/>
            <a:ext cx="9144000" cy="864096"/>
          </a:xfrm>
        </p:spPr>
        <p:txBody>
          <a:bodyPr/>
          <a:lstStyle/>
          <a:p>
            <a:pPr algn="ctr"/>
            <a:r>
              <a:rPr lang="en-US" sz="4000" kern="1200" dirty="0" smtClean="0">
                <a:solidFill>
                  <a:srgbClr val="C00000"/>
                </a:solidFill>
                <a:latin typeface="Calibri (headings)"/>
              </a:rPr>
              <a:t>PEFA assessments in LAC</a:t>
            </a:r>
            <a:endParaRPr lang="en-US" sz="4000" kern="1200" dirty="0">
              <a:solidFill>
                <a:srgbClr val="C00000"/>
              </a:solidFill>
              <a:latin typeface="Calibri (headings)"/>
            </a:endParaRPr>
          </a:p>
        </p:txBody>
      </p:sp>
      <p:graphicFrame>
        <p:nvGraphicFramePr>
          <p:cNvPr id="9" name="Content Placeholder 8"/>
          <p:cNvGraphicFramePr>
            <a:graphicFrameLocks noGrp="1"/>
          </p:cNvGraphicFramePr>
          <p:nvPr>
            <p:ph idx="1"/>
          </p:nvPr>
        </p:nvGraphicFramePr>
        <p:xfrm>
          <a:off x="-3" y="1772817"/>
          <a:ext cx="9144002" cy="4876017"/>
        </p:xfrm>
        <a:graphic>
          <a:graphicData uri="http://schemas.openxmlformats.org/drawingml/2006/table">
            <a:tbl>
              <a:tblPr firstRow="1" bandRow="1">
                <a:tableStyleId>{5C22544A-7EE6-4342-B048-85BDC9FD1C3A}</a:tableStyleId>
              </a:tblPr>
              <a:tblGrid>
                <a:gridCol w="1306286"/>
                <a:gridCol w="1306286"/>
                <a:gridCol w="1306286"/>
                <a:gridCol w="1306286"/>
                <a:gridCol w="1306286"/>
                <a:gridCol w="1306286"/>
                <a:gridCol w="1306286"/>
              </a:tblGrid>
              <a:tr h="528059">
                <a:tc>
                  <a:txBody>
                    <a:bodyPr/>
                    <a:lstStyle/>
                    <a:p>
                      <a:pPr marL="0" marR="0" algn="ctr">
                        <a:spcBef>
                          <a:spcPts val="0"/>
                        </a:spcBef>
                        <a:spcAft>
                          <a:spcPts val="0"/>
                        </a:spcAft>
                      </a:pPr>
                      <a:r>
                        <a:rPr lang="en-US" sz="2000" b="1" dirty="0">
                          <a:latin typeface="Arial"/>
                          <a:ea typeface="Times New Roman"/>
                          <a:cs typeface="Arial"/>
                        </a:rPr>
                        <a:t>2006</a:t>
                      </a:r>
                      <a:endParaRPr lang="en-US" sz="2800" dirty="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2007</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2008</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2009</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2010</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a:latin typeface="Arial"/>
                          <a:ea typeface="Times New Roman"/>
                          <a:cs typeface="Arial"/>
                        </a:rPr>
                        <a:t>2011</a:t>
                      </a:r>
                      <a:endParaRPr lang="en-US" sz="280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2000" b="1" dirty="0">
                          <a:latin typeface="Arial"/>
                          <a:ea typeface="Times New Roman"/>
                          <a:cs typeface="Arial"/>
                        </a:rPr>
                        <a:t>2012</a:t>
                      </a:r>
                      <a:endParaRPr lang="en-US" sz="2800" dirty="0">
                        <a:latin typeface="Arial"/>
                        <a:ea typeface="Calibri"/>
                        <a:cs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Barbados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Bolivia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smtClean="0">
                          <a:latin typeface="+mn-lt"/>
                          <a:ea typeface="Times New Roman"/>
                          <a:cs typeface="Arial"/>
                        </a:rPr>
                        <a:t>Anguilla</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Belize</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Antigua &amp; Barbuda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Bahamas</a:t>
                      </a:r>
                      <a:endParaRPr lang="en-US" sz="1800" dirty="0">
                        <a:latin typeface="+mn-lt"/>
                        <a:ea typeface="Calibri"/>
                        <a:cs typeface="Times New Roman"/>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mn-lt"/>
                          <a:ea typeface="Times New Roman"/>
                          <a:cs typeface="+mn-cs"/>
                        </a:rPr>
                        <a:t>Turks &amp; Caicos</a:t>
                      </a:r>
                      <a:endParaRPr lang="en-US" sz="1800" dirty="0" smtClean="0">
                        <a:latin typeface="+mn-lt"/>
                        <a:ea typeface="Calibri"/>
                        <a:cs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Grenada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Dominica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Aruba </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Bolivia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Barbados</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Haiti</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endParaRPr lang="en-US" sz="1800" dirty="0">
                        <a:latin typeface="+mn-lt"/>
                        <a:ea typeface="Calibri"/>
                        <a:cs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Honduras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Dominican Rep</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Haiti</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Brazil</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Dominica</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Honduras</a:t>
                      </a:r>
                      <a:endParaRPr lang="en-US" sz="180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Nicaragua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Guyana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Montserrat </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Dominican Rep</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Dominican Rep</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Paraguay</a:t>
                      </a:r>
                      <a:endParaRPr lang="en-US" sz="1800"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St. Lucia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Jamaica</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Paraguay</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El Salvador</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Ecuador</a:t>
                      </a:r>
                      <a:endParaRPr lang="en-US" sz="1800" dirty="0">
                        <a:latin typeface="+mn-lt"/>
                        <a:ea typeface="Calibri"/>
                        <a:cs typeface="Times New Roman"/>
                      </a:endParaRPr>
                    </a:p>
                  </a:txBody>
                  <a:tcPr marL="68580" marR="68580" marT="0" marB="0" anchor="ctr"/>
                </a:tc>
                <a:tc>
                  <a:txBody>
                    <a:bodyPr/>
                    <a:lstStyle/>
                    <a:p>
                      <a:endParaRPr lang="en-US" sz="1800" dirty="0"/>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St. Vincent &amp; Gren’s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St. Kitts &amp; Nevis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Trinidad &amp; Tobago</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Honduras</a:t>
                      </a:r>
                      <a:endParaRPr lang="en-US" sz="1800" dirty="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Grenada</a:t>
                      </a:r>
                      <a:endParaRPr lang="en-US" sz="1800"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pPr marL="0" marR="0" algn="l">
                        <a:spcBef>
                          <a:spcPts val="0"/>
                        </a:spcBef>
                        <a:spcAft>
                          <a:spcPts val="0"/>
                        </a:spcAft>
                      </a:pPr>
                      <a:r>
                        <a:rPr lang="en-US" sz="1800">
                          <a:latin typeface="+mn-lt"/>
                          <a:ea typeface="Times New Roman"/>
                          <a:cs typeface="Arial"/>
                        </a:rPr>
                        <a:t>Trinidad &amp; Tobago</a:t>
                      </a:r>
                      <a:endParaRPr lang="en-US" sz="180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Peru</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Guatemala</a:t>
                      </a:r>
                      <a:endParaRPr lang="en-US" sz="1800"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r>
              <a:tr h="528059">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pPr marL="0" marR="0" algn="l">
                        <a:spcBef>
                          <a:spcPts val="0"/>
                        </a:spcBef>
                        <a:spcAft>
                          <a:spcPts val="0"/>
                        </a:spcAft>
                      </a:pPr>
                      <a:r>
                        <a:rPr lang="en-US" sz="1800">
                          <a:latin typeface="+mn-lt"/>
                          <a:ea typeface="Times New Roman"/>
                          <a:cs typeface="Arial"/>
                        </a:rPr>
                        <a:t>St. Kitts &amp; Nevis</a:t>
                      </a:r>
                      <a:endParaRPr lang="en-US" sz="1800">
                        <a:latin typeface="+mn-lt"/>
                        <a:ea typeface="Calibri"/>
                        <a:cs typeface="Times New Roman"/>
                      </a:endParaRPr>
                    </a:p>
                  </a:txBody>
                  <a:tcPr marL="68580" marR="68580" marT="0" marB="0" anchor="ctr"/>
                </a:tc>
                <a:tc>
                  <a:txBody>
                    <a:bodyPr/>
                    <a:lstStyle/>
                    <a:p>
                      <a:pPr marL="0" marR="0" algn="l">
                        <a:spcBef>
                          <a:spcPts val="0"/>
                        </a:spcBef>
                        <a:spcAft>
                          <a:spcPts val="0"/>
                        </a:spcAft>
                      </a:pPr>
                      <a:r>
                        <a:rPr lang="en-US" sz="1800" dirty="0">
                          <a:latin typeface="+mn-lt"/>
                          <a:ea typeface="Times New Roman"/>
                          <a:cs typeface="Arial"/>
                        </a:rPr>
                        <a:t>Montserrat </a:t>
                      </a:r>
                      <a:endParaRPr lang="en-US" sz="1800" dirty="0">
                        <a:latin typeface="+mn-lt"/>
                        <a:ea typeface="Calibri"/>
                        <a:cs typeface="Times New Roman"/>
                      </a:endParaRPr>
                    </a:p>
                  </a:txBody>
                  <a:tcPr marL="68580" marR="68580" marT="0" marB="0" anchor="ctr"/>
                </a:tc>
                <a:tc>
                  <a:txBody>
                    <a:bodyPr/>
                    <a:lstStyle/>
                    <a:p>
                      <a:endParaRPr lang="en-US" sz="1800">
                        <a:latin typeface="+mn-lt"/>
                        <a:ea typeface="Times New Roman"/>
                      </a:endParaRPr>
                    </a:p>
                  </a:txBody>
                  <a:tcPr marL="68580" marR="68580" marT="0" marB="0" anchor="ctr"/>
                </a:tc>
                <a:tc>
                  <a:txBody>
                    <a:bodyPr/>
                    <a:lstStyle/>
                    <a:p>
                      <a:endParaRPr lang="en-US" sz="1800" dirty="0">
                        <a:latin typeface="+mn-lt"/>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pefa template">
  <a:themeElements>
    <a:clrScheme name="2_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2_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2_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2_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2_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2_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2_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2_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2_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 Strengthened Approach-Standard-Ass-donors-gvt-EN</Template>
  <TotalTime>9783</TotalTime>
  <Words>3363</Words>
  <Application>Microsoft Office PowerPoint</Application>
  <PresentationFormat>On-screen Show (4:3)</PresentationFormat>
  <Paragraphs>891</Paragraphs>
  <Slides>51</Slides>
  <Notes>10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pefa template</vt:lpstr>
      <vt:lpstr>PEFA in Latin America:  the experience so far</vt:lpstr>
      <vt:lpstr>Agenda</vt:lpstr>
      <vt:lpstr>Agenda</vt:lpstr>
      <vt:lpstr>The PEFA Partners</vt:lpstr>
      <vt:lpstr>Purpose of the PEFA Framework</vt:lpstr>
      <vt:lpstr>What can countries use PEFA for?</vt:lpstr>
      <vt:lpstr>Adoption of the PEFA Framework</vt:lpstr>
      <vt:lpstr>Global Roll-out of PEFA</vt:lpstr>
      <vt:lpstr>PEFA assessments in LAC</vt:lpstr>
      <vt:lpstr>Role of the Secretariat</vt:lpstr>
      <vt:lpstr>PEFA Secretariat Quality Review</vt:lpstr>
      <vt:lpstr>Agenda</vt:lpstr>
      <vt:lpstr>Slide 13</vt:lpstr>
      <vt:lpstr>PEFA assessments in LAC</vt:lpstr>
      <vt:lpstr>LA: Credibility of the budget: PFM out-turns (1 – 4)</vt:lpstr>
      <vt:lpstr>LA: Comprehensiveness &amp; transparency (5 – 10)</vt:lpstr>
      <vt:lpstr>LA: Policy-based budgeting (11-12)</vt:lpstr>
      <vt:lpstr>LA: Predictability &amp; control in budget execution (13 – 21)</vt:lpstr>
      <vt:lpstr>LA: Accounting, recording &amp; reporting (22 – 25)</vt:lpstr>
      <vt:lpstr>LA: External scrutiny &amp; audit (26-28)</vt:lpstr>
      <vt:lpstr>LA: Indicators of donor practices (D1-3)</vt:lpstr>
      <vt:lpstr>PEFAs in LAC suggest that....</vt:lpstr>
      <vt:lpstr>In conclusion...........</vt:lpstr>
      <vt:lpstr>Agenda</vt:lpstr>
      <vt:lpstr>Repeat Assessments</vt:lpstr>
      <vt:lpstr>What do we want to determine?</vt:lpstr>
      <vt:lpstr>Non-performance reasons why  scores may change</vt:lpstr>
      <vt:lpstr>If assessors find issues ...</vt:lpstr>
      <vt:lpstr>Reporting on progress made</vt:lpstr>
      <vt:lpstr>Explain changes</vt:lpstr>
      <vt:lpstr>Agenda</vt:lpstr>
      <vt:lpstr>Country Comparisons</vt:lpstr>
      <vt:lpstr>Country data and how to use it</vt:lpstr>
      <vt:lpstr>Comparing groups of countries</vt:lpstr>
      <vt:lpstr>Agenda</vt:lpstr>
      <vt:lpstr>Sub-National Assessments</vt:lpstr>
      <vt:lpstr>Structural Models</vt:lpstr>
      <vt:lpstr>Definition of Sub-National Gov’t</vt:lpstr>
      <vt:lpstr>Purpose of assessment: adaptation</vt:lpstr>
      <vt:lpstr>Modifications to PIs</vt:lpstr>
      <vt:lpstr>Modifications to PFM-PR</vt:lpstr>
      <vt:lpstr>LAC SN: Credibility of the budget: PFM out-turns (1 – 4)</vt:lpstr>
      <vt:lpstr>LAC SN: Comprehensiveness &amp; transparency (5 – 10)</vt:lpstr>
      <vt:lpstr>LAC SN: Policy-based budgeting (11-12)</vt:lpstr>
      <vt:lpstr>LAC SN: Predictability &amp; control in budget execution (13 – 21)</vt:lpstr>
      <vt:lpstr>LAC SN: Accounting, recording &amp; reporting (22 – 25)</vt:lpstr>
      <vt:lpstr>LAC SN: External scrutiny &amp; audit (26-28)</vt:lpstr>
      <vt:lpstr>LAC SN: Indicators of donor practices (D1-3) &amp; HLG-1</vt:lpstr>
      <vt:lpstr>SN PEFA in LAC suggest that.....</vt:lpstr>
      <vt:lpstr>Observations on SN assessments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Summarizing the Assessment</dc:title>
  <dc:creator>Frans Ronsholt</dc:creator>
  <cp:lastModifiedBy>wb294046</cp:lastModifiedBy>
  <cp:revision>372</cp:revision>
  <dcterms:created xsi:type="dcterms:W3CDTF">2006-09-19T16:59:17Z</dcterms:created>
  <dcterms:modified xsi:type="dcterms:W3CDTF">2012-12-04T06:48:19Z</dcterms:modified>
</cp:coreProperties>
</file>