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6681" r:id="rId1"/>
    <p:sldMasterId id="2147486723" r:id="rId2"/>
    <p:sldMasterId id="2147486747" r:id="rId3"/>
  </p:sldMasterIdLst>
  <p:notesMasterIdLst>
    <p:notesMasterId r:id="rId31"/>
  </p:notesMasterIdLst>
  <p:handoutMasterIdLst>
    <p:handoutMasterId r:id="rId32"/>
  </p:handoutMasterIdLst>
  <p:sldIdLst>
    <p:sldId id="696" r:id="rId4"/>
    <p:sldId id="902" r:id="rId5"/>
    <p:sldId id="900" r:id="rId6"/>
    <p:sldId id="855" r:id="rId7"/>
    <p:sldId id="898" r:id="rId8"/>
    <p:sldId id="903" r:id="rId9"/>
    <p:sldId id="901" r:id="rId10"/>
    <p:sldId id="894" r:id="rId11"/>
    <p:sldId id="893" r:id="rId12"/>
    <p:sldId id="846" r:id="rId13"/>
    <p:sldId id="880" r:id="rId14"/>
    <p:sldId id="881" r:id="rId15"/>
    <p:sldId id="904" r:id="rId16"/>
    <p:sldId id="882" r:id="rId17"/>
    <p:sldId id="899" r:id="rId18"/>
    <p:sldId id="896" r:id="rId19"/>
    <p:sldId id="897" r:id="rId20"/>
    <p:sldId id="907" r:id="rId21"/>
    <p:sldId id="851" r:id="rId22"/>
    <p:sldId id="856" r:id="rId23"/>
    <p:sldId id="870" r:id="rId24"/>
    <p:sldId id="873" r:id="rId25"/>
    <p:sldId id="906" r:id="rId26"/>
    <p:sldId id="868" r:id="rId27"/>
    <p:sldId id="876" r:id="rId28"/>
    <p:sldId id="877" r:id="rId29"/>
    <p:sldId id="841" r:id="rId30"/>
  </p:sldIdLst>
  <p:sldSz cx="9144000" cy="6858000" type="screen4x3"/>
  <p:notesSz cx="7010400" cy="92964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538ED5"/>
    <a:srgbClr val="FF9900"/>
    <a:srgbClr val="006600"/>
    <a:srgbClr val="003300"/>
    <a:srgbClr val="B7C7E7"/>
    <a:srgbClr val="7894E2"/>
    <a:srgbClr val="FFFF99"/>
    <a:srgbClr val="333333"/>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14" autoAdjust="0"/>
    <p:restoredTop sz="96087" autoAdjust="0"/>
  </p:normalViewPr>
  <p:slideViewPr>
    <p:cSldViewPr>
      <p:cViewPr>
        <p:scale>
          <a:sx n="97" d="100"/>
          <a:sy n="97" d="100"/>
        </p:scale>
        <p:origin x="-82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3396" y="-114"/>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37B305-6FC1-4695-BF10-3182BAF42D82}" type="doc">
      <dgm:prSet loTypeId="urn:microsoft.com/office/officeart/2005/8/layout/vProcess5" loCatId="process" qsTypeId="urn:microsoft.com/office/officeart/2005/8/quickstyle/3d2" qsCatId="3D" csTypeId="urn:microsoft.com/office/officeart/2005/8/colors/accent1_2" csCatId="accent1" phldr="1"/>
      <dgm:spPr/>
      <dgm:t>
        <a:bodyPr/>
        <a:lstStyle/>
        <a:p>
          <a:endParaRPr lang="es-BO"/>
        </a:p>
      </dgm:t>
    </dgm:pt>
    <dgm:pt modelId="{C9BB7142-C735-4764-B46D-CD89E4734080}">
      <dgm:prSet custT="1"/>
      <dgm:spPr/>
      <dgm:t>
        <a:bodyPr/>
        <a:lstStyle/>
        <a:p>
          <a:pPr algn="ctr" rtl="0"/>
          <a:r>
            <a:rPr lang="es-BO" sz="2400" b="0" dirty="0" smtClean="0">
              <a:solidFill>
                <a:schemeClr val="bg1"/>
              </a:solidFill>
            </a:rPr>
            <a:t>Plan de Acción para la  Mejora de la Gestión de las Finanzas Públicas  - PAMGFP</a:t>
          </a:r>
          <a:endParaRPr lang="es-BO" sz="2400" b="0" dirty="0">
            <a:solidFill>
              <a:schemeClr val="bg1"/>
            </a:solidFill>
          </a:endParaRPr>
        </a:p>
      </dgm:t>
    </dgm:pt>
    <dgm:pt modelId="{F46E2D60-13B0-4F6B-8018-DADED8C2248B}" type="parTrans" cxnId="{57307AAD-65B4-488B-9956-B0B9BF640380}">
      <dgm:prSet/>
      <dgm:spPr/>
      <dgm:t>
        <a:bodyPr/>
        <a:lstStyle/>
        <a:p>
          <a:endParaRPr lang="es-BO"/>
        </a:p>
      </dgm:t>
    </dgm:pt>
    <dgm:pt modelId="{9058E8F8-66BE-4FE1-88F7-F0EC140D1B98}" type="sibTrans" cxnId="{57307AAD-65B4-488B-9956-B0B9BF640380}">
      <dgm:prSet/>
      <dgm:spPr>
        <a:solidFill>
          <a:schemeClr val="bg1">
            <a:lumMod val="95000"/>
            <a:alpha val="90000"/>
          </a:schemeClr>
        </a:solidFill>
      </dgm:spPr>
      <dgm:t>
        <a:bodyPr/>
        <a:lstStyle/>
        <a:p>
          <a:endParaRPr lang="es-BO"/>
        </a:p>
      </dgm:t>
    </dgm:pt>
    <dgm:pt modelId="{15883C83-04B4-46FA-9273-574650FC9A91}">
      <dgm:prSet custT="1"/>
      <dgm:spPr/>
      <dgm:t>
        <a:bodyPr/>
        <a:lstStyle/>
        <a:p>
          <a:pPr algn="l" rtl="0"/>
          <a:r>
            <a:rPr lang="es-ES" sz="2400" b="0" dirty="0" smtClean="0">
              <a:solidFill>
                <a:schemeClr val="bg1"/>
              </a:solidFill>
            </a:rPr>
            <a:t>Consolidar una gestión de las  finanzas públicas eficiente transparente y responsable</a:t>
          </a:r>
          <a:endParaRPr lang="es-BO" sz="2400" b="0" dirty="0">
            <a:solidFill>
              <a:schemeClr val="bg1"/>
            </a:solidFill>
          </a:endParaRPr>
        </a:p>
      </dgm:t>
    </dgm:pt>
    <dgm:pt modelId="{96622668-1E56-4D31-9FBD-CA8D7CB18340}" type="parTrans" cxnId="{E215F293-EC47-422D-9802-67D9E0132D12}">
      <dgm:prSet/>
      <dgm:spPr/>
      <dgm:t>
        <a:bodyPr/>
        <a:lstStyle/>
        <a:p>
          <a:endParaRPr lang="es-BO"/>
        </a:p>
      </dgm:t>
    </dgm:pt>
    <dgm:pt modelId="{05A54FB4-586C-4ECF-8430-51F8D45DC59C}" type="sibTrans" cxnId="{E215F293-EC47-422D-9802-67D9E0132D12}">
      <dgm:prSet/>
      <dgm:spPr>
        <a:solidFill>
          <a:schemeClr val="bg1">
            <a:lumMod val="95000"/>
            <a:alpha val="90000"/>
          </a:schemeClr>
        </a:solidFill>
      </dgm:spPr>
      <dgm:t>
        <a:bodyPr/>
        <a:lstStyle/>
        <a:p>
          <a:endParaRPr lang="es-BO"/>
        </a:p>
      </dgm:t>
    </dgm:pt>
    <dgm:pt modelId="{AC6B687B-BC1A-4BE0-A3FD-ADC68315C307}">
      <dgm:prSet custT="1"/>
      <dgm:spPr/>
      <dgm:t>
        <a:bodyPr/>
        <a:lstStyle/>
        <a:p>
          <a:pPr algn="just" rtl="0"/>
          <a:r>
            <a:rPr lang="es-BO" sz="2400" b="0" noProof="0" dirty="0" smtClean="0">
              <a:solidFill>
                <a:schemeClr val="bg1"/>
              </a:solidFill>
              <a:latin typeface="+mj-lt"/>
            </a:rPr>
            <a:t>Determina mayor confianza y seguridad en la administración de las finanzas públicas en Bolivia</a:t>
          </a:r>
          <a:endParaRPr lang="es-BO" sz="2400" b="0" noProof="0" dirty="0">
            <a:solidFill>
              <a:schemeClr val="bg1"/>
            </a:solidFill>
            <a:latin typeface="+mj-lt"/>
          </a:endParaRPr>
        </a:p>
      </dgm:t>
    </dgm:pt>
    <dgm:pt modelId="{625F06A1-DDC9-4633-A30F-DE25E4A40C35}" type="parTrans" cxnId="{40A04DF7-0980-454B-BE9E-6D960A1FE1D8}">
      <dgm:prSet/>
      <dgm:spPr/>
      <dgm:t>
        <a:bodyPr/>
        <a:lstStyle/>
        <a:p>
          <a:endParaRPr lang="es-BO"/>
        </a:p>
      </dgm:t>
    </dgm:pt>
    <dgm:pt modelId="{90085ABD-146B-4EA8-ABAE-8085EAC1E79E}" type="sibTrans" cxnId="{40A04DF7-0980-454B-BE9E-6D960A1FE1D8}">
      <dgm:prSet/>
      <dgm:spPr/>
      <dgm:t>
        <a:bodyPr/>
        <a:lstStyle/>
        <a:p>
          <a:endParaRPr lang="es-BO"/>
        </a:p>
      </dgm:t>
    </dgm:pt>
    <dgm:pt modelId="{677D2ADF-253D-48B3-8316-DAC117FE8E50}" type="pres">
      <dgm:prSet presAssocID="{BE37B305-6FC1-4695-BF10-3182BAF42D82}" presName="outerComposite" presStyleCnt="0">
        <dgm:presLayoutVars>
          <dgm:chMax val="5"/>
          <dgm:dir/>
          <dgm:resizeHandles val="exact"/>
        </dgm:presLayoutVars>
      </dgm:prSet>
      <dgm:spPr/>
      <dgm:t>
        <a:bodyPr/>
        <a:lstStyle/>
        <a:p>
          <a:endParaRPr lang="es-BO"/>
        </a:p>
      </dgm:t>
    </dgm:pt>
    <dgm:pt modelId="{BB11FC1D-3F88-4964-8288-327AB5B8A33C}" type="pres">
      <dgm:prSet presAssocID="{BE37B305-6FC1-4695-BF10-3182BAF42D82}" presName="dummyMaxCanvas" presStyleCnt="0">
        <dgm:presLayoutVars/>
      </dgm:prSet>
      <dgm:spPr/>
      <dgm:t>
        <a:bodyPr/>
        <a:lstStyle/>
        <a:p>
          <a:endParaRPr lang="es-BO"/>
        </a:p>
      </dgm:t>
    </dgm:pt>
    <dgm:pt modelId="{82E4A73B-D2CD-46FA-B2DD-64FEF78E31C2}" type="pres">
      <dgm:prSet presAssocID="{BE37B305-6FC1-4695-BF10-3182BAF42D82}" presName="ThreeNodes_1" presStyleLbl="node1" presStyleIdx="0" presStyleCnt="3">
        <dgm:presLayoutVars>
          <dgm:bulletEnabled val="1"/>
        </dgm:presLayoutVars>
      </dgm:prSet>
      <dgm:spPr/>
      <dgm:t>
        <a:bodyPr/>
        <a:lstStyle/>
        <a:p>
          <a:endParaRPr lang="es-BO"/>
        </a:p>
      </dgm:t>
    </dgm:pt>
    <dgm:pt modelId="{D81DFE27-BB2D-404B-97D2-C003B9A54474}" type="pres">
      <dgm:prSet presAssocID="{BE37B305-6FC1-4695-BF10-3182BAF42D82}" presName="ThreeNodes_2" presStyleLbl="node1" presStyleIdx="1" presStyleCnt="3">
        <dgm:presLayoutVars>
          <dgm:bulletEnabled val="1"/>
        </dgm:presLayoutVars>
      </dgm:prSet>
      <dgm:spPr/>
      <dgm:t>
        <a:bodyPr/>
        <a:lstStyle/>
        <a:p>
          <a:endParaRPr lang="es-BO"/>
        </a:p>
      </dgm:t>
    </dgm:pt>
    <dgm:pt modelId="{4E539B67-8779-4789-A0AA-2DCB0EFC14C0}" type="pres">
      <dgm:prSet presAssocID="{BE37B305-6FC1-4695-BF10-3182BAF42D82}" presName="ThreeNodes_3" presStyleLbl="node1" presStyleIdx="2" presStyleCnt="3">
        <dgm:presLayoutVars>
          <dgm:bulletEnabled val="1"/>
        </dgm:presLayoutVars>
      </dgm:prSet>
      <dgm:spPr/>
      <dgm:t>
        <a:bodyPr/>
        <a:lstStyle/>
        <a:p>
          <a:endParaRPr lang="es-BO"/>
        </a:p>
      </dgm:t>
    </dgm:pt>
    <dgm:pt modelId="{34306DE5-3365-4993-B6AD-ADB52F0B6FB4}" type="pres">
      <dgm:prSet presAssocID="{BE37B305-6FC1-4695-BF10-3182BAF42D82}" presName="ThreeConn_1-2" presStyleLbl="fgAccFollowNode1" presStyleIdx="0" presStyleCnt="2">
        <dgm:presLayoutVars>
          <dgm:bulletEnabled val="1"/>
        </dgm:presLayoutVars>
      </dgm:prSet>
      <dgm:spPr/>
      <dgm:t>
        <a:bodyPr/>
        <a:lstStyle/>
        <a:p>
          <a:endParaRPr lang="es-BO"/>
        </a:p>
      </dgm:t>
    </dgm:pt>
    <dgm:pt modelId="{8760B924-533E-4CC2-AD47-7D730EC96D3F}" type="pres">
      <dgm:prSet presAssocID="{BE37B305-6FC1-4695-BF10-3182BAF42D82}" presName="ThreeConn_2-3" presStyleLbl="fgAccFollowNode1" presStyleIdx="1" presStyleCnt="2">
        <dgm:presLayoutVars>
          <dgm:bulletEnabled val="1"/>
        </dgm:presLayoutVars>
      </dgm:prSet>
      <dgm:spPr/>
      <dgm:t>
        <a:bodyPr/>
        <a:lstStyle/>
        <a:p>
          <a:endParaRPr lang="es-BO"/>
        </a:p>
      </dgm:t>
    </dgm:pt>
    <dgm:pt modelId="{1D7743A6-DB53-4D47-A54F-318BB33011BD}" type="pres">
      <dgm:prSet presAssocID="{BE37B305-6FC1-4695-BF10-3182BAF42D82}" presName="ThreeNodes_1_text" presStyleLbl="node1" presStyleIdx="2" presStyleCnt="3">
        <dgm:presLayoutVars>
          <dgm:bulletEnabled val="1"/>
        </dgm:presLayoutVars>
      </dgm:prSet>
      <dgm:spPr/>
      <dgm:t>
        <a:bodyPr/>
        <a:lstStyle/>
        <a:p>
          <a:endParaRPr lang="es-BO"/>
        </a:p>
      </dgm:t>
    </dgm:pt>
    <dgm:pt modelId="{E86ADC15-04F9-41D0-83EE-93ACF70ABD34}" type="pres">
      <dgm:prSet presAssocID="{BE37B305-6FC1-4695-BF10-3182BAF42D82}" presName="ThreeNodes_2_text" presStyleLbl="node1" presStyleIdx="2" presStyleCnt="3">
        <dgm:presLayoutVars>
          <dgm:bulletEnabled val="1"/>
        </dgm:presLayoutVars>
      </dgm:prSet>
      <dgm:spPr/>
      <dgm:t>
        <a:bodyPr/>
        <a:lstStyle/>
        <a:p>
          <a:endParaRPr lang="es-BO"/>
        </a:p>
      </dgm:t>
    </dgm:pt>
    <dgm:pt modelId="{63FF5FF0-D3EB-43C0-953B-A9937DF6E781}" type="pres">
      <dgm:prSet presAssocID="{BE37B305-6FC1-4695-BF10-3182BAF42D82}" presName="ThreeNodes_3_text" presStyleLbl="node1" presStyleIdx="2" presStyleCnt="3">
        <dgm:presLayoutVars>
          <dgm:bulletEnabled val="1"/>
        </dgm:presLayoutVars>
      </dgm:prSet>
      <dgm:spPr/>
      <dgm:t>
        <a:bodyPr/>
        <a:lstStyle/>
        <a:p>
          <a:endParaRPr lang="es-BO"/>
        </a:p>
      </dgm:t>
    </dgm:pt>
  </dgm:ptLst>
  <dgm:cxnLst>
    <dgm:cxn modelId="{3BF91404-4624-4FA2-B16B-653CFFE8F714}" type="presOf" srcId="{BE37B305-6FC1-4695-BF10-3182BAF42D82}" destId="{677D2ADF-253D-48B3-8316-DAC117FE8E50}" srcOrd="0" destOrd="0" presId="urn:microsoft.com/office/officeart/2005/8/layout/vProcess5"/>
    <dgm:cxn modelId="{430F94D8-AC56-49DC-84CB-E823DB5EE9C3}" type="presOf" srcId="{C9BB7142-C735-4764-B46D-CD89E4734080}" destId="{82E4A73B-D2CD-46FA-B2DD-64FEF78E31C2}" srcOrd="0" destOrd="0" presId="urn:microsoft.com/office/officeart/2005/8/layout/vProcess5"/>
    <dgm:cxn modelId="{4F529EEC-3DA7-41F8-B251-033002AFB1D3}" type="presOf" srcId="{05A54FB4-586C-4ECF-8430-51F8D45DC59C}" destId="{8760B924-533E-4CC2-AD47-7D730EC96D3F}" srcOrd="0" destOrd="0" presId="urn:microsoft.com/office/officeart/2005/8/layout/vProcess5"/>
    <dgm:cxn modelId="{EED0F7B4-0337-4F9B-8D83-0CA104E778F1}" type="presOf" srcId="{C9BB7142-C735-4764-B46D-CD89E4734080}" destId="{1D7743A6-DB53-4D47-A54F-318BB33011BD}" srcOrd="1" destOrd="0" presId="urn:microsoft.com/office/officeart/2005/8/layout/vProcess5"/>
    <dgm:cxn modelId="{9629C6F9-98C3-4F35-8CDF-40485653747A}" type="presOf" srcId="{AC6B687B-BC1A-4BE0-A3FD-ADC68315C307}" destId="{4E539B67-8779-4789-A0AA-2DCB0EFC14C0}" srcOrd="0" destOrd="0" presId="urn:microsoft.com/office/officeart/2005/8/layout/vProcess5"/>
    <dgm:cxn modelId="{C8360017-9EE0-4FF8-A686-DCCD79A08D5B}" type="presOf" srcId="{AC6B687B-BC1A-4BE0-A3FD-ADC68315C307}" destId="{63FF5FF0-D3EB-43C0-953B-A9937DF6E781}" srcOrd="1" destOrd="0" presId="urn:microsoft.com/office/officeart/2005/8/layout/vProcess5"/>
    <dgm:cxn modelId="{40A04DF7-0980-454B-BE9E-6D960A1FE1D8}" srcId="{BE37B305-6FC1-4695-BF10-3182BAF42D82}" destId="{AC6B687B-BC1A-4BE0-A3FD-ADC68315C307}" srcOrd="2" destOrd="0" parTransId="{625F06A1-DDC9-4633-A30F-DE25E4A40C35}" sibTransId="{90085ABD-146B-4EA8-ABAE-8085EAC1E79E}"/>
    <dgm:cxn modelId="{E215F293-EC47-422D-9802-67D9E0132D12}" srcId="{BE37B305-6FC1-4695-BF10-3182BAF42D82}" destId="{15883C83-04B4-46FA-9273-574650FC9A91}" srcOrd="1" destOrd="0" parTransId="{96622668-1E56-4D31-9FBD-CA8D7CB18340}" sibTransId="{05A54FB4-586C-4ECF-8430-51F8D45DC59C}"/>
    <dgm:cxn modelId="{57307AAD-65B4-488B-9956-B0B9BF640380}" srcId="{BE37B305-6FC1-4695-BF10-3182BAF42D82}" destId="{C9BB7142-C735-4764-B46D-CD89E4734080}" srcOrd="0" destOrd="0" parTransId="{F46E2D60-13B0-4F6B-8018-DADED8C2248B}" sibTransId="{9058E8F8-66BE-4FE1-88F7-F0EC140D1B98}"/>
    <dgm:cxn modelId="{19F9BD7A-ABE5-4384-B4CB-1A11324B5C61}" type="presOf" srcId="{15883C83-04B4-46FA-9273-574650FC9A91}" destId="{D81DFE27-BB2D-404B-97D2-C003B9A54474}" srcOrd="0" destOrd="0" presId="urn:microsoft.com/office/officeart/2005/8/layout/vProcess5"/>
    <dgm:cxn modelId="{FA24F392-B781-4C33-8557-EF980860D8D8}" type="presOf" srcId="{9058E8F8-66BE-4FE1-88F7-F0EC140D1B98}" destId="{34306DE5-3365-4993-B6AD-ADB52F0B6FB4}" srcOrd="0" destOrd="0" presId="urn:microsoft.com/office/officeart/2005/8/layout/vProcess5"/>
    <dgm:cxn modelId="{DCD97E33-9ACF-4F3C-BA8F-4DF08D15F525}" type="presOf" srcId="{15883C83-04B4-46FA-9273-574650FC9A91}" destId="{E86ADC15-04F9-41D0-83EE-93ACF70ABD34}" srcOrd="1" destOrd="0" presId="urn:microsoft.com/office/officeart/2005/8/layout/vProcess5"/>
    <dgm:cxn modelId="{070B7E59-275A-47B9-B2D4-B0CB96FA64FA}" type="presParOf" srcId="{677D2ADF-253D-48B3-8316-DAC117FE8E50}" destId="{BB11FC1D-3F88-4964-8288-327AB5B8A33C}" srcOrd="0" destOrd="0" presId="urn:microsoft.com/office/officeart/2005/8/layout/vProcess5"/>
    <dgm:cxn modelId="{51C309A5-CC29-49AF-89BE-68B54158BC0A}" type="presParOf" srcId="{677D2ADF-253D-48B3-8316-DAC117FE8E50}" destId="{82E4A73B-D2CD-46FA-B2DD-64FEF78E31C2}" srcOrd="1" destOrd="0" presId="urn:microsoft.com/office/officeart/2005/8/layout/vProcess5"/>
    <dgm:cxn modelId="{7EB11D69-2F5F-49E9-B2E4-26776F83963D}" type="presParOf" srcId="{677D2ADF-253D-48B3-8316-DAC117FE8E50}" destId="{D81DFE27-BB2D-404B-97D2-C003B9A54474}" srcOrd="2" destOrd="0" presId="urn:microsoft.com/office/officeart/2005/8/layout/vProcess5"/>
    <dgm:cxn modelId="{D6D47AF7-9CB7-4A54-B5EC-2E903FCFDB9E}" type="presParOf" srcId="{677D2ADF-253D-48B3-8316-DAC117FE8E50}" destId="{4E539B67-8779-4789-A0AA-2DCB0EFC14C0}" srcOrd="3" destOrd="0" presId="urn:microsoft.com/office/officeart/2005/8/layout/vProcess5"/>
    <dgm:cxn modelId="{D01B8325-7893-48DB-9241-7FAB81886AC9}" type="presParOf" srcId="{677D2ADF-253D-48B3-8316-DAC117FE8E50}" destId="{34306DE5-3365-4993-B6AD-ADB52F0B6FB4}" srcOrd="4" destOrd="0" presId="urn:microsoft.com/office/officeart/2005/8/layout/vProcess5"/>
    <dgm:cxn modelId="{7DB6F4E3-EF2D-4837-A757-06C1AB6705B7}" type="presParOf" srcId="{677D2ADF-253D-48B3-8316-DAC117FE8E50}" destId="{8760B924-533E-4CC2-AD47-7D730EC96D3F}" srcOrd="5" destOrd="0" presId="urn:microsoft.com/office/officeart/2005/8/layout/vProcess5"/>
    <dgm:cxn modelId="{95F9F9B4-FE9D-4970-8B59-5A3E486A77B0}" type="presParOf" srcId="{677D2ADF-253D-48B3-8316-DAC117FE8E50}" destId="{1D7743A6-DB53-4D47-A54F-318BB33011BD}" srcOrd="6" destOrd="0" presId="urn:microsoft.com/office/officeart/2005/8/layout/vProcess5"/>
    <dgm:cxn modelId="{13DD04F5-D09A-4EA3-B4A4-B4392389FC59}" type="presParOf" srcId="{677D2ADF-253D-48B3-8316-DAC117FE8E50}" destId="{E86ADC15-04F9-41D0-83EE-93ACF70ABD34}" srcOrd="7" destOrd="0" presId="urn:microsoft.com/office/officeart/2005/8/layout/vProcess5"/>
    <dgm:cxn modelId="{4E93BAF0-AAB5-4055-8F1A-4FBFF127E8BB}" type="presParOf" srcId="{677D2ADF-253D-48B3-8316-DAC117FE8E50}" destId="{63FF5FF0-D3EB-43C0-953B-A9937DF6E781}"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6FE7F2-28C7-4A34-AD8E-07B5F60750E8}"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s-BO"/>
        </a:p>
      </dgm:t>
    </dgm:pt>
    <dgm:pt modelId="{9F857FD8-6D0B-4774-9550-B8DA4D8FC9AB}">
      <dgm:prSet phldrT="[Texto]">
        <dgm:style>
          <a:lnRef idx="1">
            <a:schemeClr val="accent3"/>
          </a:lnRef>
          <a:fillRef idx="3">
            <a:schemeClr val="accent3"/>
          </a:fillRef>
          <a:effectRef idx="2">
            <a:schemeClr val="accent3"/>
          </a:effectRef>
          <a:fontRef idx="minor">
            <a:schemeClr val="lt1"/>
          </a:fontRef>
        </dgm:style>
      </dgm:prSet>
      <dgm:spPr/>
      <dgm:t>
        <a:bodyPr/>
        <a:lstStyle/>
        <a:p>
          <a:r>
            <a:rPr lang="es-BO" dirty="0" smtClean="0"/>
            <a:t>Superar las debilidades de la Gestión de las Finanzas Públicas </a:t>
          </a:r>
          <a:endParaRPr lang="es-BO" dirty="0"/>
        </a:p>
      </dgm:t>
    </dgm:pt>
    <dgm:pt modelId="{68514B2C-D999-4B99-B142-004FF54414DC}" type="parTrans" cxnId="{3EBF972A-EA90-4278-AF1E-2191EB77041D}">
      <dgm:prSet/>
      <dgm:spPr/>
      <dgm:t>
        <a:bodyPr/>
        <a:lstStyle/>
        <a:p>
          <a:endParaRPr lang="es-BO"/>
        </a:p>
      </dgm:t>
    </dgm:pt>
    <dgm:pt modelId="{452F34D6-A8F5-40E1-AC98-4BCEC214A382}" type="sibTrans" cxnId="{3EBF972A-EA90-4278-AF1E-2191EB77041D}">
      <dgm:prSet/>
      <dgm:spPr/>
      <dgm:t>
        <a:bodyPr/>
        <a:lstStyle/>
        <a:p>
          <a:endParaRPr lang="es-BO"/>
        </a:p>
      </dgm:t>
    </dgm:pt>
    <dgm:pt modelId="{1C3FB72D-5594-4B9B-956C-17282EC4FF06}">
      <dgm:prSet phldrT="[Texto]">
        <dgm:style>
          <a:lnRef idx="1">
            <a:schemeClr val="accent3"/>
          </a:lnRef>
          <a:fillRef idx="3">
            <a:schemeClr val="accent3"/>
          </a:fillRef>
          <a:effectRef idx="2">
            <a:schemeClr val="accent3"/>
          </a:effectRef>
          <a:fontRef idx="minor">
            <a:schemeClr val="lt1"/>
          </a:fontRef>
        </dgm:style>
      </dgm:prSet>
      <dgm:spPr/>
      <dgm:t>
        <a:bodyPr/>
        <a:lstStyle/>
        <a:p>
          <a:r>
            <a:rPr lang="es-BO" dirty="0" smtClean="0"/>
            <a:t>Implementar un sistema más eficiente de administración de los recursos de financiamiento </a:t>
          </a:r>
          <a:endParaRPr lang="es-BO" dirty="0"/>
        </a:p>
      </dgm:t>
    </dgm:pt>
    <dgm:pt modelId="{59EED93C-2CAD-45D3-8C2A-4FBC3A52C539}" type="parTrans" cxnId="{0A0C6C99-73B8-46EF-B62A-33819B38D31F}">
      <dgm:prSet/>
      <dgm:spPr/>
      <dgm:t>
        <a:bodyPr/>
        <a:lstStyle/>
        <a:p>
          <a:endParaRPr lang="es-BO"/>
        </a:p>
      </dgm:t>
    </dgm:pt>
    <dgm:pt modelId="{4BD2C28B-9029-4B64-A337-B4D5A0262A8B}" type="sibTrans" cxnId="{0A0C6C99-73B8-46EF-B62A-33819B38D31F}">
      <dgm:prSet/>
      <dgm:spPr/>
      <dgm:t>
        <a:bodyPr/>
        <a:lstStyle/>
        <a:p>
          <a:endParaRPr lang="es-BO"/>
        </a:p>
      </dgm:t>
    </dgm:pt>
    <dgm:pt modelId="{7E97351F-0E52-464E-84AB-F0E474D51DED}">
      <dgm:prSet phldrT="[Texto]">
        <dgm:style>
          <a:lnRef idx="1">
            <a:schemeClr val="accent3"/>
          </a:lnRef>
          <a:fillRef idx="3">
            <a:schemeClr val="accent3"/>
          </a:fillRef>
          <a:effectRef idx="2">
            <a:schemeClr val="accent3"/>
          </a:effectRef>
          <a:fontRef idx="minor">
            <a:schemeClr val="lt1"/>
          </a:fontRef>
        </dgm:style>
      </dgm:prSet>
      <dgm:spPr/>
      <dgm:t>
        <a:bodyPr/>
        <a:lstStyle/>
        <a:p>
          <a:r>
            <a:rPr lang="es-BO" dirty="0" smtClean="0"/>
            <a:t>Visión en la Gestión Fiscal de largo, mediano y corto plazo </a:t>
          </a:r>
          <a:endParaRPr lang="es-BO" dirty="0"/>
        </a:p>
      </dgm:t>
    </dgm:pt>
    <dgm:pt modelId="{20782CD4-AEBB-4CBE-A89C-8A72235A8A60}" type="parTrans" cxnId="{282D5405-0890-468C-9822-7E2E20F42D6B}">
      <dgm:prSet/>
      <dgm:spPr/>
      <dgm:t>
        <a:bodyPr/>
        <a:lstStyle/>
        <a:p>
          <a:endParaRPr lang="es-BO"/>
        </a:p>
      </dgm:t>
    </dgm:pt>
    <dgm:pt modelId="{A946A7C8-05EE-47D5-A05F-05A9B7CA1FB7}" type="sibTrans" cxnId="{282D5405-0890-468C-9822-7E2E20F42D6B}">
      <dgm:prSet/>
      <dgm:spPr/>
      <dgm:t>
        <a:bodyPr/>
        <a:lstStyle/>
        <a:p>
          <a:endParaRPr lang="es-BO"/>
        </a:p>
      </dgm:t>
    </dgm:pt>
    <dgm:pt modelId="{EE3C79F2-50ED-4F49-BA61-084F034052F2}" type="pres">
      <dgm:prSet presAssocID="{CE6FE7F2-28C7-4A34-AD8E-07B5F60750E8}" presName="composite" presStyleCnt="0">
        <dgm:presLayoutVars>
          <dgm:chMax val="5"/>
          <dgm:dir/>
          <dgm:animLvl val="ctr"/>
          <dgm:resizeHandles val="exact"/>
        </dgm:presLayoutVars>
      </dgm:prSet>
      <dgm:spPr/>
      <dgm:t>
        <a:bodyPr/>
        <a:lstStyle/>
        <a:p>
          <a:endParaRPr lang="es-ES"/>
        </a:p>
      </dgm:t>
    </dgm:pt>
    <dgm:pt modelId="{973F157C-91AF-4692-A57A-15E41985BC0C}" type="pres">
      <dgm:prSet presAssocID="{CE6FE7F2-28C7-4A34-AD8E-07B5F60750E8}" presName="cycle" presStyleCnt="0"/>
      <dgm:spPr/>
    </dgm:pt>
    <dgm:pt modelId="{3F7B5FB1-334D-446E-B2CC-30A5DA818F7C}" type="pres">
      <dgm:prSet presAssocID="{CE6FE7F2-28C7-4A34-AD8E-07B5F60750E8}" presName="centerShape" presStyleCnt="0"/>
      <dgm:spPr/>
    </dgm:pt>
    <dgm:pt modelId="{C62939A8-7735-4032-AB3A-71DD74ED458E}" type="pres">
      <dgm:prSet presAssocID="{CE6FE7F2-28C7-4A34-AD8E-07B5F60750E8}" presName="connSite" presStyleLbl="node1" presStyleIdx="0" presStyleCnt="4"/>
      <dgm:spPr/>
    </dgm:pt>
    <dgm:pt modelId="{8211A19A-B6DF-481F-A926-F14AA19E7DE7}" type="pres">
      <dgm:prSet presAssocID="{CE6FE7F2-28C7-4A34-AD8E-07B5F60750E8}" presName="visible" presStyleLbl="node1" presStyleIdx="0" presStyleCnt="4" custLinFactNeighborX="28526" custLinFactNeighborY="-1220"/>
      <dgm:spPr>
        <a:solidFill>
          <a:srgbClr val="0070C0"/>
        </a:solidFill>
      </dgm:spPr>
      <dgm:t>
        <a:bodyPr/>
        <a:lstStyle/>
        <a:p>
          <a:endParaRPr lang="es-ES"/>
        </a:p>
      </dgm:t>
    </dgm:pt>
    <dgm:pt modelId="{339A804D-EA5D-4217-8A6E-A1638FE485CF}" type="pres">
      <dgm:prSet presAssocID="{68514B2C-D999-4B99-B142-004FF54414DC}" presName="Name25" presStyleLbl="parChTrans1D1" presStyleIdx="0" presStyleCnt="3"/>
      <dgm:spPr/>
      <dgm:t>
        <a:bodyPr/>
        <a:lstStyle/>
        <a:p>
          <a:endParaRPr lang="es-ES"/>
        </a:p>
      </dgm:t>
    </dgm:pt>
    <dgm:pt modelId="{5FBC75EC-E320-481F-B3DB-66504F413907}" type="pres">
      <dgm:prSet presAssocID="{9F857FD8-6D0B-4774-9550-B8DA4D8FC9AB}" presName="node" presStyleCnt="0"/>
      <dgm:spPr/>
    </dgm:pt>
    <dgm:pt modelId="{219147DD-E42D-4BEF-B6EA-3D56AD1402AA}" type="pres">
      <dgm:prSet presAssocID="{9F857FD8-6D0B-4774-9550-B8DA4D8FC9AB}" presName="parentNode" presStyleLbl="node1" presStyleIdx="1" presStyleCnt="4" custLinFactNeighborX="52677">
        <dgm:presLayoutVars>
          <dgm:chMax val="1"/>
          <dgm:bulletEnabled val="1"/>
        </dgm:presLayoutVars>
      </dgm:prSet>
      <dgm:spPr/>
      <dgm:t>
        <a:bodyPr/>
        <a:lstStyle/>
        <a:p>
          <a:endParaRPr lang="es-BO"/>
        </a:p>
      </dgm:t>
    </dgm:pt>
    <dgm:pt modelId="{4E7EAFC6-23CC-4AD7-8BDC-A5A022177DB7}" type="pres">
      <dgm:prSet presAssocID="{9F857FD8-6D0B-4774-9550-B8DA4D8FC9AB}" presName="childNode" presStyleLbl="revTx" presStyleIdx="0" presStyleCnt="0">
        <dgm:presLayoutVars>
          <dgm:bulletEnabled val="1"/>
        </dgm:presLayoutVars>
      </dgm:prSet>
      <dgm:spPr/>
      <dgm:t>
        <a:bodyPr/>
        <a:lstStyle/>
        <a:p>
          <a:endParaRPr lang="es-BO"/>
        </a:p>
      </dgm:t>
    </dgm:pt>
    <dgm:pt modelId="{1EE0A704-B2AB-4AD4-B2A2-5F62BF3B258E}" type="pres">
      <dgm:prSet presAssocID="{59EED93C-2CAD-45D3-8C2A-4FBC3A52C539}" presName="Name25" presStyleLbl="parChTrans1D1" presStyleIdx="1" presStyleCnt="3"/>
      <dgm:spPr/>
      <dgm:t>
        <a:bodyPr/>
        <a:lstStyle/>
        <a:p>
          <a:endParaRPr lang="es-ES"/>
        </a:p>
      </dgm:t>
    </dgm:pt>
    <dgm:pt modelId="{58A91EC0-266A-4BA6-A6F1-3018756DE7B7}" type="pres">
      <dgm:prSet presAssocID="{1C3FB72D-5594-4B9B-956C-17282EC4FF06}" presName="node" presStyleCnt="0"/>
      <dgm:spPr/>
    </dgm:pt>
    <dgm:pt modelId="{43FC0850-9A43-48C1-B58F-F39123E01A09}" type="pres">
      <dgm:prSet presAssocID="{1C3FB72D-5594-4B9B-956C-17282EC4FF06}" presName="parentNode" presStyleLbl="node1" presStyleIdx="2" presStyleCnt="4" custScaleX="117979" custLinFactNeighborX="49149">
        <dgm:presLayoutVars>
          <dgm:chMax val="1"/>
          <dgm:bulletEnabled val="1"/>
        </dgm:presLayoutVars>
      </dgm:prSet>
      <dgm:spPr/>
      <dgm:t>
        <a:bodyPr/>
        <a:lstStyle/>
        <a:p>
          <a:endParaRPr lang="es-BO"/>
        </a:p>
      </dgm:t>
    </dgm:pt>
    <dgm:pt modelId="{97DAB28A-8887-44C0-A7E6-1B7CD2A7BD11}" type="pres">
      <dgm:prSet presAssocID="{1C3FB72D-5594-4B9B-956C-17282EC4FF06}" presName="childNode" presStyleLbl="revTx" presStyleIdx="0" presStyleCnt="0">
        <dgm:presLayoutVars>
          <dgm:bulletEnabled val="1"/>
        </dgm:presLayoutVars>
      </dgm:prSet>
      <dgm:spPr/>
      <dgm:t>
        <a:bodyPr/>
        <a:lstStyle/>
        <a:p>
          <a:endParaRPr lang="es-BO"/>
        </a:p>
      </dgm:t>
    </dgm:pt>
    <dgm:pt modelId="{F121513D-5936-49D8-BA1D-7C96E8D7EBA2}" type="pres">
      <dgm:prSet presAssocID="{20782CD4-AEBB-4CBE-A89C-8A72235A8A60}" presName="Name25" presStyleLbl="parChTrans1D1" presStyleIdx="2" presStyleCnt="3"/>
      <dgm:spPr/>
      <dgm:t>
        <a:bodyPr/>
        <a:lstStyle/>
        <a:p>
          <a:endParaRPr lang="es-ES"/>
        </a:p>
      </dgm:t>
    </dgm:pt>
    <dgm:pt modelId="{E0D441DA-EFEF-4807-9D7A-DBB43762E20E}" type="pres">
      <dgm:prSet presAssocID="{7E97351F-0E52-464E-84AB-F0E474D51DED}" presName="node" presStyleCnt="0"/>
      <dgm:spPr/>
    </dgm:pt>
    <dgm:pt modelId="{A890CA0B-BDDC-4ED3-867A-7936445F6927}" type="pres">
      <dgm:prSet presAssocID="{7E97351F-0E52-464E-84AB-F0E474D51DED}" presName="parentNode" presStyleLbl="node1" presStyleIdx="3" presStyleCnt="4" custLinFactNeighborX="61956" custLinFactNeighborY="-7848">
        <dgm:presLayoutVars>
          <dgm:chMax val="1"/>
          <dgm:bulletEnabled val="1"/>
        </dgm:presLayoutVars>
      </dgm:prSet>
      <dgm:spPr/>
      <dgm:t>
        <a:bodyPr/>
        <a:lstStyle/>
        <a:p>
          <a:endParaRPr lang="es-BO"/>
        </a:p>
      </dgm:t>
    </dgm:pt>
    <dgm:pt modelId="{35CB14B3-5D7C-4767-93B9-867C8B30BFC7}" type="pres">
      <dgm:prSet presAssocID="{7E97351F-0E52-464E-84AB-F0E474D51DED}" presName="childNode" presStyleLbl="revTx" presStyleIdx="0" presStyleCnt="0">
        <dgm:presLayoutVars>
          <dgm:bulletEnabled val="1"/>
        </dgm:presLayoutVars>
      </dgm:prSet>
      <dgm:spPr/>
      <dgm:t>
        <a:bodyPr/>
        <a:lstStyle/>
        <a:p>
          <a:endParaRPr lang="es-ES"/>
        </a:p>
      </dgm:t>
    </dgm:pt>
  </dgm:ptLst>
  <dgm:cxnLst>
    <dgm:cxn modelId="{57A07073-D8F0-480F-9DC0-8E74F2F8F1EC}" type="presOf" srcId="{9F857FD8-6D0B-4774-9550-B8DA4D8FC9AB}" destId="{219147DD-E42D-4BEF-B6EA-3D56AD1402AA}" srcOrd="0" destOrd="0" presId="urn:microsoft.com/office/officeart/2005/8/layout/radial2"/>
    <dgm:cxn modelId="{0DBB9AAE-0B08-461C-BE05-94006FF6A6C8}" type="presOf" srcId="{1C3FB72D-5594-4B9B-956C-17282EC4FF06}" destId="{43FC0850-9A43-48C1-B58F-F39123E01A09}" srcOrd="0" destOrd="0" presId="urn:microsoft.com/office/officeart/2005/8/layout/radial2"/>
    <dgm:cxn modelId="{51503288-48A8-4303-A1EA-A52402824E6F}" type="presOf" srcId="{7E97351F-0E52-464E-84AB-F0E474D51DED}" destId="{A890CA0B-BDDC-4ED3-867A-7936445F6927}" srcOrd="0" destOrd="0" presId="urn:microsoft.com/office/officeart/2005/8/layout/radial2"/>
    <dgm:cxn modelId="{3EBF972A-EA90-4278-AF1E-2191EB77041D}" srcId="{CE6FE7F2-28C7-4A34-AD8E-07B5F60750E8}" destId="{9F857FD8-6D0B-4774-9550-B8DA4D8FC9AB}" srcOrd="0" destOrd="0" parTransId="{68514B2C-D999-4B99-B142-004FF54414DC}" sibTransId="{452F34D6-A8F5-40E1-AC98-4BCEC214A382}"/>
    <dgm:cxn modelId="{92990A46-7E81-47A3-9351-34D423D68E8D}" type="presOf" srcId="{CE6FE7F2-28C7-4A34-AD8E-07B5F60750E8}" destId="{EE3C79F2-50ED-4F49-BA61-084F034052F2}" srcOrd="0" destOrd="0" presId="urn:microsoft.com/office/officeart/2005/8/layout/radial2"/>
    <dgm:cxn modelId="{58EEFF79-8F7A-44E2-A874-7BFCE78BE0A2}" type="presOf" srcId="{68514B2C-D999-4B99-B142-004FF54414DC}" destId="{339A804D-EA5D-4217-8A6E-A1638FE485CF}" srcOrd="0" destOrd="0" presId="urn:microsoft.com/office/officeart/2005/8/layout/radial2"/>
    <dgm:cxn modelId="{0A0C6C99-73B8-46EF-B62A-33819B38D31F}" srcId="{CE6FE7F2-28C7-4A34-AD8E-07B5F60750E8}" destId="{1C3FB72D-5594-4B9B-956C-17282EC4FF06}" srcOrd="1" destOrd="0" parTransId="{59EED93C-2CAD-45D3-8C2A-4FBC3A52C539}" sibTransId="{4BD2C28B-9029-4B64-A337-B4D5A0262A8B}"/>
    <dgm:cxn modelId="{FA3B3003-944B-454C-9A98-15442B2096C5}" type="presOf" srcId="{59EED93C-2CAD-45D3-8C2A-4FBC3A52C539}" destId="{1EE0A704-B2AB-4AD4-B2A2-5F62BF3B258E}" srcOrd="0" destOrd="0" presId="urn:microsoft.com/office/officeart/2005/8/layout/radial2"/>
    <dgm:cxn modelId="{282D5405-0890-468C-9822-7E2E20F42D6B}" srcId="{CE6FE7F2-28C7-4A34-AD8E-07B5F60750E8}" destId="{7E97351F-0E52-464E-84AB-F0E474D51DED}" srcOrd="2" destOrd="0" parTransId="{20782CD4-AEBB-4CBE-A89C-8A72235A8A60}" sibTransId="{A946A7C8-05EE-47D5-A05F-05A9B7CA1FB7}"/>
    <dgm:cxn modelId="{0A70C333-ED81-407E-B499-167B14533EB8}" type="presOf" srcId="{20782CD4-AEBB-4CBE-A89C-8A72235A8A60}" destId="{F121513D-5936-49D8-BA1D-7C96E8D7EBA2}" srcOrd="0" destOrd="0" presId="urn:microsoft.com/office/officeart/2005/8/layout/radial2"/>
    <dgm:cxn modelId="{E20D536A-E2F5-4719-949E-B77BA1DA76C4}" type="presParOf" srcId="{EE3C79F2-50ED-4F49-BA61-084F034052F2}" destId="{973F157C-91AF-4692-A57A-15E41985BC0C}" srcOrd="0" destOrd="0" presId="urn:microsoft.com/office/officeart/2005/8/layout/radial2"/>
    <dgm:cxn modelId="{7E9E89FA-A4A7-482B-A51E-9EC76BC54EA4}" type="presParOf" srcId="{973F157C-91AF-4692-A57A-15E41985BC0C}" destId="{3F7B5FB1-334D-446E-B2CC-30A5DA818F7C}" srcOrd="0" destOrd="0" presId="urn:microsoft.com/office/officeart/2005/8/layout/radial2"/>
    <dgm:cxn modelId="{3F7D2B8D-8E5A-44C0-9E12-7B45F555D9BD}" type="presParOf" srcId="{3F7B5FB1-334D-446E-B2CC-30A5DA818F7C}" destId="{C62939A8-7735-4032-AB3A-71DD74ED458E}" srcOrd="0" destOrd="0" presId="urn:microsoft.com/office/officeart/2005/8/layout/radial2"/>
    <dgm:cxn modelId="{7651CEB4-B1B2-4256-AB7E-2E531C6BFED5}" type="presParOf" srcId="{3F7B5FB1-334D-446E-B2CC-30A5DA818F7C}" destId="{8211A19A-B6DF-481F-A926-F14AA19E7DE7}" srcOrd="1" destOrd="0" presId="urn:microsoft.com/office/officeart/2005/8/layout/radial2"/>
    <dgm:cxn modelId="{B5BB62F3-85A3-4767-8F90-FCA3A9114AF3}" type="presParOf" srcId="{973F157C-91AF-4692-A57A-15E41985BC0C}" destId="{339A804D-EA5D-4217-8A6E-A1638FE485CF}" srcOrd="1" destOrd="0" presId="urn:microsoft.com/office/officeart/2005/8/layout/radial2"/>
    <dgm:cxn modelId="{E6F38F4B-6231-4C4A-8C1B-5F2CCCA6DA7B}" type="presParOf" srcId="{973F157C-91AF-4692-A57A-15E41985BC0C}" destId="{5FBC75EC-E320-481F-B3DB-66504F413907}" srcOrd="2" destOrd="0" presId="urn:microsoft.com/office/officeart/2005/8/layout/radial2"/>
    <dgm:cxn modelId="{951CD04D-6893-407D-A960-B5F550983382}" type="presParOf" srcId="{5FBC75EC-E320-481F-B3DB-66504F413907}" destId="{219147DD-E42D-4BEF-B6EA-3D56AD1402AA}" srcOrd="0" destOrd="0" presId="urn:microsoft.com/office/officeart/2005/8/layout/radial2"/>
    <dgm:cxn modelId="{D0986678-E13D-4B93-9003-142380465745}" type="presParOf" srcId="{5FBC75EC-E320-481F-B3DB-66504F413907}" destId="{4E7EAFC6-23CC-4AD7-8BDC-A5A022177DB7}" srcOrd="1" destOrd="0" presId="urn:microsoft.com/office/officeart/2005/8/layout/radial2"/>
    <dgm:cxn modelId="{FDB42EBF-3A8E-47BB-BF1C-41C4A6ABED8D}" type="presParOf" srcId="{973F157C-91AF-4692-A57A-15E41985BC0C}" destId="{1EE0A704-B2AB-4AD4-B2A2-5F62BF3B258E}" srcOrd="3" destOrd="0" presId="urn:microsoft.com/office/officeart/2005/8/layout/radial2"/>
    <dgm:cxn modelId="{02B91566-F9BA-4F45-A4F0-4EAE2C3CD702}" type="presParOf" srcId="{973F157C-91AF-4692-A57A-15E41985BC0C}" destId="{58A91EC0-266A-4BA6-A6F1-3018756DE7B7}" srcOrd="4" destOrd="0" presId="urn:microsoft.com/office/officeart/2005/8/layout/radial2"/>
    <dgm:cxn modelId="{83E6A409-9135-4E77-A3BC-FD0AF9ACF62A}" type="presParOf" srcId="{58A91EC0-266A-4BA6-A6F1-3018756DE7B7}" destId="{43FC0850-9A43-48C1-B58F-F39123E01A09}" srcOrd="0" destOrd="0" presId="urn:microsoft.com/office/officeart/2005/8/layout/radial2"/>
    <dgm:cxn modelId="{2E41D7EA-3F85-4E79-970D-0932443C793B}" type="presParOf" srcId="{58A91EC0-266A-4BA6-A6F1-3018756DE7B7}" destId="{97DAB28A-8887-44C0-A7E6-1B7CD2A7BD11}" srcOrd="1" destOrd="0" presId="urn:microsoft.com/office/officeart/2005/8/layout/radial2"/>
    <dgm:cxn modelId="{F4DC680B-527C-4F2D-9133-2F05CD741950}" type="presParOf" srcId="{973F157C-91AF-4692-A57A-15E41985BC0C}" destId="{F121513D-5936-49D8-BA1D-7C96E8D7EBA2}" srcOrd="5" destOrd="0" presId="urn:microsoft.com/office/officeart/2005/8/layout/radial2"/>
    <dgm:cxn modelId="{C10F1D7A-560D-42F5-94D7-454451AA43C2}" type="presParOf" srcId="{973F157C-91AF-4692-A57A-15E41985BC0C}" destId="{E0D441DA-EFEF-4807-9D7A-DBB43762E20E}" srcOrd="6" destOrd="0" presId="urn:microsoft.com/office/officeart/2005/8/layout/radial2"/>
    <dgm:cxn modelId="{A46DFB2D-D439-49B5-9664-CBCA03BDCA2B}" type="presParOf" srcId="{E0D441DA-EFEF-4807-9D7A-DBB43762E20E}" destId="{A890CA0B-BDDC-4ED3-867A-7936445F6927}" srcOrd="0" destOrd="0" presId="urn:microsoft.com/office/officeart/2005/8/layout/radial2"/>
    <dgm:cxn modelId="{F114340B-C36C-4828-8E5D-5D521C6F63F8}" type="presParOf" srcId="{E0D441DA-EFEF-4807-9D7A-DBB43762E20E}" destId="{35CB14B3-5D7C-4767-93B9-867C8B30BFC7}"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37B305-6FC1-4695-BF10-3182BAF42D82}"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s-BO"/>
        </a:p>
      </dgm:t>
    </dgm:pt>
    <dgm:pt modelId="{677D2ADF-253D-48B3-8316-DAC117FE8E50}" type="pres">
      <dgm:prSet presAssocID="{BE37B305-6FC1-4695-BF10-3182BAF42D82}" presName="outerComposite" presStyleCnt="0">
        <dgm:presLayoutVars>
          <dgm:chMax val="5"/>
          <dgm:dir/>
          <dgm:resizeHandles val="exact"/>
        </dgm:presLayoutVars>
      </dgm:prSet>
      <dgm:spPr/>
      <dgm:t>
        <a:bodyPr/>
        <a:lstStyle/>
        <a:p>
          <a:endParaRPr lang="es-BO"/>
        </a:p>
      </dgm:t>
    </dgm:pt>
    <dgm:pt modelId="{BB11FC1D-3F88-4964-8288-327AB5B8A33C}" type="pres">
      <dgm:prSet presAssocID="{BE37B305-6FC1-4695-BF10-3182BAF42D82}" presName="dummyMaxCanvas" presStyleCnt="0">
        <dgm:presLayoutVars/>
      </dgm:prSet>
      <dgm:spPr/>
    </dgm:pt>
  </dgm:ptLst>
  <dgm:cxnLst>
    <dgm:cxn modelId="{8A2B77F1-40D5-46DC-A9BC-6876737BE263}" type="presOf" srcId="{BE37B305-6FC1-4695-BF10-3182BAF42D82}" destId="{677D2ADF-253D-48B3-8316-DAC117FE8E50}" srcOrd="0" destOrd="0" presId="urn:microsoft.com/office/officeart/2005/8/layout/vProcess5"/>
    <dgm:cxn modelId="{8906BDB0-F8E9-4E99-A64A-DE9347DD4EBC}" type="presParOf" srcId="{677D2ADF-253D-48B3-8316-DAC117FE8E50}" destId="{BB11FC1D-3F88-4964-8288-327AB5B8A33C}" srcOrd="0"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D242FD-A2B7-49DB-916F-FFE493A7D197}" type="doc">
      <dgm:prSet loTypeId="urn:microsoft.com/office/officeart/2005/8/layout/equation2" loCatId="process" qsTypeId="urn:microsoft.com/office/officeart/2005/8/quickstyle/3d1" qsCatId="3D" csTypeId="urn:microsoft.com/office/officeart/2005/8/colors/accent2_2" csCatId="accent2" phldr="1"/>
      <dgm:spPr/>
    </dgm:pt>
    <dgm:pt modelId="{FB5FBF32-9D55-40F6-BB19-DF1D23DD5523}">
      <dgm:prSet phldrT="[Texto]" custT="1"/>
      <dgm:spPr/>
      <dgm:t>
        <a:bodyPr/>
        <a:lstStyle/>
        <a:p>
          <a:r>
            <a:rPr lang="es-ES" sz="1400" dirty="0" smtClean="0"/>
            <a:t> Democratización y diversificación del sistema financiero </a:t>
          </a:r>
          <a:endParaRPr lang="es-BO" sz="1400" dirty="0"/>
        </a:p>
      </dgm:t>
    </dgm:pt>
    <dgm:pt modelId="{BB7E294D-5584-48BC-A86C-0BF0A55AC949}" type="parTrans" cxnId="{172E839B-C612-4361-83AE-3B4C2492DAF6}">
      <dgm:prSet/>
      <dgm:spPr/>
      <dgm:t>
        <a:bodyPr/>
        <a:lstStyle/>
        <a:p>
          <a:endParaRPr lang="es-BO"/>
        </a:p>
      </dgm:t>
    </dgm:pt>
    <dgm:pt modelId="{32AD596A-3816-472D-A3A8-0BD692F3D78D}" type="sibTrans" cxnId="{172E839B-C612-4361-83AE-3B4C2492DAF6}">
      <dgm:prSet/>
      <dgm:spPr/>
      <dgm:t>
        <a:bodyPr/>
        <a:lstStyle/>
        <a:p>
          <a:endParaRPr lang="es-BO"/>
        </a:p>
      </dgm:t>
    </dgm:pt>
    <dgm:pt modelId="{A8E4ACC2-8919-49AB-98F6-826221F233E7}">
      <dgm:prSet phldrT="[Texto]" custT="1"/>
      <dgm:spPr/>
      <dgm:t>
        <a:bodyPr/>
        <a:lstStyle/>
        <a:p>
          <a:r>
            <a:rPr lang="es-ES" sz="1050" dirty="0" smtClean="0"/>
            <a:t>Sistema fiscal, tributario y arancelario orientado al crecimiento y formalización del sector productivo </a:t>
          </a:r>
        </a:p>
      </dgm:t>
    </dgm:pt>
    <dgm:pt modelId="{2796D988-EE2D-404B-9A6E-EFA6B164200A}" type="parTrans" cxnId="{BED407E7-C0CA-4507-BDB1-A671F5F95257}">
      <dgm:prSet/>
      <dgm:spPr/>
      <dgm:t>
        <a:bodyPr/>
        <a:lstStyle/>
        <a:p>
          <a:endParaRPr lang="es-BO"/>
        </a:p>
      </dgm:t>
    </dgm:pt>
    <dgm:pt modelId="{63FF0D72-D7DC-4DDB-B370-72859969A6AD}" type="sibTrans" cxnId="{BED407E7-C0CA-4507-BDB1-A671F5F95257}">
      <dgm:prSet/>
      <dgm:spPr/>
      <dgm:t>
        <a:bodyPr/>
        <a:lstStyle/>
        <a:p>
          <a:endParaRPr lang="es-BO"/>
        </a:p>
      </dgm:t>
    </dgm:pt>
    <dgm:pt modelId="{513FD90B-CB19-445E-8C93-06372B9E76F3}">
      <dgm:prSet phldrT="[Texto]"/>
      <dgm:spPr/>
      <dgm:t>
        <a:bodyPr/>
        <a:lstStyle/>
        <a:p>
          <a:r>
            <a:rPr lang="es-ES" dirty="0" smtClean="0"/>
            <a:t>Desarrollo de la política Sectorial PAMEFF</a:t>
          </a:r>
        </a:p>
      </dgm:t>
    </dgm:pt>
    <dgm:pt modelId="{2E8A5D08-6DF9-4745-B4CD-F8DC84A4E54D}" type="parTrans" cxnId="{02CA3DEA-7C78-4AD5-B3D4-8533BDA623E6}">
      <dgm:prSet/>
      <dgm:spPr/>
      <dgm:t>
        <a:bodyPr/>
        <a:lstStyle/>
        <a:p>
          <a:endParaRPr lang="es-BO"/>
        </a:p>
      </dgm:t>
    </dgm:pt>
    <dgm:pt modelId="{406424A4-2020-4404-B004-346539C1C910}" type="sibTrans" cxnId="{02CA3DEA-7C78-4AD5-B3D4-8533BDA623E6}">
      <dgm:prSet/>
      <dgm:spPr/>
      <dgm:t>
        <a:bodyPr/>
        <a:lstStyle/>
        <a:p>
          <a:endParaRPr lang="es-BO"/>
        </a:p>
      </dgm:t>
    </dgm:pt>
    <dgm:pt modelId="{F8F797D1-7B57-40A5-9398-33FE87383547}" type="pres">
      <dgm:prSet presAssocID="{9FD242FD-A2B7-49DB-916F-FFE493A7D197}" presName="Name0" presStyleCnt="0">
        <dgm:presLayoutVars>
          <dgm:dir/>
          <dgm:resizeHandles val="exact"/>
        </dgm:presLayoutVars>
      </dgm:prSet>
      <dgm:spPr/>
    </dgm:pt>
    <dgm:pt modelId="{C4E4C65A-1064-43A4-8DA1-69C2528790F9}" type="pres">
      <dgm:prSet presAssocID="{9FD242FD-A2B7-49DB-916F-FFE493A7D197}" presName="vNodes" presStyleCnt="0"/>
      <dgm:spPr/>
    </dgm:pt>
    <dgm:pt modelId="{D82CD4E4-C1D7-4BD9-8140-016B8C6572BF}" type="pres">
      <dgm:prSet presAssocID="{FB5FBF32-9D55-40F6-BB19-DF1D23DD5523}" presName="node" presStyleLbl="node1" presStyleIdx="0" presStyleCnt="3" custScaleX="192357">
        <dgm:presLayoutVars>
          <dgm:bulletEnabled val="1"/>
        </dgm:presLayoutVars>
      </dgm:prSet>
      <dgm:spPr/>
      <dgm:t>
        <a:bodyPr/>
        <a:lstStyle/>
        <a:p>
          <a:endParaRPr lang="es-BO"/>
        </a:p>
      </dgm:t>
    </dgm:pt>
    <dgm:pt modelId="{D621CD01-34D8-4AE3-9D6F-4E301C4194F7}" type="pres">
      <dgm:prSet presAssocID="{32AD596A-3816-472D-A3A8-0BD692F3D78D}" presName="spacerT" presStyleCnt="0"/>
      <dgm:spPr/>
    </dgm:pt>
    <dgm:pt modelId="{1BE9E8FF-42FF-454F-B4D7-0C334D6BF5A3}" type="pres">
      <dgm:prSet presAssocID="{32AD596A-3816-472D-A3A8-0BD692F3D78D}" presName="sibTrans" presStyleLbl="sibTrans2D1" presStyleIdx="0" presStyleCnt="2"/>
      <dgm:spPr/>
      <dgm:t>
        <a:bodyPr/>
        <a:lstStyle/>
        <a:p>
          <a:endParaRPr lang="es-ES"/>
        </a:p>
      </dgm:t>
    </dgm:pt>
    <dgm:pt modelId="{C2587239-9B30-4F05-BC14-E1B42CA895C0}" type="pres">
      <dgm:prSet presAssocID="{32AD596A-3816-472D-A3A8-0BD692F3D78D}" presName="spacerB" presStyleCnt="0"/>
      <dgm:spPr/>
    </dgm:pt>
    <dgm:pt modelId="{62FEFAED-7BC5-4096-B25B-2C6708AC5EEC}" type="pres">
      <dgm:prSet presAssocID="{A8E4ACC2-8919-49AB-98F6-826221F233E7}" presName="node" presStyleLbl="node1" presStyleIdx="1" presStyleCnt="3" custScaleX="167444">
        <dgm:presLayoutVars>
          <dgm:bulletEnabled val="1"/>
        </dgm:presLayoutVars>
      </dgm:prSet>
      <dgm:spPr/>
      <dgm:t>
        <a:bodyPr/>
        <a:lstStyle/>
        <a:p>
          <a:endParaRPr lang="es-BO"/>
        </a:p>
      </dgm:t>
    </dgm:pt>
    <dgm:pt modelId="{4D0FD992-8134-4135-9EF7-DFC8218D380B}" type="pres">
      <dgm:prSet presAssocID="{9FD242FD-A2B7-49DB-916F-FFE493A7D197}" presName="sibTransLast" presStyleLbl="sibTrans2D1" presStyleIdx="1" presStyleCnt="2"/>
      <dgm:spPr/>
      <dgm:t>
        <a:bodyPr/>
        <a:lstStyle/>
        <a:p>
          <a:endParaRPr lang="es-ES"/>
        </a:p>
      </dgm:t>
    </dgm:pt>
    <dgm:pt modelId="{DDE8F006-DD99-427E-B956-5CEF715126EC}" type="pres">
      <dgm:prSet presAssocID="{9FD242FD-A2B7-49DB-916F-FFE493A7D197}" presName="connectorText" presStyleLbl="sibTrans2D1" presStyleIdx="1" presStyleCnt="2"/>
      <dgm:spPr/>
      <dgm:t>
        <a:bodyPr/>
        <a:lstStyle/>
        <a:p>
          <a:endParaRPr lang="es-ES"/>
        </a:p>
      </dgm:t>
    </dgm:pt>
    <dgm:pt modelId="{4DB091E9-4EEA-44E8-9D0C-7FF2E8727A49}" type="pres">
      <dgm:prSet presAssocID="{9FD242FD-A2B7-49DB-916F-FFE493A7D197}" presName="lastNode" presStyleLbl="node1" presStyleIdx="2" presStyleCnt="3" custScaleY="72175" custLinFactNeighborX="-27694" custLinFactNeighborY="-7507">
        <dgm:presLayoutVars>
          <dgm:bulletEnabled val="1"/>
        </dgm:presLayoutVars>
      </dgm:prSet>
      <dgm:spPr/>
      <dgm:t>
        <a:bodyPr/>
        <a:lstStyle/>
        <a:p>
          <a:endParaRPr lang="es-BO"/>
        </a:p>
      </dgm:t>
    </dgm:pt>
  </dgm:ptLst>
  <dgm:cxnLst>
    <dgm:cxn modelId="{02CA3DEA-7C78-4AD5-B3D4-8533BDA623E6}" srcId="{9FD242FD-A2B7-49DB-916F-FFE493A7D197}" destId="{513FD90B-CB19-445E-8C93-06372B9E76F3}" srcOrd="2" destOrd="0" parTransId="{2E8A5D08-6DF9-4745-B4CD-F8DC84A4E54D}" sibTransId="{406424A4-2020-4404-B004-346539C1C910}"/>
    <dgm:cxn modelId="{172E839B-C612-4361-83AE-3B4C2492DAF6}" srcId="{9FD242FD-A2B7-49DB-916F-FFE493A7D197}" destId="{FB5FBF32-9D55-40F6-BB19-DF1D23DD5523}" srcOrd="0" destOrd="0" parTransId="{BB7E294D-5584-48BC-A86C-0BF0A55AC949}" sibTransId="{32AD596A-3816-472D-A3A8-0BD692F3D78D}"/>
    <dgm:cxn modelId="{7547FF81-A8E7-4834-B6A6-ABE31D817842}" type="presOf" srcId="{9FD242FD-A2B7-49DB-916F-FFE493A7D197}" destId="{F8F797D1-7B57-40A5-9398-33FE87383547}" srcOrd="0" destOrd="0" presId="urn:microsoft.com/office/officeart/2005/8/layout/equation2"/>
    <dgm:cxn modelId="{424D3156-F831-47FD-8F52-DA0F243F12CF}" type="presOf" srcId="{32AD596A-3816-472D-A3A8-0BD692F3D78D}" destId="{1BE9E8FF-42FF-454F-B4D7-0C334D6BF5A3}" srcOrd="0" destOrd="0" presId="urn:microsoft.com/office/officeart/2005/8/layout/equation2"/>
    <dgm:cxn modelId="{9D0B44F5-D46D-48AF-A1C9-2E87155D951C}" type="presOf" srcId="{63FF0D72-D7DC-4DDB-B370-72859969A6AD}" destId="{DDE8F006-DD99-427E-B956-5CEF715126EC}" srcOrd="1" destOrd="0" presId="urn:microsoft.com/office/officeart/2005/8/layout/equation2"/>
    <dgm:cxn modelId="{5AEC848B-0FD1-4B8E-ACFD-3B6DEB8C0DFE}" type="presOf" srcId="{513FD90B-CB19-445E-8C93-06372B9E76F3}" destId="{4DB091E9-4EEA-44E8-9D0C-7FF2E8727A49}" srcOrd="0" destOrd="0" presId="urn:microsoft.com/office/officeart/2005/8/layout/equation2"/>
    <dgm:cxn modelId="{BED407E7-C0CA-4507-BDB1-A671F5F95257}" srcId="{9FD242FD-A2B7-49DB-916F-FFE493A7D197}" destId="{A8E4ACC2-8919-49AB-98F6-826221F233E7}" srcOrd="1" destOrd="0" parTransId="{2796D988-EE2D-404B-9A6E-EFA6B164200A}" sibTransId="{63FF0D72-D7DC-4DDB-B370-72859969A6AD}"/>
    <dgm:cxn modelId="{7B0AE944-D240-4E0B-BA2C-31C70247DAB9}" type="presOf" srcId="{A8E4ACC2-8919-49AB-98F6-826221F233E7}" destId="{62FEFAED-7BC5-4096-B25B-2C6708AC5EEC}" srcOrd="0" destOrd="0" presId="urn:microsoft.com/office/officeart/2005/8/layout/equation2"/>
    <dgm:cxn modelId="{7395AF3F-4820-4695-A10A-3E43F166B00D}" type="presOf" srcId="{63FF0D72-D7DC-4DDB-B370-72859969A6AD}" destId="{4D0FD992-8134-4135-9EF7-DFC8218D380B}" srcOrd="0" destOrd="0" presId="urn:microsoft.com/office/officeart/2005/8/layout/equation2"/>
    <dgm:cxn modelId="{F97654C6-1E6A-4A4C-AE6E-836F0724EFE3}" type="presOf" srcId="{FB5FBF32-9D55-40F6-BB19-DF1D23DD5523}" destId="{D82CD4E4-C1D7-4BD9-8140-016B8C6572BF}" srcOrd="0" destOrd="0" presId="urn:microsoft.com/office/officeart/2005/8/layout/equation2"/>
    <dgm:cxn modelId="{4D6E7C3F-F51B-48A2-A092-A5042866DAA7}" type="presParOf" srcId="{F8F797D1-7B57-40A5-9398-33FE87383547}" destId="{C4E4C65A-1064-43A4-8DA1-69C2528790F9}" srcOrd="0" destOrd="0" presId="urn:microsoft.com/office/officeart/2005/8/layout/equation2"/>
    <dgm:cxn modelId="{26A49C39-216E-43A9-AB81-EF47C8C02229}" type="presParOf" srcId="{C4E4C65A-1064-43A4-8DA1-69C2528790F9}" destId="{D82CD4E4-C1D7-4BD9-8140-016B8C6572BF}" srcOrd="0" destOrd="0" presId="urn:microsoft.com/office/officeart/2005/8/layout/equation2"/>
    <dgm:cxn modelId="{3ADD0A02-4783-4568-91A7-9D2AD0E51CD2}" type="presParOf" srcId="{C4E4C65A-1064-43A4-8DA1-69C2528790F9}" destId="{D621CD01-34D8-4AE3-9D6F-4E301C4194F7}" srcOrd="1" destOrd="0" presId="urn:microsoft.com/office/officeart/2005/8/layout/equation2"/>
    <dgm:cxn modelId="{8B6783E4-864C-4722-8306-AE2245B0EAAE}" type="presParOf" srcId="{C4E4C65A-1064-43A4-8DA1-69C2528790F9}" destId="{1BE9E8FF-42FF-454F-B4D7-0C334D6BF5A3}" srcOrd="2" destOrd="0" presId="urn:microsoft.com/office/officeart/2005/8/layout/equation2"/>
    <dgm:cxn modelId="{D2A90F1A-614A-4E70-B239-17C1C52FCB84}" type="presParOf" srcId="{C4E4C65A-1064-43A4-8DA1-69C2528790F9}" destId="{C2587239-9B30-4F05-BC14-E1B42CA895C0}" srcOrd="3" destOrd="0" presId="urn:microsoft.com/office/officeart/2005/8/layout/equation2"/>
    <dgm:cxn modelId="{749E176D-CF52-433D-BCD8-09082B1E28F1}" type="presParOf" srcId="{C4E4C65A-1064-43A4-8DA1-69C2528790F9}" destId="{62FEFAED-7BC5-4096-B25B-2C6708AC5EEC}" srcOrd="4" destOrd="0" presId="urn:microsoft.com/office/officeart/2005/8/layout/equation2"/>
    <dgm:cxn modelId="{52FCF6E3-87BE-4AF2-A52C-8EB342CE4EAD}" type="presParOf" srcId="{F8F797D1-7B57-40A5-9398-33FE87383547}" destId="{4D0FD992-8134-4135-9EF7-DFC8218D380B}" srcOrd="1" destOrd="0" presId="urn:microsoft.com/office/officeart/2005/8/layout/equation2"/>
    <dgm:cxn modelId="{13C80E22-48E4-4CCC-ADC8-1D3D5B9CF168}" type="presParOf" srcId="{4D0FD992-8134-4135-9EF7-DFC8218D380B}" destId="{DDE8F006-DD99-427E-B956-5CEF715126EC}" srcOrd="0" destOrd="0" presId="urn:microsoft.com/office/officeart/2005/8/layout/equation2"/>
    <dgm:cxn modelId="{133016D1-B3A5-4FFE-92BF-9D89B9305E84}" type="presParOf" srcId="{F8F797D1-7B57-40A5-9398-33FE87383547}" destId="{4DB091E9-4EEA-44E8-9D0C-7FF2E8727A49}"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040CC83-2A70-4B08-99ED-4519520BFD45}" type="doc">
      <dgm:prSet loTypeId="urn:microsoft.com/office/officeart/2005/8/layout/arrow2" loCatId="process" qsTypeId="urn:microsoft.com/office/officeart/2005/8/quickstyle/3d2" qsCatId="3D" csTypeId="urn:microsoft.com/office/officeart/2005/8/colors/accent2_2" csCatId="accent2" phldr="1"/>
      <dgm:spPr/>
      <dgm:t>
        <a:bodyPr/>
        <a:lstStyle/>
        <a:p>
          <a:endParaRPr lang="es-BO"/>
        </a:p>
      </dgm:t>
    </dgm:pt>
    <dgm:pt modelId="{60956A04-1B0E-4A5F-BC20-349DE4D771B5}">
      <dgm:prSet phldrT="[Texto]" custT="1"/>
      <dgm:spPr/>
      <dgm:t>
        <a:bodyPr/>
        <a:lstStyle/>
        <a:p>
          <a:r>
            <a:rPr lang="es-BO" sz="900" dirty="0" smtClean="0">
              <a:solidFill>
                <a:schemeClr val="tx1"/>
              </a:solidFill>
            </a:rPr>
            <a:t>Redistribuir los recursos </a:t>
          </a:r>
          <a:endParaRPr lang="es-BO" sz="900" dirty="0">
            <a:solidFill>
              <a:schemeClr val="tx1"/>
            </a:solidFill>
          </a:endParaRPr>
        </a:p>
      </dgm:t>
    </dgm:pt>
    <dgm:pt modelId="{B5B627BE-FB2C-4F1F-A6CE-5D8646397840}" type="parTrans" cxnId="{5B30936A-19F2-424A-BBCD-559DEF5FA222}">
      <dgm:prSet/>
      <dgm:spPr/>
      <dgm:t>
        <a:bodyPr/>
        <a:lstStyle/>
        <a:p>
          <a:endParaRPr lang="es-BO">
            <a:solidFill>
              <a:schemeClr val="tx1"/>
            </a:solidFill>
          </a:endParaRPr>
        </a:p>
      </dgm:t>
    </dgm:pt>
    <dgm:pt modelId="{B477D593-B09E-4582-BFEC-97A9313AC48C}" type="sibTrans" cxnId="{5B30936A-19F2-424A-BBCD-559DEF5FA222}">
      <dgm:prSet/>
      <dgm:spPr/>
      <dgm:t>
        <a:bodyPr/>
        <a:lstStyle/>
        <a:p>
          <a:endParaRPr lang="es-BO">
            <a:solidFill>
              <a:schemeClr val="tx1"/>
            </a:solidFill>
          </a:endParaRPr>
        </a:p>
      </dgm:t>
    </dgm:pt>
    <dgm:pt modelId="{FAD53325-7C4B-4C6B-A3E6-75383E38EDB2}">
      <dgm:prSet phldrT="[Texto]"/>
      <dgm:spPr/>
      <dgm:t>
        <a:bodyPr/>
        <a:lstStyle/>
        <a:p>
          <a:r>
            <a:rPr lang="es-BO" dirty="0" smtClean="0">
              <a:solidFill>
                <a:schemeClr val="tx1"/>
              </a:solidFill>
            </a:rPr>
            <a:t>Afianzar la industrialización </a:t>
          </a:r>
          <a:endParaRPr lang="es-BO" dirty="0">
            <a:solidFill>
              <a:schemeClr val="tx1"/>
            </a:solidFill>
          </a:endParaRPr>
        </a:p>
      </dgm:t>
    </dgm:pt>
    <dgm:pt modelId="{C3F6F6E2-9EA9-4F9F-B5AC-C22FFB2B5A9A}" type="parTrans" cxnId="{D4BFBB2F-FA7F-4A2E-80B2-D81017CC79A2}">
      <dgm:prSet/>
      <dgm:spPr/>
      <dgm:t>
        <a:bodyPr/>
        <a:lstStyle/>
        <a:p>
          <a:endParaRPr lang="es-BO">
            <a:solidFill>
              <a:schemeClr val="tx1"/>
            </a:solidFill>
          </a:endParaRPr>
        </a:p>
      </dgm:t>
    </dgm:pt>
    <dgm:pt modelId="{3452C54E-6602-41D4-802D-57749DAD68AD}" type="sibTrans" cxnId="{D4BFBB2F-FA7F-4A2E-80B2-D81017CC79A2}">
      <dgm:prSet/>
      <dgm:spPr/>
      <dgm:t>
        <a:bodyPr/>
        <a:lstStyle/>
        <a:p>
          <a:endParaRPr lang="es-BO">
            <a:solidFill>
              <a:schemeClr val="tx1"/>
            </a:solidFill>
          </a:endParaRPr>
        </a:p>
      </dgm:t>
    </dgm:pt>
    <dgm:pt modelId="{6D16CCDD-CAAB-4FDB-AF0D-41819247672A}">
      <dgm:prSet phldrT="[Texto]"/>
      <dgm:spPr/>
      <dgm:t>
        <a:bodyPr/>
        <a:lstStyle/>
        <a:p>
          <a:r>
            <a:rPr lang="es-BO" dirty="0" smtClean="0">
              <a:solidFill>
                <a:schemeClr val="tx1"/>
              </a:solidFill>
            </a:rPr>
            <a:t>Reducir la dependencia de las materias primas </a:t>
          </a:r>
          <a:endParaRPr lang="es-BO" dirty="0">
            <a:solidFill>
              <a:schemeClr val="tx1"/>
            </a:solidFill>
          </a:endParaRPr>
        </a:p>
      </dgm:t>
    </dgm:pt>
    <dgm:pt modelId="{293E70FD-47FB-4195-9E1A-287D05F8F5F4}" type="parTrans" cxnId="{E20B7487-0CA5-4748-B28B-CB14CBBEDCD7}">
      <dgm:prSet/>
      <dgm:spPr/>
      <dgm:t>
        <a:bodyPr/>
        <a:lstStyle/>
        <a:p>
          <a:endParaRPr lang="es-BO">
            <a:solidFill>
              <a:schemeClr val="tx1"/>
            </a:solidFill>
          </a:endParaRPr>
        </a:p>
      </dgm:t>
    </dgm:pt>
    <dgm:pt modelId="{AE1AAE61-4F41-461D-8D8E-DDF81812BBDC}" type="sibTrans" cxnId="{E20B7487-0CA5-4748-B28B-CB14CBBEDCD7}">
      <dgm:prSet/>
      <dgm:spPr/>
      <dgm:t>
        <a:bodyPr/>
        <a:lstStyle/>
        <a:p>
          <a:endParaRPr lang="es-BO">
            <a:solidFill>
              <a:schemeClr val="tx1"/>
            </a:solidFill>
          </a:endParaRPr>
        </a:p>
      </dgm:t>
    </dgm:pt>
    <dgm:pt modelId="{D0327334-EAEA-4F4A-8302-AFDDD848A4C9}">
      <dgm:prSet/>
      <dgm:spPr/>
      <dgm:t>
        <a:bodyPr/>
        <a:lstStyle/>
        <a:p>
          <a:r>
            <a:rPr lang="es-ES" dirty="0" smtClean="0">
              <a:solidFill>
                <a:schemeClr val="tx1"/>
              </a:solidFill>
            </a:rPr>
            <a:t>Promover la cohesión social y la integración regional (Apoyando a la reducción de la pobreza, las desigualdades y la exclusión social)</a:t>
          </a:r>
          <a:endParaRPr lang="es-BO" dirty="0">
            <a:solidFill>
              <a:schemeClr val="tx1"/>
            </a:solidFill>
          </a:endParaRPr>
        </a:p>
      </dgm:t>
    </dgm:pt>
    <dgm:pt modelId="{146CECD3-4135-4AC4-836C-616B4DD8C631}" type="parTrans" cxnId="{E1B7113A-9B07-402F-93B5-B79FFBAB4DEB}">
      <dgm:prSet/>
      <dgm:spPr/>
      <dgm:t>
        <a:bodyPr/>
        <a:lstStyle/>
        <a:p>
          <a:endParaRPr lang="es-BO">
            <a:solidFill>
              <a:schemeClr val="tx1"/>
            </a:solidFill>
          </a:endParaRPr>
        </a:p>
      </dgm:t>
    </dgm:pt>
    <dgm:pt modelId="{8CECE4CA-8236-4310-A79B-64101D86A066}" type="sibTrans" cxnId="{E1B7113A-9B07-402F-93B5-B79FFBAB4DEB}">
      <dgm:prSet/>
      <dgm:spPr/>
      <dgm:t>
        <a:bodyPr/>
        <a:lstStyle/>
        <a:p>
          <a:endParaRPr lang="es-BO">
            <a:solidFill>
              <a:schemeClr val="tx1"/>
            </a:solidFill>
          </a:endParaRPr>
        </a:p>
      </dgm:t>
    </dgm:pt>
    <dgm:pt modelId="{DC4B4511-1EF1-430E-9C93-4DEB2D36F7B0}">
      <dgm:prSet/>
      <dgm:spPr/>
      <dgm:t>
        <a:bodyPr/>
        <a:lstStyle/>
        <a:p>
          <a:endParaRPr lang="es-ES" dirty="0">
            <a:solidFill>
              <a:schemeClr val="tx1"/>
            </a:solidFill>
          </a:endParaRPr>
        </a:p>
      </dgm:t>
    </dgm:pt>
    <dgm:pt modelId="{97CC43C7-F309-45BB-9375-82529AEFEE89}" type="parTrans" cxnId="{BD0EDBCA-806D-4235-8228-778C0C332BE2}">
      <dgm:prSet/>
      <dgm:spPr/>
      <dgm:t>
        <a:bodyPr/>
        <a:lstStyle/>
        <a:p>
          <a:endParaRPr lang="es-BO">
            <a:solidFill>
              <a:schemeClr val="tx1"/>
            </a:solidFill>
          </a:endParaRPr>
        </a:p>
      </dgm:t>
    </dgm:pt>
    <dgm:pt modelId="{0CD8B9EC-B739-4B24-B28D-D22307BC972E}" type="sibTrans" cxnId="{BD0EDBCA-806D-4235-8228-778C0C332BE2}">
      <dgm:prSet/>
      <dgm:spPr/>
      <dgm:t>
        <a:bodyPr/>
        <a:lstStyle/>
        <a:p>
          <a:endParaRPr lang="es-BO">
            <a:solidFill>
              <a:schemeClr val="tx1"/>
            </a:solidFill>
          </a:endParaRPr>
        </a:p>
      </dgm:t>
    </dgm:pt>
    <dgm:pt modelId="{D80E69B5-904B-4ECA-B31B-B045DB6E2CED}">
      <dgm:prSet/>
      <dgm:spPr/>
      <dgm:t>
        <a:bodyPr/>
        <a:lstStyle/>
        <a:p>
          <a:r>
            <a:rPr lang="es-BO" dirty="0" smtClean="0">
              <a:solidFill>
                <a:schemeClr val="tx1"/>
              </a:solidFill>
            </a:rPr>
            <a:t>Creación de oportunidades económicas sostenibles </a:t>
          </a:r>
          <a:endParaRPr lang="es-BO" dirty="0">
            <a:solidFill>
              <a:schemeClr val="tx1"/>
            </a:solidFill>
          </a:endParaRPr>
        </a:p>
      </dgm:t>
    </dgm:pt>
    <dgm:pt modelId="{D7903144-1D9A-4F66-A10D-28B4E7064CB6}" type="parTrans" cxnId="{299C8996-29A1-454E-B5B5-7F579F61D9C3}">
      <dgm:prSet/>
      <dgm:spPr/>
      <dgm:t>
        <a:bodyPr/>
        <a:lstStyle/>
        <a:p>
          <a:endParaRPr lang="es-BO">
            <a:solidFill>
              <a:schemeClr val="tx1"/>
            </a:solidFill>
          </a:endParaRPr>
        </a:p>
      </dgm:t>
    </dgm:pt>
    <dgm:pt modelId="{7A17A32E-273F-418E-BFA0-A4C1FA208C86}" type="sibTrans" cxnId="{299C8996-29A1-454E-B5B5-7F579F61D9C3}">
      <dgm:prSet/>
      <dgm:spPr/>
      <dgm:t>
        <a:bodyPr/>
        <a:lstStyle/>
        <a:p>
          <a:endParaRPr lang="es-BO">
            <a:solidFill>
              <a:schemeClr val="tx1"/>
            </a:solidFill>
          </a:endParaRPr>
        </a:p>
      </dgm:t>
    </dgm:pt>
    <dgm:pt modelId="{8B0C8275-962B-428D-B629-B0397ACD2AF9}" type="pres">
      <dgm:prSet presAssocID="{6040CC83-2A70-4B08-99ED-4519520BFD45}" presName="arrowDiagram" presStyleCnt="0">
        <dgm:presLayoutVars>
          <dgm:chMax val="5"/>
          <dgm:dir/>
          <dgm:resizeHandles val="exact"/>
        </dgm:presLayoutVars>
      </dgm:prSet>
      <dgm:spPr/>
      <dgm:t>
        <a:bodyPr/>
        <a:lstStyle/>
        <a:p>
          <a:endParaRPr lang="es-ES"/>
        </a:p>
      </dgm:t>
    </dgm:pt>
    <dgm:pt modelId="{8C4EC88D-8490-4F14-93C3-8FB7347B550E}" type="pres">
      <dgm:prSet presAssocID="{6040CC83-2A70-4B08-99ED-4519520BFD45}" presName="arrow" presStyleLbl="bgShp" presStyleIdx="0" presStyleCnt="1" custScaleX="92404" custScaleY="86783" custLinFactNeighborX="0" custLinFactNeighborY="1239"/>
      <dgm:spPr/>
      <dgm:t>
        <a:bodyPr/>
        <a:lstStyle/>
        <a:p>
          <a:endParaRPr lang="es-ES"/>
        </a:p>
      </dgm:t>
    </dgm:pt>
    <dgm:pt modelId="{1839C003-6FF7-4054-87B6-EBED22F05786}" type="pres">
      <dgm:prSet presAssocID="{6040CC83-2A70-4B08-99ED-4519520BFD45}" presName="arrowDiagram5" presStyleCnt="0"/>
      <dgm:spPr/>
      <dgm:t>
        <a:bodyPr/>
        <a:lstStyle/>
        <a:p>
          <a:endParaRPr lang="es-ES"/>
        </a:p>
      </dgm:t>
    </dgm:pt>
    <dgm:pt modelId="{A05E8717-C7DF-4F80-B6D1-B8C15109B368}" type="pres">
      <dgm:prSet presAssocID="{60956A04-1B0E-4A5F-BC20-349DE4D771B5}" presName="bullet5a" presStyleLbl="node1" presStyleIdx="0" presStyleCnt="5"/>
      <dgm:spPr/>
      <dgm:t>
        <a:bodyPr/>
        <a:lstStyle/>
        <a:p>
          <a:endParaRPr lang="es-ES"/>
        </a:p>
      </dgm:t>
    </dgm:pt>
    <dgm:pt modelId="{A3D3A74D-E529-41D9-97E6-473610F2D574}" type="pres">
      <dgm:prSet presAssocID="{60956A04-1B0E-4A5F-BC20-349DE4D771B5}" presName="textBox5a" presStyleLbl="revTx" presStyleIdx="0" presStyleCnt="5">
        <dgm:presLayoutVars>
          <dgm:bulletEnabled val="1"/>
        </dgm:presLayoutVars>
      </dgm:prSet>
      <dgm:spPr/>
      <dgm:t>
        <a:bodyPr/>
        <a:lstStyle/>
        <a:p>
          <a:endParaRPr lang="es-ES"/>
        </a:p>
      </dgm:t>
    </dgm:pt>
    <dgm:pt modelId="{EF2ACAE0-50AB-4616-AEAB-68BDE2D50946}" type="pres">
      <dgm:prSet presAssocID="{FAD53325-7C4B-4C6B-A3E6-75383E38EDB2}" presName="bullet5b" presStyleLbl="node1" presStyleIdx="1" presStyleCnt="5"/>
      <dgm:spPr/>
      <dgm:t>
        <a:bodyPr/>
        <a:lstStyle/>
        <a:p>
          <a:endParaRPr lang="es-ES"/>
        </a:p>
      </dgm:t>
    </dgm:pt>
    <dgm:pt modelId="{3A910509-6EBA-48EF-A07F-13DE0FE8A9DA}" type="pres">
      <dgm:prSet presAssocID="{FAD53325-7C4B-4C6B-A3E6-75383E38EDB2}" presName="textBox5b" presStyleLbl="revTx" presStyleIdx="1" presStyleCnt="5" custLinFactNeighborX="3520" custLinFactNeighborY="908">
        <dgm:presLayoutVars>
          <dgm:bulletEnabled val="1"/>
        </dgm:presLayoutVars>
      </dgm:prSet>
      <dgm:spPr/>
      <dgm:t>
        <a:bodyPr/>
        <a:lstStyle/>
        <a:p>
          <a:endParaRPr lang="es-ES"/>
        </a:p>
      </dgm:t>
    </dgm:pt>
    <dgm:pt modelId="{2336F957-1CAD-42E4-9240-848C9EEDF82F}" type="pres">
      <dgm:prSet presAssocID="{6D16CCDD-CAAB-4FDB-AF0D-41819247672A}" presName="bullet5c" presStyleLbl="node1" presStyleIdx="2" presStyleCnt="5"/>
      <dgm:spPr/>
      <dgm:t>
        <a:bodyPr/>
        <a:lstStyle/>
        <a:p>
          <a:endParaRPr lang="es-ES"/>
        </a:p>
      </dgm:t>
    </dgm:pt>
    <dgm:pt modelId="{60895F03-6E8C-42F3-9DF3-19AB01EC31D0}" type="pres">
      <dgm:prSet presAssocID="{6D16CCDD-CAAB-4FDB-AF0D-41819247672A}" presName="textBox5c" presStyleLbl="revTx" presStyleIdx="2" presStyleCnt="5">
        <dgm:presLayoutVars>
          <dgm:bulletEnabled val="1"/>
        </dgm:presLayoutVars>
      </dgm:prSet>
      <dgm:spPr/>
      <dgm:t>
        <a:bodyPr/>
        <a:lstStyle/>
        <a:p>
          <a:endParaRPr lang="es-ES"/>
        </a:p>
      </dgm:t>
    </dgm:pt>
    <dgm:pt modelId="{04B0EFFF-F013-4ABF-93B7-E13BC810EEE6}" type="pres">
      <dgm:prSet presAssocID="{D0327334-EAEA-4F4A-8302-AFDDD848A4C9}" presName="bullet5d" presStyleLbl="node1" presStyleIdx="3" presStyleCnt="5"/>
      <dgm:spPr/>
      <dgm:t>
        <a:bodyPr/>
        <a:lstStyle/>
        <a:p>
          <a:endParaRPr lang="es-ES"/>
        </a:p>
      </dgm:t>
    </dgm:pt>
    <dgm:pt modelId="{9E785E87-8AA9-4127-9D04-D4A5EAC772A8}" type="pres">
      <dgm:prSet presAssocID="{D0327334-EAEA-4F4A-8302-AFDDD848A4C9}" presName="textBox5d" presStyleLbl="revTx" presStyleIdx="3" presStyleCnt="5">
        <dgm:presLayoutVars>
          <dgm:bulletEnabled val="1"/>
        </dgm:presLayoutVars>
      </dgm:prSet>
      <dgm:spPr/>
      <dgm:t>
        <a:bodyPr/>
        <a:lstStyle/>
        <a:p>
          <a:endParaRPr lang="es-BO"/>
        </a:p>
      </dgm:t>
    </dgm:pt>
    <dgm:pt modelId="{1D8D70FC-9F77-4A96-8C46-4C8B57583EEB}" type="pres">
      <dgm:prSet presAssocID="{D80E69B5-904B-4ECA-B31B-B045DB6E2CED}" presName="bullet5e" presStyleLbl="node1" presStyleIdx="4" presStyleCnt="5"/>
      <dgm:spPr/>
      <dgm:t>
        <a:bodyPr/>
        <a:lstStyle/>
        <a:p>
          <a:endParaRPr lang="es-ES"/>
        </a:p>
      </dgm:t>
    </dgm:pt>
    <dgm:pt modelId="{53B18B26-3448-4100-BBD3-F756D2DF722B}" type="pres">
      <dgm:prSet presAssocID="{D80E69B5-904B-4ECA-B31B-B045DB6E2CED}" presName="textBox5e" presStyleLbl="revTx" presStyleIdx="4" presStyleCnt="5">
        <dgm:presLayoutVars>
          <dgm:bulletEnabled val="1"/>
        </dgm:presLayoutVars>
      </dgm:prSet>
      <dgm:spPr/>
      <dgm:t>
        <a:bodyPr/>
        <a:lstStyle/>
        <a:p>
          <a:endParaRPr lang="es-BO"/>
        </a:p>
      </dgm:t>
    </dgm:pt>
  </dgm:ptLst>
  <dgm:cxnLst>
    <dgm:cxn modelId="{299C8996-29A1-454E-B5B5-7F579F61D9C3}" srcId="{6040CC83-2A70-4B08-99ED-4519520BFD45}" destId="{D80E69B5-904B-4ECA-B31B-B045DB6E2CED}" srcOrd="4" destOrd="0" parTransId="{D7903144-1D9A-4F66-A10D-28B4E7064CB6}" sibTransId="{7A17A32E-273F-418E-BFA0-A4C1FA208C86}"/>
    <dgm:cxn modelId="{24F2C4BB-163E-47E3-AECD-FE4C1E6E1A0A}" type="presOf" srcId="{D0327334-EAEA-4F4A-8302-AFDDD848A4C9}" destId="{9E785E87-8AA9-4127-9D04-D4A5EAC772A8}" srcOrd="0" destOrd="0" presId="urn:microsoft.com/office/officeart/2005/8/layout/arrow2"/>
    <dgm:cxn modelId="{5B30936A-19F2-424A-BBCD-559DEF5FA222}" srcId="{6040CC83-2A70-4B08-99ED-4519520BFD45}" destId="{60956A04-1B0E-4A5F-BC20-349DE4D771B5}" srcOrd="0" destOrd="0" parTransId="{B5B627BE-FB2C-4F1F-A6CE-5D8646397840}" sibTransId="{B477D593-B09E-4582-BFEC-97A9313AC48C}"/>
    <dgm:cxn modelId="{B6544418-4C1A-47EF-A82C-979948761419}" type="presOf" srcId="{D80E69B5-904B-4ECA-B31B-B045DB6E2CED}" destId="{53B18B26-3448-4100-BBD3-F756D2DF722B}" srcOrd="0" destOrd="0" presId="urn:microsoft.com/office/officeart/2005/8/layout/arrow2"/>
    <dgm:cxn modelId="{02DE8ECB-1A03-4D0D-9092-872FB390F963}" type="presOf" srcId="{FAD53325-7C4B-4C6B-A3E6-75383E38EDB2}" destId="{3A910509-6EBA-48EF-A07F-13DE0FE8A9DA}" srcOrd="0" destOrd="0" presId="urn:microsoft.com/office/officeart/2005/8/layout/arrow2"/>
    <dgm:cxn modelId="{208E771E-7C3F-496F-80B7-06647131D044}" type="presOf" srcId="{6040CC83-2A70-4B08-99ED-4519520BFD45}" destId="{8B0C8275-962B-428D-B629-B0397ACD2AF9}" srcOrd="0" destOrd="0" presId="urn:microsoft.com/office/officeart/2005/8/layout/arrow2"/>
    <dgm:cxn modelId="{1F2DE7A4-67A3-4A4C-8C95-492E0B144C72}" type="presOf" srcId="{6D16CCDD-CAAB-4FDB-AF0D-41819247672A}" destId="{60895F03-6E8C-42F3-9DF3-19AB01EC31D0}" srcOrd="0" destOrd="0" presId="urn:microsoft.com/office/officeart/2005/8/layout/arrow2"/>
    <dgm:cxn modelId="{BD0EDBCA-806D-4235-8228-778C0C332BE2}" srcId="{6040CC83-2A70-4B08-99ED-4519520BFD45}" destId="{DC4B4511-1EF1-430E-9C93-4DEB2D36F7B0}" srcOrd="5" destOrd="0" parTransId="{97CC43C7-F309-45BB-9375-82529AEFEE89}" sibTransId="{0CD8B9EC-B739-4B24-B28D-D22307BC972E}"/>
    <dgm:cxn modelId="{E20B7487-0CA5-4748-B28B-CB14CBBEDCD7}" srcId="{6040CC83-2A70-4B08-99ED-4519520BFD45}" destId="{6D16CCDD-CAAB-4FDB-AF0D-41819247672A}" srcOrd="2" destOrd="0" parTransId="{293E70FD-47FB-4195-9E1A-287D05F8F5F4}" sibTransId="{AE1AAE61-4F41-461D-8D8E-DDF81812BBDC}"/>
    <dgm:cxn modelId="{D4BFBB2F-FA7F-4A2E-80B2-D81017CC79A2}" srcId="{6040CC83-2A70-4B08-99ED-4519520BFD45}" destId="{FAD53325-7C4B-4C6B-A3E6-75383E38EDB2}" srcOrd="1" destOrd="0" parTransId="{C3F6F6E2-9EA9-4F9F-B5AC-C22FFB2B5A9A}" sibTransId="{3452C54E-6602-41D4-802D-57749DAD68AD}"/>
    <dgm:cxn modelId="{E1B7113A-9B07-402F-93B5-B79FFBAB4DEB}" srcId="{6040CC83-2A70-4B08-99ED-4519520BFD45}" destId="{D0327334-EAEA-4F4A-8302-AFDDD848A4C9}" srcOrd="3" destOrd="0" parTransId="{146CECD3-4135-4AC4-836C-616B4DD8C631}" sibTransId="{8CECE4CA-8236-4310-A79B-64101D86A066}"/>
    <dgm:cxn modelId="{28ED36D0-5899-4073-8041-21E7DDF466FF}" type="presOf" srcId="{60956A04-1B0E-4A5F-BC20-349DE4D771B5}" destId="{A3D3A74D-E529-41D9-97E6-473610F2D574}" srcOrd="0" destOrd="0" presId="urn:microsoft.com/office/officeart/2005/8/layout/arrow2"/>
    <dgm:cxn modelId="{B99304F6-1BA6-4A7F-998C-3060DC12F8E8}" type="presParOf" srcId="{8B0C8275-962B-428D-B629-B0397ACD2AF9}" destId="{8C4EC88D-8490-4F14-93C3-8FB7347B550E}" srcOrd="0" destOrd="0" presId="urn:microsoft.com/office/officeart/2005/8/layout/arrow2"/>
    <dgm:cxn modelId="{1C74BB20-00A8-4A57-A693-8C9ED552C718}" type="presParOf" srcId="{8B0C8275-962B-428D-B629-B0397ACD2AF9}" destId="{1839C003-6FF7-4054-87B6-EBED22F05786}" srcOrd="1" destOrd="0" presId="urn:microsoft.com/office/officeart/2005/8/layout/arrow2"/>
    <dgm:cxn modelId="{5EFC7DCA-C0E7-407D-A19B-A5CA9FBFB681}" type="presParOf" srcId="{1839C003-6FF7-4054-87B6-EBED22F05786}" destId="{A05E8717-C7DF-4F80-B6D1-B8C15109B368}" srcOrd="0" destOrd="0" presId="urn:microsoft.com/office/officeart/2005/8/layout/arrow2"/>
    <dgm:cxn modelId="{E39DAC69-9C4E-4321-A2FE-B4E2EDAA9FF9}" type="presParOf" srcId="{1839C003-6FF7-4054-87B6-EBED22F05786}" destId="{A3D3A74D-E529-41D9-97E6-473610F2D574}" srcOrd="1" destOrd="0" presId="urn:microsoft.com/office/officeart/2005/8/layout/arrow2"/>
    <dgm:cxn modelId="{BD97327D-B450-44A2-A94C-5F773A7EC139}" type="presParOf" srcId="{1839C003-6FF7-4054-87B6-EBED22F05786}" destId="{EF2ACAE0-50AB-4616-AEAB-68BDE2D50946}" srcOrd="2" destOrd="0" presId="urn:microsoft.com/office/officeart/2005/8/layout/arrow2"/>
    <dgm:cxn modelId="{F81EC40D-86DD-40F4-97E5-391ABE1CA6AD}" type="presParOf" srcId="{1839C003-6FF7-4054-87B6-EBED22F05786}" destId="{3A910509-6EBA-48EF-A07F-13DE0FE8A9DA}" srcOrd="3" destOrd="0" presId="urn:microsoft.com/office/officeart/2005/8/layout/arrow2"/>
    <dgm:cxn modelId="{1F9B6187-EA40-4A3B-A29C-452FE9AB552D}" type="presParOf" srcId="{1839C003-6FF7-4054-87B6-EBED22F05786}" destId="{2336F957-1CAD-42E4-9240-848C9EEDF82F}" srcOrd="4" destOrd="0" presId="urn:microsoft.com/office/officeart/2005/8/layout/arrow2"/>
    <dgm:cxn modelId="{C784E541-ABAD-4813-903D-66CF8EE1E8A3}" type="presParOf" srcId="{1839C003-6FF7-4054-87B6-EBED22F05786}" destId="{60895F03-6E8C-42F3-9DF3-19AB01EC31D0}" srcOrd="5" destOrd="0" presId="urn:microsoft.com/office/officeart/2005/8/layout/arrow2"/>
    <dgm:cxn modelId="{3759A582-3E75-45E7-92F5-781E2D29552D}" type="presParOf" srcId="{1839C003-6FF7-4054-87B6-EBED22F05786}" destId="{04B0EFFF-F013-4ABF-93B7-E13BC810EEE6}" srcOrd="6" destOrd="0" presId="urn:microsoft.com/office/officeart/2005/8/layout/arrow2"/>
    <dgm:cxn modelId="{32DEE76B-839D-4D48-A84F-B3CEC4E2AADE}" type="presParOf" srcId="{1839C003-6FF7-4054-87B6-EBED22F05786}" destId="{9E785E87-8AA9-4127-9D04-D4A5EAC772A8}" srcOrd="7" destOrd="0" presId="urn:microsoft.com/office/officeart/2005/8/layout/arrow2"/>
    <dgm:cxn modelId="{FE39FDC0-70F6-4EFB-B48F-FA4395E99075}" type="presParOf" srcId="{1839C003-6FF7-4054-87B6-EBED22F05786}" destId="{1D8D70FC-9F77-4A96-8C46-4C8B57583EEB}" srcOrd="8" destOrd="0" presId="urn:microsoft.com/office/officeart/2005/8/layout/arrow2"/>
    <dgm:cxn modelId="{C300D226-C2F1-43E0-97C2-7715EE059EB5}" type="presParOf" srcId="{1839C003-6FF7-4054-87B6-EBED22F05786}" destId="{53B18B26-3448-4100-BBD3-F756D2DF722B}" srcOrd="9" destOrd="0" presId="urn:microsoft.com/office/officeart/2005/8/layout/arrow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159A17E-FB91-44F0-9DDF-2DF33B3FC697}" type="doc">
      <dgm:prSet loTypeId="urn:microsoft.com/office/officeart/2005/8/layout/balance1" loCatId="relationship" qsTypeId="urn:microsoft.com/office/officeart/2005/8/quickstyle/simple5" qsCatId="simple" csTypeId="urn:microsoft.com/office/officeart/2005/8/colors/accent1_2" csCatId="accent1" phldr="1"/>
      <dgm:spPr/>
      <dgm:t>
        <a:bodyPr/>
        <a:lstStyle/>
        <a:p>
          <a:endParaRPr lang="es-BO"/>
        </a:p>
      </dgm:t>
    </dgm:pt>
    <dgm:pt modelId="{7A0F1604-601C-42FD-9EDF-FF60731792D7}">
      <dgm:prSet phldrT="[Texto]"/>
      <dgm:spPr/>
      <dgm:t>
        <a:bodyPr/>
        <a:lstStyle/>
        <a:p>
          <a:r>
            <a:rPr lang="es-BO" i="1" dirty="0" smtClean="0"/>
            <a:t>Debilidades </a:t>
          </a:r>
          <a:endParaRPr lang="es-BO" i="1" dirty="0"/>
        </a:p>
      </dgm:t>
    </dgm:pt>
    <dgm:pt modelId="{4C063CC9-2A43-41EC-98C3-F2E3E9770B96}" type="parTrans" cxnId="{FDDF1B4B-CC50-45E2-B82F-A4A41AD35487}">
      <dgm:prSet/>
      <dgm:spPr/>
      <dgm:t>
        <a:bodyPr/>
        <a:lstStyle/>
        <a:p>
          <a:endParaRPr lang="es-BO"/>
        </a:p>
      </dgm:t>
    </dgm:pt>
    <dgm:pt modelId="{CAC7EC73-756A-4974-AF64-B9B9D679B8B9}" type="sibTrans" cxnId="{FDDF1B4B-CC50-45E2-B82F-A4A41AD35487}">
      <dgm:prSet/>
      <dgm:spPr/>
      <dgm:t>
        <a:bodyPr/>
        <a:lstStyle/>
        <a:p>
          <a:endParaRPr lang="es-BO"/>
        </a:p>
      </dgm:t>
    </dgm:pt>
    <dgm:pt modelId="{3F15B4A3-06B4-4A98-9D3E-6229F1E66B8C}">
      <dgm:prSet phldrT="[Texto]"/>
      <dgm:spPr/>
      <dgm:t>
        <a:bodyPr/>
        <a:lstStyle/>
        <a:p>
          <a:r>
            <a:rPr lang="es-BO" dirty="0" smtClean="0"/>
            <a:t>Falta de acceso a capacitación </a:t>
          </a:r>
          <a:endParaRPr lang="es-BO" dirty="0"/>
        </a:p>
      </dgm:t>
    </dgm:pt>
    <dgm:pt modelId="{D6995575-3795-406B-A065-D2483D516DAF}" type="parTrans" cxnId="{6D5D5DAD-F505-4ED2-963A-1DDD9C3309FE}">
      <dgm:prSet/>
      <dgm:spPr/>
      <dgm:t>
        <a:bodyPr/>
        <a:lstStyle/>
        <a:p>
          <a:endParaRPr lang="es-BO"/>
        </a:p>
      </dgm:t>
    </dgm:pt>
    <dgm:pt modelId="{A77A2D7E-AE28-45BF-8E44-F4125E2F084A}" type="sibTrans" cxnId="{6D5D5DAD-F505-4ED2-963A-1DDD9C3309FE}">
      <dgm:prSet/>
      <dgm:spPr/>
      <dgm:t>
        <a:bodyPr/>
        <a:lstStyle/>
        <a:p>
          <a:endParaRPr lang="es-BO"/>
        </a:p>
      </dgm:t>
    </dgm:pt>
    <dgm:pt modelId="{89902FD0-6237-4C17-B6A6-22055A660F01}">
      <dgm:prSet phldrT="[Texto]" custT="1"/>
      <dgm:spPr/>
      <dgm:t>
        <a:bodyPr/>
        <a:lstStyle/>
        <a:p>
          <a:r>
            <a:rPr lang="es-BO" sz="1500" dirty="0" smtClean="0"/>
            <a:t>Informalidad o falta de legalidad  </a:t>
          </a:r>
          <a:endParaRPr lang="es-BO" sz="1500" dirty="0"/>
        </a:p>
      </dgm:t>
    </dgm:pt>
    <dgm:pt modelId="{02E3A0B7-29E8-45C5-8E35-3422F68464F5}" type="parTrans" cxnId="{818248F9-547B-4D90-9C16-978E45A5B8CB}">
      <dgm:prSet/>
      <dgm:spPr/>
      <dgm:t>
        <a:bodyPr/>
        <a:lstStyle/>
        <a:p>
          <a:endParaRPr lang="es-BO"/>
        </a:p>
      </dgm:t>
    </dgm:pt>
    <dgm:pt modelId="{4DBD9932-4437-421E-96FB-0E69AF51F5BE}" type="sibTrans" cxnId="{818248F9-547B-4D90-9C16-978E45A5B8CB}">
      <dgm:prSet/>
      <dgm:spPr/>
      <dgm:t>
        <a:bodyPr/>
        <a:lstStyle/>
        <a:p>
          <a:endParaRPr lang="es-BO"/>
        </a:p>
      </dgm:t>
    </dgm:pt>
    <dgm:pt modelId="{9E8107E8-0A9D-4C91-ABD5-EBA19199F46B}">
      <dgm:prSet phldrT="[Texto]" custT="1"/>
      <dgm:spPr/>
      <dgm:t>
        <a:bodyPr/>
        <a:lstStyle/>
        <a:p>
          <a:r>
            <a:rPr lang="es-BO" sz="1500" dirty="0" smtClean="0"/>
            <a:t>Restricciones en el acceso a productos y servicios financieros </a:t>
          </a:r>
          <a:endParaRPr lang="es-BO" sz="1500" dirty="0"/>
        </a:p>
      </dgm:t>
    </dgm:pt>
    <dgm:pt modelId="{FD865FAB-B073-4CA1-B133-B2A663A58377}" type="parTrans" cxnId="{B75DF4AC-2043-4E44-83F0-994EF0869EF8}">
      <dgm:prSet/>
      <dgm:spPr/>
      <dgm:t>
        <a:bodyPr/>
        <a:lstStyle/>
        <a:p>
          <a:endParaRPr lang="es-BO"/>
        </a:p>
      </dgm:t>
    </dgm:pt>
    <dgm:pt modelId="{367BF088-227F-41E6-8C6E-4693B54B2071}" type="sibTrans" cxnId="{B75DF4AC-2043-4E44-83F0-994EF0869EF8}">
      <dgm:prSet/>
      <dgm:spPr/>
      <dgm:t>
        <a:bodyPr/>
        <a:lstStyle/>
        <a:p>
          <a:endParaRPr lang="es-BO"/>
        </a:p>
      </dgm:t>
    </dgm:pt>
    <dgm:pt modelId="{EDCBC43F-5453-4DFE-8593-F692BFE66EA5}">
      <dgm:prSet phldrT="[Texto]" custT="1"/>
      <dgm:spPr/>
      <dgm:t>
        <a:bodyPr/>
        <a:lstStyle/>
        <a:p>
          <a:r>
            <a:rPr lang="es-BO" sz="1500" dirty="0" smtClean="0"/>
            <a:t>Flexibles ante ciertos cambios del mercado</a:t>
          </a:r>
          <a:endParaRPr lang="es-BO" sz="1500" dirty="0"/>
        </a:p>
      </dgm:t>
    </dgm:pt>
    <dgm:pt modelId="{F9C3B49E-A616-479E-B45F-BBFC110FE7F5}" type="sibTrans" cxnId="{50A2B231-7B55-4007-AC20-0447E458DCF3}">
      <dgm:prSet/>
      <dgm:spPr/>
      <dgm:t>
        <a:bodyPr/>
        <a:lstStyle/>
        <a:p>
          <a:endParaRPr lang="es-BO"/>
        </a:p>
      </dgm:t>
    </dgm:pt>
    <dgm:pt modelId="{6B369E45-A674-4452-BD0F-F1D48FA0C3D0}" type="parTrans" cxnId="{50A2B231-7B55-4007-AC20-0447E458DCF3}">
      <dgm:prSet/>
      <dgm:spPr/>
      <dgm:t>
        <a:bodyPr/>
        <a:lstStyle/>
        <a:p>
          <a:endParaRPr lang="es-BO"/>
        </a:p>
      </dgm:t>
    </dgm:pt>
    <dgm:pt modelId="{537EE830-ECE6-4350-B3AA-61BBA66500CB}">
      <dgm:prSet phldrT="[Texto]" custT="1"/>
      <dgm:spPr/>
      <dgm:t>
        <a:bodyPr/>
        <a:lstStyle/>
        <a:p>
          <a:r>
            <a:rPr lang="es-BO" sz="1500" dirty="0" smtClean="0"/>
            <a:t>Demandan poco capital </a:t>
          </a:r>
          <a:endParaRPr lang="es-BO" sz="1500" dirty="0"/>
        </a:p>
      </dgm:t>
    </dgm:pt>
    <dgm:pt modelId="{0DB990E1-5BE9-4A2F-8E83-09AA707BBE48}" type="sibTrans" cxnId="{6352147B-B557-4EAC-B435-0B1077711D08}">
      <dgm:prSet/>
      <dgm:spPr/>
      <dgm:t>
        <a:bodyPr/>
        <a:lstStyle/>
        <a:p>
          <a:endParaRPr lang="es-BO"/>
        </a:p>
      </dgm:t>
    </dgm:pt>
    <dgm:pt modelId="{E4CF2967-6717-4326-82AF-26584CBEE400}" type="parTrans" cxnId="{6352147B-B557-4EAC-B435-0B1077711D08}">
      <dgm:prSet/>
      <dgm:spPr/>
      <dgm:t>
        <a:bodyPr/>
        <a:lstStyle/>
        <a:p>
          <a:endParaRPr lang="es-BO"/>
        </a:p>
      </dgm:t>
    </dgm:pt>
    <dgm:pt modelId="{2697A118-AE11-462C-B826-712D23F9C390}">
      <dgm:prSet phldrT="[Texto]"/>
      <dgm:spPr/>
      <dgm:t>
        <a:bodyPr/>
        <a:lstStyle/>
        <a:p>
          <a:r>
            <a:rPr lang="es-BO" i="1" dirty="0" smtClean="0"/>
            <a:t>Fortalezas</a:t>
          </a:r>
          <a:endParaRPr lang="es-BO" i="1" dirty="0"/>
        </a:p>
      </dgm:t>
    </dgm:pt>
    <dgm:pt modelId="{74EA9D5B-5A50-481A-87A2-05297771DC34}" type="sibTrans" cxnId="{1997E785-DE42-4135-8AE4-EEC5D6CADA48}">
      <dgm:prSet/>
      <dgm:spPr/>
      <dgm:t>
        <a:bodyPr/>
        <a:lstStyle/>
        <a:p>
          <a:endParaRPr lang="es-BO"/>
        </a:p>
      </dgm:t>
    </dgm:pt>
    <dgm:pt modelId="{8D265EA4-1247-48E9-97F6-A2484632F261}" type="parTrans" cxnId="{1997E785-DE42-4135-8AE4-EEC5D6CADA48}">
      <dgm:prSet/>
      <dgm:spPr/>
      <dgm:t>
        <a:bodyPr/>
        <a:lstStyle/>
        <a:p>
          <a:endParaRPr lang="es-BO"/>
        </a:p>
      </dgm:t>
    </dgm:pt>
    <dgm:pt modelId="{D6495049-4019-4AD9-9B4E-FB3B6A1FA493}">
      <dgm:prSet custT="1"/>
      <dgm:spPr/>
      <dgm:t>
        <a:bodyPr/>
        <a:lstStyle/>
        <a:p>
          <a:r>
            <a:rPr lang="es-BO" sz="1500" dirty="0" smtClean="0"/>
            <a:t>Falta de información sobre las ventajas y costos de la formalización</a:t>
          </a:r>
          <a:endParaRPr lang="es-BO" sz="1500" dirty="0"/>
        </a:p>
      </dgm:t>
    </dgm:pt>
    <dgm:pt modelId="{886DCC4D-5482-4E68-A0BD-829C1EC1DD7E}" type="parTrans" cxnId="{EF88DF52-26C8-4734-A8C3-EE89E22BA642}">
      <dgm:prSet/>
      <dgm:spPr/>
      <dgm:t>
        <a:bodyPr/>
        <a:lstStyle/>
        <a:p>
          <a:endParaRPr lang="es-BO"/>
        </a:p>
      </dgm:t>
    </dgm:pt>
    <dgm:pt modelId="{D3F5E4CD-1180-4551-A1B6-BE5439B6961C}" type="sibTrans" cxnId="{EF88DF52-26C8-4734-A8C3-EE89E22BA642}">
      <dgm:prSet/>
      <dgm:spPr/>
      <dgm:t>
        <a:bodyPr/>
        <a:lstStyle/>
        <a:p>
          <a:endParaRPr lang="es-BO"/>
        </a:p>
      </dgm:t>
    </dgm:pt>
    <dgm:pt modelId="{D638E149-1B07-4808-A04B-2DC63F1EA3A0}">
      <dgm:prSet phldrT="[Texto]" custT="1"/>
      <dgm:spPr/>
      <dgm:t>
        <a:bodyPr/>
        <a:lstStyle/>
        <a:p>
          <a:r>
            <a:rPr lang="es-BO" sz="1500" dirty="0" smtClean="0"/>
            <a:t>Fuente principal para generar empleo  </a:t>
          </a:r>
          <a:endParaRPr lang="es-BO" sz="1500" dirty="0"/>
        </a:p>
      </dgm:t>
    </dgm:pt>
    <dgm:pt modelId="{BCB5BF06-CDBF-4E7F-AEE6-D79246A8E353}" type="parTrans" cxnId="{EAA50C46-6621-48CE-8C66-F7416B7CBBFA}">
      <dgm:prSet/>
      <dgm:spPr/>
      <dgm:t>
        <a:bodyPr/>
        <a:lstStyle/>
        <a:p>
          <a:endParaRPr lang="es-BO"/>
        </a:p>
      </dgm:t>
    </dgm:pt>
    <dgm:pt modelId="{EC924FE8-1BF3-4033-82BA-BB9D4E6F1F30}" type="sibTrans" cxnId="{EAA50C46-6621-48CE-8C66-F7416B7CBBFA}">
      <dgm:prSet/>
      <dgm:spPr/>
      <dgm:t>
        <a:bodyPr/>
        <a:lstStyle/>
        <a:p>
          <a:endParaRPr lang="es-BO"/>
        </a:p>
      </dgm:t>
    </dgm:pt>
    <dgm:pt modelId="{9B90185C-9B61-46F4-A5E4-0582CE5601FA}" type="pres">
      <dgm:prSet presAssocID="{7159A17E-FB91-44F0-9DDF-2DF33B3FC697}" presName="outerComposite" presStyleCnt="0">
        <dgm:presLayoutVars>
          <dgm:chMax val="2"/>
          <dgm:animLvl val="lvl"/>
          <dgm:resizeHandles val="exact"/>
        </dgm:presLayoutVars>
      </dgm:prSet>
      <dgm:spPr/>
      <dgm:t>
        <a:bodyPr/>
        <a:lstStyle/>
        <a:p>
          <a:endParaRPr lang="es-BO"/>
        </a:p>
      </dgm:t>
    </dgm:pt>
    <dgm:pt modelId="{5B79D72F-9DC2-4102-BA1E-44DBDC904B4E}" type="pres">
      <dgm:prSet presAssocID="{7159A17E-FB91-44F0-9DDF-2DF33B3FC697}" presName="dummyMaxCanvas" presStyleCnt="0"/>
      <dgm:spPr/>
      <dgm:t>
        <a:bodyPr/>
        <a:lstStyle/>
        <a:p>
          <a:endParaRPr lang="es-BO"/>
        </a:p>
      </dgm:t>
    </dgm:pt>
    <dgm:pt modelId="{9198DA0A-4C46-44E6-A44E-951C174A3AAF}" type="pres">
      <dgm:prSet presAssocID="{7159A17E-FB91-44F0-9DDF-2DF33B3FC697}" presName="parentComposite" presStyleCnt="0"/>
      <dgm:spPr/>
      <dgm:t>
        <a:bodyPr/>
        <a:lstStyle/>
        <a:p>
          <a:endParaRPr lang="es-BO"/>
        </a:p>
      </dgm:t>
    </dgm:pt>
    <dgm:pt modelId="{089F7A05-42C5-40BF-9B73-095C0F5ECE6F}" type="pres">
      <dgm:prSet presAssocID="{7159A17E-FB91-44F0-9DDF-2DF33B3FC697}" presName="parent1" presStyleLbl="alignAccFollowNode1" presStyleIdx="0" presStyleCnt="4" custAng="0" custScaleY="52778" custLinFactNeighborX="2623" custLinFactNeighborY="53990">
        <dgm:presLayoutVars>
          <dgm:chMax val="4"/>
        </dgm:presLayoutVars>
      </dgm:prSet>
      <dgm:spPr/>
      <dgm:t>
        <a:bodyPr/>
        <a:lstStyle/>
        <a:p>
          <a:endParaRPr lang="es-BO"/>
        </a:p>
      </dgm:t>
    </dgm:pt>
    <dgm:pt modelId="{04718E59-3A7C-40B1-B7E4-F7DC388E75C4}" type="pres">
      <dgm:prSet presAssocID="{7159A17E-FB91-44F0-9DDF-2DF33B3FC697}" presName="parent2" presStyleLbl="alignAccFollowNode1" presStyleIdx="1" presStyleCnt="4" custAng="0" custScaleY="52778" custLinFactNeighborX="18453" custLinFactNeighborY="35886">
        <dgm:presLayoutVars>
          <dgm:chMax val="4"/>
        </dgm:presLayoutVars>
      </dgm:prSet>
      <dgm:spPr/>
      <dgm:t>
        <a:bodyPr/>
        <a:lstStyle/>
        <a:p>
          <a:endParaRPr lang="es-BO"/>
        </a:p>
      </dgm:t>
    </dgm:pt>
    <dgm:pt modelId="{011AB1D2-A9D5-4F79-B94E-642B1F7C0E32}" type="pres">
      <dgm:prSet presAssocID="{7159A17E-FB91-44F0-9DDF-2DF33B3FC697}" presName="childrenComposite" presStyleCnt="0"/>
      <dgm:spPr/>
      <dgm:t>
        <a:bodyPr/>
        <a:lstStyle/>
        <a:p>
          <a:endParaRPr lang="es-BO"/>
        </a:p>
      </dgm:t>
    </dgm:pt>
    <dgm:pt modelId="{10EE7EFB-FD5F-459F-AE8B-82DE4B95D7EE}" type="pres">
      <dgm:prSet presAssocID="{7159A17E-FB91-44F0-9DDF-2DF33B3FC697}" presName="dummyMaxCanvas_ChildArea" presStyleCnt="0"/>
      <dgm:spPr/>
      <dgm:t>
        <a:bodyPr/>
        <a:lstStyle/>
        <a:p>
          <a:endParaRPr lang="es-BO"/>
        </a:p>
      </dgm:t>
    </dgm:pt>
    <dgm:pt modelId="{62CF11BD-2072-49E5-971E-04ABF75AF283}" type="pres">
      <dgm:prSet presAssocID="{7159A17E-FB91-44F0-9DDF-2DF33B3FC697}" presName="fulcrum" presStyleLbl="alignAccFollowNode1" presStyleIdx="2" presStyleCnt="4"/>
      <dgm:spPr>
        <a:solidFill>
          <a:srgbClr val="663300">
            <a:alpha val="90000"/>
          </a:srgbClr>
        </a:solidFill>
      </dgm:spPr>
      <dgm:t>
        <a:bodyPr/>
        <a:lstStyle/>
        <a:p>
          <a:endParaRPr lang="es-BO"/>
        </a:p>
      </dgm:t>
    </dgm:pt>
    <dgm:pt modelId="{FC7822A0-21DA-45BF-834E-9D866EC9C4D3}" type="pres">
      <dgm:prSet presAssocID="{7159A17E-FB91-44F0-9DDF-2DF33B3FC697}" presName="balance_34" presStyleLbl="alignAccFollowNode1" presStyleIdx="3" presStyleCnt="4">
        <dgm:presLayoutVars>
          <dgm:bulletEnabled val="1"/>
        </dgm:presLayoutVars>
      </dgm:prSet>
      <dgm:spPr>
        <a:solidFill>
          <a:srgbClr val="663300">
            <a:alpha val="90000"/>
          </a:srgbClr>
        </a:solidFill>
      </dgm:spPr>
      <dgm:t>
        <a:bodyPr/>
        <a:lstStyle/>
        <a:p>
          <a:endParaRPr lang="es-BO"/>
        </a:p>
      </dgm:t>
    </dgm:pt>
    <dgm:pt modelId="{897D82CD-FC3C-4599-A54C-8A0DD769700B}" type="pres">
      <dgm:prSet presAssocID="{7159A17E-FB91-44F0-9DDF-2DF33B3FC697}" presName="right_34_1" presStyleLbl="node1" presStyleIdx="0" presStyleCnt="7" custScaleX="105401">
        <dgm:presLayoutVars>
          <dgm:bulletEnabled val="1"/>
        </dgm:presLayoutVars>
      </dgm:prSet>
      <dgm:spPr/>
      <dgm:t>
        <a:bodyPr/>
        <a:lstStyle/>
        <a:p>
          <a:endParaRPr lang="es-BO"/>
        </a:p>
      </dgm:t>
    </dgm:pt>
    <dgm:pt modelId="{0BA4F77E-12A7-45E0-845C-E3950D595FD4}" type="pres">
      <dgm:prSet presAssocID="{7159A17E-FB91-44F0-9DDF-2DF33B3FC697}" presName="right_34_2" presStyleLbl="node1" presStyleIdx="1" presStyleCnt="7" custScaleX="106524">
        <dgm:presLayoutVars>
          <dgm:bulletEnabled val="1"/>
        </dgm:presLayoutVars>
      </dgm:prSet>
      <dgm:spPr/>
      <dgm:t>
        <a:bodyPr/>
        <a:lstStyle/>
        <a:p>
          <a:endParaRPr lang="es-BO"/>
        </a:p>
      </dgm:t>
    </dgm:pt>
    <dgm:pt modelId="{2E54989C-C709-4769-90E9-6479AD6B041C}" type="pres">
      <dgm:prSet presAssocID="{7159A17E-FB91-44F0-9DDF-2DF33B3FC697}" presName="right_34_3" presStyleLbl="node1" presStyleIdx="2" presStyleCnt="7" custScaleX="107647">
        <dgm:presLayoutVars>
          <dgm:bulletEnabled val="1"/>
        </dgm:presLayoutVars>
      </dgm:prSet>
      <dgm:spPr/>
      <dgm:t>
        <a:bodyPr/>
        <a:lstStyle/>
        <a:p>
          <a:endParaRPr lang="es-BO"/>
        </a:p>
      </dgm:t>
    </dgm:pt>
    <dgm:pt modelId="{2A8B4C47-BA1D-4BC5-B958-7549EA6B60A6}" type="pres">
      <dgm:prSet presAssocID="{7159A17E-FB91-44F0-9DDF-2DF33B3FC697}" presName="right_34_4" presStyleLbl="node1" presStyleIdx="3" presStyleCnt="7" custScaleX="108770">
        <dgm:presLayoutVars>
          <dgm:bulletEnabled val="1"/>
        </dgm:presLayoutVars>
      </dgm:prSet>
      <dgm:spPr/>
      <dgm:t>
        <a:bodyPr/>
        <a:lstStyle/>
        <a:p>
          <a:endParaRPr lang="es-BO"/>
        </a:p>
      </dgm:t>
    </dgm:pt>
    <dgm:pt modelId="{BD550235-D63B-48A6-B264-42995554689C}" type="pres">
      <dgm:prSet presAssocID="{7159A17E-FB91-44F0-9DDF-2DF33B3FC697}" presName="left_34_1" presStyleLbl="node1" presStyleIdx="4" presStyleCnt="7">
        <dgm:presLayoutVars>
          <dgm:bulletEnabled val="1"/>
        </dgm:presLayoutVars>
      </dgm:prSet>
      <dgm:spPr/>
      <dgm:t>
        <a:bodyPr/>
        <a:lstStyle/>
        <a:p>
          <a:endParaRPr lang="es-BO"/>
        </a:p>
      </dgm:t>
    </dgm:pt>
    <dgm:pt modelId="{BE748A0D-F3DE-4B1D-8C9A-1F6AA7F85845}" type="pres">
      <dgm:prSet presAssocID="{7159A17E-FB91-44F0-9DDF-2DF33B3FC697}" presName="left_34_2" presStyleLbl="node1" presStyleIdx="5" presStyleCnt="7">
        <dgm:presLayoutVars>
          <dgm:bulletEnabled val="1"/>
        </dgm:presLayoutVars>
      </dgm:prSet>
      <dgm:spPr/>
      <dgm:t>
        <a:bodyPr/>
        <a:lstStyle/>
        <a:p>
          <a:endParaRPr lang="es-BO"/>
        </a:p>
      </dgm:t>
    </dgm:pt>
    <dgm:pt modelId="{919FDD6C-C50C-484D-B97D-182D37A44E44}" type="pres">
      <dgm:prSet presAssocID="{7159A17E-FB91-44F0-9DDF-2DF33B3FC697}" presName="left_34_3" presStyleLbl="node1" presStyleIdx="6" presStyleCnt="7">
        <dgm:presLayoutVars>
          <dgm:bulletEnabled val="1"/>
        </dgm:presLayoutVars>
      </dgm:prSet>
      <dgm:spPr/>
      <dgm:t>
        <a:bodyPr/>
        <a:lstStyle/>
        <a:p>
          <a:endParaRPr lang="es-BO"/>
        </a:p>
      </dgm:t>
    </dgm:pt>
  </dgm:ptLst>
  <dgm:cxnLst>
    <dgm:cxn modelId="{50A2B231-7B55-4007-AC20-0447E458DCF3}" srcId="{2697A118-AE11-462C-B826-712D23F9C390}" destId="{EDCBC43F-5453-4DFE-8593-F692BFE66EA5}" srcOrd="1" destOrd="0" parTransId="{6B369E45-A674-4452-BD0F-F1D48FA0C3D0}" sibTransId="{F9C3B49E-A616-479E-B45F-BBFC110FE7F5}"/>
    <dgm:cxn modelId="{6D5D5DAD-F505-4ED2-963A-1DDD9C3309FE}" srcId="{7A0F1604-601C-42FD-9EDF-FF60731792D7}" destId="{3F15B4A3-06B4-4A98-9D3E-6229F1E66B8C}" srcOrd="0" destOrd="0" parTransId="{D6995575-3795-406B-A065-D2483D516DAF}" sibTransId="{A77A2D7E-AE28-45BF-8E44-F4125E2F084A}"/>
    <dgm:cxn modelId="{0C461827-C8BA-4EEC-B8A8-E404E3BF468F}" type="presOf" srcId="{D638E149-1B07-4808-A04B-2DC63F1EA3A0}" destId="{919FDD6C-C50C-484D-B97D-182D37A44E44}" srcOrd="0" destOrd="0" presId="urn:microsoft.com/office/officeart/2005/8/layout/balance1"/>
    <dgm:cxn modelId="{E56CC09A-F96E-4F3D-BF45-CEA3A183CA35}" type="presOf" srcId="{D6495049-4019-4AD9-9B4E-FB3B6A1FA493}" destId="{0BA4F77E-12A7-45E0-845C-E3950D595FD4}" srcOrd="0" destOrd="0" presId="urn:microsoft.com/office/officeart/2005/8/layout/balance1"/>
    <dgm:cxn modelId="{8833C57A-8FA8-48E7-9FD0-2BA0114EE63F}" type="presOf" srcId="{537EE830-ECE6-4350-B3AA-61BBA66500CB}" destId="{BD550235-D63B-48A6-B264-42995554689C}" srcOrd="0" destOrd="0" presId="urn:microsoft.com/office/officeart/2005/8/layout/balance1"/>
    <dgm:cxn modelId="{6352147B-B557-4EAC-B435-0B1077711D08}" srcId="{2697A118-AE11-462C-B826-712D23F9C390}" destId="{537EE830-ECE6-4350-B3AA-61BBA66500CB}" srcOrd="0" destOrd="0" parTransId="{E4CF2967-6717-4326-82AF-26584CBEE400}" sibTransId="{0DB990E1-5BE9-4A2F-8E83-09AA707BBE48}"/>
    <dgm:cxn modelId="{7B0A85E4-7A24-4572-99B6-2BCB18417834}" type="presOf" srcId="{9E8107E8-0A9D-4C91-ABD5-EBA19199F46B}" destId="{2A8B4C47-BA1D-4BC5-B958-7549EA6B60A6}" srcOrd="0" destOrd="0" presId="urn:microsoft.com/office/officeart/2005/8/layout/balance1"/>
    <dgm:cxn modelId="{FDDF1B4B-CC50-45E2-B82F-A4A41AD35487}" srcId="{7159A17E-FB91-44F0-9DDF-2DF33B3FC697}" destId="{7A0F1604-601C-42FD-9EDF-FF60731792D7}" srcOrd="1" destOrd="0" parTransId="{4C063CC9-2A43-41EC-98C3-F2E3E9770B96}" sibTransId="{CAC7EC73-756A-4974-AF64-B9B9D679B8B9}"/>
    <dgm:cxn modelId="{B75DF4AC-2043-4E44-83F0-994EF0869EF8}" srcId="{7A0F1604-601C-42FD-9EDF-FF60731792D7}" destId="{9E8107E8-0A9D-4C91-ABD5-EBA19199F46B}" srcOrd="3" destOrd="0" parTransId="{FD865FAB-B073-4CA1-B133-B2A663A58377}" sibTransId="{367BF088-227F-41E6-8C6E-4693B54B2071}"/>
    <dgm:cxn modelId="{200486DB-010B-45AD-8446-B3FCDFD9FFFE}" type="presOf" srcId="{EDCBC43F-5453-4DFE-8593-F692BFE66EA5}" destId="{BE748A0D-F3DE-4B1D-8C9A-1F6AA7F85845}" srcOrd="0" destOrd="0" presId="urn:microsoft.com/office/officeart/2005/8/layout/balance1"/>
    <dgm:cxn modelId="{818248F9-547B-4D90-9C16-978E45A5B8CB}" srcId="{7A0F1604-601C-42FD-9EDF-FF60731792D7}" destId="{89902FD0-6237-4C17-B6A6-22055A660F01}" srcOrd="2" destOrd="0" parTransId="{02E3A0B7-29E8-45C5-8E35-3422F68464F5}" sibTransId="{4DBD9932-4437-421E-96FB-0E69AF51F5BE}"/>
    <dgm:cxn modelId="{38EE9E33-1149-472F-BF5C-F64D2ACD4CE1}" type="presOf" srcId="{89902FD0-6237-4C17-B6A6-22055A660F01}" destId="{2E54989C-C709-4769-90E9-6479AD6B041C}" srcOrd="0" destOrd="0" presId="urn:microsoft.com/office/officeart/2005/8/layout/balance1"/>
    <dgm:cxn modelId="{ADA41BCD-8873-4A5D-92A8-FC2EB53B3FED}" type="presOf" srcId="{3F15B4A3-06B4-4A98-9D3E-6229F1E66B8C}" destId="{897D82CD-FC3C-4599-A54C-8A0DD769700B}" srcOrd="0" destOrd="0" presId="urn:microsoft.com/office/officeart/2005/8/layout/balance1"/>
    <dgm:cxn modelId="{185B3FC3-E6EE-420A-8725-C761EC0F3847}" type="presOf" srcId="{2697A118-AE11-462C-B826-712D23F9C390}" destId="{089F7A05-42C5-40BF-9B73-095C0F5ECE6F}" srcOrd="0" destOrd="0" presId="urn:microsoft.com/office/officeart/2005/8/layout/balance1"/>
    <dgm:cxn modelId="{EF88DF52-26C8-4734-A8C3-EE89E22BA642}" srcId="{7A0F1604-601C-42FD-9EDF-FF60731792D7}" destId="{D6495049-4019-4AD9-9B4E-FB3B6A1FA493}" srcOrd="1" destOrd="0" parTransId="{886DCC4D-5482-4E68-A0BD-829C1EC1DD7E}" sibTransId="{D3F5E4CD-1180-4551-A1B6-BE5439B6961C}"/>
    <dgm:cxn modelId="{1997E785-DE42-4135-8AE4-EEC5D6CADA48}" srcId="{7159A17E-FB91-44F0-9DDF-2DF33B3FC697}" destId="{2697A118-AE11-462C-B826-712D23F9C390}" srcOrd="0" destOrd="0" parTransId="{8D265EA4-1247-48E9-97F6-A2484632F261}" sibTransId="{74EA9D5B-5A50-481A-87A2-05297771DC34}"/>
    <dgm:cxn modelId="{D3D13200-A9D6-487D-BF71-667F66E85565}" type="presOf" srcId="{7A0F1604-601C-42FD-9EDF-FF60731792D7}" destId="{04718E59-3A7C-40B1-B7E4-F7DC388E75C4}" srcOrd="0" destOrd="0" presId="urn:microsoft.com/office/officeart/2005/8/layout/balance1"/>
    <dgm:cxn modelId="{EAA50C46-6621-48CE-8C66-F7416B7CBBFA}" srcId="{2697A118-AE11-462C-B826-712D23F9C390}" destId="{D638E149-1B07-4808-A04B-2DC63F1EA3A0}" srcOrd="2" destOrd="0" parTransId="{BCB5BF06-CDBF-4E7F-AEE6-D79246A8E353}" sibTransId="{EC924FE8-1BF3-4033-82BA-BB9D4E6F1F30}"/>
    <dgm:cxn modelId="{6CF36838-97B2-4239-AC0E-931FAFADD717}" type="presOf" srcId="{7159A17E-FB91-44F0-9DDF-2DF33B3FC697}" destId="{9B90185C-9B61-46F4-A5E4-0582CE5601FA}" srcOrd="0" destOrd="0" presId="urn:microsoft.com/office/officeart/2005/8/layout/balance1"/>
    <dgm:cxn modelId="{FFF81630-B2CD-43C1-8BE6-E842B03799C5}" type="presParOf" srcId="{9B90185C-9B61-46F4-A5E4-0582CE5601FA}" destId="{5B79D72F-9DC2-4102-BA1E-44DBDC904B4E}" srcOrd="0" destOrd="0" presId="urn:microsoft.com/office/officeart/2005/8/layout/balance1"/>
    <dgm:cxn modelId="{06B49D00-4942-4DEA-B912-66764DB2E365}" type="presParOf" srcId="{9B90185C-9B61-46F4-A5E4-0582CE5601FA}" destId="{9198DA0A-4C46-44E6-A44E-951C174A3AAF}" srcOrd="1" destOrd="0" presId="urn:microsoft.com/office/officeart/2005/8/layout/balance1"/>
    <dgm:cxn modelId="{AB428D0F-88A1-4069-92AA-867EB65EA6A8}" type="presParOf" srcId="{9198DA0A-4C46-44E6-A44E-951C174A3AAF}" destId="{089F7A05-42C5-40BF-9B73-095C0F5ECE6F}" srcOrd="0" destOrd="0" presId="urn:microsoft.com/office/officeart/2005/8/layout/balance1"/>
    <dgm:cxn modelId="{C3238DD6-EB6B-4DC2-947E-D1C3B801A9D8}" type="presParOf" srcId="{9198DA0A-4C46-44E6-A44E-951C174A3AAF}" destId="{04718E59-3A7C-40B1-B7E4-F7DC388E75C4}" srcOrd="1" destOrd="0" presId="urn:microsoft.com/office/officeart/2005/8/layout/balance1"/>
    <dgm:cxn modelId="{6783E4A6-30D0-438B-8CEB-6B3FC22EDA7E}" type="presParOf" srcId="{9B90185C-9B61-46F4-A5E4-0582CE5601FA}" destId="{011AB1D2-A9D5-4F79-B94E-642B1F7C0E32}" srcOrd="2" destOrd="0" presId="urn:microsoft.com/office/officeart/2005/8/layout/balance1"/>
    <dgm:cxn modelId="{609DA3A7-AADE-4507-A3D0-95ACA47582A0}" type="presParOf" srcId="{011AB1D2-A9D5-4F79-B94E-642B1F7C0E32}" destId="{10EE7EFB-FD5F-459F-AE8B-82DE4B95D7EE}" srcOrd="0" destOrd="0" presId="urn:microsoft.com/office/officeart/2005/8/layout/balance1"/>
    <dgm:cxn modelId="{6BC37230-11C8-4572-81E3-E8D74C160B65}" type="presParOf" srcId="{011AB1D2-A9D5-4F79-B94E-642B1F7C0E32}" destId="{62CF11BD-2072-49E5-971E-04ABF75AF283}" srcOrd="1" destOrd="0" presId="urn:microsoft.com/office/officeart/2005/8/layout/balance1"/>
    <dgm:cxn modelId="{D783D27C-2BCC-4CCD-989E-331008CDECBE}" type="presParOf" srcId="{011AB1D2-A9D5-4F79-B94E-642B1F7C0E32}" destId="{FC7822A0-21DA-45BF-834E-9D866EC9C4D3}" srcOrd="2" destOrd="0" presId="urn:microsoft.com/office/officeart/2005/8/layout/balance1"/>
    <dgm:cxn modelId="{35551ADC-9869-4301-9D81-0C2AD81468B4}" type="presParOf" srcId="{011AB1D2-A9D5-4F79-B94E-642B1F7C0E32}" destId="{897D82CD-FC3C-4599-A54C-8A0DD769700B}" srcOrd="3" destOrd="0" presId="urn:microsoft.com/office/officeart/2005/8/layout/balance1"/>
    <dgm:cxn modelId="{056CF39B-6853-41DC-9C2F-93A485EA7CEA}" type="presParOf" srcId="{011AB1D2-A9D5-4F79-B94E-642B1F7C0E32}" destId="{0BA4F77E-12A7-45E0-845C-E3950D595FD4}" srcOrd="4" destOrd="0" presId="urn:microsoft.com/office/officeart/2005/8/layout/balance1"/>
    <dgm:cxn modelId="{29CDAE34-51E6-45BB-A10E-C61EAA2046D7}" type="presParOf" srcId="{011AB1D2-A9D5-4F79-B94E-642B1F7C0E32}" destId="{2E54989C-C709-4769-90E9-6479AD6B041C}" srcOrd="5" destOrd="0" presId="urn:microsoft.com/office/officeart/2005/8/layout/balance1"/>
    <dgm:cxn modelId="{6105AA6C-AE9F-4FB9-8731-37A37E4F33ED}" type="presParOf" srcId="{011AB1D2-A9D5-4F79-B94E-642B1F7C0E32}" destId="{2A8B4C47-BA1D-4BC5-B958-7549EA6B60A6}" srcOrd="6" destOrd="0" presId="urn:microsoft.com/office/officeart/2005/8/layout/balance1"/>
    <dgm:cxn modelId="{A8FE5593-15AE-4913-9CF5-4C0B630492EC}" type="presParOf" srcId="{011AB1D2-A9D5-4F79-B94E-642B1F7C0E32}" destId="{BD550235-D63B-48A6-B264-42995554689C}" srcOrd="7" destOrd="0" presId="urn:microsoft.com/office/officeart/2005/8/layout/balance1"/>
    <dgm:cxn modelId="{0CF34D38-A836-426B-BF24-1A6085C4B2F3}" type="presParOf" srcId="{011AB1D2-A9D5-4F79-B94E-642B1F7C0E32}" destId="{BE748A0D-F3DE-4B1D-8C9A-1F6AA7F85845}" srcOrd="8" destOrd="0" presId="urn:microsoft.com/office/officeart/2005/8/layout/balance1"/>
    <dgm:cxn modelId="{31FF5893-264D-4847-9A05-10BC32D44FB9}" type="presParOf" srcId="{011AB1D2-A9D5-4F79-B94E-642B1F7C0E32}" destId="{919FDD6C-C50C-484D-B97D-182D37A44E44}" srcOrd="9"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81D2A80-0478-41C9-9A35-5136EE309823}" type="doc">
      <dgm:prSet loTypeId="urn:microsoft.com/office/officeart/2005/8/layout/radial4" loCatId="relationship" qsTypeId="urn:microsoft.com/office/officeart/2005/8/quickstyle/3d1" qsCatId="3D" csTypeId="urn:microsoft.com/office/officeart/2005/8/colors/accent1_2" csCatId="accent1" phldr="1"/>
      <dgm:spPr/>
      <dgm:t>
        <a:bodyPr/>
        <a:lstStyle/>
        <a:p>
          <a:endParaRPr lang="es-BO"/>
        </a:p>
      </dgm:t>
    </dgm:pt>
    <dgm:pt modelId="{0BE1657F-52A3-4844-9F7B-EA52CA976EF0}">
      <dgm:prSet phldrT="[Texto]"/>
      <dgm:spPr/>
      <dgm:t>
        <a:bodyPr/>
        <a:lstStyle/>
        <a:p>
          <a:r>
            <a:rPr lang="es-BO" dirty="0" smtClean="0"/>
            <a:t>Componente Financiero </a:t>
          </a:r>
          <a:endParaRPr lang="es-BO" dirty="0"/>
        </a:p>
      </dgm:t>
    </dgm:pt>
    <dgm:pt modelId="{C9A85349-C86A-4CE1-970C-560112897D1F}" type="parTrans" cxnId="{9E915831-812F-4DB0-9653-781449AB2E8B}">
      <dgm:prSet/>
      <dgm:spPr/>
      <dgm:t>
        <a:bodyPr/>
        <a:lstStyle/>
        <a:p>
          <a:endParaRPr lang="es-BO"/>
        </a:p>
      </dgm:t>
    </dgm:pt>
    <dgm:pt modelId="{830C86E3-6EA6-40D3-84D3-152F860E181F}" type="sibTrans" cxnId="{9E915831-812F-4DB0-9653-781449AB2E8B}">
      <dgm:prSet/>
      <dgm:spPr/>
      <dgm:t>
        <a:bodyPr/>
        <a:lstStyle/>
        <a:p>
          <a:endParaRPr lang="es-BO"/>
        </a:p>
      </dgm:t>
    </dgm:pt>
    <dgm:pt modelId="{1DE188D5-B754-4688-8D7F-E558B6EC17E7}">
      <dgm:prSet phldrT="[Texto]" custT="1"/>
      <dgm:spPr/>
      <dgm:t>
        <a:bodyPr/>
        <a:lstStyle/>
        <a:p>
          <a:r>
            <a:rPr lang="es-ES" sz="1100" dirty="0" smtClean="0"/>
            <a:t>Desarrollo de habilidades productivas y de administración de los productores, mejorando sus capacidades de gestionar financiamiento</a:t>
          </a:r>
          <a:r>
            <a:rPr lang="es-ES" sz="1400" dirty="0" smtClean="0"/>
            <a:t>.</a:t>
          </a:r>
          <a:endParaRPr lang="es-BO" sz="1400" dirty="0"/>
        </a:p>
      </dgm:t>
    </dgm:pt>
    <dgm:pt modelId="{737ECFCB-D1E2-4638-B2B5-75036567EBBA}" type="parTrans" cxnId="{9724382F-5A90-4550-B426-7D58DA1056B4}">
      <dgm:prSet/>
      <dgm:spPr/>
      <dgm:t>
        <a:bodyPr/>
        <a:lstStyle/>
        <a:p>
          <a:endParaRPr lang="es-BO"/>
        </a:p>
      </dgm:t>
    </dgm:pt>
    <dgm:pt modelId="{A0AB49AA-4B3A-4A8D-8E68-EE088D968910}" type="sibTrans" cxnId="{9724382F-5A90-4550-B426-7D58DA1056B4}">
      <dgm:prSet/>
      <dgm:spPr/>
      <dgm:t>
        <a:bodyPr/>
        <a:lstStyle/>
        <a:p>
          <a:endParaRPr lang="es-BO"/>
        </a:p>
      </dgm:t>
    </dgm:pt>
    <dgm:pt modelId="{27A9DA42-EBDC-4D39-8DCE-4960EB79F9FE}">
      <dgm:prSet phldrT="[Texto]" custT="1"/>
      <dgm:spPr/>
      <dgm:t>
        <a:bodyPr/>
        <a:lstStyle/>
        <a:p>
          <a:r>
            <a:rPr lang="es-ES" sz="1200" dirty="0" smtClean="0"/>
            <a:t>Productos financieros innovadores que permitan  </a:t>
          </a:r>
          <a:r>
            <a:rPr lang="es-ES" sz="1400" dirty="0" smtClean="0"/>
            <a:t>mayor</a:t>
          </a:r>
          <a:r>
            <a:rPr lang="es-ES" sz="1200" dirty="0" smtClean="0"/>
            <a:t> acceso a servicios financieros por parte de los pequeños productores</a:t>
          </a:r>
          <a:endParaRPr lang="es-BO" sz="1200" dirty="0"/>
        </a:p>
      </dgm:t>
    </dgm:pt>
    <dgm:pt modelId="{F42FDA3E-5201-4119-AD44-788C56F3CF4F}" type="parTrans" cxnId="{40DAFF3E-7729-4456-9A41-9BD8D6468B9D}">
      <dgm:prSet/>
      <dgm:spPr/>
      <dgm:t>
        <a:bodyPr/>
        <a:lstStyle/>
        <a:p>
          <a:endParaRPr lang="es-BO"/>
        </a:p>
      </dgm:t>
    </dgm:pt>
    <dgm:pt modelId="{56241D2A-BC1D-47AF-9EF4-ABE140BA4C61}" type="sibTrans" cxnId="{40DAFF3E-7729-4456-9A41-9BD8D6468B9D}">
      <dgm:prSet/>
      <dgm:spPr/>
      <dgm:t>
        <a:bodyPr/>
        <a:lstStyle/>
        <a:p>
          <a:endParaRPr lang="es-BO"/>
        </a:p>
      </dgm:t>
    </dgm:pt>
    <dgm:pt modelId="{B802845D-C10C-40C4-B37F-39848472D522}">
      <dgm:prSet/>
      <dgm:spPr/>
      <dgm:t>
        <a:bodyPr/>
        <a:lstStyle/>
        <a:p>
          <a:r>
            <a:rPr lang="es-ES" dirty="0" smtClean="0"/>
            <a:t>Financiamiento democratizado del sector productivo, promoviendo el enfoque de desarrollo territorial y la inclusión de mujeres.</a:t>
          </a:r>
        </a:p>
      </dgm:t>
    </dgm:pt>
    <dgm:pt modelId="{99EEB954-F79C-4BAB-BFFC-EBABA7C01092}" type="parTrans" cxnId="{EE13FD5E-900E-415A-AF5D-CB2A6FEDDCF9}">
      <dgm:prSet/>
      <dgm:spPr/>
      <dgm:t>
        <a:bodyPr/>
        <a:lstStyle/>
        <a:p>
          <a:endParaRPr lang="es-BO"/>
        </a:p>
      </dgm:t>
    </dgm:pt>
    <dgm:pt modelId="{D0503CEC-9C03-4E66-9988-1C7486422B99}" type="sibTrans" cxnId="{EE13FD5E-900E-415A-AF5D-CB2A6FEDDCF9}">
      <dgm:prSet/>
      <dgm:spPr/>
      <dgm:t>
        <a:bodyPr/>
        <a:lstStyle/>
        <a:p>
          <a:endParaRPr lang="es-BO"/>
        </a:p>
      </dgm:t>
    </dgm:pt>
    <dgm:pt modelId="{41848E7C-2932-44DC-BB05-F8FDF71E5517}">
      <dgm:prSet/>
      <dgm:spPr/>
      <dgm:t>
        <a:bodyPr/>
        <a:lstStyle/>
        <a:p>
          <a:r>
            <a:rPr lang="es-ES" dirty="0" smtClean="0"/>
            <a:t>Un nuevo marco legal del sistema financiero.</a:t>
          </a:r>
        </a:p>
      </dgm:t>
    </dgm:pt>
    <dgm:pt modelId="{D835918C-5A19-4144-8697-56531698A0BB}" type="parTrans" cxnId="{E7E82258-CB67-4382-A7B6-A3DECC3794D0}">
      <dgm:prSet/>
      <dgm:spPr/>
      <dgm:t>
        <a:bodyPr/>
        <a:lstStyle/>
        <a:p>
          <a:endParaRPr lang="es-BO"/>
        </a:p>
      </dgm:t>
    </dgm:pt>
    <dgm:pt modelId="{CA0B50C7-3510-48FD-9285-38A24BA24CE5}" type="sibTrans" cxnId="{E7E82258-CB67-4382-A7B6-A3DECC3794D0}">
      <dgm:prSet/>
      <dgm:spPr/>
      <dgm:t>
        <a:bodyPr/>
        <a:lstStyle/>
        <a:p>
          <a:endParaRPr lang="es-BO"/>
        </a:p>
      </dgm:t>
    </dgm:pt>
    <dgm:pt modelId="{0079965A-0ED7-455B-B2A7-37DCCB0417D4}">
      <dgm:prSet phldrT="[Texto]" custT="1"/>
      <dgm:spPr/>
      <dgm:t>
        <a:bodyPr/>
        <a:lstStyle/>
        <a:p>
          <a:r>
            <a:rPr lang="es-BO" sz="1200" dirty="0" smtClean="0"/>
            <a:t>Mejora del alcance y desempeño del BDP </a:t>
          </a:r>
          <a:endParaRPr lang="es-BO" sz="1200" dirty="0"/>
        </a:p>
      </dgm:t>
    </dgm:pt>
    <dgm:pt modelId="{EA4403AC-87A5-405D-BB35-C660A07CBFC5}" type="sibTrans" cxnId="{6F52B716-6EA2-4489-AC79-62B1A2274788}">
      <dgm:prSet/>
      <dgm:spPr/>
      <dgm:t>
        <a:bodyPr/>
        <a:lstStyle/>
        <a:p>
          <a:endParaRPr lang="es-BO"/>
        </a:p>
      </dgm:t>
    </dgm:pt>
    <dgm:pt modelId="{264D0058-21E5-4F55-91CF-7B95292C766D}" type="parTrans" cxnId="{6F52B716-6EA2-4489-AC79-62B1A2274788}">
      <dgm:prSet/>
      <dgm:spPr/>
      <dgm:t>
        <a:bodyPr/>
        <a:lstStyle/>
        <a:p>
          <a:endParaRPr lang="es-BO"/>
        </a:p>
      </dgm:t>
    </dgm:pt>
    <dgm:pt modelId="{449E13E6-6F2F-4750-9378-186F558BDC7B}" type="pres">
      <dgm:prSet presAssocID="{081D2A80-0478-41C9-9A35-5136EE309823}" presName="cycle" presStyleCnt="0">
        <dgm:presLayoutVars>
          <dgm:chMax val="1"/>
          <dgm:dir/>
          <dgm:animLvl val="ctr"/>
          <dgm:resizeHandles val="exact"/>
        </dgm:presLayoutVars>
      </dgm:prSet>
      <dgm:spPr/>
      <dgm:t>
        <a:bodyPr/>
        <a:lstStyle/>
        <a:p>
          <a:endParaRPr lang="es-BO"/>
        </a:p>
      </dgm:t>
    </dgm:pt>
    <dgm:pt modelId="{E1B4E4B2-8E4C-4D61-9826-5FA689EC76CD}" type="pres">
      <dgm:prSet presAssocID="{0BE1657F-52A3-4844-9F7B-EA52CA976EF0}" presName="centerShape" presStyleLbl="node0" presStyleIdx="0" presStyleCnt="1"/>
      <dgm:spPr/>
      <dgm:t>
        <a:bodyPr/>
        <a:lstStyle/>
        <a:p>
          <a:endParaRPr lang="es-BO"/>
        </a:p>
      </dgm:t>
    </dgm:pt>
    <dgm:pt modelId="{467C1507-DEA9-4455-B979-C7B698CFC9F4}" type="pres">
      <dgm:prSet presAssocID="{264D0058-21E5-4F55-91CF-7B95292C766D}" presName="parTrans" presStyleLbl="bgSibTrans2D1" presStyleIdx="0" presStyleCnt="5" custAng="10800000" custScaleX="46870" custLinFactNeighborX="29858" custLinFactNeighborY="-8074"/>
      <dgm:spPr/>
      <dgm:t>
        <a:bodyPr/>
        <a:lstStyle/>
        <a:p>
          <a:endParaRPr lang="es-BO"/>
        </a:p>
      </dgm:t>
    </dgm:pt>
    <dgm:pt modelId="{8548619E-57FD-442C-9375-E9A30BBEBEA6}" type="pres">
      <dgm:prSet presAssocID="{0079965A-0ED7-455B-B2A7-37DCCB0417D4}" presName="node" presStyleLbl="node1" presStyleIdx="0" presStyleCnt="5">
        <dgm:presLayoutVars>
          <dgm:bulletEnabled val="1"/>
        </dgm:presLayoutVars>
      </dgm:prSet>
      <dgm:spPr/>
      <dgm:t>
        <a:bodyPr/>
        <a:lstStyle/>
        <a:p>
          <a:endParaRPr lang="es-BO"/>
        </a:p>
      </dgm:t>
    </dgm:pt>
    <dgm:pt modelId="{ABA0F0DF-8497-470E-BF99-C3EB5F82911E}" type="pres">
      <dgm:prSet presAssocID="{737ECFCB-D1E2-4638-B2B5-75036567EBBA}" presName="parTrans" presStyleLbl="bgSibTrans2D1" presStyleIdx="1" presStyleCnt="5" custAng="10834103" custScaleX="42608" custLinFactNeighborX="26669" custLinFactNeighborY="55443"/>
      <dgm:spPr/>
      <dgm:t>
        <a:bodyPr/>
        <a:lstStyle/>
        <a:p>
          <a:endParaRPr lang="es-BO"/>
        </a:p>
      </dgm:t>
    </dgm:pt>
    <dgm:pt modelId="{8267F4BF-E13D-4A5F-BD25-405731434666}" type="pres">
      <dgm:prSet presAssocID="{1DE188D5-B754-4688-8D7F-E558B6EC17E7}" presName="node" presStyleLbl="node1" presStyleIdx="1" presStyleCnt="5" custRadScaleRad="103585" custRadScaleInc="-7539">
        <dgm:presLayoutVars>
          <dgm:bulletEnabled val="1"/>
        </dgm:presLayoutVars>
      </dgm:prSet>
      <dgm:spPr/>
      <dgm:t>
        <a:bodyPr/>
        <a:lstStyle/>
        <a:p>
          <a:endParaRPr lang="es-BO"/>
        </a:p>
      </dgm:t>
    </dgm:pt>
    <dgm:pt modelId="{AA2F5835-CE79-4F80-91AE-94ECE6E37166}" type="pres">
      <dgm:prSet presAssocID="{F42FDA3E-5201-4119-AD44-788C56F3CF4F}" presName="parTrans" presStyleLbl="bgSibTrans2D1" presStyleIdx="2" presStyleCnt="5" custAng="10632094" custScaleX="50386" custLinFactNeighborX="80" custLinFactNeighborY="71068"/>
      <dgm:spPr/>
      <dgm:t>
        <a:bodyPr/>
        <a:lstStyle/>
        <a:p>
          <a:endParaRPr lang="es-BO"/>
        </a:p>
      </dgm:t>
    </dgm:pt>
    <dgm:pt modelId="{6D66157F-37B0-4745-ACD5-363C52AE2514}" type="pres">
      <dgm:prSet presAssocID="{27A9DA42-EBDC-4D39-8DCE-4960EB79F9FE}" presName="node" presStyleLbl="node1" presStyleIdx="2" presStyleCnt="5">
        <dgm:presLayoutVars>
          <dgm:bulletEnabled val="1"/>
        </dgm:presLayoutVars>
      </dgm:prSet>
      <dgm:spPr/>
      <dgm:t>
        <a:bodyPr/>
        <a:lstStyle/>
        <a:p>
          <a:endParaRPr lang="es-BO"/>
        </a:p>
      </dgm:t>
    </dgm:pt>
    <dgm:pt modelId="{DEDB6505-AB8A-4734-8B55-6D5323C3CD92}" type="pres">
      <dgm:prSet presAssocID="{D835918C-5A19-4144-8697-56531698A0BB}" presName="parTrans" presStyleLbl="bgSibTrans2D1" presStyleIdx="3" presStyleCnt="5" custAng="10579120" custScaleX="43831" custLinFactNeighborX="-22578" custLinFactNeighborY="67105"/>
      <dgm:spPr/>
      <dgm:t>
        <a:bodyPr/>
        <a:lstStyle/>
        <a:p>
          <a:endParaRPr lang="es-BO"/>
        </a:p>
      </dgm:t>
    </dgm:pt>
    <dgm:pt modelId="{FEDF7A17-B3CD-4378-87AC-5BAEE2BCD41A}" type="pres">
      <dgm:prSet presAssocID="{41848E7C-2932-44DC-BB05-F8FDF71E5517}" presName="node" presStyleLbl="node1" presStyleIdx="3" presStyleCnt="5" custRadScaleRad="104511" custRadScaleInc="8818">
        <dgm:presLayoutVars>
          <dgm:bulletEnabled val="1"/>
        </dgm:presLayoutVars>
      </dgm:prSet>
      <dgm:spPr/>
      <dgm:t>
        <a:bodyPr/>
        <a:lstStyle/>
        <a:p>
          <a:endParaRPr lang="es-BO"/>
        </a:p>
      </dgm:t>
    </dgm:pt>
    <dgm:pt modelId="{EEC77491-60EF-4BD4-A8E0-EFE486F822E2}" type="pres">
      <dgm:prSet presAssocID="{99EEB954-F79C-4BAB-BFFC-EBABA7C01092}" presName="parTrans" presStyleLbl="bgSibTrans2D1" presStyleIdx="4" presStyleCnt="5" custAng="10800000" custScaleX="50538" custLinFactNeighborX="-29855" custLinFactNeighborY="-15957"/>
      <dgm:spPr/>
      <dgm:t>
        <a:bodyPr/>
        <a:lstStyle/>
        <a:p>
          <a:endParaRPr lang="es-BO"/>
        </a:p>
      </dgm:t>
    </dgm:pt>
    <dgm:pt modelId="{9C08C838-621B-4EF9-8C15-3A7791994E3D}" type="pres">
      <dgm:prSet presAssocID="{B802845D-C10C-40C4-B37F-39848472D522}" presName="node" presStyleLbl="node1" presStyleIdx="4" presStyleCnt="5">
        <dgm:presLayoutVars>
          <dgm:bulletEnabled val="1"/>
        </dgm:presLayoutVars>
      </dgm:prSet>
      <dgm:spPr/>
      <dgm:t>
        <a:bodyPr/>
        <a:lstStyle/>
        <a:p>
          <a:endParaRPr lang="es-BO"/>
        </a:p>
      </dgm:t>
    </dgm:pt>
  </dgm:ptLst>
  <dgm:cxnLst>
    <dgm:cxn modelId="{E7E82258-CB67-4382-A7B6-A3DECC3794D0}" srcId="{0BE1657F-52A3-4844-9F7B-EA52CA976EF0}" destId="{41848E7C-2932-44DC-BB05-F8FDF71E5517}" srcOrd="3" destOrd="0" parTransId="{D835918C-5A19-4144-8697-56531698A0BB}" sibTransId="{CA0B50C7-3510-48FD-9285-38A24BA24CE5}"/>
    <dgm:cxn modelId="{9E915831-812F-4DB0-9653-781449AB2E8B}" srcId="{081D2A80-0478-41C9-9A35-5136EE309823}" destId="{0BE1657F-52A3-4844-9F7B-EA52CA976EF0}" srcOrd="0" destOrd="0" parTransId="{C9A85349-C86A-4CE1-970C-560112897D1F}" sibTransId="{830C86E3-6EA6-40D3-84D3-152F860E181F}"/>
    <dgm:cxn modelId="{38F39CE4-1F81-42F0-B7DE-71C7BA236C6C}" type="presOf" srcId="{264D0058-21E5-4F55-91CF-7B95292C766D}" destId="{467C1507-DEA9-4455-B979-C7B698CFC9F4}" srcOrd="0" destOrd="0" presId="urn:microsoft.com/office/officeart/2005/8/layout/radial4"/>
    <dgm:cxn modelId="{A055C332-7BF5-4C9F-80E9-79D645BAA515}" type="presOf" srcId="{F42FDA3E-5201-4119-AD44-788C56F3CF4F}" destId="{AA2F5835-CE79-4F80-91AE-94ECE6E37166}" srcOrd="0" destOrd="0" presId="urn:microsoft.com/office/officeart/2005/8/layout/radial4"/>
    <dgm:cxn modelId="{CA04F1A2-40A6-4381-AA9E-D81351D3BFD4}" type="presOf" srcId="{27A9DA42-EBDC-4D39-8DCE-4960EB79F9FE}" destId="{6D66157F-37B0-4745-ACD5-363C52AE2514}" srcOrd="0" destOrd="0" presId="urn:microsoft.com/office/officeart/2005/8/layout/radial4"/>
    <dgm:cxn modelId="{B1CA22E0-AD39-4A74-91E3-F1F9BADD923A}" type="presOf" srcId="{D835918C-5A19-4144-8697-56531698A0BB}" destId="{DEDB6505-AB8A-4734-8B55-6D5323C3CD92}" srcOrd="0" destOrd="0" presId="urn:microsoft.com/office/officeart/2005/8/layout/radial4"/>
    <dgm:cxn modelId="{ABB686C8-4266-4BAF-AB18-F03B49B23D6E}" type="presOf" srcId="{737ECFCB-D1E2-4638-B2B5-75036567EBBA}" destId="{ABA0F0DF-8497-470E-BF99-C3EB5F82911E}" srcOrd="0" destOrd="0" presId="urn:microsoft.com/office/officeart/2005/8/layout/radial4"/>
    <dgm:cxn modelId="{0D1A9162-DF7D-4A60-991B-F931B941216B}" type="presOf" srcId="{41848E7C-2932-44DC-BB05-F8FDF71E5517}" destId="{FEDF7A17-B3CD-4378-87AC-5BAEE2BCD41A}" srcOrd="0" destOrd="0" presId="urn:microsoft.com/office/officeart/2005/8/layout/radial4"/>
    <dgm:cxn modelId="{19778106-1B0E-410D-BC36-D42B1271D52D}" type="presOf" srcId="{0079965A-0ED7-455B-B2A7-37DCCB0417D4}" destId="{8548619E-57FD-442C-9375-E9A30BBEBEA6}" srcOrd="0" destOrd="0" presId="urn:microsoft.com/office/officeart/2005/8/layout/radial4"/>
    <dgm:cxn modelId="{FBD1284E-0A33-4AD5-8159-DA1D26EA9C33}" type="presOf" srcId="{0BE1657F-52A3-4844-9F7B-EA52CA976EF0}" destId="{E1B4E4B2-8E4C-4D61-9826-5FA689EC76CD}" srcOrd="0" destOrd="0" presId="urn:microsoft.com/office/officeart/2005/8/layout/radial4"/>
    <dgm:cxn modelId="{ACC7A0C7-5564-4194-9192-78752CA5B858}" type="presOf" srcId="{1DE188D5-B754-4688-8D7F-E558B6EC17E7}" destId="{8267F4BF-E13D-4A5F-BD25-405731434666}" srcOrd="0" destOrd="0" presId="urn:microsoft.com/office/officeart/2005/8/layout/radial4"/>
    <dgm:cxn modelId="{9724382F-5A90-4550-B426-7D58DA1056B4}" srcId="{0BE1657F-52A3-4844-9F7B-EA52CA976EF0}" destId="{1DE188D5-B754-4688-8D7F-E558B6EC17E7}" srcOrd="1" destOrd="0" parTransId="{737ECFCB-D1E2-4638-B2B5-75036567EBBA}" sibTransId="{A0AB49AA-4B3A-4A8D-8E68-EE088D968910}"/>
    <dgm:cxn modelId="{F9A73AE3-C011-4E04-8F69-CC45361AEAA9}" type="presOf" srcId="{99EEB954-F79C-4BAB-BFFC-EBABA7C01092}" destId="{EEC77491-60EF-4BD4-A8E0-EFE486F822E2}" srcOrd="0" destOrd="0" presId="urn:microsoft.com/office/officeart/2005/8/layout/radial4"/>
    <dgm:cxn modelId="{EE13FD5E-900E-415A-AF5D-CB2A6FEDDCF9}" srcId="{0BE1657F-52A3-4844-9F7B-EA52CA976EF0}" destId="{B802845D-C10C-40C4-B37F-39848472D522}" srcOrd="4" destOrd="0" parTransId="{99EEB954-F79C-4BAB-BFFC-EBABA7C01092}" sibTransId="{D0503CEC-9C03-4E66-9988-1C7486422B99}"/>
    <dgm:cxn modelId="{F34F46D8-F895-4726-90A1-AE6B6F2059F5}" type="presOf" srcId="{B802845D-C10C-40C4-B37F-39848472D522}" destId="{9C08C838-621B-4EF9-8C15-3A7791994E3D}" srcOrd="0" destOrd="0" presId="urn:microsoft.com/office/officeart/2005/8/layout/radial4"/>
    <dgm:cxn modelId="{024063D5-5B08-4435-8483-871267FBC6D4}" type="presOf" srcId="{081D2A80-0478-41C9-9A35-5136EE309823}" destId="{449E13E6-6F2F-4750-9378-186F558BDC7B}" srcOrd="0" destOrd="0" presId="urn:microsoft.com/office/officeart/2005/8/layout/radial4"/>
    <dgm:cxn modelId="{40DAFF3E-7729-4456-9A41-9BD8D6468B9D}" srcId="{0BE1657F-52A3-4844-9F7B-EA52CA976EF0}" destId="{27A9DA42-EBDC-4D39-8DCE-4960EB79F9FE}" srcOrd="2" destOrd="0" parTransId="{F42FDA3E-5201-4119-AD44-788C56F3CF4F}" sibTransId="{56241D2A-BC1D-47AF-9EF4-ABE140BA4C61}"/>
    <dgm:cxn modelId="{6F52B716-6EA2-4489-AC79-62B1A2274788}" srcId="{0BE1657F-52A3-4844-9F7B-EA52CA976EF0}" destId="{0079965A-0ED7-455B-B2A7-37DCCB0417D4}" srcOrd="0" destOrd="0" parTransId="{264D0058-21E5-4F55-91CF-7B95292C766D}" sibTransId="{EA4403AC-87A5-405D-BB35-C660A07CBFC5}"/>
    <dgm:cxn modelId="{6718662D-D4C4-4962-A624-CA03E353C59D}" type="presParOf" srcId="{449E13E6-6F2F-4750-9378-186F558BDC7B}" destId="{E1B4E4B2-8E4C-4D61-9826-5FA689EC76CD}" srcOrd="0" destOrd="0" presId="urn:microsoft.com/office/officeart/2005/8/layout/radial4"/>
    <dgm:cxn modelId="{290B2C11-489D-4A2E-B455-F5835764394F}" type="presParOf" srcId="{449E13E6-6F2F-4750-9378-186F558BDC7B}" destId="{467C1507-DEA9-4455-B979-C7B698CFC9F4}" srcOrd="1" destOrd="0" presId="urn:microsoft.com/office/officeart/2005/8/layout/radial4"/>
    <dgm:cxn modelId="{B4F6E86B-FFAA-4548-9643-C37E9834C295}" type="presParOf" srcId="{449E13E6-6F2F-4750-9378-186F558BDC7B}" destId="{8548619E-57FD-442C-9375-E9A30BBEBEA6}" srcOrd="2" destOrd="0" presId="urn:microsoft.com/office/officeart/2005/8/layout/radial4"/>
    <dgm:cxn modelId="{CCFFF5FA-A0D8-499D-828B-61081005BF84}" type="presParOf" srcId="{449E13E6-6F2F-4750-9378-186F558BDC7B}" destId="{ABA0F0DF-8497-470E-BF99-C3EB5F82911E}" srcOrd="3" destOrd="0" presId="urn:microsoft.com/office/officeart/2005/8/layout/radial4"/>
    <dgm:cxn modelId="{232BB781-EA38-4AFF-9A7F-E6FCBCB372A0}" type="presParOf" srcId="{449E13E6-6F2F-4750-9378-186F558BDC7B}" destId="{8267F4BF-E13D-4A5F-BD25-405731434666}" srcOrd="4" destOrd="0" presId="urn:microsoft.com/office/officeart/2005/8/layout/radial4"/>
    <dgm:cxn modelId="{D2B5E13B-0681-43C8-960C-28443C700761}" type="presParOf" srcId="{449E13E6-6F2F-4750-9378-186F558BDC7B}" destId="{AA2F5835-CE79-4F80-91AE-94ECE6E37166}" srcOrd="5" destOrd="0" presId="urn:microsoft.com/office/officeart/2005/8/layout/radial4"/>
    <dgm:cxn modelId="{D3C25FE9-9C04-40DA-8716-9F1B8EA64FB6}" type="presParOf" srcId="{449E13E6-6F2F-4750-9378-186F558BDC7B}" destId="{6D66157F-37B0-4745-ACD5-363C52AE2514}" srcOrd="6" destOrd="0" presId="urn:microsoft.com/office/officeart/2005/8/layout/radial4"/>
    <dgm:cxn modelId="{3232D211-2A49-40AC-9AA1-13581908AD18}" type="presParOf" srcId="{449E13E6-6F2F-4750-9378-186F558BDC7B}" destId="{DEDB6505-AB8A-4734-8B55-6D5323C3CD92}" srcOrd="7" destOrd="0" presId="urn:microsoft.com/office/officeart/2005/8/layout/radial4"/>
    <dgm:cxn modelId="{2D1B54FA-CC87-4C94-A177-3BF9FF329E64}" type="presParOf" srcId="{449E13E6-6F2F-4750-9378-186F558BDC7B}" destId="{FEDF7A17-B3CD-4378-87AC-5BAEE2BCD41A}" srcOrd="8" destOrd="0" presId="urn:microsoft.com/office/officeart/2005/8/layout/radial4"/>
    <dgm:cxn modelId="{688448A8-7908-4154-90EA-4173BD42B325}" type="presParOf" srcId="{449E13E6-6F2F-4750-9378-186F558BDC7B}" destId="{EEC77491-60EF-4BD4-A8E0-EFE486F822E2}" srcOrd="9" destOrd="0" presId="urn:microsoft.com/office/officeart/2005/8/layout/radial4"/>
    <dgm:cxn modelId="{6069219F-800B-4E2C-BFB9-F17C02957352}" type="presParOf" srcId="{449E13E6-6F2F-4750-9378-186F558BDC7B}" destId="{9C08C838-621B-4EF9-8C15-3A7791994E3D}"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81D2A80-0478-41C9-9A35-5136EE309823}" type="doc">
      <dgm:prSet loTypeId="urn:microsoft.com/office/officeart/2005/8/layout/radial4" loCatId="relationship" qsTypeId="urn:microsoft.com/office/officeart/2005/8/quickstyle/3d1" qsCatId="3D" csTypeId="urn:microsoft.com/office/officeart/2005/8/colors/accent1_2" csCatId="accent1" phldr="1"/>
      <dgm:spPr/>
      <dgm:t>
        <a:bodyPr/>
        <a:lstStyle/>
        <a:p>
          <a:endParaRPr lang="es-BO"/>
        </a:p>
      </dgm:t>
    </dgm:pt>
    <dgm:pt modelId="{0BE1657F-52A3-4844-9F7B-EA52CA976EF0}">
      <dgm:prSet phldrT="[Texto]"/>
      <dgm:spPr/>
      <dgm:t>
        <a:bodyPr/>
        <a:lstStyle/>
        <a:p>
          <a:r>
            <a:rPr lang="es-BO" dirty="0" smtClean="0"/>
            <a:t>Componente  Fiscal </a:t>
          </a:r>
          <a:endParaRPr lang="es-BO" dirty="0"/>
        </a:p>
      </dgm:t>
    </dgm:pt>
    <dgm:pt modelId="{C9A85349-C86A-4CE1-970C-560112897D1F}" type="parTrans" cxnId="{9E915831-812F-4DB0-9653-781449AB2E8B}">
      <dgm:prSet/>
      <dgm:spPr/>
      <dgm:t>
        <a:bodyPr/>
        <a:lstStyle/>
        <a:p>
          <a:endParaRPr lang="es-BO"/>
        </a:p>
      </dgm:t>
    </dgm:pt>
    <dgm:pt modelId="{830C86E3-6EA6-40D3-84D3-152F860E181F}" type="sibTrans" cxnId="{9E915831-812F-4DB0-9653-781449AB2E8B}">
      <dgm:prSet/>
      <dgm:spPr/>
      <dgm:t>
        <a:bodyPr/>
        <a:lstStyle/>
        <a:p>
          <a:endParaRPr lang="es-BO"/>
        </a:p>
      </dgm:t>
    </dgm:pt>
    <dgm:pt modelId="{1DE188D5-B754-4688-8D7F-E558B6EC17E7}">
      <dgm:prSet phldrT="[Texto]"/>
      <dgm:spPr/>
      <dgm:t>
        <a:bodyPr/>
        <a:lstStyle/>
        <a:p>
          <a:r>
            <a:rPr lang="es-BO" dirty="0" smtClean="0"/>
            <a:t>Reorientación y consolidación de la política de zonas francas, con medidas que privilegien actividades de carácter industrial </a:t>
          </a:r>
          <a:endParaRPr lang="es-BO" dirty="0"/>
        </a:p>
      </dgm:t>
    </dgm:pt>
    <dgm:pt modelId="{737ECFCB-D1E2-4638-B2B5-75036567EBBA}" type="parTrans" cxnId="{9724382F-5A90-4550-B426-7D58DA1056B4}">
      <dgm:prSet/>
      <dgm:spPr/>
      <dgm:t>
        <a:bodyPr/>
        <a:lstStyle/>
        <a:p>
          <a:endParaRPr lang="es-BO"/>
        </a:p>
      </dgm:t>
    </dgm:pt>
    <dgm:pt modelId="{A0AB49AA-4B3A-4A8D-8E68-EE088D968910}" type="sibTrans" cxnId="{9724382F-5A90-4550-B426-7D58DA1056B4}">
      <dgm:prSet/>
      <dgm:spPr/>
      <dgm:t>
        <a:bodyPr/>
        <a:lstStyle/>
        <a:p>
          <a:endParaRPr lang="es-BO"/>
        </a:p>
      </dgm:t>
    </dgm:pt>
    <dgm:pt modelId="{27A9DA42-EBDC-4D39-8DCE-4960EB79F9FE}">
      <dgm:prSet phldrT="[Texto]"/>
      <dgm:spPr/>
      <dgm:t>
        <a:bodyPr/>
        <a:lstStyle/>
        <a:p>
          <a:r>
            <a:rPr lang="es-ES" dirty="0" smtClean="0"/>
            <a:t>Medidas tributarias enfocadas a la simplificación del cumplimiento de las obligaciones tributarias para MIPYMES</a:t>
          </a:r>
          <a:endParaRPr lang="es-BO" dirty="0"/>
        </a:p>
      </dgm:t>
    </dgm:pt>
    <dgm:pt modelId="{F42FDA3E-5201-4119-AD44-788C56F3CF4F}" type="parTrans" cxnId="{40DAFF3E-7729-4456-9A41-9BD8D6468B9D}">
      <dgm:prSet/>
      <dgm:spPr/>
      <dgm:t>
        <a:bodyPr/>
        <a:lstStyle/>
        <a:p>
          <a:endParaRPr lang="es-BO"/>
        </a:p>
      </dgm:t>
    </dgm:pt>
    <dgm:pt modelId="{56241D2A-BC1D-47AF-9EF4-ABE140BA4C61}" type="sibTrans" cxnId="{40DAFF3E-7729-4456-9A41-9BD8D6468B9D}">
      <dgm:prSet/>
      <dgm:spPr/>
      <dgm:t>
        <a:bodyPr/>
        <a:lstStyle/>
        <a:p>
          <a:endParaRPr lang="es-BO"/>
        </a:p>
      </dgm:t>
    </dgm:pt>
    <dgm:pt modelId="{B802845D-C10C-40C4-B37F-39848472D522}">
      <dgm:prSet/>
      <dgm:spPr/>
      <dgm:t>
        <a:bodyPr/>
        <a:lstStyle/>
        <a:p>
          <a:r>
            <a:rPr lang="es-ES" dirty="0" smtClean="0"/>
            <a:t>Otras medidas de política no arancelaria para la protección y estabilización del mercado interno, así como para promoción e incentivo de la producción nacional </a:t>
          </a:r>
        </a:p>
      </dgm:t>
    </dgm:pt>
    <dgm:pt modelId="{99EEB954-F79C-4BAB-BFFC-EBABA7C01092}" type="parTrans" cxnId="{EE13FD5E-900E-415A-AF5D-CB2A6FEDDCF9}">
      <dgm:prSet/>
      <dgm:spPr/>
      <dgm:t>
        <a:bodyPr/>
        <a:lstStyle/>
        <a:p>
          <a:endParaRPr lang="es-BO"/>
        </a:p>
      </dgm:t>
    </dgm:pt>
    <dgm:pt modelId="{D0503CEC-9C03-4E66-9988-1C7486422B99}" type="sibTrans" cxnId="{EE13FD5E-900E-415A-AF5D-CB2A6FEDDCF9}">
      <dgm:prSet/>
      <dgm:spPr/>
      <dgm:t>
        <a:bodyPr/>
        <a:lstStyle/>
        <a:p>
          <a:endParaRPr lang="es-BO"/>
        </a:p>
      </dgm:t>
    </dgm:pt>
    <dgm:pt modelId="{41848E7C-2932-44DC-BB05-F8FDF71E5517}">
      <dgm:prSet/>
      <dgm:spPr/>
      <dgm:t>
        <a:bodyPr/>
        <a:lstStyle/>
        <a:p>
          <a:r>
            <a:rPr lang="es-ES" dirty="0" smtClean="0"/>
            <a:t>Revisión y ajuste de las alícuotas arancelarias de importación  para la protección  y estabilización del mercado interno </a:t>
          </a:r>
        </a:p>
      </dgm:t>
    </dgm:pt>
    <dgm:pt modelId="{D835918C-5A19-4144-8697-56531698A0BB}" type="parTrans" cxnId="{E7E82258-CB67-4382-A7B6-A3DECC3794D0}">
      <dgm:prSet/>
      <dgm:spPr/>
      <dgm:t>
        <a:bodyPr/>
        <a:lstStyle/>
        <a:p>
          <a:endParaRPr lang="es-BO"/>
        </a:p>
      </dgm:t>
    </dgm:pt>
    <dgm:pt modelId="{CA0B50C7-3510-48FD-9285-38A24BA24CE5}" type="sibTrans" cxnId="{E7E82258-CB67-4382-A7B6-A3DECC3794D0}">
      <dgm:prSet/>
      <dgm:spPr/>
      <dgm:t>
        <a:bodyPr/>
        <a:lstStyle/>
        <a:p>
          <a:endParaRPr lang="es-BO"/>
        </a:p>
      </dgm:t>
    </dgm:pt>
    <dgm:pt modelId="{0079965A-0ED7-455B-B2A7-37DCCB0417D4}">
      <dgm:prSet phldrT="[Texto]"/>
      <dgm:spPr/>
      <dgm:t>
        <a:bodyPr/>
        <a:lstStyle/>
        <a:p>
          <a:r>
            <a:rPr lang="es-BO" dirty="0" smtClean="0"/>
            <a:t>Desarrollo del marco legal del sistema tributario y aduanero con relación a las </a:t>
          </a:r>
          <a:r>
            <a:rPr lang="es-BO" dirty="0" err="1" smtClean="0"/>
            <a:t>MIPyMES</a:t>
          </a:r>
          <a:endParaRPr lang="es-BO" dirty="0"/>
        </a:p>
      </dgm:t>
    </dgm:pt>
    <dgm:pt modelId="{EA4403AC-87A5-405D-BB35-C660A07CBFC5}" type="sibTrans" cxnId="{6F52B716-6EA2-4489-AC79-62B1A2274788}">
      <dgm:prSet/>
      <dgm:spPr/>
      <dgm:t>
        <a:bodyPr/>
        <a:lstStyle/>
        <a:p>
          <a:endParaRPr lang="es-BO"/>
        </a:p>
      </dgm:t>
    </dgm:pt>
    <dgm:pt modelId="{264D0058-21E5-4F55-91CF-7B95292C766D}" type="parTrans" cxnId="{6F52B716-6EA2-4489-AC79-62B1A2274788}">
      <dgm:prSet/>
      <dgm:spPr/>
      <dgm:t>
        <a:bodyPr/>
        <a:lstStyle/>
        <a:p>
          <a:endParaRPr lang="es-BO"/>
        </a:p>
      </dgm:t>
    </dgm:pt>
    <dgm:pt modelId="{449E13E6-6F2F-4750-9378-186F558BDC7B}" type="pres">
      <dgm:prSet presAssocID="{081D2A80-0478-41C9-9A35-5136EE309823}" presName="cycle" presStyleCnt="0">
        <dgm:presLayoutVars>
          <dgm:chMax val="1"/>
          <dgm:dir/>
          <dgm:animLvl val="ctr"/>
          <dgm:resizeHandles val="exact"/>
        </dgm:presLayoutVars>
      </dgm:prSet>
      <dgm:spPr/>
      <dgm:t>
        <a:bodyPr/>
        <a:lstStyle/>
        <a:p>
          <a:endParaRPr lang="es-BO"/>
        </a:p>
      </dgm:t>
    </dgm:pt>
    <dgm:pt modelId="{E1B4E4B2-8E4C-4D61-9826-5FA689EC76CD}" type="pres">
      <dgm:prSet presAssocID="{0BE1657F-52A3-4844-9F7B-EA52CA976EF0}" presName="centerShape" presStyleLbl="node0" presStyleIdx="0" presStyleCnt="1"/>
      <dgm:spPr/>
      <dgm:t>
        <a:bodyPr/>
        <a:lstStyle/>
        <a:p>
          <a:endParaRPr lang="es-BO"/>
        </a:p>
      </dgm:t>
    </dgm:pt>
    <dgm:pt modelId="{467C1507-DEA9-4455-B979-C7B698CFC9F4}" type="pres">
      <dgm:prSet presAssocID="{264D0058-21E5-4F55-91CF-7B95292C766D}" presName="parTrans" presStyleLbl="bgSibTrans2D1" presStyleIdx="0" presStyleCnt="5" custAng="10800000" custScaleX="46870" custLinFactNeighborX="29858" custLinFactNeighborY="-8074"/>
      <dgm:spPr/>
      <dgm:t>
        <a:bodyPr/>
        <a:lstStyle/>
        <a:p>
          <a:endParaRPr lang="es-BO"/>
        </a:p>
      </dgm:t>
    </dgm:pt>
    <dgm:pt modelId="{8548619E-57FD-442C-9375-E9A30BBEBEA6}" type="pres">
      <dgm:prSet presAssocID="{0079965A-0ED7-455B-B2A7-37DCCB0417D4}" presName="node" presStyleLbl="node1" presStyleIdx="0" presStyleCnt="5" custRadScaleRad="95948" custRadScaleInc="1189">
        <dgm:presLayoutVars>
          <dgm:bulletEnabled val="1"/>
        </dgm:presLayoutVars>
      </dgm:prSet>
      <dgm:spPr/>
      <dgm:t>
        <a:bodyPr/>
        <a:lstStyle/>
        <a:p>
          <a:endParaRPr lang="es-BO"/>
        </a:p>
      </dgm:t>
    </dgm:pt>
    <dgm:pt modelId="{ABA0F0DF-8497-470E-BF99-C3EB5F82911E}" type="pres">
      <dgm:prSet presAssocID="{737ECFCB-D1E2-4638-B2B5-75036567EBBA}" presName="parTrans" presStyleLbl="bgSibTrans2D1" presStyleIdx="1" presStyleCnt="5" custAng="10834103" custScaleX="42608" custLinFactNeighborX="26669" custLinFactNeighborY="55443"/>
      <dgm:spPr/>
      <dgm:t>
        <a:bodyPr/>
        <a:lstStyle/>
        <a:p>
          <a:endParaRPr lang="es-BO"/>
        </a:p>
      </dgm:t>
    </dgm:pt>
    <dgm:pt modelId="{8267F4BF-E13D-4A5F-BD25-405731434666}" type="pres">
      <dgm:prSet presAssocID="{1DE188D5-B754-4688-8D7F-E558B6EC17E7}" presName="node" presStyleLbl="node1" presStyleIdx="1" presStyleCnt="5" custRadScaleRad="103585" custRadScaleInc="-7539">
        <dgm:presLayoutVars>
          <dgm:bulletEnabled val="1"/>
        </dgm:presLayoutVars>
      </dgm:prSet>
      <dgm:spPr/>
      <dgm:t>
        <a:bodyPr/>
        <a:lstStyle/>
        <a:p>
          <a:endParaRPr lang="es-BO"/>
        </a:p>
      </dgm:t>
    </dgm:pt>
    <dgm:pt modelId="{AA2F5835-CE79-4F80-91AE-94ECE6E37166}" type="pres">
      <dgm:prSet presAssocID="{F42FDA3E-5201-4119-AD44-788C56F3CF4F}" presName="parTrans" presStyleLbl="bgSibTrans2D1" presStyleIdx="2" presStyleCnt="5" custAng="10632094" custScaleX="50386" custLinFactNeighborX="80" custLinFactNeighborY="71068"/>
      <dgm:spPr/>
      <dgm:t>
        <a:bodyPr/>
        <a:lstStyle/>
        <a:p>
          <a:endParaRPr lang="es-BO"/>
        </a:p>
      </dgm:t>
    </dgm:pt>
    <dgm:pt modelId="{6D66157F-37B0-4745-ACD5-363C52AE2514}" type="pres">
      <dgm:prSet presAssocID="{27A9DA42-EBDC-4D39-8DCE-4960EB79F9FE}" presName="node" presStyleLbl="node1" presStyleIdx="2" presStyleCnt="5">
        <dgm:presLayoutVars>
          <dgm:bulletEnabled val="1"/>
        </dgm:presLayoutVars>
      </dgm:prSet>
      <dgm:spPr/>
      <dgm:t>
        <a:bodyPr/>
        <a:lstStyle/>
        <a:p>
          <a:endParaRPr lang="es-BO"/>
        </a:p>
      </dgm:t>
    </dgm:pt>
    <dgm:pt modelId="{DEDB6505-AB8A-4734-8B55-6D5323C3CD92}" type="pres">
      <dgm:prSet presAssocID="{D835918C-5A19-4144-8697-56531698A0BB}" presName="parTrans" presStyleLbl="bgSibTrans2D1" presStyleIdx="3" presStyleCnt="5" custAng="10579120" custScaleX="43831" custLinFactNeighborX="-22578" custLinFactNeighborY="67105"/>
      <dgm:spPr/>
      <dgm:t>
        <a:bodyPr/>
        <a:lstStyle/>
        <a:p>
          <a:endParaRPr lang="es-BO"/>
        </a:p>
      </dgm:t>
    </dgm:pt>
    <dgm:pt modelId="{FEDF7A17-B3CD-4378-87AC-5BAEE2BCD41A}" type="pres">
      <dgm:prSet presAssocID="{41848E7C-2932-44DC-BB05-F8FDF71E5517}" presName="node" presStyleLbl="node1" presStyleIdx="3" presStyleCnt="5" custRadScaleRad="104511" custRadScaleInc="8818">
        <dgm:presLayoutVars>
          <dgm:bulletEnabled val="1"/>
        </dgm:presLayoutVars>
      </dgm:prSet>
      <dgm:spPr/>
      <dgm:t>
        <a:bodyPr/>
        <a:lstStyle/>
        <a:p>
          <a:endParaRPr lang="es-BO"/>
        </a:p>
      </dgm:t>
    </dgm:pt>
    <dgm:pt modelId="{EEC77491-60EF-4BD4-A8E0-EFE486F822E2}" type="pres">
      <dgm:prSet presAssocID="{99EEB954-F79C-4BAB-BFFC-EBABA7C01092}" presName="parTrans" presStyleLbl="bgSibTrans2D1" presStyleIdx="4" presStyleCnt="5" custAng="10800000" custScaleX="50538" custLinFactNeighborX="-22835" custLinFactNeighborY="-1744"/>
      <dgm:spPr/>
      <dgm:t>
        <a:bodyPr/>
        <a:lstStyle/>
        <a:p>
          <a:endParaRPr lang="es-BO"/>
        </a:p>
      </dgm:t>
    </dgm:pt>
    <dgm:pt modelId="{9C08C838-621B-4EF9-8C15-3A7791994E3D}" type="pres">
      <dgm:prSet presAssocID="{B802845D-C10C-40C4-B37F-39848472D522}" presName="node" presStyleLbl="node1" presStyleIdx="4" presStyleCnt="5">
        <dgm:presLayoutVars>
          <dgm:bulletEnabled val="1"/>
        </dgm:presLayoutVars>
      </dgm:prSet>
      <dgm:spPr/>
      <dgm:t>
        <a:bodyPr/>
        <a:lstStyle/>
        <a:p>
          <a:endParaRPr lang="es-BO"/>
        </a:p>
      </dgm:t>
    </dgm:pt>
  </dgm:ptLst>
  <dgm:cxnLst>
    <dgm:cxn modelId="{E289B81B-0434-4B1B-A052-57B81CC39AFD}" type="presOf" srcId="{264D0058-21E5-4F55-91CF-7B95292C766D}" destId="{467C1507-DEA9-4455-B979-C7B698CFC9F4}" srcOrd="0" destOrd="0" presId="urn:microsoft.com/office/officeart/2005/8/layout/radial4"/>
    <dgm:cxn modelId="{868F43D6-2D69-4D75-BDF1-05C7CC97937D}" type="presOf" srcId="{B802845D-C10C-40C4-B37F-39848472D522}" destId="{9C08C838-621B-4EF9-8C15-3A7791994E3D}" srcOrd="0" destOrd="0" presId="urn:microsoft.com/office/officeart/2005/8/layout/radial4"/>
    <dgm:cxn modelId="{E7E82258-CB67-4382-A7B6-A3DECC3794D0}" srcId="{0BE1657F-52A3-4844-9F7B-EA52CA976EF0}" destId="{41848E7C-2932-44DC-BB05-F8FDF71E5517}" srcOrd="3" destOrd="0" parTransId="{D835918C-5A19-4144-8697-56531698A0BB}" sibTransId="{CA0B50C7-3510-48FD-9285-38A24BA24CE5}"/>
    <dgm:cxn modelId="{D8DCB1D6-ED7A-47E0-900A-C10433459707}" type="presOf" srcId="{99EEB954-F79C-4BAB-BFFC-EBABA7C01092}" destId="{EEC77491-60EF-4BD4-A8E0-EFE486F822E2}" srcOrd="0" destOrd="0" presId="urn:microsoft.com/office/officeart/2005/8/layout/radial4"/>
    <dgm:cxn modelId="{672D76AA-C30C-42E0-9278-801F4948F8C7}" type="presOf" srcId="{0BE1657F-52A3-4844-9F7B-EA52CA976EF0}" destId="{E1B4E4B2-8E4C-4D61-9826-5FA689EC76CD}" srcOrd="0" destOrd="0" presId="urn:microsoft.com/office/officeart/2005/8/layout/radial4"/>
    <dgm:cxn modelId="{EE13FD5E-900E-415A-AF5D-CB2A6FEDDCF9}" srcId="{0BE1657F-52A3-4844-9F7B-EA52CA976EF0}" destId="{B802845D-C10C-40C4-B37F-39848472D522}" srcOrd="4" destOrd="0" parTransId="{99EEB954-F79C-4BAB-BFFC-EBABA7C01092}" sibTransId="{D0503CEC-9C03-4E66-9988-1C7486422B99}"/>
    <dgm:cxn modelId="{8CD73C52-87E8-4C21-A1C9-465642E783FE}" type="presOf" srcId="{081D2A80-0478-41C9-9A35-5136EE309823}" destId="{449E13E6-6F2F-4750-9378-186F558BDC7B}" srcOrd="0" destOrd="0" presId="urn:microsoft.com/office/officeart/2005/8/layout/radial4"/>
    <dgm:cxn modelId="{9E915831-812F-4DB0-9653-781449AB2E8B}" srcId="{081D2A80-0478-41C9-9A35-5136EE309823}" destId="{0BE1657F-52A3-4844-9F7B-EA52CA976EF0}" srcOrd="0" destOrd="0" parTransId="{C9A85349-C86A-4CE1-970C-560112897D1F}" sibTransId="{830C86E3-6EA6-40D3-84D3-152F860E181F}"/>
    <dgm:cxn modelId="{8BD0B400-60CA-43BA-B80E-C91A28AB0C22}" type="presOf" srcId="{F42FDA3E-5201-4119-AD44-788C56F3CF4F}" destId="{AA2F5835-CE79-4F80-91AE-94ECE6E37166}" srcOrd="0" destOrd="0" presId="urn:microsoft.com/office/officeart/2005/8/layout/radial4"/>
    <dgm:cxn modelId="{9724382F-5A90-4550-B426-7D58DA1056B4}" srcId="{0BE1657F-52A3-4844-9F7B-EA52CA976EF0}" destId="{1DE188D5-B754-4688-8D7F-E558B6EC17E7}" srcOrd="1" destOrd="0" parTransId="{737ECFCB-D1E2-4638-B2B5-75036567EBBA}" sibTransId="{A0AB49AA-4B3A-4A8D-8E68-EE088D968910}"/>
    <dgm:cxn modelId="{FA80E8D2-49A9-467C-B1CA-505DA8AD3044}" type="presOf" srcId="{1DE188D5-B754-4688-8D7F-E558B6EC17E7}" destId="{8267F4BF-E13D-4A5F-BD25-405731434666}" srcOrd="0" destOrd="0" presId="urn:microsoft.com/office/officeart/2005/8/layout/radial4"/>
    <dgm:cxn modelId="{D0A879B0-79C3-4942-83D0-31629DA1338A}" type="presOf" srcId="{D835918C-5A19-4144-8697-56531698A0BB}" destId="{DEDB6505-AB8A-4734-8B55-6D5323C3CD92}" srcOrd="0" destOrd="0" presId="urn:microsoft.com/office/officeart/2005/8/layout/radial4"/>
    <dgm:cxn modelId="{40DAFF3E-7729-4456-9A41-9BD8D6468B9D}" srcId="{0BE1657F-52A3-4844-9F7B-EA52CA976EF0}" destId="{27A9DA42-EBDC-4D39-8DCE-4960EB79F9FE}" srcOrd="2" destOrd="0" parTransId="{F42FDA3E-5201-4119-AD44-788C56F3CF4F}" sibTransId="{56241D2A-BC1D-47AF-9EF4-ABE140BA4C61}"/>
    <dgm:cxn modelId="{653338F0-8ECB-4752-BB13-951E62E28058}" type="presOf" srcId="{737ECFCB-D1E2-4638-B2B5-75036567EBBA}" destId="{ABA0F0DF-8497-470E-BF99-C3EB5F82911E}" srcOrd="0" destOrd="0" presId="urn:microsoft.com/office/officeart/2005/8/layout/radial4"/>
    <dgm:cxn modelId="{B5238B1B-3484-49C6-8366-B5CBAF9ED3DD}" type="presOf" srcId="{0079965A-0ED7-455B-B2A7-37DCCB0417D4}" destId="{8548619E-57FD-442C-9375-E9A30BBEBEA6}" srcOrd="0" destOrd="0" presId="urn:microsoft.com/office/officeart/2005/8/layout/radial4"/>
    <dgm:cxn modelId="{6F52B716-6EA2-4489-AC79-62B1A2274788}" srcId="{0BE1657F-52A3-4844-9F7B-EA52CA976EF0}" destId="{0079965A-0ED7-455B-B2A7-37DCCB0417D4}" srcOrd="0" destOrd="0" parTransId="{264D0058-21E5-4F55-91CF-7B95292C766D}" sibTransId="{EA4403AC-87A5-405D-BB35-C660A07CBFC5}"/>
    <dgm:cxn modelId="{9B24AF55-EC21-4769-A849-ADF132369513}" type="presOf" srcId="{41848E7C-2932-44DC-BB05-F8FDF71E5517}" destId="{FEDF7A17-B3CD-4378-87AC-5BAEE2BCD41A}" srcOrd="0" destOrd="0" presId="urn:microsoft.com/office/officeart/2005/8/layout/radial4"/>
    <dgm:cxn modelId="{E4DEE1D3-566E-4761-901D-76F49861983B}" type="presOf" srcId="{27A9DA42-EBDC-4D39-8DCE-4960EB79F9FE}" destId="{6D66157F-37B0-4745-ACD5-363C52AE2514}" srcOrd="0" destOrd="0" presId="urn:microsoft.com/office/officeart/2005/8/layout/radial4"/>
    <dgm:cxn modelId="{552B03CA-BE58-4163-88E8-342F40377F7C}" type="presParOf" srcId="{449E13E6-6F2F-4750-9378-186F558BDC7B}" destId="{E1B4E4B2-8E4C-4D61-9826-5FA689EC76CD}" srcOrd="0" destOrd="0" presId="urn:microsoft.com/office/officeart/2005/8/layout/radial4"/>
    <dgm:cxn modelId="{1CDACAF1-C0E7-46AF-8FA8-F0C654B39CD3}" type="presParOf" srcId="{449E13E6-6F2F-4750-9378-186F558BDC7B}" destId="{467C1507-DEA9-4455-B979-C7B698CFC9F4}" srcOrd="1" destOrd="0" presId="urn:microsoft.com/office/officeart/2005/8/layout/radial4"/>
    <dgm:cxn modelId="{2F3D6ED1-7A01-4348-919A-0BB0A681257B}" type="presParOf" srcId="{449E13E6-6F2F-4750-9378-186F558BDC7B}" destId="{8548619E-57FD-442C-9375-E9A30BBEBEA6}" srcOrd="2" destOrd="0" presId="urn:microsoft.com/office/officeart/2005/8/layout/radial4"/>
    <dgm:cxn modelId="{9359B194-E5DA-4C27-880D-BBDAB7ECAEAF}" type="presParOf" srcId="{449E13E6-6F2F-4750-9378-186F558BDC7B}" destId="{ABA0F0DF-8497-470E-BF99-C3EB5F82911E}" srcOrd="3" destOrd="0" presId="urn:microsoft.com/office/officeart/2005/8/layout/radial4"/>
    <dgm:cxn modelId="{B331EFF9-413B-45CB-9030-A02F6C4B970D}" type="presParOf" srcId="{449E13E6-6F2F-4750-9378-186F558BDC7B}" destId="{8267F4BF-E13D-4A5F-BD25-405731434666}" srcOrd="4" destOrd="0" presId="urn:microsoft.com/office/officeart/2005/8/layout/radial4"/>
    <dgm:cxn modelId="{3D87D058-1BF2-437E-B156-97B855D5D239}" type="presParOf" srcId="{449E13E6-6F2F-4750-9378-186F558BDC7B}" destId="{AA2F5835-CE79-4F80-91AE-94ECE6E37166}" srcOrd="5" destOrd="0" presId="urn:microsoft.com/office/officeart/2005/8/layout/radial4"/>
    <dgm:cxn modelId="{A18BD18F-6E68-47B6-A515-B3D8B768BE4F}" type="presParOf" srcId="{449E13E6-6F2F-4750-9378-186F558BDC7B}" destId="{6D66157F-37B0-4745-ACD5-363C52AE2514}" srcOrd="6" destOrd="0" presId="urn:microsoft.com/office/officeart/2005/8/layout/radial4"/>
    <dgm:cxn modelId="{FC83CD94-A99A-4FDA-A493-E10884044469}" type="presParOf" srcId="{449E13E6-6F2F-4750-9378-186F558BDC7B}" destId="{DEDB6505-AB8A-4734-8B55-6D5323C3CD92}" srcOrd="7" destOrd="0" presId="urn:microsoft.com/office/officeart/2005/8/layout/radial4"/>
    <dgm:cxn modelId="{03F3D04A-6568-4F24-8865-13332724252C}" type="presParOf" srcId="{449E13E6-6F2F-4750-9378-186F558BDC7B}" destId="{FEDF7A17-B3CD-4378-87AC-5BAEE2BCD41A}" srcOrd="8" destOrd="0" presId="urn:microsoft.com/office/officeart/2005/8/layout/radial4"/>
    <dgm:cxn modelId="{F99849A1-F324-4679-8FBC-61222FA4406A}" type="presParOf" srcId="{449E13E6-6F2F-4750-9378-186F558BDC7B}" destId="{EEC77491-60EF-4BD4-A8E0-EFE486F822E2}" srcOrd="9" destOrd="0" presId="urn:microsoft.com/office/officeart/2005/8/layout/radial4"/>
    <dgm:cxn modelId="{CF49DF27-C6F2-4F25-AA15-ED41B702C81E}" type="presParOf" srcId="{449E13E6-6F2F-4750-9378-186F558BDC7B}" destId="{9C08C838-621B-4EF9-8C15-3A7791994E3D}"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E4A73B-D2CD-46FA-B2DD-64FEF78E31C2}">
      <dsp:nvSpPr>
        <dsp:cNvPr id="0" name=""/>
        <dsp:cNvSpPr/>
      </dsp:nvSpPr>
      <dsp:spPr>
        <a:xfrm>
          <a:off x="0" y="0"/>
          <a:ext cx="6287325" cy="127599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s-BO" sz="2400" b="0" kern="1200" dirty="0" smtClean="0">
              <a:solidFill>
                <a:schemeClr val="bg1"/>
              </a:solidFill>
            </a:rPr>
            <a:t>Plan de Acción para la  Mejora de la Gestión de las Finanzas Públicas  - PAMGFP</a:t>
          </a:r>
          <a:endParaRPr lang="es-BO" sz="2400" b="0" kern="1200" dirty="0">
            <a:solidFill>
              <a:schemeClr val="bg1"/>
            </a:solidFill>
          </a:endParaRPr>
        </a:p>
      </dsp:txBody>
      <dsp:txXfrm>
        <a:off x="37373" y="37373"/>
        <a:ext cx="4910425" cy="1201250"/>
      </dsp:txXfrm>
    </dsp:sp>
    <dsp:sp modelId="{D81DFE27-BB2D-404B-97D2-C003B9A54474}">
      <dsp:nvSpPr>
        <dsp:cNvPr id="0" name=""/>
        <dsp:cNvSpPr/>
      </dsp:nvSpPr>
      <dsp:spPr>
        <a:xfrm>
          <a:off x="554764" y="1488662"/>
          <a:ext cx="6287325" cy="127599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s-ES" sz="2400" b="0" kern="1200" dirty="0" smtClean="0">
              <a:solidFill>
                <a:schemeClr val="bg1"/>
              </a:solidFill>
            </a:rPr>
            <a:t>Consolidar una gestión de las  finanzas públicas eficiente transparente y responsable</a:t>
          </a:r>
          <a:endParaRPr lang="es-BO" sz="2400" b="0" kern="1200" dirty="0">
            <a:solidFill>
              <a:schemeClr val="bg1"/>
            </a:solidFill>
          </a:endParaRPr>
        </a:p>
      </dsp:txBody>
      <dsp:txXfrm>
        <a:off x="592137" y="1526035"/>
        <a:ext cx="4828418" cy="1201250"/>
      </dsp:txXfrm>
    </dsp:sp>
    <dsp:sp modelId="{4E539B67-8779-4789-A0AA-2DCB0EFC14C0}">
      <dsp:nvSpPr>
        <dsp:cNvPr id="0" name=""/>
        <dsp:cNvSpPr/>
      </dsp:nvSpPr>
      <dsp:spPr>
        <a:xfrm>
          <a:off x="1109528" y="2977324"/>
          <a:ext cx="6287325" cy="127599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es-BO" sz="2400" b="0" kern="1200" noProof="0" dirty="0" smtClean="0">
              <a:solidFill>
                <a:schemeClr val="bg1"/>
              </a:solidFill>
              <a:latin typeface="+mj-lt"/>
            </a:rPr>
            <a:t>Determina mayor confianza y seguridad en la administración de las finanzas públicas en Bolivia</a:t>
          </a:r>
          <a:endParaRPr lang="es-BO" sz="2400" b="0" kern="1200" noProof="0" dirty="0">
            <a:solidFill>
              <a:schemeClr val="bg1"/>
            </a:solidFill>
            <a:latin typeface="+mj-lt"/>
          </a:endParaRPr>
        </a:p>
      </dsp:txBody>
      <dsp:txXfrm>
        <a:off x="1146901" y="3014697"/>
        <a:ext cx="4828418" cy="1201250"/>
      </dsp:txXfrm>
    </dsp:sp>
    <dsp:sp modelId="{34306DE5-3365-4993-B6AD-ADB52F0B6FB4}">
      <dsp:nvSpPr>
        <dsp:cNvPr id="0" name=""/>
        <dsp:cNvSpPr/>
      </dsp:nvSpPr>
      <dsp:spPr>
        <a:xfrm>
          <a:off x="5457928" y="967630"/>
          <a:ext cx="829397" cy="829397"/>
        </a:xfrm>
        <a:prstGeom prst="downArrow">
          <a:avLst>
            <a:gd name="adj1" fmla="val 55000"/>
            <a:gd name="adj2" fmla="val 45000"/>
          </a:avLst>
        </a:prstGeom>
        <a:solidFill>
          <a:schemeClr val="bg1">
            <a:lumMod val="95000"/>
            <a:alpha val="90000"/>
          </a:schemeClr>
        </a:solidFill>
        <a:ln w="9525" cap="flat" cmpd="sng" algn="ctr">
          <a:solidFill>
            <a:schemeClr val="accent1">
              <a:alpha val="90000"/>
              <a:tint val="4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BO" sz="3600" kern="1200"/>
        </a:p>
      </dsp:txBody>
      <dsp:txXfrm>
        <a:off x="5644542" y="967630"/>
        <a:ext cx="456169" cy="624121"/>
      </dsp:txXfrm>
    </dsp:sp>
    <dsp:sp modelId="{8760B924-533E-4CC2-AD47-7D730EC96D3F}">
      <dsp:nvSpPr>
        <dsp:cNvPr id="0" name=""/>
        <dsp:cNvSpPr/>
      </dsp:nvSpPr>
      <dsp:spPr>
        <a:xfrm>
          <a:off x="6012692" y="2447786"/>
          <a:ext cx="829397" cy="829397"/>
        </a:xfrm>
        <a:prstGeom prst="downArrow">
          <a:avLst>
            <a:gd name="adj1" fmla="val 55000"/>
            <a:gd name="adj2" fmla="val 45000"/>
          </a:avLst>
        </a:prstGeom>
        <a:solidFill>
          <a:schemeClr val="bg1">
            <a:lumMod val="95000"/>
            <a:alpha val="90000"/>
          </a:schemeClr>
        </a:solidFill>
        <a:ln w="9525" cap="flat" cmpd="sng" algn="ctr">
          <a:solidFill>
            <a:schemeClr val="accent1">
              <a:alpha val="90000"/>
              <a:tint val="4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BO" sz="3600" kern="1200"/>
        </a:p>
      </dsp:txBody>
      <dsp:txXfrm>
        <a:off x="6199306" y="2447786"/>
        <a:ext cx="456169" cy="6241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21513D-5936-49D8-BA1D-7C96E8D7EBA2}">
      <dsp:nvSpPr>
        <dsp:cNvPr id="0" name=""/>
        <dsp:cNvSpPr/>
      </dsp:nvSpPr>
      <dsp:spPr>
        <a:xfrm rot="1833686">
          <a:off x="2945297" y="3694522"/>
          <a:ext cx="1752168" cy="52558"/>
        </a:xfrm>
        <a:custGeom>
          <a:avLst/>
          <a:gdLst/>
          <a:ahLst/>
          <a:cxnLst/>
          <a:rect l="0" t="0" r="0" b="0"/>
          <a:pathLst>
            <a:path>
              <a:moveTo>
                <a:pt x="0" y="26279"/>
              </a:moveTo>
              <a:lnTo>
                <a:pt x="1752168" y="2627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E0A704-B2AB-4AD4-B2A2-5F62BF3B258E}">
      <dsp:nvSpPr>
        <dsp:cNvPr id="0" name=""/>
        <dsp:cNvSpPr/>
      </dsp:nvSpPr>
      <dsp:spPr>
        <a:xfrm>
          <a:off x="3066999" y="2697255"/>
          <a:ext cx="1541705" cy="52558"/>
        </a:xfrm>
        <a:custGeom>
          <a:avLst/>
          <a:gdLst/>
          <a:ahLst/>
          <a:cxnLst/>
          <a:rect l="0" t="0" r="0" b="0"/>
          <a:pathLst>
            <a:path>
              <a:moveTo>
                <a:pt x="0" y="26279"/>
              </a:moveTo>
              <a:lnTo>
                <a:pt x="1541705" y="2627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9A804D-EA5D-4217-8A6E-A1638FE485CF}">
      <dsp:nvSpPr>
        <dsp:cNvPr id="0" name=""/>
        <dsp:cNvSpPr/>
      </dsp:nvSpPr>
      <dsp:spPr>
        <a:xfrm rot="19605095">
          <a:off x="2924679" y="1607942"/>
          <a:ext cx="1738800" cy="52558"/>
        </a:xfrm>
        <a:custGeom>
          <a:avLst/>
          <a:gdLst/>
          <a:ahLst/>
          <a:cxnLst/>
          <a:rect l="0" t="0" r="0" b="0"/>
          <a:pathLst>
            <a:path>
              <a:moveTo>
                <a:pt x="0" y="26279"/>
              </a:moveTo>
              <a:lnTo>
                <a:pt x="1738800" y="2627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11A19A-B6DF-481F-A926-F14AA19E7DE7}">
      <dsp:nvSpPr>
        <dsp:cNvPr id="0" name=""/>
        <dsp:cNvSpPr/>
      </dsp:nvSpPr>
      <dsp:spPr>
        <a:xfrm>
          <a:off x="1559146" y="1355963"/>
          <a:ext cx="2669995" cy="2669995"/>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9147DD-E42D-4BEF-B6EA-3D56AD1402AA}">
      <dsp:nvSpPr>
        <dsp:cNvPr id="0" name=""/>
        <dsp:cNvSpPr/>
      </dsp:nvSpPr>
      <dsp:spPr>
        <a:xfrm>
          <a:off x="4398821" y="468"/>
          <a:ext cx="1494683" cy="1494683"/>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BO" sz="1300" kern="1200" dirty="0" smtClean="0"/>
            <a:t>Superar las debilidades de la Gestión de las Finanzas Públicas </a:t>
          </a:r>
          <a:endParaRPr lang="es-BO" sz="1300" kern="1200" dirty="0"/>
        </a:p>
      </dsp:txBody>
      <dsp:txXfrm>
        <a:off x="4617712" y="219359"/>
        <a:ext cx="1056901" cy="1056901"/>
      </dsp:txXfrm>
    </dsp:sp>
    <dsp:sp modelId="{43FC0850-9A43-48C1-B58F-F39123E01A09}">
      <dsp:nvSpPr>
        <dsp:cNvPr id="0" name=""/>
        <dsp:cNvSpPr/>
      </dsp:nvSpPr>
      <dsp:spPr>
        <a:xfrm>
          <a:off x="4608704" y="1922536"/>
          <a:ext cx="1890020" cy="1601997"/>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BO" sz="1300" kern="1200" dirty="0" smtClean="0"/>
            <a:t>Implementar un sistema más eficiente de administración de los recursos de financiamiento </a:t>
          </a:r>
          <a:endParaRPr lang="es-BO" sz="1300" kern="1200" dirty="0"/>
        </a:p>
      </dsp:txBody>
      <dsp:txXfrm>
        <a:off x="4885491" y="2157143"/>
        <a:ext cx="1336446" cy="1132783"/>
      </dsp:txXfrm>
    </dsp:sp>
    <dsp:sp modelId="{A890CA0B-BDDC-4ED3-867A-7936445F6927}">
      <dsp:nvSpPr>
        <dsp:cNvPr id="0" name=""/>
        <dsp:cNvSpPr/>
      </dsp:nvSpPr>
      <dsp:spPr>
        <a:xfrm>
          <a:off x="4464493" y="3772535"/>
          <a:ext cx="1601997" cy="1601997"/>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BO" sz="1300" kern="1200" dirty="0" smtClean="0"/>
            <a:t>Visión en la Gestión Fiscal de largo, mediano y corto plazo </a:t>
          </a:r>
          <a:endParaRPr lang="es-BO" sz="1300" kern="1200" dirty="0"/>
        </a:p>
      </dsp:txBody>
      <dsp:txXfrm>
        <a:off x="4699100" y="4007142"/>
        <a:ext cx="1132783" cy="11327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2CD4E4-C1D7-4BD9-8140-016B8C6572BF}">
      <dsp:nvSpPr>
        <dsp:cNvPr id="0" name=""/>
        <dsp:cNvSpPr/>
      </dsp:nvSpPr>
      <dsp:spPr>
        <a:xfrm>
          <a:off x="1343" y="440580"/>
          <a:ext cx="2155679" cy="1120666"/>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kern="1200" dirty="0" smtClean="0"/>
            <a:t> Democratización y diversificación del sistema financiero </a:t>
          </a:r>
          <a:endParaRPr lang="es-BO" sz="1400" kern="1200" dirty="0"/>
        </a:p>
      </dsp:txBody>
      <dsp:txXfrm>
        <a:off x="317035" y="604698"/>
        <a:ext cx="1524295" cy="792430"/>
      </dsp:txXfrm>
    </dsp:sp>
    <dsp:sp modelId="{1BE9E8FF-42FF-454F-B4D7-0C334D6BF5A3}">
      <dsp:nvSpPr>
        <dsp:cNvPr id="0" name=""/>
        <dsp:cNvSpPr/>
      </dsp:nvSpPr>
      <dsp:spPr>
        <a:xfrm>
          <a:off x="754189" y="1652244"/>
          <a:ext cx="649986" cy="649986"/>
        </a:xfrm>
        <a:prstGeom prst="mathPlus">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s-BO" sz="1100" kern="1200"/>
        </a:p>
      </dsp:txBody>
      <dsp:txXfrm>
        <a:off x="840345" y="1900799"/>
        <a:ext cx="477674" cy="152876"/>
      </dsp:txXfrm>
    </dsp:sp>
    <dsp:sp modelId="{62FEFAED-7BC5-4096-B25B-2C6708AC5EEC}">
      <dsp:nvSpPr>
        <dsp:cNvPr id="0" name=""/>
        <dsp:cNvSpPr/>
      </dsp:nvSpPr>
      <dsp:spPr>
        <a:xfrm>
          <a:off x="140938" y="2393229"/>
          <a:ext cx="1876488" cy="1120666"/>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s-ES" sz="1050" kern="1200" dirty="0" smtClean="0"/>
            <a:t>Sistema fiscal, tributario y arancelario orientado al crecimiento y formalización del sector productivo </a:t>
          </a:r>
        </a:p>
      </dsp:txBody>
      <dsp:txXfrm>
        <a:off x="415743" y="2557347"/>
        <a:ext cx="1326878" cy="792430"/>
      </dsp:txXfrm>
    </dsp:sp>
    <dsp:sp modelId="{4D0FD992-8134-4135-9EF7-DFC8218D380B}">
      <dsp:nvSpPr>
        <dsp:cNvPr id="0" name=""/>
        <dsp:cNvSpPr/>
      </dsp:nvSpPr>
      <dsp:spPr>
        <a:xfrm rot="21384829">
          <a:off x="2279364" y="1685415"/>
          <a:ext cx="260414" cy="416887"/>
        </a:xfrm>
        <a:prstGeom prst="rightArrow">
          <a:avLst>
            <a:gd name="adj1" fmla="val 60000"/>
            <a:gd name="adj2" fmla="val 50000"/>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s-BO" sz="1900" kern="1200"/>
        </a:p>
      </dsp:txBody>
      <dsp:txXfrm>
        <a:off x="2279440" y="1771235"/>
        <a:ext cx="182290" cy="250133"/>
      </dsp:txXfrm>
    </dsp:sp>
    <dsp:sp modelId="{4DB091E9-4EEA-44E8-9D0C-7FF2E8727A49}">
      <dsp:nvSpPr>
        <dsp:cNvPr id="0" name=""/>
        <dsp:cNvSpPr/>
      </dsp:nvSpPr>
      <dsp:spPr>
        <a:xfrm>
          <a:off x="2643208" y="1000140"/>
          <a:ext cx="2241332" cy="1617681"/>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 sz="2000" kern="1200" dirty="0" smtClean="0"/>
            <a:t>Desarrollo de la política Sectorial PAMEFF</a:t>
          </a:r>
        </a:p>
      </dsp:txBody>
      <dsp:txXfrm>
        <a:off x="2971443" y="1237044"/>
        <a:ext cx="1584862" cy="11438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4EC88D-8490-4F14-93C3-8FB7347B550E}">
      <dsp:nvSpPr>
        <dsp:cNvPr id="0" name=""/>
        <dsp:cNvSpPr/>
      </dsp:nvSpPr>
      <dsp:spPr>
        <a:xfrm>
          <a:off x="107172" y="428626"/>
          <a:ext cx="5214913" cy="3061054"/>
        </a:xfrm>
        <a:prstGeom prst="swooshArrow">
          <a:avLst>
            <a:gd name="adj1" fmla="val 25000"/>
            <a:gd name="adj2" fmla="val 25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A05E8717-C7DF-4F80-B6D1-B8C15109B368}">
      <dsp:nvSpPr>
        <dsp:cNvPr id="0" name=""/>
        <dsp:cNvSpPr/>
      </dsp:nvSpPr>
      <dsp:spPr>
        <a:xfrm>
          <a:off x="448722" y="2774689"/>
          <a:ext cx="129802" cy="129802"/>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3D3A74D-E529-41D9-97E6-473610F2D574}">
      <dsp:nvSpPr>
        <dsp:cNvPr id="0" name=""/>
        <dsp:cNvSpPr/>
      </dsp:nvSpPr>
      <dsp:spPr>
        <a:xfrm>
          <a:off x="513624" y="2839590"/>
          <a:ext cx="739311" cy="839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780" tIns="0" rIns="0" bIns="0" numCol="1" spcCol="1270" anchor="t" anchorCtr="0">
          <a:noAutofit/>
        </a:bodyPr>
        <a:lstStyle/>
        <a:p>
          <a:pPr lvl="0" algn="l" defTabSz="400050">
            <a:lnSpc>
              <a:spcPct val="90000"/>
            </a:lnSpc>
            <a:spcBef>
              <a:spcPct val="0"/>
            </a:spcBef>
            <a:spcAft>
              <a:spcPct val="35000"/>
            </a:spcAft>
          </a:pPr>
          <a:r>
            <a:rPr lang="es-BO" sz="900" kern="1200" dirty="0" smtClean="0">
              <a:solidFill>
                <a:schemeClr val="tx1"/>
              </a:solidFill>
            </a:rPr>
            <a:t>Redistribuir los recursos </a:t>
          </a:r>
          <a:endParaRPr lang="es-BO" sz="900" kern="1200" dirty="0">
            <a:solidFill>
              <a:schemeClr val="tx1"/>
            </a:solidFill>
          </a:endParaRPr>
        </a:p>
      </dsp:txBody>
      <dsp:txXfrm>
        <a:off x="513624" y="2839590"/>
        <a:ext cx="739311" cy="839485"/>
      </dsp:txXfrm>
    </dsp:sp>
    <dsp:sp modelId="{EF2ACAE0-50AB-4616-AEAB-68BDE2D50946}">
      <dsp:nvSpPr>
        <dsp:cNvPr id="0" name=""/>
        <dsp:cNvSpPr/>
      </dsp:nvSpPr>
      <dsp:spPr>
        <a:xfrm>
          <a:off x="1151351" y="2099573"/>
          <a:ext cx="203169" cy="203169"/>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A910509-6EBA-48EF-A07F-13DE0FE8A9DA}">
      <dsp:nvSpPr>
        <dsp:cNvPr id="0" name=""/>
        <dsp:cNvSpPr/>
      </dsp:nvSpPr>
      <dsp:spPr>
        <a:xfrm>
          <a:off x="1285912" y="2214577"/>
          <a:ext cx="936837" cy="14779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655" tIns="0" rIns="0" bIns="0" numCol="1" spcCol="1270" anchor="t" anchorCtr="0">
          <a:noAutofit/>
        </a:bodyPr>
        <a:lstStyle/>
        <a:p>
          <a:pPr lvl="0" algn="l" defTabSz="400050">
            <a:lnSpc>
              <a:spcPct val="90000"/>
            </a:lnSpc>
            <a:spcBef>
              <a:spcPct val="0"/>
            </a:spcBef>
            <a:spcAft>
              <a:spcPct val="35000"/>
            </a:spcAft>
          </a:pPr>
          <a:r>
            <a:rPr lang="es-BO" sz="900" kern="1200" dirty="0" smtClean="0">
              <a:solidFill>
                <a:schemeClr val="tx1"/>
              </a:solidFill>
            </a:rPr>
            <a:t>Afianzar la industrialización </a:t>
          </a:r>
          <a:endParaRPr lang="es-BO" sz="900" kern="1200" dirty="0">
            <a:solidFill>
              <a:schemeClr val="tx1"/>
            </a:solidFill>
          </a:endParaRPr>
        </a:p>
      </dsp:txBody>
      <dsp:txXfrm>
        <a:off x="1285912" y="2214577"/>
        <a:ext cx="936837" cy="1477918"/>
      </dsp:txXfrm>
    </dsp:sp>
    <dsp:sp modelId="{2336F957-1CAD-42E4-9240-848C9EEDF82F}">
      <dsp:nvSpPr>
        <dsp:cNvPr id="0" name=""/>
        <dsp:cNvSpPr/>
      </dsp:nvSpPr>
      <dsp:spPr>
        <a:xfrm>
          <a:off x="2054327" y="1561314"/>
          <a:ext cx="270892" cy="270892"/>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0895F03-6E8C-42F3-9DF3-19AB01EC31D0}">
      <dsp:nvSpPr>
        <dsp:cNvPr id="0" name=""/>
        <dsp:cNvSpPr/>
      </dsp:nvSpPr>
      <dsp:spPr>
        <a:xfrm>
          <a:off x="2189774" y="1696761"/>
          <a:ext cx="1089215" cy="19823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541" tIns="0" rIns="0" bIns="0" numCol="1" spcCol="1270" anchor="t" anchorCtr="0">
          <a:noAutofit/>
        </a:bodyPr>
        <a:lstStyle/>
        <a:p>
          <a:pPr lvl="0" algn="l" defTabSz="400050">
            <a:lnSpc>
              <a:spcPct val="90000"/>
            </a:lnSpc>
            <a:spcBef>
              <a:spcPct val="0"/>
            </a:spcBef>
            <a:spcAft>
              <a:spcPct val="35000"/>
            </a:spcAft>
          </a:pPr>
          <a:r>
            <a:rPr lang="es-BO" sz="900" kern="1200" dirty="0" smtClean="0">
              <a:solidFill>
                <a:schemeClr val="tx1"/>
              </a:solidFill>
            </a:rPr>
            <a:t>Reducir la dependencia de las materias primas </a:t>
          </a:r>
          <a:endParaRPr lang="es-BO" sz="900" kern="1200" dirty="0">
            <a:solidFill>
              <a:schemeClr val="tx1"/>
            </a:solidFill>
          </a:endParaRPr>
        </a:p>
      </dsp:txBody>
      <dsp:txXfrm>
        <a:off x="2189774" y="1696761"/>
        <a:ext cx="1089215" cy="1982315"/>
      </dsp:txXfrm>
    </dsp:sp>
    <dsp:sp modelId="{04B0EFFF-F013-4ABF-93B7-E13BC810EEE6}">
      <dsp:nvSpPr>
        <dsp:cNvPr id="0" name=""/>
        <dsp:cNvSpPr/>
      </dsp:nvSpPr>
      <dsp:spPr>
        <a:xfrm>
          <a:off x="3104037" y="1140866"/>
          <a:ext cx="349903" cy="349903"/>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E785E87-8AA9-4127-9D04-D4A5EAC772A8}">
      <dsp:nvSpPr>
        <dsp:cNvPr id="0" name=""/>
        <dsp:cNvSpPr/>
      </dsp:nvSpPr>
      <dsp:spPr>
        <a:xfrm>
          <a:off x="3278989" y="1315818"/>
          <a:ext cx="1128720" cy="2363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5407" tIns="0" rIns="0" bIns="0" numCol="1" spcCol="1270" anchor="t" anchorCtr="0">
          <a:noAutofit/>
        </a:bodyPr>
        <a:lstStyle/>
        <a:p>
          <a:pPr lvl="0" algn="l" defTabSz="400050">
            <a:lnSpc>
              <a:spcPct val="90000"/>
            </a:lnSpc>
            <a:spcBef>
              <a:spcPct val="0"/>
            </a:spcBef>
            <a:spcAft>
              <a:spcPct val="35000"/>
            </a:spcAft>
          </a:pPr>
          <a:r>
            <a:rPr lang="es-ES" sz="900" kern="1200" dirty="0" smtClean="0">
              <a:solidFill>
                <a:schemeClr val="tx1"/>
              </a:solidFill>
            </a:rPr>
            <a:t>Promover la cohesión social y la integración regional (Apoyando a la reducción de la pobreza, las desigualdades y la exclusión social)</a:t>
          </a:r>
          <a:endParaRPr lang="es-BO" sz="900" kern="1200" dirty="0">
            <a:solidFill>
              <a:schemeClr val="tx1"/>
            </a:solidFill>
          </a:endParaRPr>
        </a:p>
      </dsp:txBody>
      <dsp:txXfrm>
        <a:off x="3278989" y="1315818"/>
        <a:ext cx="1128720" cy="2363258"/>
      </dsp:txXfrm>
    </dsp:sp>
    <dsp:sp modelId="{1D8D70FC-9F77-4A96-8C46-4C8B57583EEB}">
      <dsp:nvSpPr>
        <dsp:cNvPr id="0" name=""/>
        <dsp:cNvSpPr/>
      </dsp:nvSpPr>
      <dsp:spPr>
        <a:xfrm>
          <a:off x="4184787" y="860097"/>
          <a:ext cx="445844" cy="445844"/>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3B18B26-3448-4100-BBD3-F756D2DF722B}">
      <dsp:nvSpPr>
        <dsp:cNvPr id="0" name=""/>
        <dsp:cNvSpPr/>
      </dsp:nvSpPr>
      <dsp:spPr>
        <a:xfrm>
          <a:off x="4407709" y="1083019"/>
          <a:ext cx="1128720" cy="2596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6244" tIns="0" rIns="0" bIns="0" numCol="1" spcCol="1270" anchor="t" anchorCtr="0">
          <a:noAutofit/>
        </a:bodyPr>
        <a:lstStyle/>
        <a:p>
          <a:pPr lvl="0" algn="l" defTabSz="400050">
            <a:lnSpc>
              <a:spcPct val="90000"/>
            </a:lnSpc>
            <a:spcBef>
              <a:spcPct val="0"/>
            </a:spcBef>
            <a:spcAft>
              <a:spcPct val="35000"/>
            </a:spcAft>
          </a:pPr>
          <a:r>
            <a:rPr lang="es-BO" sz="900" kern="1200" dirty="0" smtClean="0">
              <a:solidFill>
                <a:schemeClr val="tx1"/>
              </a:solidFill>
            </a:rPr>
            <a:t>Creación de oportunidades económicas sostenibles </a:t>
          </a:r>
          <a:endParaRPr lang="es-BO" sz="900" kern="1200" dirty="0">
            <a:solidFill>
              <a:schemeClr val="tx1"/>
            </a:solidFill>
          </a:endParaRPr>
        </a:p>
      </dsp:txBody>
      <dsp:txXfrm>
        <a:off x="4407709" y="1083019"/>
        <a:ext cx="1128720" cy="25960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9F7A05-42C5-40BF-9B73-095C0F5ECE6F}">
      <dsp:nvSpPr>
        <dsp:cNvPr id="0" name=""/>
        <dsp:cNvSpPr/>
      </dsp:nvSpPr>
      <dsp:spPr>
        <a:xfrm>
          <a:off x="1519039" y="920247"/>
          <a:ext cx="2134567" cy="625878"/>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BO" sz="2800" i="1" kern="1200" dirty="0" smtClean="0"/>
            <a:t>Fortalezas</a:t>
          </a:r>
          <a:endParaRPr lang="es-BO" sz="2800" i="1" kern="1200" dirty="0"/>
        </a:p>
      </dsp:txBody>
      <dsp:txXfrm>
        <a:off x="1537370" y="938578"/>
        <a:ext cx="2097905" cy="589216"/>
      </dsp:txXfrm>
    </dsp:sp>
    <dsp:sp modelId="{04718E59-3A7C-40B1-B7E4-F7DC388E75C4}">
      <dsp:nvSpPr>
        <dsp:cNvPr id="0" name=""/>
        <dsp:cNvSpPr/>
      </dsp:nvSpPr>
      <dsp:spPr>
        <a:xfrm>
          <a:off x="4940206" y="705557"/>
          <a:ext cx="2134567" cy="625878"/>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BO" sz="2800" i="1" kern="1200" dirty="0" smtClean="0"/>
            <a:t>Debilidades </a:t>
          </a:r>
          <a:endParaRPr lang="es-BO" sz="2800" i="1" kern="1200" dirty="0"/>
        </a:p>
      </dsp:txBody>
      <dsp:txXfrm>
        <a:off x="4958537" y="723888"/>
        <a:ext cx="2097905" cy="589216"/>
      </dsp:txXfrm>
    </dsp:sp>
    <dsp:sp modelId="{62CF11BD-2072-49E5-971E-04ABF75AF283}">
      <dsp:nvSpPr>
        <dsp:cNvPr id="0" name=""/>
        <dsp:cNvSpPr/>
      </dsp:nvSpPr>
      <dsp:spPr>
        <a:xfrm>
          <a:off x="3627264" y="5039950"/>
          <a:ext cx="889403" cy="889403"/>
        </a:xfrm>
        <a:prstGeom prst="triangle">
          <a:avLst/>
        </a:prstGeom>
        <a:solidFill>
          <a:srgbClr val="663300">
            <a:alpha val="90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FC7822A0-21DA-45BF-834E-9D866EC9C4D3}">
      <dsp:nvSpPr>
        <dsp:cNvPr id="0" name=""/>
        <dsp:cNvSpPr/>
      </dsp:nvSpPr>
      <dsp:spPr>
        <a:xfrm rot="240000">
          <a:off x="1402941" y="4658831"/>
          <a:ext cx="5338048" cy="373272"/>
        </a:xfrm>
        <a:prstGeom prst="rect">
          <a:avLst/>
        </a:prstGeom>
        <a:solidFill>
          <a:srgbClr val="663300">
            <a:alpha val="90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897D82CD-FC3C-4599-A54C-8A0DD769700B}">
      <dsp:nvSpPr>
        <dsp:cNvPr id="0" name=""/>
        <dsp:cNvSpPr/>
      </dsp:nvSpPr>
      <dsp:spPr>
        <a:xfrm rot="240000">
          <a:off x="4554844" y="3990483"/>
          <a:ext cx="2236093" cy="72332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BO" sz="1900" kern="1200" dirty="0" smtClean="0"/>
            <a:t>Falta de acceso a capacitación </a:t>
          </a:r>
          <a:endParaRPr lang="es-BO" sz="1900" kern="1200" dirty="0"/>
        </a:p>
      </dsp:txBody>
      <dsp:txXfrm>
        <a:off x="4590154" y="4025793"/>
        <a:ext cx="2165473" cy="652704"/>
      </dsp:txXfrm>
    </dsp:sp>
    <dsp:sp modelId="{0BA4F77E-12A7-45E0-845C-E3950D595FD4}">
      <dsp:nvSpPr>
        <dsp:cNvPr id="0" name=""/>
        <dsp:cNvSpPr/>
      </dsp:nvSpPr>
      <dsp:spPr>
        <a:xfrm rot="240000">
          <a:off x="4601896" y="3208664"/>
          <a:ext cx="2260577" cy="72161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BO" sz="1500" kern="1200" dirty="0" smtClean="0"/>
            <a:t>Falta de información sobre las ventajas y costos de la formalización</a:t>
          </a:r>
          <a:endParaRPr lang="es-BO" sz="1500" kern="1200" dirty="0"/>
        </a:p>
      </dsp:txBody>
      <dsp:txXfrm>
        <a:off x="4637122" y="3243890"/>
        <a:ext cx="2190125" cy="651160"/>
      </dsp:txXfrm>
    </dsp:sp>
    <dsp:sp modelId="{2E54989C-C709-4769-90E9-6479AD6B041C}">
      <dsp:nvSpPr>
        <dsp:cNvPr id="0" name=""/>
        <dsp:cNvSpPr/>
      </dsp:nvSpPr>
      <dsp:spPr>
        <a:xfrm rot="240000">
          <a:off x="4648948" y="2426846"/>
          <a:ext cx="2285060" cy="7199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BO" sz="1500" kern="1200" dirty="0" smtClean="0"/>
            <a:t>Informalidad o falta de legalidad  </a:t>
          </a:r>
          <a:endParaRPr lang="es-BO" sz="1500" kern="1200" dirty="0"/>
        </a:p>
      </dsp:txBody>
      <dsp:txXfrm>
        <a:off x="4684091" y="2461989"/>
        <a:ext cx="2214774" cy="649614"/>
      </dsp:txXfrm>
    </dsp:sp>
    <dsp:sp modelId="{2A8B4C47-BA1D-4BC5-B958-7549EA6B60A6}">
      <dsp:nvSpPr>
        <dsp:cNvPr id="0" name=""/>
        <dsp:cNvSpPr/>
      </dsp:nvSpPr>
      <dsp:spPr>
        <a:xfrm rot="240000">
          <a:off x="4696000" y="1645027"/>
          <a:ext cx="2309543" cy="71818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BO" sz="1500" kern="1200" dirty="0" smtClean="0"/>
            <a:t>Restricciones en el acceso a productos y servicios financieros </a:t>
          </a:r>
          <a:endParaRPr lang="es-BO" sz="1500" kern="1200" dirty="0"/>
        </a:p>
      </dsp:txBody>
      <dsp:txXfrm>
        <a:off x="4731059" y="1680086"/>
        <a:ext cx="2239425" cy="648070"/>
      </dsp:txXfrm>
    </dsp:sp>
    <dsp:sp modelId="{BD550235-D63B-48A6-B264-42995554689C}">
      <dsp:nvSpPr>
        <dsp:cNvPr id="0" name=""/>
        <dsp:cNvSpPr/>
      </dsp:nvSpPr>
      <dsp:spPr>
        <a:xfrm rot="240000">
          <a:off x="1530455" y="3772909"/>
          <a:ext cx="2118343" cy="73155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BO" sz="1500" kern="1200" dirty="0" smtClean="0"/>
            <a:t>Demandan poco capital </a:t>
          </a:r>
          <a:endParaRPr lang="es-BO" sz="1500" kern="1200" dirty="0"/>
        </a:p>
      </dsp:txBody>
      <dsp:txXfrm>
        <a:off x="1566167" y="3808621"/>
        <a:ext cx="2046919" cy="660134"/>
      </dsp:txXfrm>
    </dsp:sp>
    <dsp:sp modelId="{BE748A0D-F3DE-4B1D-8C9A-1F6AA7F85845}">
      <dsp:nvSpPr>
        <dsp:cNvPr id="0" name=""/>
        <dsp:cNvSpPr/>
      </dsp:nvSpPr>
      <dsp:spPr>
        <a:xfrm rot="240000">
          <a:off x="1589749" y="2990235"/>
          <a:ext cx="2118343" cy="73155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BO" sz="1500" kern="1200" dirty="0" smtClean="0"/>
            <a:t>Flexibles ante ciertos cambios del mercado</a:t>
          </a:r>
          <a:endParaRPr lang="es-BO" sz="1500" kern="1200" dirty="0"/>
        </a:p>
      </dsp:txBody>
      <dsp:txXfrm>
        <a:off x="1625461" y="3025947"/>
        <a:ext cx="2046919" cy="660134"/>
      </dsp:txXfrm>
    </dsp:sp>
    <dsp:sp modelId="{919FDD6C-C50C-484D-B97D-182D37A44E44}">
      <dsp:nvSpPr>
        <dsp:cNvPr id="0" name=""/>
        <dsp:cNvSpPr/>
      </dsp:nvSpPr>
      <dsp:spPr>
        <a:xfrm rot="240000">
          <a:off x="1649042" y="2207560"/>
          <a:ext cx="2118343" cy="73155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BO" sz="1500" kern="1200" dirty="0" smtClean="0"/>
            <a:t>Fuente principal para generar empleo  </a:t>
          </a:r>
          <a:endParaRPr lang="es-BO" sz="1500" kern="1200" dirty="0"/>
        </a:p>
      </dsp:txBody>
      <dsp:txXfrm>
        <a:off x="1684754" y="2243272"/>
        <a:ext cx="2046919" cy="66013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B4E4B2-8E4C-4D61-9826-5FA689EC76CD}">
      <dsp:nvSpPr>
        <dsp:cNvPr id="0" name=""/>
        <dsp:cNvSpPr/>
      </dsp:nvSpPr>
      <dsp:spPr>
        <a:xfrm>
          <a:off x="3583092" y="2378698"/>
          <a:ext cx="1763532" cy="1763532"/>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BO" sz="1800" kern="1200" dirty="0" smtClean="0"/>
            <a:t>Componente Financiero </a:t>
          </a:r>
          <a:endParaRPr lang="es-BO" sz="1800" kern="1200" dirty="0"/>
        </a:p>
      </dsp:txBody>
      <dsp:txXfrm>
        <a:off x="3841355" y="2636961"/>
        <a:ext cx="1247006" cy="1247006"/>
      </dsp:txXfrm>
    </dsp:sp>
    <dsp:sp modelId="{467C1507-DEA9-4455-B979-C7B698CFC9F4}">
      <dsp:nvSpPr>
        <dsp:cNvPr id="0" name=""/>
        <dsp:cNvSpPr/>
      </dsp:nvSpPr>
      <dsp:spPr>
        <a:xfrm>
          <a:off x="2786082" y="2968580"/>
          <a:ext cx="756236"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548619E-57FD-442C-9375-E9A30BBEBEA6}">
      <dsp:nvSpPr>
        <dsp:cNvPr id="0" name=""/>
        <dsp:cNvSpPr/>
      </dsp:nvSpPr>
      <dsp:spPr>
        <a:xfrm>
          <a:off x="1038032" y="2590322"/>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s-BO" sz="1200" kern="1200" dirty="0" smtClean="0"/>
            <a:t>Mejora del alcance y desempeño del BDP </a:t>
          </a:r>
          <a:endParaRPr lang="es-BO" sz="1200" kern="1200" dirty="0"/>
        </a:p>
      </dsp:txBody>
      <dsp:txXfrm>
        <a:off x="1077288" y="2629578"/>
        <a:ext cx="1596843" cy="1261772"/>
      </dsp:txXfrm>
    </dsp:sp>
    <dsp:sp modelId="{ABA0F0DF-8497-470E-BF99-C3EB5F82911E}">
      <dsp:nvSpPr>
        <dsp:cNvPr id="0" name=""/>
        <dsp:cNvSpPr/>
      </dsp:nvSpPr>
      <dsp:spPr>
        <a:xfrm rot="2571261">
          <a:off x="3201285" y="2055615"/>
          <a:ext cx="724844"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267F4BF-E13D-4A5F-BD25-405731434666}">
      <dsp:nvSpPr>
        <dsp:cNvPr id="0" name=""/>
        <dsp:cNvSpPr/>
      </dsp:nvSpPr>
      <dsp:spPr>
        <a:xfrm>
          <a:off x="1643070" y="785809"/>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s-ES" sz="1100" kern="1200" dirty="0" smtClean="0"/>
            <a:t>Desarrollo de habilidades productivas y de administración de los productores, mejorando sus capacidades de gestionar financiamiento</a:t>
          </a:r>
          <a:r>
            <a:rPr lang="es-ES" sz="1400" kern="1200" dirty="0" smtClean="0"/>
            <a:t>.</a:t>
          </a:r>
          <a:endParaRPr lang="es-BO" sz="1400" kern="1200" dirty="0"/>
        </a:p>
      </dsp:txBody>
      <dsp:txXfrm>
        <a:off x="1682326" y="825065"/>
        <a:ext cx="1596843" cy="1261772"/>
      </dsp:txXfrm>
    </dsp:sp>
    <dsp:sp modelId="{AA2F5835-CE79-4F80-91AE-94ECE6E37166}">
      <dsp:nvSpPr>
        <dsp:cNvPr id="0" name=""/>
        <dsp:cNvSpPr/>
      </dsp:nvSpPr>
      <dsp:spPr>
        <a:xfrm rot="5232094">
          <a:off x="4059666" y="1583943"/>
          <a:ext cx="812966"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D66157F-37B0-4745-ACD5-363C52AE2514}">
      <dsp:nvSpPr>
        <dsp:cNvPr id="0" name=""/>
        <dsp:cNvSpPr/>
      </dsp:nvSpPr>
      <dsp:spPr>
        <a:xfrm>
          <a:off x="3627181" y="1173"/>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s-ES" sz="1200" kern="1200" dirty="0" smtClean="0"/>
            <a:t>Productos financieros innovadores que permitan  </a:t>
          </a:r>
          <a:r>
            <a:rPr lang="es-ES" sz="1400" kern="1200" dirty="0" smtClean="0"/>
            <a:t>mayor</a:t>
          </a:r>
          <a:r>
            <a:rPr lang="es-ES" sz="1200" kern="1200" dirty="0" smtClean="0"/>
            <a:t> acceso a servicios financieros por parte de los pequeños productores</a:t>
          </a:r>
          <a:endParaRPr lang="es-BO" sz="1200" kern="1200" dirty="0"/>
        </a:p>
      </dsp:txBody>
      <dsp:txXfrm>
        <a:off x="3666437" y="40429"/>
        <a:ext cx="1596843" cy="1261772"/>
      </dsp:txXfrm>
    </dsp:sp>
    <dsp:sp modelId="{DEDB6505-AB8A-4734-8B55-6D5323C3CD92}">
      <dsp:nvSpPr>
        <dsp:cNvPr id="0" name=""/>
        <dsp:cNvSpPr/>
      </dsp:nvSpPr>
      <dsp:spPr>
        <a:xfrm rot="8069589">
          <a:off x="5071983" y="2116723"/>
          <a:ext cx="755580"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EDF7A17-B3CD-4378-87AC-5BAEE2BCD41A}">
      <dsp:nvSpPr>
        <dsp:cNvPr id="0" name=""/>
        <dsp:cNvSpPr/>
      </dsp:nvSpPr>
      <dsp:spPr>
        <a:xfrm>
          <a:off x="5643594" y="785823"/>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s-ES" sz="1200" kern="1200" dirty="0" smtClean="0"/>
            <a:t>Un nuevo marco legal del sistema financiero.</a:t>
          </a:r>
        </a:p>
      </dsp:txBody>
      <dsp:txXfrm>
        <a:off x="5682850" y="825079"/>
        <a:ext cx="1596843" cy="1261772"/>
      </dsp:txXfrm>
    </dsp:sp>
    <dsp:sp modelId="{EEC77491-60EF-4BD4-A8E0-EFE486F822E2}">
      <dsp:nvSpPr>
        <dsp:cNvPr id="0" name=""/>
        <dsp:cNvSpPr/>
      </dsp:nvSpPr>
      <dsp:spPr>
        <a:xfrm rot="10800000">
          <a:off x="5357856" y="2928960"/>
          <a:ext cx="815418"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9C08C838-621B-4EF9-8C15-3A7791994E3D}">
      <dsp:nvSpPr>
        <dsp:cNvPr id="0" name=""/>
        <dsp:cNvSpPr/>
      </dsp:nvSpPr>
      <dsp:spPr>
        <a:xfrm>
          <a:off x="6216329" y="2590322"/>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s-ES" sz="1200" kern="1200" dirty="0" smtClean="0"/>
            <a:t>Financiamiento democratizado del sector productivo, promoviendo el enfoque de desarrollo territorial y la inclusión de mujeres.</a:t>
          </a:r>
        </a:p>
      </dsp:txBody>
      <dsp:txXfrm>
        <a:off x="6255585" y="2629578"/>
        <a:ext cx="1596843" cy="12617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B4E4B2-8E4C-4D61-9826-5FA689EC76CD}">
      <dsp:nvSpPr>
        <dsp:cNvPr id="0" name=""/>
        <dsp:cNvSpPr/>
      </dsp:nvSpPr>
      <dsp:spPr>
        <a:xfrm>
          <a:off x="3583092" y="2378698"/>
          <a:ext cx="1763532" cy="1763532"/>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BO" sz="1800" kern="1200" dirty="0" smtClean="0"/>
            <a:t>Componente  Fiscal </a:t>
          </a:r>
          <a:endParaRPr lang="es-BO" sz="1800" kern="1200" dirty="0"/>
        </a:p>
      </dsp:txBody>
      <dsp:txXfrm>
        <a:off x="3841355" y="2636961"/>
        <a:ext cx="1247006" cy="1247006"/>
      </dsp:txXfrm>
    </dsp:sp>
    <dsp:sp modelId="{467C1507-DEA9-4455-B979-C7B698CFC9F4}">
      <dsp:nvSpPr>
        <dsp:cNvPr id="0" name=""/>
        <dsp:cNvSpPr/>
      </dsp:nvSpPr>
      <dsp:spPr>
        <a:xfrm rot="25682">
          <a:off x="2835103" y="2955678"/>
          <a:ext cx="709768"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548619E-57FD-442C-9375-E9A30BBEBEA6}">
      <dsp:nvSpPr>
        <dsp:cNvPr id="0" name=""/>
        <dsp:cNvSpPr/>
      </dsp:nvSpPr>
      <dsp:spPr>
        <a:xfrm>
          <a:off x="1143014" y="2571763"/>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s-BO" sz="1100" kern="1200" dirty="0" smtClean="0"/>
            <a:t>Desarrollo del marco legal del sistema tributario y aduanero con relación a las </a:t>
          </a:r>
          <a:r>
            <a:rPr lang="es-BO" sz="1100" kern="1200" dirty="0" err="1" smtClean="0"/>
            <a:t>MIPyMES</a:t>
          </a:r>
          <a:endParaRPr lang="es-BO" sz="1100" kern="1200" dirty="0"/>
        </a:p>
      </dsp:txBody>
      <dsp:txXfrm>
        <a:off x="1182270" y="2611019"/>
        <a:ext cx="1596843" cy="1261772"/>
      </dsp:txXfrm>
    </dsp:sp>
    <dsp:sp modelId="{ABA0F0DF-8497-470E-BF99-C3EB5F82911E}">
      <dsp:nvSpPr>
        <dsp:cNvPr id="0" name=""/>
        <dsp:cNvSpPr/>
      </dsp:nvSpPr>
      <dsp:spPr>
        <a:xfrm rot="2571261">
          <a:off x="3201285" y="2055615"/>
          <a:ext cx="724844"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267F4BF-E13D-4A5F-BD25-405731434666}">
      <dsp:nvSpPr>
        <dsp:cNvPr id="0" name=""/>
        <dsp:cNvSpPr/>
      </dsp:nvSpPr>
      <dsp:spPr>
        <a:xfrm>
          <a:off x="1643070" y="785809"/>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s-BO" sz="1100" kern="1200" dirty="0" smtClean="0"/>
            <a:t>Reorientación y consolidación de la política de zonas francas, con medidas que privilegien actividades de carácter industrial </a:t>
          </a:r>
          <a:endParaRPr lang="es-BO" sz="1100" kern="1200" dirty="0"/>
        </a:p>
      </dsp:txBody>
      <dsp:txXfrm>
        <a:off x="1682326" y="825065"/>
        <a:ext cx="1596843" cy="1261772"/>
      </dsp:txXfrm>
    </dsp:sp>
    <dsp:sp modelId="{AA2F5835-CE79-4F80-91AE-94ECE6E37166}">
      <dsp:nvSpPr>
        <dsp:cNvPr id="0" name=""/>
        <dsp:cNvSpPr/>
      </dsp:nvSpPr>
      <dsp:spPr>
        <a:xfrm rot="5232094">
          <a:off x="4059666" y="1583943"/>
          <a:ext cx="812966"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D66157F-37B0-4745-ACD5-363C52AE2514}">
      <dsp:nvSpPr>
        <dsp:cNvPr id="0" name=""/>
        <dsp:cNvSpPr/>
      </dsp:nvSpPr>
      <dsp:spPr>
        <a:xfrm>
          <a:off x="3627181" y="1173"/>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s-ES" sz="1100" kern="1200" dirty="0" smtClean="0"/>
            <a:t>Medidas tributarias enfocadas a la simplificación del cumplimiento de las obligaciones tributarias para MIPYMES</a:t>
          </a:r>
          <a:endParaRPr lang="es-BO" sz="1100" kern="1200" dirty="0"/>
        </a:p>
      </dsp:txBody>
      <dsp:txXfrm>
        <a:off x="3666437" y="40429"/>
        <a:ext cx="1596843" cy="1261772"/>
      </dsp:txXfrm>
    </dsp:sp>
    <dsp:sp modelId="{DEDB6505-AB8A-4734-8B55-6D5323C3CD92}">
      <dsp:nvSpPr>
        <dsp:cNvPr id="0" name=""/>
        <dsp:cNvSpPr/>
      </dsp:nvSpPr>
      <dsp:spPr>
        <a:xfrm rot="8069589">
          <a:off x="5071983" y="2116723"/>
          <a:ext cx="755580"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EDF7A17-B3CD-4378-87AC-5BAEE2BCD41A}">
      <dsp:nvSpPr>
        <dsp:cNvPr id="0" name=""/>
        <dsp:cNvSpPr/>
      </dsp:nvSpPr>
      <dsp:spPr>
        <a:xfrm>
          <a:off x="5643594" y="785823"/>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s-ES" sz="1100" kern="1200" dirty="0" smtClean="0"/>
            <a:t>Revisión y ajuste de las alícuotas arancelarias de importación  para la protección  y estabilización del mercado interno </a:t>
          </a:r>
        </a:p>
      </dsp:txBody>
      <dsp:txXfrm>
        <a:off x="5682850" y="825079"/>
        <a:ext cx="1596843" cy="1261772"/>
      </dsp:txXfrm>
    </dsp:sp>
    <dsp:sp modelId="{EEC77491-60EF-4BD4-A8E0-EFE486F822E2}">
      <dsp:nvSpPr>
        <dsp:cNvPr id="0" name=""/>
        <dsp:cNvSpPr/>
      </dsp:nvSpPr>
      <dsp:spPr>
        <a:xfrm rot="10800000">
          <a:off x="5471122" y="3000395"/>
          <a:ext cx="815418" cy="50260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9C08C838-621B-4EF9-8C15-3A7791994E3D}">
      <dsp:nvSpPr>
        <dsp:cNvPr id="0" name=""/>
        <dsp:cNvSpPr/>
      </dsp:nvSpPr>
      <dsp:spPr>
        <a:xfrm>
          <a:off x="6216329" y="2590322"/>
          <a:ext cx="1675355" cy="13402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s-ES" sz="1100" kern="1200" dirty="0" smtClean="0"/>
            <a:t>Otras medidas de política no arancelaria para la protección y estabilización del mercado interno, así como para promoción e incentivo de la producción nacional </a:t>
          </a:r>
        </a:p>
      </dsp:txBody>
      <dsp:txXfrm>
        <a:off x="6255585" y="2629578"/>
        <a:ext cx="1596843" cy="126177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6.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1"/>
            <a:ext cx="3038604"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s-ES"/>
          </a:p>
        </p:txBody>
      </p:sp>
      <p:sp>
        <p:nvSpPr>
          <p:cNvPr id="33795" name="Rectangle 3"/>
          <p:cNvSpPr>
            <a:spLocks noGrp="1" noChangeArrowheads="1"/>
          </p:cNvSpPr>
          <p:nvPr>
            <p:ph type="dt" sz="quarter" idx="1"/>
          </p:nvPr>
        </p:nvSpPr>
        <p:spPr bwMode="auto">
          <a:xfrm>
            <a:off x="3970159" y="1"/>
            <a:ext cx="3038604"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s-ES"/>
          </a:p>
        </p:txBody>
      </p:sp>
      <p:sp>
        <p:nvSpPr>
          <p:cNvPr id="33796" name="Rectangle 4"/>
          <p:cNvSpPr>
            <a:spLocks noGrp="1" noChangeArrowheads="1"/>
          </p:cNvSpPr>
          <p:nvPr>
            <p:ph type="ftr" sz="quarter" idx="2"/>
          </p:nvPr>
        </p:nvSpPr>
        <p:spPr bwMode="auto">
          <a:xfrm>
            <a:off x="0" y="8830086"/>
            <a:ext cx="3038604"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s-ES"/>
          </a:p>
        </p:txBody>
      </p:sp>
      <p:sp>
        <p:nvSpPr>
          <p:cNvPr id="33797" name="Rectangle 5"/>
          <p:cNvSpPr>
            <a:spLocks noGrp="1" noChangeArrowheads="1"/>
          </p:cNvSpPr>
          <p:nvPr>
            <p:ph type="sldNum" sz="quarter" idx="3"/>
          </p:nvPr>
        </p:nvSpPr>
        <p:spPr bwMode="auto">
          <a:xfrm>
            <a:off x="3970159" y="8830086"/>
            <a:ext cx="3038604"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24FCC1B1-93ED-4FD3-BC87-4FDB6B80F9F1}" type="slidenum">
              <a:rPr lang="es-ES"/>
              <a:pPr>
                <a:defRPr/>
              </a:pPr>
              <a:t>‹Nº›</a:t>
            </a:fld>
            <a:endParaRPr lang="es-ES"/>
          </a:p>
        </p:txBody>
      </p:sp>
    </p:spTree>
    <p:extLst>
      <p:ext uri="{BB962C8B-B14F-4D97-AF65-F5344CB8AC3E}">
        <p14:creationId xmlns:p14="http://schemas.microsoft.com/office/powerpoint/2010/main" val="785456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3038604" cy="46482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s-ES"/>
          </a:p>
        </p:txBody>
      </p:sp>
      <p:sp>
        <p:nvSpPr>
          <p:cNvPr id="3" name="2 Marcador de fecha"/>
          <p:cNvSpPr>
            <a:spLocks noGrp="1"/>
          </p:cNvSpPr>
          <p:nvPr>
            <p:ph type="dt" idx="1"/>
          </p:nvPr>
        </p:nvSpPr>
        <p:spPr>
          <a:xfrm>
            <a:off x="3970159" y="1"/>
            <a:ext cx="3038604" cy="464820"/>
          </a:xfrm>
          <a:prstGeom prst="rect">
            <a:avLst/>
          </a:prstGeom>
        </p:spPr>
        <p:txBody>
          <a:bodyPr vert="horz" lIns="91440" tIns="45720" rIns="91440" bIns="45720" rtlCol="0"/>
          <a:lstStyle>
            <a:lvl1pPr algn="r">
              <a:defRPr sz="1200">
                <a:latin typeface="Arial" charset="0"/>
                <a:cs typeface="Arial" charset="0"/>
              </a:defRPr>
            </a:lvl1pPr>
          </a:lstStyle>
          <a:p>
            <a:pPr>
              <a:defRPr/>
            </a:pPr>
            <a:fld id="{9F66894E-B4C9-4FD1-9A08-7A1A7B7F3ADE}" type="datetimeFigureOut">
              <a:rPr lang="es-ES"/>
              <a:pPr>
                <a:defRPr/>
              </a:pPr>
              <a:t>30/11/2012</a:t>
            </a:fld>
            <a:endParaRPr lang="es-ES"/>
          </a:p>
        </p:txBody>
      </p:sp>
      <p:sp>
        <p:nvSpPr>
          <p:cNvPr id="4" name="3 Marcador de imagen de diapositiva"/>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700713" y="4416538"/>
            <a:ext cx="5608975" cy="418338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8830086"/>
            <a:ext cx="3038604" cy="46482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s-ES"/>
          </a:p>
        </p:txBody>
      </p:sp>
      <p:sp>
        <p:nvSpPr>
          <p:cNvPr id="7" name="6 Marcador de número de diapositiva"/>
          <p:cNvSpPr>
            <a:spLocks noGrp="1"/>
          </p:cNvSpPr>
          <p:nvPr>
            <p:ph type="sldNum" sz="quarter" idx="5"/>
          </p:nvPr>
        </p:nvSpPr>
        <p:spPr>
          <a:xfrm>
            <a:off x="3970159" y="8830086"/>
            <a:ext cx="3038604" cy="46482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995884C2-F2D0-41FE-AB91-32B05E3F9E1F}" type="slidenum">
              <a:rPr lang="es-ES"/>
              <a:pPr>
                <a:defRPr/>
              </a:pPr>
              <a:t>‹Nº›</a:t>
            </a:fld>
            <a:endParaRPr lang="es-ES"/>
          </a:p>
        </p:txBody>
      </p:sp>
    </p:spTree>
    <p:extLst>
      <p:ext uri="{BB962C8B-B14F-4D97-AF65-F5344CB8AC3E}">
        <p14:creationId xmlns:p14="http://schemas.microsoft.com/office/powerpoint/2010/main" val="12440850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BO" dirty="0"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445BD3-599A-4F71-9D2D-BF507B754FE3}" type="slidenum">
              <a:rPr lang="es-ES" smtClean="0"/>
              <a:pPr/>
              <a:t>1</a:t>
            </a:fld>
            <a:endParaRPr lang="es-E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12</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13</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18</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19</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20</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21</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22</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23</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24</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25</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26</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BO" dirty="0"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445BD3-599A-4F71-9D2D-BF507B754FE3}" type="slidenum">
              <a:rPr lang="es-ES" smtClean="0"/>
              <a:pPr/>
              <a:t>27</a:t>
            </a:fld>
            <a:endParaRPr lang="es-E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3</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4</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5</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6</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7</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10</a:t>
            </a:fld>
            <a:endParaRPr lang="es-ES" dirty="0"/>
          </a:p>
        </p:txBody>
      </p:sp>
    </p:spTree>
    <p:extLst>
      <p:ext uri="{BB962C8B-B14F-4D97-AF65-F5344CB8AC3E}">
        <p14:creationId xmlns:p14="http://schemas.microsoft.com/office/powerpoint/2010/main" val="4278601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pPr>
              <a:defRPr/>
            </a:pPr>
            <a:fld id="{995884C2-F2D0-41FE-AB91-32B05E3F9E1F}" type="slidenum">
              <a:rPr lang="es-ES" smtClean="0"/>
              <a:pPr>
                <a:defRPr/>
              </a:pPr>
              <a:t>11</a:t>
            </a:fld>
            <a:endParaRPr lang="es-ES" dirty="0"/>
          </a:p>
        </p:txBody>
      </p:sp>
    </p:spTree>
    <p:extLst>
      <p:ext uri="{BB962C8B-B14F-4D97-AF65-F5344CB8AC3E}">
        <p14:creationId xmlns:p14="http://schemas.microsoft.com/office/powerpoint/2010/main" val="42786018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8" descr="1-ppt2.jpg"/>
          <p:cNvPicPr>
            <a:picLocks noChangeAspect="1"/>
          </p:cNvPicPr>
          <p:nvPr/>
        </p:nvPicPr>
        <p:blipFill>
          <a:blip r:embed="rId2" cstate="print"/>
          <a:srcRect/>
          <a:stretch>
            <a:fillRect/>
          </a:stretch>
        </p:blipFill>
        <p:spPr bwMode="auto">
          <a:xfrm>
            <a:off x="1588" y="0"/>
            <a:ext cx="9140825" cy="6858000"/>
          </a:xfrm>
          <a:prstGeom prst="rect">
            <a:avLst/>
          </a:prstGeom>
          <a:noFill/>
          <a:ln w="9525">
            <a:noFill/>
            <a:miter lim="800000"/>
            <a:headEnd/>
            <a:tailEnd/>
          </a:ln>
        </p:spPr>
      </p:pic>
      <p:sp>
        <p:nvSpPr>
          <p:cNvPr id="16403" name="Rectangle 19"/>
          <p:cNvSpPr>
            <a:spLocks noGrp="1" noChangeArrowheads="1"/>
          </p:cNvSpPr>
          <p:nvPr>
            <p:ph type="ctrTitle"/>
          </p:nvPr>
        </p:nvSpPr>
        <p:spPr>
          <a:xfrm>
            <a:off x="381000" y="914400"/>
            <a:ext cx="5105400" cy="1905000"/>
          </a:xfrm>
        </p:spPr>
        <p:txBody>
          <a:bodyPr/>
          <a:lstStyle>
            <a:lvl1pPr>
              <a:defRPr sz="3200">
                <a:ln>
                  <a:noFill/>
                </a:ln>
                <a:solidFill>
                  <a:srgbClr val="0B2453"/>
                </a:solidFill>
                <a:effectLst>
                  <a:outerShdw blurRad="53975" dist="50800" dir="16140000" algn="tl" rotWithShape="0">
                    <a:schemeClr val="bg1">
                      <a:lumMod val="75000"/>
                      <a:alpha val="52000"/>
                    </a:schemeClr>
                  </a:outerShdw>
                  <a:reflection stA="15000" endPos="58000" dir="5400000" sy="-100000" algn="bl" rotWithShape="0"/>
                </a:effectLst>
              </a:defRPr>
            </a:lvl1pPr>
          </a:lstStyle>
          <a:p>
            <a:r>
              <a:rPr lang="en-US" dirty="0" err="1"/>
              <a:t>Haga</a:t>
            </a:r>
            <a:r>
              <a:rPr lang="en-US" dirty="0"/>
              <a:t> </a:t>
            </a:r>
            <a:r>
              <a:rPr lang="en-US" dirty="0" err="1"/>
              <a:t>clic</a:t>
            </a:r>
            <a:r>
              <a:rPr lang="en-US" dirty="0"/>
              <a:t> </a:t>
            </a:r>
            <a:r>
              <a:rPr lang="en-US" dirty="0" err="1"/>
              <a:t>para</a:t>
            </a:r>
            <a:r>
              <a:rPr lang="en-US" dirty="0"/>
              <a:t> </a:t>
            </a:r>
            <a:r>
              <a:rPr lang="en-US" dirty="0" err="1"/>
              <a:t>cambiar</a:t>
            </a:r>
            <a:r>
              <a:rPr lang="en-US" dirty="0"/>
              <a:t> el </a:t>
            </a:r>
            <a:r>
              <a:rPr lang="en-US" dirty="0" err="1"/>
              <a:t>estilo</a:t>
            </a:r>
            <a:r>
              <a:rPr lang="en-US" dirty="0"/>
              <a:t> de </a:t>
            </a:r>
            <a:r>
              <a:rPr lang="en-US" dirty="0" err="1"/>
              <a:t>título</a:t>
            </a:r>
            <a:r>
              <a:rPr lang="en-US" dirty="0"/>
              <a:t>	</a:t>
            </a:r>
          </a:p>
        </p:txBody>
      </p:sp>
      <p:sp>
        <p:nvSpPr>
          <p:cNvPr id="16404" name="Rectangle 20"/>
          <p:cNvSpPr>
            <a:spLocks noGrp="1" noChangeArrowheads="1"/>
          </p:cNvSpPr>
          <p:nvPr>
            <p:ph type="subTitle" idx="1"/>
          </p:nvPr>
        </p:nvSpPr>
        <p:spPr>
          <a:xfrm>
            <a:off x="381000" y="3276600"/>
            <a:ext cx="5105400" cy="609600"/>
          </a:xfrm>
        </p:spPr>
        <p:txBody>
          <a:bodyPr anchor="b"/>
          <a:lstStyle>
            <a:lvl1pPr marL="0" indent="0" algn="ctr">
              <a:buFont typeface="Wingdings" pitchFamily="2" charset="2"/>
              <a:buNone/>
              <a:defRPr sz="1900" b="1" i="1">
                <a:latin typeface="Helvetica Neue"/>
                <a:cs typeface="Helvetica Neue"/>
              </a:defRPr>
            </a:lvl1pPr>
          </a:lstStyle>
          <a:p>
            <a:r>
              <a:rPr lang="en-US" dirty="0" err="1"/>
              <a:t>Haga</a:t>
            </a:r>
            <a:r>
              <a:rPr lang="en-US" dirty="0"/>
              <a:t> </a:t>
            </a:r>
            <a:r>
              <a:rPr lang="en-US" dirty="0" err="1"/>
              <a:t>clic</a:t>
            </a:r>
            <a:r>
              <a:rPr lang="en-US" dirty="0"/>
              <a:t> </a:t>
            </a:r>
            <a:r>
              <a:rPr lang="en-US" dirty="0" err="1"/>
              <a:t>para</a:t>
            </a:r>
            <a:r>
              <a:rPr lang="en-US" dirty="0"/>
              <a:t> </a:t>
            </a:r>
            <a:r>
              <a:rPr lang="en-US" dirty="0" err="1"/>
              <a:t>modificar</a:t>
            </a:r>
            <a:r>
              <a:rPr lang="en-US" dirty="0"/>
              <a:t> el </a:t>
            </a:r>
            <a:r>
              <a:rPr lang="en-US" dirty="0" err="1"/>
              <a:t>estilo</a:t>
            </a:r>
            <a:r>
              <a:rPr lang="en-US" dirty="0"/>
              <a:t> de </a:t>
            </a:r>
            <a:r>
              <a:rPr lang="en-US" dirty="0" err="1"/>
              <a:t>subtítulo</a:t>
            </a:r>
            <a:r>
              <a:rPr lang="en-US" dirty="0"/>
              <a:t> del </a:t>
            </a:r>
            <a:r>
              <a:rPr lang="en-US" dirty="0" err="1"/>
              <a:t>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cSld name="1_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301625" y="228600"/>
            <a:ext cx="8540750" cy="58705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2 Marcador de fecha"/>
          <p:cNvSpPr>
            <a:spLocks noGrp="1"/>
          </p:cNvSpPr>
          <p:nvPr>
            <p:ph type="dt" sz="half" idx="10"/>
          </p:nvPr>
        </p:nvSpPr>
        <p:spPr>
          <a:xfrm>
            <a:off x="304800" y="6245225"/>
            <a:ext cx="2286000" cy="476250"/>
          </a:xfrm>
        </p:spPr>
        <p:txBody>
          <a:bodyPr/>
          <a:lstStyle>
            <a:lvl1pPr>
              <a:defRPr/>
            </a:lvl1pPr>
          </a:lstStyle>
          <a:p>
            <a:pPr>
              <a:defRPr/>
            </a:pPr>
            <a:endParaRPr lang="es-ES"/>
          </a:p>
        </p:txBody>
      </p:sp>
      <p:sp>
        <p:nvSpPr>
          <p:cNvPr id="4" name="3 Marcador de pie de página"/>
          <p:cNvSpPr>
            <a:spLocks noGrp="1"/>
          </p:cNvSpPr>
          <p:nvPr>
            <p:ph type="ftr" sz="quarter" idx="11"/>
          </p:nvPr>
        </p:nvSpPr>
        <p:spPr>
          <a:xfrm>
            <a:off x="3124200" y="6245225"/>
            <a:ext cx="2895600" cy="476250"/>
          </a:xfrm>
        </p:spPr>
        <p:txBody>
          <a:bodyPr/>
          <a:lstStyle>
            <a:lvl1pPr>
              <a:defRPr/>
            </a:lvl1pPr>
          </a:lstStyle>
          <a:p>
            <a:pPr>
              <a:defRPr/>
            </a:pPr>
            <a:endParaRPr lang="es-ES"/>
          </a:p>
        </p:txBody>
      </p:sp>
      <p:sp>
        <p:nvSpPr>
          <p:cNvPr id="5" name="4 Marcador de número de diapositiva"/>
          <p:cNvSpPr>
            <a:spLocks noGrp="1"/>
          </p:cNvSpPr>
          <p:nvPr>
            <p:ph type="sldNum" sz="quarter" idx="12"/>
          </p:nvPr>
        </p:nvSpPr>
        <p:spPr>
          <a:xfrm>
            <a:off x="6553200" y="6245225"/>
            <a:ext cx="2286000" cy="476250"/>
          </a:xfrm>
        </p:spPr>
        <p:txBody>
          <a:bodyPr/>
          <a:lstStyle>
            <a:lvl1pPr>
              <a:defRPr/>
            </a:lvl1pPr>
          </a:lstStyle>
          <a:p>
            <a:pPr>
              <a:defRPr/>
            </a:pPr>
            <a:fld id="{04D31E10-1544-4FF6-B9AA-9134F0EE6C2D}" type="slidenum">
              <a:rPr lang="es-ES"/>
              <a:pPr>
                <a:defRPr/>
              </a:pPr>
              <a:t>‹Nº›</a:t>
            </a:fld>
            <a:endParaRPr lang="es-ES"/>
          </a:p>
        </p:txBody>
      </p:sp>
    </p:spTree>
    <p:extLst>
      <p:ext uri="{BB962C8B-B14F-4D97-AF65-F5344CB8AC3E}">
        <p14:creationId xmlns:p14="http://schemas.microsoft.com/office/powerpoint/2010/main" val="787936372"/>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B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4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BO">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7" name="6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BO">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BO">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BO">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B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BO">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B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B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BO">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3" name="Picture 8" descr="3-ppt2.jpg"/>
          <p:cNvPicPr>
            <a:picLocks noChangeAspect="1"/>
          </p:cNvPicPr>
          <p:nvPr/>
        </p:nvPicPr>
        <p:blipFill>
          <a:blip r:embed="rId2" cstate="print"/>
          <a:srcRect/>
          <a:stretch>
            <a:fillRect/>
          </a:stretch>
        </p:blipFill>
        <p:spPr bwMode="auto">
          <a:xfrm>
            <a:off x="1588" y="0"/>
            <a:ext cx="9140825" cy="6858000"/>
          </a:xfrm>
          <a:prstGeom prst="rect">
            <a:avLst/>
          </a:prstGeom>
          <a:noFill/>
          <a:ln w="9525">
            <a:noFill/>
            <a:miter lim="800000"/>
            <a:headEnd/>
            <a:tailEnd/>
          </a:ln>
        </p:spPr>
      </p:pic>
      <p:sp>
        <p:nvSpPr>
          <p:cNvPr id="2" name="Title 1"/>
          <p:cNvSpPr>
            <a:spLocks noGrp="1"/>
          </p:cNvSpPr>
          <p:nvPr>
            <p:ph type="title"/>
          </p:nvPr>
        </p:nvSpPr>
        <p:spPr>
          <a:xfrm>
            <a:off x="1219200" y="2514600"/>
            <a:ext cx="5181600" cy="457200"/>
          </a:xfrm>
          <a:effectLst>
            <a:outerShdw blurRad="25400" dist="38100" dir="2700000">
              <a:srgbClr val="000000">
                <a:alpha val="12000"/>
              </a:srgbClr>
            </a:outerShdw>
          </a:effectLst>
        </p:spPr>
        <p:txBody>
          <a:bodyPr anchor="b"/>
          <a:lstStyle>
            <a:lvl1pPr algn="l">
              <a:defRPr/>
            </a:lvl1pPr>
          </a:lstStyle>
          <a:p>
            <a:r>
              <a:rPr lang="es-ES_tradnl" smtClean="0"/>
              <a:t>Click to edit Master title style</a:t>
            </a:r>
            <a:endParaRPr lang="en-US" dirty="0"/>
          </a:p>
        </p:txBody>
      </p:sp>
      <p:sp>
        <p:nvSpPr>
          <p:cNvPr id="4" name="Rectangle 2"/>
          <p:cNvSpPr>
            <a:spLocks noGrp="1" noChangeArrowheads="1"/>
          </p:cNvSpPr>
          <p:nvPr>
            <p:ph type="ftr" sz="quarter" idx="10"/>
          </p:nvPr>
        </p:nvSpPr>
        <p:spPr/>
        <p:txBody>
          <a:bodyPr/>
          <a:lstStyle>
            <a:lvl1pPr>
              <a:defRPr/>
            </a:lvl1pPr>
          </a:lstStyle>
          <a:p>
            <a:pPr>
              <a:defRPr/>
            </a:pPr>
            <a:endParaRPr lang="es-ES"/>
          </a:p>
        </p:txBody>
      </p:sp>
      <p:sp>
        <p:nvSpPr>
          <p:cNvPr id="5" name="Rectangle 3"/>
          <p:cNvSpPr>
            <a:spLocks noGrp="1" noChangeArrowheads="1"/>
          </p:cNvSpPr>
          <p:nvPr>
            <p:ph type="sldNum" sz="quarter" idx="11"/>
          </p:nvPr>
        </p:nvSpPr>
        <p:spPr>
          <a:xfrm>
            <a:off x="990600" y="6248400"/>
            <a:ext cx="2133600" cy="457200"/>
          </a:xfrm>
        </p:spPr>
        <p:txBody>
          <a:bodyPr/>
          <a:lstStyle>
            <a:lvl1pPr algn="l">
              <a:defRPr/>
            </a:lvl1pPr>
          </a:lstStyle>
          <a:p>
            <a:pPr>
              <a:defRPr/>
            </a:pPr>
            <a:fld id="{FC049921-68E9-458D-A0E7-74FB59BED875}" type="slidenum">
              <a:rPr lang="es-ES"/>
              <a:pPr>
                <a:defRPr/>
              </a:pPr>
              <a:t>‹Nº›</a:t>
            </a:fld>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B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B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4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BO">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7" name="6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BO">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BO">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BO">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B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BO">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2819400" y="152400"/>
            <a:ext cx="6019800" cy="914400"/>
          </a:xfrm>
          <a:solidFill>
            <a:schemeClr val="bg1">
              <a:alpha val="0"/>
            </a:schemeClr>
          </a:solidFill>
        </p:spPr>
        <p:txBody>
          <a:bodyPr/>
          <a:lstStyle>
            <a:lvl1pPr algn="r">
              <a:defRPr sz="2500" baseline="0"/>
            </a:lvl1pPr>
          </a:lstStyle>
          <a:p>
            <a:r>
              <a:rPr lang="es-ES_tradnl" dirty="0" err="1" smtClean="0"/>
              <a:t>Click</a:t>
            </a:r>
            <a:r>
              <a:rPr lang="es-ES_tradnl" dirty="0" smtClean="0"/>
              <a:t> </a:t>
            </a:r>
            <a:r>
              <a:rPr lang="es-ES_tradnl" dirty="0" err="1" smtClean="0"/>
              <a:t>to</a:t>
            </a:r>
            <a:r>
              <a:rPr lang="es-ES_tradnl" dirty="0" smtClean="0"/>
              <a:t> </a:t>
            </a:r>
            <a:r>
              <a:rPr lang="es-ES_tradnl" dirty="0" err="1" smtClean="0"/>
              <a:t>edit</a:t>
            </a:r>
            <a:r>
              <a:rPr lang="es-ES_tradnl" dirty="0" smtClean="0"/>
              <a:t> Master </a:t>
            </a:r>
            <a:r>
              <a:rPr lang="es-ES_tradnl" dirty="0" err="1" smtClean="0"/>
              <a:t>title</a:t>
            </a:r>
            <a:r>
              <a:rPr lang="es-ES_tradnl" dirty="0" smtClean="0"/>
              <a:t> </a:t>
            </a:r>
            <a:r>
              <a:rPr lang="es-ES_tradnl" dirty="0" err="1" smtClean="0"/>
              <a:t>style</a:t>
            </a:r>
            <a:endParaRPr lang="en-US" dirty="0"/>
          </a:p>
        </p:txBody>
      </p:sp>
      <p:sp>
        <p:nvSpPr>
          <p:cNvPr id="3" name="2 Marcador de contenido"/>
          <p:cNvSpPr>
            <a:spLocks noGrp="1"/>
          </p:cNvSpPr>
          <p:nvPr>
            <p:ph idx="1"/>
          </p:nvPr>
        </p:nvSpPr>
        <p:spPr>
          <a:xfrm>
            <a:off x="990600" y="1447800"/>
            <a:ext cx="7848600" cy="4419600"/>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Rectangle 2"/>
          <p:cNvSpPr>
            <a:spLocks noGrp="1" noChangeArrowheads="1"/>
          </p:cNvSpPr>
          <p:nvPr>
            <p:ph type="ftr" sz="quarter" idx="10"/>
          </p:nvPr>
        </p:nvSpPr>
        <p:spPr/>
        <p:txBody>
          <a:bodyPr/>
          <a:lstStyle>
            <a:lvl1pPr>
              <a:defRPr/>
            </a:lvl1pPr>
          </a:lstStyle>
          <a:p>
            <a:pPr>
              <a:defRPr/>
            </a:pPr>
            <a:endParaRPr lang="es-ES"/>
          </a:p>
        </p:txBody>
      </p:sp>
      <p:sp>
        <p:nvSpPr>
          <p:cNvPr id="5" name="Rectangle 3"/>
          <p:cNvSpPr>
            <a:spLocks noGrp="1" noChangeArrowheads="1"/>
          </p:cNvSpPr>
          <p:nvPr>
            <p:ph type="sldNum" sz="quarter" idx="11"/>
          </p:nvPr>
        </p:nvSpPr>
        <p:spPr>
          <a:xfrm>
            <a:off x="990600" y="6248400"/>
            <a:ext cx="2133600" cy="457200"/>
          </a:xfrm>
        </p:spPr>
        <p:txBody>
          <a:bodyPr/>
          <a:lstStyle>
            <a:lvl1pPr algn="l">
              <a:defRPr/>
            </a:lvl1pPr>
          </a:lstStyle>
          <a:p>
            <a:pPr>
              <a:defRPr/>
            </a:pPr>
            <a:fld id="{2795E066-DDBE-454D-AAD6-86D215DAA48A}" type="slidenum">
              <a:rPr lang="es-ES"/>
              <a:pPr>
                <a:defRPr/>
              </a:pPr>
              <a:t>‹Nº›</a:t>
            </a:fld>
            <a:endParaRPr lang="es-E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B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B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BO">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B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BC169FA7-2B6A-4DC8-B81B-332525184EE7}" type="datetimeFigureOut">
              <a:rPr lang="es-BO">
                <a:solidFill>
                  <a:prstClr val="black">
                    <a:tint val="75000"/>
                  </a:prstClr>
                </a:solidFill>
              </a:rPr>
              <a:pPr/>
              <a:t>30/11/2012</a:t>
            </a:fld>
            <a:endParaRPr lang="es-BO">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BO">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2FA0E1-56FA-4749-A7FF-066787580C15}" type="slidenum">
              <a:rPr lang="es-BO">
                <a:solidFill>
                  <a:prstClr val="black">
                    <a:tint val="75000"/>
                  </a:prstClr>
                </a:solidFill>
              </a:rPr>
              <a:pPr/>
              <a:t>‹Nº›</a:t>
            </a:fld>
            <a:endParaRPr lang="es-BO">
              <a:solidFill>
                <a:prstClr val="black">
                  <a:tint val="75000"/>
                </a:prst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990600" y="1295400"/>
            <a:ext cx="7848600" cy="4572000"/>
          </a:xfrm>
        </p:spPr>
        <p:txBody>
          <a:bodyPr/>
          <a:lstStyle>
            <a:lvl3pPr>
              <a:buNone/>
              <a:defRPr/>
            </a:lvl3pPr>
            <a:lvl4pPr>
              <a:buNone/>
              <a:defRPr/>
            </a:lvl4pPr>
            <a:lvl5pPr>
              <a:buNone/>
              <a:defRPr/>
            </a:lvl5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p:txBody>
      </p:sp>
      <p:sp>
        <p:nvSpPr>
          <p:cNvPr id="6" name="1 Título"/>
          <p:cNvSpPr>
            <a:spLocks noGrp="1"/>
          </p:cNvSpPr>
          <p:nvPr>
            <p:ph type="title" idx="13"/>
          </p:nvPr>
        </p:nvSpPr>
        <p:spPr>
          <a:xfrm>
            <a:off x="2819400" y="152400"/>
            <a:ext cx="6019800" cy="914400"/>
          </a:xfrm>
        </p:spPr>
        <p:txBody>
          <a:bodyPr/>
          <a:lstStyle>
            <a:lvl1pPr algn="r">
              <a:defRPr/>
            </a:lvl1pPr>
          </a:lstStyle>
          <a:p>
            <a:r>
              <a:rPr lang="es-ES" dirty="0" smtClean="0"/>
              <a:t>Haga clic para modificar el estilo de título del patrón</a:t>
            </a:r>
            <a:endParaRPr lang="en-US" dirty="0"/>
          </a:p>
        </p:txBody>
      </p:sp>
      <p:sp>
        <p:nvSpPr>
          <p:cNvPr id="4" name="Rectangle 2"/>
          <p:cNvSpPr>
            <a:spLocks noGrp="1" noChangeArrowheads="1"/>
          </p:cNvSpPr>
          <p:nvPr>
            <p:ph type="ftr" sz="quarter" idx="14"/>
          </p:nvPr>
        </p:nvSpPr>
        <p:spPr/>
        <p:txBody>
          <a:bodyPr/>
          <a:lstStyle>
            <a:lvl1pPr>
              <a:defRPr/>
            </a:lvl1pPr>
          </a:lstStyle>
          <a:p>
            <a:pPr>
              <a:defRPr/>
            </a:pPr>
            <a:endParaRPr lang="es-ES">
              <a:solidFill>
                <a:prstClr val="black">
                  <a:tint val="75000"/>
                </a:prstClr>
              </a:solidFill>
            </a:endParaRPr>
          </a:p>
        </p:txBody>
      </p:sp>
      <p:sp>
        <p:nvSpPr>
          <p:cNvPr id="5" name="Rectangle 3"/>
          <p:cNvSpPr>
            <a:spLocks noGrp="1" noChangeArrowheads="1"/>
          </p:cNvSpPr>
          <p:nvPr>
            <p:ph type="sldNum" sz="quarter" idx="15"/>
          </p:nvPr>
        </p:nvSpPr>
        <p:spPr>
          <a:xfrm>
            <a:off x="990600" y="6248400"/>
            <a:ext cx="2133600" cy="457200"/>
          </a:xfrm>
        </p:spPr>
        <p:txBody>
          <a:bodyPr/>
          <a:lstStyle>
            <a:lvl1pPr algn="l">
              <a:defRPr/>
            </a:lvl1pPr>
          </a:lstStyle>
          <a:p>
            <a:pPr>
              <a:defRPr/>
            </a:pPr>
            <a:fld id="{3083680F-D4BC-4EC8-9470-9699B7EC5C3F}" type="slidenum">
              <a:rPr lang="es-ES">
                <a:solidFill>
                  <a:prstClr val="black">
                    <a:tint val="75000"/>
                  </a:prstClr>
                </a:solidFill>
              </a:rPr>
              <a:pPr>
                <a:defRPr/>
              </a:pPr>
              <a:t>‹Nº›</a:t>
            </a:fld>
            <a:endParaRPr lang="es-E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r">
              <a:defRPr/>
            </a:lvl1pPr>
          </a:lstStyle>
          <a:p>
            <a:r>
              <a:rPr lang="es-ES" dirty="0" smtClean="0"/>
              <a:t>Haga clic para modificar el estilo de título del patrón</a:t>
            </a:r>
            <a:endParaRPr lang="en-US" dirty="0"/>
          </a:p>
        </p:txBody>
      </p:sp>
      <p:sp>
        <p:nvSpPr>
          <p:cNvPr id="3" name="2 Marcador de contenido"/>
          <p:cNvSpPr>
            <a:spLocks noGrp="1"/>
          </p:cNvSpPr>
          <p:nvPr>
            <p:ph sz="half" idx="1"/>
          </p:nvPr>
        </p:nvSpPr>
        <p:spPr>
          <a:xfrm>
            <a:off x="990600" y="1295400"/>
            <a:ext cx="3733800" cy="4648200"/>
          </a:xfrm>
        </p:spPr>
        <p:txBody>
          <a:bodyPr>
            <a:noAutofit/>
          </a:bodyPr>
          <a:lstStyle>
            <a:lvl1pPr algn="l">
              <a:buFont typeface="Courier New"/>
              <a:buNone/>
              <a:defRPr sz="2400" spc="0" baseline="0"/>
            </a:lvl1pPr>
            <a:lvl2pPr algn="l">
              <a:buFont typeface="Courier New"/>
              <a:buNone/>
              <a:defRPr sz="2400"/>
            </a:lvl2pPr>
            <a:lvl3pPr algn="l">
              <a:buFont typeface="Courier New"/>
              <a:buNone/>
              <a:defRPr sz="2000"/>
            </a:lvl3pPr>
            <a:lvl4pPr algn="l">
              <a:buFont typeface="Courier New"/>
              <a:buNone/>
              <a:defRPr sz="1800"/>
            </a:lvl4pPr>
            <a:lvl5pPr algn="l">
              <a:buFont typeface="Courier New"/>
              <a:buNone/>
              <a:defRPr sz="1800"/>
            </a:lvl5pPr>
            <a:lvl6pPr>
              <a:defRPr sz="1800"/>
            </a:lvl6pPr>
            <a:lvl7pPr>
              <a:defRPr sz="1800"/>
            </a:lvl7pPr>
            <a:lvl8pPr>
              <a:defRPr sz="1800"/>
            </a:lvl8pPr>
            <a:lvl9pPr>
              <a:defRPr sz="1800"/>
            </a:lvl9pPr>
          </a:lstStyle>
          <a:p>
            <a:pPr lvl="0"/>
            <a:r>
              <a:rPr lang="es-ES_tradnl" smtClean="0"/>
              <a:t>Click to edit Master text styles</a:t>
            </a:r>
          </a:p>
        </p:txBody>
      </p:sp>
      <p:sp>
        <p:nvSpPr>
          <p:cNvPr id="4" name="3 Marcador de contenido"/>
          <p:cNvSpPr>
            <a:spLocks noGrp="1"/>
          </p:cNvSpPr>
          <p:nvPr>
            <p:ph sz="half" idx="2"/>
          </p:nvPr>
        </p:nvSpPr>
        <p:spPr>
          <a:xfrm>
            <a:off x="5105400" y="1295400"/>
            <a:ext cx="3733800" cy="4648200"/>
          </a:xfrm>
        </p:spPr>
        <p:txBody>
          <a:bodyPr/>
          <a:lstStyle>
            <a:lvl1pPr>
              <a:buNone/>
              <a:defRPr sz="2400" baseline="0"/>
            </a:lvl1pPr>
            <a:lvl2pPr>
              <a:buNone/>
              <a:defRPr sz="2400"/>
            </a:lvl2pPr>
            <a:lvl3pPr>
              <a:buNone/>
              <a:defRPr sz="2400"/>
            </a:lvl3pPr>
            <a:lvl4pPr>
              <a:buNone/>
              <a:defRPr sz="2400"/>
            </a:lvl4pPr>
            <a:lvl5pPr>
              <a:buNone/>
              <a:defRPr sz="2400"/>
            </a:lvl5pPr>
            <a:lvl6pPr>
              <a:defRPr sz="1800"/>
            </a:lvl6pPr>
            <a:lvl7pPr>
              <a:defRPr sz="1800"/>
            </a:lvl7pPr>
            <a:lvl8pPr>
              <a:defRPr sz="1800"/>
            </a:lvl8pPr>
            <a:lvl9pPr>
              <a:defRPr sz="1800"/>
            </a:lvl9pPr>
          </a:lstStyle>
          <a:p>
            <a:pPr lvl="0"/>
            <a:r>
              <a:rPr lang="es-ES_tradnl" smtClean="0"/>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s-ES"/>
          </a:p>
        </p:txBody>
      </p:sp>
      <p:sp>
        <p:nvSpPr>
          <p:cNvPr id="6" name="Rectangle 3"/>
          <p:cNvSpPr>
            <a:spLocks noGrp="1" noChangeArrowheads="1"/>
          </p:cNvSpPr>
          <p:nvPr>
            <p:ph type="sldNum" sz="quarter" idx="11"/>
          </p:nvPr>
        </p:nvSpPr>
        <p:spPr>
          <a:xfrm>
            <a:off x="990600" y="6248400"/>
            <a:ext cx="2133600" cy="457200"/>
          </a:xfrm>
        </p:spPr>
        <p:txBody>
          <a:bodyPr/>
          <a:lstStyle>
            <a:lvl1pPr algn="l">
              <a:defRPr/>
            </a:lvl1pPr>
          </a:lstStyle>
          <a:p>
            <a:pPr>
              <a:defRPr/>
            </a:pPr>
            <a:fld id="{B1A2F516-1BE5-44D9-BB4B-FEBF1B5A2CC0}"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990600" y="1219201"/>
            <a:ext cx="3733800" cy="381000"/>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es-ES" dirty="0" smtClean="0"/>
          </a:p>
        </p:txBody>
      </p:sp>
      <p:sp>
        <p:nvSpPr>
          <p:cNvPr id="5" name="4 Marcador de texto"/>
          <p:cNvSpPr>
            <a:spLocks noGrp="1"/>
          </p:cNvSpPr>
          <p:nvPr>
            <p:ph type="body" sz="quarter" idx="3"/>
          </p:nvPr>
        </p:nvSpPr>
        <p:spPr>
          <a:xfrm>
            <a:off x="5105400" y="1219201"/>
            <a:ext cx="3733800" cy="381000"/>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es-ES" dirty="0" smtClean="0"/>
          </a:p>
        </p:txBody>
      </p:sp>
      <p:sp>
        <p:nvSpPr>
          <p:cNvPr id="11" name="2 Marcador de contenido"/>
          <p:cNvSpPr>
            <a:spLocks noGrp="1"/>
          </p:cNvSpPr>
          <p:nvPr>
            <p:ph sz="half" idx="13"/>
          </p:nvPr>
        </p:nvSpPr>
        <p:spPr>
          <a:xfrm>
            <a:off x="990600" y="1752600"/>
            <a:ext cx="3733800" cy="4191000"/>
          </a:xfrm>
        </p:spPr>
        <p:txBody>
          <a:bodyPr>
            <a:noAutofit/>
          </a:bodyPr>
          <a:lstStyle>
            <a:lvl1pPr algn="l">
              <a:buFont typeface="Courier New"/>
              <a:buNone/>
              <a:defRPr sz="2400" spc="0" baseline="0"/>
            </a:lvl1pPr>
            <a:lvl2pPr algn="l">
              <a:buFont typeface="Courier New"/>
              <a:buNone/>
              <a:defRPr sz="2400"/>
            </a:lvl2pPr>
            <a:lvl3pPr algn="l">
              <a:buFont typeface="Courier New"/>
              <a:buNone/>
              <a:defRPr sz="2000"/>
            </a:lvl3pPr>
            <a:lvl4pPr algn="l">
              <a:buFont typeface="Courier New"/>
              <a:buNone/>
              <a:defRPr sz="1800"/>
            </a:lvl4pPr>
            <a:lvl5pPr algn="l">
              <a:buFont typeface="Courier New"/>
              <a:buNone/>
              <a:defRPr sz="1800"/>
            </a:lvl5pPr>
            <a:lvl6pPr>
              <a:defRPr sz="1800"/>
            </a:lvl6pPr>
            <a:lvl7pPr>
              <a:defRPr sz="1800"/>
            </a:lvl7pPr>
            <a:lvl8pPr>
              <a:defRPr sz="1800"/>
            </a:lvl8pPr>
            <a:lvl9pPr>
              <a:defRPr sz="1800"/>
            </a:lvl9pPr>
          </a:lstStyle>
          <a:p>
            <a:pPr lvl="0"/>
            <a:r>
              <a:rPr lang="es-ES_tradnl" smtClean="0"/>
              <a:t>Click to edit Master text styles</a:t>
            </a:r>
          </a:p>
        </p:txBody>
      </p:sp>
      <p:sp>
        <p:nvSpPr>
          <p:cNvPr id="12" name="3 Marcador de contenido"/>
          <p:cNvSpPr>
            <a:spLocks noGrp="1"/>
          </p:cNvSpPr>
          <p:nvPr>
            <p:ph sz="half" idx="2"/>
          </p:nvPr>
        </p:nvSpPr>
        <p:spPr>
          <a:xfrm>
            <a:off x="5105400" y="1752600"/>
            <a:ext cx="3733800" cy="4191000"/>
          </a:xfrm>
        </p:spPr>
        <p:txBody>
          <a:bodyPr/>
          <a:lstStyle>
            <a:lvl1pPr>
              <a:buNone/>
              <a:defRPr sz="2400" baseline="0"/>
            </a:lvl1pPr>
            <a:lvl2pPr>
              <a:buNone/>
              <a:defRPr sz="2400"/>
            </a:lvl2pPr>
            <a:lvl3pPr>
              <a:buNone/>
              <a:defRPr sz="2400"/>
            </a:lvl3pPr>
            <a:lvl4pPr>
              <a:buNone/>
              <a:defRPr sz="2400"/>
            </a:lvl4pPr>
            <a:lvl5pPr>
              <a:buNone/>
              <a:defRPr sz="2400"/>
            </a:lvl5pPr>
            <a:lvl6pPr>
              <a:defRPr sz="1800"/>
            </a:lvl6pPr>
            <a:lvl7pPr>
              <a:defRPr sz="1800"/>
            </a:lvl7pPr>
            <a:lvl8pPr>
              <a:defRPr sz="1800"/>
            </a:lvl8pPr>
            <a:lvl9pPr>
              <a:defRPr sz="1800"/>
            </a:lvl9pPr>
          </a:lstStyle>
          <a:p>
            <a:pPr lvl="0"/>
            <a:r>
              <a:rPr lang="es-ES_tradnl" smtClean="0"/>
              <a:t>Click to edit Master text styles</a:t>
            </a:r>
          </a:p>
        </p:txBody>
      </p:sp>
      <p:sp>
        <p:nvSpPr>
          <p:cNvPr id="13" name="1 Título"/>
          <p:cNvSpPr>
            <a:spLocks noGrp="1"/>
          </p:cNvSpPr>
          <p:nvPr>
            <p:ph type="title"/>
          </p:nvPr>
        </p:nvSpPr>
        <p:spPr>
          <a:xfrm>
            <a:off x="2819400" y="152400"/>
            <a:ext cx="6019800" cy="914400"/>
          </a:xfrm>
        </p:spPr>
        <p:txBody>
          <a:bodyPr/>
          <a:lstStyle>
            <a:lvl1pPr algn="r">
              <a:defRPr/>
            </a:lvl1pPr>
          </a:lstStyle>
          <a:p>
            <a:r>
              <a:rPr lang="es-ES" dirty="0" smtClean="0"/>
              <a:t>Haga clic para modificar el estilo de título del patrón</a:t>
            </a:r>
            <a:endParaRPr lang="en-US" dirty="0"/>
          </a:p>
        </p:txBody>
      </p:sp>
      <p:sp>
        <p:nvSpPr>
          <p:cNvPr id="7" name="Rectangle 2"/>
          <p:cNvSpPr>
            <a:spLocks noGrp="1" noChangeArrowheads="1"/>
          </p:cNvSpPr>
          <p:nvPr>
            <p:ph type="ftr" sz="quarter" idx="14"/>
          </p:nvPr>
        </p:nvSpPr>
        <p:spPr/>
        <p:txBody>
          <a:bodyPr/>
          <a:lstStyle>
            <a:lvl1pPr>
              <a:defRPr/>
            </a:lvl1pPr>
          </a:lstStyle>
          <a:p>
            <a:pPr>
              <a:defRPr/>
            </a:pPr>
            <a:endParaRPr lang="es-ES"/>
          </a:p>
        </p:txBody>
      </p:sp>
      <p:sp>
        <p:nvSpPr>
          <p:cNvPr id="8" name="Rectangle 3"/>
          <p:cNvSpPr>
            <a:spLocks noGrp="1" noChangeArrowheads="1"/>
          </p:cNvSpPr>
          <p:nvPr>
            <p:ph type="sldNum" sz="quarter" idx="15"/>
          </p:nvPr>
        </p:nvSpPr>
        <p:spPr>
          <a:xfrm>
            <a:off x="990600" y="6248400"/>
            <a:ext cx="2133600" cy="457200"/>
          </a:xfrm>
        </p:spPr>
        <p:txBody>
          <a:bodyPr/>
          <a:lstStyle>
            <a:lvl1pPr algn="l">
              <a:defRPr/>
            </a:lvl1pPr>
          </a:lstStyle>
          <a:p>
            <a:pPr>
              <a:defRPr/>
            </a:pPr>
            <a:fld id="{344DA1D2-A6E7-48D7-BC16-6ECA56A84803}"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ido con título">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10000" y="1295400"/>
            <a:ext cx="5029200" cy="4830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3 Marcador de texto"/>
          <p:cNvSpPr>
            <a:spLocks noGrp="1"/>
          </p:cNvSpPr>
          <p:nvPr>
            <p:ph type="body" sz="half" idx="2"/>
          </p:nvPr>
        </p:nvSpPr>
        <p:spPr>
          <a:xfrm>
            <a:off x="990600" y="1295400"/>
            <a:ext cx="2667000" cy="4830763"/>
          </a:xfrm>
        </p:spPr>
        <p:txBody>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8" name="1 Título"/>
          <p:cNvSpPr>
            <a:spLocks noGrp="1"/>
          </p:cNvSpPr>
          <p:nvPr>
            <p:ph type="title"/>
          </p:nvPr>
        </p:nvSpPr>
        <p:spPr>
          <a:xfrm>
            <a:off x="2819400" y="152400"/>
            <a:ext cx="6019800" cy="914400"/>
          </a:xfrm>
        </p:spPr>
        <p:txBody>
          <a:bodyPr/>
          <a:lstStyle>
            <a:lvl1pPr algn="r">
              <a:defRPr/>
            </a:lvl1pPr>
          </a:lstStyle>
          <a:p>
            <a:r>
              <a:rPr lang="es-ES" dirty="0" smtClean="0"/>
              <a:t>Haga clic para modificar el estilo de título del patrón</a:t>
            </a:r>
            <a:endParaRPr lang="en-US" dirty="0"/>
          </a:p>
        </p:txBody>
      </p:sp>
      <p:sp>
        <p:nvSpPr>
          <p:cNvPr id="5" name="Rectangle 2"/>
          <p:cNvSpPr>
            <a:spLocks noGrp="1" noChangeArrowheads="1"/>
          </p:cNvSpPr>
          <p:nvPr>
            <p:ph type="ftr" sz="quarter" idx="10"/>
          </p:nvPr>
        </p:nvSpPr>
        <p:spPr/>
        <p:txBody>
          <a:bodyPr/>
          <a:lstStyle>
            <a:lvl1pPr>
              <a:defRPr/>
            </a:lvl1pPr>
          </a:lstStyle>
          <a:p>
            <a:pPr>
              <a:defRPr/>
            </a:pPr>
            <a:endParaRPr lang="es-ES"/>
          </a:p>
        </p:txBody>
      </p:sp>
      <p:sp>
        <p:nvSpPr>
          <p:cNvPr id="6" name="Rectangle 3"/>
          <p:cNvSpPr>
            <a:spLocks noGrp="1" noChangeArrowheads="1"/>
          </p:cNvSpPr>
          <p:nvPr>
            <p:ph type="sldNum" sz="quarter" idx="11"/>
          </p:nvPr>
        </p:nvSpPr>
        <p:spPr>
          <a:xfrm>
            <a:off x="990600" y="6248400"/>
            <a:ext cx="2133600" cy="457200"/>
          </a:xfrm>
        </p:spPr>
        <p:txBody>
          <a:bodyPr/>
          <a:lstStyle>
            <a:lvl1pPr algn="l">
              <a:defRPr/>
            </a:lvl1pPr>
          </a:lstStyle>
          <a:p>
            <a:pPr>
              <a:defRPr/>
            </a:pPr>
            <a:fld id="{44C72C62-7647-4DA8-A9AB-7A35E20901C4}"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1 Título"/>
          <p:cNvSpPr txBox="1">
            <a:spLocks/>
          </p:cNvSpPr>
          <p:nvPr/>
        </p:nvSpPr>
        <p:spPr bwMode="auto">
          <a:xfrm>
            <a:off x="2819400" y="152400"/>
            <a:ext cx="6019800" cy="914400"/>
          </a:xfrm>
          <a:prstGeom prst="rect">
            <a:avLst/>
          </a:prstGeom>
          <a:solidFill>
            <a:schemeClr val="bg1">
              <a:alpha val="0"/>
            </a:schemeClr>
          </a:solidFill>
          <a:ln w="9525">
            <a:noFill/>
            <a:miter lim="800000"/>
            <a:headEnd/>
            <a:tailEnd/>
          </a:ln>
        </p:spPr>
        <p:txBody>
          <a:bodyPr anchor="ctr"/>
          <a:lstStyle/>
          <a:p>
            <a:pPr algn="r" eaLnBrk="0" hangingPunct="0">
              <a:defRPr/>
            </a:pPr>
            <a:endParaRPr lang="es-ES" sz="2500" b="1">
              <a:solidFill>
                <a:srgbClr val="0B2453"/>
              </a:solidFill>
              <a:latin typeface="Helvetica Neue" pitchFamily="-65" charset="0"/>
              <a:ea typeface="ＭＳ Ｐゴシック" pitchFamily="-65" charset="-128"/>
            </a:endParaRPr>
          </a:p>
        </p:txBody>
      </p:sp>
      <p:sp>
        <p:nvSpPr>
          <p:cNvPr id="6" name="1 Título"/>
          <p:cNvSpPr txBox="1">
            <a:spLocks/>
          </p:cNvSpPr>
          <p:nvPr/>
        </p:nvSpPr>
        <p:spPr bwMode="auto">
          <a:xfrm>
            <a:off x="2819400" y="152400"/>
            <a:ext cx="6019800" cy="914400"/>
          </a:xfrm>
          <a:prstGeom prst="rect">
            <a:avLst/>
          </a:prstGeom>
          <a:solidFill>
            <a:schemeClr val="bg1">
              <a:alpha val="0"/>
            </a:schemeClr>
          </a:solidFill>
          <a:ln w="9525">
            <a:noFill/>
            <a:miter lim="800000"/>
            <a:headEnd/>
            <a:tailEnd/>
          </a:ln>
        </p:spPr>
        <p:txBody>
          <a:bodyPr anchor="ctr"/>
          <a:lstStyle/>
          <a:p>
            <a:pPr algn="r" eaLnBrk="0" hangingPunct="0">
              <a:defRPr/>
            </a:pPr>
            <a:r>
              <a:rPr lang="es-ES_tradnl" sz="2500" b="1">
                <a:solidFill>
                  <a:srgbClr val="0B2453"/>
                </a:solidFill>
                <a:latin typeface="Helvetica Neue" pitchFamily="-65" charset="0"/>
                <a:ea typeface="ＭＳ Ｐゴシック" pitchFamily="-65" charset="-128"/>
              </a:rPr>
              <a:t>Click to edit Master title style</a:t>
            </a:r>
            <a:endParaRPr lang="en-US" sz="2500" b="1">
              <a:solidFill>
                <a:srgbClr val="0B2453"/>
              </a:solidFill>
              <a:latin typeface="Helvetica Neue" pitchFamily="-65" charset="0"/>
              <a:ea typeface="ＭＳ Ｐゴシック" pitchFamily="-65" charset="-128"/>
            </a:endParaRPr>
          </a:p>
        </p:txBody>
      </p:sp>
      <p:sp>
        <p:nvSpPr>
          <p:cNvPr id="2" name="1 Título"/>
          <p:cNvSpPr>
            <a:spLocks noGrp="1"/>
          </p:cNvSpPr>
          <p:nvPr>
            <p:ph type="title"/>
          </p:nvPr>
        </p:nvSpPr>
        <p:spPr>
          <a:xfrm>
            <a:off x="990600" y="1219200"/>
            <a:ext cx="7848600" cy="566738"/>
          </a:xfrm>
        </p:spPr>
        <p:txBody>
          <a:bodyPr/>
          <a:lstStyle>
            <a:lvl1pPr algn="ctr">
              <a:defRPr sz="2000" b="1"/>
            </a:lvl1pPr>
          </a:lstStyle>
          <a:p>
            <a:r>
              <a:rPr lang="es-ES" dirty="0" smtClean="0"/>
              <a:t>Haga clic para modificar el estilo de título del patrón</a:t>
            </a:r>
            <a:endParaRPr lang="en-US" dirty="0"/>
          </a:p>
        </p:txBody>
      </p:sp>
      <p:sp>
        <p:nvSpPr>
          <p:cNvPr id="3" name="2 Marcador de posición de imagen"/>
          <p:cNvSpPr>
            <a:spLocks noGrp="1"/>
          </p:cNvSpPr>
          <p:nvPr>
            <p:ph type="pic" idx="1"/>
          </p:nvPr>
        </p:nvSpPr>
        <p:spPr>
          <a:xfrm>
            <a:off x="990600" y="1905000"/>
            <a:ext cx="7848600" cy="3355975"/>
          </a:xfrm>
        </p:spPr>
        <p:txBody>
          <a:bodyPr>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3 Marcador de texto"/>
          <p:cNvSpPr>
            <a:spLocks noGrp="1"/>
          </p:cNvSpPr>
          <p:nvPr>
            <p:ph type="body" sz="half" idx="2"/>
          </p:nvPr>
        </p:nvSpPr>
        <p:spPr>
          <a:xfrm>
            <a:off x="990600" y="5367338"/>
            <a:ext cx="7848600" cy="804862"/>
          </a:xfrm>
        </p:spPr>
        <p:txBody>
          <a:bodyPr/>
          <a:lstStyle>
            <a:lvl1pPr marL="0" indent="0" algn="l">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7" name="Rectangle 2"/>
          <p:cNvSpPr>
            <a:spLocks noGrp="1" noChangeArrowheads="1"/>
          </p:cNvSpPr>
          <p:nvPr>
            <p:ph type="ftr" sz="quarter" idx="10"/>
          </p:nvPr>
        </p:nvSpPr>
        <p:spPr/>
        <p:txBody>
          <a:bodyPr/>
          <a:lstStyle>
            <a:lvl1pPr>
              <a:defRPr/>
            </a:lvl1pPr>
          </a:lstStyle>
          <a:p>
            <a:pPr>
              <a:defRPr/>
            </a:pPr>
            <a:endParaRPr lang="es-ES"/>
          </a:p>
        </p:txBody>
      </p:sp>
      <p:sp>
        <p:nvSpPr>
          <p:cNvPr id="8" name="Rectangle 3"/>
          <p:cNvSpPr>
            <a:spLocks noGrp="1" noChangeArrowheads="1"/>
          </p:cNvSpPr>
          <p:nvPr>
            <p:ph type="sldNum" sz="quarter" idx="11"/>
          </p:nvPr>
        </p:nvSpPr>
        <p:spPr>
          <a:xfrm>
            <a:off x="990600" y="6248400"/>
            <a:ext cx="2133600" cy="457200"/>
          </a:xfrm>
        </p:spPr>
        <p:txBody>
          <a:bodyPr/>
          <a:lstStyle>
            <a:lvl1pPr algn="l">
              <a:defRPr/>
            </a:lvl1pPr>
          </a:lstStyle>
          <a:p>
            <a:pPr>
              <a:defRPr/>
            </a:pPr>
            <a:fld id="{1E0C96F2-3E56-43AA-9B02-BD5DF58E7A8A}"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990600" y="1295400"/>
            <a:ext cx="7848600" cy="4572000"/>
          </a:xfrm>
        </p:spPr>
        <p:txBody>
          <a:bodyPr/>
          <a:lstStyle>
            <a:lvl3pPr>
              <a:buNone/>
              <a:defRPr/>
            </a:lvl3pPr>
            <a:lvl4pPr>
              <a:buNone/>
              <a:defRPr/>
            </a:lvl4pPr>
            <a:lvl5pPr>
              <a:buNone/>
              <a:defRPr/>
            </a:lvl5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p:txBody>
      </p:sp>
      <p:sp>
        <p:nvSpPr>
          <p:cNvPr id="6" name="1 Título"/>
          <p:cNvSpPr>
            <a:spLocks noGrp="1"/>
          </p:cNvSpPr>
          <p:nvPr>
            <p:ph type="title" idx="13"/>
          </p:nvPr>
        </p:nvSpPr>
        <p:spPr>
          <a:xfrm>
            <a:off x="2819400" y="152400"/>
            <a:ext cx="6019800" cy="914400"/>
          </a:xfrm>
        </p:spPr>
        <p:txBody>
          <a:bodyPr/>
          <a:lstStyle>
            <a:lvl1pPr algn="r">
              <a:defRPr/>
            </a:lvl1pPr>
          </a:lstStyle>
          <a:p>
            <a:r>
              <a:rPr lang="es-ES" dirty="0" smtClean="0"/>
              <a:t>Haga clic para modificar el estilo de título del patrón</a:t>
            </a:r>
            <a:endParaRPr lang="en-US" dirty="0"/>
          </a:p>
        </p:txBody>
      </p:sp>
      <p:sp>
        <p:nvSpPr>
          <p:cNvPr id="4" name="Rectangle 2"/>
          <p:cNvSpPr>
            <a:spLocks noGrp="1" noChangeArrowheads="1"/>
          </p:cNvSpPr>
          <p:nvPr>
            <p:ph type="ftr" sz="quarter" idx="14"/>
          </p:nvPr>
        </p:nvSpPr>
        <p:spPr/>
        <p:txBody>
          <a:bodyPr/>
          <a:lstStyle>
            <a:lvl1pPr>
              <a:defRPr/>
            </a:lvl1pPr>
          </a:lstStyle>
          <a:p>
            <a:pPr>
              <a:defRPr/>
            </a:pPr>
            <a:endParaRPr lang="es-ES"/>
          </a:p>
        </p:txBody>
      </p:sp>
      <p:sp>
        <p:nvSpPr>
          <p:cNvPr id="5" name="Rectangle 3"/>
          <p:cNvSpPr>
            <a:spLocks noGrp="1" noChangeArrowheads="1"/>
          </p:cNvSpPr>
          <p:nvPr>
            <p:ph type="sldNum" sz="quarter" idx="15"/>
          </p:nvPr>
        </p:nvSpPr>
        <p:spPr>
          <a:xfrm>
            <a:off x="990600" y="6248400"/>
            <a:ext cx="2133600" cy="457200"/>
          </a:xfrm>
        </p:spPr>
        <p:txBody>
          <a:bodyPr/>
          <a:lstStyle>
            <a:lvl1pPr algn="l">
              <a:defRPr/>
            </a:lvl1pPr>
          </a:lstStyle>
          <a:p>
            <a:pPr>
              <a:defRPr/>
            </a:pPr>
            <a:fld id="{3083680F-D4BC-4EC8-9470-9699B7EC5C3F}"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1 Título"/>
          <p:cNvSpPr>
            <a:spLocks noGrp="1"/>
          </p:cNvSpPr>
          <p:nvPr>
            <p:ph type="title"/>
          </p:nvPr>
        </p:nvSpPr>
        <p:spPr>
          <a:xfrm>
            <a:off x="2819400" y="152400"/>
            <a:ext cx="6019800" cy="914400"/>
          </a:xfrm>
        </p:spPr>
        <p:txBody>
          <a:bodyPr/>
          <a:lstStyle>
            <a:lvl1pPr algn="r">
              <a:defRPr/>
            </a:lvl1pPr>
          </a:lstStyle>
          <a:p>
            <a:r>
              <a:rPr lang="es-ES" dirty="0" smtClean="0"/>
              <a:t>Haga clic para modificar el estilo de título del patrón</a:t>
            </a:r>
            <a:endParaRPr lang="en-US" dirty="0"/>
          </a:p>
        </p:txBody>
      </p:sp>
      <p:sp>
        <p:nvSpPr>
          <p:cNvPr id="3" name="Rectangle 7"/>
          <p:cNvSpPr>
            <a:spLocks noGrp="1" noChangeArrowheads="1"/>
          </p:cNvSpPr>
          <p:nvPr>
            <p:ph type="ftr" sz="quarter" idx="10"/>
          </p:nvPr>
        </p:nvSpPr>
        <p:spPr/>
        <p:txBody>
          <a:bodyPr/>
          <a:lstStyle>
            <a:lvl1pPr>
              <a:defRPr/>
            </a:lvl1pPr>
          </a:lstStyle>
          <a:p>
            <a:pPr>
              <a:defRPr/>
            </a:pPr>
            <a:endParaRPr lang="es-ES"/>
          </a:p>
        </p:txBody>
      </p:sp>
      <p:sp>
        <p:nvSpPr>
          <p:cNvPr id="4" name="Rectangle 8"/>
          <p:cNvSpPr>
            <a:spLocks noGrp="1" noChangeArrowheads="1"/>
          </p:cNvSpPr>
          <p:nvPr>
            <p:ph type="sldNum" sz="quarter" idx="11"/>
          </p:nvPr>
        </p:nvSpPr>
        <p:spPr>
          <a:xfrm>
            <a:off x="990600" y="6248400"/>
            <a:ext cx="2133600" cy="457200"/>
          </a:xfrm>
        </p:spPr>
        <p:txBody>
          <a:bodyPr/>
          <a:lstStyle>
            <a:lvl1pPr algn="l">
              <a:defRPr/>
            </a:lvl1pPr>
          </a:lstStyle>
          <a:p>
            <a:pPr>
              <a:defRPr/>
            </a:pPr>
            <a:fld id="{8D454FEF-01AE-441D-9E4E-C54DB89A7DE4}"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3.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ftr" sz="quarter" idx="3"/>
          </p:nvPr>
        </p:nvSpPr>
        <p:spPr bwMode="auto">
          <a:xfrm>
            <a:off x="3429000" y="62484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i="1">
                <a:latin typeface="Helvetica Neue" pitchFamily="-65" charset="0"/>
                <a:cs typeface="Arial" pitchFamily="34" charset="0"/>
              </a:defRPr>
            </a:lvl1pPr>
          </a:lstStyle>
          <a:p>
            <a:pPr>
              <a:defRPr/>
            </a:pPr>
            <a:endParaRPr lang="es-ES"/>
          </a:p>
        </p:txBody>
      </p:sp>
      <p:sp>
        <p:nvSpPr>
          <p:cNvPr id="15363" name="Rectangle 3"/>
          <p:cNvSpPr>
            <a:spLocks noGrp="1" noChangeArrowheads="1"/>
          </p:cNvSpPr>
          <p:nvPr>
            <p:ph type="sldNum" sz="quarter" idx="4"/>
          </p:nvPr>
        </p:nvSpPr>
        <p:spPr bwMode="auto">
          <a:xfrm>
            <a:off x="67056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500" b="1" i="1">
                <a:latin typeface="Helvetica Neue" pitchFamily="-65" charset="0"/>
                <a:cs typeface="Arial" pitchFamily="34" charset="0"/>
              </a:defRPr>
            </a:lvl1pPr>
          </a:lstStyle>
          <a:p>
            <a:pPr>
              <a:defRPr/>
            </a:pPr>
            <a:fld id="{245FB896-B0C3-4F0A-AD77-F79C2739CD6C}" type="slidenum">
              <a:rPr lang="es-ES"/>
              <a:pPr>
                <a:defRPr/>
              </a:pPr>
              <a:t>‹Nº›</a:t>
            </a:fld>
            <a:endParaRPr lang="es-ES"/>
          </a:p>
        </p:txBody>
      </p:sp>
      <p:sp>
        <p:nvSpPr>
          <p:cNvPr id="13316" name="Rectangle 14"/>
          <p:cNvSpPr>
            <a:spLocks noGrp="1" noChangeArrowheads="1"/>
          </p:cNvSpPr>
          <p:nvPr>
            <p:ph type="title"/>
          </p:nvPr>
        </p:nvSpPr>
        <p:spPr bwMode="auto">
          <a:xfrm>
            <a:off x="2819400" y="152400"/>
            <a:ext cx="6019800" cy="914400"/>
          </a:xfrm>
          <a:prstGeom prst="rect">
            <a:avLst/>
          </a:prstGeom>
          <a:solidFill>
            <a:schemeClr val="bg1">
              <a:alpha val="0"/>
            </a:schemeClr>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Haga clic para cambiar el título</a:t>
            </a:r>
          </a:p>
        </p:txBody>
      </p:sp>
      <p:sp>
        <p:nvSpPr>
          <p:cNvPr id="13317" name="Rectangle 15"/>
          <p:cNvSpPr>
            <a:spLocks noGrp="1" noChangeArrowheads="1"/>
          </p:cNvSpPr>
          <p:nvPr>
            <p:ph type="body" idx="1"/>
          </p:nvPr>
        </p:nvSpPr>
        <p:spPr bwMode="auto">
          <a:xfrm>
            <a:off x="990600" y="1447800"/>
            <a:ext cx="7848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Haga clic para modificar el estilo de texto del patrón</a:t>
            </a:r>
          </a:p>
          <a:p>
            <a:pPr lvl="1"/>
            <a:r>
              <a:rPr lang="en-US" smtClean="0"/>
              <a:t>Segundo nivel</a:t>
            </a:r>
          </a:p>
          <a:p>
            <a:pPr lvl="2"/>
            <a:r>
              <a:rPr lang="en-US" smtClean="0"/>
              <a:t>Tercer nivel</a:t>
            </a:r>
          </a:p>
          <a:p>
            <a:pPr lvl="3"/>
            <a:r>
              <a:rPr lang="en-US" smtClean="0"/>
              <a:t>Cuarto nivel</a:t>
            </a:r>
          </a:p>
          <a:p>
            <a:pPr lvl="4"/>
            <a:r>
              <a:rPr lang="en-US" smtClean="0"/>
              <a:t>Quinto nivel		</a:t>
            </a:r>
          </a:p>
        </p:txBody>
      </p:sp>
      <p:sp>
        <p:nvSpPr>
          <p:cNvPr id="15376" name="Rectangle 16"/>
          <p:cNvSpPr>
            <a:spLocks noGrp="1" noChangeArrowheads="1"/>
          </p:cNvSpPr>
          <p:nvPr>
            <p:ph type="dt" sz="half" idx="2"/>
          </p:nvPr>
        </p:nvSpPr>
        <p:spPr bwMode="auto">
          <a:xfrm>
            <a:off x="9906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1">
                <a:latin typeface="Helvetica Neue" pitchFamily="-65" charset="0"/>
                <a:cs typeface="Arial" pitchFamily="34" charset="0"/>
              </a:defRPr>
            </a:lvl1pPr>
          </a:lstStyle>
          <a:p>
            <a:pPr>
              <a:defRPr/>
            </a:pPr>
            <a:endParaRPr lang="es-ES"/>
          </a:p>
        </p:txBody>
      </p:sp>
      <p:pic>
        <p:nvPicPr>
          <p:cNvPr id="13319" name="Picture 7" descr="2-ppt2.jpg"/>
          <p:cNvPicPr>
            <a:picLocks noChangeAspect="1"/>
          </p:cNvPicPr>
          <p:nvPr/>
        </p:nvPicPr>
        <p:blipFill>
          <a:blip r:embed="rId12" cstate="print"/>
          <a:srcRect/>
          <a:stretch>
            <a:fillRect/>
          </a:stretch>
        </p:blipFill>
        <p:spPr bwMode="auto">
          <a:xfrm>
            <a:off x="0" y="0"/>
            <a:ext cx="9140825"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6712" r:id="rId1"/>
    <p:sldLayoutId id="2147486713" r:id="rId2"/>
    <p:sldLayoutId id="2147486714" r:id="rId3"/>
    <p:sldLayoutId id="2147486715" r:id="rId4"/>
    <p:sldLayoutId id="2147486716" r:id="rId5"/>
    <p:sldLayoutId id="2147486717" r:id="rId6"/>
    <p:sldLayoutId id="2147486718" r:id="rId7"/>
    <p:sldLayoutId id="2147486719" r:id="rId8"/>
    <p:sldLayoutId id="2147486720" r:id="rId9"/>
    <p:sldLayoutId id="2147486722" r:id="rId10"/>
  </p:sldLayoutIdLst>
  <p:hf hdr="0" ftr="0" dt="0"/>
  <p:txStyles>
    <p:titleStyle>
      <a:lvl1pPr algn="ctr" rtl="0" eaLnBrk="0" fontAlgn="base" hangingPunct="0">
        <a:spcBef>
          <a:spcPct val="0"/>
        </a:spcBef>
        <a:spcAft>
          <a:spcPct val="0"/>
        </a:spcAft>
        <a:defRPr sz="2500" b="1">
          <a:solidFill>
            <a:srgbClr val="0B2453"/>
          </a:solidFill>
          <a:latin typeface="Helvetica Neue"/>
          <a:ea typeface="MS PGothic" pitchFamily="34" charset="-128"/>
          <a:cs typeface="Helvetica Neue"/>
        </a:defRPr>
      </a:lvl1pPr>
      <a:lvl2pPr algn="ctr" rtl="0" eaLnBrk="0" fontAlgn="base" hangingPunct="0">
        <a:spcBef>
          <a:spcPct val="0"/>
        </a:spcBef>
        <a:spcAft>
          <a:spcPct val="0"/>
        </a:spcAft>
        <a:defRPr sz="2500" b="1">
          <a:solidFill>
            <a:srgbClr val="0B2453"/>
          </a:solidFill>
          <a:latin typeface="Helvetica Neue" pitchFamily="-65" charset="0"/>
          <a:ea typeface="MS PGothic" pitchFamily="34" charset="-128"/>
          <a:cs typeface="Helvetica Neue" pitchFamily="-65" charset="0"/>
        </a:defRPr>
      </a:lvl2pPr>
      <a:lvl3pPr algn="ctr" rtl="0" eaLnBrk="0" fontAlgn="base" hangingPunct="0">
        <a:spcBef>
          <a:spcPct val="0"/>
        </a:spcBef>
        <a:spcAft>
          <a:spcPct val="0"/>
        </a:spcAft>
        <a:defRPr sz="2500" b="1">
          <a:solidFill>
            <a:srgbClr val="0B2453"/>
          </a:solidFill>
          <a:latin typeface="Helvetica Neue" pitchFamily="-65" charset="0"/>
          <a:ea typeface="MS PGothic" pitchFamily="34" charset="-128"/>
          <a:cs typeface="Helvetica Neue" pitchFamily="-65" charset="0"/>
        </a:defRPr>
      </a:lvl3pPr>
      <a:lvl4pPr algn="ctr" rtl="0" eaLnBrk="0" fontAlgn="base" hangingPunct="0">
        <a:spcBef>
          <a:spcPct val="0"/>
        </a:spcBef>
        <a:spcAft>
          <a:spcPct val="0"/>
        </a:spcAft>
        <a:defRPr sz="2500" b="1">
          <a:solidFill>
            <a:srgbClr val="0B2453"/>
          </a:solidFill>
          <a:latin typeface="Helvetica Neue" pitchFamily="-65" charset="0"/>
          <a:ea typeface="MS PGothic" pitchFamily="34" charset="-128"/>
          <a:cs typeface="Helvetica Neue" pitchFamily="-65" charset="0"/>
        </a:defRPr>
      </a:lvl4pPr>
      <a:lvl5pPr algn="ctr" rtl="0" eaLnBrk="0" fontAlgn="base" hangingPunct="0">
        <a:spcBef>
          <a:spcPct val="0"/>
        </a:spcBef>
        <a:spcAft>
          <a:spcPct val="0"/>
        </a:spcAft>
        <a:defRPr sz="2500" b="1">
          <a:solidFill>
            <a:srgbClr val="0B2453"/>
          </a:solidFill>
          <a:latin typeface="Helvetica Neue" pitchFamily="-65" charset="0"/>
          <a:ea typeface="MS PGothic" pitchFamily="34" charset="-128"/>
          <a:cs typeface="Helvetica Neue" pitchFamily="-65"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514350" indent="-514350" algn="l" rtl="0" eaLnBrk="0" fontAlgn="base" hangingPunct="0">
        <a:spcBef>
          <a:spcPct val="20000"/>
        </a:spcBef>
        <a:spcAft>
          <a:spcPct val="0"/>
        </a:spcAft>
        <a:buClr>
          <a:srgbClr val="3C3C77"/>
        </a:buClr>
        <a:buSzPct val="75000"/>
        <a:buFont typeface="Arial" charset="0"/>
        <a:buChar char="•"/>
        <a:defRPr sz="2600">
          <a:solidFill>
            <a:srgbClr val="595959"/>
          </a:solidFill>
          <a:latin typeface="Helvetica Neue"/>
          <a:ea typeface="MS PGothic" pitchFamily="34" charset="-128"/>
          <a:cs typeface="Helvetica Neue"/>
        </a:defRPr>
      </a:lvl1pPr>
      <a:lvl2pPr marL="971550" indent="-514350" algn="l" rtl="0" eaLnBrk="0" fontAlgn="base" hangingPunct="0">
        <a:spcBef>
          <a:spcPct val="20000"/>
        </a:spcBef>
        <a:spcAft>
          <a:spcPct val="0"/>
        </a:spcAft>
        <a:buClr>
          <a:srgbClr val="3C3C77"/>
        </a:buClr>
        <a:buSzPct val="80000"/>
        <a:buFont typeface="Arial" charset="0"/>
        <a:buChar char="•"/>
        <a:defRPr sz="2400">
          <a:solidFill>
            <a:srgbClr val="595959"/>
          </a:solidFill>
          <a:latin typeface="Helvetica Neue"/>
          <a:ea typeface="MS PGothic" pitchFamily="34" charset="-128"/>
          <a:cs typeface="Helvetica Neue"/>
        </a:defRPr>
      </a:lvl2pPr>
      <a:lvl3pPr marL="1371600" indent="-457200" algn="l" rtl="0" eaLnBrk="0" fontAlgn="base" hangingPunct="0">
        <a:spcBef>
          <a:spcPct val="20000"/>
        </a:spcBef>
        <a:spcAft>
          <a:spcPct val="0"/>
        </a:spcAft>
        <a:buClr>
          <a:srgbClr val="3C3C77"/>
        </a:buClr>
        <a:buSzPct val="65000"/>
        <a:buFont typeface="Arial" charset="0"/>
        <a:buChar char="•"/>
        <a:defRPr sz="2400">
          <a:solidFill>
            <a:srgbClr val="595959"/>
          </a:solidFill>
          <a:latin typeface="Helvetica Neue"/>
          <a:ea typeface="MS PGothic" pitchFamily="34" charset="-128"/>
          <a:cs typeface="Helvetica Neue"/>
        </a:defRPr>
      </a:lvl3pPr>
      <a:lvl4pPr marL="1828800" indent="-457200" algn="l" rtl="0" eaLnBrk="0" fontAlgn="base" hangingPunct="0">
        <a:spcBef>
          <a:spcPct val="20000"/>
        </a:spcBef>
        <a:spcAft>
          <a:spcPct val="0"/>
        </a:spcAft>
        <a:buClr>
          <a:srgbClr val="3C3C77"/>
        </a:buClr>
        <a:buSzPct val="70000"/>
        <a:buFont typeface="Arial" charset="0"/>
        <a:buChar char="•"/>
        <a:defRPr sz="2200">
          <a:solidFill>
            <a:srgbClr val="595959"/>
          </a:solidFill>
          <a:latin typeface="Helvetica Neue"/>
          <a:ea typeface="MS PGothic" pitchFamily="34" charset="-128"/>
          <a:cs typeface="Helvetica Neue"/>
        </a:defRPr>
      </a:lvl4pPr>
      <a:lvl5pPr marL="2286000" indent="-457200" algn="l" rtl="0" eaLnBrk="0" fontAlgn="base" hangingPunct="0">
        <a:spcBef>
          <a:spcPct val="20000"/>
        </a:spcBef>
        <a:spcAft>
          <a:spcPct val="0"/>
        </a:spcAft>
        <a:buClr>
          <a:srgbClr val="3C3C77"/>
        </a:buClr>
        <a:buFont typeface="Arial" charset="0"/>
        <a:buChar char="•"/>
        <a:defRPr sz="2200">
          <a:solidFill>
            <a:srgbClr val="595959"/>
          </a:solidFill>
          <a:latin typeface="Helvetica Neue"/>
          <a:ea typeface="MS PGothic" pitchFamily="34" charset="-128"/>
          <a:cs typeface="Helvetica Neue"/>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None/>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BC169FA7-2B6A-4DC8-B81B-332525184EE7}" type="datetimeFigureOut">
              <a:rPr lang="es-BO" smtClean="0">
                <a:solidFill>
                  <a:prstClr val="black">
                    <a:tint val="75000"/>
                  </a:prstClr>
                </a:solidFill>
                <a:latin typeface="Calibri"/>
                <a:cs typeface="+mn-cs"/>
              </a:rPr>
              <a:pPr fontAlgn="auto">
                <a:spcBef>
                  <a:spcPts val="0"/>
                </a:spcBef>
                <a:spcAft>
                  <a:spcPts val="0"/>
                </a:spcAft>
              </a:pPr>
              <a:t>30/11/2012</a:t>
            </a:fld>
            <a:endParaRPr lang="es-BO" smtClean="0">
              <a:solidFill>
                <a:prstClr val="black">
                  <a:tint val="75000"/>
                </a:prstClr>
              </a:solidFill>
              <a:latin typeface="Calibri"/>
              <a:cs typeface="+mn-cs"/>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s-BO" smtClean="0">
              <a:solidFill>
                <a:prstClr val="black">
                  <a:tint val="75000"/>
                </a:prstClr>
              </a:solidFill>
              <a:latin typeface="Calibri"/>
              <a:cs typeface="+mn-cs"/>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892FA0E1-56FA-4749-A7FF-066787580C15}" type="slidenum">
              <a:rPr lang="es-BO" smtClean="0">
                <a:solidFill>
                  <a:prstClr val="black">
                    <a:tint val="75000"/>
                  </a:prstClr>
                </a:solidFill>
                <a:latin typeface="Calibri"/>
                <a:cs typeface="+mn-cs"/>
              </a:rPr>
              <a:pPr fontAlgn="auto">
                <a:spcBef>
                  <a:spcPts val="0"/>
                </a:spcBef>
                <a:spcAft>
                  <a:spcPts val="0"/>
                </a:spcAft>
              </a:pPr>
              <a:t>‹Nº›</a:t>
            </a:fld>
            <a:endParaRPr lang="es-BO" smtClean="0">
              <a:solidFill>
                <a:prstClr val="black">
                  <a:tint val="75000"/>
                </a:prstClr>
              </a:solidFill>
              <a:latin typeface="Calibri"/>
              <a:cs typeface="+mn-cs"/>
            </a:endParaRPr>
          </a:p>
        </p:txBody>
      </p:sp>
    </p:spTree>
  </p:cSld>
  <p:clrMap bg1="lt1" tx1="dk1" bg2="lt2" tx2="dk2" accent1="accent1" accent2="accent2" accent3="accent3" accent4="accent4" accent5="accent5" accent6="accent6" hlink="hlink" folHlink="folHlink"/>
  <p:sldLayoutIdLst>
    <p:sldLayoutId id="2147486724" r:id="rId1"/>
    <p:sldLayoutId id="2147486725" r:id="rId2"/>
    <p:sldLayoutId id="2147486726" r:id="rId3"/>
    <p:sldLayoutId id="2147486727" r:id="rId4"/>
    <p:sldLayoutId id="2147486728" r:id="rId5"/>
    <p:sldLayoutId id="2147486729" r:id="rId6"/>
    <p:sldLayoutId id="2147486730" r:id="rId7"/>
    <p:sldLayoutId id="2147486731" r:id="rId8"/>
    <p:sldLayoutId id="2147486732" r:id="rId9"/>
    <p:sldLayoutId id="2147486733" r:id="rId10"/>
    <p:sldLayoutId id="214748673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BC169FA7-2B6A-4DC8-B81B-332525184EE7}" type="datetimeFigureOut">
              <a:rPr lang="es-BO" smtClean="0">
                <a:solidFill>
                  <a:prstClr val="black">
                    <a:tint val="75000"/>
                  </a:prstClr>
                </a:solidFill>
                <a:latin typeface="Calibri"/>
                <a:cs typeface="+mn-cs"/>
              </a:rPr>
              <a:pPr fontAlgn="auto">
                <a:spcBef>
                  <a:spcPts val="0"/>
                </a:spcBef>
                <a:spcAft>
                  <a:spcPts val="0"/>
                </a:spcAft>
              </a:pPr>
              <a:t>30/11/2012</a:t>
            </a:fld>
            <a:endParaRPr lang="es-BO" smtClean="0">
              <a:solidFill>
                <a:prstClr val="black">
                  <a:tint val="75000"/>
                </a:prstClr>
              </a:solidFill>
              <a:latin typeface="Calibri"/>
              <a:cs typeface="+mn-cs"/>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s-BO" smtClean="0">
              <a:solidFill>
                <a:prstClr val="black">
                  <a:tint val="75000"/>
                </a:prstClr>
              </a:solidFill>
              <a:latin typeface="Calibri"/>
              <a:cs typeface="+mn-cs"/>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892FA0E1-56FA-4749-A7FF-066787580C15}" type="slidenum">
              <a:rPr lang="es-BO" smtClean="0">
                <a:solidFill>
                  <a:prstClr val="black">
                    <a:tint val="75000"/>
                  </a:prstClr>
                </a:solidFill>
                <a:latin typeface="Calibri"/>
                <a:cs typeface="+mn-cs"/>
              </a:rPr>
              <a:pPr fontAlgn="auto">
                <a:spcBef>
                  <a:spcPts val="0"/>
                </a:spcBef>
                <a:spcAft>
                  <a:spcPts val="0"/>
                </a:spcAft>
              </a:pPr>
              <a:t>‹Nº›</a:t>
            </a:fld>
            <a:endParaRPr lang="es-BO" smtClean="0">
              <a:solidFill>
                <a:prstClr val="black">
                  <a:tint val="75000"/>
                </a:prstClr>
              </a:solidFill>
              <a:latin typeface="Calibri"/>
              <a:cs typeface="+mn-cs"/>
            </a:endParaRPr>
          </a:p>
        </p:txBody>
      </p:sp>
    </p:spTree>
  </p:cSld>
  <p:clrMap bg1="lt1" tx1="dk1" bg2="lt2" tx2="dk2" accent1="accent1" accent2="accent2" accent3="accent3" accent4="accent4" accent5="accent5" accent6="accent6" hlink="hlink" folHlink="folHlink"/>
  <p:sldLayoutIdLst>
    <p:sldLayoutId id="2147486748" r:id="rId1"/>
    <p:sldLayoutId id="2147486749" r:id="rId2"/>
    <p:sldLayoutId id="2147486750" r:id="rId3"/>
    <p:sldLayoutId id="2147486751" r:id="rId4"/>
    <p:sldLayoutId id="2147486752" r:id="rId5"/>
    <p:sldLayoutId id="2147486753" r:id="rId6"/>
    <p:sldLayoutId id="2147486754" r:id="rId7"/>
    <p:sldLayoutId id="2147486755" r:id="rId8"/>
    <p:sldLayoutId id="2147486756" r:id="rId9"/>
    <p:sldLayoutId id="2147486757" r:id="rId10"/>
    <p:sldLayoutId id="2147486758" r:id="rId11"/>
    <p:sldLayoutId id="21474867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1.xml"/><Relationship Id="rId1" Type="http://schemas.openxmlformats.org/officeDocument/2006/relationships/slideLayout" Target="../slideLayouts/slideLayout10.xml"/><Relationship Id="rId6" Type="http://schemas.openxmlformats.org/officeDocument/2006/relationships/slide" Target="slide2.xml"/><Relationship Id="rId5" Type="http://schemas.openxmlformats.org/officeDocument/2006/relationships/slide" Target="slide16.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slide" Target="slide2.xml"/><Relationship Id="rId2" Type="http://schemas.openxmlformats.org/officeDocument/2006/relationships/diagramData" Target="../diagrams/data8.xml"/><Relationship Id="rId1" Type="http://schemas.openxmlformats.org/officeDocument/2006/relationships/slideLayout" Target="../slideLayouts/slideLayout3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12.xml"/><Relationship Id="rId1" Type="http://schemas.openxmlformats.org/officeDocument/2006/relationships/slideLayout" Target="../slideLayouts/slideLayout10.xml"/><Relationship Id="rId6" Type="http://schemas.openxmlformats.org/officeDocument/2006/relationships/slide" Target="slide2.xml"/><Relationship Id="rId5" Type="http://schemas.openxmlformats.org/officeDocument/2006/relationships/slide" Target="slide22.xml"/><Relationship Id="rId4" Type="http://schemas.openxmlformats.org/officeDocument/2006/relationships/slide" Target="slide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22.xml"/><Relationship Id="rId3" Type="http://schemas.openxmlformats.org/officeDocument/2006/relationships/slide" Target="slide4.xml"/><Relationship Id="rId7" Type="http://schemas.openxmlformats.org/officeDocument/2006/relationships/slide" Target="slide9.xml"/><Relationship Id="rId12" Type="http://schemas.openxmlformats.org/officeDocument/2006/relationships/slide" Target="slide20.xml"/><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slide" Target="slide8.xml"/><Relationship Id="rId11" Type="http://schemas.openxmlformats.org/officeDocument/2006/relationships/slide" Target="slide19.xml"/><Relationship Id="rId5" Type="http://schemas.openxmlformats.org/officeDocument/2006/relationships/slide" Target="slide6.xml"/><Relationship Id="rId10" Type="http://schemas.openxmlformats.org/officeDocument/2006/relationships/slide" Target="slide14.xml"/><Relationship Id="rId4" Type="http://schemas.openxmlformats.org/officeDocument/2006/relationships/slide" Target="slide5.xml"/><Relationship Id="rId9" Type="http://schemas.openxmlformats.org/officeDocument/2006/relationships/slide" Target="slide11.xml"/><Relationship Id="rId14" Type="http://schemas.openxmlformats.org/officeDocument/2006/relationships/slide" Target="slide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6.xml"/><Relationship Id="rId1" Type="http://schemas.openxmlformats.org/officeDocument/2006/relationships/slideLayout" Target="../slideLayouts/slideLayout10.xml"/><Relationship Id="rId4" Type="http://schemas.openxmlformats.org/officeDocument/2006/relationships/slide" Target="slide2.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17.xml"/><Relationship Id="rId1" Type="http://schemas.openxmlformats.org/officeDocument/2006/relationships/slideLayout" Target="../slideLayouts/slideLayout10.xml"/><Relationship Id="rId6" Type="http://schemas.openxmlformats.org/officeDocument/2006/relationships/slide" Target="slide2.xml"/><Relationship Id="rId5" Type="http://schemas.openxmlformats.org/officeDocument/2006/relationships/slide" Target="slide25.xml"/><Relationship Id="rId4" Type="http://schemas.openxmlformats.org/officeDocument/2006/relationships/slide" Target="slide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slide" Target="slide2.xml"/><Relationship Id="rId5" Type="http://schemas.openxmlformats.org/officeDocument/2006/relationships/slide" Target="slide6.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bwMode="auto">
          <a:xfrm>
            <a:off x="571500" y="5000625"/>
            <a:ext cx="2071688" cy="477838"/>
          </a:xfrm>
          <a:prstGeom prst="rect">
            <a:avLst/>
          </a:prstGeom>
          <a:solidFill>
            <a:schemeClr val="bg1">
              <a:alpha val="0"/>
            </a:schemeClr>
          </a:solidFill>
          <a:ln w="9525">
            <a:noFill/>
            <a:miter lim="800000"/>
            <a:headEnd/>
            <a:tailEnd/>
          </a:ln>
        </p:spPr>
        <p:txBody>
          <a:bodyPr anchor="ctr">
            <a:spAutoFit/>
          </a:bodyPr>
          <a:lstStyle/>
          <a:p>
            <a:pPr algn="r" eaLnBrk="0" hangingPunct="0">
              <a:defRPr/>
            </a:pPr>
            <a:endParaRPr lang="es-ES" sz="2500" b="1" kern="0" dirty="0">
              <a:solidFill>
                <a:srgbClr val="0B2453"/>
              </a:solidFill>
              <a:latin typeface="Helvetica Neue"/>
              <a:ea typeface="ＭＳ Ｐゴシック" pitchFamily="-65" charset="-128"/>
              <a:cs typeface="Helvetica Neue"/>
            </a:endParaRPr>
          </a:p>
        </p:txBody>
      </p:sp>
      <p:sp>
        <p:nvSpPr>
          <p:cNvPr id="10" name="9 Rectángulo"/>
          <p:cNvSpPr/>
          <p:nvPr/>
        </p:nvSpPr>
        <p:spPr>
          <a:xfrm>
            <a:off x="500034" y="1196752"/>
            <a:ext cx="7286676" cy="2954655"/>
          </a:xfrm>
          <a:prstGeom prst="rect">
            <a:avLst/>
          </a:prstGeom>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s-ES" sz="28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“ELEMENTOS CENTRALES DE LA EXPERIENCIA BOLIVIANA EN</a:t>
            </a:r>
          </a:p>
          <a:p>
            <a:pPr algn="ctr">
              <a:defRPr/>
            </a:pPr>
            <a:r>
              <a:rPr lang="es-ES" sz="28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APOYO PRESUPUESTARIO”</a:t>
            </a:r>
            <a:endParaRPr lang="es-ES" sz="28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endParaRPr lang="es-ES" sz="32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endParaRPr lang="es-ES" sz="20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endParaRPr lang="es-ES" sz="25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r>
              <a:rPr lang="es-ES" sz="25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Bruselas, Diciembre 2012</a:t>
            </a:r>
            <a:endParaRPr lang="es-ES" sz="32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4 Rectángulo"/>
          <p:cNvSpPr/>
          <p:nvPr/>
        </p:nvSpPr>
        <p:spPr>
          <a:xfrm>
            <a:off x="683568" y="188640"/>
            <a:ext cx="7920880" cy="40011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s-ES" sz="20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VICEMINISTERIO DEL TESORO Y CREDITO PUBLICO</a:t>
            </a:r>
            <a:endParaRPr lang="es-ES" sz="24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3 Título"/>
          <p:cNvSpPr txBox="1">
            <a:spLocks/>
          </p:cNvSpPr>
          <p:nvPr/>
        </p:nvSpPr>
        <p:spPr bwMode="auto">
          <a:xfrm>
            <a:off x="214313" y="332656"/>
            <a:ext cx="8929687" cy="792088"/>
          </a:xfrm>
          <a:prstGeom prst="rect">
            <a:avLst/>
          </a:prstGeom>
          <a:noFill/>
          <a:ln w="9525">
            <a:noFill/>
            <a:miter lim="800000"/>
            <a:headEnd/>
            <a:tailEnd/>
          </a:ln>
        </p:spPr>
        <p:txBody>
          <a:bodyPr/>
          <a:lstStyle/>
          <a:p>
            <a:pPr marL="319088" marR="0" lvl="0" indent="-319088" algn="ctr" defTabSz="914400" eaLnBrk="0" fontAlgn="auto" latinLnBrk="0" hangingPunct="0">
              <a:lnSpc>
                <a:spcPct val="100000"/>
              </a:lnSpc>
              <a:spcBef>
                <a:spcPts val="0"/>
              </a:spcBef>
              <a:spcAft>
                <a:spcPts val="0"/>
              </a:spcAft>
              <a:buClr>
                <a:srgbClr val="C0504D"/>
              </a:buClr>
              <a:buSzPct val="60000"/>
              <a:buFontTx/>
              <a:buNone/>
              <a:tabLst/>
              <a:defRPr/>
            </a:pPr>
            <a:r>
              <a:rPr lang="es-ES" sz="2200" b="1" kern="0" dirty="0" smtClean="0">
                <a:effectLst>
                  <a:outerShdw blurRad="38100" dist="38100" dir="2700000" algn="tl">
                    <a:srgbClr val="000000">
                      <a:alpha val="43137"/>
                    </a:srgbClr>
                  </a:outerShdw>
                </a:effectLst>
              </a:rPr>
              <a:t>Cartera de Apoyos Presupuestarios Sectoriales en Bolivia</a:t>
            </a:r>
          </a:p>
          <a:p>
            <a:pPr marL="319088" marR="0" lvl="0" indent="-319088" algn="ctr" defTabSz="914400" eaLnBrk="0" fontAlgn="auto" latinLnBrk="0" hangingPunct="0">
              <a:lnSpc>
                <a:spcPct val="100000"/>
              </a:lnSpc>
              <a:spcBef>
                <a:spcPts val="0"/>
              </a:spcBef>
              <a:spcAft>
                <a:spcPts val="0"/>
              </a:spcAft>
              <a:buClr>
                <a:srgbClr val="C0504D"/>
              </a:buClr>
              <a:buSzPct val="60000"/>
              <a:buFontTx/>
              <a:buNone/>
              <a:tabLst/>
              <a:defRPr/>
            </a:pPr>
            <a:r>
              <a:rPr lang="es-ES" kern="0" dirty="0" smtClean="0">
                <a:effectLst>
                  <a:outerShdw blurRad="38100" dist="38100" dir="2700000" algn="tl">
                    <a:srgbClr val="000000">
                      <a:alpha val="43137"/>
                    </a:srgbClr>
                  </a:outerShdw>
                </a:effectLst>
              </a:rPr>
              <a:t>(En millones de euros)</a:t>
            </a:r>
          </a:p>
        </p:txBody>
      </p:sp>
      <p:graphicFrame>
        <p:nvGraphicFramePr>
          <p:cNvPr id="10" name="6 Marcador de contenido"/>
          <p:cNvGraphicFramePr>
            <a:graphicFrameLocks/>
          </p:cNvGraphicFramePr>
          <p:nvPr/>
        </p:nvGraphicFramePr>
        <p:xfrm>
          <a:off x="539553" y="764704"/>
          <a:ext cx="8136904" cy="5258547"/>
        </p:xfrm>
        <a:graphic>
          <a:graphicData uri="http://schemas.openxmlformats.org/drawingml/2006/table">
            <a:tbl>
              <a:tblPr/>
              <a:tblGrid>
                <a:gridCol w="339357"/>
                <a:gridCol w="2396946"/>
                <a:gridCol w="648072"/>
                <a:gridCol w="1097816"/>
                <a:gridCol w="1082446"/>
                <a:gridCol w="2572267"/>
              </a:tblGrid>
              <a:tr h="421977">
                <a:tc gridSpan="6">
                  <a:txBody>
                    <a:bodyPr/>
                    <a:lstStyle/>
                    <a:p>
                      <a:pPr algn="ctr" fontAlgn="ctr"/>
                      <a:endParaRPr lang="es-ES" sz="900" b="1" i="0" u="none" strike="noStrike" dirty="0">
                        <a:solidFill>
                          <a:srgbClr val="000000"/>
                        </a:solidFill>
                        <a:latin typeface="+mj-lt"/>
                      </a:endParaRPr>
                    </a:p>
                  </a:txBody>
                  <a:tcPr marL="0" marR="0" marT="0" marB="0" anchor="ctr">
                    <a:lnL>
                      <a:noFill/>
                    </a:lnL>
                    <a:lnR>
                      <a:noFill/>
                    </a:lnR>
                    <a:lnT>
                      <a:noFill/>
                    </a:lnT>
                    <a:lnB w="12700" cap="flat" cmpd="sng" algn="ctr">
                      <a:solidFill>
                        <a:srgbClr val="FFFFFF"/>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443229">
                <a:tc>
                  <a:txBody>
                    <a:bodyPr/>
                    <a:lstStyle/>
                    <a:p>
                      <a:pPr algn="ctr" fontAlgn="ctr"/>
                      <a:r>
                        <a:rPr lang="es-ES" sz="800" b="1" i="0" u="none" strike="noStrike" dirty="0">
                          <a:solidFill>
                            <a:srgbClr val="FFFFFF"/>
                          </a:solidFill>
                          <a:latin typeface="+mj-lt"/>
                        </a:rPr>
                        <a:t>N°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800" b="1" i="0" u="none" strike="noStrike" dirty="0">
                          <a:solidFill>
                            <a:srgbClr val="FFFFFF"/>
                          </a:solidFill>
                          <a:latin typeface="+mj-lt"/>
                        </a:rPr>
                        <a:t>NOMBRES DEL APS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800" b="1" i="0" u="none" strike="noStrike" dirty="0" smtClean="0">
                          <a:solidFill>
                            <a:srgbClr val="FFFFFF"/>
                          </a:solidFill>
                          <a:latin typeface="+mj-lt"/>
                        </a:rPr>
                        <a:t>APS</a:t>
                      </a:r>
                      <a:endParaRPr lang="es-ES" sz="800" b="1" i="0" u="none" strike="noStrike" dirty="0">
                        <a:solidFill>
                          <a:srgbClr val="FFFFFF"/>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800" b="1" i="0" u="none" strike="noStrike" dirty="0">
                          <a:solidFill>
                            <a:srgbClr val="FFFFFF"/>
                          </a:solidFill>
                          <a:latin typeface="+mj-lt"/>
                        </a:rPr>
                        <a:t>AYUDA </a:t>
                      </a:r>
                      <a:r>
                        <a:rPr lang="es-ES" sz="800" b="1" i="0" u="none" strike="noStrike" dirty="0" smtClean="0">
                          <a:solidFill>
                            <a:srgbClr val="FFFFFF"/>
                          </a:solidFill>
                          <a:latin typeface="+mj-lt"/>
                        </a:rPr>
                        <a:t>COMPLEMENTARIA</a:t>
                      </a:r>
                      <a:endParaRPr lang="es-ES" sz="800" b="1" i="0" u="none" strike="noStrike" dirty="0">
                        <a:solidFill>
                          <a:srgbClr val="FFFFFF"/>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800" b="1" i="0" u="none" strike="noStrike" dirty="0" smtClean="0">
                          <a:solidFill>
                            <a:srgbClr val="FFFFFF"/>
                          </a:solidFill>
                          <a:latin typeface="+mj-lt"/>
                        </a:rPr>
                        <a:t>DESEMBOLSOS</a:t>
                      </a:r>
                      <a:endParaRPr lang="es-ES" sz="800" b="1" i="0" u="none" strike="noStrike" dirty="0">
                        <a:solidFill>
                          <a:srgbClr val="FFFFFF"/>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800" b="1" i="0" u="none" strike="noStrike" dirty="0">
                          <a:solidFill>
                            <a:srgbClr val="FFFFFF"/>
                          </a:solidFill>
                          <a:latin typeface="+mj-lt"/>
                        </a:rPr>
                        <a:t>ESTADO</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r>
              <a:tr h="459958">
                <a:tc>
                  <a:txBody>
                    <a:bodyPr/>
                    <a:lstStyle/>
                    <a:p>
                      <a:pPr algn="ctr" fontAlgn="ctr"/>
                      <a:r>
                        <a:rPr lang="es-ES" sz="900" b="0" i="0" u="none" strike="noStrike">
                          <a:solidFill>
                            <a:srgbClr val="000000"/>
                          </a:solidFill>
                          <a:latin typeface="+mj-lt"/>
                        </a:rPr>
                        <a:t>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dirty="0">
                          <a:solidFill>
                            <a:srgbClr val="000000"/>
                          </a:solidFill>
                          <a:latin typeface="+mj-lt"/>
                        </a:rPr>
                        <a:t>Programa de Apoyo Sectorial en el abastecimiento de Agua y Saneamiento </a:t>
                      </a:r>
                      <a:r>
                        <a:rPr lang="es-ES" sz="900" b="0" i="0" u="none" strike="noStrike" dirty="0" smtClean="0">
                          <a:solidFill>
                            <a:srgbClr val="000000"/>
                          </a:solidFill>
                          <a:latin typeface="+mj-lt"/>
                        </a:rPr>
                        <a:t>PASAAS</a:t>
                      </a:r>
                      <a:endParaRPr lang="es-ES" sz="900" b="0" i="0" u="none" strike="noStrike" dirty="0">
                        <a:solidFill>
                          <a:srgbClr val="000000"/>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51,5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dirty="0">
                          <a:solidFill>
                            <a:srgbClr val="000000"/>
                          </a:solidFill>
                          <a:latin typeface="+mj-lt"/>
                        </a:rPr>
                        <a:t>1,5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51,5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a:solidFill>
                            <a:srgbClr val="000000"/>
                          </a:solidFill>
                          <a:latin typeface="+mj-lt"/>
                        </a:rPr>
                        <a:t>Concluido</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435324">
                <a:tc>
                  <a:txBody>
                    <a:bodyPr/>
                    <a:lstStyle/>
                    <a:p>
                      <a:pPr algn="ctr" fontAlgn="ctr"/>
                      <a:r>
                        <a:rPr lang="es-ES" sz="900" b="0" i="0" u="none" strike="noStrike">
                          <a:solidFill>
                            <a:srgbClr val="000000"/>
                          </a:solidFill>
                          <a:latin typeface="+mj-lt"/>
                        </a:rPr>
                        <a:t>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a:solidFill>
                            <a:srgbClr val="000000"/>
                          </a:solidFill>
                          <a:latin typeface="+mj-lt"/>
                        </a:rPr>
                        <a:t>Apoyo al Plan Nacional de Desarrollo Integral con Coca 2006-2010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26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dirty="0">
                          <a:solidFill>
                            <a:srgbClr val="000000"/>
                          </a:solidFill>
                          <a:latin typeface="+mj-lt"/>
                        </a:rPr>
                        <a:t>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25,1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dirty="0" smtClean="0">
                          <a:solidFill>
                            <a:srgbClr val="000000"/>
                          </a:solidFill>
                          <a:latin typeface="+mj-lt"/>
                        </a:rPr>
                        <a:t>Concluido recientemente.</a:t>
                      </a:r>
                      <a:endParaRPr lang="es-ES" sz="900" b="0" i="0" u="none" strike="noStrike" dirty="0">
                        <a:solidFill>
                          <a:srgbClr val="000000"/>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69800">
                <a:tc>
                  <a:txBody>
                    <a:bodyPr/>
                    <a:lstStyle/>
                    <a:p>
                      <a:pPr algn="ctr" fontAlgn="ctr"/>
                      <a:r>
                        <a:rPr lang="es-ES" sz="900" b="0" i="0" u="none" strike="noStrike">
                          <a:solidFill>
                            <a:srgbClr val="000000"/>
                          </a:solidFill>
                          <a:latin typeface="+mj-lt"/>
                        </a:rPr>
                        <a:t>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dirty="0">
                          <a:solidFill>
                            <a:srgbClr val="000000"/>
                          </a:solidFill>
                          <a:latin typeface="+mj-lt"/>
                        </a:rPr>
                        <a:t>Programa de Apoyo Sectorial al Plan Nacional de Cuencas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19</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12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a:solidFill>
                            <a:srgbClr val="000000"/>
                          </a:solidFill>
                          <a:latin typeface="+mj-lt"/>
                        </a:rPr>
                        <a:t>Desembolso del último tramo variable en proceso</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369800">
                <a:tc>
                  <a:txBody>
                    <a:bodyPr/>
                    <a:lstStyle/>
                    <a:p>
                      <a:pPr algn="ctr" fontAlgn="ctr"/>
                      <a:r>
                        <a:rPr lang="es-ES" sz="900" b="0" i="0" u="none" strike="noStrike">
                          <a:solidFill>
                            <a:srgbClr val="000000"/>
                          </a:solidFill>
                          <a:latin typeface="+mj-lt"/>
                        </a:rPr>
                        <a:t>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a:solidFill>
                            <a:srgbClr val="000000"/>
                          </a:solidFill>
                          <a:latin typeface="+mj-lt"/>
                        </a:rPr>
                        <a:t>Programa de Apoyo a la Seguridad Alimentaria de Bolivia</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11,75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7,3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a:solidFill>
                            <a:srgbClr val="000000"/>
                          </a:solidFill>
                          <a:latin typeface="+mj-lt"/>
                        </a:rPr>
                        <a:t>Desembolso de último tramo variable en proceso</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435324">
                <a:tc>
                  <a:txBody>
                    <a:bodyPr/>
                    <a:lstStyle/>
                    <a:p>
                      <a:pPr algn="ctr" fontAlgn="ctr"/>
                      <a:r>
                        <a:rPr lang="es-ES" sz="900" b="0" i="0" u="none" strike="noStrike">
                          <a:solidFill>
                            <a:srgbClr val="000000"/>
                          </a:solidFill>
                          <a:latin typeface="+mj-lt"/>
                        </a:rPr>
                        <a:t>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dirty="0">
                          <a:solidFill>
                            <a:srgbClr val="000000"/>
                          </a:solidFill>
                          <a:latin typeface="+mj-lt"/>
                        </a:rPr>
                        <a:t>Apoyo al Plan Nacional de Saneamiento Básico - PASAP periurbano</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20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dirty="0">
                          <a:solidFill>
                            <a:srgbClr val="000000"/>
                          </a:solidFill>
                          <a:latin typeface="+mj-lt"/>
                        </a:rPr>
                        <a:t>1,5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kern="1200" dirty="0">
                          <a:solidFill>
                            <a:srgbClr val="000000"/>
                          </a:solidFill>
                          <a:latin typeface="+mj-lt"/>
                          <a:ea typeface="+mn-ea"/>
                          <a:cs typeface="+mn-cs"/>
                        </a:rPr>
                        <a:t>7</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kern="1200" dirty="0">
                          <a:solidFill>
                            <a:srgbClr val="000000"/>
                          </a:solidFill>
                          <a:latin typeface="+mj-lt"/>
                          <a:ea typeface="+mn-ea"/>
                          <a:cs typeface="+mn-cs"/>
                        </a:rPr>
                        <a:t>Desembolso del primer tramo </a:t>
                      </a:r>
                      <a:r>
                        <a:rPr lang="es-ES" sz="900" b="0" i="0" u="none" strike="noStrike" kern="1200" dirty="0" smtClean="0">
                          <a:solidFill>
                            <a:srgbClr val="000000"/>
                          </a:solidFill>
                          <a:latin typeface="+mj-lt"/>
                          <a:ea typeface="+mn-ea"/>
                          <a:cs typeface="+mn-cs"/>
                        </a:rPr>
                        <a:t>variable, recibido en el tercer trimestre de 2012</a:t>
                      </a:r>
                      <a:endParaRPr lang="es-ES" sz="900" b="0" i="0" u="none" strike="noStrike" kern="1200" dirty="0">
                        <a:solidFill>
                          <a:srgbClr val="000000"/>
                        </a:solidFill>
                        <a:latin typeface="+mj-lt"/>
                        <a:ea typeface="+mn-ea"/>
                        <a:cs typeface="+mn-cs"/>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442050">
                <a:tc>
                  <a:txBody>
                    <a:bodyPr/>
                    <a:lstStyle/>
                    <a:p>
                      <a:pPr algn="ctr" fontAlgn="ctr"/>
                      <a:r>
                        <a:rPr lang="es-ES" sz="900" b="0" i="0" u="none" strike="noStrike">
                          <a:solidFill>
                            <a:srgbClr val="000000"/>
                          </a:solidFill>
                          <a:latin typeface="+mj-lt"/>
                        </a:rPr>
                        <a:t>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dirty="0">
                          <a:solidFill>
                            <a:srgbClr val="000000"/>
                          </a:solidFill>
                          <a:latin typeface="+mj-lt"/>
                        </a:rPr>
                        <a:t>Programa de Apoyo al Plan Sectorial de Desarrollo de Saneamiento Básico - Áreas Rurales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22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a:solidFill>
                            <a:srgbClr val="000000"/>
                          </a:solidFill>
                          <a:latin typeface="+mj-lt"/>
                        </a:rPr>
                        <a:t>En proceso de aprobación</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75481">
                <a:tc>
                  <a:txBody>
                    <a:bodyPr/>
                    <a:lstStyle/>
                    <a:p>
                      <a:pPr algn="ctr" fontAlgn="ctr"/>
                      <a:r>
                        <a:rPr lang="es-ES" sz="900" b="0" i="0" u="none" strike="noStrike">
                          <a:solidFill>
                            <a:srgbClr val="000000"/>
                          </a:solidFill>
                          <a:latin typeface="+mj-lt"/>
                        </a:rPr>
                        <a:t>7</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dirty="0">
                          <a:solidFill>
                            <a:srgbClr val="000000"/>
                          </a:solidFill>
                          <a:latin typeface="+mj-lt"/>
                        </a:rPr>
                        <a:t>Programa para la Mejora del </a:t>
                      </a:r>
                      <a:r>
                        <a:rPr lang="es-ES" sz="900" b="0" i="0" u="none" strike="noStrike" dirty="0" smtClean="0">
                          <a:solidFill>
                            <a:srgbClr val="000000"/>
                          </a:solidFill>
                          <a:latin typeface="+mj-lt"/>
                        </a:rPr>
                        <a:t>Entorno </a:t>
                      </a:r>
                      <a:r>
                        <a:rPr lang="es-ES" sz="900" b="0" i="0" u="none" strike="noStrike" dirty="0">
                          <a:solidFill>
                            <a:srgbClr val="000000"/>
                          </a:solidFill>
                          <a:latin typeface="+mj-lt"/>
                        </a:rPr>
                        <a:t>Financiero Fiscal de la </a:t>
                      </a:r>
                      <a:r>
                        <a:rPr lang="es-ES" sz="900" b="0" i="0" u="none" strike="noStrike" dirty="0" err="1" smtClean="0">
                          <a:solidFill>
                            <a:srgbClr val="000000"/>
                          </a:solidFill>
                          <a:latin typeface="+mj-lt"/>
                        </a:rPr>
                        <a:t>MiPyMe</a:t>
                      </a:r>
                      <a:endParaRPr lang="es-ES" sz="900" b="0" i="0" u="none" strike="noStrike" dirty="0">
                        <a:solidFill>
                          <a:srgbClr val="000000"/>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35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dirty="0">
                          <a:solidFill>
                            <a:srgbClr val="000000"/>
                          </a:solidFill>
                          <a:latin typeface="+mj-lt"/>
                        </a:rPr>
                        <a:t> </a:t>
                      </a:r>
                      <a:r>
                        <a:rPr lang="es-ES" sz="900" b="0" i="0" u="none" strike="noStrike" dirty="0" smtClean="0">
                          <a:solidFill>
                            <a:srgbClr val="000000"/>
                          </a:solidFill>
                          <a:latin typeface="+mj-lt"/>
                        </a:rPr>
                        <a:t>-</a:t>
                      </a:r>
                      <a:endParaRPr lang="es-ES" sz="900" b="0" i="0" u="none" strike="noStrike" dirty="0">
                        <a:solidFill>
                          <a:srgbClr val="000000"/>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a:solidFill>
                            <a:srgbClr val="000000"/>
                          </a:solidFill>
                          <a:latin typeface="+mj-lt"/>
                        </a:rPr>
                        <a:t>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dirty="0">
                          <a:solidFill>
                            <a:srgbClr val="000000"/>
                          </a:solidFill>
                          <a:latin typeface="+mj-lt"/>
                        </a:rPr>
                        <a:t>Primer desembolso del tramo fijo en </a:t>
                      </a:r>
                      <a:r>
                        <a:rPr lang="es-ES" sz="900" b="0" i="0" u="none" strike="noStrike" dirty="0" smtClean="0">
                          <a:solidFill>
                            <a:srgbClr val="000000"/>
                          </a:solidFill>
                          <a:latin typeface="+mj-lt"/>
                        </a:rPr>
                        <a:t>proceso de desembolso</a:t>
                      </a:r>
                      <a:endParaRPr lang="es-ES" sz="900" b="0" i="0" u="none" strike="noStrike" dirty="0">
                        <a:solidFill>
                          <a:srgbClr val="000000"/>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435324">
                <a:tc>
                  <a:txBody>
                    <a:bodyPr/>
                    <a:lstStyle/>
                    <a:p>
                      <a:pPr algn="ctr" fontAlgn="ctr"/>
                      <a:r>
                        <a:rPr lang="es-ES" sz="900" b="0" i="0" u="none" strike="noStrike" dirty="0">
                          <a:solidFill>
                            <a:srgbClr val="000000"/>
                          </a:solidFill>
                          <a:latin typeface="+mj-lt"/>
                        </a:rPr>
                        <a:t>8</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dirty="0">
                          <a:solidFill>
                            <a:srgbClr val="000000"/>
                          </a:solidFill>
                          <a:latin typeface="+mj-lt"/>
                        </a:rPr>
                        <a:t>Programa de Apoyo a la Conservación Sostenible de la Biodiversidad</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dirty="0">
                          <a:solidFill>
                            <a:srgbClr val="000000"/>
                          </a:solidFill>
                          <a:latin typeface="+mj-lt"/>
                        </a:rPr>
                        <a:t>18</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dirty="0">
                          <a:solidFill>
                            <a:srgbClr val="000000"/>
                          </a:solidFill>
                          <a:latin typeface="+mj-lt"/>
                        </a:rPr>
                        <a:t>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s-ES" sz="900" b="0" i="0" u="none" strike="noStrike">
                          <a:solidFill>
                            <a:srgbClr val="000000"/>
                          </a:solidFill>
                          <a:latin typeface="+mj-lt"/>
                        </a:rPr>
                        <a:t>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ctr"/>
                      <a:r>
                        <a:rPr lang="es-ES" sz="900" b="0" i="0" u="none" strike="noStrike">
                          <a:solidFill>
                            <a:srgbClr val="000000"/>
                          </a:solidFill>
                          <a:latin typeface="+mj-lt"/>
                        </a:rPr>
                        <a:t>Primer desembolso del tramo fijo en proceso</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69800">
                <a:tc>
                  <a:txBody>
                    <a:bodyPr/>
                    <a:lstStyle/>
                    <a:p>
                      <a:pPr algn="ctr" fontAlgn="ctr"/>
                      <a:r>
                        <a:rPr lang="es-ES" sz="900" b="0" i="0" u="none" strike="noStrike">
                          <a:solidFill>
                            <a:srgbClr val="000000"/>
                          </a:solidFill>
                          <a:latin typeface="+mj-lt"/>
                        </a:rPr>
                        <a:t>9</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dirty="0">
                          <a:solidFill>
                            <a:srgbClr val="000000"/>
                          </a:solidFill>
                          <a:latin typeface="+mj-lt"/>
                        </a:rPr>
                        <a:t>Programas a </a:t>
                      </a:r>
                      <a:r>
                        <a:rPr lang="es-ES" sz="900" b="0" i="0" u="none" strike="noStrike" dirty="0" smtClean="0">
                          <a:solidFill>
                            <a:srgbClr val="000000"/>
                          </a:solidFill>
                          <a:latin typeface="+mj-lt"/>
                        </a:rPr>
                        <a:t>implementarse </a:t>
                      </a:r>
                      <a:r>
                        <a:rPr lang="es-ES" sz="900" b="0" i="0" u="none" strike="noStrike" dirty="0">
                          <a:solidFill>
                            <a:srgbClr val="000000"/>
                          </a:solidFill>
                          <a:latin typeface="+mj-lt"/>
                        </a:rPr>
                        <a:t>a partir de 2013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dirty="0">
                          <a:solidFill>
                            <a:srgbClr val="000000"/>
                          </a:solidFill>
                          <a:latin typeface="+mj-lt"/>
                        </a:rPr>
                        <a:t>40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dirty="0">
                          <a:solidFill>
                            <a:srgbClr val="000000"/>
                          </a:solidFill>
                          <a:latin typeface="+mj-lt"/>
                        </a:rPr>
                        <a:t> </a:t>
                      </a:r>
                      <a:r>
                        <a:rPr lang="es-ES" sz="900" b="0" i="0" u="none" strike="noStrike" dirty="0" smtClean="0">
                          <a:solidFill>
                            <a:srgbClr val="000000"/>
                          </a:solidFill>
                          <a:latin typeface="+mj-lt"/>
                        </a:rPr>
                        <a:t>-</a:t>
                      </a:r>
                      <a:endParaRPr lang="es-ES" sz="900" b="0" i="0" u="none" strike="noStrike" dirty="0">
                        <a:solidFill>
                          <a:srgbClr val="000000"/>
                        </a:solidFill>
                        <a:latin typeface="+mj-lt"/>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fontAlgn="ctr"/>
                      <a:r>
                        <a:rPr lang="es-ES" sz="900" b="0" i="0" u="none" strike="noStrike" dirty="0">
                          <a:solidFill>
                            <a:srgbClr val="000000"/>
                          </a:solidFill>
                          <a:latin typeface="+mj-lt"/>
                        </a:rPr>
                        <a:t>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l" fontAlgn="ctr"/>
                      <a:r>
                        <a:rPr lang="es-ES" sz="900" b="0" i="0" u="none" strike="noStrike">
                          <a:solidFill>
                            <a:srgbClr val="000000"/>
                          </a:solidFill>
                          <a:latin typeface="+mj-lt"/>
                        </a:rPr>
                        <a:t>En identificación</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292540">
                <a:tc>
                  <a:txBody>
                    <a:bodyPr/>
                    <a:lstStyle/>
                    <a:p>
                      <a:pPr algn="ctr" fontAlgn="ctr"/>
                      <a:r>
                        <a:rPr lang="es-ES" sz="900" b="0" i="0" u="none" strike="noStrike">
                          <a:solidFill>
                            <a:schemeClr val="bg1"/>
                          </a:solidFill>
                          <a:latin typeface="+mj-lt"/>
                        </a:rPr>
                        <a:t>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l" fontAlgn="ctr"/>
                      <a:r>
                        <a:rPr lang="es-ES" sz="900" b="1" i="0" u="none" strike="noStrike" dirty="0">
                          <a:solidFill>
                            <a:schemeClr val="bg1"/>
                          </a:solidFill>
                          <a:latin typeface="+mj-lt"/>
                        </a:rPr>
                        <a:t>TOTAL (euros)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900" b="1" i="0" u="none" strike="noStrike">
                          <a:solidFill>
                            <a:schemeClr val="bg1"/>
                          </a:solidFill>
                          <a:latin typeface="+mj-lt"/>
                        </a:rPr>
                        <a:t>243,25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900" b="1" i="0" u="none" strike="noStrike">
                          <a:solidFill>
                            <a:schemeClr val="bg1"/>
                          </a:solidFill>
                          <a:latin typeface="+mj-lt"/>
                        </a:rPr>
                        <a:t>19</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900" b="1" i="0" u="none" strike="noStrike" dirty="0">
                          <a:solidFill>
                            <a:schemeClr val="bg1"/>
                          </a:solidFill>
                          <a:latin typeface="+mj-lt"/>
                        </a:rPr>
                        <a:t>102,9</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l" fontAlgn="ctr"/>
                      <a:r>
                        <a:rPr lang="es-ES" sz="900" b="1" i="0" u="none" strike="noStrike">
                          <a:solidFill>
                            <a:schemeClr val="bg1"/>
                          </a:solidFill>
                          <a:latin typeface="+mj-lt"/>
                        </a:rPr>
                        <a:t>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r>
              <a:tr h="262832">
                <a:tc>
                  <a:txBody>
                    <a:bodyPr/>
                    <a:lstStyle/>
                    <a:p>
                      <a:pPr algn="ctr" fontAlgn="ctr"/>
                      <a:r>
                        <a:rPr lang="es-ES" sz="900" b="0" i="0" u="none" strike="noStrike">
                          <a:solidFill>
                            <a:schemeClr val="bg1"/>
                          </a:solidFill>
                          <a:latin typeface="+mj-lt"/>
                        </a:rPr>
                        <a:t>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l" fontAlgn="ctr"/>
                      <a:r>
                        <a:rPr lang="es-ES" sz="900" b="1" i="0" u="none" strike="noStrike" dirty="0">
                          <a:solidFill>
                            <a:schemeClr val="bg1"/>
                          </a:solidFill>
                          <a:latin typeface="+mj-lt"/>
                        </a:rPr>
                        <a:t>TOTAL (dólares)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900" b="1" i="0" u="none" strike="noStrike">
                          <a:solidFill>
                            <a:schemeClr val="bg1"/>
                          </a:solidFill>
                          <a:latin typeface="+mj-lt"/>
                        </a:rPr>
                        <a:t>348,5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900" b="1" i="0" u="none" strike="noStrike" dirty="0">
                          <a:solidFill>
                            <a:schemeClr val="bg1"/>
                          </a:solidFill>
                          <a:latin typeface="+mj-lt"/>
                        </a:rPr>
                        <a:t>27,2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ctr" fontAlgn="ctr"/>
                      <a:r>
                        <a:rPr lang="es-ES" sz="900" b="1" i="0" u="none" strike="noStrike">
                          <a:solidFill>
                            <a:schemeClr val="bg1"/>
                          </a:solidFill>
                          <a:latin typeface="+mj-lt"/>
                        </a:rPr>
                        <a:t>147,14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c>
                  <a:txBody>
                    <a:bodyPr/>
                    <a:lstStyle/>
                    <a:p>
                      <a:pPr algn="l" fontAlgn="ctr"/>
                      <a:r>
                        <a:rPr lang="es-ES" sz="900" b="1" i="0" u="none" strike="noStrike" dirty="0">
                          <a:solidFill>
                            <a:schemeClr val="bg1"/>
                          </a:solidFill>
                          <a:latin typeface="+mj-lt"/>
                        </a:rPr>
                        <a:t>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38ED5"/>
                    </a:solidFill>
                  </a:tcPr>
                </a:tc>
              </a:tr>
              <a:tr h="145108">
                <a:tc gridSpan="4">
                  <a:txBody>
                    <a:bodyPr/>
                    <a:lstStyle/>
                    <a:p>
                      <a:pPr algn="l" fontAlgn="ctr"/>
                      <a:endParaRPr lang="es-ES" sz="900" b="0" i="0" u="none" strike="noStrike" dirty="0">
                        <a:solidFill>
                          <a:srgbClr val="000000"/>
                        </a:solidFill>
                        <a:latin typeface="+mj-lt"/>
                      </a:endParaRPr>
                    </a:p>
                  </a:txBody>
                  <a:tcPr marL="0" marR="0" marT="0" marB="0" anchor="ctr">
                    <a:lnL>
                      <a:noFill/>
                    </a:lnL>
                    <a:lnR>
                      <a:noFill/>
                    </a:lnR>
                    <a:lnT w="12700" cap="flat" cmpd="sng" algn="ctr">
                      <a:solidFill>
                        <a:srgbClr val="FFFFFF"/>
                      </a:solidFill>
                      <a:prstDash val="solid"/>
                      <a:round/>
                      <a:headEnd type="none" w="med" len="med"/>
                      <a:tailEnd type="none" w="med" len="med"/>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ctr"/>
                      <a:endParaRPr lang="es-ES" sz="900" b="0" i="0" u="none" strike="noStrike" dirty="0">
                        <a:solidFill>
                          <a:srgbClr val="000000"/>
                        </a:solidFill>
                        <a:latin typeface="+mj-lt"/>
                      </a:endParaRPr>
                    </a:p>
                  </a:txBody>
                  <a:tcPr marL="0" marR="0" marT="0" marB="0" anchor="ctr">
                    <a:lnL>
                      <a:noFill/>
                    </a:lnL>
                    <a:lnR>
                      <a:noFill/>
                    </a:lnR>
                    <a:lnT w="12700" cap="flat" cmpd="sng" algn="ctr">
                      <a:solidFill>
                        <a:srgbClr val="FFFFFF"/>
                      </a:solidFill>
                      <a:prstDash val="solid"/>
                      <a:round/>
                      <a:headEnd type="none" w="med" len="med"/>
                      <a:tailEnd type="none" w="med" len="med"/>
                    </a:lnT>
                    <a:lnB>
                      <a:noFill/>
                    </a:lnB>
                  </a:tcPr>
                </a:tc>
                <a:tc>
                  <a:txBody>
                    <a:bodyPr/>
                    <a:lstStyle/>
                    <a:p>
                      <a:pPr algn="l" fontAlgn="ctr"/>
                      <a:endParaRPr lang="es-ES" sz="900" b="0" i="0" u="none" strike="noStrike" dirty="0">
                        <a:solidFill>
                          <a:srgbClr val="000000"/>
                        </a:solidFill>
                        <a:latin typeface="+mj-lt"/>
                      </a:endParaRPr>
                    </a:p>
                  </a:txBody>
                  <a:tcPr marL="0" marR="0" marT="0" marB="0" anchor="ctr">
                    <a:lnL>
                      <a:noFill/>
                    </a:lnL>
                    <a:lnR>
                      <a:noFill/>
                    </a:lnR>
                    <a:lnT w="12700" cap="flat" cmpd="sng" algn="ctr">
                      <a:solidFill>
                        <a:srgbClr val="FFFFFF"/>
                      </a:solidFill>
                      <a:prstDash val="solid"/>
                      <a:round/>
                      <a:headEnd type="none" w="med" len="med"/>
                      <a:tailEnd type="none" w="med" len="med"/>
                    </a:lnT>
                    <a:lnB>
                      <a:noFill/>
                    </a:lnB>
                  </a:tcPr>
                </a:tc>
              </a:tr>
            </a:tbl>
          </a:graphicData>
        </a:graphic>
      </p:graphicFrame>
      <p:sp>
        <p:nvSpPr>
          <p:cNvPr id="12" name="11 Rectángulo"/>
          <p:cNvSpPr/>
          <p:nvPr/>
        </p:nvSpPr>
        <p:spPr>
          <a:xfrm>
            <a:off x="467544" y="5877272"/>
            <a:ext cx="7786742" cy="461665"/>
          </a:xfrm>
          <a:prstGeom prst="rect">
            <a:avLst/>
          </a:prstGeom>
        </p:spPr>
        <p:txBody>
          <a:bodyPr wrap="square">
            <a:spAutoFit/>
          </a:bodyPr>
          <a:lstStyle/>
          <a:p>
            <a:r>
              <a:rPr lang="es-ES" sz="800" dirty="0" smtClean="0">
                <a:solidFill>
                  <a:schemeClr val="accent1">
                    <a:lumMod val="50000"/>
                  </a:schemeClr>
                </a:solidFill>
              </a:rPr>
              <a:t>Fuente: DUE (2012) “El Apoyo Presupuestario Sectorial en Bolivia: Conceptos y Prácticas”.</a:t>
            </a:r>
          </a:p>
          <a:p>
            <a:r>
              <a:rPr lang="es-ES" sz="800" dirty="0" smtClean="0">
                <a:solidFill>
                  <a:schemeClr val="accent1">
                    <a:lumMod val="50000"/>
                  </a:schemeClr>
                </a:solidFill>
              </a:rPr>
              <a:t>Elaboración: MEFP-VTCP-Dirección General de Análisis y Políticas Fiscales.</a:t>
            </a:r>
          </a:p>
          <a:p>
            <a:r>
              <a:rPr lang="es-ES" sz="800" dirty="0" smtClean="0">
                <a:solidFill>
                  <a:srgbClr val="000000"/>
                </a:solidFill>
              </a:rPr>
              <a:t>Nota: Cartera actualizada a inicios de octubre 2012.</a:t>
            </a:r>
            <a:endParaRPr lang="es-ES" sz="800" dirty="0" smtClean="0">
              <a:solidFill>
                <a:schemeClr val="accent1">
                  <a:lumMod val="50000"/>
                </a:schemeClr>
              </a:solidFill>
            </a:endParaRP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10</a:t>
            </a:fld>
            <a:endParaRPr lang="es-ES"/>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611560" y="1340768"/>
          <a:ext cx="8064896" cy="4167892"/>
        </p:xfrm>
        <a:graphic>
          <a:graphicData uri="http://schemas.openxmlformats.org/drawingml/2006/table">
            <a:tbl>
              <a:tblPr firstRow="1" bandRow="1"/>
              <a:tblGrid>
                <a:gridCol w="2520280"/>
                <a:gridCol w="5544616"/>
              </a:tblGrid>
              <a:tr h="688361">
                <a:tc>
                  <a:txBody>
                    <a:bodyPr/>
                    <a:lstStyle>
                      <a:defPPr>
                        <a:defRPr lang="en-US"/>
                      </a:defPPr>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BO" dirty="0" smtClean="0"/>
                        <a:t>APS</a:t>
                      </a:r>
                      <a:endParaRPr lang="es-BO"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defPPr>
                        <a:defRPr lang="en-US"/>
                      </a:defPPr>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BO" dirty="0" smtClean="0"/>
                        <a:t>Avances/Resultados</a:t>
                      </a:r>
                      <a:endParaRPr lang="es-BO"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r>
              <a:tr h="1060833">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90488" marR="0" lvl="1" indent="-90488" algn="just" defTabSz="914400" rtl="0" eaLnBrk="1" fontAlgn="auto" latinLnBrk="0" hangingPunct="1">
                        <a:lnSpc>
                          <a:spcPct val="100000"/>
                        </a:lnSpc>
                        <a:spcBef>
                          <a:spcPts val="0"/>
                        </a:spcBef>
                        <a:spcAft>
                          <a:spcPts val="0"/>
                        </a:spcAft>
                        <a:buClrTx/>
                        <a:buSzTx/>
                        <a:buFontTx/>
                        <a:buNone/>
                        <a:tabLst/>
                        <a:defRPr/>
                      </a:pPr>
                      <a:r>
                        <a:rPr lang="es-BO" sz="1200" b="1" kern="0" dirty="0" smtClean="0">
                          <a:solidFill>
                            <a:schemeClr val="tx1"/>
                          </a:solidFill>
                          <a:latin typeface="+mj-lt"/>
                          <a:ea typeface="ＭＳ Ｐゴシック" pitchFamily="-65" charset="-128"/>
                          <a:cs typeface="Helvetica Neue"/>
                        </a:rPr>
                        <a:t>1. Programa de Agua y Saneamiento para Áreas Periurbanas (PASAP)</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just"/>
                      <a:r>
                        <a:rPr lang="es-BO" sz="1200" dirty="0" smtClean="0">
                          <a:solidFill>
                            <a:schemeClr val="tx1"/>
                          </a:solidFill>
                          <a:latin typeface="+mj-lt"/>
                        </a:rPr>
                        <a:t>En 2011, 90 mil personas se beneficiaron con más de 18.274 nuevas conexiones de agua potable, 75 mil habitantes con 15.149 nuevas conexiones de alcantarillado y más de 65 mil con cuatro plantas de tratamiento de aguas residuales.</a:t>
                      </a:r>
                      <a:endParaRPr lang="es-BO" sz="1200" dirty="0">
                        <a:solidFill>
                          <a:schemeClr val="tx1"/>
                        </a:solidFill>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1060833">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90488" marR="0" lvl="1" indent="-90488" algn="just" defTabSz="914400" rtl="0" eaLnBrk="1" fontAlgn="auto" latinLnBrk="0" hangingPunct="1">
                        <a:lnSpc>
                          <a:spcPct val="100000"/>
                        </a:lnSpc>
                        <a:spcBef>
                          <a:spcPts val="0"/>
                        </a:spcBef>
                        <a:spcAft>
                          <a:spcPts val="0"/>
                        </a:spcAft>
                        <a:buClrTx/>
                        <a:buSzTx/>
                        <a:buFontTx/>
                        <a:buNone/>
                        <a:tabLst/>
                        <a:defRPr/>
                      </a:pPr>
                      <a:r>
                        <a:rPr lang="es-BO" sz="1200" b="1" kern="0" dirty="0" smtClean="0">
                          <a:solidFill>
                            <a:schemeClr val="tx1"/>
                          </a:solidFill>
                          <a:latin typeface="+mj-lt"/>
                          <a:ea typeface="ＭＳ Ｐゴシック" pitchFamily="-65" charset="-128"/>
                          <a:cs typeface="Helvetica Neue"/>
                        </a:rPr>
                        <a:t>2. Programa de Apoyo a la Conservación Sostenible de la Biodiversidad (PACSBIO)</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just"/>
                      <a:r>
                        <a:rPr lang="es-BO" sz="1200" dirty="0" smtClean="0">
                          <a:solidFill>
                            <a:schemeClr val="tx1"/>
                          </a:solidFill>
                          <a:latin typeface="+mj-lt"/>
                        </a:rPr>
                        <a:t>Son 18 millones de euros durante los próximos cuatro años que permitirán fortalecer al Sistema Nacional</a:t>
                      </a:r>
                      <a:r>
                        <a:rPr lang="es-BO" sz="1200" baseline="0" dirty="0" smtClean="0">
                          <a:solidFill>
                            <a:schemeClr val="tx1"/>
                          </a:solidFill>
                          <a:latin typeface="+mj-lt"/>
                        </a:rPr>
                        <a:t> de Áreas Protegidas (SNAP), intervenir en las 22 áreas protegidas nacionales para preservar la biodiversidad y mejorar las condiciones generales de vida de las poblaciones residentes en los parques.</a:t>
                      </a:r>
                      <a:endParaRPr lang="es-BO" sz="12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1357865">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90488" marR="0" lvl="1" indent="-90488" algn="just" defTabSz="914400" rtl="0" eaLnBrk="1" fontAlgn="auto" latinLnBrk="0" hangingPunct="1">
                        <a:lnSpc>
                          <a:spcPct val="100000"/>
                        </a:lnSpc>
                        <a:spcBef>
                          <a:spcPts val="0"/>
                        </a:spcBef>
                        <a:spcAft>
                          <a:spcPts val="0"/>
                        </a:spcAft>
                        <a:buClrTx/>
                        <a:buSzTx/>
                        <a:buFontTx/>
                        <a:buNone/>
                        <a:tabLst/>
                        <a:defRPr/>
                      </a:pPr>
                      <a:r>
                        <a:rPr lang="es-BO" sz="1200" b="1" kern="0" dirty="0" smtClean="0">
                          <a:solidFill>
                            <a:schemeClr val="tx1"/>
                          </a:solidFill>
                          <a:latin typeface="+mj-lt"/>
                          <a:ea typeface="ＭＳ Ｐゴシック" pitchFamily="-65" charset="-128"/>
                          <a:cs typeface="Helvetica Neue"/>
                        </a:rPr>
                        <a:t>3. Programa de Apoyo Presupuestario Sectorial con Coca (PAPS)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just"/>
                      <a:r>
                        <a:rPr lang="es-BO" sz="1200" dirty="0" smtClean="0">
                          <a:solidFill>
                            <a:schemeClr val="tx1"/>
                          </a:solidFill>
                          <a:latin typeface="+mj-lt"/>
                        </a:rPr>
                        <a:t>Se ha logrado un desarrollo socioeconómico de las zonas de intervención e iniciado</a:t>
                      </a:r>
                      <a:r>
                        <a:rPr lang="es-BO" sz="1200" baseline="0" dirty="0" smtClean="0">
                          <a:solidFill>
                            <a:schemeClr val="tx1"/>
                          </a:solidFill>
                          <a:latin typeface="+mj-lt"/>
                        </a:rPr>
                        <a:t> la reconversión de las economías regionales, que se manifiesta, entre otros, en una reducción del 10%% en el Índice de Necesidades Básicas Insatisfechas en 11 municipios de la zona de intervención, una reducción del 5% en los índices de pobreza de 8 municipios, la racionalización de los cultivos de coca y su reducción en parques nacionales.</a:t>
                      </a:r>
                      <a:endParaRPr lang="es-BO" sz="12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bl>
          </a:graphicData>
        </a:graphic>
      </p:graphicFrame>
      <p:sp>
        <p:nvSpPr>
          <p:cNvPr id="7" name="6 Rectángulo"/>
          <p:cNvSpPr/>
          <p:nvPr/>
        </p:nvSpPr>
        <p:spPr>
          <a:xfrm>
            <a:off x="529674" y="5517232"/>
            <a:ext cx="7786742" cy="215444"/>
          </a:xfrm>
          <a:prstGeom prst="rect">
            <a:avLst/>
          </a:prstGeom>
        </p:spPr>
        <p:txBody>
          <a:bodyPr wrap="square">
            <a:spAutoFit/>
          </a:bodyPr>
          <a:lstStyle/>
          <a:p>
            <a:r>
              <a:rPr lang="es-ES" sz="800" dirty="0" smtClean="0">
                <a:solidFill>
                  <a:schemeClr val="accent1">
                    <a:lumMod val="50000"/>
                  </a:schemeClr>
                </a:solidFill>
              </a:rPr>
              <a:t>Continúa…</a:t>
            </a:r>
          </a:p>
        </p:txBody>
      </p:sp>
      <p:sp>
        <p:nvSpPr>
          <p:cNvPr id="8" name="3 Título"/>
          <p:cNvSpPr txBox="1">
            <a:spLocks/>
          </p:cNvSpPr>
          <p:nvPr/>
        </p:nvSpPr>
        <p:spPr bwMode="auto">
          <a:xfrm>
            <a:off x="214313" y="268635"/>
            <a:ext cx="8929687" cy="100012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400" b="1" dirty="0" smtClean="0">
                <a:effectLst>
                  <a:outerShdw blurRad="38100" dist="38100" dir="2700000" algn="tl">
                    <a:srgbClr val="000000">
                      <a:alpha val="43137"/>
                    </a:srgbClr>
                  </a:outerShdw>
                </a:effectLst>
              </a:rPr>
              <a:t>Avances/Resultados del AP en Bolivia</a:t>
            </a:r>
            <a:endParaRPr lang="es-ES" sz="2400" b="1" dirty="0">
              <a:solidFill>
                <a:schemeClr val="accent1">
                  <a:lumMod val="50000"/>
                </a:schemeClr>
              </a:solidFill>
              <a:effectLst>
                <a:outerShdw blurRad="38100" dist="38100" dir="2700000" algn="tl">
                  <a:srgbClr val="000000">
                    <a:alpha val="43137"/>
                  </a:srgbClr>
                </a:outerShdw>
              </a:effectLst>
            </a:endParaRPr>
          </a:p>
        </p:txBody>
      </p:sp>
      <p:sp>
        <p:nvSpPr>
          <p:cNvPr id="9" name="8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11</a:t>
            </a:fld>
            <a:endParaRPr lang="es-ES" dirty="0"/>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14 Tabla"/>
          <p:cNvGraphicFramePr>
            <a:graphicFrameLocks noGrp="1"/>
          </p:cNvGraphicFramePr>
          <p:nvPr/>
        </p:nvGraphicFramePr>
        <p:xfrm>
          <a:off x="755576" y="1404890"/>
          <a:ext cx="7848872" cy="4694510"/>
        </p:xfrm>
        <a:graphic>
          <a:graphicData uri="http://schemas.openxmlformats.org/drawingml/2006/table">
            <a:tbl>
              <a:tblPr firstRow="1" bandRow="1"/>
              <a:tblGrid>
                <a:gridCol w="2664296"/>
                <a:gridCol w="5184576"/>
              </a:tblGrid>
              <a:tr h="498549">
                <a:tc>
                  <a:txBody>
                    <a:bodyPr/>
                    <a:lstStyle>
                      <a:defPPr>
                        <a:defRPr lang="en-US"/>
                      </a:defPPr>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BO" dirty="0" smtClean="0"/>
                        <a:t>APS</a:t>
                      </a:r>
                      <a:endParaRPr lang="es-BO"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defPPr>
                        <a:defRPr lang="en-US"/>
                      </a:defPPr>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BO" dirty="0" smtClean="0"/>
                        <a:t>Avances/Resultados</a:t>
                      </a:r>
                      <a:endParaRPr lang="es-BO"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r>
              <a:tr h="1106370">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90488" marR="0" lvl="1" indent="-90488" algn="just" defTabSz="914400" rtl="0" eaLnBrk="1" fontAlgn="auto" latinLnBrk="0" hangingPunct="1">
                        <a:lnSpc>
                          <a:spcPct val="100000"/>
                        </a:lnSpc>
                        <a:spcBef>
                          <a:spcPts val="0"/>
                        </a:spcBef>
                        <a:spcAft>
                          <a:spcPts val="0"/>
                        </a:spcAft>
                        <a:buClrTx/>
                        <a:buSzTx/>
                        <a:buFontTx/>
                        <a:buNone/>
                        <a:tabLst/>
                        <a:defRPr/>
                      </a:pPr>
                      <a:r>
                        <a:rPr lang="es-BO" sz="1200" b="1" kern="0" dirty="0" smtClean="0">
                          <a:solidFill>
                            <a:schemeClr val="tx1"/>
                          </a:solidFill>
                          <a:latin typeface="+mj-lt"/>
                          <a:ea typeface="ＭＳ Ｐゴシック" pitchFamily="-65" charset="-128"/>
                          <a:cs typeface="Helvetica Neue"/>
                        </a:rPr>
                        <a:t>4. Programa de Apoyo Presupuestario Sectorial al Plan Nacional de Cuencas (ASPNC)</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just"/>
                      <a:r>
                        <a:rPr lang="es-BO" sz="1200" dirty="0" smtClean="0">
                          <a:solidFill>
                            <a:schemeClr val="tx1"/>
                          </a:solidFill>
                          <a:latin typeface="+mj-lt"/>
                        </a:rPr>
                        <a:t>A la fecha, los indicadores de desempeño del proceso de implementación de la estrategia sectorial, definidos</a:t>
                      </a:r>
                      <a:r>
                        <a:rPr lang="es-BO" sz="1200" baseline="0" dirty="0" smtClean="0">
                          <a:solidFill>
                            <a:schemeClr val="tx1"/>
                          </a:solidFill>
                          <a:latin typeface="+mj-lt"/>
                        </a:rPr>
                        <a:t> en el Marco de Evaluación del Desempeño (MED) han sido cumplidos en un 100%, lo que evidencia el extraordinario desempeño del sector.</a:t>
                      </a:r>
                      <a:endParaRPr lang="es-BO" sz="1200" dirty="0">
                        <a:solidFill>
                          <a:schemeClr val="tx1"/>
                        </a:solidFill>
                        <a:latin typeface="+mj-lt"/>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1352231">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90488" marR="0" lvl="1" indent="-90488" algn="just" defTabSz="914400" rtl="0" eaLnBrk="1" fontAlgn="auto" latinLnBrk="0" hangingPunct="1">
                        <a:lnSpc>
                          <a:spcPct val="100000"/>
                        </a:lnSpc>
                        <a:spcBef>
                          <a:spcPts val="0"/>
                        </a:spcBef>
                        <a:spcAft>
                          <a:spcPts val="0"/>
                        </a:spcAft>
                        <a:buClrTx/>
                        <a:buSzTx/>
                        <a:buFontTx/>
                        <a:buNone/>
                        <a:tabLst/>
                        <a:defRPr/>
                      </a:pPr>
                      <a:r>
                        <a:rPr lang="es-BO" sz="1200" b="1" kern="0" dirty="0" smtClean="0">
                          <a:solidFill>
                            <a:schemeClr val="tx1"/>
                          </a:solidFill>
                          <a:latin typeface="+mj-lt"/>
                          <a:ea typeface="ＭＳ Ｐゴシック" pitchFamily="-65" charset="-128"/>
                          <a:cs typeface="Helvetica Neue"/>
                        </a:rPr>
                        <a:t>5. Programa de Apoyo Presupuestario Sectorial a la Política de Seguridad y Soberanía Alimentaria (PASA)</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just"/>
                      <a:r>
                        <a:rPr lang="es-BO" sz="1200" dirty="0" smtClean="0">
                          <a:solidFill>
                            <a:schemeClr val="tx1"/>
                          </a:solidFill>
                          <a:latin typeface="+mj-lt"/>
                        </a:rPr>
                        <a:t>A la fecha,</a:t>
                      </a:r>
                      <a:r>
                        <a:rPr lang="es-BO" sz="1200" baseline="0" dirty="0" smtClean="0">
                          <a:solidFill>
                            <a:schemeClr val="tx1"/>
                          </a:solidFill>
                          <a:latin typeface="+mj-lt"/>
                        </a:rPr>
                        <a:t> se ha conseguido un incremento del 20% en el número de hogares que alcanzaron un mínimo de ingestión calórica diaria. En municipios vulnerables, se incrementó en 15% la producción de papa, en 10% la de maíz y en 15% la de trigo.</a:t>
                      </a:r>
                      <a:endParaRPr lang="es-BO" sz="12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1371216">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90488" marR="0" lvl="1" indent="-90488" algn="just" defTabSz="914400" rtl="0" eaLnBrk="1" fontAlgn="auto" latinLnBrk="0" hangingPunct="1">
                        <a:lnSpc>
                          <a:spcPct val="100000"/>
                        </a:lnSpc>
                        <a:spcBef>
                          <a:spcPts val="0"/>
                        </a:spcBef>
                        <a:spcAft>
                          <a:spcPts val="0"/>
                        </a:spcAft>
                        <a:buClrTx/>
                        <a:buSzTx/>
                        <a:buFontTx/>
                        <a:buNone/>
                        <a:tabLst/>
                        <a:defRPr/>
                      </a:pPr>
                      <a:r>
                        <a:rPr lang="es-BO" sz="1200" b="1" kern="0" dirty="0" smtClean="0">
                          <a:solidFill>
                            <a:schemeClr val="tx1"/>
                          </a:solidFill>
                          <a:latin typeface="+mj-lt"/>
                          <a:ea typeface="ＭＳ Ｐゴシック" pitchFamily="-65" charset="-128"/>
                          <a:cs typeface="Helvetica Neue"/>
                        </a:rPr>
                        <a:t>6. Programa de Mejora del Entorno Financiero Fiscal de la </a:t>
                      </a:r>
                      <a:r>
                        <a:rPr lang="es-BO" sz="1200" b="1" kern="0" dirty="0" err="1" smtClean="0">
                          <a:solidFill>
                            <a:schemeClr val="tx1"/>
                          </a:solidFill>
                          <a:latin typeface="+mj-lt"/>
                          <a:ea typeface="ＭＳ Ｐゴシック" pitchFamily="-65" charset="-128"/>
                          <a:cs typeface="Helvetica Neue"/>
                        </a:rPr>
                        <a:t>MiPyMe</a:t>
                      </a:r>
                      <a:r>
                        <a:rPr lang="es-BO" sz="1200" b="1" kern="0" dirty="0" smtClean="0">
                          <a:solidFill>
                            <a:schemeClr val="tx1"/>
                          </a:solidFill>
                          <a:latin typeface="+mj-lt"/>
                          <a:ea typeface="ＭＳ Ｐゴシック" pitchFamily="-65" charset="-128"/>
                          <a:cs typeface="Helvetica Neue"/>
                        </a:rPr>
                        <a:t> (PAMEFF) – 2012-2015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defPPr>
                        <a:defRPr lang="en-US"/>
                      </a:defPPr>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just"/>
                      <a:r>
                        <a:rPr lang="es-ES" sz="1200" kern="1200" baseline="0" dirty="0" smtClean="0">
                          <a:solidFill>
                            <a:schemeClr val="tx1"/>
                          </a:solidFill>
                          <a:latin typeface="+mj-lt"/>
                          <a:ea typeface="+mn-ea"/>
                          <a:cs typeface="+mn-cs"/>
                        </a:rPr>
                        <a:t>El PAMEFF busca promover el desarrollo y la formalización de la Micro, Pequeña y Mediana Empresa (</a:t>
                      </a:r>
                      <a:r>
                        <a:rPr lang="es-ES" sz="1200" kern="1200" baseline="0" dirty="0" err="1" smtClean="0">
                          <a:solidFill>
                            <a:schemeClr val="tx1"/>
                          </a:solidFill>
                          <a:latin typeface="+mj-lt"/>
                          <a:ea typeface="+mn-ea"/>
                          <a:cs typeface="+mn-cs"/>
                        </a:rPr>
                        <a:t>MiPyMe</a:t>
                      </a:r>
                      <a:r>
                        <a:rPr lang="es-ES" sz="1200" kern="1200" baseline="0" dirty="0" smtClean="0">
                          <a:solidFill>
                            <a:schemeClr val="tx1"/>
                          </a:solidFill>
                          <a:latin typeface="+mj-lt"/>
                          <a:ea typeface="+mn-ea"/>
                          <a:cs typeface="+mn-cs"/>
                        </a:rPr>
                        <a:t>) desde el entorno financiero y fiscal para la creación de empleo y mejora de los ingresos de estas unidades productivas.</a:t>
                      </a:r>
                    </a:p>
                    <a:p>
                      <a:pPr algn="just"/>
                      <a:r>
                        <a:rPr lang="es-ES" sz="1200" kern="1200" baseline="0" dirty="0" smtClean="0">
                          <a:solidFill>
                            <a:schemeClr val="tx1"/>
                          </a:solidFill>
                          <a:latin typeface="+mj-lt"/>
                          <a:ea typeface="+mn-ea"/>
                          <a:cs typeface="+mn-cs"/>
                        </a:rPr>
                        <a:t>Desde el entorno financiero, democratizar el acceso al financiamiento, se desarrollan productos financieros innovadores y se capacita a los productores para el desarrollo de habilidades productivas y gerenciales.  En el ámbito fiscal, implementar una política tributaria y arancelaria orientada a la formalización del sector productivo.</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bl>
          </a:graphicData>
        </a:graphic>
      </p:graphicFrame>
      <p:sp>
        <p:nvSpPr>
          <p:cNvPr id="7" name="6 Rectángulo"/>
          <p:cNvSpPr/>
          <p:nvPr/>
        </p:nvSpPr>
        <p:spPr>
          <a:xfrm>
            <a:off x="673690" y="6093296"/>
            <a:ext cx="7786742" cy="338554"/>
          </a:xfrm>
          <a:prstGeom prst="rect">
            <a:avLst/>
          </a:prstGeom>
        </p:spPr>
        <p:txBody>
          <a:bodyPr wrap="square">
            <a:spAutoFit/>
          </a:bodyPr>
          <a:lstStyle/>
          <a:p>
            <a:r>
              <a:rPr lang="es-ES" sz="800" dirty="0" smtClean="0">
                <a:solidFill>
                  <a:schemeClr val="accent1">
                    <a:lumMod val="50000"/>
                  </a:schemeClr>
                </a:solidFill>
              </a:rPr>
              <a:t>Fuente: DUE (2012) “El Apoyo Presupuestario Sectorial”; Ministerio de Economía y Finanzas Públicas.</a:t>
            </a:r>
          </a:p>
          <a:p>
            <a:r>
              <a:rPr lang="es-ES" sz="800" dirty="0" smtClean="0">
                <a:solidFill>
                  <a:schemeClr val="accent1">
                    <a:lumMod val="50000"/>
                  </a:schemeClr>
                </a:solidFill>
              </a:rPr>
              <a:t>Elaboración: MEFP-VTCP-Dirección General de Análisis y Políticas Fiscales.</a:t>
            </a:r>
          </a:p>
        </p:txBody>
      </p:sp>
      <p:sp>
        <p:nvSpPr>
          <p:cNvPr id="9" name="3 Título"/>
          <p:cNvSpPr txBox="1">
            <a:spLocks/>
          </p:cNvSpPr>
          <p:nvPr/>
        </p:nvSpPr>
        <p:spPr bwMode="auto">
          <a:xfrm>
            <a:off x="214313" y="268635"/>
            <a:ext cx="8929687" cy="100012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400" b="1" dirty="0" smtClean="0">
                <a:effectLst>
                  <a:outerShdw blurRad="38100" dist="38100" dir="2700000" algn="tl">
                    <a:srgbClr val="000000">
                      <a:alpha val="43137"/>
                    </a:srgbClr>
                  </a:outerShdw>
                </a:effectLst>
              </a:rPr>
              <a:t>Avances/Resultados del AP en Bolivia</a:t>
            </a:r>
            <a:endParaRPr lang="es-ES" sz="2400" b="1" dirty="0">
              <a:solidFill>
                <a:schemeClr val="accent1">
                  <a:lumMod val="50000"/>
                </a:schemeClr>
              </a:solidFill>
              <a:effectLst>
                <a:outerShdw blurRad="38100" dist="38100" dir="2700000" algn="tl">
                  <a:srgbClr val="000000">
                    <a:alpha val="43137"/>
                  </a:srgbClr>
                </a:outerShdw>
              </a:effectLst>
            </a:endParaRPr>
          </a:p>
        </p:txBody>
      </p:sp>
      <p:sp>
        <p:nvSpPr>
          <p:cNvPr id="8" name="7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12</a:t>
            </a:fld>
            <a:endParaRPr lang="es-ES" dirty="0"/>
          </a:p>
        </p:txBody>
      </p:sp>
      <p:sp>
        <p:nvSpPr>
          <p:cNvPr id="10" name="9 CuadroTexto">
            <a:hlinkClick r:id="rId3" action="ppaction://hlinksldjump"/>
          </p:cNvPr>
          <p:cNvSpPr txBox="1"/>
          <p:nvPr/>
        </p:nvSpPr>
        <p:spPr bwMode="auto">
          <a:xfrm>
            <a:off x="251520" y="6381328"/>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13</a:t>
            </a:fld>
            <a:endParaRPr lang="es-ES" dirty="0"/>
          </a:p>
        </p:txBody>
      </p:sp>
      <p:sp>
        <p:nvSpPr>
          <p:cNvPr id="7" name="6 CuadroTexto"/>
          <p:cNvSpPr txBox="1"/>
          <p:nvPr/>
        </p:nvSpPr>
        <p:spPr bwMode="auto">
          <a:xfrm>
            <a:off x="611560" y="1907484"/>
            <a:ext cx="8064896" cy="2843855"/>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347345" indent="-347345" eaLnBrk="0" hangingPunct="0">
              <a:lnSpc>
                <a:spcPct val="150000"/>
              </a:lnSpc>
              <a:spcAft>
                <a:spcPts val="0"/>
              </a:spcAft>
              <a:tabLst>
                <a:tab pos="457200" algn="l"/>
              </a:tabLst>
            </a:pPr>
            <a:r>
              <a:rPr lang="es-BO" sz="2400" b="1" dirty="0" smtClean="0">
                <a:solidFill>
                  <a:srgbClr val="0B2453"/>
                </a:solidFill>
                <a:latin typeface="Century Gothic"/>
                <a:ea typeface="MS PGothic"/>
                <a:cs typeface="Helvetica Neue"/>
              </a:rPr>
              <a:t>3. Programa de Apoyo a la Mejora del Entorno Financiero y Fiscal para la </a:t>
            </a:r>
            <a:r>
              <a:rPr lang="es-ES" sz="2400" b="1" dirty="0" err="1" smtClean="0">
                <a:solidFill>
                  <a:srgbClr val="0B2453"/>
                </a:solidFill>
                <a:latin typeface="Century Gothic"/>
                <a:ea typeface="MS PGothic"/>
                <a:cs typeface="Helvetica Neue"/>
              </a:rPr>
              <a:t>MiPyMe</a:t>
            </a:r>
            <a:r>
              <a:rPr lang="es-ES" sz="2400" b="1" dirty="0" smtClean="0">
                <a:solidFill>
                  <a:srgbClr val="0B2453"/>
                </a:solidFill>
                <a:latin typeface="Century Gothic"/>
                <a:ea typeface="MS PGothic"/>
                <a:cs typeface="Helvetica Neue"/>
              </a:rPr>
              <a:t>-PAMEFF</a:t>
            </a:r>
            <a:endParaRPr lang="es-BO" sz="2400" dirty="0" smtClean="0">
              <a:latin typeface="Calibri"/>
              <a:ea typeface="Calibri"/>
              <a:cs typeface="Times New Roman"/>
            </a:endParaRPr>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3" action="ppaction://hlinksldjump"/>
              </a:rPr>
              <a:t>Características Generales</a:t>
            </a:r>
            <a:endParaRPr lang="es-BO" sz="2000" dirty="0" smtClean="0">
              <a:solidFill>
                <a:srgbClr val="000000"/>
              </a:solidFill>
              <a:latin typeface="Century Gothic"/>
              <a:ea typeface="MS PGothic"/>
              <a:cs typeface="Helvetica Neue"/>
            </a:endParaRPr>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4" action="ppaction://hlinksldjump"/>
              </a:rPr>
              <a:t>Situación Actual de las </a:t>
            </a:r>
            <a:r>
              <a:rPr lang="es-BO" sz="2000" dirty="0" err="1" smtClean="0">
                <a:solidFill>
                  <a:srgbClr val="000000"/>
                </a:solidFill>
                <a:latin typeface="Century Gothic"/>
                <a:ea typeface="MS PGothic"/>
                <a:cs typeface="Helvetica Neue"/>
                <a:hlinkClick r:id="rId4" action="ppaction://hlinksldjump"/>
              </a:rPr>
              <a:t>MiPyMes</a:t>
            </a:r>
            <a:endParaRPr lang="es-BO" sz="2000" dirty="0" smtClean="0">
              <a:solidFill>
                <a:srgbClr val="000000"/>
              </a:solidFill>
              <a:latin typeface="Century Gothic"/>
              <a:ea typeface="MS PGothic"/>
              <a:cs typeface="Helvetica Neue"/>
            </a:endParaRPr>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5" action="ppaction://hlinksldjump"/>
              </a:rPr>
              <a:t>Resultados Esperados</a:t>
            </a:r>
            <a:endParaRPr lang="es-BO" sz="2000" dirty="0" smtClean="0">
              <a:solidFill>
                <a:srgbClr val="000000"/>
              </a:solidFill>
              <a:latin typeface="Century Gothic"/>
              <a:ea typeface="MS PGothic"/>
              <a:cs typeface="Helvetica Neue"/>
            </a:endParaRPr>
          </a:p>
          <a:p>
            <a:pPr marL="742950" lvl="1" indent="-285750" eaLnBrk="0" hangingPunct="0">
              <a:lnSpc>
                <a:spcPct val="120000"/>
              </a:lnSpc>
              <a:spcAft>
                <a:spcPts val="0"/>
              </a:spcAft>
              <a:buFont typeface="Times New Roman"/>
              <a:buChar char="-"/>
              <a:tabLst>
                <a:tab pos="914400" algn="l"/>
              </a:tabLst>
            </a:pPr>
            <a:endParaRPr lang="es-BO" sz="1400" dirty="0" smtClean="0"/>
          </a:p>
        </p:txBody>
      </p:sp>
      <p:sp>
        <p:nvSpPr>
          <p:cNvPr id="8" name="7 CuadroTexto">
            <a:hlinkClick r:id="rId6" action="ppaction://hlinksldjump"/>
          </p:cNvPr>
          <p:cNvSpPr txBox="1"/>
          <p:nvPr/>
        </p:nvSpPr>
        <p:spPr bwMode="auto">
          <a:xfrm>
            <a:off x="251520" y="6324937"/>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Tree>
    <p:extLst>
      <p:ext uri="{BB962C8B-B14F-4D97-AF65-F5344CB8AC3E}">
        <p14:creationId xmlns:p14="http://schemas.microsoft.com/office/powerpoint/2010/main" val="4277882367"/>
      </p:ext>
    </p:extLst>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4294967295"/>
          </p:nvPr>
        </p:nvSpPr>
        <p:spPr>
          <a:xfrm>
            <a:off x="7010400" y="6492875"/>
            <a:ext cx="2133600" cy="365125"/>
          </a:xfrm>
          <a:prstGeom prst="rect">
            <a:avLst/>
          </a:prstGeom>
        </p:spPr>
        <p:txBody>
          <a:bodyPr/>
          <a:lstStyle/>
          <a:p>
            <a:pPr>
              <a:defRPr/>
            </a:pPr>
            <a:fld id="{5B112C57-4081-4A8F-A971-6BB90D12F7BE}" type="slidenum">
              <a:rPr lang="en-US" smtClean="0"/>
              <a:pPr>
                <a:defRPr/>
              </a:pPr>
              <a:t>14</a:t>
            </a:fld>
            <a:endParaRPr lang="en-US" dirty="0"/>
          </a:p>
        </p:txBody>
      </p:sp>
      <p:graphicFrame>
        <p:nvGraphicFramePr>
          <p:cNvPr id="5" name="4 Marcador de contenido"/>
          <p:cNvGraphicFramePr>
            <a:graphicFrameLocks noGrp="1"/>
          </p:cNvGraphicFramePr>
          <p:nvPr>
            <p:ph idx="1"/>
          </p:nvPr>
        </p:nvGraphicFramePr>
        <p:xfrm>
          <a:off x="508014" y="3143248"/>
          <a:ext cx="5072098" cy="39544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Diagrama"/>
          <p:cNvGraphicFramePr/>
          <p:nvPr/>
        </p:nvGraphicFramePr>
        <p:xfrm>
          <a:off x="3500398" y="785794"/>
          <a:ext cx="5643602"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6 Título"/>
          <p:cNvSpPr>
            <a:spLocks noGrp="1"/>
          </p:cNvSpPr>
          <p:nvPr>
            <p:ph type="title"/>
          </p:nvPr>
        </p:nvSpPr>
        <p:spPr>
          <a:xfrm>
            <a:off x="251520" y="-171400"/>
            <a:ext cx="8640960" cy="1633526"/>
          </a:xfrm>
        </p:spPr>
        <p:txBody>
          <a:bodyPr/>
          <a:lstStyle/>
          <a:p>
            <a:pPr algn="ctr"/>
            <a:r>
              <a:rPr lang="es-ES" sz="2400" kern="1200" dirty="0" smtClean="0">
                <a:solidFill>
                  <a:schemeClr val="tx1"/>
                </a:solidFill>
                <a:effectLst>
                  <a:outerShdw blurRad="38100" dist="38100" dir="2700000" algn="tl">
                    <a:srgbClr val="000000">
                      <a:alpha val="43137"/>
                    </a:srgbClr>
                  </a:outerShdw>
                </a:effectLst>
                <a:latin typeface="Arial" charset="0"/>
                <a:ea typeface="+mn-ea"/>
                <a:cs typeface="Arial" charset="0"/>
              </a:rPr>
              <a:t>Apoyo Presupuestario Sectorial PAMEFF </a:t>
            </a:r>
            <a:r>
              <a:rPr lang="es-ES" sz="2400" dirty="0" smtClean="0">
                <a:effectLst>
                  <a:outerShdw blurRad="38100" dist="38100" dir="2700000" algn="tl">
                    <a:srgbClr val="000000">
                      <a:alpha val="43137"/>
                    </a:srgbClr>
                  </a:outerShdw>
                </a:effectLst>
                <a:latin typeface="+mj-lt"/>
              </a:rPr>
              <a:t/>
            </a:r>
            <a:br>
              <a:rPr lang="es-ES" sz="2400" dirty="0" smtClean="0">
                <a:effectLst>
                  <a:outerShdw blurRad="38100" dist="38100" dir="2700000" algn="tl">
                    <a:srgbClr val="000000">
                      <a:alpha val="43137"/>
                    </a:srgbClr>
                  </a:outerShdw>
                </a:effectLst>
                <a:latin typeface="+mj-lt"/>
              </a:rPr>
            </a:br>
            <a:r>
              <a:rPr lang="es-ES" sz="2000" kern="1200" dirty="0" smtClean="0">
                <a:solidFill>
                  <a:schemeClr val="tx1"/>
                </a:solidFill>
                <a:effectLst>
                  <a:outerShdw blurRad="38100" dist="38100" dir="2700000" algn="tl">
                    <a:srgbClr val="000000">
                      <a:alpha val="43137"/>
                    </a:srgbClr>
                  </a:outerShdw>
                </a:effectLst>
                <a:latin typeface="Arial" charset="0"/>
                <a:ea typeface="+mn-ea"/>
                <a:cs typeface="Arial" charset="0"/>
              </a:rPr>
              <a:t>Características Generales</a:t>
            </a:r>
            <a:endParaRPr lang="es-ES" sz="2400" kern="1200" dirty="0">
              <a:solidFill>
                <a:schemeClr val="tx1"/>
              </a:solidFill>
              <a:effectLst>
                <a:outerShdw blurRad="38100" dist="38100" dir="2700000" algn="tl">
                  <a:srgbClr val="000000">
                    <a:alpha val="43137"/>
                  </a:srgbClr>
                </a:outerShdw>
              </a:effectLst>
              <a:latin typeface="Arial" charset="0"/>
              <a:ea typeface="+mn-ea"/>
              <a:cs typeface="Arial" charset="0"/>
            </a:endParaRPr>
          </a:p>
        </p:txBody>
      </p:sp>
      <p:sp>
        <p:nvSpPr>
          <p:cNvPr id="8" name="7 CuadroTexto"/>
          <p:cNvSpPr txBox="1"/>
          <p:nvPr/>
        </p:nvSpPr>
        <p:spPr bwMode="auto">
          <a:xfrm>
            <a:off x="500034" y="2928934"/>
            <a:ext cx="1643074" cy="461665"/>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ES" sz="1200" b="1" i="0" u="none" strike="noStrike" kern="0" cap="none" spc="0" normalizeH="0" baseline="0" noProof="0" smtClean="0">
                <a:ln>
                  <a:noFill/>
                </a:ln>
                <a:effectLst/>
                <a:uLnTx/>
                <a:uFillTx/>
                <a:latin typeface="Helvetica Neue"/>
                <a:ea typeface="ＭＳ Ｐゴシック" pitchFamily="-65" charset="-128"/>
                <a:cs typeface="Helvetica Neue"/>
              </a:rPr>
              <a:t>COMPONENTES DE</a:t>
            </a:r>
            <a:r>
              <a:rPr kumimoji="0" lang="es-ES" sz="1200" b="1" i="0" u="none" strike="noStrike" kern="0" cap="none" spc="0" normalizeH="0" noProof="0" smtClean="0">
                <a:ln>
                  <a:noFill/>
                </a:ln>
                <a:effectLst/>
                <a:uLnTx/>
                <a:uFillTx/>
                <a:latin typeface="Helvetica Neue"/>
                <a:ea typeface="ＭＳ Ｐゴシック" pitchFamily="-65" charset="-128"/>
                <a:cs typeface="Helvetica Neue"/>
              </a:rPr>
              <a:t> LA POLÍTICA</a:t>
            </a:r>
            <a:endParaRPr kumimoji="0" lang="es-ES" sz="1200" b="1" i="0" u="none" strike="noStrike" kern="0" cap="none" spc="0" normalizeH="0" baseline="0" noProof="0" dirty="0" smtClean="0">
              <a:ln>
                <a:noFill/>
              </a:ln>
              <a:effectLst/>
              <a:uLnTx/>
              <a:uFillTx/>
              <a:latin typeface="Helvetica Neue"/>
              <a:ea typeface="ＭＳ Ｐゴシック" pitchFamily="-65" charset="-128"/>
              <a:cs typeface="Helvetica Neue"/>
            </a:endParaRPr>
          </a:p>
        </p:txBody>
      </p:sp>
      <p:sp>
        <p:nvSpPr>
          <p:cNvPr id="9" name="6 Título"/>
          <p:cNvSpPr txBox="1">
            <a:spLocks/>
          </p:cNvSpPr>
          <p:nvPr/>
        </p:nvSpPr>
        <p:spPr bwMode="auto">
          <a:xfrm>
            <a:off x="251520" y="1340768"/>
            <a:ext cx="8640960" cy="801184"/>
          </a:xfrm>
          <a:prstGeom prst="rect">
            <a:avLst/>
          </a:prstGeom>
          <a:solidFill>
            <a:schemeClr val="bg1">
              <a:alpha val="0"/>
            </a:schemeClr>
          </a:solid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defRPr/>
            </a:pPr>
            <a:r>
              <a:rPr kumimoji="0" lang="es-ES" sz="1400" b="1" i="0" u="none" strike="noStrike" kern="0" cap="none" spc="0" normalizeH="0" baseline="0" noProof="0" dirty="0" smtClean="0">
                <a:ln>
                  <a:noFill/>
                </a:ln>
                <a:effectLst/>
                <a:uLnTx/>
                <a:uFillTx/>
                <a:latin typeface="+mj-lt"/>
                <a:ea typeface="MS PGothic" pitchFamily="34" charset="-128"/>
                <a:cs typeface="Helvetica Neue"/>
              </a:rPr>
              <a:t>Programa de Apoyo a la Mejora del Entorno Financiero y Fiscal</a:t>
            </a:r>
            <a:br>
              <a:rPr kumimoji="0" lang="es-ES" sz="1400" b="1" i="0" u="none" strike="noStrike" kern="0" cap="none" spc="0" normalizeH="0" baseline="0" noProof="0" dirty="0" smtClean="0">
                <a:ln>
                  <a:noFill/>
                </a:ln>
                <a:effectLst/>
                <a:uLnTx/>
                <a:uFillTx/>
                <a:latin typeface="+mj-lt"/>
                <a:ea typeface="MS PGothic" pitchFamily="34" charset="-128"/>
                <a:cs typeface="Helvetica Neue"/>
              </a:rPr>
            </a:br>
            <a:r>
              <a:rPr kumimoji="0" lang="es-ES" sz="1400" b="1" i="0" u="none" strike="noStrike" kern="0" cap="none" spc="0" normalizeH="0" baseline="0" noProof="0" dirty="0" smtClean="0">
                <a:ln>
                  <a:noFill/>
                </a:ln>
                <a:effectLst/>
                <a:uLnTx/>
                <a:uFillTx/>
                <a:latin typeface="+mj-lt"/>
                <a:ea typeface="MS PGothic" pitchFamily="34" charset="-128"/>
                <a:cs typeface="Helvetica Neue"/>
              </a:rPr>
              <a:t>para la Micro, Pequeña y Mediana Empresa – </a:t>
            </a:r>
            <a:r>
              <a:rPr kumimoji="0" lang="es-ES" sz="1400" b="1" i="0" u="none" strike="noStrike" kern="0" cap="none" spc="0" normalizeH="0" baseline="0" noProof="0" dirty="0" err="1" smtClean="0">
                <a:ln>
                  <a:noFill/>
                </a:ln>
                <a:effectLst/>
                <a:uLnTx/>
                <a:uFillTx/>
                <a:latin typeface="+mj-lt"/>
                <a:ea typeface="MS PGothic" pitchFamily="34" charset="-128"/>
                <a:cs typeface="Helvetica Neue"/>
              </a:rPr>
              <a:t>MiPyMe</a:t>
            </a:r>
            <a:r>
              <a:rPr kumimoji="0" lang="es-ES" sz="1400" b="1" i="0" u="none" strike="noStrike" kern="0" cap="none" spc="0" normalizeH="0" baseline="0" noProof="0" dirty="0" smtClean="0">
                <a:ln>
                  <a:noFill/>
                </a:ln>
                <a:effectLst/>
                <a:uLnTx/>
                <a:uFillTx/>
                <a:latin typeface="+mj-lt"/>
                <a:ea typeface="MS PGothic" pitchFamily="34" charset="-128"/>
                <a:cs typeface="Helvetica Neue"/>
              </a:rPr>
              <a:t> (PAMEFF)</a:t>
            </a:r>
            <a:endParaRPr kumimoji="0" lang="es-ES" sz="2400" b="1" i="0" u="none" strike="noStrike" kern="0" cap="none" spc="0" normalizeH="0" baseline="0" noProof="0" dirty="0">
              <a:ln>
                <a:noFill/>
              </a:ln>
              <a:effectLst/>
              <a:uLnTx/>
              <a:uFillTx/>
              <a:latin typeface="+mj-lt"/>
              <a:ea typeface="MS PGothic" pitchFamily="34" charset="-128"/>
              <a:cs typeface="Helvetica Neue"/>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4624"/>
            <a:ext cx="8371656" cy="914400"/>
          </a:xfrm>
        </p:spPr>
        <p:txBody>
          <a:bodyPr anchor="t">
            <a:normAutofit/>
          </a:bodyPr>
          <a:lstStyle/>
          <a:p>
            <a:pPr algn="ctr"/>
            <a:r>
              <a:rPr lang="es-BO" sz="2200" kern="1200" dirty="0" smtClean="0">
                <a:solidFill>
                  <a:schemeClr val="tx1"/>
                </a:solidFill>
                <a:effectLst>
                  <a:outerShdw blurRad="38100" dist="38100" dir="2700000" algn="tl">
                    <a:srgbClr val="000000">
                      <a:alpha val="43137"/>
                    </a:srgbClr>
                  </a:outerShdw>
                </a:effectLst>
                <a:latin typeface="Arial" charset="0"/>
                <a:ea typeface="+mn-ea"/>
                <a:cs typeface="Arial" charset="0"/>
              </a:rPr>
              <a:t/>
            </a:r>
            <a:br>
              <a:rPr lang="es-BO" sz="2200" kern="1200" dirty="0" smtClean="0">
                <a:solidFill>
                  <a:schemeClr val="tx1"/>
                </a:solidFill>
                <a:effectLst>
                  <a:outerShdw blurRad="38100" dist="38100" dir="2700000" algn="tl">
                    <a:srgbClr val="000000">
                      <a:alpha val="43137"/>
                    </a:srgbClr>
                  </a:outerShdw>
                </a:effectLst>
                <a:latin typeface="Arial" charset="0"/>
                <a:ea typeface="+mn-ea"/>
                <a:cs typeface="Arial" charset="0"/>
              </a:rPr>
            </a:br>
            <a:r>
              <a:rPr lang="es-BO" sz="2200" kern="1200" dirty="0" smtClean="0">
                <a:solidFill>
                  <a:schemeClr val="tx1"/>
                </a:solidFill>
                <a:effectLst>
                  <a:outerShdw blurRad="38100" dist="38100" dir="2700000" algn="tl">
                    <a:srgbClr val="000000">
                      <a:alpha val="43137"/>
                    </a:srgbClr>
                  </a:outerShdw>
                </a:effectLst>
                <a:latin typeface="Arial" charset="0"/>
                <a:ea typeface="+mn-ea"/>
                <a:cs typeface="Arial" charset="0"/>
              </a:rPr>
              <a:t>PAMEFF: Situación Actual de las </a:t>
            </a:r>
            <a:r>
              <a:rPr lang="es-BO" sz="2200" kern="1200" dirty="0" err="1" smtClean="0">
                <a:solidFill>
                  <a:schemeClr val="tx1"/>
                </a:solidFill>
                <a:effectLst>
                  <a:outerShdw blurRad="38100" dist="38100" dir="2700000" algn="tl">
                    <a:srgbClr val="000000">
                      <a:alpha val="43137"/>
                    </a:srgbClr>
                  </a:outerShdw>
                </a:effectLst>
                <a:latin typeface="Arial" charset="0"/>
                <a:ea typeface="+mn-ea"/>
                <a:cs typeface="Arial" charset="0"/>
              </a:rPr>
              <a:t>MiPyMe</a:t>
            </a:r>
            <a:r>
              <a:rPr lang="es-ES" sz="2200" kern="1200" dirty="0" smtClean="0">
                <a:solidFill>
                  <a:schemeClr val="tx1"/>
                </a:solidFill>
                <a:effectLst>
                  <a:outerShdw blurRad="38100" dist="38100" dir="2700000" algn="tl">
                    <a:srgbClr val="000000">
                      <a:alpha val="43137"/>
                    </a:srgbClr>
                  </a:outerShdw>
                </a:effectLst>
                <a:latin typeface="Arial" charset="0"/>
                <a:ea typeface="+mn-ea"/>
                <a:cs typeface="Arial" charset="0"/>
              </a:rPr>
              <a:t>s </a:t>
            </a:r>
            <a:endParaRPr lang="es-BO" sz="2200" kern="1200" dirty="0" smtClean="0">
              <a:solidFill>
                <a:schemeClr val="tx1"/>
              </a:solidFill>
              <a:effectLst>
                <a:outerShdw blurRad="38100" dist="38100" dir="2700000" algn="tl">
                  <a:srgbClr val="000000">
                    <a:alpha val="43137"/>
                  </a:srgbClr>
                </a:outerShdw>
              </a:effectLst>
              <a:latin typeface="Arial" charset="0"/>
              <a:ea typeface="+mn-ea"/>
              <a:cs typeface="Arial" charset="0"/>
            </a:endParaRPr>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2342710358"/>
              </p:ext>
            </p:extLst>
          </p:nvPr>
        </p:nvGraphicFramePr>
        <p:xfrm>
          <a:off x="357158" y="571480"/>
          <a:ext cx="8143932"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Marcador de número de diapositiva"/>
          <p:cNvSpPr>
            <a:spLocks noGrp="1"/>
          </p:cNvSpPr>
          <p:nvPr>
            <p:ph type="sldNum" sz="quarter" idx="4294967295"/>
          </p:nvPr>
        </p:nvSpPr>
        <p:spPr>
          <a:xfrm>
            <a:off x="7010400" y="6492875"/>
            <a:ext cx="2133600" cy="365125"/>
          </a:xfrm>
          <a:prstGeom prst="rect">
            <a:avLst/>
          </a:prstGeom>
        </p:spPr>
        <p:txBody>
          <a:bodyPr/>
          <a:lstStyle/>
          <a:p>
            <a:pPr>
              <a:defRPr/>
            </a:pPr>
            <a:fld id="{5B112C57-4081-4A8F-A971-6BB90D12F7BE}" type="slidenum">
              <a:rPr lang="en-US"/>
              <a:pPr>
                <a:defRPr/>
              </a:pPr>
              <a:t>15</a:t>
            </a:fld>
            <a:endParaRPr lang="en-US" dirty="0"/>
          </a:p>
        </p:txBody>
      </p:sp>
    </p:spTree>
    <p:extLst>
      <p:ext uri="{BB962C8B-B14F-4D97-AF65-F5344CB8AC3E}">
        <p14:creationId xmlns:p14="http://schemas.microsoft.com/office/powerpoint/2010/main" val="2062446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idx="13"/>
          </p:nvPr>
        </p:nvSpPr>
        <p:spPr>
          <a:xfrm>
            <a:off x="323528" y="152400"/>
            <a:ext cx="8515672" cy="1062022"/>
          </a:xfrm>
        </p:spPr>
        <p:txBody>
          <a:bodyPr>
            <a:normAutofit/>
          </a:bodyPr>
          <a:lstStyle/>
          <a:p>
            <a:pPr algn="ctr" eaLnBrk="0" fontAlgn="base" hangingPunct="0">
              <a:spcAft>
                <a:spcPct val="0"/>
              </a:spcAft>
            </a:pPr>
            <a:r>
              <a:rPr lang="es-ES" sz="2200" b="1" dirty="0" smtClean="0">
                <a:effectLst>
                  <a:outerShdw blurRad="38100" dist="38100" dir="2700000" algn="tl">
                    <a:srgbClr val="000000">
                      <a:alpha val="43137"/>
                    </a:srgbClr>
                  </a:outerShdw>
                </a:effectLst>
                <a:latin typeface="Arial" charset="0"/>
                <a:ea typeface="+mn-ea"/>
                <a:cs typeface="Arial" charset="0"/>
              </a:rPr>
              <a:t>PAMEFF: Resultados Esperados </a:t>
            </a:r>
            <a:endParaRPr lang="es-ES" sz="2200" b="1" dirty="0">
              <a:effectLst>
                <a:outerShdw blurRad="38100" dist="38100" dir="2700000" algn="tl">
                  <a:srgbClr val="000000">
                    <a:alpha val="43137"/>
                  </a:srgbClr>
                </a:outerShdw>
              </a:effectLst>
              <a:latin typeface="Arial" charset="0"/>
              <a:ea typeface="+mn-ea"/>
              <a:cs typeface="Arial" charset="0"/>
            </a:endParaRPr>
          </a:p>
        </p:txBody>
      </p:sp>
      <p:sp>
        <p:nvSpPr>
          <p:cNvPr id="4" name="3 Marcador de número de diapositiva"/>
          <p:cNvSpPr>
            <a:spLocks noGrp="1"/>
          </p:cNvSpPr>
          <p:nvPr>
            <p:ph type="sldNum" sz="quarter" idx="15"/>
          </p:nvPr>
        </p:nvSpPr>
        <p:spPr>
          <a:xfrm>
            <a:off x="7010400" y="6400800"/>
            <a:ext cx="2133600" cy="457200"/>
          </a:xfrm>
        </p:spPr>
        <p:txBody>
          <a:bodyPr/>
          <a:lstStyle/>
          <a:p>
            <a:pPr algn="r" fontAlgn="base">
              <a:spcBef>
                <a:spcPct val="0"/>
              </a:spcBef>
              <a:spcAft>
                <a:spcPct val="0"/>
              </a:spcAft>
              <a:defRPr/>
            </a:pPr>
            <a:fld id="{EA292DC4-9C87-2340-A387-D64F40C8BE62}" type="slidenum">
              <a:rPr lang="en-US" sz="1500" b="1" i="1" smtClean="0">
                <a:solidFill>
                  <a:srgbClr val="000000"/>
                </a:solidFill>
                <a:latin typeface="Helvetica Neue" pitchFamily="-65" charset="0"/>
              </a:rPr>
              <a:pPr algn="r" fontAlgn="base">
                <a:spcBef>
                  <a:spcPct val="0"/>
                </a:spcBef>
                <a:spcAft>
                  <a:spcPct val="0"/>
                </a:spcAft>
                <a:defRPr/>
              </a:pPr>
              <a:t>16</a:t>
            </a:fld>
            <a:endParaRPr lang="en-US" sz="1500" b="1" i="1" dirty="0">
              <a:solidFill>
                <a:srgbClr val="000000"/>
              </a:solidFill>
              <a:latin typeface="Helvetica Neue" pitchFamily="-65" charset="0"/>
            </a:endParaRPr>
          </a:p>
        </p:txBody>
      </p:sp>
      <p:graphicFrame>
        <p:nvGraphicFramePr>
          <p:cNvPr id="5" name="4 Diagrama"/>
          <p:cNvGraphicFramePr/>
          <p:nvPr>
            <p:extLst>
              <p:ext uri="{D42A27DB-BD31-4B8C-83A1-F6EECF244321}">
                <p14:modId xmlns:p14="http://schemas.microsoft.com/office/powerpoint/2010/main" val="2963307105"/>
              </p:ext>
            </p:extLst>
          </p:nvPr>
        </p:nvGraphicFramePr>
        <p:xfrm>
          <a:off x="214282" y="1428736"/>
          <a:ext cx="8929718" cy="4143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5"/>
          </p:nvPr>
        </p:nvSpPr>
        <p:spPr>
          <a:xfrm>
            <a:off x="7010400" y="6400800"/>
            <a:ext cx="2133600" cy="457200"/>
          </a:xfrm>
        </p:spPr>
        <p:txBody>
          <a:bodyPr/>
          <a:lstStyle/>
          <a:p>
            <a:pPr algn="r" fontAlgn="base">
              <a:spcBef>
                <a:spcPct val="0"/>
              </a:spcBef>
              <a:spcAft>
                <a:spcPct val="0"/>
              </a:spcAft>
              <a:defRPr/>
            </a:pPr>
            <a:fld id="{EA292DC4-9C87-2340-A387-D64F40C8BE62}" type="slidenum">
              <a:rPr lang="en-US" sz="1500" b="1" i="1" smtClean="0">
                <a:solidFill>
                  <a:srgbClr val="000000"/>
                </a:solidFill>
                <a:latin typeface="Helvetica Neue" pitchFamily="-65" charset="0"/>
              </a:rPr>
              <a:pPr algn="r" fontAlgn="base">
                <a:spcBef>
                  <a:spcPct val="0"/>
                </a:spcBef>
                <a:spcAft>
                  <a:spcPct val="0"/>
                </a:spcAft>
                <a:defRPr/>
              </a:pPr>
              <a:t>17</a:t>
            </a:fld>
            <a:endParaRPr lang="en-US" sz="1500" b="1" i="1" dirty="0">
              <a:solidFill>
                <a:srgbClr val="000000"/>
              </a:solidFill>
              <a:latin typeface="Helvetica Neue" pitchFamily="-65" charset="0"/>
            </a:endParaRPr>
          </a:p>
        </p:txBody>
      </p:sp>
      <p:graphicFrame>
        <p:nvGraphicFramePr>
          <p:cNvPr id="5" name="4 Diagrama"/>
          <p:cNvGraphicFramePr/>
          <p:nvPr>
            <p:extLst>
              <p:ext uri="{D42A27DB-BD31-4B8C-83A1-F6EECF244321}">
                <p14:modId xmlns:p14="http://schemas.microsoft.com/office/powerpoint/2010/main" val="1919113028"/>
              </p:ext>
            </p:extLst>
          </p:nvPr>
        </p:nvGraphicFramePr>
        <p:xfrm>
          <a:off x="214282" y="1428736"/>
          <a:ext cx="8929718" cy="4143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2 Título"/>
          <p:cNvSpPr>
            <a:spLocks noGrp="1"/>
          </p:cNvSpPr>
          <p:nvPr>
            <p:ph type="title" idx="13"/>
          </p:nvPr>
        </p:nvSpPr>
        <p:spPr>
          <a:xfrm>
            <a:off x="323528" y="152400"/>
            <a:ext cx="8515672" cy="1062022"/>
          </a:xfrm>
        </p:spPr>
        <p:txBody>
          <a:bodyPr>
            <a:normAutofit/>
          </a:bodyPr>
          <a:lstStyle/>
          <a:p>
            <a:pPr algn="ctr" eaLnBrk="0" fontAlgn="base" hangingPunct="0">
              <a:spcAft>
                <a:spcPct val="0"/>
              </a:spcAft>
            </a:pPr>
            <a:r>
              <a:rPr lang="es-ES" sz="2200" b="1" dirty="0" smtClean="0">
                <a:effectLst>
                  <a:outerShdw blurRad="38100" dist="38100" dir="2700000" algn="tl">
                    <a:srgbClr val="000000">
                      <a:alpha val="43137"/>
                    </a:srgbClr>
                  </a:outerShdw>
                </a:effectLst>
                <a:latin typeface="Arial" charset="0"/>
                <a:ea typeface="+mn-ea"/>
                <a:cs typeface="Arial" charset="0"/>
              </a:rPr>
              <a:t>PAMEFF: Resultados Esperados </a:t>
            </a:r>
            <a:endParaRPr lang="es-ES" sz="2200" b="1" dirty="0">
              <a:effectLst>
                <a:outerShdw blurRad="38100" dist="38100" dir="2700000" algn="tl">
                  <a:srgbClr val="000000">
                    <a:alpha val="43137"/>
                  </a:srgbClr>
                </a:outerShdw>
              </a:effectLst>
              <a:latin typeface="Arial" charset="0"/>
              <a:ea typeface="+mn-ea"/>
              <a:cs typeface="Arial" charset="0"/>
            </a:endParaRPr>
          </a:p>
        </p:txBody>
      </p:sp>
      <p:sp>
        <p:nvSpPr>
          <p:cNvPr id="11" name="10 CuadroTexto">
            <a:hlinkClick r:id="rId7" action="ppaction://hlinksldjump"/>
          </p:cNvPr>
          <p:cNvSpPr txBox="1"/>
          <p:nvPr/>
        </p:nvSpPr>
        <p:spPr bwMode="auto">
          <a:xfrm>
            <a:off x="251520" y="6309320"/>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algn="ctr" eaLnBrk="0" hangingPunct="0">
              <a:defRPr/>
            </a:pPr>
            <a:r>
              <a:rPr lang="es-BO" sz="1000" b="1" kern="0" dirty="0" smtClean="0">
                <a:solidFill>
                  <a:sysClr val="window" lastClr="FFFFFF"/>
                </a:solidFill>
                <a:latin typeface="Calibri"/>
                <a:ea typeface="ＭＳ Ｐゴシック" pitchFamily="-65" charset="-128"/>
                <a:cs typeface="Helvetica Neue"/>
              </a:rPr>
              <a:t>INDICE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bwMode="auto">
          <a:xfrm>
            <a:off x="683568" y="2132856"/>
            <a:ext cx="8064896" cy="2526782"/>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347345" indent="-347345" eaLnBrk="0" hangingPunct="0">
              <a:lnSpc>
                <a:spcPct val="150000"/>
              </a:lnSpc>
              <a:spcAft>
                <a:spcPts val="0"/>
              </a:spcAft>
              <a:tabLst>
                <a:tab pos="457200" algn="l"/>
              </a:tabLst>
            </a:pPr>
            <a:r>
              <a:rPr lang="es-BO" sz="2400" b="1" dirty="0" smtClean="0">
                <a:solidFill>
                  <a:srgbClr val="0B2453"/>
                </a:solidFill>
                <a:latin typeface="Century Gothic"/>
                <a:ea typeface="MS PGothic"/>
                <a:cs typeface="Helvetica Neue"/>
              </a:rPr>
              <a:t>4. Cumplimiento Satisfactorio de los Criterios de Elegibilidad</a:t>
            </a:r>
            <a:r>
              <a:rPr lang="es-BO" sz="2400" dirty="0" smtClean="0">
                <a:solidFill>
                  <a:srgbClr val="000000"/>
                </a:solidFill>
                <a:latin typeface="Arial"/>
                <a:cs typeface="Times New Roman"/>
              </a:rPr>
              <a:t> </a:t>
            </a:r>
            <a:r>
              <a:rPr lang="es-BO" sz="2400" dirty="0" smtClean="0">
                <a:solidFill>
                  <a:srgbClr val="000000"/>
                </a:solidFill>
                <a:latin typeface="Times New Roman"/>
                <a:ea typeface="Times New Roman"/>
                <a:cs typeface="Times New Roman"/>
              </a:rPr>
              <a:t> </a:t>
            </a:r>
            <a:r>
              <a:rPr lang="es-BO" sz="2400" dirty="0" smtClean="0">
                <a:solidFill>
                  <a:srgbClr val="000000"/>
                </a:solidFill>
                <a:latin typeface="Calibri"/>
                <a:ea typeface="Calibri"/>
                <a:cs typeface="Times New Roman"/>
              </a:rPr>
              <a:t> </a:t>
            </a:r>
            <a:endParaRPr lang="es-BO" sz="2400" dirty="0" smtClean="0">
              <a:latin typeface="Calibri"/>
              <a:ea typeface="Calibri"/>
              <a:cs typeface="Times New Roman"/>
            </a:endParaRPr>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3" action="ppaction://hlinksldjump"/>
              </a:rPr>
              <a:t>Estabilidad Macroeconómica</a:t>
            </a:r>
            <a:r>
              <a:rPr lang="es-BO" sz="2000" dirty="0" smtClean="0">
                <a:solidFill>
                  <a:srgbClr val="000000"/>
                </a:solidFill>
                <a:latin typeface="Arial"/>
                <a:hlinkClick r:id="rId3" action="ppaction://hlinksldjump"/>
              </a:rPr>
              <a:t> </a:t>
            </a:r>
            <a:endParaRPr lang="es-BO" sz="2000" dirty="0" smtClean="0"/>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4" action="ppaction://hlinksldjump"/>
              </a:rPr>
              <a:t>Finanzas Públicas</a:t>
            </a:r>
            <a:r>
              <a:rPr lang="es-BO" sz="2000" dirty="0" smtClean="0">
                <a:solidFill>
                  <a:srgbClr val="000000"/>
                </a:solidFill>
                <a:latin typeface="Arial"/>
                <a:hlinkClick r:id="rId4" action="ppaction://hlinksldjump"/>
              </a:rPr>
              <a:t> </a:t>
            </a:r>
            <a:endParaRPr lang="es-BO" sz="2000" dirty="0" smtClean="0"/>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5" action="ppaction://hlinksldjump"/>
              </a:rPr>
              <a:t>Avances en el Plan de Acción para la Mejora de la GFP </a:t>
            </a:r>
            <a:endParaRPr lang="es-BO" sz="2000" dirty="0" smtClean="0">
              <a:solidFill>
                <a:srgbClr val="000000"/>
              </a:solidFill>
              <a:latin typeface="Century Gothic"/>
              <a:ea typeface="MS PGothic"/>
              <a:cs typeface="Helvetica Neue"/>
            </a:endParaRP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18</a:t>
            </a:fld>
            <a:endParaRPr lang="es-ES" dirty="0"/>
          </a:p>
        </p:txBody>
      </p:sp>
      <p:sp>
        <p:nvSpPr>
          <p:cNvPr id="7" name="6 CuadroTexto">
            <a:hlinkClick r:id="rId6" action="ppaction://hlinksldjump"/>
          </p:cNvPr>
          <p:cNvSpPr txBox="1"/>
          <p:nvPr/>
        </p:nvSpPr>
        <p:spPr bwMode="auto">
          <a:xfrm>
            <a:off x="251520" y="6324937"/>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Tree>
    <p:extLst>
      <p:ext uri="{BB962C8B-B14F-4D97-AF65-F5344CB8AC3E}">
        <p14:creationId xmlns:p14="http://schemas.microsoft.com/office/powerpoint/2010/main" val="1218733750"/>
      </p:ext>
    </p:extLst>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32 Rectángulo"/>
          <p:cNvSpPr/>
          <p:nvPr/>
        </p:nvSpPr>
        <p:spPr>
          <a:xfrm>
            <a:off x="683568" y="1052736"/>
            <a:ext cx="7848872" cy="5109091"/>
          </a:xfrm>
          <a:prstGeom prst="rect">
            <a:avLst/>
          </a:prstGeom>
          <a:noFill/>
        </p:spPr>
        <p:txBody>
          <a:bodyPr wrap="square" lIns="91440" tIns="45720" rIns="91440" bIns="45720">
            <a:spAutoFit/>
          </a:bodyPr>
          <a:lstStyle/>
          <a:p>
            <a:pPr marL="0" marR="0" lvl="0" indent="0" algn="just" defTabSz="914400" eaLnBrk="1" fontAlgn="auto" latinLnBrk="0" hangingPunct="1">
              <a:spcBef>
                <a:spcPts val="0"/>
              </a:spcBef>
              <a:spcAft>
                <a:spcPts val="600"/>
              </a:spcAft>
              <a:buClrTx/>
              <a:buSzTx/>
              <a:tabLst/>
              <a:defRPr/>
            </a:pPr>
            <a:r>
              <a:rPr kumimoji="0" lang="es-ES" sz="1500" i="0" u="none" strike="noStrike" kern="0" cap="none" spc="0" normalizeH="0" baseline="0" noProof="0" dirty="0" smtClean="0">
                <a:ln>
                  <a:noFill/>
                </a:ln>
                <a:effectLst/>
                <a:uLnTx/>
                <a:uFillTx/>
                <a:latin typeface="+mj-lt"/>
                <a:cs typeface="Times New Roman" pitchFamily="18" charset="0"/>
              </a:rPr>
              <a:t>El AP transfiere recursos financieros</a:t>
            </a:r>
            <a:r>
              <a:rPr kumimoji="0" lang="es-ES" sz="1500" i="0" u="none" strike="noStrike" kern="0" cap="none" spc="0" normalizeH="0" noProof="0" dirty="0" smtClean="0">
                <a:ln>
                  <a:noFill/>
                </a:ln>
                <a:effectLst/>
                <a:uLnTx/>
                <a:uFillTx/>
                <a:latin typeface="+mj-lt"/>
                <a:cs typeface="Times New Roman" pitchFamily="18" charset="0"/>
              </a:rPr>
              <a:t> al Tesoro General de la Nación, luego de cumplir ciertos criterios de elegibilidad. </a:t>
            </a:r>
            <a:r>
              <a:rPr lang="es-ES" sz="1500" kern="0" dirty="0" smtClean="0">
                <a:latin typeface="+mj-lt"/>
                <a:cs typeface="Times New Roman" pitchFamily="18" charset="0"/>
              </a:rPr>
              <a:t>La experiencia boliviana presenta resultados satisfactorios en el cumplimiento de los criterios: 1) estabilidad macroeconómica y 2) gestión de las </a:t>
            </a:r>
            <a:r>
              <a:rPr lang="es-ES" sz="1500" kern="0" dirty="0" smtClean="0">
                <a:cs typeface="Times New Roman" pitchFamily="18" charset="0"/>
              </a:rPr>
              <a:t>finanzas públicas</a:t>
            </a:r>
            <a:r>
              <a:rPr lang="es-ES" sz="1500" kern="0" dirty="0" smtClean="0">
                <a:latin typeface="+mj-lt"/>
                <a:cs typeface="Times New Roman" pitchFamily="18" charset="0"/>
              </a:rPr>
              <a:t>.</a:t>
            </a:r>
          </a:p>
          <a:p>
            <a:pPr marL="0" marR="0" lvl="0" indent="0" algn="just" defTabSz="914400" eaLnBrk="1" fontAlgn="auto" latinLnBrk="0" hangingPunct="1">
              <a:spcBef>
                <a:spcPts val="0"/>
              </a:spcBef>
              <a:spcAft>
                <a:spcPts val="600"/>
              </a:spcAft>
              <a:buClrTx/>
              <a:buSzTx/>
              <a:tabLst/>
              <a:defRPr/>
            </a:pPr>
            <a:endParaRPr lang="es-ES" sz="1500" kern="0" dirty="0" smtClean="0">
              <a:latin typeface="+mj-lt"/>
              <a:cs typeface="Times New Roman" pitchFamily="18" charset="0"/>
            </a:endParaRPr>
          </a:p>
          <a:p>
            <a:pPr marL="342900" marR="0" lvl="0" indent="-342900" algn="just" defTabSz="914400" eaLnBrk="1" fontAlgn="auto" latinLnBrk="0" hangingPunct="1">
              <a:spcBef>
                <a:spcPts val="0"/>
              </a:spcBef>
              <a:spcAft>
                <a:spcPts val="600"/>
              </a:spcAft>
              <a:buClrTx/>
              <a:buSzTx/>
              <a:buFont typeface="+mj-lt"/>
              <a:buAutoNum type="arabicPeriod"/>
              <a:tabLst/>
              <a:defRPr/>
            </a:pPr>
            <a:r>
              <a:rPr lang="es-ES" sz="1600" b="1" kern="0" dirty="0" smtClean="0">
                <a:latin typeface="+mj-lt"/>
                <a:cs typeface="Times New Roman" pitchFamily="18" charset="0"/>
              </a:rPr>
              <a:t>Estabilidad Macroeconómica.</a:t>
            </a:r>
          </a:p>
          <a:p>
            <a:pPr marL="342900" marR="0" lvl="0" indent="-342900" algn="just" defTabSz="914400" eaLnBrk="1" fontAlgn="auto" latinLnBrk="0" hangingPunct="1">
              <a:spcBef>
                <a:spcPts val="0"/>
              </a:spcBef>
              <a:spcAft>
                <a:spcPts val="600"/>
              </a:spcAft>
              <a:buClrTx/>
              <a:buSzTx/>
              <a:buFont typeface="+mj-lt"/>
              <a:buAutoNum type="arabicPeriod"/>
              <a:tabLst/>
              <a:defRPr/>
            </a:pPr>
            <a:endParaRPr lang="es-ES" sz="1500" b="1" kern="0" dirty="0" smtClean="0">
              <a:latin typeface="+mj-lt"/>
              <a:cs typeface="Times New Roman" pitchFamily="18" charset="0"/>
            </a:endParaRPr>
          </a:p>
          <a:p>
            <a:pPr marL="4763" lvl="1" algn="just" fontAlgn="auto">
              <a:spcBef>
                <a:spcPts val="0"/>
              </a:spcBef>
              <a:spcAft>
                <a:spcPts val="600"/>
              </a:spcAft>
              <a:buFont typeface="Wingdings" pitchFamily="2" charset="2"/>
              <a:buChar char="ü"/>
            </a:pPr>
            <a:r>
              <a:rPr lang="es-BO" sz="1500" kern="0" dirty="0" smtClean="0">
                <a:cs typeface="Times New Roman" pitchFamily="18" charset="0"/>
              </a:rPr>
              <a:t>En los últimos seis años, la economía boliviana ha sido una de las más vigorosas de América Latina, con un ambiente de equilibrio fiscal y equilibrio externo. Es así que el crecimiento de 6,1% del PIB en 2008 fue la mayor tasa desde 1975. Siguiendo este sendero de crecimiento, para 2012, se prevé un crecimiento de 5,2%.</a:t>
            </a:r>
          </a:p>
          <a:p>
            <a:pPr marL="4763" lvl="1" algn="just" fontAlgn="auto">
              <a:spcBef>
                <a:spcPts val="0"/>
              </a:spcBef>
              <a:spcAft>
                <a:spcPts val="600"/>
              </a:spcAft>
              <a:buFont typeface="Wingdings" pitchFamily="2" charset="2"/>
              <a:buChar char="ü"/>
            </a:pPr>
            <a:endParaRPr lang="es-BO" sz="1500" kern="0" dirty="0" smtClean="0">
              <a:cs typeface="Times New Roman" pitchFamily="18" charset="0"/>
            </a:endParaRPr>
          </a:p>
          <a:p>
            <a:pPr marL="4763" lvl="1" algn="just" fontAlgn="auto">
              <a:spcBef>
                <a:spcPts val="0"/>
              </a:spcBef>
              <a:spcAft>
                <a:spcPts val="600"/>
              </a:spcAft>
              <a:buFont typeface="Wingdings" pitchFamily="2" charset="2"/>
              <a:buChar char="ü"/>
            </a:pPr>
            <a:r>
              <a:rPr lang="es-BO" sz="1500" dirty="0" smtClean="0"/>
              <a:t>Después de años de constantes déficit fiscales, desde 2006, las finanzas públicas presentan superávit fiscal. Asimismo, se prevé que en 2012 se tendrá un superávit fiscal entre 1% y 1,5%.</a:t>
            </a:r>
          </a:p>
          <a:p>
            <a:pPr marL="4763" lvl="1" algn="just" fontAlgn="auto">
              <a:spcBef>
                <a:spcPts val="0"/>
              </a:spcBef>
              <a:spcAft>
                <a:spcPts val="600"/>
              </a:spcAft>
              <a:buFont typeface="Wingdings" pitchFamily="2" charset="2"/>
              <a:buChar char="ü"/>
            </a:pPr>
            <a:endParaRPr lang="es-BO" sz="1500" dirty="0" smtClean="0"/>
          </a:p>
          <a:p>
            <a:pPr marL="4763" lvl="1" algn="just" fontAlgn="auto">
              <a:spcBef>
                <a:spcPts val="0"/>
              </a:spcBef>
              <a:spcAft>
                <a:spcPts val="600"/>
              </a:spcAft>
              <a:buFont typeface="Wingdings" pitchFamily="2" charset="2"/>
              <a:buChar char="ü"/>
            </a:pPr>
            <a:r>
              <a:rPr lang="es-BO" sz="1500" dirty="0" smtClean="0"/>
              <a:t>Por otro lado, las RIN alcanzaron niveles inéditos (US$13.931 millones al 16/11/12). El desempeño del sistema financiero también fue favorable, con depósitos y cartera en ascenso, en un entorno de mayor bolivianización de las transacciones.</a:t>
            </a:r>
          </a:p>
        </p:txBody>
      </p:sp>
      <p:sp>
        <p:nvSpPr>
          <p:cNvPr id="5" name="3 Título"/>
          <p:cNvSpPr txBox="1">
            <a:spLocks/>
          </p:cNvSpPr>
          <p:nvPr/>
        </p:nvSpPr>
        <p:spPr bwMode="auto">
          <a:xfrm>
            <a:off x="214313" y="44624"/>
            <a:ext cx="8929687" cy="1000125"/>
          </a:xfrm>
          <a:prstGeom prst="rect">
            <a:avLst/>
          </a:prstGeom>
          <a:noFill/>
          <a:ln w="9525">
            <a:noFill/>
            <a:miter lim="800000"/>
            <a:headEnd/>
            <a:tailEnd/>
          </a:ln>
        </p:spPr>
        <p:txBody>
          <a:bodyPr/>
          <a:lstStyle/>
          <a:p>
            <a:pPr marL="319088" indent="-319088" algn="ctr" eaLnBrk="0" hangingPunct="0">
              <a:buClr>
                <a:schemeClr val="accent2"/>
              </a:buClr>
              <a:buSzPct val="60000"/>
              <a:defRPr/>
            </a:pPr>
            <a:r>
              <a:rPr lang="es-ES" sz="2200" b="1" dirty="0" smtClean="0">
                <a:effectLst>
                  <a:outerShdw blurRad="38100" dist="38100" dir="2700000" algn="tl">
                    <a:srgbClr val="000000">
                      <a:alpha val="43137"/>
                    </a:srgbClr>
                  </a:outerShdw>
                </a:effectLst>
              </a:rPr>
              <a:t>Cumplimiento Satisfactorio de </a:t>
            </a:r>
          </a:p>
          <a:p>
            <a:pPr marL="319088" indent="-319088" algn="ctr" eaLnBrk="0" hangingPunct="0">
              <a:buClr>
                <a:schemeClr val="accent2"/>
              </a:buClr>
              <a:buSzPct val="60000"/>
              <a:defRPr/>
            </a:pPr>
            <a:r>
              <a:rPr lang="es-ES" sz="2200" b="1" dirty="0" smtClean="0">
                <a:effectLst>
                  <a:outerShdw blurRad="38100" dist="38100" dir="2700000" algn="tl">
                    <a:srgbClr val="000000">
                      <a:alpha val="43137"/>
                    </a:srgbClr>
                  </a:outerShdw>
                </a:effectLst>
              </a:rPr>
              <a:t>los Criterios de Elegibilidad del AP</a:t>
            </a:r>
            <a:endParaRPr lang="es-ES" sz="2200" b="1" dirty="0">
              <a:effectLst>
                <a:outerShdw blurRad="38100" dist="38100" dir="2700000" algn="tl">
                  <a:srgbClr val="000000">
                    <a:alpha val="43137"/>
                  </a:srgbClr>
                </a:outerShdw>
              </a:effectLst>
            </a:endParaRP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19</a:t>
            </a:fld>
            <a:endParaRPr lang="es-ES" dirty="0"/>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Título"/>
          <p:cNvSpPr txBox="1">
            <a:spLocks/>
          </p:cNvSpPr>
          <p:nvPr/>
        </p:nvSpPr>
        <p:spPr bwMode="auto">
          <a:xfrm>
            <a:off x="214313" y="502899"/>
            <a:ext cx="8929687" cy="62184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200" b="1" dirty="0" smtClean="0">
                <a:effectLst>
                  <a:outerShdw blurRad="38100" dist="38100" dir="2700000" algn="tl">
                    <a:srgbClr val="000000">
                      <a:alpha val="43137"/>
                    </a:srgbClr>
                  </a:outerShdw>
                </a:effectLst>
              </a:rPr>
              <a:t>EL APOYO PRESUPUESTARIO (AP) EN BOLIVIA</a:t>
            </a:r>
            <a:endParaRPr lang="es-ES" sz="2300" b="1" dirty="0">
              <a:solidFill>
                <a:schemeClr val="accent1">
                  <a:lumMod val="50000"/>
                </a:schemeClr>
              </a:solidFill>
              <a:effectLst>
                <a:outerShdw blurRad="38100" dist="38100" dir="2700000" algn="tl">
                  <a:srgbClr val="000000">
                    <a:alpha val="43137"/>
                  </a:srgbClr>
                </a:outerShdw>
              </a:effectLst>
            </a:endParaRPr>
          </a:p>
        </p:txBody>
      </p:sp>
      <p:sp>
        <p:nvSpPr>
          <p:cNvPr id="4" name="3 CuadroTexto"/>
          <p:cNvSpPr txBox="1"/>
          <p:nvPr/>
        </p:nvSpPr>
        <p:spPr bwMode="auto">
          <a:xfrm>
            <a:off x="683568" y="1514261"/>
            <a:ext cx="8064896" cy="4782848"/>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347345" indent="-347345" eaLnBrk="0" hangingPunct="0">
              <a:lnSpc>
                <a:spcPct val="120000"/>
              </a:lnSpc>
              <a:spcAft>
                <a:spcPts val="0"/>
              </a:spcAft>
              <a:tabLst>
                <a:tab pos="457200" algn="l"/>
              </a:tabLst>
            </a:pPr>
            <a:r>
              <a:rPr lang="es-BO" sz="1200" b="1" dirty="0" smtClean="0">
                <a:solidFill>
                  <a:srgbClr val="0B2453"/>
                </a:solidFill>
                <a:latin typeface="Century Gothic"/>
                <a:ea typeface="MS PGothic"/>
                <a:cs typeface="Helvetica Neue"/>
              </a:rPr>
              <a:t>1. Introducción</a:t>
            </a:r>
            <a:r>
              <a:rPr lang="es-BO" sz="1200" dirty="0" smtClean="0">
                <a:solidFill>
                  <a:srgbClr val="000000"/>
                </a:solidFill>
                <a:latin typeface="Century Gothic"/>
                <a:ea typeface="MS PGothic"/>
                <a:cs typeface="Helvetica Neue"/>
              </a:rPr>
              <a:t> </a:t>
            </a:r>
            <a:endParaRPr lang="es-BO" sz="1000" dirty="0" smtClean="0">
              <a:latin typeface="Calibri"/>
              <a:ea typeface="Calibri"/>
              <a:cs typeface="Times New Roman"/>
            </a:endParaRPr>
          </a:p>
          <a:p>
            <a:pPr marL="742950" lvl="1" indent="-28575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3" action="ppaction://hlinksldjump"/>
              </a:rPr>
              <a:t>Autoevaluación/Evaluación de las Finanzas Públicas</a:t>
            </a:r>
            <a:r>
              <a:rPr lang="es-BO" sz="1200" b="1" dirty="0" smtClean="0">
                <a:solidFill>
                  <a:srgbClr val="000000"/>
                </a:solidFill>
                <a:latin typeface="Arial"/>
                <a:hlinkClick r:id="rId3" action="ppaction://hlinksldjump"/>
              </a:rPr>
              <a:t> </a:t>
            </a:r>
            <a:endParaRPr lang="es-BO" sz="1200" dirty="0" smtClean="0"/>
          </a:p>
          <a:p>
            <a:pPr marL="742950" lvl="1" indent="-285750">
              <a:lnSpc>
                <a:spcPct val="120000"/>
              </a:lnSpc>
              <a:buFont typeface="Times New Roman"/>
              <a:buChar char="-"/>
              <a:tabLst>
                <a:tab pos="914400" algn="l"/>
              </a:tabLst>
            </a:pPr>
            <a:r>
              <a:rPr lang="es-BO" sz="1200" dirty="0" smtClean="0">
                <a:solidFill>
                  <a:srgbClr val="000000"/>
                </a:solidFill>
                <a:latin typeface="Century Gothic"/>
                <a:ea typeface="MS PGothic"/>
                <a:cs typeface="Helvetica Neue"/>
                <a:hlinkClick r:id="rId4" action="ppaction://hlinksldjump"/>
              </a:rPr>
              <a:t>Apoyo Presupuestario y Apalancamiento de Recursos</a:t>
            </a:r>
            <a:endParaRPr lang="es-BO" sz="1200" dirty="0" smtClean="0"/>
          </a:p>
          <a:p>
            <a:pPr marL="742950" lvl="1" indent="-285750">
              <a:lnSpc>
                <a:spcPct val="120000"/>
              </a:lnSpc>
              <a:buFont typeface="Times New Roman"/>
              <a:buChar char="-"/>
              <a:tabLst>
                <a:tab pos="914400" algn="l"/>
              </a:tabLst>
            </a:pPr>
            <a:r>
              <a:rPr lang="es-BO" sz="1200" dirty="0" smtClean="0">
                <a:solidFill>
                  <a:srgbClr val="000000"/>
                </a:solidFill>
                <a:latin typeface="Century Gothic"/>
                <a:ea typeface="MS PGothic"/>
                <a:cs typeface="Helvetica Neue"/>
                <a:hlinkClick r:id="rId5" action="ppaction://hlinksldjump"/>
              </a:rPr>
              <a:t>Política del MEFP: Apoyo Presupuestario </a:t>
            </a:r>
            <a:endParaRPr lang="es-BO" sz="1200" dirty="0" smtClean="0">
              <a:solidFill>
                <a:srgbClr val="000000"/>
              </a:solidFill>
              <a:latin typeface="Century Gothic"/>
              <a:ea typeface="MS PGothic"/>
              <a:cs typeface="Helvetica Neue"/>
            </a:endParaRPr>
          </a:p>
          <a:p>
            <a:pPr marL="742950" lvl="1" indent="-285750">
              <a:lnSpc>
                <a:spcPct val="120000"/>
              </a:lnSpc>
              <a:buFont typeface="Times New Roman"/>
              <a:buChar char="-"/>
              <a:tabLst>
                <a:tab pos="914400" algn="l"/>
              </a:tabLst>
            </a:pPr>
            <a:endParaRPr lang="es-BO" sz="1200" dirty="0" smtClean="0"/>
          </a:p>
          <a:p>
            <a:pPr marL="347345" indent="-347345" eaLnBrk="0" hangingPunct="0">
              <a:lnSpc>
                <a:spcPct val="120000"/>
              </a:lnSpc>
              <a:spcAft>
                <a:spcPts val="0"/>
              </a:spcAft>
              <a:tabLst>
                <a:tab pos="457200" algn="l"/>
              </a:tabLst>
            </a:pPr>
            <a:r>
              <a:rPr lang="es-BO" sz="1200" b="1" dirty="0" smtClean="0">
                <a:solidFill>
                  <a:srgbClr val="0B2453"/>
                </a:solidFill>
                <a:latin typeface="Century Gothic"/>
                <a:ea typeface="MS PGothic"/>
                <a:cs typeface="Helvetica Neue"/>
              </a:rPr>
              <a:t>2. Apoyo Presupuestario en Bolivia</a:t>
            </a:r>
            <a:r>
              <a:rPr lang="es-BO" sz="1200" dirty="0" smtClean="0">
                <a:solidFill>
                  <a:srgbClr val="000000"/>
                </a:solidFill>
                <a:latin typeface="Century Gothic"/>
                <a:ea typeface="MS PGothic"/>
                <a:cs typeface="Helvetica Neue"/>
              </a:rPr>
              <a:t> </a:t>
            </a:r>
            <a:endParaRPr lang="es-BO" sz="1000" dirty="0" smtClean="0">
              <a:latin typeface="Calibri"/>
              <a:ea typeface="Calibri"/>
              <a:cs typeface="Times New Roman"/>
            </a:endParaRPr>
          </a:p>
          <a:p>
            <a:pPr marL="742950" lvl="1" indent="-285750" eaLnBrk="0" hangingPunct="0">
              <a:lnSpc>
                <a:spcPct val="120000"/>
              </a:lnSpc>
              <a:spcAft>
                <a:spcPts val="0"/>
              </a:spcAft>
              <a:buFont typeface="Times New Roman"/>
              <a:buChar char="-"/>
              <a:tabLst>
                <a:tab pos="914400" algn="l"/>
              </a:tabLst>
            </a:pPr>
            <a:r>
              <a:rPr lang="es-MX" sz="1200" dirty="0" smtClean="0">
                <a:solidFill>
                  <a:srgbClr val="000000"/>
                </a:solidFill>
                <a:latin typeface="Century Gothic"/>
                <a:ea typeface="MS PGothic"/>
                <a:cs typeface="Helvetica Neue"/>
                <a:hlinkClick r:id="rId6" action="ppaction://hlinksldjump"/>
              </a:rPr>
              <a:t>Evaluación a la GFP</a:t>
            </a:r>
            <a:r>
              <a:rPr lang="es-BO" sz="1200" dirty="0" smtClean="0">
                <a:solidFill>
                  <a:srgbClr val="000000"/>
                </a:solidFill>
                <a:latin typeface="Century Gothic"/>
                <a:ea typeface="MS PGothic"/>
                <a:cs typeface="Helvetica Neue"/>
                <a:hlinkClick r:id="rId6" action="ppaction://hlinksldjump"/>
              </a:rPr>
              <a:t> y Plan de Acción para la Mejora de la GFP</a:t>
            </a:r>
            <a:endParaRPr lang="es-BO" sz="1200" dirty="0" smtClean="0"/>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7" action="ppaction://hlinksldjump"/>
              </a:rPr>
              <a:t>Objetivos del PAMGFP</a:t>
            </a:r>
            <a:endParaRPr lang="es-BO" sz="1200" dirty="0" smtClean="0"/>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8" action="ppaction://hlinksldjump"/>
              </a:rPr>
              <a:t>Cartera de Apoyos Presupuestarios Sectoriales </a:t>
            </a:r>
            <a:endParaRPr lang="es-BO" sz="1200" dirty="0" smtClean="0"/>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9" action="ppaction://hlinksldjump"/>
              </a:rPr>
              <a:t>Avances/Resultados del AP en Bolivia </a:t>
            </a:r>
            <a:endParaRPr lang="es-BO" sz="1200" dirty="0" smtClean="0">
              <a:solidFill>
                <a:srgbClr val="000000"/>
              </a:solidFill>
              <a:latin typeface="Century Gothic"/>
              <a:ea typeface="MS PGothic"/>
              <a:cs typeface="Helvetica Neue"/>
            </a:endParaRPr>
          </a:p>
          <a:p>
            <a:pPr marL="742950" lvl="1" indent="-285750" eaLnBrk="0" hangingPunct="0">
              <a:lnSpc>
                <a:spcPct val="120000"/>
              </a:lnSpc>
              <a:spcAft>
                <a:spcPts val="0"/>
              </a:spcAft>
              <a:buFont typeface="Times New Roman"/>
              <a:buChar char="-"/>
              <a:tabLst>
                <a:tab pos="914400" algn="l"/>
              </a:tabLst>
            </a:pPr>
            <a:endParaRPr lang="es-BO" sz="1200" dirty="0" smtClean="0"/>
          </a:p>
          <a:p>
            <a:pPr marL="347345" indent="-347345" eaLnBrk="0" hangingPunct="0">
              <a:lnSpc>
                <a:spcPct val="120000"/>
              </a:lnSpc>
              <a:spcAft>
                <a:spcPts val="0"/>
              </a:spcAft>
              <a:tabLst>
                <a:tab pos="457200" algn="l"/>
              </a:tabLst>
            </a:pPr>
            <a:r>
              <a:rPr lang="es-BO" sz="1200" b="1" dirty="0" smtClean="0">
                <a:solidFill>
                  <a:srgbClr val="0B2453"/>
                </a:solidFill>
                <a:latin typeface="Century Gothic"/>
                <a:ea typeface="MS PGothic"/>
                <a:cs typeface="Helvetica Neue"/>
              </a:rPr>
              <a:t>3. Programa de Apoyo a la Mejora del Entorno Financiero y Fiscal para la </a:t>
            </a:r>
            <a:r>
              <a:rPr lang="es-ES" sz="1200" b="1" dirty="0" err="1" smtClean="0">
                <a:solidFill>
                  <a:srgbClr val="0B2453"/>
                </a:solidFill>
                <a:latin typeface="Century Gothic"/>
                <a:ea typeface="MS PGothic"/>
                <a:cs typeface="Helvetica Neue"/>
              </a:rPr>
              <a:t>MiPyMe</a:t>
            </a:r>
            <a:r>
              <a:rPr lang="es-ES" sz="1200" b="1" dirty="0" smtClean="0">
                <a:solidFill>
                  <a:srgbClr val="0B2453"/>
                </a:solidFill>
                <a:latin typeface="Century Gothic"/>
                <a:ea typeface="MS PGothic"/>
                <a:cs typeface="Helvetica Neue"/>
              </a:rPr>
              <a:t>-PAMEFF</a:t>
            </a:r>
            <a:endParaRPr lang="es-BO" sz="1000" dirty="0" smtClean="0">
              <a:latin typeface="Calibri"/>
              <a:ea typeface="Calibri"/>
              <a:cs typeface="Times New Roman"/>
            </a:endParaRPr>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10" action="ppaction://hlinksldjump"/>
              </a:rPr>
              <a:t>Características Generales</a:t>
            </a:r>
            <a:endParaRPr lang="es-BO" sz="1200" dirty="0" smtClean="0">
              <a:solidFill>
                <a:srgbClr val="000000"/>
              </a:solidFill>
              <a:latin typeface="Century Gothic"/>
              <a:ea typeface="MS PGothic"/>
              <a:cs typeface="Helvetica Neue"/>
            </a:endParaRPr>
          </a:p>
          <a:p>
            <a:pPr marL="742950" lvl="1" indent="-285750" eaLnBrk="0" hangingPunct="0">
              <a:lnSpc>
                <a:spcPct val="120000"/>
              </a:lnSpc>
              <a:spcAft>
                <a:spcPts val="0"/>
              </a:spcAft>
              <a:buFont typeface="Times New Roman"/>
              <a:buChar char="-"/>
              <a:tabLst>
                <a:tab pos="914400" algn="l"/>
              </a:tabLst>
            </a:pPr>
            <a:endParaRPr lang="es-BO" sz="1200" dirty="0" smtClean="0"/>
          </a:p>
          <a:p>
            <a:pPr marL="347345" indent="-347345" eaLnBrk="0" hangingPunct="0">
              <a:lnSpc>
                <a:spcPct val="120000"/>
              </a:lnSpc>
              <a:spcAft>
                <a:spcPts val="0"/>
              </a:spcAft>
              <a:tabLst>
                <a:tab pos="457200" algn="l"/>
              </a:tabLst>
            </a:pPr>
            <a:r>
              <a:rPr lang="es-BO" sz="1200" b="1" dirty="0" smtClean="0">
                <a:solidFill>
                  <a:srgbClr val="0B2453"/>
                </a:solidFill>
                <a:latin typeface="Century Gothic"/>
                <a:ea typeface="MS PGothic"/>
                <a:cs typeface="Helvetica Neue"/>
              </a:rPr>
              <a:t>4. Cumplimiento Satisfactorio de los Criterios de Elegibilidad</a:t>
            </a:r>
            <a:r>
              <a:rPr lang="es-BO" sz="1200" dirty="0" smtClean="0">
                <a:solidFill>
                  <a:srgbClr val="000000"/>
                </a:solidFill>
                <a:latin typeface="Arial"/>
                <a:cs typeface="Times New Roman"/>
              </a:rPr>
              <a:t> </a:t>
            </a:r>
            <a:r>
              <a:rPr lang="es-BO" sz="1200" dirty="0" smtClean="0">
                <a:solidFill>
                  <a:srgbClr val="000000"/>
                </a:solidFill>
                <a:latin typeface="Times New Roman"/>
                <a:ea typeface="Times New Roman"/>
                <a:cs typeface="Times New Roman"/>
              </a:rPr>
              <a:t> </a:t>
            </a:r>
            <a:r>
              <a:rPr lang="es-BO" sz="1100" dirty="0" smtClean="0">
                <a:solidFill>
                  <a:srgbClr val="000000"/>
                </a:solidFill>
                <a:latin typeface="Calibri"/>
                <a:ea typeface="Calibri"/>
                <a:cs typeface="Times New Roman"/>
              </a:rPr>
              <a:t> </a:t>
            </a:r>
            <a:endParaRPr lang="es-BO" sz="1000" dirty="0" smtClean="0">
              <a:latin typeface="Calibri"/>
              <a:ea typeface="Calibri"/>
              <a:cs typeface="Times New Roman"/>
            </a:endParaRPr>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11" action="ppaction://hlinksldjump"/>
              </a:rPr>
              <a:t>Estabilidad Macroeconómica</a:t>
            </a:r>
            <a:r>
              <a:rPr lang="es-BO" sz="1200" dirty="0" smtClean="0">
                <a:solidFill>
                  <a:srgbClr val="000000"/>
                </a:solidFill>
                <a:latin typeface="Arial"/>
                <a:hlinkClick r:id="rId11" action="ppaction://hlinksldjump"/>
              </a:rPr>
              <a:t> </a:t>
            </a:r>
            <a:endParaRPr lang="es-BO" sz="1200" dirty="0" smtClean="0"/>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12" action="ppaction://hlinksldjump"/>
              </a:rPr>
              <a:t>Finanzas Públicas</a:t>
            </a:r>
            <a:r>
              <a:rPr lang="es-BO" sz="1200" dirty="0" smtClean="0">
                <a:solidFill>
                  <a:srgbClr val="000000"/>
                </a:solidFill>
                <a:latin typeface="Arial"/>
                <a:hlinkClick r:id="rId12" action="ppaction://hlinksldjump"/>
              </a:rPr>
              <a:t> </a:t>
            </a:r>
            <a:endParaRPr lang="es-BO" sz="1200" dirty="0" smtClean="0"/>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13" action="ppaction://hlinksldjump"/>
              </a:rPr>
              <a:t>Avances en el Plan de Acción para la Mejora de la GFP </a:t>
            </a:r>
            <a:endParaRPr lang="es-BO" sz="1200" dirty="0" smtClean="0">
              <a:solidFill>
                <a:srgbClr val="000000"/>
              </a:solidFill>
              <a:latin typeface="Century Gothic"/>
              <a:ea typeface="MS PGothic"/>
              <a:cs typeface="Helvetica Neue"/>
            </a:endParaRPr>
          </a:p>
          <a:p>
            <a:pPr marL="742950" lvl="1" indent="-285750" eaLnBrk="0" hangingPunct="0">
              <a:lnSpc>
                <a:spcPct val="120000"/>
              </a:lnSpc>
              <a:spcAft>
                <a:spcPts val="0"/>
              </a:spcAft>
              <a:buFont typeface="Times New Roman"/>
              <a:buChar char="-"/>
              <a:tabLst>
                <a:tab pos="914400" algn="l"/>
              </a:tabLst>
            </a:pPr>
            <a:endParaRPr lang="es-BO" sz="1200" dirty="0" smtClean="0"/>
          </a:p>
          <a:p>
            <a:pPr marL="347345" indent="-347345" eaLnBrk="0" hangingPunct="0">
              <a:lnSpc>
                <a:spcPct val="120000"/>
              </a:lnSpc>
              <a:spcAft>
                <a:spcPts val="0"/>
              </a:spcAft>
              <a:tabLst>
                <a:tab pos="457200" algn="l"/>
              </a:tabLst>
            </a:pPr>
            <a:r>
              <a:rPr lang="es-BO" sz="1200" b="1" dirty="0" smtClean="0">
                <a:solidFill>
                  <a:srgbClr val="0B2453"/>
                </a:solidFill>
                <a:latin typeface="Century Gothic"/>
                <a:ea typeface="MS PGothic"/>
                <a:cs typeface="Helvetica Neue"/>
              </a:rPr>
              <a:t>5. Perspectivas y Conclusiones</a:t>
            </a:r>
            <a:r>
              <a:rPr lang="es-BO" sz="1100" dirty="0" smtClean="0">
                <a:solidFill>
                  <a:srgbClr val="000000"/>
                </a:solidFill>
                <a:latin typeface="Calibri"/>
                <a:ea typeface="Calibri"/>
                <a:cs typeface="Times New Roman"/>
              </a:rPr>
              <a:t> </a:t>
            </a:r>
            <a:endParaRPr lang="es-BO" sz="1000" dirty="0" smtClean="0">
              <a:latin typeface="Calibri"/>
              <a:ea typeface="Calibri"/>
              <a:cs typeface="Times New Roman"/>
            </a:endParaRPr>
          </a:p>
          <a:p>
            <a:pPr marL="742950" lvl="1" indent="-285750" eaLnBrk="0" hangingPunct="0">
              <a:lnSpc>
                <a:spcPct val="120000"/>
              </a:lnSpc>
              <a:spcAft>
                <a:spcPts val="0"/>
              </a:spcAft>
              <a:buFont typeface="Times New Roman"/>
              <a:buChar char="-"/>
              <a:tabLst>
                <a:tab pos="914400" algn="l"/>
              </a:tabLst>
            </a:pPr>
            <a:r>
              <a:rPr lang="es-BO" sz="1200" dirty="0" smtClean="0">
                <a:solidFill>
                  <a:srgbClr val="000000"/>
                </a:solidFill>
                <a:latin typeface="Century Gothic"/>
                <a:ea typeface="MS PGothic"/>
                <a:cs typeface="Helvetica Neue"/>
                <a:hlinkClick r:id="rId14" action="ppaction://hlinksldjump"/>
              </a:rPr>
              <a:t>Perspectivas y Conclusiones </a:t>
            </a:r>
            <a:endParaRPr lang="es-BO" sz="1200" dirty="0"/>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a:t>
            </a:fld>
            <a:endParaRPr lang="es-ES" dirty="0"/>
          </a:p>
        </p:txBody>
      </p:sp>
    </p:spTree>
    <p:extLst>
      <p:ext uri="{BB962C8B-B14F-4D97-AF65-F5344CB8AC3E}">
        <p14:creationId xmlns:p14="http://schemas.microsoft.com/office/powerpoint/2010/main" val="1218733750"/>
      </p:ext>
    </p:extLst>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32 Rectángulo"/>
          <p:cNvSpPr/>
          <p:nvPr/>
        </p:nvSpPr>
        <p:spPr>
          <a:xfrm>
            <a:off x="683568" y="1052736"/>
            <a:ext cx="7848872" cy="5047536"/>
          </a:xfrm>
          <a:prstGeom prst="rect">
            <a:avLst/>
          </a:prstGeom>
          <a:noFill/>
        </p:spPr>
        <p:txBody>
          <a:bodyPr wrap="square" lIns="91440" tIns="45720" rIns="91440" bIns="45720">
            <a:spAutoFit/>
          </a:bodyPr>
          <a:lstStyle/>
          <a:p>
            <a:pPr marL="342900" marR="0" lvl="0" indent="-342900" algn="just" defTabSz="914400" eaLnBrk="1" fontAlgn="auto" latinLnBrk="0" hangingPunct="1">
              <a:spcBef>
                <a:spcPts val="0"/>
              </a:spcBef>
              <a:spcAft>
                <a:spcPts val="600"/>
              </a:spcAft>
              <a:buClrTx/>
              <a:buSzTx/>
              <a:buFont typeface="+mj-lt"/>
              <a:buAutoNum type="arabicPeriod" startAt="2"/>
              <a:tabLst/>
              <a:defRPr/>
            </a:pPr>
            <a:r>
              <a:rPr lang="es-ES" b="1" kern="0" dirty="0" smtClean="0">
                <a:cs typeface="Times New Roman" pitchFamily="18" charset="0"/>
              </a:rPr>
              <a:t>Finanzas Públicas</a:t>
            </a:r>
          </a:p>
          <a:p>
            <a:pPr marR="0" lvl="0" algn="just" defTabSz="914400" eaLnBrk="1" fontAlgn="auto" latinLnBrk="0" hangingPunct="1">
              <a:spcBef>
                <a:spcPts val="0"/>
              </a:spcBef>
              <a:spcAft>
                <a:spcPts val="600"/>
              </a:spcAft>
              <a:buClrTx/>
              <a:buSzTx/>
              <a:tabLst/>
              <a:defRPr/>
            </a:pPr>
            <a:r>
              <a:rPr lang="es-ES" sz="1600" kern="0" dirty="0" smtClean="0">
                <a:latin typeface="+mj-lt"/>
                <a:cs typeface="Times New Roman" pitchFamily="18" charset="0"/>
              </a:rPr>
              <a:t>Con la finalidad de mejorar las FP, se diseñaron y/o implementaron importantes </a:t>
            </a:r>
            <a:r>
              <a:rPr lang="es-ES" sz="1600" b="1" kern="0" dirty="0" smtClean="0">
                <a:latin typeface="+mj-lt"/>
                <a:cs typeface="Times New Roman" pitchFamily="18" charset="0"/>
              </a:rPr>
              <a:t>reformas normativas</a:t>
            </a:r>
            <a:r>
              <a:rPr lang="es-ES" sz="1600" kern="0" dirty="0" smtClean="0">
                <a:latin typeface="+mj-lt"/>
                <a:cs typeface="Times New Roman" pitchFamily="18" charset="0"/>
              </a:rPr>
              <a:t>, tales como:</a:t>
            </a:r>
          </a:p>
          <a:p>
            <a:pPr marL="4763" lvl="1" algn="just" fontAlgn="auto">
              <a:spcBef>
                <a:spcPts val="0"/>
              </a:spcBef>
              <a:spcAft>
                <a:spcPts val="1200"/>
              </a:spcAft>
              <a:buFont typeface="Wingdings" pitchFamily="2" charset="2"/>
              <a:buChar char="ü"/>
            </a:pPr>
            <a:endParaRPr lang="es-BO" sz="1600" dirty="0" smtClean="0"/>
          </a:p>
          <a:p>
            <a:pPr marL="450850" lvl="1" indent="-176213" algn="just" fontAlgn="auto">
              <a:spcBef>
                <a:spcPts val="0"/>
              </a:spcBef>
              <a:spcAft>
                <a:spcPts val="1200"/>
              </a:spcAft>
              <a:buFont typeface="Wingdings" pitchFamily="2" charset="2"/>
              <a:buChar char="ü"/>
            </a:pPr>
            <a:r>
              <a:rPr lang="es-BO" sz="1600" dirty="0" smtClean="0"/>
              <a:t>Ley sobre la Clasificación y Definición de Impuestos y de Regulación para la creación y/o modificación de impuestos de dominio de los gobiernos autónomos.</a:t>
            </a:r>
          </a:p>
          <a:p>
            <a:pPr marL="450850" lvl="1" indent="-176213" algn="just" fontAlgn="auto">
              <a:spcBef>
                <a:spcPts val="0"/>
              </a:spcBef>
              <a:spcAft>
                <a:spcPts val="1200"/>
              </a:spcAft>
              <a:buFont typeface="Wingdings" pitchFamily="2" charset="2"/>
              <a:buChar char="ü"/>
            </a:pPr>
            <a:r>
              <a:rPr lang="es-BO" sz="1600" dirty="0" smtClean="0"/>
              <a:t>Ley Marco de Autonomías y Descentralización “Andrés </a:t>
            </a:r>
            <a:r>
              <a:rPr lang="es-BO" sz="1600" dirty="0" err="1" smtClean="0"/>
              <a:t>Ibañez</a:t>
            </a:r>
            <a:r>
              <a:rPr lang="es-BO" sz="1600" dirty="0" smtClean="0"/>
              <a:t>”.</a:t>
            </a:r>
          </a:p>
          <a:p>
            <a:pPr marL="450850" lvl="1" indent="-176213" algn="just" fontAlgn="auto">
              <a:spcBef>
                <a:spcPts val="0"/>
              </a:spcBef>
              <a:spcAft>
                <a:spcPts val="1200"/>
              </a:spcAft>
              <a:buFont typeface="Wingdings" pitchFamily="2" charset="2"/>
              <a:buChar char="ü"/>
            </a:pPr>
            <a:r>
              <a:rPr kumimoji="0" lang="es-ES" sz="1600" i="0" u="none" strike="noStrike" kern="0" cap="none" spc="0" normalizeH="0" noProof="0" dirty="0" smtClean="0">
                <a:ln>
                  <a:noFill/>
                </a:ln>
                <a:effectLst/>
                <a:uLnTx/>
                <a:uFillTx/>
                <a:latin typeface="+mj-lt"/>
                <a:cs typeface="Times New Roman" pitchFamily="18" charset="0"/>
              </a:rPr>
              <a:t>Elaboración del Anteproyecto de Ley del Sistema Nacional de Tesorería y Crédito Público.</a:t>
            </a:r>
          </a:p>
          <a:p>
            <a:pPr marL="450850" lvl="1" indent="-176213" algn="just" fontAlgn="auto">
              <a:spcBef>
                <a:spcPts val="0"/>
              </a:spcBef>
              <a:spcAft>
                <a:spcPts val="1200"/>
              </a:spcAft>
              <a:buFont typeface="Wingdings" pitchFamily="2" charset="2"/>
              <a:buChar char="ü"/>
            </a:pPr>
            <a:r>
              <a:rPr lang="es-ES" sz="1600" kern="0" dirty="0" smtClean="0">
                <a:latin typeface="+mj-lt"/>
                <a:cs typeface="Times New Roman" pitchFamily="18" charset="0"/>
              </a:rPr>
              <a:t>E</a:t>
            </a:r>
            <a:r>
              <a:rPr lang="es-ES" sz="1600" kern="0" baseline="0" dirty="0" smtClean="0">
                <a:latin typeface="+mj-lt"/>
                <a:cs typeface="Times New Roman" pitchFamily="18" charset="0"/>
              </a:rPr>
              <a:t>laboración del Anteproyecto de Ley de Gestión Pública.</a:t>
            </a:r>
          </a:p>
          <a:p>
            <a:pPr marL="450850" lvl="1" indent="-176213" algn="just" fontAlgn="auto">
              <a:spcBef>
                <a:spcPts val="0"/>
              </a:spcBef>
              <a:spcAft>
                <a:spcPts val="1200"/>
              </a:spcAft>
              <a:buFont typeface="Wingdings" pitchFamily="2" charset="2"/>
              <a:buChar char="ü"/>
            </a:pPr>
            <a:r>
              <a:rPr lang="es-ES" sz="1600" kern="0" dirty="0" smtClean="0">
                <a:latin typeface="+mj-lt"/>
                <a:cs typeface="Times New Roman" pitchFamily="18" charset="0"/>
              </a:rPr>
              <a:t>Elaboración del Anteproyecto de Ley de Gestión Presupuestaria.</a:t>
            </a:r>
            <a:endParaRPr lang="es-ES" sz="1600" kern="0" baseline="0" dirty="0" smtClean="0">
              <a:latin typeface="+mj-lt"/>
              <a:cs typeface="Times New Roman" pitchFamily="18" charset="0"/>
            </a:endParaRPr>
          </a:p>
          <a:p>
            <a:pPr marL="450850" lvl="1" indent="-176213" algn="just" fontAlgn="auto">
              <a:spcBef>
                <a:spcPts val="0"/>
              </a:spcBef>
              <a:spcAft>
                <a:spcPts val="1200"/>
              </a:spcAft>
              <a:buFont typeface="Wingdings" pitchFamily="2" charset="2"/>
              <a:buChar char="ü"/>
            </a:pPr>
            <a:r>
              <a:rPr lang="es-ES" sz="1600" kern="0" dirty="0" smtClean="0">
                <a:latin typeface="+mj-lt"/>
                <a:cs typeface="Times New Roman" pitchFamily="18" charset="0"/>
              </a:rPr>
              <a:t>E</a:t>
            </a:r>
            <a:r>
              <a:rPr lang="es-ES" sz="1600" kern="0" baseline="0" dirty="0" smtClean="0">
                <a:latin typeface="+mj-lt"/>
                <a:cs typeface="Times New Roman" pitchFamily="18" charset="0"/>
              </a:rPr>
              <a:t>laboración del Anteproyecto</a:t>
            </a:r>
            <a:r>
              <a:rPr lang="es-ES" sz="1600" kern="0" dirty="0" smtClean="0">
                <a:latin typeface="+mj-lt"/>
                <a:cs typeface="Times New Roman" pitchFamily="18" charset="0"/>
              </a:rPr>
              <a:t> de</a:t>
            </a:r>
            <a:r>
              <a:rPr lang="es-ES" sz="1600" kern="0" baseline="0" dirty="0" smtClean="0">
                <a:latin typeface="+mj-lt"/>
                <a:cs typeface="Times New Roman" pitchFamily="18" charset="0"/>
              </a:rPr>
              <a:t> Ley Orgánica de la Contraloría General del Estado.</a:t>
            </a:r>
          </a:p>
          <a:p>
            <a:pPr marL="4763" lvl="1" algn="just" fontAlgn="auto">
              <a:spcBef>
                <a:spcPts val="0"/>
              </a:spcBef>
              <a:spcAft>
                <a:spcPts val="600"/>
              </a:spcAft>
              <a:buFont typeface="Wingdings" pitchFamily="2" charset="2"/>
              <a:buChar char="ü"/>
            </a:pPr>
            <a:endParaRPr kumimoji="0" lang="es-ES" sz="1600" i="0" u="none" strike="noStrike" kern="0" cap="none" spc="0" normalizeH="0" noProof="0" dirty="0" smtClean="0">
              <a:ln>
                <a:noFill/>
              </a:ln>
              <a:effectLst/>
              <a:uLnTx/>
              <a:uFillTx/>
              <a:latin typeface="+mj-lt"/>
              <a:cs typeface="Times New Roman" pitchFamily="18" charset="0"/>
            </a:endParaRPr>
          </a:p>
        </p:txBody>
      </p:sp>
      <p:sp>
        <p:nvSpPr>
          <p:cNvPr id="5" name="4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20</a:t>
            </a:fld>
            <a:endParaRPr lang="es-ES" dirty="0"/>
          </a:p>
        </p:txBody>
      </p:sp>
      <p:sp>
        <p:nvSpPr>
          <p:cNvPr id="7" name="3 Título"/>
          <p:cNvSpPr txBox="1">
            <a:spLocks/>
          </p:cNvSpPr>
          <p:nvPr/>
        </p:nvSpPr>
        <p:spPr bwMode="auto">
          <a:xfrm>
            <a:off x="214313" y="44624"/>
            <a:ext cx="8929687" cy="1000125"/>
          </a:xfrm>
          <a:prstGeom prst="rect">
            <a:avLst/>
          </a:prstGeom>
          <a:noFill/>
          <a:ln w="9525">
            <a:noFill/>
            <a:miter lim="800000"/>
            <a:headEnd/>
            <a:tailEnd/>
          </a:ln>
        </p:spPr>
        <p:txBody>
          <a:bodyPr/>
          <a:lstStyle/>
          <a:p>
            <a:pPr marL="319088" indent="-319088" algn="ctr" eaLnBrk="0" hangingPunct="0">
              <a:buClr>
                <a:schemeClr val="accent2"/>
              </a:buClr>
              <a:buSzPct val="60000"/>
              <a:defRPr/>
            </a:pPr>
            <a:r>
              <a:rPr lang="es-ES" sz="2200" b="1" dirty="0" smtClean="0">
                <a:effectLst>
                  <a:outerShdw blurRad="38100" dist="38100" dir="2700000" algn="tl">
                    <a:srgbClr val="000000">
                      <a:alpha val="43137"/>
                    </a:srgbClr>
                  </a:outerShdw>
                </a:effectLst>
              </a:rPr>
              <a:t>Cumplimiento Satisfactorio de </a:t>
            </a:r>
          </a:p>
          <a:p>
            <a:pPr marL="319088" indent="-319088" algn="ctr" eaLnBrk="0" hangingPunct="0">
              <a:buClr>
                <a:schemeClr val="accent2"/>
              </a:buClr>
              <a:buSzPct val="60000"/>
              <a:defRPr/>
            </a:pPr>
            <a:r>
              <a:rPr lang="es-ES" sz="2200" b="1" dirty="0" smtClean="0">
                <a:effectLst>
                  <a:outerShdw blurRad="38100" dist="38100" dir="2700000" algn="tl">
                    <a:srgbClr val="000000">
                      <a:alpha val="43137"/>
                    </a:srgbClr>
                  </a:outerShdw>
                </a:effectLst>
              </a:rPr>
              <a:t>los Criterios de Elegibilidad del AP</a:t>
            </a:r>
            <a:endParaRPr lang="es-ES" sz="2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21</a:t>
            </a:fld>
            <a:endParaRPr lang="es-ES" dirty="0"/>
          </a:p>
        </p:txBody>
      </p:sp>
      <p:sp>
        <p:nvSpPr>
          <p:cNvPr id="7" name="6 Rectángulo"/>
          <p:cNvSpPr/>
          <p:nvPr/>
        </p:nvSpPr>
        <p:spPr>
          <a:xfrm>
            <a:off x="539552" y="836712"/>
            <a:ext cx="8136904" cy="5755422"/>
          </a:xfrm>
          <a:prstGeom prst="rect">
            <a:avLst/>
          </a:prstGeom>
          <a:noFill/>
        </p:spPr>
        <p:txBody>
          <a:bodyPr wrap="square" lIns="91440" tIns="45720" rIns="91440" bIns="45720">
            <a:spAutoFit/>
          </a:bodyPr>
          <a:lstStyle/>
          <a:p>
            <a:pPr marL="342900" marR="0" lvl="0" indent="-342900" algn="just" defTabSz="914400" eaLnBrk="1" fontAlgn="auto" latinLnBrk="0" hangingPunct="1">
              <a:spcBef>
                <a:spcPts val="0"/>
              </a:spcBef>
              <a:spcAft>
                <a:spcPts val="600"/>
              </a:spcAft>
              <a:buClrTx/>
              <a:buSzTx/>
              <a:buFont typeface="+mj-lt"/>
              <a:buAutoNum type="arabicPeriod" startAt="2"/>
              <a:tabLst/>
              <a:defRPr/>
            </a:pPr>
            <a:r>
              <a:rPr lang="es-ES" sz="1600" b="1" kern="0" dirty="0" smtClean="0">
                <a:cs typeface="Times New Roman" pitchFamily="18" charset="0"/>
              </a:rPr>
              <a:t>Finanzas Públicas</a:t>
            </a:r>
          </a:p>
          <a:p>
            <a:pPr marR="0" lvl="0" algn="just" defTabSz="914400" eaLnBrk="1" fontAlgn="auto" latinLnBrk="0" hangingPunct="1">
              <a:spcBef>
                <a:spcPts val="0"/>
              </a:spcBef>
              <a:spcAft>
                <a:spcPts val="600"/>
              </a:spcAft>
              <a:buClrTx/>
              <a:buSzTx/>
              <a:tabLst/>
              <a:defRPr/>
            </a:pPr>
            <a:r>
              <a:rPr lang="es-ES" sz="1200" kern="0" dirty="0" smtClean="0">
                <a:latin typeface="+mj-lt"/>
                <a:cs typeface="Times New Roman" pitchFamily="18" charset="0"/>
              </a:rPr>
              <a:t>Además de las reformas normativas, se cuentan con otros avances significativos en la implementación del Plan de Acción para la Mejora de la Gestión de las Finanzas Públicas (PAMGFP) y en otras intervenciones relacionadas con la mejora de las FP los cuales fueron realizados con recursos TGN:</a:t>
            </a:r>
          </a:p>
          <a:p>
            <a:pPr marL="546100" lvl="1" indent="-169863" algn="just">
              <a:spcBef>
                <a:spcPts val="400"/>
              </a:spcBef>
              <a:spcAft>
                <a:spcPts val="400"/>
              </a:spcAft>
              <a:buFont typeface="Wingdings" pitchFamily="2" charset="2"/>
              <a:buChar char="ü"/>
              <a:tabLst>
                <a:tab pos="271463" algn="l"/>
                <a:tab pos="361950" algn="l"/>
                <a:tab pos="450850" algn="l"/>
              </a:tabLst>
            </a:pPr>
            <a:r>
              <a:rPr lang="es-BO" sz="1200" dirty="0"/>
              <a:t>Implementación del Sistema de Gestión de la Calidad ISO 9001:2008.</a:t>
            </a:r>
          </a:p>
          <a:p>
            <a:pPr marL="546100" lvl="1" indent="-169863" algn="just">
              <a:spcBef>
                <a:spcPts val="400"/>
              </a:spcBef>
              <a:spcAft>
                <a:spcPts val="400"/>
              </a:spcAft>
              <a:buFont typeface="Wingdings" pitchFamily="2" charset="2"/>
              <a:buChar char="ü"/>
              <a:tabLst>
                <a:tab pos="271463" algn="l"/>
                <a:tab pos="361950" algn="l"/>
                <a:tab pos="450850" algn="l"/>
              </a:tabLst>
            </a:pPr>
            <a:r>
              <a:rPr lang="es-BO" sz="1200" dirty="0"/>
              <a:t>Emisión de Bonos Soberanos.</a:t>
            </a:r>
          </a:p>
          <a:p>
            <a:pPr marL="546100" lvl="0" indent="-169863" algn="just">
              <a:spcBef>
                <a:spcPts val="400"/>
              </a:spcBef>
              <a:spcAft>
                <a:spcPts val="400"/>
              </a:spcAft>
              <a:buFont typeface="Wingdings" pitchFamily="2" charset="2"/>
              <a:buChar char="ü"/>
              <a:tabLst>
                <a:tab pos="271463" algn="l"/>
                <a:tab pos="361950" algn="l"/>
                <a:tab pos="450850" algn="l"/>
              </a:tabLst>
            </a:pPr>
            <a:r>
              <a:rPr lang="es-BO" sz="1200" dirty="0"/>
              <a:t>Implementación de Mecanismo de Emisión de Bonos “Tesoro Directo”.</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t>Modernización Tecnológica: Sistema de Información de Estadísticas Territoriales (SIET).</a:t>
            </a:r>
          </a:p>
          <a:p>
            <a:pPr marL="546100" lvl="0" indent="-169863" algn="just">
              <a:spcBef>
                <a:spcPts val="400"/>
              </a:spcBef>
              <a:spcAft>
                <a:spcPts val="400"/>
              </a:spcAft>
              <a:buFont typeface="Wingdings" pitchFamily="2" charset="2"/>
              <a:buChar char="ü"/>
              <a:tabLst>
                <a:tab pos="271463" algn="l"/>
                <a:tab pos="361950" algn="l"/>
                <a:tab pos="450850" algn="l"/>
              </a:tabLst>
            </a:pPr>
            <a:r>
              <a:rPr lang="es-BO" sz="1200" dirty="0" smtClean="0"/>
              <a:t>Aplicación de Metodología de Indicadores de Desempeño de Gestión de Deuda (DEMPA).</a:t>
            </a:r>
          </a:p>
          <a:p>
            <a:pPr marL="546100" lvl="0" indent="-169863" algn="just">
              <a:spcBef>
                <a:spcPts val="400"/>
              </a:spcBef>
              <a:spcAft>
                <a:spcPts val="400"/>
              </a:spcAft>
              <a:buFont typeface="Wingdings" pitchFamily="2" charset="2"/>
              <a:buChar char="ü"/>
              <a:tabLst>
                <a:tab pos="271463" algn="l"/>
                <a:tab pos="361950" algn="l"/>
                <a:tab pos="450850" algn="l"/>
              </a:tabLst>
            </a:pPr>
            <a:r>
              <a:rPr lang="es-BO" sz="1200" dirty="0" smtClean="0"/>
              <a:t>Sistema Integrado de Deuda Subnacional.</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t>Mejora en la Administración de Información de Deuda Pública Externa (CAF en Línea, Extranet BID y </a:t>
            </a:r>
            <a:r>
              <a:rPr lang="es-BO" sz="1200" dirty="0" err="1" smtClean="0"/>
              <a:t>Client</a:t>
            </a:r>
            <a:r>
              <a:rPr lang="es-BO" sz="1200" dirty="0" smtClean="0"/>
              <a:t> </a:t>
            </a:r>
            <a:r>
              <a:rPr lang="es-BO" sz="1200" dirty="0" err="1" smtClean="0"/>
              <a:t>Connection</a:t>
            </a:r>
            <a:r>
              <a:rPr lang="es-BO" sz="1200" dirty="0" smtClean="0"/>
              <a:t>).</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t>Innovación en la Gestión de Tesorería (Plan Anual de Caja).</a:t>
            </a:r>
          </a:p>
          <a:p>
            <a:pPr marL="546100" lvl="0" indent="-169863" algn="just">
              <a:spcBef>
                <a:spcPts val="400"/>
              </a:spcBef>
              <a:spcAft>
                <a:spcPts val="400"/>
              </a:spcAft>
              <a:buFont typeface="Wingdings" pitchFamily="2" charset="2"/>
              <a:buChar char="ü"/>
              <a:tabLst>
                <a:tab pos="271463" algn="l"/>
                <a:tab pos="361950" algn="l"/>
                <a:tab pos="450850" algn="l"/>
              </a:tabLst>
            </a:pPr>
            <a:r>
              <a:rPr lang="es-BO" sz="1200" dirty="0" smtClean="0"/>
              <a:t>Instrumentos de Seguimiento y Control a las Finanzas Territoriales (Desempeño Fiscal).</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ea typeface="Times New Roman" pitchFamily="18" charset="0"/>
                <a:cs typeface="Arial" pitchFamily="34" charset="0"/>
              </a:rPr>
              <a:t>Infraestructura Física para Prestar el Servicio a los Contribuyentes (edificios del SIN y dotación de mobiliario).</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ea typeface="Times New Roman" pitchFamily="18" charset="0"/>
                <a:cs typeface="Arial" pitchFamily="34" charset="0"/>
              </a:rPr>
              <a:t>Fortalecimiento institucional de la Administración Tributaria.</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ea typeface="Times New Roman" pitchFamily="18" charset="0"/>
                <a:cs typeface="Arial" pitchFamily="34" charset="0"/>
              </a:rPr>
              <a:t>Fortalecimiento del sistema de control de la Aduana Nacional de Bolivia.</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ea typeface="Times New Roman" pitchFamily="18" charset="0"/>
                <a:cs typeface="Arial" pitchFamily="34" charset="0"/>
              </a:rPr>
              <a:t>Equipamiento de la Unidad de Control Operativo Aduanero.</a:t>
            </a:r>
          </a:p>
          <a:p>
            <a:pPr marL="546100" lvl="0" indent="-169863" algn="just">
              <a:spcBef>
                <a:spcPts val="400"/>
              </a:spcBef>
              <a:spcAft>
                <a:spcPts val="400"/>
              </a:spcAft>
              <a:buFont typeface="Wingdings" pitchFamily="2" charset="2"/>
              <a:buChar char="ü"/>
              <a:tabLst>
                <a:tab pos="271463" algn="l"/>
                <a:tab pos="361950" algn="l"/>
                <a:tab pos="450850" algn="l"/>
              </a:tabLst>
            </a:pPr>
            <a:r>
              <a:rPr lang="es-BO" sz="1200" dirty="0" smtClean="0"/>
              <a:t>Ejercicio del Control Gubernamental (Contraloría General del Estado).</a:t>
            </a:r>
          </a:p>
          <a:p>
            <a:pPr marL="546100" indent="-169863" algn="just">
              <a:spcBef>
                <a:spcPts val="400"/>
              </a:spcBef>
              <a:spcAft>
                <a:spcPts val="400"/>
              </a:spcAft>
              <a:buFont typeface="Wingdings" pitchFamily="2" charset="2"/>
              <a:buChar char="ü"/>
              <a:tabLst>
                <a:tab pos="271463" algn="l"/>
                <a:tab pos="361950" algn="l"/>
                <a:tab pos="450850" algn="l"/>
              </a:tabLst>
            </a:pPr>
            <a:r>
              <a:rPr lang="es-BO" sz="1200" dirty="0" smtClean="0">
                <a:ea typeface="Times New Roman" pitchFamily="18" charset="0"/>
                <a:cs typeface="Arial" pitchFamily="34" charset="0"/>
              </a:rPr>
              <a:t>Normativa relacionada a las Unidades de Auditoría Interna.</a:t>
            </a:r>
          </a:p>
          <a:p>
            <a:pPr marL="4763" lvl="1" algn="just" fontAlgn="auto">
              <a:spcBef>
                <a:spcPts val="0"/>
              </a:spcBef>
              <a:spcAft>
                <a:spcPts val="600"/>
              </a:spcAft>
              <a:buFont typeface="Wingdings" pitchFamily="2" charset="2"/>
              <a:buChar char="ü"/>
            </a:pPr>
            <a:endParaRPr kumimoji="0" lang="es-ES" sz="1400" i="0" u="none" strike="noStrike" kern="0" cap="none" spc="0" normalizeH="0" noProof="0" dirty="0" smtClean="0">
              <a:ln>
                <a:noFill/>
              </a:ln>
              <a:effectLst/>
              <a:uLnTx/>
              <a:uFillTx/>
              <a:latin typeface="+mj-lt"/>
              <a:cs typeface="Times New Roman" pitchFamily="18" charset="0"/>
            </a:endParaRPr>
          </a:p>
        </p:txBody>
      </p:sp>
      <p:sp>
        <p:nvSpPr>
          <p:cNvPr id="9" name="3 Título"/>
          <p:cNvSpPr txBox="1">
            <a:spLocks/>
          </p:cNvSpPr>
          <p:nvPr/>
        </p:nvSpPr>
        <p:spPr bwMode="auto">
          <a:xfrm>
            <a:off x="214313" y="44624"/>
            <a:ext cx="8929687" cy="100012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200" b="1" dirty="0" smtClean="0">
                <a:effectLst>
                  <a:outerShdw blurRad="38100" dist="38100" dir="2700000" algn="tl">
                    <a:srgbClr val="000000">
                      <a:alpha val="43137"/>
                    </a:srgbClr>
                  </a:outerShdw>
                </a:effectLst>
              </a:rPr>
              <a:t>Cumplimiento Satisfactorio de </a:t>
            </a:r>
          </a:p>
          <a:p>
            <a:pPr marL="319088" indent="-319088" algn="ctr" eaLnBrk="0" fontAlgn="auto" hangingPunct="0">
              <a:spcBef>
                <a:spcPts val="0"/>
              </a:spcBef>
              <a:spcAft>
                <a:spcPts val="0"/>
              </a:spcAft>
              <a:buClr>
                <a:schemeClr val="accent2"/>
              </a:buClr>
              <a:buSzPct val="60000"/>
              <a:defRPr/>
            </a:pPr>
            <a:r>
              <a:rPr lang="es-ES" sz="2200" b="1" dirty="0" smtClean="0">
                <a:effectLst>
                  <a:outerShdw blurRad="38100" dist="38100" dir="2700000" algn="tl">
                    <a:srgbClr val="000000">
                      <a:alpha val="43137"/>
                    </a:srgbClr>
                  </a:outerShdw>
                </a:effectLst>
              </a:rPr>
              <a:t>los Criterios de Elegibilidad del AP</a:t>
            </a:r>
            <a:endParaRPr lang="es-ES" sz="2200" b="1"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CuadroTexto"/>
          <p:cNvSpPr txBox="1"/>
          <p:nvPr/>
        </p:nvSpPr>
        <p:spPr bwMode="auto">
          <a:xfrm>
            <a:off x="611560" y="1317248"/>
            <a:ext cx="8064896" cy="815608"/>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180975" indent="-180975" algn="just" eaLnBrk="0" hangingPunct="0">
              <a:spcAft>
                <a:spcPts val="600"/>
              </a:spcAft>
              <a:buFont typeface="Wingdings" pitchFamily="2" charset="2"/>
              <a:buChar char="ü"/>
            </a:pPr>
            <a:r>
              <a:rPr lang="es-BO" sz="1400" kern="0" dirty="0" smtClean="0">
                <a:latin typeface="Arial"/>
                <a:ea typeface="ＭＳ Ｐゴシック" pitchFamily="-65" charset="-128"/>
                <a:cs typeface="Helvetica Neue"/>
              </a:rPr>
              <a:t>Al primer semestre de 2012, el PAMGFP presenta un avance de 20% en términos de ejecución física alcanzado principalmente con recursos propios.</a:t>
            </a:r>
          </a:p>
          <a:p>
            <a:pPr marL="180975" indent="-180975" algn="just" eaLnBrk="0" hangingPunct="0">
              <a:spcAft>
                <a:spcPts val="600"/>
              </a:spcAft>
              <a:buFont typeface="Wingdings" pitchFamily="2" charset="2"/>
              <a:buChar char="ü"/>
            </a:pPr>
            <a:endParaRPr lang="es-BO" sz="1400" kern="0" dirty="0" smtClean="0">
              <a:solidFill>
                <a:srgbClr val="0B2453"/>
              </a:solidFill>
              <a:latin typeface="Arial"/>
              <a:ea typeface="ＭＳ Ｐゴシック" pitchFamily="-65" charset="-128"/>
              <a:cs typeface="Helvetica Neue"/>
            </a:endParaRPr>
          </a:p>
        </p:txBody>
      </p:sp>
      <p:pic>
        <p:nvPicPr>
          <p:cNvPr id="6" name="5 Imagen"/>
          <p:cNvPicPr/>
          <p:nvPr/>
        </p:nvPicPr>
        <p:blipFill>
          <a:blip r:embed="rId3" cstate="print"/>
          <a:srcRect/>
          <a:stretch>
            <a:fillRect/>
          </a:stretch>
        </p:blipFill>
        <p:spPr bwMode="auto">
          <a:xfrm>
            <a:off x="1259632" y="2670011"/>
            <a:ext cx="7046906" cy="2625386"/>
          </a:xfrm>
          <a:prstGeom prst="rect">
            <a:avLst/>
          </a:prstGeom>
          <a:noFill/>
          <a:ln w="9525">
            <a:noFill/>
            <a:miter lim="800000"/>
            <a:headEnd/>
            <a:tailEnd/>
          </a:ln>
        </p:spPr>
      </p:pic>
      <p:sp>
        <p:nvSpPr>
          <p:cNvPr id="7" name="6 Rectángulo"/>
          <p:cNvSpPr/>
          <p:nvPr/>
        </p:nvSpPr>
        <p:spPr>
          <a:xfrm>
            <a:off x="1177746" y="5262299"/>
            <a:ext cx="7786742" cy="830997"/>
          </a:xfrm>
          <a:prstGeom prst="rect">
            <a:avLst/>
          </a:prstGeom>
        </p:spPr>
        <p:txBody>
          <a:bodyPr wrap="square">
            <a:spAutoFit/>
          </a:bodyPr>
          <a:lstStyle/>
          <a:p>
            <a:r>
              <a:rPr lang="es-BO" sz="800" dirty="0" smtClean="0"/>
              <a:t>Fuente: Entidades involucradas.</a:t>
            </a:r>
          </a:p>
          <a:p>
            <a:r>
              <a:rPr lang="es-BO" sz="800" dirty="0" smtClean="0"/>
              <a:t>Elaboración: MEFP-VTCP-DGAPF.</a:t>
            </a:r>
          </a:p>
          <a:p>
            <a:r>
              <a:rPr lang="es-BO" sz="800" dirty="0" smtClean="0"/>
              <a:t>1_/ El porcentaje de avance físico corresponde a una estimación.</a:t>
            </a:r>
          </a:p>
          <a:p>
            <a:r>
              <a:rPr lang="es-BO" sz="800" dirty="0" smtClean="0"/>
              <a:t>2_/ Se está coordinando el reporte de avances en el PAMGFP de esta entidad y se encuentra en proceso de negociación.</a:t>
            </a:r>
          </a:p>
          <a:p>
            <a:r>
              <a:rPr lang="es-BO" sz="800" dirty="0" err="1" smtClean="0"/>
              <a:t>nd</a:t>
            </a:r>
            <a:r>
              <a:rPr lang="es-BO" sz="800" dirty="0" smtClean="0"/>
              <a:t>: No disponible.</a:t>
            </a:r>
          </a:p>
          <a:p>
            <a:r>
              <a:rPr lang="es-BO" sz="800" dirty="0" smtClean="0"/>
              <a:t>(p) Preliminar.</a:t>
            </a:r>
            <a:endParaRPr lang="es-BO" sz="800" dirty="0"/>
          </a:p>
        </p:txBody>
      </p:sp>
      <p:sp>
        <p:nvSpPr>
          <p:cNvPr id="8" name="7 CuadroTexto"/>
          <p:cNvSpPr txBox="1"/>
          <p:nvPr/>
        </p:nvSpPr>
        <p:spPr bwMode="auto">
          <a:xfrm>
            <a:off x="1259632" y="2105560"/>
            <a:ext cx="6408712" cy="492443"/>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algn="ctr"/>
            <a:r>
              <a:rPr lang="es-BO" sz="1300" b="1" dirty="0" smtClean="0">
                <a:latin typeface="+mj-lt"/>
              </a:rPr>
              <a:t>Estado de Situación del PAMGFP, A junio 2012 (p)</a:t>
            </a:r>
          </a:p>
          <a:p>
            <a:pPr algn="ctr"/>
            <a:r>
              <a:rPr lang="es-BO" sz="1300" dirty="0" smtClean="0">
                <a:latin typeface="+mj-lt"/>
              </a:rPr>
              <a:t>(En millones de dólares y en porcentaje)</a:t>
            </a:r>
            <a:endParaRPr lang="es-BO" sz="1300" kern="0" dirty="0" smtClean="0">
              <a:solidFill>
                <a:srgbClr val="0B2453"/>
              </a:solidFill>
              <a:latin typeface="Arial"/>
              <a:ea typeface="ＭＳ Ｐゴシック" pitchFamily="-65" charset="-128"/>
              <a:cs typeface="Helvetica Neue"/>
            </a:endParaRPr>
          </a:p>
        </p:txBody>
      </p:sp>
      <p:sp>
        <p:nvSpPr>
          <p:cNvPr id="9" name="3 Título"/>
          <p:cNvSpPr txBox="1">
            <a:spLocks/>
          </p:cNvSpPr>
          <p:nvPr/>
        </p:nvSpPr>
        <p:spPr bwMode="auto">
          <a:xfrm>
            <a:off x="214313" y="260648"/>
            <a:ext cx="8929687" cy="792088"/>
          </a:xfrm>
          <a:prstGeom prst="rect">
            <a:avLst/>
          </a:prstGeom>
          <a:noFill/>
          <a:ln w="9525">
            <a:noFill/>
            <a:miter lim="800000"/>
            <a:headEnd/>
            <a:tailEnd/>
          </a:ln>
        </p:spPr>
        <p:txBody>
          <a:bodyPr/>
          <a:lstStyle/>
          <a:p>
            <a:pPr marL="319088" marR="0" lvl="0" indent="-319088" algn="ctr" defTabSz="914400" eaLnBrk="0" fontAlgn="auto" latinLnBrk="0" hangingPunct="0">
              <a:lnSpc>
                <a:spcPct val="100000"/>
              </a:lnSpc>
              <a:spcBef>
                <a:spcPts val="0"/>
              </a:spcBef>
              <a:spcAft>
                <a:spcPts val="0"/>
              </a:spcAft>
              <a:buClr>
                <a:srgbClr val="C0504D"/>
              </a:buClr>
              <a:buSzPct val="60000"/>
              <a:buFontTx/>
              <a:buNone/>
              <a:tabLst/>
              <a:defRPr/>
            </a:pPr>
            <a:r>
              <a:rPr lang="es-ES" sz="2200" b="1" kern="0" dirty="0" smtClean="0">
                <a:effectLst>
                  <a:outerShdw blurRad="38100" dist="38100" dir="2700000" algn="tl">
                    <a:srgbClr val="000000">
                      <a:alpha val="43137"/>
                    </a:srgbClr>
                  </a:outerShdw>
                </a:effectLst>
                <a:latin typeface="+mj-lt"/>
              </a:rPr>
              <a:t>Avances en el Plan de Acción para la Mejora </a:t>
            </a:r>
          </a:p>
          <a:p>
            <a:pPr marL="319088" marR="0" lvl="0" indent="-319088" algn="ctr" defTabSz="914400" eaLnBrk="0" fontAlgn="auto" latinLnBrk="0" hangingPunct="0">
              <a:lnSpc>
                <a:spcPct val="100000"/>
              </a:lnSpc>
              <a:spcBef>
                <a:spcPts val="0"/>
              </a:spcBef>
              <a:spcAft>
                <a:spcPts val="0"/>
              </a:spcAft>
              <a:buClr>
                <a:srgbClr val="C0504D"/>
              </a:buClr>
              <a:buSzPct val="60000"/>
              <a:buFontTx/>
              <a:buNone/>
              <a:tabLst/>
              <a:defRPr/>
            </a:pPr>
            <a:r>
              <a:rPr lang="es-ES" sz="2200" b="1" kern="0" dirty="0" smtClean="0">
                <a:effectLst>
                  <a:outerShdw blurRad="38100" dist="38100" dir="2700000" algn="tl">
                    <a:srgbClr val="000000">
                      <a:alpha val="43137"/>
                    </a:srgbClr>
                  </a:outerShdw>
                </a:effectLst>
                <a:latin typeface="+mj-lt"/>
              </a:rPr>
              <a:t>de la Gestión de las Finanzas Públicas (PAMGFP)</a:t>
            </a:r>
          </a:p>
        </p:txBody>
      </p:sp>
      <p:sp>
        <p:nvSpPr>
          <p:cNvPr id="10" name="9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22</a:t>
            </a:fld>
            <a:endParaRPr lang="es-ES" dirty="0"/>
          </a:p>
        </p:txBody>
      </p:sp>
      <p:sp>
        <p:nvSpPr>
          <p:cNvPr id="12" name="11 CuadroTexto">
            <a:hlinkClick r:id="rId4" action="ppaction://hlinksldjump"/>
          </p:cNvPr>
          <p:cNvSpPr txBox="1"/>
          <p:nvPr/>
        </p:nvSpPr>
        <p:spPr bwMode="auto">
          <a:xfrm>
            <a:off x="251520" y="6324937"/>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23</a:t>
            </a:fld>
            <a:endParaRPr lang="es-ES" dirty="0"/>
          </a:p>
        </p:txBody>
      </p:sp>
      <p:sp>
        <p:nvSpPr>
          <p:cNvPr id="7" name="6 CuadroTexto"/>
          <p:cNvSpPr txBox="1"/>
          <p:nvPr/>
        </p:nvSpPr>
        <p:spPr bwMode="auto">
          <a:xfrm>
            <a:off x="683568" y="2420888"/>
            <a:ext cx="8064896" cy="1569660"/>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347345" indent="-347345" eaLnBrk="0" hangingPunct="0">
              <a:lnSpc>
                <a:spcPct val="150000"/>
              </a:lnSpc>
              <a:spcAft>
                <a:spcPts val="0"/>
              </a:spcAft>
              <a:tabLst>
                <a:tab pos="457200" algn="l"/>
              </a:tabLst>
            </a:pPr>
            <a:r>
              <a:rPr lang="es-BO" sz="2400" b="1" dirty="0" smtClean="0">
                <a:solidFill>
                  <a:srgbClr val="0B2453"/>
                </a:solidFill>
                <a:latin typeface="Century Gothic"/>
                <a:ea typeface="MS PGothic"/>
                <a:cs typeface="Helvetica Neue"/>
              </a:rPr>
              <a:t>5. Perspectivas y Conclusiones</a:t>
            </a:r>
            <a:r>
              <a:rPr lang="es-BO" sz="2400" dirty="0" smtClean="0">
                <a:solidFill>
                  <a:srgbClr val="000000"/>
                </a:solidFill>
                <a:latin typeface="Calibri"/>
                <a:ea typeface="Calibri"/>
                <a:cs typeface="Times New Roman"/>
              </a:rPr>
              <a:t> </a:t>
            </a:r>
            <a:endParaRPr lang="es-BO" sz="2400" dirty="0" smtClean="0">
              <a:latin typeface="Calibri"/>
              <a:ea typeface="Calibri"/>
              <a:cs typeface="Times New Roman"/>
            </a:endParaRPr>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3" action="ppaction://hlinksldjump"/>
              </a:rPr>
              <a:t>Perspectivas</a:t>
            </a:r>
            <a:endParaRPr lang="es-BO" sz="2000" dirty="0" smtClean="0">
              <a:solidFill>
                <a:srgbClr val="000000"/>
              </a:solidFill>
              <a:latin typeface="Century Gothic"/>
              <a:ea typeface="MS PGothic"/>
              <a:cs typeface="Helvetica Neue"/>
              <a:hlinkClick r:id="rId4" action="ppaction://hlinksldjump"/>
            </a:endParaRPr>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5" action="ppaction://hlinksldjump"/>
              </a:rPr>
              <a:t>Conclusiones </a:t>
            </a:r>
            <a:endParaRPr lang="es-BO" sz="2000" dirty="0"/>
          </a:p>
        </p:txBody>
      </p:sp>
      <p:sp>
        <p:nvSpPr>
          <p:cNvPr id="8" name="7 CuadroTexto">
            <a:hlinkClick r:id="rId6" action="ppaction://hlinksldjump"/>
          </p:cNvPr>
          <p:cNvSpPr txBox="1"/>
          <p:nvPr/>
        </p:nvSpPr>
        <p:spPr bwMode="auto">
          <a:xfrm>
            <a:off x="395536" y="6165304"/>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Tree>
    <p:extLst>
      <p:ext uri="{BB962C8B-B14F-4D97-AF65-F5344CB8AC3E}">
        <p14:creationId xmlns:p14="http://schemas.microsoft.com/office/powerpoint/2010/main" val="61494856"/>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32 Rectángulo"/>
          <p:cNvSpPr/>
          <p:nvPr/>
        </p:nvSpPr>
        <p:spPr>
          <a:xfrm>
            <a:off x="683568" y="1399123"/>
            <a:ext cx="7848872" cy="4154984"/>
          </a:xfrm>
          <a:prstGeom prst="rect">
            <a:avLst/>
          </a:prstGeom>
          <a:noFill/>
        </p:spPr>
        <p:txBody>
          <a:bodyPr wrap="square" lIns="91440" tIns="45720" rIns="91440" bIns="45720">
            <a:spAutoFit/>
          </a:bodyPr>
          <a:lstStyle/>
          <a:p>
            <a:pPr marR="0" lvl="0" algn="just" defTabSz="914400" eaLnBrk="1" fontAlgn="auto" latinLnBrk="0" hangingPunct="1">
              <a:spcBef>
                <a:spcPts val="0"/>
              </a:spcBef>
              <a:spcAft>
                <a:spcPts val="600"/>
              </a:spcAft>
              <a:buClrTx/>
              <a:buSzTx/>
              <a:tabLst/>
              <a:defRPr/>
            </a:pPr>
            <a:r>
              <a:rPr lang="es-BO" sz="1600" kern="0" noProof="0" dirty="0" smtClean="0">
                <a:latin typeface="+mj-lt"/>
                <a:cs typeface="Times New Roman" pitchFamily="18" charset="0"/>
              </a:rPr>
              <a:t>En relación al APS y a la mejora de la GFP, el gobierno boliviano tiene las siguientes perspectivas:</a:t>
            </a:r>
          </a:p>
          <a:p>
            <a:pPr marL="342900" marR="0" lvl="0" indent="-342900" algn="just" defTabSz="914400" eaLnBrk="1" fontAlgn="auto" latinLnBrk="0" hangingPunct="1">
              <a:spcBef>
                <a:spcPts val="0"/>
              </a:spcBef>
              <a:spcAft>
                <a:spcPts val="600"/>
              </a:spcAft>
              <a:buClrTx/>
              <a:buSzTx/>
              <a:buFont typeface="+mj-lt"/>
              <a:buAutoNum type="arabicPeriod"/>
              <a:tabLst/>
              <a:defRPr/>
            </a:pPr>
            <a:endParaRPr lang="es-BO" sz="1600" kern="0" noProof="0" dirty="0" smtClean="0">
              <a:latin typeface="+mj-lt"/>
              <a:cs typeface="Times New Roman" pitchFamily="18" charset="0"/>
            </a:endParaRPr>
          </a:p>
          <a:p>
            <a:pPr marL="800100" lvl="1" indent="-342900" algn="just" fontAlgn="auto">
              <a:spcBef>
                <a:spcPts val="0"/>
              </a:spcBef>
              <a:spcAft>
                <a:spcPts val="600"/>
              </a:spcAft>
              <a:buFont typeface="+mj-lt"/>
              <a:buAutoNum type="arabicPeriod"/>
              <a:defRPr/>
            </a:pPr>
            <a:r>
              <a:rPr lang="es-BO" sz="1600" kern="0" dirty="0" smtClean="0">
                <a:latin typeface="+mj-lt"/>
                <a:cs typeface="Times New Roman" pitchFamily="18" charset="0"/>
              </a:rPr>
              <a:t>Incorporación del APS por parte de las agencias de cooperación como modalidad de cooperación mucho más eficiente.</a:t>
            </a:r>
          </a:p>
          <a:p>
            <a:pPr marL="800100" lvl="1" indent="-342900" algn="just" fontAlgn="auto">
              <a:spcBef>
                <a:spcPts val="0"/>
              </a:spcBef>
              <a:spcAft>
                <a:spcPts val="600"/>
              </a:spcAft>
              <a:buFont typeface="+mj-lt"/>
              <a:buAutoNum type="arabicPeriod"/>
              <a:defRPr/>
            </a:pPr>
            <a:endParaRPr lang="es-BO" sz="1600" kern="0" dirty="0" smtClean="0">
              <a:latin typeface="+mj-lt"/>
              <a:cs typeface="Times New Roman" pitchFamily="18" charset="0"/>
            </a:endParaRPr>
          </a:p>
          <a:p>
            <a:pPr marL="800100" lvl="1" indent="-342900" algn="just" fontAlgn="auto">
              <a:spcBef>
                <a:spcPts val="0"/>
              </a:spcBef>
              <a:spcAft>
                <a:spcPts val="600"/>
              </a:spcAft>
              <a:buFont typeface="+mj-lt"/>
              <a:buAutoNum type="arabicPeriod"/>
              <a:defRPr/>
            </a:pPr>
            <a:r>
              <a:rPr lang="es-BO" sz="1600" kern="0" dirty="0" smtClean="0">
                <a:latin typeface="+mj-lt"/>
                <a:cs typeface="Times New Roman" pitchFamily="18" charset="0"/>
              </a:rPr>
              <a:t>Apoyo en el financiamiento al Plan de Desarrollo Económico y Social a través del Apoyo Presupuestario General.</a:t>
            </a:r>
          </a:p>
          <a:p>
            <a:pPr marL="800100" lvl="1" indent="-342900" algn="just" fontAlgn="auto">
              <a:spcBef>
                <a:spcPts val="0"/>
              </a:spcBef>
              <a:spcAft>
                <a:spcPts val="600"/>
              </a:spcAft>
              <a:buFont typeface="+mj-lt"/>
              <a:buAutoNum type="arabicPeriod"/>
              <a:defRPr/>
            </a:pPr>
            <a:endParaRPr lang="es-BO" sz="1600" kern="0" dirty="0" smtClean="0">
              <a:latin typeface="+mj-lt"/>
              <a:cs typeface="Times New Roman" pitchFamily="18" charset="0"/>
            </a:endParaRPr>
          </a:p>
          <a:p>
            <a:pPr marL="800100" lvl="1" indent="-342900" algn="just" fontAlgn="auto">
              <a:spcBef>
                <a:spcPts val="0"/>
              </a:spcBef>
              <a:spcAft>
                <a:spcPts val="600"/>
              </a:spcAft>
              <a:buFont typeface="+mj-lt"/>
              <a:buAutoNum type="arabicPeriod"/>
              <a:defRPr/>
            </a:pPr>
            <a:r>
              <a:rPr lang="es-BO" sz="1600" kern="0" dirty="0" smtClean="0">
                <a:latin typeface="+mj-lt"/>
                <a:cs typeface="Times New Roman" pitchFamily="18" charset="0"/>
              </a:rPr>
              <a:t>Mayor apoyo de la comunidad internacional en el financiamiento a la implementación del Plan de Acción para la Mejora de la Gestión de las Finanzas Públicas cuyos avances se realizaron con recursos propios.</a:t>
            </a:r>
          </a:p>
          <a:p>
            <a:pPr marL="342900" indent="-342900" algn="just" fontAlgn="auto">
              <a:spcBef>
                <a:spcPts val="0"/>
              </a:spcBef>
              <a:spcAft>
                <a:spcPts val="600"/>
              </a:spcAft>
              <a:buFont typeface="+mj-lt"/>
              <a:buAutoNum type="arabicPeriod"/>
            </a:pPr>
            <a:endParaRPr lang="es-BO" sz="1600" kern="0" dirty="0" smtClean="0">
              <a:latin typeface="+mj-lt"/>
              <a:cs typeface="Times New Roman" pitchFamily="18" charset="0"/>
            </a:endParaRPr>
          </a:p>
          <a:p>
            <a:pPr marL="342900" indent="-342900" algn="just" fontAlgn="auto">
              <a:spcBef>
                <a:spcPts val="0"/>
              </a:spcBef>
              <a:spcAft>
                <a:spcPts val="600"/>
              </a:spcAft>
              <a:buFont typeface="+mj-lt"/>
              <a:buAutoNum type="arabicPeriod"/>
            </a:pPr>
            <a:endParaRPr lang="es-ES" sz="1600" kern="0" dirty="0" smtClean="0">
              <a:latin typeface="+mj-lt"/>
              <a:cs typeface="Times New Roman" pitchFamily="18" charset="0"/>
            </a:endParaRPr>
          </a:p>
        </p:txBody>
      </p:sp>
      <p:sp>
        <p:nvSpPr>
          <p:cNvPr id="5" name="3 Título"/>
          <p:cNvSpPr txBox="1">
            <a:spLocks/>
          </p:cNvSpPr>
          <p:nvPr/>
        </p:nvSpPr>
        <p:spPr bwMode="auto">
          <a:xfrm>
            <a:off x="214313" y="340643"/>
            <a:ext cx="8929687" cy="100012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400" b="1" dirty="0" smtClean="0">
                <a:effectLst>
                  <a:outerShdw blurRad="38100" dist="38100" dir="2700000" algn="tl">
                    <a:srgbClr val="000000">
                      <a:alpha val="43137"/>
                    </a:srgbClr>
                  </a:outerShdw>
                </a:effectLst>
              </a:rPr>
              <a:t>Perspectivas</a:t>
            </a:r>
            <a:endParaRPr lang="es-ES" sz="2400" b="1" dirty="0">
              <a:solidFill>
                <a:schemeClr val="accent1">
                  <a:lumMod val="50000"/>
                </a:schemeClr>
              </a:solidFill>
              <a:effectLst>
                <a:outerShdw blurRad="38100" dist="38100" dir="2700000" algn="tl">
                  <a:srgbClr val="000000">
                    <a:alpha val="43137"/>
                  </a:srgbClr>
                </a:outerShdw>
              </a:effectLst>
            </a:endParaRP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24</a:t>
            </a:fld>
            <a:endParaRPr lang="es-ES" dirty="0"/>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32 Rectángulo"/>
          <p:cNvSpPr/>
          <p:nvPr/>
        </p:nvSpPr>
        <p:spPr>
          <a:xfrm>
            <a:off x="683568" y="1163354"/>
            <a:ext cx="7848872" cy="4785926"/>
          </a:xfrm>
          <a:prstGeom prst="rect">
            <a:avLst/>
          </a:prstGeom>
          <a:noFill/>
        </p:spPr>
        <p:txBody>
          <a:bodyPr wrap="square" lIns="91440" tIns="45720" rIns="91440" bIns="45720">
            <a:spAutoFit/>
          </a:bodyPr>
          <a:lstStyle/>
          <a:p>
            <a:pPr marL="342900" marR="0" lvl="0" indent="-342900" algn="just" defTabSz="914400" eaLnBrk="1" fontAlgn="auto" latinLnBrk="0" hangingPunct="1">
              <a:spcBef>
                <a:spcPts val="0"/>
              </a:spcBef>
              <a:spcAft>
                <a:spcPts val="600"/>
              </a:spcAft>
              <a:buClrTx/>
              <a:buSzTx/>
              <a:buFont typeface="+mj-lt"/>
              <a:buAutoNum type="arabicPeriod"/>
              <a:tabLst/>
              <a:defRPr/>
            </a:pPr>
            <a:r>
              <a:rPr lang="es-ES" sz="1500" kern="0" noProof="0" dirty="0" smtClean="0">
                <a:latin typeface="+mj-lt"/>
                <a:cs typeface="Times New Roman" pitchFamily="18" charset="0"/>
              </a:rPr>
              <a:t>La </a:t>
            </a:r>
            <a:r>
              <a:rPr lang="es-ES" sz="1500" b="1" kern="0" noProof="0" dirty="0" smtClean="0">
                <a:latin typeface="+mj-lt"/>
                <a:cs typeface="Times New Roman" pitchFamily="18" charset="0"/>
              </a:rPr>
              <a:t>solidez macroeconómica y el ambiente de estabilidad fiscal y </a:t>
            </a:r>
            <a:r>
              <a:rPr lang="es-ES" sz="1500" b="1" kern="0" dirty="0" smtClean="0">
                <a:latin typeface="+mj-lt"/>
                <a:cs typeface="Times New Roman" pitchFamily="18" charset="0"/>
              </a:rPr>
              <a:t>equilibrio externo </a:t>
            </a:r>
            <a:r>
              <a:rPr lang="es-ES" sz="1500" kern="0" dirty="0" smtClean="0">
                <a:latin typeface="+mj-lt"/>
                <a:cs typeface="Times New Roman" pitchFamily="18" charset="0"/>
              </a:rPr>
              <a:t>permitieron a Bolivia acceder a instrumentos avanzados de cooperación, tales como el Apoyo Presupuestario Sectorial, dejando atrás la modalidad de Proyectos.</a:t>
            </a:r>
          </a:p>
          <a:p>
            <a:pPr marL="342900" marR="0" lvl="0" indent="-342900" algn="just" defTabSz="914400" eaLnBrk="1" fontAlgn="auto" latinLnBrk="0" hangingPunct="1">
              <a:spcBef>
                <a:spcPts val="0"/>
              </a:spcBef>
              <a:spcAft>
                <a:spcPts val="600"/>
              </a:spcAft>
              <a:buClrTx/>
              <a:buSzTx/>
              <a:buFont typeface="+mj-lt"/>
              <a:buAutoNum type="arabicPeriod"/>
              <a:tabLst/>
              <a:defRPr/>
            </a:pPr>
            <a:endParaRPr lang="es-ES" sz="1500" kern="0" dirty="0" smtClean="0">
              <a:latin typeface="+mj-lt"/>
              <a:cs typeface="Times New Roman" pitchFamily="18" charset="0"/>
            </a:endParaRPr>
          </a:p>
          <a:p>
            <a:pPr marL="342900" marR="0" lvl="0" indent="-342900" algn="just" defTabSz="914400" eaLnBrk="1" fontAlgn="auto" latinLnBrk="0" hangingPunct="1">
              <a:spcBef>
                <a:spcPts val="0"/>
              </a:spcBef>
              <a:spcAft>
                <a:spcPts val="600"/>
              </a:spcAft>
              <a:buClrTx/>
              <a:buSzTx/>
              <a:buFont typeface="+mj-lt"/>
              <a:buAutoNum type="arabicPeriod"/>
              <a:tabLst/>
              <a:defRPr/>
            </a:pPr>
            <a:r>
              <a:rPr lang="es-BO" sz="1500" kern="0" dirty="0" smtClean="0">
                <a:latin typeface="+mj-lt"/>
                <a:cs typeface="Times New Roman" pitchFamily="18" charset="0"/>
              </a:rPr>
              <a:t>Desde 2006, el gobierno boliviano viene realizando importantes esfuerzos orientados a </a:t>
            </a:r>
            <a:r>
              <a:rPr lang="es-BO" sz="1500" b="1" kern="0" dirty="0" smtClean="0">
                <a:latin typeface="+mj-lt"/>
                <a:cs typeface="Times New Roman" pitchFamily="18" charset="0"/>
              </a:rPr>
              <a:t>fortalecer y mejorar el sistema de Gestión de las Finanzas Públicas</a:t>
            </a:r>
            <a:r>
              <a:rPr lang="es-BO" sz="1500" kern="0" dirty="0" smtClean="0">
                <a:latin typeface="+mj-lt"/>
                <a:cs typeface="Times New Roman" pitchFamily="18" charset="0"/>
              </a:rPr>
              <a:t>: Evaluación PEFA, Plan de Acción para la mejora de la GFP, con la finalidad de mejorar la eficiencia de la capacidad administrativa de los recursos públicos, en el marco de su política de transparencia y cuya implementación coadyuvará al crecimiento económico sostenido y mejoras en la distribución del ingreso.</a:t>
            </a:r>
          </a:p>
          <a:p>
            <a:pPr marL="342900" marR="0" lvl="0" indent="-342900" algn="just" defTabSz="914400" eaLnBrk="1" fontAlgn="auto" latinLnBrk="0" hangingPunct="1">
              <a:spcBef>
                <a:spcPts val="0"/>
              </a:spcBef>
              <a:spcAft>
                <a:spcPts val="600"/>
              </a:spcAft>
              <a:buClrTx/>
              <a:buSzTx/>
              <a:buFont typeface="+mj-lt"/>
              <a:buAutoNum type="arabicPeriod"/>
              <a:tabLst/>
              <a:defRPr/>
            </a:pPr>
            <a:endParaRPr lang="es-BO" sz="1500" kern="0" dirty="0" smtClean="0">
              <a:latin typeface="+mj-lt"/>
              <a:cs typeface="Times New Roman" pitchFamily="18" charset="0"/>
            </a:endParaRPr>
          </a:p>
          <a:p>
            <a:pPr marL="342900" indent="-342900" algn="just" fontAlgn="auto">
              <a:spcBef>
                <a:spcPts val="0"/>
              </a:spcBef>
              <a:spcAft>
                <a:spcPts val="600"/>
              </a:spcAft>
              <a:buFont typeface="+mj-lt"/>
              <a:buAutoNum type="arabicPeriod"/>
            </a:pPr>
            <a:r>
              <a:rPr lang="es-BO" sz="1500" kern="0" dirty="0" smtClean="0">
                <a:latin typeface="+mj-lt"/>
                <a:cs typeface="Times New Roman" pitchFamily="18" charset="0"/>
              </a:rPr>
              <a:t>Actualmente, Bolivia cuenta con </a:t>
            </a:r>
            <a:r>
              <a:rPr lang="es-BO" sz="1500" b="1" kern="0" dirty="0" smtClean="0">
                <a:latin typeface="+mj-lt"/>
                <a:cs typeface="Times New Roman" pitchFamily="18" charset="0"/>
              </a:rPr>
              <a:t>seis Apoyos Presupuestarios Sectoriales </a:t>
            </a:r>
            <a:r>
              <a:rPr lang="es-BO" sz="1500" kern="0" dirty="0" smtClean="0">
                <a:latin typeface="+mj-lt"/>
                <a:cs typeface="Times New Roman" pitchFamily="18" charset="0"/>
              </a:rPr>
              <a:t>en los sectores de agua, cuencas, biodiversidad, coca, seguridad alimentaria y, </a:t>
            </a:r>
            <a:r>
              <a:rPr lang="es-BO" sz="1500" kern="0" dirty="0" err="1" smtClean="0">
                <a:latin typeface="+mj-lt"/>
                <a:cs typeface="Times New Roman" pitchFamily="18" charset="0"/>
              </a:rPr>
              <a:t>MiPyMe</a:t>
            </a:r>
            <a:r>
              <a:rPr lang="es-BO" sz="1500" kern="0" dirty="0" smtClean="0">
                <a:latin typeface="+mj-lt"/>
                <a:cs typeface="Times New Roman" pitchFamily="18" charset="0"/>
              </a:rPr>
              <a:t>, con impactos favorables en la población a través de mayor acceso a agua potable, alcantarillado, preservación de la biodiversidad, racionalización de los cultivos de coca, mayor disponibilidad de alimentos, reducción de los índices de pobreza, entre otros. Asimismo, e</a:t>
            </a:r>
            <a:r>
              <a:rPr lang="es-BO" sz="1500" kern="0" dirty="0" smtClean="0">
                <a:cs typeface="Times New Roman" pitchFamily="18" charset="0"/>
              </a:rPr>
              <a:t>sta modalidad de cooperación comparte el principio de soberanía económica de Bolivia.</a:t>
            </a:r>
            <a:endParaRPr lang="es-ES" sz="1500" kern="0" dirty="0" smtClean="0">
              <a:cs typeface="Times New Roman" pitchFamily="18" charset="0"/>
            </a:endParaRPr>
          </a:p>
        </p:txBody>
      </p:sp>
      <p:sp>
        <p:nvSpPr>
          <p:cNvPr id="5" name="3 Título"/>
          <p:cNvSpPr txBox="1">
            <a:spLocks/>
          </p:cNvSpPr>
          <p:nvPr/>
        </p:nvSpPr>
        <p:spPr bwMode="auto">
          <a:xfrm>
            <a:off x="214313" y="268635"/>
            <a:ext cx="8929687" cy="100012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400" b="1" dirty="0" smtClean="0">
                <a:effectLst>
                  <a:outerShdw blurRad="38100" dist="38100" dir="2700000" algn="tl">
                    <a:srgbClr val="000000">
                      <a:alpha val="43137"/>
                    </a:srgbClr>
                  </a:outerShdw>
                </a:effectLst>
              </a:rPr>
              <a:t>Conclusiones</a:t>
            </a:r>
            <a:endParaRPr lang="es-ES" sz="2400" b="1" dirty="0">
              <a:solidFill>
                <a:schemeClr val="accent1">
                  <a:lumMod val="50000"/>
                </a:schemeClr>
              </a:solidFill>
              <a:effectLst>
                <a:outerShdw blurRad="38100" dist="38100" dir="2700000" algn="tl">
                  <a:srgbClr val="000000">
                    <a:alpha val="43137"/>
                  </a:srgbClr>
                </a:outerShdw>
              </a:effectLst>
            </a:endParaRP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25</a:t>
            </a:fld>
            <a:endParaRPr lang="es-ES" dirty="0"/>
          </a:p>
        </p:txBody>
      </p:sp>
      <p:sp>
        <p:nvSpPr>
          <p:cNvPr id="8" name="7 Rectángulo"/>
          <p:cNvSpPr/>
          <p:nvPr/>
        </p:nvSpPr>
        <p:spPr>
          <a:xfrm>
            <a:off x="1033730" y="6042774"/>
            <a:ext cx="7786742" cy="215444"/>
          </a:xfrm>
          <a:prstGeom prst="rect">
            <a:avLst/>
          </a:prstGeom>
        </p:spPr>
        <p:txBody>
          <a:bodyPr wrap="square">
            <a:spAutoFit/>
          </a:bodyPr>
          <a:lstStyle/>
          <a:p>
            <a:r>
              <a:rPr lang="es-ES" sz="800" dirty="0" smtClean="0">
                <a:solidFill>
                  <a:schemeClr val="accent1">
                    <a:lumMod val="50000"/>
                  </a:schemeClr>
                </a:solidFill>
              </a:rPr>
              <a:t>Continúa…</a:t>
            </a:r>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32 Rectángulo"/>
          <p:cNvSpPr/>
          <p:nvPr/>
        </p:nvSpPr>
        <p:spPr>
          <a:xfrm>
            <a:off x="683568" y="1556792"/>
            <a:ext cx="7848872" cy="3724096"/>
          </a:xfrm>
          <a:prstGeom prst="rect">
            <a:avLst/>
          </a:prstGeom>
          <a:noFill/>
        </p:spPr>
        <p:txBody>
          <a:bodyPr wrap="square" lIns="91440" tIns="45720" rIns="91440" bIns="45720">
            <a:spAutoFit/>
          </a:bodyPr>
          <a:lstStyle/>
          <a:p>
            <a:pPr marL="342900" indent="-342900" algn="just" fontAlgn="auto">
              <a:spcBef>
                <a:spcPts val="0"/>
              </a:spcBef>
              <a:spcAft>
                <a:spcPts val="600"/>
              </a:spcAft>
              <a:buFont typeface="+mj-lt"/>
              <a:buAutoNum type="arabicPeriod" startAt="4"/>
            </a:pPr>
            <a:r>
              <a:rPr lang="es-BO" kern="0" dirty="0" smtClean="0">
                <a:cs typeface="Times New Roman" pitchFamily="18" charset="0"/>
              </a:rPr>
              <a:t>Se destaca el círculo virtuoso del proceso, primero con el diagnóstico a través del PEFA y luego a los hechos con el Plan de Acción que permiten mejorar el sistema local de FP demostrando mayor transparencia, eficacia y eficiencia en la administración de recursos públicos (locales y externos) con el objetivo mayor que es la </a:t>
            </a:r>
            <a:r>
              <a:rPr lang="es-BO" b="1" kern="0" dirty="0" smtClean="0">
                <a:cs typeface="Times New Roman" pitchFamily="18" charset="0"/>
              </a:rPr>
              <a:t>erradicación de la pobreza en Bolivia</a:t>
            </a:r>
            <a:r>
              <a:rPr lang="es-BO" kern="0" dirty="0" smtClean="0">
                <a:cs typeface="Times New Roman" pitchFamily="18" charset="0"/>
              </a:rPr>
              <a:t>. </a:t>
            </a:r>
          </a:p>
          <a:p>
            <a:pPr marL="342900" indent="-342900" algn="just" fontAlgn="auto">
              <a:spcBef>
                <a:spcPts val="0"/>
              </a:spcBef>
              <a:spcAft>
                <a:spcPts val="600"/>
              </a:spcAft>
              <a:buFont typeface="+mj-lt"/>
              <a:buAutoNum type="arabicPeriod" startAt="4"/>
            </a:pPr>
            <a:endParaRPr lang="es-BO" kern="0" dirty="0" smtClean="0">
              <a:cs typeface="Times New Roman" pitchFamily="18" charset="0"/>
            </a:endParaRPr>
          </a:p>
          <a:p>
            <a:pPr marL="342900" indent="-342900" algn="just" fontAlgn="auto">
              <a:spcBef>
                <a:spcPts val="0"/>
              </a:spcBef>
              <a:spcAft>
                <a:spcPts val="600"/>
              </a:spcAft>
              <a:buFont typeface="+mj-lt"/>
              <a:buAutoNum type="arabicPeriod" startAt="4"/>
            </a:pPr>
            <a:r>
              <a:rPr lang="es-BO" kern="0" dirty="0" smtClean="0">
                <a:cs typeface="Times New Roman" pitchFamily="18" charset="0"/>
              </a:rPr>
              <a:t>Estamos seguros que vamos por el camino correcto e invitamos a todos los miembros de la comunidad internacional que nos acompañen con el financiamiento mediante el AP.</a:t>
            </a:r>
          </a:p>
          <a:p>
            <a:pPr marL="342900" indent="-342900" algn="just" fontAlgn="auto">
              <a:spcBef>
                <a:spcPts val="0"/>
              </a:spcBef>
              <a:spcAft>
                <a:spcPts val="600"/>
              </a:spcAft>
              <a:buFont typeface="+mj-lt"/>
              <a:buAutoNum type="arabicPeriod" startAt="4"/>
            </a:pPr>
            <a:endParaRPr lang="es-BO" kern="0" dirty="0" smtClean="0">
              <a:cs typeface="Times New Roman" pitchFamily="18" charset="0"/>
            </a:endParaRPr>
          </a:p>
          <a:p>
            <a:pPr marL="342900" indent="-342900" algn="just" fontAlgn="auto">
              <a:spcBef>
                <a:spcPts val="0"/>
              </a:spcBef>
              <a:spcAft>
                <a:spcPts val="600"/>
              </a:spcAft>
              <a:buFont typeface="+mj-lt"/>
              <a:buAutoNum type="arabicPeriod" startAt="4"/>
            </a:pPr>
            <a:endParaRPr lang="es-ES" kern="0" dirty="0" smtClean="0">
              <a:cs typeface="Times New Roman" pitchFamily="18" charset="0"/>
            </a:endParaRPr>
          </a:p>
        </p:txBody>
      </p:sp>
      <p:sp>
        <p:nvSpPr>
          <p:cNvPr id="5" name="3 Título"/>
          <p:cNvSpPr txBox="1">
            <a:spLocks/>
          </p:cNvSpPr>
          <p:nvPr/>
        </p:nvSpPr>
        <p:spPr bwMode="auto">
          <a:xfrm>
            <a:off x="214313" y="268635"/>
            <a:ext cx="8929687" cy="100012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400" b="1" dirty="0" smtClean="0">
                <a:effectLst>
                  <a:outerShdw blurRad="38100" dist="38100" dir="2700000" algn="tl">
                    <a:srgbClr val="000000">
                      <a:alpha val="43137"/>
                    </a:srgbClr>
                  </a:outerShdw>
                </a:effectLst>
              </a:rPr>
              <a:t>Conclusiones</a:t>
            </a:r>
            <a:endParaRPr lang="es-ES" sz="2400" b="1" dirty="0">
              <a:solidFill>
                <a:schemeClr val="accent1">
                  <a:lumMod val="50000"/>
                </a:schemeClr>
              </a:solidFill>
              <a:effectLst>
                <a:outerShdw blurRad="38100" dist="38100" dir="2700000" algn="tl">
                  <a:srgbClr val="000000">
                    <a:alpha val="43137"/>
                  </a:srgbClr>
                </a:outerShdw>
              </a:effectLst>
            </a:endParaRP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26</a:t>
            </a:fld>
            <a:endParaRPr lang="es-ES" dirty="0"/>
          </a:p>
        </p:txBody>
      </p:sp>
      <p:sp>
        <p:nvSpPr>
          <p:cNvPr id="7" name="6 CuadroTexto">
            <a:hlinkClick r:id="rId3" action="ppaction://hlinksldjump"/>
          </p:cNvPr>
          <p:cNvSpPr txBox="1"/>
          <p:nvPr/>
        </p:nvSpPr>
        <p:spPr bwMode="auto">
          <a:xfrm>
            <a:off x="251520" y="6237312"/>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bwMode="auto">
          <a:xfrm>
            <a:off x="571500" y="5000625"/>
            <a:ext cx="2071688" cy="477838"/>
          </a:xfrm>
          <a:prstGeom prst="rect">
            <a:avLst/>
          </a:prstGeom>
          <a:solidFill>
            <a:schemeClr val="bg1">
              <a:alpha val="0"/>
            </a:schemeClr>
          </a:solidFill>
          <a:ln w="9525">
            <a:noFill/>
            <a:miter lim="800000"/>
            <a:headEnd/>
            <a:tailEnd/>
          </a:ln>
        </p:spPr>
        <p:txBody>
          <a:bodyPr anchor="ctr">
            <a:spAutoFit/>
          </a:bodyPr>
          <a:lstStyle/>
          <a:p>
            <a:pPr algn="r" eaLnBrk="0" hangingPunct="0">
              <a:defRPr/>
            </a:pPr>
            <a:endParaRPr lang="es-ES" sz="2500" b="1" kern="0" dirty="0">
              <a:solidFill>
                <a:srgbClr val="0B2453"/>
              </a:solidFill>
              <a:latin typeface="Helvetica Neue"/>
              <a:ea typeface="ＭＳ Ｐゴシック" pitchFamily="-65" charset="-128"/>
              <a:cs typeface="Helvetica Neue"/>
            </a:endParaRPr>
          </a:p>
        </p:txBody>
      </p:sp>
      <p:sp>
        <p:nvSpPr>
          <p:cNvPr id="10" name="9 Rectángulo"/>
          <p:cNvSpPr/>
          <p:nvPr/>
        </p:nvSpPr>
        <p:spPr>
          <a:xfrm>
            <a:off x="500034" y="1700808"/>
            <a:ext cx="7286676" cy="3185487"/>
          </a:xfrm>
          <a:prstGeom prst="rect">
            <a:avLst/>
          </a:prstGeom>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s-ES" sz="28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“ELEMENTOS CENTRALES DE LA EXPERIENCIA BOLIVIANA CON EL APOYO PRESUPUESTARIO”</a:t>
            </a:r>
            <a:endParaRPr lang="es-ES" sz="28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endParaRPr lang="es-ES" sz="32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endParaRPr lang="es-ES" sz="20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endParaRPr lang="es-ES" sz="20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endParaRPr lang="es-ES" sz="20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defRPr/>
            </a:pPr>
            <a:r>
              <a:rPr lang="es-ES" sz="25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Gracias.</a:t>
            </a:r>
            <a:endParaRPr lang="es-ES" sz="32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3</a:t>
            </a:fld>
            <a:endParaRPr lang="es-ES" dirty="0"/>
          </a:p>
        </p:txBody>
      </p:sp>
      <p:sp>
        <p:nvSpPr>
          <p:cNvPr id="7" name="6 CuadroTexto"/>
          <p:cNvSpPr txBox="1"/>
          <p:nvPr/>
        </p:nvSpPr>
        <p:spPr bwMode="auto">
          <a:xfrm>
            <a:off x="539552" y="2276872"/>
            <a:ext cx="8064896" cy="2031325"/>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347345" indent="-347345" eaLnBrk="0" hangingPunct="0">
              <a:lnSpc>
                <a:spcPct val="150000"/>
              </a:lnSpc>
              <a:spcAft>
                <a:spcPts val="0"/>
              </a:spcAft>
              <a:tabLst>
                <a:tab pos="457200" algn="l"/>
              </a:tabLst>
            </a:pPr>
            <a:r>
              <a:rPr lang="es-BO" sz="2400" b="1" dirty="0" smtClean="0">
                <a:solidFill>
                  <a:srgbClr val="0B2453"/>
                </a:solidFill>
                <a:latin typeface="Century Gothic"/>
                <a:ea typeface="MS PGothic"/>
                <a:cs typeface="Helvetica Neue"/>
              </a:rPr>
              <a:t>1. Introducción</a:t>
            </a:r>
            <a:r>
              <a:rPr lang="es-BO" sz="2400" dirty="0" smtClean="0">
                <a:solidFill>
                  <a:srgbClr val="000000"/>
                </a:solidFill>
                <a:latin typeface="Century Gothic"/>
                <a:ea typeface="MS PGothic"/>
                <a:cs typeface="Helvetica Neue"/>
              </a:rPr>
              <a:t> </a:t>
            </a:r>
            <a:endParaRPr lang="es-BO" sz="1600" dirty="0" smtClean="0">
              <a:latin typeface="Calibri"/>
              <a:ea typeface="Calibri"/>
              <a:cs typeface="Times New Roman"/>
            </a:endParaRPr>
          </a:p>
          <a:p>
            <a:pPr marL="742950" lvl="1" indent="-28575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3" action="ppaction://hlinksldjump"/>
              </a:rPr>
              <a:t>Autoevaluación/Evaluación de las Finanzas Públicas</a:t>
            </a:r>
            <a:r>
              <a:rPr lang="es-BO" sz="2000" b="1" dirty="0" smtClean="0">
                <a:solidFill>
                  <a:srgbClr val="000000"/>
                </a:solidFill>
                <a:latin typeface="Arial"/>
                <a:hlinkClick r:id="rId3" action="ppaction://hlinksldjump"/>
              </a:rPr>
              <a:t> </a:t>
            </a:r>
            <a:endParaRPr lang="es-BO" sz="2000" dirty="0" smtClean="0"/>
          </a:p>
          <a:p>
            <a:pPr marL="742950" lvl="1" indent="-285750">
              <a:lnSpc>
                <a:spcPct val="150000"/>
              </a:lnSpc>
              <a:buFont typeface="Times New Roman"/>
              <a:buChar char="-"/>
              <a:tabLst>
                <a:tab pos="914400" algn="l"/>
              </a:tabLst>
            </a:pPr>
            <a:r>
              <a:rPr lang="es-BO" sz="2000" dirty="0" smtClean="0">
                <a:solidFill>
                  <a:srgbClr val="000000"/>
                </a:solidFill>
                <a:latin typeface="Century Gothic"/>
                <a:ea typeface="MS PGothic"/>
                <a:cs typeface="Helvetica Neue"/>
                <a:hlinkClick r:id="rId4" action="ppaction://hlinksldjump"/>
              </a:rPr>
              <a:t>Apoyo Presupuestario y Apalancamiento de Recursos</a:t>
            </a:r>
            <a:endParaRPr lang="es-BO" sz="2000" dirty="0" smtClean="0"/>
          </a:p>
          <a:p>
            <a:pPr marL="742950" lvl="1" indent="-285750">
              <a:lnSpc>
                <a:spcPct val="150000"/>
              </a:lnSpc>
              <a:buFont typeface="Times New Roman"/>
              <a:buChar char="-"/>
              <a:tabLst>
                <a:tab pos="914400" algn="l"/>
              </a:tabLst>
            </a:pPr>
            <a:r>
              <a:rPr lang="es-BO" sz="2000" dirty="0" smtClean="0">
                <a:solidFill>
                  <a:srgbClr val="000000"/>
                </a:solidFill>
                <a:latin typeface="Century Gothic"/>
                <a:ea typeface="MS PGothic"/>
                <a:cs typeface="Helvetica Neue"/>
                <a:hlinkClick r:id="rId5" action="ppaction://hlinksldjump"/>
              </a:rPr>
              <a:t>Política del MEFP: Apoyo Presupuestario </a:t>
            </a:r>
            <a:endParaRPr lang="es-BO" sz="2000" dirty="0" smtClean="0">
              <a:solidFill>
                <a:srgbClr val="000000"/>
              </a:solidFill>
              <a:latin typeface="Century Gothic"/>
              <a:ea typeface="MS PGothic"/>
              <a:cs typeface="Helvetica Neue"/>
            </a:endParaRPr>
          </a:p>
        </p:txBody>
      </p:sp>
      <p:sp>
        <p:nvSpPr>
          <p:cNvPr id="8" name="7 CuadroTexto">
            <a:hlinkClick r:id="rId6" action="ppaction://hlinksldjump"/>
          </p:cNvPr>
          <p:cNvSpPr txBox="1"/>
          <p:nvPr/>
        </p:nvSpPr>
        <p:spPr bwMode="auto">
          <a:xfrm>
            <a:off x="251520" y="6324937"/>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endPar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endParaRPr>
          </a:p>
        </p:txBody>
      </p:sp>
    </p:spTree>
    <p:extLst>
      <p:ext uri="{BB962C8B-B14F-4D97-AF65-F5344CB8AC3E}">
        <p14:creationId xmlns:p14="http://schemas.microsoft.com/office/powerpoint/2010/main" val="3285772810"/>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CuadroTexto"/>
          <p:cNvSpPr txBox="1"/>
          <p:nvPr/>
        </p:nvSpPr>
        <p:spPr bwMode="auto">
          <a:xfrm>
            <a:off x="611560" y="1424826"/>
            <a:ext cx="8064896" cy="4555093"/>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180975" indent="-180975" algn="just" eaLnBrk="0" hangingPunct="0">
              <a:spcAft>
                <a:spcPts val="600"/>
              </a:spcAft>
              <a:buFont typeface="Wingdings" pitchFamily="2" charset="2"/>
              <a:buChar char="ü"/>
            </a:pPr>
            <a:r>
              <a:rPr lang="es-BO" sz="1500" kern="0" dirty="0" smtClean="0">
                <a:latin typeface="Arial"/>
                <a:ea typeface="ＭＳ Ｐゴシック" pitchFamily="-65" charset="-128"/>
                <a:cs typeface="Helvetica Neue"/>
              </a:rPr>
              <a:t>Desde 2006, el Ministerio de Economía y Finanzas Públicas (MEFP) viene realizando importantes esfuerzos orientados a fortalecer y mejorar el Sistema de Gestión de las Finanzas Públicas (GFP), destacándose la </a:t>
            </a:r>
            <a:r>
              <a:rPr lang="es-BO" sz="1500" b="1" kern="0" dirty="0" smtClean="0">
                <a:latin typeface="Arial"/>
                <a:ea typeface="ＭＳ Ｐゴシック" pitchFamily="-65" charset="-128"/>
                <a:cs typeface="Helvetica Neue"/>
              </a:rPr>
              <a:t>Autoevaluación de las Finanzas Públicas (EFIP)</a:t>
            </a:r>
            <a:r>
              <a:rPr lang="es-BO" sz="1500" kern="0" dirty="0" smtClean="0">
                <a:latin typeface="Arial"/>
                <a:ea typeface="ＭＳ Ｐゴシック" pitchFamily="-65" charset="-128"/>
                <a:cs typeface="Helvetica Neue"/>
              </a:rPr>
              <a:t> de 2008 y la </a:t>
            </a:r>
            <a:r>
              <a:rPr lang="es-BO" sz="1500" b="1" kern="0" dirty="0" smtClean="0">
                <a:latin typeface="Arial"/>
                <a:ea typeface="ＭＳ Ｐゴシック" pitchFamily="-65" charset="-128"/>
                <a:cs typeface="Helvetica Neue"/>
              </a:rPr>
              <a:t>Evaluación a la GFP </a:t>
            </a:r>
            <a:r>
              <a:rPr lang="es-BO" sz="1500" kern="0" dirty="0" smtClean="0">
                <a:latin typeface="Arial"/>
                <a:ea typeface="ＭＳ Ｐゴシック" pitchFamily="-65" charset="-128"/>
                <a:cs typeface="Helvetica Neue"/>
              </a:rPr>
              <a:t>realizada en 2009 bajo la metodología del programa </a:t>
            </a:r>
            <a:r>
              <a:rPr lang="es-BO" sz="1500" b="1" kern="0" dirty="0" smtClean="0">
                <a:latin typeface="Arial"/>
                <a:ea typeface="ＭＳ Ｐゴシック" pitchFamily="-65" charset="-128"/>
                <a:cs typeface="Helvetica Neue"/>
              </a:rPr>
              <a:t>Gasto Público y Rendición de Cuentas</a:t>
            </a:r>
            <a:r>
              <a:rPr lang="es-BO" sz="1500" kern="0" dirty="0" smtClean="0">
                <a:latin typeface="Arial"/>
                <a:ea typeface="ＭＳ Ｐゴシック" pitchFamily="-65" charset="-128"/>
                <a:cs typeface="Helvetica Neue"/>
              </a:rPr>
              <a:t> (</a:t>
            </a:r>
            <a:r>
              <a:rPr lang="es-BO" sz="1500" b="1" kern="0" dirty="0" smtClean="0">
                <a:latin typeface="Arial"/>
                <a:ea typeface="ＭＳ Ｐゴシック" pitchFamily="-65" charset="-128"/>
                <a:cs typeface="Helvetica Neue"/>
              </a:rPr>
              <a:t>PEFA</a:t>
            </a:r>
            <a:r>
              <a:rPr lang="es-BO" sz="1500" kern="0" dirty="0" smtClean="0">
                <a:latin typeface="Arial"/>
                <a:ea typeface="ＭＳ Ｐゴシック" pitchFamily="-65" charset="-128"/>
                <a:cs typeface="Helvetica Neue"/>
              </a:rPr>
              <a:t> por sus siglas en inglés) del Banco Mundial.</a:t>
            </a:r>
          </a:p>
          <a:p>
            <a:pPr marL="180975" indent="-180975" algn="just" eaLnBrk="0" hangingPunct="0">
              <a:spcAft>
                <a:spcPts val="600"/>
              </a:spcAft>
              <a:buFont typeface="Wingdings" pitchFamily="2" charset="2"/>
              <a:buChar char="ü"/>
            </a:pPr>
            <a:endParaRPr lang="es-BO" sz="1500" kern="0" dirty="0" smtClean="0">
              <a:latin typeface="Arial"/>
              <a:ea typeface="ＭＳ Ｐゴシック" pitchFamily="-65" charset="-128"/>
              <a:cs typeface="Helvetica Neue"/>
            </a:endParaRPr>
          </a:p>
          <a:p>
            <a:pPr marL="180975" indent="-180975" algn="just" eaLnBrk="0" hangingPunct="0">
              <a:spcAft>
                <a:spcPts val="600"/>
              </a:spcAft>
              <a:buFont typeface="Wingdings" pitchFamily="2" charset="2"/>
              <a:buChar char="ü"/>
            </a:pPr>
            <a:r>
              <a:rPr lang="es-BO" sz="1500" dirty="0" smtClean="0">
                <a:ea typeface="MS PGothic" pitchFamily="34" charset="-128"/>
                <a:cs typeface="Helvetica Neue"/>
              </a:rPr>
              <a:t>Estas evaluaciones permitieron tener una visión real del estado de las Finanzas Públicas (FP), identificándose </a:t>
            </a:r>
            <a:r>
              <a:rPr lang="es-BO" sz="1500" b="1" dirty="0" smtClean="0">
                <a:ea typeface="MS PGothic" pitchFamily="34" charset="-128"/>
                <a:cs typeface="Helvetica Neue"/>
              </a:rPr>
              <a:t>oportunidades de mejora,</a:t>
            </a:r>
            <a:r>
              <a:rPr lang="es-BO" sz="1500" dirty="0" smtClean="0">
                <a:ea typeface="MS PGothic" pitchFamily="34" charset="-128"/>
                <a:cs typeface="Helvetica Neue"/>
              </a:rPr>
              <a:t> así como resaltar las </a:t>
            </a:r>
            <a:r>
              <a:rPr lang="es-BO" sz="1500" b="1" dirty="0" smtClean="0">
                <a:ea typeface="MS PGothic" pitchFamily="34" charset="-128"/>
                <a:cs typeface="Helvetica Neue"/>
              </a:rPr>
              <a:t>fortalezas</a:t>
            </a:r>
            <a:r>
              <a:rPr lang="es-BO" sz="1500" dirty="0" smtClean="0">
                <a:ea typeface="MS PGothic" pitchFamily="34" charset="-128"/>
                <a:cs typeface="Helvetica Neue"/>
              </a:rPr>
              <a:t> de FP bolivianas, concluyendo que existía trabajo por hacer pero que en </a:t>
            </a:r>
            <a:r>
              <a:rPr lang="es-BO" sz="1500" b="1" dirty="0" smtClean="0">
                <a:ea typeface="MS PGothic" pitchFamily="34" charset="-128"/>
                <a:cs typeface="Helvetica Neue"/>
              </a:rPr>
              <a:t>general el </a:t>
            </a:r>
            <a:r>
              <a:rPr lang="es-BO" sz="1500" b="1" dirty="0">
                <a:ea typeface="MS PGothic" pitchFamily="34" charset="-128"/>
                <a:cs typeface="Helvetica Neue"/>
              </a:rPr>
              <a:t>S</a:t>
            </a:r>
            <a:r>
              <a:rPr lang="es-BO" sz="1500" b="1" dirty="0" smtClean="0">
                <a:ea typeface="MS PGothic" pitchFamily="34" charset="-128"/>
                <a:cs typeface="Helvetica Neue"/>
              </a:rPr>
              <a:t>istema de GFP se consideraba robusto y sólido</a:t>
            </a:r>
            <a:r>
              <a:rPr lang="es-BO" sz="1500" dirty="0" smtClean="0">
                <a:ea typeface="MS PGothic" pitchFamily="34" charset="-128"/>
                <a:cs typeface="Helvetica Neue"/>
              </a:rPr>
              <a:t>.</a:t>
            </a:r>
          </a:p>
          <a:p>
            <a:pPr marL="180975" indent="-180975" algn="just" eaLnBrk="0" hangingPunct="0">
              <a:spcAft>
                <a:spcPts val="600"/>
              </a:spcAft>
              <a:buFont typeface="Wingdings" pitchFamily="2" charset="2"/>
              <a:buChar char="ü"/>
            </a:pPr>
            <a:endParaRPr lang="es-BO" sz="1500" kern="0" dirty="0" smtClean="0">
              <a:latin typeface="Arial"/>
              <a:ea typeface="ＭＳ Ｐゴシック" pitchFamily="-65" charset="-128"/>
              <a:cs typeface="Helvetica Neue"/>
            </a:endParaRPr>
          </a:p>
          <a:p>
            <a:pPr marL="180975" indent="-180975" algn="just" eaLnBrk="0" hangingPunct="0">
              <a:spcAft>
                <a:spcPts val="600"/>
              </a:spcAft>
              <a:buFont typeface="Wingdings" pitchFamily="2" charset="2"/>
              <a:buChar char="ü"/>
            </a:pPr>
            <a:r>
              <a:rPr lang="es-BO" sz="1500" kern="0" dirty="0" smtClean="0">
                <a:latin typeface="Arial"/>
                <a:ea typeface="ＭＳ Ｐゴシック" pitchFamily="-65" charset="-128"/>
                <a:cs typeface="Helvetica Neue"/>
              </a:rPr>
              <a:t>En respuesta al diagnóstico PEFA, se diseñó, con apoyo de la UE, el </a:t>
            </a:r>
            <a:r>
              <a:rPr lang="es-BO" sz="1500" b="1" kern="0" dirty="0" smtClean="0">
                <a:latin typeface="Arial"/>
                <a:ea typeface="ＭＳ Ｐゴシック" pitchFamily="-65" charset="-128"/>
                <a:cs typeface="Helvetica Neue"/>
              </a:rPr>
              <a:t>Plan de Acción para la Mejora de la Gestión de las Finanzas Públicas (PAMGFP)</a:t>
            </a:r>
            <a:r>
              <a:rPr lang="es-BO" sz="1500" kern="0" dirty="0" smtClean="0">
                <a:latin typeface="Arial"/>
                <a:ea typeface="ＭＳ Ｐゴシック" pitchFamily="-65" charset="-128"/>
                <a:cs typeface="Helvetica Neue"/>
              </a:rPr>
              <a:t>, que </a:t>
            </a:r>
            <a:r>
              <a:rPr lang="es-BO" sz="1500" i="1" kern="0" dirty="0" smtClean="0">
                <a:latin typeface="Arial"/>
                <a:ea typeface="ＭＳ Ｐゴシック" pitchFamily="-65" charset="-128"/>
                <a:cs typeface="Helvetica Neue"/>
              </a:rPr>
              <a:t>“establece un conjunto de políticas públicas y acciones para la GFP orientadas a mejorar la eficiencia de la capacidad administrativa de los recursos públicos del Estado Plurinacional, en el marco de su política de transparencia y cuya implementación coadyuvará a la labor del MEFP de promover un crecimiento económico sostenido y mejoras en la distribución del ingreso”</a:t>
            </a:r>
            <a:r>
              <a:rPr lang="es-BO" sz="1500" kern="0" dirty="0" smtClean="0">
                <a:latin typeface="Arial"/>
                <a:ea typeface="ＭＳ Ｐゴシック" pitchFamily="-65" charset="-128"/>
                <a:cs typeface="Helvetica Neue"/>
              </a:rPr>
              <a:t>.</a:t>
            </a:r>
          </a:p>
        </p:txBody>
      </p:sp>
      <p:sp>
        <p:nvSpPr>
          <p:cNvPr id="14" name="3 Título"/>
          <p:cNvSpPr txBox="1">
            <a:spLocks/>
          </p:cNvSpPr>
          <p:nvPr/>
        </p:nvSpPr>
        <p:spPr bwMode="auto">
          <a:xfrm>
            <a:off x="214313" y="404664"/>
            <a:ext cx="8929687" cy="792088"/>
          </a:xfrm>
          <a:prstGeom prst="rect">
            <a:avLst/>
          </a:prstGeom>
          <a:noFill/>
          <a:ln w="9525">
            <a:noFill/>
            <a:miter lim="800000"/>
            <a:headEnd/>
            <a:tailEnd/>
          </a:ln>
        </p:spPr>
        <p:txBody>
          <a:bodyPr/>
          <a:lstStyle/>
          <a:p>
            <a:pPr marL="319088" marR="0" lvl="0" indent="-319088" algn="ctr" defTabSz="914400" eaLnBrk="0" fontAlgn="auto" latinLnBrk="0" hangingPunct="0">
              <a:lnSpc>
                <a:spcPct val="100000"/>
              </a:lnSpc>
              <a:spcBef>
                <a:spcPts val="0"/>
              </a:spcBef>
              <a:spcAft>
                <a:spcPts val="0"/>
              </a:spcAft>
              <a:buClr>
                <a:srgbClr val="C0504D"/>
              </a:buClr>
              <a:buSzPct val="60000"/>
              <a:buFontTx/>
              <a:buNone/>
              <a:tabLst/>
              <a:defRPr/>
            </a:pPr>
            <a:r>
              <a:rPr lang="es-ES" sz="2200" b="1" kern="0" dirty="0" smtClean="0">
                <a:effectLst>
                  <a:outerShdw blurRad="38100" dist="38100" dir="2700000" algn="tl">
                    <a:srgbClr val="000000">
                      <a:alpha val="43137"/>
                    </a:srgbClr>
                  </a:outerShdw>
                </a:effectLst>
              </a:rPr>
              <a:t>Autoevaluación/Evaluación de las Finanzas Públicas</a:t>
            </a: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4</a:t>
            </a:fld>
            <a:endParaRPr lang="es-ES" dirty="0"/>
          </a:p>
        </p:txBody>
      </p:sp>
    </p:spTree>
    <p:extLst>
      <p:ext uri="{BB962C8B-B14F-4D97-AF65-F5344CB8AC3E}">
        <p14:creationId xmlns:p14="http://schemas.microsoft.com/office/powerpoint/2010/main" val="3990440859"/>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CuadroTexto"/>
          <p:cNvSpPr txBox="1"/>
          <p:nvPr/>
        </p:nvSpPr>
        <p:spPr bwMode="auto">
          <a:xfrm>
            <a:off x="611560" y="1523837"/>
            <a:ext cx="8064896" cy="3924151"/>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180975" indent="-180975" algn="just" eaLnBrk="0" hangingPunct="0">
              <a:spcAft>
                <a:spcPts val="600"/>
              </a:spcAft>
              <a:buFont typeface="Wingdings" pitchFamily="2" charset="2"/>
              <a:buChar char="ü"/>
            </a:pPr>
            <a:r>
              <a:rPr lang="es-BO" kern="0" dirty="0" smtClean="0">
                <a:latin typeface="Arial"/>
                <a:ea typeface="ＭＳ Ｐゴシック" pitchFamily="-65" charset="-128"/>
                <a:cs typeface="Helvetica Neue"/>
              </a:rPr>
              <a:t>El Apoyo Presupuestario (AP) tuvo un rol importante en la mejora de la GFP al promocionar la elaboración del PAMGFP, generando sinergias que se tradujeron en el apalancamiento de importantes fuentes de financiamiento como son los PBL (</a:t>
            </a:r>
            <a:r>
              <a:rPr lang="es-BO" kern="0" dirty="0" err="1" smtClean="0">
                <a:latin typeface="Arial"/>
                <a:ea typeface="ＭＳ Ｐゴシック" pitchFamily="-65" charset="-128"/>
                <a:cs typeface="Helvetica Neue"/>
              </a:rPr>
              <a:t>Policy</a:t>
            </a:r>
            <a:r>
              <a:rPr lang="es-BO" kern="0" dirty="0" smtClean="0">
                <a:latin typeface="Arial"/>
                <a:ea typeface="ＭＳ Ｐゴシック" pitchFamily="-65" charset="-128"/>
                <a:cs typeface="Helvetica Neue"/>
              </a:rPr>
              <a:t> </a:t>
            </a:r>
            <a:r>
              <a:rPr lang="es-BO" kern="0" dirty="0" err="1" smtClean="0">
                <a:latin typeface="Arial"/>
                <a:ea typeface="ＭＳ Ｐゴシック" pitchFamily="-65" charset="-128"/>
                <a:cs typeface="Helvetica Neue"/>
              </a:rPr>
              <a:t>Based</a:t>
            </a:r>
            <a:r>
              <a:rPr lang="es-BO" kern="0" dirty="0" smtClean="0">
                <a:latin typeface="Arial"/>
                <a:ea typeface="ＭＳ Ｐゴシック" pitchFamily="-65" charset="-128"/>
                <a:cs typeface="Helvetica Neue"/>
              </a:rPr>
              <a:t> </a:t>
            </a:r>
            <a:r>
              <a:rPr lang="es-BO" kern="0" dirty="0" err="1" smtClean="0">
                <a:latin typeface="Arial"/>
                <a:ea typeface="ＭＳ Ｐゴシック" pitchFamily="-65" charset="-128"/>
                <a:cs typeface="Helvetica Neue"/>
              </a:rPr>
              <a:t>Loans</a:t>
            </a:r>
            <a:r>
              <a:rPr lang="es-BO" kern="0" dirty="0" smtClean="0">
                <a:latin typeface="Arial"/>
                <a:ea typeface="ＭＳ Ｐゴシック" pitchFamily="-65" charset="-128"/>
                <a:cs typeface="Helvetica Neue"/>
              </a:rPr>
              <a:t>) del Banco Interamericano de Desarrollo por más de US$100 millones.</a:t>
            </a:r>
          </a:p>
          <a:p>
            <a:pPr marL="180975" indent="-180975" algn="just" eaLnBrk="0" hangingPunct="0">
              <a:spcAft>
                <a:spcPts val="600"/>
              </a:spcAft>
              <a:buFont typeface="Wingdings" pitchFamily="2" charset="2"/>
              <a:buChar char="ü"/>
            </a:pPr>
            <a:endParaRPr lang="es-BO" kern="0" dirty="0" smtClean="0">
              <a:latin typeface="Arial"/>
              <a:ea typeface="ＭＳ Ｐゴシック" pitchFamily="-65" charset="-128"/>
              <a:cs typeface="Helvetica Neue"/>
            </a:endParaRPr>
          </a:p>
          <a:p>
            <a:pPr marL="180975" indent="-180975" algn="just" eaLnBrk="0" hangingPunct="0">
              <a:spcAft>
                <a:spcPts val="600"/>
              </a:spcAft>
              <a:buFont typeface="Wingdings" pitchFamily="2" charset="2"/>
              <a:buChar char="ü"/>
            </a:pPr>
            <a:endParaRPr lang="es-BO" kern="0" dirty="0" smtClean="0">
              <a:solidFill>
                <a:srgbClr val="0B2453"/>
              </a:solidFill>
              <a:latin typeface="Arial"/>
              <a:ea typeface="ＭＳ Ｐゴシック" pitchFamily="-65" charset="-128"/>
              <a:cs typeface="Helvetica Neue"/>
            </a:endParaRPr>
          </a:p>
          <a:p>
            <a:pPr marL="180975" indent="-180975" algn="just" eaLnBrk="0" hangingPunct="0">
              <a:spcAft>
                <a:spcPts val="600"/>
              </a:spcAft>
              <a:buFont typeface="Wingdings" pitchFamily="2" charset="2"/>
              <a:buChar char="ü"/>
            </a:pPr>
            <a:r>
              <a:rPr lang="es-BO" kern="0" dirty="0" smtClean="0">
                <a:latin typeface="Arial"/>
                <a:ea typeface="ＭＳ Ｐゴシック" pitchFamily="-65" charset="-128"/>
                <a:cs typeface="Helvetica Neue"/>
              </a:rPr>
              <a:t>La </a:t>
            </a:r>
            <a:r>
              <a:rPr lang="es-BO" b="1" kern="0" dirty="0" smtClean="0">
                <a:latin typeface="Arial"/>
                <a:ea typeface="ＭＳ Ｐゴシック" pitchFamily="-65" charset="-128"/>
                <a:cs typeface="Helvetica Neue"/>
              </a:rPr>
              <a:t>Cartera de Proyectos de Apoyos Presupuestarios en Bolivia 2004-2013 </a:t>
            </a:r>
            <a:r>
              <a:rPr lang="es-BO" kern="0" dirty="0" smtClean="0">
                <a:latin typeface="Arial"/>
                <a:ea typeface="ＭＳ Ｐゴシック" pitchFamily="-65" charset="-128"/>
                <a:cs typeface="Helvetica Neue"/>
              </a:rPr>
              <a:t>de la Unión Europea asciende aproximadamente a </a:t>
            </a:r>
            <a:r>
              <a:rPr lang="es-BO" b="1" kern="0" dirty="0" smtClean="0">
                <a:latin typeface="Arial"/>
                <a:ea typeface="ＭＳ Ｐゴシック" pitchFamily="-65" charset="-128"/>
                <a:cs typeface="Helvetica Neue"/>
              </a:rPr>
              <a:t>€243 millones. </a:t>
            </a:r>
            <a:r>
              <a:rPr lang="es-BO" kern="0" dirty="0" smtClean="0">
                <a:latin typeface="Arial"/>
                <a:ea typeface="ＭＳ Ｐゴシック" pitchFamily="-65" charset="-128"/>
                <a:cs typeface="Helvetica Neue"/>
              </a:rPr>
              <a:t>Ésta prioriza como ejes principales la generación de oportunidades económicas para un trabajo digno en micro y mediana empresa, apoyo a la estrategia boliviana de lucha contra la producción y tráfico de drogas; y el manejo sostenible de los recursos naturales.</a:t>
            </a:r>
          </a:p>
        </p:txBody>
      </p:sp>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5</a:t>
            </a:fld>
            <a:endParaRPr lang="es-ES" dirty="0"/>
          </a:p>
        </p:txBody>
      </p:sp>
      <p:sp>
        <p:nvSpPr>
          <p:cNvPr id="8" name="3 Título"/>
          <p:cNvSpPr txBox="1">
            <a:spLocks/>
          </p:cNvSpPr>
          <p:nvPr/>
        </p:nvSpPr>
        <p:spPr bwMode="auto">
          <a:xfrm>
            <a:off x="214313" y="340643"/>
            <a:ext cx="8929687" cy="1000125"/>
          </a:xfrm>
          <a:prstGeom prst="rect">
            <a:avLst/>
          </a:prstGeom>
          <a:noFill/>
          <a:ln w="9525">
            <a:noFill/>
            <a:miter lim="800000"/>
            <a:headEnd/>
            <a:tailEnd/>
          </a:ln>
        </p:spPr>
        <p:txBody>
          <a:bodyPr/>
          <a:lstStyle/>
          <a:p>
            <a:pPr marL="319088" indent="-319088" algn="ctr" eaLnBrk="0" hangingPunct="0">
              <a:buClr>
                <a:schemeClr val="accent2"/>
              </a:buClr>
              <a:buSzPct val="60000"/>
              <a:defRPr/>
            </a:pPr>
            <a:r>
              <a:rPr lang="es-ES" sz="2200" b="1" dirty="0" smtClean="0">
                <a:effectLst>
                  <a:outerShdw blurRad="38100" dist="38100" dir="2700000" algn="tl">
                    <a:srgbClr val="000000">
                      <a:alpha val="43137"/>
                    </a:srgbClr>
                  </a:outerShdw>
                </a:effectLst>
              </a:rPr>
              <a:t>Apoyo Presupuestario y Apalancamiento de Recursos</a:t>
            </a:r>
            <a:endParaRPr lang="es-ES" sz="2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1449161"/>
      </p:ext>
    </p:extLst>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Título"/>
          <p:cNvSpPr txBox="1">
            <a:spLocks/>
          </p:cNvSpPr>
          <p:nvPr/>
        </p:nvSpPr>
        <p:spPr bwMode="auto">
          <a:xfrm>
            <a:off x="214313" y="340643"/>
            <a:ext cx="8929687" cy="1000125"/>
          </a:xfrm>
          <a:prstGeom prst="rect">
            <a:avLst/>
          </a:prstGeom>
          <a:noFill/>
          <a:ln w="9525">
            <a:noFill/>
            <a:miter lim="800000"/>
            <a:headEnd/>
            <a:tailEnd/>
          </a:ln>
        </p:spPr>
        <p:txBody>
          <a:bodyPr/>
          <a:lstStyle/>
          <a:p>
            <a:pPr marL="319088" indent="-319088" algn="ctr" eaLnBrk="0" fontAlgn="auto" hangingPunct="0">
              <a:spcBef>
                <a:spcPts val="0"/>
              </a:spcBef>
              <a:spcAft>
                <a:spcPts val="0"/>
              </a:spcAft>
              <a:buClr>
                <a:schemeClr val="accent2"/>
              </a:buClr>
              <a:buSzPct val="60000"/>
              <a:defRPr/>
            </a:pPr>
            <a:r>
              <a:rPr lang="es-ES" sz="2200" b="1" dirty="0" smtClean="0">
                <a:effectLst>
                  <a:outerShdw blurRad="38100" dist="38100" dir="2700000" algn="tl">
                    <a:srgbClr val="000000">
                      <a:alpha val="43137"/>
                    </a:srgbClr>
                  </a:outerShdw>
                </a:effectLst>
              </a:rPr>
              <a:t>Política del MEFP: Apoyo Presupuestario</a:t>
            </a:r>
            <a:endParaRPr lang="es-ES" sz="2300" b="1" dirty="0">
              <a:solidFill>
                <a:schemeClr val="accent1">
                  <a:lumMod val="50000"/>
                </a:schemeClr>
              </a:solidFill>
              <a:effectLst>
                <a:outerShdw blurRad="38100" dist="38100" dir="2700000" algn="tl">
                  <a:srgbClr val="000000">
                    <a:alpha val="43137"/>
                  </a:srgbClr>
                </a:outerShdw>
              </a:effectLst>
            </a:endParaRPr>
          </a:p>
        </p:txBody>
      </p:sp>
      <p:sp>
        <p:nvSpPr>
          <p:cNvPr id="13" name="12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6</a:t>
            </a:fld>
            <a:endParaRPr lang="es-ES" dirty="0"/>
          </a:p>
        </p:txBody>
      </p:sp>
      <p:sp>
        <p:nvSpPr>
          <p:cNvPr id="14" name="13 CuadroTexto">
            <a:hlinkClick r:id="rId3" action="ppaction://hlinksldjump"/>
          </p:cNvPr>
          <p:cNvSpPr txBox="1"/>
          <p:nvPr/>
        </p:nvSpPr>
        <p:spPr bwMode="auto">
          <a:xfrm>
            <a:off x="251520" y="6165304"/>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
        <p:nvSpPr>
          <p:cNvPr id="15" name="14 CuadroTexto"/>
          <p:cNvSpPr txBox="1"/>
          <p:nvPr/>
        </p:nvSpPr>
        <p:spPr bwMode="auto">
          <a:xfrm>
            <a:off x="611560" y="1039092"/>
            <a:ext cx="8064896" cy="4893647"/>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173038" marR="0" lvl="0" indent="-173038" algn="just" defTabSz="914400" eaLnBrk="1" fontAlgn="auto" latinLnBrk="0" hangingPunct="1">
              <a:lnSpc>
                <a:spcPct val="100000"/>
              </a:lnSpc>
              <a:spcBef>
                <a:spcPts val="0"/>
              </a:spcBef>
              <a:spcAft>
                <a:spcPts val="1200"/>
              </a:spcAft>
              <a:buClrTx/>
              <a:buSzTx/>
              <a:buFont typeface="Wingdings" pitchFamily="2" charset="2"/>
              <a:buChar char="ü"/>
              <a:tabLst/>
              <a:defRPr/>
            </a:pPr>
            <a:r>
              <a:rPr lang="es-BO" kern="0" dirty="0" smtClean="0">
                <a:solidFill>
                  <a:sysClr val="windowText" lastClr="000000"/>
                </a:solidFill>
                <a:latin typeface="Arial" pitchFamily="34" charset="0"/>
                <a:cs typeface="Arial" pitchFamily="34" charset="0"/>
              </a:rPr>
              <a:t>Una política de financiamiento del MEFP es la modalidad de Apoyo Presupuestario debido a: </a:t>
            </a:r>
          </a:p>
          <a:p>
            <a:pPr marL="173038" marR="0" lvl="0" indent="-173038" algn="just" defTabSz="914400" eaLnBrk="1" fontAlgn="auto" latinLnBrk="0" hangingPunct="1">
              <a:lnSpc>
                <a:spcPct val="100000"/>
              </a:lnSpc>
              <a:spcBef>
                <a:spcPts val="0"/>
              </a:spcBef>
              <a:spcAft>
                <a:spcPts val="0"/>
              </a:spcAft>
              <a:buClrTx/>
              <a:buSzTx/>
              <a:buFont typeface="Wingdings" pitchFamily="2" charset="2"/>
              <a:buChar char="ü"/>
              <a:tabLst/>
              <a:defRPr/>
            </a:pPr>
            <a:endParaRPr lang="es-BO" kern="0" dirty="0" smtClean="0">
              <a:solidFill>
                <a:sysClr val="windowText" lastClr="000000"/>
              </a:solidFill>
              <a:latin typeface="Arial" pitchFamily="34" charset="0"/>
              <a:cs typeface="Arial" pitchFamily="34" charset="0"/>
            </a:endParaRPr>
          </a:p>
          <a:p>
            <a:pPr marL="173038" indent="-173038" algn="just" fontAlgn="auto">
              <a:spcBef>
                <a:spcPts val="0"/>
              </a:spcBef>
              <a:spcAft>
                <a:spcPts val="1200"/>
              </a:spcAft>
              <a:buFont typeface="Wingdings" pitchFamily="2" charset="2"/>
              <a:buChar char="ü"/>
              <a:defRPr/>
            </a:pPr>
            <a:r>
              <a:rPr lang="es-BO" b="1" kern="0" dirty="0" smtClean="0">
                <a:solidFill>
                  <a:sysClr val="windowText" lastClr="000000"/>
                </a:solidFill>
                <a:latin typeface="Arial" pitchFamily="34" charset="0"/>
                <a:cs typeface="Arial" pitchFamily="34" charset="0"/>
              </a:rPr>
              <a:t>Costos de Transacción Mínimos</a:t>
            </a:r>
            <a:r>
              <a:rPr lang="es-BO" kern="0" dirty="0" smtClean="0">
                <a:solidFill>
                  <a:sysClr val="windowText" lastClr="000000"/>
                </a:solidFill>
                <a:latin typeface="Arial" pitchFamily="34" charset="0"/>
                <a:cs typeface="Arial" pitchFamily="34" charset="0"/>
              </a:rPr>
              <a:t>. Uso de los sistemas nacionales (planificación, administración financiera y control) ya que transfiere los recursos al Tesoro.</a:t>
            </a:r>
          </a:p>
          <a:p>
            <a:pPr marL="173038" marR="0" lvl="0" indent="-173038" algn="just" defTabSz="914400" eaLnBrk="1" fontAlgn="auto" latinLnBrk="0" hangingPunct="1">
              <a:lnSpc>
                <a:spcPct val="100000"/>
              </a:lnSpc>
              <a:spcBef>
                <a:spcPts val="0"/>
              </a:spcBef>
              <a:spcAft>
                <a:spcPts val="1200"/>
              </a:spcAft>
              <a:buClrTx/>
              <a:buSzTx/>
              <a:buFont typeface="Wingdings" pitchFamily="2" charset="2"/>
              <a:buChar char="ü"/>
              <a:tabLst/>
              <a:defRPr/>
            </a:pPr>
            <a:r>
              <a:rPr lang="es-BO" b="1" kern="0" dirty="0" smtClean="0">
                <a:solidFill>
                  <a:sysClr val="windowText" lastClr="000000"/>
                </a:solidFill>
                <a:latin typeface="Arial" pitchFamily="34" charset="0"/>
                <a:cs typeface="Arial" pitchFamily="34" charset="0"/>
              </a:rPr>
              <a:t>Soberanía Económica: </a:t>
            </a:r>
            <a:r>
              <a:rPr lang="es-BO" kern="0" dirty="0" smtClean="0">
                <a:solidFill>
                  <a:sysClr val="windowText" lastClr="000000"/>
                </a:solidFill>
                <a:latin typeface="Arial" pitchFamily="34" charset="0"/>
                <a:cs typeface="Arial" pitchFamily="34" charset="0"/>
              </a:rPr>
              <a:t>Apoyo a la Política Sectorial, control de los recursos externos por parte del país y uso pleno de los sistemas locales de GFP.</a:t>
            </a:r>
          </a:p>
          <a:p>
            <a:pPr marL="173038" marR="0" lvl="0" indent="-173038" algn="just" defTabSz="914400" eaLnBrk="1" fontAlgn="auto" latinLnBrk="0" hangingPunct="1">
              <a:lnSpc>
                <a:spcPct val="100000"/>
              </a:lnSpc>
              <a:spcBef>
                <a:spcPts val="0"/>
              </a:spcBef>
              <a:spcAft>
                <a:spcPts val="1200"/>
              </a:spcAft>
              <a:buClrTx/>
              <a:buSzTx/>
              <a:buFont typeface="Wingdings" pitchFamily="2" charset="2"/>
              <a:buChar char="ü"/>
              <a:tabLst/>
              <a:defRPr/>
            </a:pPr>
            <a:r>
              <a:rPr lang="es-BO" b="1" kern="0" dirty="0" smtClean="0">
                <a:solidFill>
                  <a:sysClr val="windowText" lastClr="000000"/>
                </a:solidFill>
                <a:latin typeface="Arial" pitchFamily="34" charset="0"/>
                <a:cs typeface="Arial" pitchFamily="34" charset="0"/>
              </a:rPr>
              <a:t>Armonización entre Donantes. </a:t>
            </a:r>
            <a:r>
              <a:rPr lang="es-BO" kern="0" dirty="0" smtClean="0">
                <a:solidFill>
                  <a:sysClr val="windowText" lastClr="000000"/>
                </a:solidFill>
                <a:latin typeface="Arial" pitchFamily="34" charset="0"/>
                <a:cs typeface="Arial" pitchFamily="34" charset="0"/>
              </a:rPr>
              <a:t>Responsabilidad compartida, coordinación entre donantes.</a:t>
            </a:r>
          </a:p>
          <a:p>
            <a:pPr marL="173038" marR="0" lvl="0" indent="-173038" algn="just" defTabSz="914400" eaLnBrk="1" fontAlgn="auto" latinLnBrk="0" hangingPunct="1">
              <a:lnSpc>
                <a:spcPct val="100000"/>
              </a:lnSpc>
              <a:spcBef>
                <a:spcPts val="0"/>
              </a:spcBef>
              <a:spcAft>
                <a:spcPts val="1200"/>
              </a:spcAft>
              <a:buClrTx/>
              <a:buSzTx/>
              <a:buFont typeface="Wingdings" pitchFamily="2" charset="2"/>
              <a:buChar char="ü"/>
              <a:tabLst/>
              <a:defRPr/>
            </a:pPr>
            <a:r>
              <a:rPr lang="es-BO" b="1" kern="0" dirty="0" smtClean="0">
                <a:solidFill>
                  <a:sysClr val="windowText" lastClr="000000"/>
                </a:solidFill>
                <a:latin typeface="Arial" pitchFamily="34" charset="0"/>
                <a:cs typeface="Arial" pitchFamily="34" charset="0"/>
              </a:rPr>
              <a:t>Generación de Capacidades de Gestión Sostenibles y Enfoque Orientado a Resultados </a:t>
            </a:r>
            <a:r>
              <a:rPr lang="es-BO" kern="0" dirty="0" smtClean="0">
                <a:solidFill>
                  <a:sysClr val="windowText" lastClr="000000"/>
                </a:solidFill>
                <a:latin typeface="Arial" pitchFamily="34" charset="0"/>
                <a:cs typeface="Arial" pitchFamily="34" charset="0"/>
              </a:rPr>
              <a:t>a través de indicadores y metas de gestión.</a:t>
            </a:r>
          </a:p>
          <a:p>
            <a:pPr marL="173038" marR="0" lvl="0" indent="-173038" algn="just" defTabSz="914400" eaLnBrk="1" fontAlgn="auto" latinLnBrk="0" hangingPunct="1">
              <a:lnSpc>
                <a:spcPct val="100000"/>
              </a:lnSpc>
              <a:spcBef>
                <a:spcPts val="0"/>
              </a:spcBef>
              <a:spcAft>
                <a:spcPts val="1200"/>
              </a:spcAft>
              <a:buClrTx/>
              <a:buSzTx/>
              <a:buFont typeface="Wingdings" pitchFamily="2" charset="2"/>
              <a:buChar char="ü"/>
              <a:tabLst/>
              <a:defRPr/>
            </a:pPr>
            <a:r>
              <a:rPr lang="es-BO" b="1" kern="0" dirty="0" smtClean="0">
                <a:solidFill>
                  <a:sysClr val="windowText" lastClr="000000"/>
                </a:solidFill>
                <a:latin typeface="Arial" pitchFamily="34" charset="0"/>
                <a:cs typeface="Arial" pitchFamily="34" charset="0"/>
              </a:rPr>
              <a:t>Mayor Transparencia</a:t>
            </a:r>
            <a:r>
              <a:rPr lang="es-BO" kern="0" dirty="0" smtClean="0">
                <a:solidFill>
                  <a:sysClr val="windowText" lastClr="000000"/>
                </a:solidFill>
                <a:latin typeface="Arial" pitchFamily="34" charset="0"/>
                <a:cs typeface="Arial" pitchFamily="34" charset="0"/>
              </a:rPr>
              <a:t>.</a:t>
            </a:r>
            <a:endParaRPr lang="es-BO" kern="0" dirty="0">
              <a:solidFill>
                <a:sysClr val="windowText" lastClr="000000"/>
              </a:solidFill>
              <a:latin typeface="Arial" pitchFamily="34" charset="0"/>
              <a:cs typeface="Arial" pitchFamily="34" charset="0"/>
            </a:endParaRPr>
          </a:p>
        </p:txBody>
      </p:sp>
    </p:spTree>
    <p:extLst>
      <p:ext uri="{BB962C8B-B14F-4D97-AF65-F5344CB8AC3E}">
        <p14:creationId xmlns:p14="http://schemas.microsoft.com/office/powerpoint/2010/main" val="1796361044"/>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a:xfrm>
            <a:off x="6858000" y="6381750"/>
            <a:ext cx="2286000" cy="476250"/>
          </a:xfrm>
        </p:spPr>
        <p:txBody>
          <a:bodyPr/>
          <a:lstStyle/>
          <a:p>
            <a:pPr>
              <a:defRPr/>
            </a:pPr>
            <a:fld id="{04D31E10-1544-4FF6-B9AA-9134F0EE6C2D}" type="slidenum">
              <a:rPr lang="es-ES" smtClean="0"/>
              <a:pPr>
                <a:defRPr/>
              </a:pPr>
              <a:t>7</a:t>
            </a:fld>
            <a:endParaRPr lang="es-ES" dirty="0"/>
          </a:p>
        </p:txBody>
      </p:sp>
      <p:sp>
        <p:nvSpPr>
          <p:cNvPr id="7" name="6 CuadroTexto"/>
          <p:cNvSpPr txBox="1"/>
          <p:nvPr/>
        </p:nvSpPr>
        <p:spPr bwMode="auto">
          <a:xfrm>
            <a:off x="539552" y="1916832"/>
            <a:ext cx="8064896" cy="2954655"/>
          </a:xfrm>
          <a:prstGeom prst="rect">
            <a:avLst/>
          </a:prstGeom>
          <a:solidFill>
            <a:schemeClr val="bg1">
              <a:alpha val="0"/>
            </a:schemeClr>
          </a:solidFill>
          <a:ln w="9525">
            <a:noFill/>
            <a:miter lim="800000"/>
            <a:headEnd/>
            <a:tailEnd/>
          </a:ln>
        </p:spPr>
        <p:txBody>
          <a:bodyPr vert="horz" wrap="square" lIns="91440" tIns="45720" rIns="91440" bIns="45720" numCol="1" rtlCol="0" anchor="ctr" anchorCtr="0" compatLnSpc="1">
            <a:prstTxWarp prst="textNoShape">
              <a:avLst/>
            </a:prstTxWarp>
            <a:spAutoFit/>
          </a:bodyPr>
          <a:lstStyle/>
          <a:p>
            <a:pPr marL="347345" indent="-347345" eaLnBrk="0" hangingPunct="0">
              <a:lnSpc>
                <a:spcPct val="150000"/>
              </a:lnSpc>
              <a:spcAft>
                <a:spcPts val="0"/>
              </a:spcAft>
              <a:tabLst>
                <a:tab pos="457200" algn="l"/>
              </a:tabLst>
            </a:pPr>
            <a:r>
              <a:rPr lang="es-BO" sz="2400" b="1" dirty="0" smtClean="0">
                <a:solidFill>
                  <a:srgbClr val="0B2453"/>
                </a:solidFill>
                <a:latin typeface="Century Gothic"/>
                <a:ea typeface="MS PGothic"/>
                <a:cs typeface="Helvetica Neue"/>
              </a:rPr>
              <a:t>2. Apoyo Presupuestario en Bolivia</a:t>
            </a:r>
            <a:r>
              <a:rPr lang="es-BO" sz="2400" dirty="0" smtClean="0">
                <a:solidFill>
                  <a:srgbClr val="000000"/>
                </a:solidFill>
                <a:latin typeface="Century Gothic"/>
                <a:ea typeface="MS PGothic"/>
                <a:cs typeface="Helvetica Neue"/>
              </a:rPr>
              <a:t> </a:t>
            </a:r>
            <a:endParaRPr lang="es-BO" sz="2400" dirty="0" smtClean="0">
              <a:latin typeface="Calibri"/>
              <a:ea typeface="Calibri"/>
              <a:cs typeface="Times New Roman"/>
            </a:endParaRPr>
          </a:p>
          <a:p>
            <a:pPr marL="742950" lvl="1" indent="-285750" eaLnBrk="0" hangingPunct="0">
              <a:lnSpc>
                <a:spcPct val="150000"/>
              </a:lnSpc>
              <a:spcAft>
                <a:spcPts val="0"/>
              </a:spcAft>
              <a:buFont typeface="Times New Roman"/>
              <a:buChar char="-"/>
              <a:tabLst>
                <a:tab pos="914400" algn="l"/>
              </a:tabLst>
            </a:pPr>
            <a:r>
              <a:rPr lang="es-MX" sz="2000" dirty="0" smtClean="0">
                <a:solidFill>
                  <a:srgbClr val="000000"/>
                </a:solidFill>
                <a:latin typeface="Century Gothic"/>
                <a:ea typeface="MS PGothic"/>
                <a:cs typeface="Helvetica Neue"/>
                <a:hlinkClick r:id="rId3" action="ppaction://hlinksldjump"/>
              </a:rPr>
              <a:t>Evaluación a la GFP</a:t>
            </a:r>
            <a:r>
              <a:rPr lang="es-BO" sz="2000" dirty="0" smtClean="0">
                <a:solidFill>
                  <a:srgbClr val="000000"/>
                </a:solidFill>
                <a:latin typeface="Century Gothic"/>
                <a:ea typeface="MS PGothic"/>
                <a:cs typeface="Helvetica Neue"/>
                <a:hlinkClick r:id="rId3" action="ppaction://hlinksldjump"/>
              </a:rPr>
              <a:t> y Plan de Acción para la Mejora de la GFP</a:t>
            </a:r>
            <a:endParaRPr lang="es-BO" sz="2000" dirty="0" smtClean="0"/>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4" action="ppaction://hlinksldjump"/>
              </a:rPr>
              <a:t>Objetivos del PAMGFP</a:t>
            </a:r>
            <a:endParaRPr lang="es-BO" sz="2000" dirty="0" smtClean="0"/>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5" action="ppaction://hlinksldjump"/>
              </a:rPr>
              <a:t>Cartera de Apoyos Presupuestarios Sectoriales </a:t>
            </a:r>
            <a:endParaRPr lang="es-BO" sz="2000" dirty="0" smtClean="0"/>
          </a:p>
          <a:p>
            <a:pPr marL="742950" lvl="1" indent="-285750" eaLnBrk="0" hangingPunct="0">
              <a:lnSpc>
                <a:spcPct val="150000"/>
              </a:lnSpc>
              <a:spcAft>
                <a:spcPts val="0"/>
              </a:spcAft>
              <a:buFont typeface="Times New Roman"/>
              <a:buChar char="-"/>
              <a:tabLst>
                <a:tab pos="914400" algn="l"/>
              </a:tabLst>
            </a:pPr>
            <a:r>
              <a:rPr lang="es-BO" sz="2000" dirty="0" smtClean="0">
                <a:solidFill>
                  <a:srgbClr val="000000"/>
                </a:solidFill>
                <a:latin typeface="Century Gothic"/>
                <a:ea typeface="MS PGothic"/>
                <a:cs typeface="Helvetica Neue"/>
                <a:hlinkClick r:id="rId6" action="ppaction://hlinksldjump"/>
              </a:rPr>
              <a:t>Avances/Resultados del AP en Bolivia </a:t>
            </a:r>
            <a:endParaRPr lang="es-BO" sz="2000" dirty="0" smtClean="0">
              <a:solidFill>
                <a:srgbClr val="000000"/>
              </a:solidFill>
              <a:latin typeface="Century Gothic"/>
              <a:ea typeface="MS PGothic"/>
              <a:cs typeface="Helvetica Neue"/>
            </a:endParaRPr>
          </a:p>
        </p:txBody>
      </p:sp>
      <p:sp>
        <p:nvSpPr>
          <p:cNvPr id="8" name="7 CuadroTexto">
            <a:hlinkClick r:id="rId7" action="ppaction://hlinksldjump"/>
          </p:cNvPr>
          <p:cNvSpPr txBox="1"/>
          <p:nvPr/>
        </p:nvSpPr>
        <p:spPr bwMode="auto">
          <a:xfrm>
            <a:off x="251520" y="6165304"/>
            <a:ext cx="720080" cy="27241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BO" sz="1000" b="1" i="0" u="none" strike="noStrike" kern="0" cap="none" spc="0" normalizeH="0" baseline="0" noProof="0" dirty="0" smtClean="0">
                <a:ln>
                  <a:noFill/>
                </a:ln>
                <a:solidFill>
                  <a:sysClr val="window" lastClr="FFFFFF"/>
                </a:solidFill>
                <a:effectLst/>
                <a:uLnTx/>
                <a:uFillTx/>
                <a:latin typeface="Calibri"/>
                <a:ea typeface="ＭＳ Ｐゴシック" pitchFamily="-65" charset="-128"/>
                <a:cs typeface="Helvetica Neue"/>
              </a:rPr>
              <a:t>INDICE</a:t>
            </a:r>
          </a:p>
        </p:txBody>
      </p:sp>
    </p:spTree>
    <p:extLst>
      <p:ext uri="{BB962C8B-B14F-4D97-AF65-F5344CB8AC3E}">
        <p14:creationId xmlns:p14="http://schemas.microsoft.com/office/powerpoint/2010/main" val="3285772810"/>
      </p:ext>
    </p:extLst>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152400"/>
            <a:ext cx="8587680" cy="914400"/>
          </a:xfrm>
        </p:spPr>
        <p:txBody>
          <a:bodyPr>
            <a:noAutofit/>
          </a:bodyPr>
          <a:lstStyle/>
          <a:p>
            <a:pPr eaLnBrk="0" fontAlgn="base" hangingPunct="0">
              <a:spcAft>
                <a:spcPct val="0"/>
              </a:spcAft>
            </a:pPr>
            <a:r>
              <a:rPr lang="es-ES" sz="2000" b="1" dirty="0" smtClean="0">
                <a:effectLst>
                  <a:outerShdw blurRad="38100" dist="38100" dir="2700000" algn="tl">
                    <a:srgbClr val="000000">
                      <a:alpha val="43137"/>
                    </a:srgbClr>
                  </a:outerShdw>
                </a:effectLst>
                <a:latin typeface="Arial" charset="0"/>
                <a:ea typeface="+mn-ea"/>
                <a:cs typeface="Arial" charset="0"/>
              </a:rPr>
              <a:t>Evaluación a la Gestión de las Finanzas Públicas (PEFA)  y </a:t>
            </a:r>
            <a:br>
              <a:rPr lang="es-ES" sz="2000" b="1" dirty="0" smtClean="0">
                <a:effectLst>
                  <a:outerShdw blurRad="38100" dist="38100" dir="2700000" algn="tl">
                    <a:srgbClr val="000000">
                      <a:alpha val="43137"/>
                    </a:srgbClr>
                  </a:outerShdw>
                </a:effectLst>
                <a:latin typeface="Arial" charset="0"/>
                <a:ea typeface="+mn-ea"/>
                <a:cs typeface="Arial" charset="0"/>
              </a:rPr>
            </a:br>
            <a:r>
              <a:rPr lang="es-ES" sz="2000" b="1" dirty="0" smtClean="0">
                <a:effectLst>
                  <a:outerShdw blurRad="38100" dist="38100" dir="2700000" algn="tl">
                    <a:srgbClr val="000000">
                      <a:alpha val="43137"/>
                    </a:srgbClr>
                  </a:outerShdw>
                </a:effectLst>
                <a:latin typeface="Arial" charset="0"/>
                <a:ea typeface="+mn-ea"/>
                <a:cs typeface="Arial" charset="0"/>
              </a:rPr>
              <a:t>Plan de Acción para la Mejora de la Gestión de las Finanzas Públicas</a:t>
            </a:r>
            <a:endParaRPr lang="es-BO" sz="2000" b="1" dirty="0" smtClean="0">
              <a:effectLst>
                <a:outerShdw blurRad="38100" dist="38100" dir="2700000" algn="tl">
                  <a:srgbClr val="000000">
                    <a:alpha val="43137"/>
                  </a:srgbClr>
                </a:outerShdw>
              </a:effectLst>
              <a:latin typeface="Arial" charset="0"/>
              <a:ea typeface="+mn-ea"/>
              <a:cs typeface="Arial" charset="0"/>
            </a:endParaRPr>
          </a:p>
        </p:txBody>
      </p:sp>
      <p:graphicFrame>
        <p:nvGraphicFramePr>
          <p:cNvPr id="7" name="6 Marcador de contenido"/>
          <p:cNvGraphicFramePr>
            <a:graphicFrameLocks noGrp="1"/>
          </p:cNvGraphicFramePr>
          <p:nvPr>
            <p:ph idx="1"/>
            <p:extLst>
              <p:ext uri="{D42A27DB-BD31-4B8C-83A1-F6EECF244321}">
                <p14:modId xmlns:p14="http://schemas.microsoft.com/office/powerpoint/2010/main" val="2473789191"/>
              </p:ext>
            </p:extLst>
          </p:nvPr>
        </p:nvGraphicFramePr>
        <p:xfrm>
          <a:off x="899592" y="1556792"/>
          <a:ext cx="7396854" cy="4253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Marcador de número de diapositiva"/>
          <p:cNvSpPr>
            <a:spLocks noGrp="1"/>
          </p:cNvSpPr>
          <p:nvPr>
            <p:ph type="sldNum" sz="quarter" idx="4294967295"/>
          </p:nvPr>
        </p:nvSpPr>
        <p:spPr>
          <a:xfrm>
            <a:off x="7010400" y="6492875"/>
            <a:ext cx="2133600" cy="365125"/>
          </a:xfrm>
          <a:prstGeom prst="rect">
            <a:avLst/>
          </a:prstGeom>
        </p:spPr>
        <p:txBody>
          <a:bodyPr/>
          <a:lstStyle/>
          <a:p>
            <a:pPr>
              <a:defRPr/>
            </a:pPr>
            <a:fld id="{5B112C57-4081-4A8F-A971-6BB90D12F7BE}" type="slidenum">
              <a:rPr lang="en-US" sz="1500" b="1" i="1">
                <a:solidFill>
                  <a:schemeClr val="tx1"/>
                </a:solidFill>
                <a:latin typeface="Helvetica Neue" pitchFamily="-65" charset="0"/>
                <a:cs typeface="Arial" pitchFamily="34" charset="0"/>
              </a:rPr>
              <a:pPr>
                <a:defRPr/>
              </a:pPr>
              <a:t>8</a:t>
            </a:fld>
            <a:endParaRPr lang="en-US" sz="1500" b="1" i="1" dirty="0">
              <a:solidFill>
                <a:schemeClr val="tx1"/>
              </a:solidFill>
              <a:latin typeface="Helvetica Neue" pitchFamily="-65"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agrama"/>
          <p:cNvGraphicFramePr/>
          <p:nvPr>
            <p:extLst>
              <p:ext uri="{D42A27DB-BD31-4B8C-83A1-F6EECF244321}">
                <p14:modId xmlns:p14="http://schemas.microsoft.com/office/powerpoint/2010/main" val="939161594"/>
              </p:ext>
            </p:extLst>
          </p:nvPr>
        </p:nvGraphicFramePr>
        <p:xfrm>
          <a:off x="-36512" y="1096626"/>
          <a:ext cx="9144064" cy="5500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a:xfrm>
            <a:off x="395536" y="152400"/>
            <a:ext cx="8443664" cy="914400"/>
          </a:xfrm>
        </p:spPr>
        <p:txBody>
          <a:bodyPr anchor="t"/>
          <a:lstStyle/>
          <a:p>
            <a:pPr lvl="0" algn="ctr"/>
            <a:r>
              <a:rPr lang="es-BO" sz="2200" dirty="0" smtClean="0">
                <a:solidFill>
                  <a:schemeClr val="tx1"/>
                </a:solidFill>
                <a:effectLst>
                  <a:outerShdw blurRad="38100" dist="38100" dir="2700000" algn="tl">
                    <a:srgbClr val="000000">
                      <a:alpha val="43137"/>
                    </a:srgbClr>
                  </a:outerShdw>
                </a:effectLst>
                <a:latin typeface="Arial" charset="0"/>
                <a:ea typeface="+mn-ea"/>
                <a:cs typeface="Arial" charset="0"/>
              </a:rPr>
              <a:t>Objetivos del PAMGFP </a:t>
            </a:r>
          </a:p>
        </p:txBody>
      </p:sp>
      <p:graphicFrame>
        <p:nvGraphicFramePr>
          <p:cNvPr id="7" name="6 Marcador de contenido"/>
          <p:cNvGraphicFramePr>
            <a:graphicFrameLocks noGrp="1"/>
          </p:cNvGraphicFramePr>
          <p:nvPr>
            <p:ph idx="1"/>
          </p:nvPr>
        </p:nvGraphicFramePr>
        <p:xfrm>
          <a:off x="642910" y="1500174"/>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4" name="3 Marcador de número de diapositiva"/>
          <p:cNvSpPr>
            <a:spLocks noGrp="1"/>
          </p:cNvSpPr>
          <p:nvPr>
            <p:ph type="sldNum" sz="quarter" idx="4294967295"/>
          </p:nvPr>
        </p:nvSpPr>
        <p:spPr>
          <a:xfrm>
            <a:off x="7010400" y="6492875"/>
            <a:ext cx="2133600" cy="365125"/>
          </a:xfrm>
          <a:prstGeom prst="rect">
            <a:avLst/>
          </a:prstGeom>
        </p:spPr>
        <p:txBody>
          <a:bodyPr/>
          <a:lstStyle/>
          <a:p>
            <a:pPr>
              <a:defRPr/>
            </a:pPr>
            <a:fld id="{5B112C57-4081-4A8F-A971-6BB90D12F7BE}" type="slidenum">
              <a:rPr lang="en-US" smtClean="0"/>
              <a:pPr>
                <a:defRPr/>
              </a:pPr>
              <a:t>9</a:t>
            </a:fld>
            <a:endParaRPr lang="en-US" dirty="0"/>
          </a:p>
        </p:txBody>
      </p:sp>
      <p:sp>
        <p:nvSpPr>
          <p:cNvPr id="6" name="5 CuadroTexto"/>
          <p:cNvSpPr txBox="1"/>
          <p:nvPr/>
        </p:nvSpPr>
        <p:spPr>
          <a:xfrm>
            <a:off x="1640762" y="2959784"/>
            <a:ext cx="2643206" cy="1477328"/>
          </a:xfrm>
          <a:prstGeom prst="rect">
            <a:avLst/>
          </a:prstGeom>
          <a:noFill/>
        </p:spPr>
        <p:txBody>
          <a:bodyPr wrap="square" rtlCol="0">
            <a:spAutoFit/>
          </a:bodyPr>
          <a:lstStyle/>
          <a:p>
            <a:pPr algn="ctr"/>
            <a:r>
              <a:rPr lang="es-BO" dirty="0" smtClean="0">
                <a:solidFill>
                  <a:schemeClr val="bg1"/>
                </a:solidFill>
              </a:rPr>
              <a:t>Políticas públicas y acciones orientadas a mejorar la eficiencia de la administración de los recursos</a:t>
            </a:r>
            <a:endParaRPr lang="es-BO"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Píxel">
  <a:themeElements>
    <a:clrScheme name="MEFP 1">
      <a:dk1>
        <a:srgbClr val="000000"/>
      </a:dk1>
      <a:lt1>
        <a:srgbClr val="FFFFFF"/>
      </a:lt1>
      <a:dk2>
        <a:srgbClr val="041433"/>
      </a:dk2>
      <a:lt2>
        <a:srgbClr val="CFD2D1"/>
      </a:lt2>
      <a:accent1>
        <a:srgbClr val="0B2453"/>
      </a:accent1>
      <a:accent2>
        <a:srgbClr val="005791"/>
      </a:accent2>
      <a:accent3>
        <a:srgbClr val="3DB4DD"/>
      </a:accent3>
      <a:accent4>
        <a:srgbClr val="9AD4E8"/>
      </a:accent4>
      <a:accent5>
        <a:srgbClr val="005396"/>
      </a:accent5>
      <a:accent6>
        <a:srgbClr val="0B2453"/>
      </a:accent6>
      <a:hlink>
        <a:srgbClr val="777978"/>
      </a:hlink>
      <a:folHlink>
        <a:srgbClr val="A3A6A5"/>
      </a:folHlink>
    </a:clrScheme>
    <a:fontScheme name="Pí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bg1">
            <a:alpha val="0"/>
          </a:schemeClr>
        </a:solidFill>
        <a:ln w="9525">
          <a:noFill/>
          <a:miter lim="800000"/>
          <a:headEnd/>
          <a:tailEnd/>
        </a:ln>
      </a:spPr>
      <a:bodyPr vert="horz" wrap="square" lIns="91440" tIns="45720" rIns="91440" bIns="45720" numCol="1" anchor="ctr"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sz="2500" b="1" i="0" u="none" strike="noStrike" kern="0" cap="none" spc="0" normalizeH="0" baseline="0" noProof="0" dirty="0" err="1" smtClean="0">
            <a:ln>
              <a:noFill/>
            </a:ln>
            <a:solidFill>
              <a:srgbClr val="0B2453"/>
            </a:solidFill>
            <a:effectLst/>
            <a:uLnTx/>
            <a:uFillTx/>
            <a:latin typeface="Helvetica Neue"/>
            <a:ea typeface="ＭＳ Ｐゴシック" pitchFamily="-65" charset="-128"/>
            <a:cs typeface="Helvetica Neue"/>
          </a:defRPr>
        </a:defPPr>
      </a:lstStyle>
    </a:txDef>
  </a:objectDefaults>
  <a:extraClrSchemeLst>
    <a:extraClrScheme>
      <a:clrScheme name="Pí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í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í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í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í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í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í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í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í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í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í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í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32891</TotalTime>
  <Words>2932</Words>
  <Application>Microsoft Office PowerPoint</Application>
  <PresentationFormat>Presentación en pantalla (4:3)</PresentationFormat>
  <Paragraphs>344</Paragraphs>
  <Slides>27</Slides>
  <Notes>21</Notes>
  <HiddenSlides>0</HiddenSlides>
  <MMClips>0</MMClips>
  <ScaleCrop>false</ScaleCrop>
  <HeadingPairs>
    <vt:vector size="4" baseType="variant">
      <vt:variant>
        <vt:lpstr>Tema</vt:lpstr>
      </vt:variant>
      <vt:variant>
        <vt:i4>3</vt:i4>
      </vt:variant>
      <vt:variant>
        <vt:lpstr>Títulos de diapositiva</vt:lpstr>
      </vt:variant>
      <vt:variant>
        <vt:i4>27</vt:i4>
      </vt:variant>
    </vt:vector>
  </HeadingPairs>
  <TitlesOfParts>
    <vt:vector size="30" baseType="lpstr">
      <vt:lpstr>1_Píxel</vt:lpstr>
      <vt:lpstr>Tema de Office</vt:lpstr>
      <vt:lpstr>2_Tema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Evaluación a la Gestión de las Finanzas Públicas (PEFA)  y  Plan de Acción para la Mejora de la Gestión de las Finanzas Públicas</vt:lpstr>
      <vt:lpstr>Objetivos del PAMGFP </vt:lpstr>
      <vt:lpstr>Presentación de PowerPoint</vt:lpstr>
      <vt:lpstr>Presentación de PowerPoint</vt:lpstr>
      <vt:lpstr>Presentación de PowerPoint</vt:lpstr>
      <vt:lpstr>Presentación de PowerPoint</vt:lpstr>
      <vt:lpstr>Apoyo Presupuestario Sectorial PAMEFF  Características Generales</vt:lpstr>
      <vt:lpstr> PAMEFF: Situación Actual de las MiPyMes </vt:lpstr>
      <vt:lpstr>PAMEFF: Resultados Esperados </vt:lpstr>
      <vt:lpstr>PAMEFF: Resultados Esperados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Unidad de Programación Fiscal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Supuestos Macroeconómicos</dc:title>
  <dc:creator>Fernando Espinoza</dc:creator>
  <cp:lastModifiedBy>erojas</cp:lastModifiedBy>
  <cp:revision>2290</cp:revision>
  <cp:lastPrinted>2012-11-29T23:56:09Z</cp:lastPrinted>
  <dcterms:created xsi:type="dcterms:W3CDTF">2007-12-13T13:50:22Z</dcterms:created>
  <dcterms:modified xsi:type="dcterms:W3CDTF">2012-11-30T16:13:17Z</dcterms:modified>
</cp:coreProperties>
</file>