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57" r:id="rId2"/>
    <p:sldId id="278" r:id="rId3"/>
    <p:sldId id="284" r:id="rId4"/>
    <p:sldId id="283" r:id="rId5"/>
    <p:sldId id="256" r:id="rId6"/>
    <p:sldId id="269" r:id="rId7"/>
    <p:sldId id="270" r:id="rId8"/>
    <p:sldId id="272" r:id="rId9"/>
    <p:sldId id="273" r:id="rId10"/>
    <p:sldId id="274" r:id="rId11"/>
    <p:sldId id="275" r:id="rId12"/>
    <p:sldId id="276" r:id="rId13"/>
    <p:sldId id="280" r:id="rId14"/>
    <p:sldId id="282" r:id="rId15"/>
  </p:sldIdLst>
  <p:sldSz cx="9144000" cy="6858000" type="screen4x3"/>
  <p:notesSz cx="6858000" cy="91440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100" d="100"/>
          <a:sy n="100" d="100"/>
        </p:scale>
        <p:origin x="930" y="16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65FB34-9EE0-4FAC-B755-C9F32F1ADAB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Y"/>
        </a:p>
      </dgm:t>
    </dgm:pt>
    <dgm:pt modelId="{C8C58B5A-5F27-43AF-ACCD-421656581C29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kumimoji="0" lang="es-AR" sz="14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Credibilidad del gasto presupuestado</a:t>
          </a:r>
          <a:endParaRPr kumimoji="0" lang="es-PY" sz="14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73612BE1-1F39-46E8-8F12-F18E2EE2CCA3}" type="parTrans" cxnId="{A070FBE0-0081-4318-8F36-9CD65B5B527D}">
      <dgm:prSet/>
      <dgm:spPr/>
      <dgm:t>
        <a:bodyPr/>
        <a:lstStyle/>
        <a:p>
          <a:endParaRPr lang="es-PY"/>
        </a:p>
      </dgm:t>
    </dgm:pt>
    <dgm:pt modelId="{F9510063-6527-4180-9F17-92ECEE4D1C08}" type="sibTrans" cxnId="{A070FBE0-0081-4318-8F36-9CD65B5B527D}">
      <dgm:prSet/>
      <dgm:spPr/>
      <dgm:t>
        <a:bodyPr/>
        <a:lstStyle/>
        <a:p>
          <a:endParaRPr lang="es-PY"/>
        </a:p>
      </dgm:t>
    </dgm:pt>
    <dgm:pt modelId="{5520F862-0521-4ABA-B2E8-E49002FD345A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kumimoji="0" lang="es-AR" sz="14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La perspectiva plurianual en la planificación fiscal.</a:t>
          </a:r>
        </a:p>
        <a:p>
          <a:r>
            <a:rPr kumimoji="0" lang="es-AR" sz="14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La supervisión del riesgo fiscal agregado</a:t>
          </a:r>
        </a:p>
        <a:p>
          <a:r>
            <a:rPr kumimoji="0" lang="es-AR" sz="14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La administración tributaria</a:t>
          </a:r>
          <a:endParaRPr kumimoji="0" lang="es-PY" sz="14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2030D100-67D5-478B-80FD-0B94DB79179F}" type="parTrans" cxnId="{4EB2BAEF-39B8-4188-B0BF-7D5B3A1D9149}">
      <dgm:prSet/>
      <dgm:spPr/>
      <dgm:t>
        <a:bodyPr/>
        <a:lstStyle/>
        <a:p>
          <a:endParaRPr lang="es-PY"/>
        </a:p>
      </dgm:t>
    </dgm:pt>
    <dgm:pt modelId="{EF5BE034-6C2F-4501-9EAC-DFEE03E13F7F}" type="sibTrans" cxnId="{4EB2BAEF-39B8-4188-B0BF-7D5B3A1D9149}">
      <dgm:prSet/>
      <dgm:spPr/>
      <dgm:t>
        <a:bodyPr/>
        <a:lstStyle/>
        <a:p>
          <a:endParaRPr lang="es-PY"/>
        </a:p>
      </dgm:t>
    </dgm:pt>
    <dgm:pt modelId="{4D00B45C-82A2-43E1-93AD-B32125BA2379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kumimoji="0" lang="es-AR" sz="14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La efectividad del sistema de control</a:t>
          </a:r>
          <a:endParaRPr kumimoji="0" lang="es-PY" sz="1400" kern="1200" dirty="0" smtClean="0">
            <a:solidFill>
              <a:schemeClr val="bg1"/>
            </a:solidFill>
            <a:latin typeface="+mn-lt"/>
            <a:ea typeface="+mn-ea"/>
            <a:cs typeface="+mn-cs"/>
          </a:endParaRPr>
        </a:p>
        <a:p>
          <a:endParaRPr kumimoji="0" lang="es-PY" sz="14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2B2D210D-D321-4335-B6B9-3DB71DAE6D3A}" type="parTrans" cxnId="{9A7E05BC-5A40-4FA2-A5C5-0617307E65F9}">
      <dgm:prSet/>
      <dgm:spPr/>
      <dgm:t>
        <a:bodyPr/>
        <a:lstStyle/>
        <a:p>
          <a:endParaRPr lang="es-PY"/>
        </a:p>
      </dgm:t>
    </dgm:pt>
    <dgm:pt modelId="{3A048105-654B-4AA5-B44A-03CB5051C954}" type="sibTrans" cxnId="{9A7E05BC-5A40-4FA2-A5C5-0617307E65F9}">
      <dgm:prSet/>
      <dgm:spPr/>
      <dgm:t>
        <a:bodyPr/>
        <a:lstStyle/>
        <a:p>
          <a:endParaRPr lang="es-PY"/>
        </a:p>
      </dgm:t>
    </dgm:pt>
    <dgm:pt modelId="{DB090643-BA9D-4EF2-8F9E-0E7C0D956797}" type="pres">
      <dgm:prSet presAssocID="{8865FB34-9EE0-4FAC-B755-C9F32F1ADAB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PY"/>
        </a:p>
      </dgm:t>
    </dgm:pt>
    <dgm:pt modelId="{B09A498C-D4CB-43D3-95B8-F9AAFFAF6455}" type="pres">
      <dgm:prSet presAssocID="{C8C58B5A-5F27-43AF-ACCD-421656581C29}" presName="parentLin" presStyleCnt="0"/>
      <dgm:spPr/>
    </dgm:pt>
    <dgm:pt modelId="{CE3404E7-14DE-40DD-9EEE-42770E79F46E}" type="pres">
      <dgm:prSet presAssocID="{C8C58B5A-5F27-43AF-ACCD-421656581C29}" presName="parentLeftMargin" presStyleLbl="node1" presStyleIdx="0" presStyleCnt="3"/>
      <dgm:spPr/>
      <dgm:t>
        <a:bodyPr/>
        <a:lstStyle/>
        <a:p>
          <a:endParaRPr lang="es-PY"/>
        </a:p>
      </dgm:t>
    </dgm:pt>
    <dgm:pt modelId="{B28BFEEF-4A0B-4766-B451-0EE450679B79}" type="pres">
      <dgm:prSet presAssocID="{C8C58B5A-5F27-43AF-ACCD-421656581C29}" presName="parentText" presStyleLbl="node1" presStyleIdx="0" presStyleCnt="3" custScaleX="137228" custScaleY="113375" custLinFactNeighborX="11003" custLinFactNeighborY="1018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61467CEF-1AEC-405F-8DC6-AB5E7E601AC0}" type="pres">
      <dgm:prSet presAssocID="{C8C58B5A-5F27-43AF-ACCD-421656581C29}" presName="negativeSpace" presStyleCnt="0"/>
      <dgm:spPr/>
    </dgm:pt>
    <dgm:pt modelId="{87D4432A-6D5B-4A55-A564-895DD5701F55}" type="pres">
      <dgm:prSet presAssocID="{C8C58B5A-5F27-43AF-ACCD-421656581C29}" presName="childText" presStyleLbl="conFgAcc1" presStyleIdx="0" presStyleCnt="3" custFlipHor="0" custScaleX="11476" custScaleY="46293" custLinFactNeighborY="80725">
        <dgm:presLayoutVars>
          <dgm:bulletEnabled val="1"/>
        </dgm:presLayoutVars>
      </dgm:prSet>
      <dgm:spPr>
        <a:solidFill>
          <a:schemeClr val="accent2">
            <a:lumMod val="75000"/>
          </a:schemeClr>
        </a:solidFill>
        <a:ln>
          <a:solidFill>
            <a:schemeClr val="accent2">
              <a:lumMod val="75000"/>
            </a:schemeClr>
          </a:solidFill>
        </a:ln>
      </dgm:spPr>
    </dgm:pt>
    <dgm:pt modelId="{60203855-1859-4A0C-9C3B-64DC1234A02D}" type="pres">
      <dgm:prSet presAssocID="{F9510063-6527-4180-9F17-92ECEE4D1C08}" presName="spaceBetweenRectangles" presStyleCnt="0"/>
      <dgm:spPr/>
    </dgm:pt>
    <dgm:pt modelId="{A0E4D2B5-D609-4C2F-9F32-B1AD8156CB1A}" type="pres">
      <dgm:prSet presAssocID="{5520F862-0521-4ABA-B2E8-E49002FD345A}" presName="parentLin" presStyleCnt="0"/>
      <dgm:spPr/>
    </dgm:pt>
    <dgm:pt modelId="{C34CE89E-CB74-4440-ADEA-0E669CC03E76}" type="pres">
      <dgm:prSet presAssocID="{5520F862-0521-4ABA-B2E8-E49002FD345A}" presName="parentLeftMargin" presStyleLbl="node1" presStyleIdx="0" presStyleCnt="3"/>
      <dgm:spPr/>
      <dgm:t>
        <a:bodyPr/>
        <a:lstStyle/>
        <a:p>
          <a:endParaRPr lang="es-PY"/>
        </a:p>
      </dgm:t>
    </dgm:pt>
    <dgm:pt modelId="{148EDACB-3D46-4B58-B445-943838D251DF}" type="pres">
      <dgm:prSet presAssocID="{5520F862-0521-4ABA-B2E8-E49002FD345A}" presName="parentText" presStyleLbl="node1" presStyleIdx="1" presStyleCnt="3" custScaleX="142997" custScaleY="134088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552F033D-A885-4B85-95E2-157F2BAB1889}" type="pres">
      <dgm:prSet presAssocID="{5520F862-0521-4ABA-B2E8-E49002FD345A}" presName="negativeSpace" presStyleCnt="0"/>
      <dgm:spPr/>
    </dgm:pt>
    <dgm:pt modelId="{DCA98C82-8DA8-4191-A80F-C8DDFB815FFD}" type="pres">
      <dgm:prSet presAssocID="{5520F862-0521-4ABA-B2E8-E49002FD345A}" presName="childText" presStyleLbl="conFgAcc1" presStyleIdx="1" presStyleCnt="3" custFlipHor="1" custScaleX="11477" custScaleY="45604" custLinFactNeighborY="74326">
        <dgm:presLayoutVars>
          <dgm:bulletEnabled val="1"/>
        </dgm:presLayoutVars>
      </dgm:prSet>
      <dgm:spPr>
        <a:solidFill>
          <a:schemeClr val="accent2">
            <a:lumMod val="75000"/>
          </a:schemeClr>
        </a:solidFill>
        <a:ln>
          <a:solidFill>
            <a:schemeClr val="accent2">
              <a:lumMod val="75000"/>
            </a:schemeClr>
          </a:solidFill>
        </a:ln>
      </dgm:spPr>
    </dgm:pt>
    <dgm:pt modelId="{45642F23-5C1E-4819-929B-1E6925058459}" type="pres">
      <dgm:prSet presAssocID="{EF5BE034-6C2F-4501-9EAC-DFEE03E13F7F}" presName="spaceBetweenRectangles" presStyleCnt="0"/>
      <dgm:spPr/>
    </dgm:pt>
    <dgm:pt modelId="{1184AF16-22E0-4AC2-A141-3CE75E19E2CD}" type="pres">
      <dgm:prSet presAssocID="{4D00B45C-82A2-43E1-93AD-B32125BA2379}" presName="parentLin" presStyleCnt="0"/>
      <dgm:spPr/>
    </dgm:pt>
    <dgm:pt modelId="{41A62E40-0699-40FA-B8CE-48CC11D422AD}" type="pres">
      <dgm:prSet presAssocID="{4D00B45C-82A2-43E1-93AD-B32125BA2379}" presName="parentLeftMargin" presStyleLbl="node1" presStyleIdx="1" presStyleCnt="3"/>
      <dgm:spPr/>
      <dgm:t>
        <a:bodyPr/>
        <a:lstStyle/>
        <a:p>
          <a:endParaRPr lang="es-PY"/>
        </a:p>
      </dgm:t>
    </dgm:pt>
    <dgm:pt modelId="{A389C474-8935-4368-B991-E7E41547C360}" type="pres">
      <dgm:prSet presAssocID="{4D00B45C-82A2-43E1-93AD-B32125BA2379}" presName="parentText" presStyleLbl="node1" presStyleIdx="2" presStyleCnt="3" custScaleX="142997" custScaleY="93821">
        <dgm:presLayoutVars>
          <dgm:chMax val="0"/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76A36B2F-A299-40D8-91AF-69220FAF1538}" type="pres">
      <dgm:prSet presAssocID="{4D00B45C-82A2-43E1-93AD-B32125BA2379}" presName="negativeSpace" presStyleCnt="0"/>
      <dgm:spPr/>
    </dgm:pt>
    <dgm:pt modelId="{7D6201CE-08BB-417B-B415-832E284E6418}" type="pres">
      <dgm:prSet presAssocID="{4D00B45C-82A2-43E1-93AD-B32125BA2379}" presName="childText" presStyleLbl="conFgAcc1" presStyleIdx="2" presStyleCnt="3" custFlipHor="1" custScaleX="11476" custScaleY="51051" custLinFactNeighborY="31507">
        <dgm:presLayoutVars>
          <dgm:bulletEnabled val="1"/>
        </dgm:presLayoutVars>
      </dgm:prSet>
      <dgm:spPr>
        <a:solidFill>
          <a:schemeClr val="accent2">
            <a:lumMod val="75000"/>
          </a:schemeClr>
        </a:solidFill>
        <a:ln>
          <a:solidFill>
            <a:schemeClr val="accent2">
              <a:lumMod val="75000"/>
            </a:schemeClr>
          </a:solidFill>
        </a:ln>
      </dgm:spPr>
    </dgm:pt>
  </dgm:ptLst>
  <dgm:cxnLst>
    <dgm:cxn modelId="{72AE6CC4-971E-49AB-864F-6FFB179F7FC9}" type="presOf" srcId="{C8C58B5A-5F27-43AF-ACCD-421656581C29}" destId="{CE3404E7-14DE-40DD-9EEE-42770E79F46E}" srcOrd="0" destOrd="0" presId="urn:microsoft.com/office/officeart/2005/8/layout/list1"/>
    <dgm:cxn modelId="{08558558-2970-4E1F-9E01-736F080EDC33}" type="presOf" srcId="{5520F862-0521-4ABA-B2E8-E49002FD345A}" destId="{C34CE89E-CB74-4440-ADEA-0E669CC03E76}" srcOrd="0" destOrd="0" presId="urn:microsoft.com/office/officeart/2005/8/layout/list1"/>
    <dgm:cxn modelId="{0AD283D3-F3C8-4589-AFE8-CE19AE8495CA}" type="presOf" srcId="{4D00B45C-82A2-43E1-93AD-B32125BA2379}" destId="{A389C474-8935-4368-B991-E7E41547C360}" srcOrd="1" destOrd="0" presId="urn:microsoft.com/office/officeart/2005/8/layout/list1"/>
    <dgm:cxn modelId="{9A7E05BC-5A40-4FA2-A5C5-0617307E65F9}" srcId="{8865FB34-9EE0-4FAC-B755-C9F32F1ADAB2}" destId="{4D00B45C-82A2-43E1-93AD-B32125BA2379}" srcOrd="2" destOrd="0" parTransId="{2B2D210D-D321-4335-B6B9-3DB71DAE6D3A}" sibTransId="{3A048105-654B-4AA5-B44A-03CB5051C954}"/>
    <dgm:cxn modelId="{A070FBE0-0081-4318-8F36-9CD65B5B527D}" srcId="{8865FB34-9EE0-4FAC-B755-C9F32F1ADAB2}" destId="{C8C58B5A-5F27-43AF-ACCD-421656581C29}" srcOrd="0" destOrd="0" parTransId="{73612BE1-1F39-46E8-8F12-F18E2EE2CCA3}" sibTransId="{F9510063-6527-4180-9F17-92ECEE4D1C08}"/>
    <dgm:cxn modelId="{77A205C5-C59B-4B08-8D89-BA7A8AE9A604}" type="presOf" srcId="{C8C58B5A-5F27-43AF-ACCD-421656581C29}" destId="{B28BFEEF-4A0B-4766-B451-0EE450679B79}" srcOrd="1" destOrd="0" presId="urn:microsoft.com/office/officeart/2005/8/layout/list1"/>
    <dgm:cxn modelId="{D1BBCDA2-D781-4F6B-8780-E9A40F9CF3BF}" type="presOf" srcId="{8865FB34-9EE0-4FAC-B755-C9F32F1ADAB2}" destId="{DB090643-BA9D-4EF2-8F9E-0E7C0D956797}" srcOrd="0" destOrd="0" presId="urn:microsoft.com/office/officeart/2005/8/layout/list1"/>
    <dgm:cxn modelId="{F00E9C26-A632-4FB3-A6F2-11C083CC4D61}" type="presOf" srcId="{5520F862-0521-4ABA-B2E8-E49002FD345A}" destId="{148EDACB-3D46-4B58-B445-943838D251DF}" srcOrd="1" destOrd="0" presId="urn:microsoft.com/office/officeart/2005/8/layout/list1"/>
    <dgm:cxn modelId="{4EB2BAEF-39B8-4188-B0BF-7D5B3A1D9149}" srcId="{8865FB34-9EE0-4FAC-B755-C9F32F1ADAB2}" destId="{5520F862-0521-4ABA-B2E8-E49002FD345A}" srcOrd="1" destOrd="0" parTransId="{2030D100-67D5-478B-80FD-0B94DB79179F}" sibTransId="{EF5BE034-6C2F-4501-9EAC-DFEE03E13F7F}"/>
    <dgm:cxn modelId="{8458592B-2C0D-4F41-AC9B-3304E8408590}" type="presOf" srcId="{4D00B45C-82A2-43E1-93AD-B32125BA2379}" destId="{41A62E40-0699-40FA-B8CE-48CC11D422AD}" srcOrd="0" destOrd="0" presId="urn:microsoft.com/office/officeart/2005/8/layout/list1"/>
    <dgm:cxn modelId="{F0B19C49-4D93-4E61-85A9-5153F63EA0EF}" type="presParOf" srcId="{DB090643-BA9D-4EF2-8F9E-0E7C0D956797}" destId="{B09A498C-D4CB-43D3-95B8-F9AAFFAF6455}" srcOrd="0" destOrd="0" presId="urn:microsoft.com/office/officeart/2005/8/layout/list1"/>
    <dgm:cxn modelId="{7F4E8D81-172B-4A3C-9BE7-7039528C51BE}" type="presParOf" srcId="{B09A498C-D4CB-43D3-95B8-F9AAFFAF6455}" destId="{CE3404E7-14DE-40DD-9EEE-42770E79F46E}" srcOrd="0" destOrd="0" presId="urn:microsoft.com/office/officeart/2005/8/layout/list1"/>
    <dgm:cxn modelId="{31B0B66F-A3F7-4E4E-8CC6-9DDCF8768DC3}" type="presParOf" srcId="{B09A498C-D4CB-43D3-95B8-F9AAFFAF6455}" destId="{B28BFEEF-4A0B-4766-B451-0EE450679B79}" srcOrd="1" destOrd="0" presId="urn:microsoft.com/office/officeart/2005/8/layout/list1"/>
    <dgm:cxn modelId="{AF32952A-CDC9-4EA0-A0BF-FB3F1F97BFD7}" type="presParOf" srcId="{DB090643-BA9D-4EF2-8F9E-0E7C0D956797}" destId="{61467CEF-1AEC-405F-8DC6-AB5E7E601AC0}" srcOrd="1" destOrd="0" presId="urn:microsoft.com/office/officeart/2005/8/layout/list1"/>
    <dgm:cxn modelId="{8F46A09F-DDB7-4083-AF4F-E609C2D73547}" type="presParOf" srcId="{DB090643-BA9D-4EF2-8F9E-0E7C0D956797}" destId="{87D4432A-6D5B-4A55-A564-895DD5701F55}" srcOrd="2" destOrd="0" presId="urn:microsoft.com/office/officeart/2005/8/layout/list1"/>
    <dgm:cxn modelId="{F773DE8D-BD04-407B-B467-833560BD6B83}" type="presParOf" srcId="{DB090643-BA9D-4EF2-8F9E-0E7C0D956797}" destId="{60203855-1859-4A0C-9C3B-64DC1234A02D}" srcOrd="3" destOrd="0" presId="urn:microsoft.com/office/officeart/2005/8/layout/list1"/>
    <dgm:cxn modelId="{CD066915-8510-48CF-8A47-7E26BB003F29}" type="presParOf" srcId="{DB090643-BA9D-4EF2-8F9E-0E7C0D956797}" destId="{A0E4D2B5-D609-4C2F-9F32-B1AD8156CB1A}" srcOrd="4" destOrd="0" presId="urn:microsoft.com/office/officeart/2005/8/layout/list1"/>
    <dgm:cxn modelId="{DC1E33E0-B1FB-4107-B0B9-77647765C640}" type="presParOf" srcId="{A0E4D2B5-D609-4C2F-9F32-B1AD8156CB1A}" destId="{C34CE89E-CB74-4440-ADEA-0E669CC03E76}" srcOrd="0" destOrd="0" presId="urn:microsoft.com/office/officeart/2005/8/layout/list1"/>
    <dgm:cxn modelId="{27F64C3F-4271-43B1-B596-E9146C891DE4}" type="presParOf" srcId="{A0E4D2B5-D609-4C2F-9F32-B1AD8156CB1A}" destId="{148EDACB-3D46-4B58-B445-943838D251DF}" srcOrd="1" destOrd="0" presId="urn:microsoft.com/office/officeart/2005/8/layout/list1"/>
    <dgm:cxn modelId="{F0566EAD-429C-47F1-891E-A3238D17B2E8}" type="presParOf" srcId="{DB090643-BA9D-4EF2-8F9E-0E7C0D956797}" destId="{552F033D-A885-4B85-95E2-157F2BAB1889}" srcOrd="5" destOrd="0" presId="urn:microsoft.com/office/officeart/2005/8/layout/list1"/>
    <dgm:cxn modelId="{DA660880-01C4-434F-B3A1-5B6B409BDD7F}" type="presParOf" srcId="{DB090643-BA9D-4EF2-8F9E-0E7C0D956797}" destId="{DCA98C82-8DA8-4191-A80F-C8DDFB815FFD}" srcOrd="6" destOrd="0" presId="urn:microsoft.com/office/officeart/2005/8/layout/list1"/>
    <dgm:cxn modelId="{451B657E-6F24-4586-A8A1-9BB0AFA10DA3}" type="presParOf" srcId="{DB090643-BA9D-4EF2-8F9E-0E7C0D956797}" destId="{45642F23-5C1E-4819-929B-1E6925058459}" srcOrd="7" destOrd="0" presId="urn:microsoft.com/office/officeart/2005/8/layout/list1"/>
    <dgm:cxn modelId="{3C2A07FC-0FCD-43B0-B6DD-E37D026C9F99}" type="presParOf" srcId="{DB090643-BA9D-4EF2-8F9E-0E7C0D956797}" destId="{1184AF16-22E0-4AC2-A141-3CE75E19E2CD}" srcOrd="8" destOrd="0" presId="urn:microsoft.com/office/officeart/2005/8/layout/list1"/>
    <dgm:cxn modelId="{1328C395-E92B-4313-97AD-62E0227AA679}" type="presParOf" srcId="{1184AF16-22E0-4AC2-A141-3CE75E19E2CD}" destId="{41A62E40-0699-40FA-B8CE-48CC11D422AD}" srcOrd="0" destOrd="0" presId="urn:microsoft.com/office/officeart/2005/8/layout/list1"/>
    <dgm:cxn modelId="{1C426641-11B9-48EB-90F5-4D8DB010C02D}" type="presParOf" srcId="{1184AF16-22E0-4AC2-A141-3CE75E19E2CD}" destId="{A389C474-8935-4368-B991-E7E41547C360}" srcOrd="1" destOrd="0" presId="urn:microsoft.com/office/officeart/2005/8/layout/list1"/>
    <dgm:cxn modelId="{6454EC58-19FE-461C-8C7A-00E20ACD8AC7}" type="presParOf" srcId="{DB090643-BA9D-4EF2-8F9E-0E7C0D956797}" destId="{76A36B2F-A299-40D8-91AF-69220FAF1538}" srcOrd="9" destOrd="0" presId="urn:microsoft.com/office/officeart/2005/8/layout/list1"/>
    <dgm:cxn modelId="{22E4B3F2-B7F7-48B7-9AA7-A8A4C4A48D70}" type="presParOf" srcId="{DB090643-BA9D-4EF2-8F9E-0E7C0D956797}" destId="{7D6201CE-08BB-417B-B415-832E284E641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D4432A-6D5B-4A55-A564-895DD5701F55}">
      <dsp:nvSpPr>
        <dsp:cNvPr id="0" name=""/>
        <dsp:cNvSpPr/>
      </dsp:nvSpPr>
      <dsp:spPr>
        <a:xfrm>
          <a:off x="0" y="648072"/>
          <a:ext cx="504081" cy="303311"/>
        </a:xfrm>
        <a:prstGeom prst="rect">
          <a:avLst/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8BFEEF-4A0B-4766-B451-0EE450679B79}">
      <dsp:nvSpPr>
        <dsp:cNvPr id="0" name=""/>
        <dsp:cNvSpPr/>
      </dsp:nvSpPr>
      <dsp:spPr>
        <a:xfrm>
          <a:off x="218407" y="56131"/>
          <a:ext cx="4174080" cy="870175"/>
        </a:xfrm>
        <a:prstGeom prst="roundRect">
          <a:avLst/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218" tIns="0" rIns="116218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s-AR" sz="14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Credibilidad del gasto presupuestado</a:t>
          </a:r>
          <a:endParaRPr kumimoji="0" lang="es-PY" sz="14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218407" y="56131"/>
        <a:ext cx="4174080" cy="870175"/>
      </dsp:txXfrm>
    </dsp:sp>
    <dsp:sp modelId="{DCA98C82-8DA8-4191-A80F-C8DDFB815FFD}">
      <dsp:nvSpPr>
        <dsp:cNvPr id="0" name=""/>
        <dsp:cNvSpPr/>
      </dsp:nvSpPr>
      <dsp:spPr>
        <a:xfrm flipH="1">
          <a:off x="0" y="1728191"/>
          <a:ext cx="504125" cy="298797"/>
        </a:xfrm>
        <a:prstGeom prst="rect">
          <a:avLst/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8EDACB-3D46-4B58-B445-943838D251DF}">
      <dsp:nvSpPr>
        <dsp:cNvPr id="0" name=""/>
        <dsp:cNvSpPr/>
      </dsp:nvSpPr>
      <dsp:spPr>
        <a:xfrm>
          <a:off x="208900" y="978445"/>
          <a:ext cx="4182101" cy="1029152"/>
        </a:xfrm>
        <a:prstGeom prst="roundRect">
          <a:avLst/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218" tIns="0" rIns="116218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s-AR" sz="14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La perspectiva plurianual en la planificación fiscal.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s-AR" sz="14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La supervisión del riesgo fiscal agregado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s-AR" sz="14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La administración tributaria</a:t>
          </a:r>
          <a:endParaRPr kumimoji="0" lang="es-PY" sz="14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208900" y="978445"/>
        <a:ext cx="4182101" cy="1029152"/>
      </dsp:txXfrm>
    </dsp:sp>
    <dsp:sp modelId="{7D6201CE-08BB-417B-B415-832E284E6418}">
      <dsp:nvSpPr>
        <dsp:cNvPr id="0" name=""/>
        <dsp:cNvSpPr/>
      </dsp:nvSpPr>
      <dsp:spPr>
        <a:xfrm flipH="1">
          <a:off x="0" y="2496962"/>
          <a:ext cx="504081" cy="334486"/>
        </a:xfrm>
        <a:prstGeom prst="rect">
          <a:avLst/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89C474-8935-4368-B991-E7E41547C360}">
      <dsp:nvSpPr>
        <dsp:cNvPr id="0" name=""/>
        <dsp:cNvSpPr/>
      </dsp:nvSpPr>
      <dsp:spPr>
        <a:xfrm>
          <a:off x="208900" y="2063035"/>
          <a:ext cx="4182101" cy="720094"/>
        </a:xfrm>
        <a:prstGeom prst="roundRect">
          <a:avLst/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218" tIns="0" rIns="116218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s-AR" sz="14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La efectividad del sistema de control</a:t>
          </a:r>
          <a:endParaRPr kumimoji="0" lang="es-PY" sz="1400" kern="1200" dirty="0" smtClean="0">
            <a:solidFill>
              <a:schemeClr val="bg1"/>
            </a:solidFill>
            <a:latin typeface="+mn-lt"/>
            <a:ea typeface="+mn-ea"/>
            <a:cs typeface="+mn-cs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es-PY" sz="14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208900" y="2063035"/>
        <a:ext cx="4182101" cy="720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Y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D1416-3FD5-4A12-8F41-43CA70E6294A}" type="datetimeFigureOut">
              <a:rPr lang="es-PY" smtClean="0"/>
              <a:pPr/>
              <a:t>04/12/2012</a:t>
            </a:fld>
            <a:endParaRPr lang="es-PY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Y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DBCD5-30C0-4DA3-9988-F85E2B8A74E5}" type="slidenum">
              <a:rPr lang="es-PY" smtClean="0"/>
              <a:pPr/>
              <a:t>‹#›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xmlns="" val="1140056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4F74E70E-CF40-485F-9338-340124A0F9BD}" type="slidenum">
              <a:rPr lang="en-US" smtClean="0">
                <a:latin typeface="Times New Roman" pitchFamily="18" charset="0"/>
              </a:rPr>
              <a:pPr eaLnBrk="1" hangingPunct="1"/>
              <a:t>1</a:t>
            </a:fld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D7A7F1D-714D-47CB-BBDF-EA13DD24C771}" type="datetimeFigureOut">
              <a:rPr lang="es-PY" smtClean="0"/>
              <a:pPr/>
              <a:t>04/12/2012</a:t>
            </a:fld>
            <a:endParaRPr lang="es-PY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PY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FD55ED-9D60-44F9-84F0-ACC561962C04}" type="slidenum">
              <a:rPr lang="es-PY" smtClean="0"/>
              <a:pPr/>
              <a:t>‹#›</a:t>
            </a:fld>
            <a:endParaRPr lang="es-P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A7F1D-714D-47CB-BBDF-EA13DD24C771}" type="datetimeFigureOut">
              <a:rPr lang="es-PY" smtClean="0"/>
              <a:pPr/>
              <a:t>04/12/2012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D55ED-9D60-44F9-84F0-ACC561962C04}" type="slidenum">
              <a:rPr lang="es-PY" smtClean="0"/>
              <a:pPr/>
              <a:t>‹#›</a:t>
            </a:fld>
            <a:endParaRPr lang="es-P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D7A7F1D-714D-47CB-BBDF-EA13DD24C771}" type="datetimeFigureOut">
              <a:rPr lang="es-PY" smtClean="0"/>
              <a:pPr/>
              <a:t>04/12/2012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PY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4FD55ED-9D60-44F9-84F0-ACC561962C04}" type="slidenum">
              <a:rPr lang="es-PY" smtClean="0"/>
              <a:pPr/>
              <a:t>‹#›</a:t>
            </a:fld>
            <a:endParaRPr lang="es-P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A7F1D-714D-47CB-BBDF-EA13DD24C771}" type="datetimeFigureOut">
              <a:rPr lang="es-PY" smtClean="0"/>
              <a:pPr/>
              <a:t>04/12/2012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FD55ED-9D60-44F9-84F0-ACC561962C04}" type="slidenum">
              <a:rPr lang="es-PY" smtClean="0"/>
              <a:pPr/>
              <a:t>‹#›</a:t>
            </a:fld>
            <a:endParaRPr lang="es-PY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A7F1D-714D-47CB-BBDF-EA13DD24C771}" type="datetimeFigureOut">
              <a:rPr lang="es-PY" smtClean="0"/>
              <a:pPr/>
              <a:t>04/12/2012</a:t>
            </a:fld>
            <a:endParaRPr lang="es-PY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4FD55ED-9D60-44F9-84F0-ACC561962C04}" type="slidenum">
              <a:rPr lang="es-PY" smtClean="0"/>
              <a:pPr/>
              <a:t>‹#›</a:t>
            </a:fld>
            <a:endParaRPr lang="es-PY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P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D7A7F1D-714D-47CB-BBDF-EA13DD24C771}" type="datetimeFigureOut">
              <a:rPr lang="es-PY" smtClean="0"/>
              <a:pPr/>
              <a:t>04/12/2012</a:t>
            </a:fld>
            <a:endParaRPr lang="es-PY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4FD55ED-9D60-44F9-84F0-ACC561962C04}" type="slidenum">
              <a:rPr lang="es-PY" smtClean="0"/>
              <a:pPr/>
              <a:t>‹#›</a:t>
            </a:fld>
            <a:endParaRPr lang="es-PY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P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D7A7F1D-714D-47CB-BBDF-EA13DD24C771}" type="datetimeFigureOut">
              <a:rPr lang="es-PY" smtClean="0"/>
              <a:pPr/>
              <a:t>04/12/2012</a:t>
            </a:fld>
            <a:endParaRPr lang="es-PY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4FD55ED-9D60-44F9-84F0-ACC561962C04}" type="slidenum">
              <a:rPr lang="es-PY" smtClean="0"/>
              <a:pPr/>
              <a:t>‹#›</a:t>
            </a:fld>
            <a:endParaRPr lang="es-PY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PY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A7F1D-714D-47CB-BBDF-EA13DD24C771}" type="datetimeFigureOut">
              <a:rPr lang="es-PY" smtClean="0"/>
              <a:pPr/>
              <a:t>04/12/2012</a:t>
            </a:fld>
            <a:endParaRPr lang="es-P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FD55ED-9D60-44F9-84F0-ACC561962C04}" type="slidenum">
              <a:rPr lang="es-PY" smtClean="0"/>
              <a:pPr/>
              <a:t>‹#›</a:t>
            </a:fld>
            <a:endParaRPr lang="es-P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A7F1D-714D-47CB-BBDF-EA13DD24C771}" type="datetimeFigureOut">
              <a:rPr lang="es-PY" smtClean="0"/>
              <a:pPr/>
              <a:t>04/12/2012</a:t>
            </a:fld>
            <a:endParaRPr lang="es-P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FD55ED-9D60-44F9-84F0-ACC561962C04}" type="slidenum">
              <a:rPr lang="es-PY" smtClean="0"/>
              <a:pPr/>
              <a:t>‹#›</a:t>
            </a:fld>
            <a:endParaRPr lang="es-P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A7F1D-714D-47CB-BBDF-EA13DD24C771}" type="datetimeFigureOut">
              <a:rPr lang="es-PY" smtClean="0"/>
              <a:pPr/>
              <a:t>04/12/2012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FD55ED-9D60-44F9-84F0-ACC561962C04}" type="slidenum">
              <a:rPr lang="es-PY" smtClean="0"/>
              <a:pPr/>
              <a:t>‹#›</a:t>
            </a:fld>
            <a:endParaRPr lang="es-PY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D7A7F1D-714D-47CB-BBDF-EA13DD24C771}" type="datetimeFigureOut">
              <a:rPr lang="es-PY" smtClean="0"/>
              <a:pPr/>
              <a:t>04/12/2012</a:t>
            </a:fld>
            <a:endParaRPr lang="es-PY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4FD55ED-9D60-44F9-84F0-ACC561962C04}" type="slidenum">
              <a:rPr lang="es-PY" smtClean="0"/>
              <a:pPr/>
              <a:t>‹#›</a:t>
            </a:fld>
            <a:endParaRPr lang="es-PY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P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D7A7F1D-714D-47CB-BBDF-EA13DD24C771}" type="datetimeFigureOut">
              <a:rPr lang="es-PY" smtClean="0"/>
              <a:pPr/>
              <a:t>04/12/2012</a:t>
            </a:fld>
            <a:endParaRPr lang="es-P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PY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4FD55ED-9D60-44F9-84F0-ACC561962C04}" type="slidenum">
              <a:rPr lang="es-PY" smtClean="0"/>
              <a:pPr/>
              <a:t>‹#›</a:t>
            </a:fld>
            <a:endParaRPr lang="es-P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4%20&#225;reas%20tem&#225;ticas.doc" TargetMode="Externa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cienda.gov.py/informe" TargetMode="External"/><Relationship Id="rId2" Type="http://schemas.openxmlformats.org/officeDocument/2006/relationships/hyperlink" Target="Plan%20de%20Acci&#243;n%20GFP%20Py%202012%20-2015%20-%2023-10-2012.docx" TargetMode="Externa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baezmen@gmail.com" TargetMode="External"/><Relationship Id="rId2" Type="http://schemas.openxmlformats.org/officeDocument/2006/relationships/hyperlink" Target="mailto:elba_mencia@hacienda.gov.py" TargetMode="Externa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hyperlink" Target="mailto:dorispinzi@gmail.com" TargetMode="External"/><Relationship Id="rId4" Type="http://schemas.openxmlformats.org/officeDocument/2006/relationships/hyperlink" Target="mailto:teodora_recalde@hacienda.gov.py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00" y="116632"/>
            <a:ext cx="3384376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827584" y="1772816"/>
            <a:ext cx="7560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/>
              <a:t>Incidencia de la Evaluación </a:t>
            </a:r>
            <a:r>
              <a:rPr lang="es-ES" sz="2800" b="1" dirty="0"/>
              <a:t>PEFA </a:t>
            </a:r>
            <a:endParaRPr lang="es-ES" sz="2800" b="1" dirty="0" smtClean="0"/>
          </a:p>
          <a:p>
            <a:pPr algn="ctr"/>
            <a:r>
              <a:rPr lang="es-ES" sz="2800" b="1" dirty="0" smtClean="0"/>
              <a:t>en </a:t>
            </a:r>
            <a:r>
              <a:rPr lang="es-ES" sz="2800" b="1" dirty="0"/>
              <a:t>las reformas de </a:t>
            </a:r>
            <a:r>
              <a:rPr lang="es-ES" sz="2800" b="1" dirty="0" smtClean="0"/>
              <a:t>la Gestión de Finanzas Públicas </a:t>
            </a:r>
            <a:r>
              <a:rPr lang="es-ES" sz="2800" b="1" dirty="0"/>
              <a:t>en el Paraguay</a:t>
            </a:r>
            <a:endParaRPr lang="es-PY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0" y="6237312"/>
            <a:ext cx="2411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sz="1600" dirty="0" smtClean="0"/>
              <a:t>Bruselas, 4 </a:t>
            </a:r>
            <a:r>
              <a:rPr lang="es-PY" sz="1600" smtClean="0"/>
              <a:t>y 5/Dic/12</a:t>
            </a:r>
            <a:endParaRPr lang="es-PY" sz="1600" dirty="0"/>
          </a:p>
        </p:txBody>
      </p:sp>
    </p:spTree>
    <p:extLst>
      <p:ext uri="{BB962C8B-B14F-4D97-AF65-F5344CB8AC3E}">
        <p14:creationId xmlns:p14="http://schemas.microsoft.com/office/powerpoint/2010/main" xmlns="" val="130280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2400" b="1" dirty="0"/>
              <a:t>Factores estructurales</a:t>
            </a:r>
            <a:r>
              <a:rPr lang="es-ES_tradnl" sz="2400" b="1" dirty="0"/>
              <a:t/>
            </a:r>
            <a:br>
              <a:rPr lang="es-ES_tradnl" sz="2400" b="1" dirty="0"/>
            </a:br>
            <a:endParaRPr lang="es-PY" sz="2400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802160" cy="4343400"/>
          </a:xfrm>
        </p:spPr>
        <p:txBody>
          <a:bodyPr/>
          <a:lstStyle/>
          <a:p>
            <a:endParaRPr lang="es-ES_tradnl" b="1" dirty="0" smtClean="0"/>
          </a:p>
          <a:p>
            <a:endParaRPr lang="es-ES_tradnl" b="1" dirty="0"/>
          </a:p>
          <a:p>
            <a:r>
              <a:rPr lang="es-ES_tradnl" b="1" dirty="0" smtClean="0"/>
              <a:t>Credibilidad </a:t>
            </a:r>
            <a:r>
              <a:rPr lang="es-ES_tradnl" b="1" dirty="0"/>
              <a:t>Presupuestaria</a:t>
            </a:r>
            <a:endParaRPr lang="es-PY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sz="quarter" idx="1"/>
          </p:nvPr>
        </p:nvSpPr>
        <p:spPr bwMode="auto">
          <a:xfrm>
            <a:off x="2627784" y="1752600"/>
            <a:ext cx="6135216" cy="29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marL="457200" indent="-457200" algn="just">
              <a:lnSpc>
                <a:spcPct val="50000"/>
              </a:lnSpc>
              <a:spcBef>
                <a:spcPct val="50000"/>
              </a:spcBef>
            </a:pPr>
            <a:endParaRPr lang="es-ES_tradnl" sz="800" b="1" dirty="0"/>
          </a:p>
          <a:p>
            <a:pPr marL="457200" indent="-457200" algn="just"/>
            <a:r>
              <a:rPr lang="es-AR" sz="2100" b="1" dirty="0" smtClean="0"/>
              <a:t>Política </a:t>
            </a:r>
            <a:r>
              <a:rPr lang="es-AR" sz="2100" b="1" dirty="0"/>
              <a:t>económica: </a:t>
            </a:r>
            <a:r>
              <a:rPr lang="es-AR" sz="2100" dirty="0"/>
              <a:t>diferencias entre poderes del Estado (fuerte incidencia del </a:t>
            </a:r>
            <a:r>
              <a:rPr lang="es-AR" sz="2100" dirty="0" smtClean="0"/>
              <a:t>Poder Legislativo </a:t>
            </a:r>
            <a:r>
              <a:rPr lang="es-AR" sz="2100" dirty="0"/>
              <a:t>para aumentar el gasto presupuestado); </a:t>
            </a:r>
          </a:p>
          <a:p>
            <a:pPr marL="457200" indent="-457200" algn="just"/>
            <a:endParaRPr lang="es-AR" sz="2100" dirty="0"/>
          </a:p>
          <a:p>
            <a:pPr marL="457200" indent="-457200" algn="just"/>
            <a:r>
              <a:rPr lang="es-AR" sz="2100" b="1" dirty="0" smtClean="0"/>
              <a:t>Limitaciones </a:t>
            </a:r>
            <a:r>
              <a:rPr lang="es-AR" sz="2100" b="1" dirty="0"/>
              <a:t>por parte de los </a:t>
            </a:r>
            <a:r>
              <a:rPr lang="es-AR" sz="2100" b="1" dirty="0" smtClean="0"/>
              <a:t>Ministerios </a:t>
            </a:r>
            <a:r>
              <a:rPr lang="es-AR" sz="2100" dirty="0"/>
              <a:t>para ejecutar sus gastos, aún dentro de los límites establecidos por el </a:t>
            </a:r>
            <a:r>
              <a:rPr lang="es-AR" sz="2100" dirty="0" smtClean="0"/>
              <a:t>plan </a:t>
            </a:r>
            <a:r>
              <a:rPr lang="es-AR" sz="2100" dirty="0"/>
              <a:t>de caja.	</a:t>
            </a:r>
            <a:endParaRPr lang="es-ES" sz="2100" dirty="0"/>
          </a:p>
          <a:p>
            <a:pPr marL="457200" indent="-457200" algn="just"/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xmlns="" val="77215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2400" b="1" dirty="0"/>
              <a:t>Desafíos de la GFP en </a:t>
            </a:r>
            <a:r>
              <a:rPr lang="es-AR" sz="2400" b="1" dirty="0" smtClean="0"/>
              <a:t>Paraguay</a:t>
            </a:r>
            <a:endParaRPr lang="es-PY" sz="2400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730152" cy="4343400"/>
          </a:xfrm>
        </p:spPr>
        <p:txBody>
          <a:bodyPr/>
          <a:lstStyle/>
          <a:p>
            <a:endParaRPr lang="es-AR" b="1" dirty="0" smtClean="0"/>
          </a:p>
          <a:p>
            <a:endParaRPr lang="es-AR" b="1" dirty="0"/>
          </a:p>
          <a:p>
            <a:r>
              <a:rPr lang="es-AR" b="1" dirty="0" smtClean="0"/>
              <a:t>Identificación </a:t>
            </a:r>
            <a:r>
              <a:rPr lang="es-AR" b="1" dirty="0"/>
              <a:t>de Áreas con Oportunidades de Mejoras</a:t>
            </a:r>
            <a:endParaRPr lang="es-PY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457200" indent="-457200" algn="just">
              <a:lnSpc>
                <a:spcPct val="50000"/>
              </a:lnSpc>
              <a:spcBef>
                <a:spcPct val="50000"/>
              </a:spcBef>
            </a:pPr>
            <a:endParaRPr lang="es-ES_tradnl" sz="3200" b="1" dirty="0"/>
          </a:p>
          <a:p>
            <a:pPr marL="457200" indent="-457200" algn="just"/>
            <a:r>
              <a:rPr lang="es-AR" sz="2100" dirty="0"/>
              <a:t>Sintonía (esperable) entre los resultados de esta 2º evaluación (PEFA 2011) y la 1º evaluación (IFA 2008), en lo concerniente a la identificación de áreas de la GFP con oportunidades de mejoras.</a:t>
            </a:r>
          </a:p>
          <a:p>
            <a:pPr marL="457200" indent="-457200" algn="just"/>
            <a:endParaRPr lang="es-AR" sz="1100" dirty="0"/>
          </a:p>
          <a:p>
            <a:pPr marL="457200" indent="-457200" algn="just"/>
            <a:r>
              <a:rPr lang="es-AR" sz="2100" dirty="0"/>
              <a:t>La IFA resumía las limitaciones de la GFP en Paraguay refiriéndose a cuatro áreas temáticas, las que fueron reconsideradas, detallando su evolución </a:t>
            </a:r>
            <a:r>
              <a:rPr lang="es-AR" sz="2100" dirty="0">
                <a:hlinkClick r:id="rId2" action="ppaction://hlinkfile"/>
              </a:rPr>
              <a:t>(ver 4 áreas temáticas.doc</a:t>
            </a:r>
            <a:r>
              <a:rPr lang="es-AR" sz="2100" dirty="0" smtClean="0">
                <a:hlinkClick r:id="rId2" action="ppaction://hlinkfile"/>
              </a:rPr>
              <a:t>):</a:t>
            </a:r>
            <a:endParaRPr lang="es-AR" sz="2100" dirty="0" smtClean="0"/>
          </a:p>
          <a:p>
            <a:pPr marL="457200" indent="-457200" algn="just"/>
            <a:endParaRPr lang="es-ES_tradnl" sz="1000" dirty="0"/>
          </a:p>
          <a:p>
            <a:pPr marL="809625" lvl="0" indent="0" algn="just">
              <a:spcBef>
                <a:spcPts val="0"/>
              </a:spcBef>
              <a:buClrTx/>
              <a:buSzTx/>
              <a:buFontTx/>
              <a:buAutoNum type="romanLcPeriod"/>
            </a:pPr>
            <a:r>
              <a:rPr lang="es-AR" sz="2000" b="1" dirty="0">
                <a:solidFill>
                  <a:prstClr val="black"/>
                </a:solidFill>
              </a:rPr>
              <a:t> </a:t>
            </a:r>
            <a:r>
              <a:rPr lang="es-AR" sz="1800" b="1" dirty="0">
                <a:solidFill>
                  <a:prstClr val="black"/>
                </a:solidFill>
              </a:rPr>
              <a:t>Credibilidad y Eficiencia del Proceso Presupuestario.</a:t>
            </a:r>
          </a:p>
          <a:p>
            <a:pPr marL="809625" lvl="0" indent="0" algn="just">
              <a:spcBef>
                <a:spcPts val="0"/>
              </a:spcBef>
              <a:buClrTx/>
              <a:buSzTx/>
              <a:buFontTx/>
              <a:buAutoNum type="romanLcPeriod"/>
            </a:pPr>
            <a:r>
              <a:rPr lang="es-AR" sz="1800" b="1" dirty="0">
                <a:solidFill>
                  <a:prstClr val="black"/>
                </a:solidFill>
              </a:rPr>
              <a:t> Efectividad del Control.</a:t>
            </a:r>
          </a:p>
          <a:p>
            <a:pPr marL="809625" lvl="0" indent="0" algn="just">
              <a:spcBef>
                <a:spcPts val="0"/>
              </a:spcBef>
              <a:buClrTx/>
              <a:buSzTx/>
              <a:buFontTx/>
              <a:buAutoNum type="romanLcPeriod"/>
            </a:pPr>
            <a:r>
              <a:rPr lang="es-AR" sz="1800" b="1" dirty="0">
                <a:solidFill>
                  <a:prstClr val="black"/>
                </a:solidFill>
              </a:rPr>
              <a:t> Riesgo Fiscal Agregado.</a:t>
            </a:r>
          </a:p>
          <a:p>
            <a:pPr marL="809625" lvl="0" indent="0" algn="just">
              <a:spcBef>
                <a:spcPts val="0"/>
              </a:spcBef>
              <a:buClrTx/>
              <a:buSzTx/>
              <a:buFontTx/>
              <a:buAutoNum type="romanLcPeriod"/>
            </a:pPr>
            <a:r>
              <a:rPr lang="es-AR" sz="1800" b="1" dirty="0">
                <a:solidFill>
                  <a:prstClr val="black"/>
                </a:solidFill>
              </a:rPr>
              <a:t> Gestión del Financiamiento de </a:t>
            </a:r>
            <a:r>
              <a:rPr lang="es-AR" sz="1800" b="1" dirty="0" err="1">
                <a:solidFill>
                  <a:prstClr val="black"/>
                </a:solidFill>
              </a:rPr>
              <a:t>IFIs</a:t>
            </a:r>
            <a:r>
              <a:rPr lang="es-AR" sz="1800" b="1" dirty="0">
                <a:solidFill>
                  <a:prstClr val="black"/>
                </a:solidFill>
              </a:rPr>
              <a:t> y donantes.</a:t>
            </a:r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420864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s-ES" sz="2400" b="1" dirty="0"/>
              <a:t>Incidencia </a:t>
            </a:r>
            <a:r>
              <a:rPr lang="es-ES" sz="2400" b="1" dirty="0" smtClean="0"/>
              <a:t>de las evaluaciones en las Mejoras </a:t>
            </a:r>
            <a:r>
              <a:rPr lang="es-ES" sz="2400" b="1" dirty="0"/>
              <a:t>en la Gestión de las Finanzas Públicas – PARAGUAY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AR" b="1" dirty="0" smtClean="0"/>
          </a:p>
          <a:p>
            <a:r>
              <a:rPr lang="es-AR" b="1" dirty="0" smtClean="0"/>
              <a:t>La evaluación se constituyo en una </a:t>
            </a:r>
            <a:r>
              <a:rPr lang="es-AR" b="1" dirty="0"/>
              <a:t>herramienta estratégica </a:t>
            </a:r>
            <a:r>
              <a:rPr lang="es-AR" b="1" dirty="0" smtClean="0"/>
              <a:t>que nos facilito la tarea de:</a:t>
            </a:r>
            <a:endParaRPr lang="es-PY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5666184" cy="4419600"/>
          </a:xfrm>
        </p:spPr>
        <p:txBody>
          <a:bodyPr>
            <a:normAutofit fontScale="77500" lnSpcReduction="20000"/>
          </a:bodyPr>
          <a:lstStyle/>
          <a:p>
            <a:pPr marL="579438" lvl="0" indent="-579438" algn="just" eaLnBrk="0" hangingPunct="0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Char char="•"/>
            </a:pPr>
            <a:endParaRPr lang="es-AR" sz="2400" dirty="0">
              <a:solidFill>
                <a:prstClr val="black"/>
              </a:solidFill>
            </a:endParaRPr>
          </a:p>
          <a:p>
            <a:pPr marL="579438" lvl="0" indent="-579438" algn="just" eaLnBrk="0" hangingPunct="0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Char char="•"/>
            </a:pPr>
            <a:r>
              <a:rPr lang="es-AR" sz="2400" dirty="0" smtClean="0">
                <a:solidFill>
                  <a:prstClr val="black"/>
                </a:solidFill>
              </a:rPr>
              <a:t>Diseñar, sistematizar e implementar el </a:t>
            </a:r>
            <a:r>
              <a:rPr lang="es-AR" sz="2400" dirty="0">
                <a:solidFill>
                  <a:prstClr val="black"/>
                </a:solidFill>
              </a:rPr>
              <a:t>funcionamiento de los sistemas, procedimientos y prácticas asociadas a la </a:t>
            </a:r>
            <a:r>
              <a:rPr lang="es-AR" sz="2400" dirty="0" smtClean="0">
                <a:solidFill>
                  <a:prstClr val="black"/>
                </a:solidFill>
              </a:rPr>
              <a:t>GFP.</a:t>
            </a:r>
          </a:p>
          <a:p>
            <a:pPr marL="579438" lvl="0" indent="-579438" algn="just" eaLnBrk="0" hangingPunct="0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Char char="•"/>
            </a:pPr>
            <a:endParaRPr lang="es-AR" sz="2400" dirty="0" smtClean="0">
              <a:solidFill>
                <a:prstClr val="black"/>
              </a:solidFill>
            </a:endParaRPr>
          </a:p>
          <a:p>
            <a:pPr marL="579438" lvl="0" indent="-579438" algn="just" eaLnBrk="0" hangingPunct="0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Char char="•"/>
            </a:pPr>
            <a:r>
              <a:rPr lang="es-AR" sz="2400" dirty="0" smtClean="0">
                <a:solidFill>
                  <a:prstClr val="black"/>
                </a:solidFill>
              </a:rPr>
              <a:t>Del diálogo con los distintos cooperantes para el </a:t>
            </a:r>
            <a:r>
              <a:rPr lang="es-AR" sz="2400" dirty="0">
                <a:solidFill>
                  <a:prstClr val="black"/>
                </a:solidFill>
              </a:rPr>
              <a:t>área de la </a:t>
            </a:r>
            <a:r>
              <a:rPr lang="es-AR" sz="2400" dirty="0" smtClean="0">
                <a:solidFill>
                  <a:prstClr val="black"/>
                </a:solidFill>
              </a:rPr>
              <a:t>GFP, </a:t>
            </a:r>
            <a:r>
              <a:rPr lang="es-AR" sz="2400" dirty="0">
                <a:solidFill>
                  <a:prstClr val="black"/>
                </a:solidFill>
              </a:rPr>
              <a:t>buscando el apoyo coordinado de aquellos a las iniciativas de reforma propulsadas por el Gobierno; </a:t>
            </a:r>
            <a:r>
              <a:rPr lang="es-AR" sz="2400" dirty="0" smtClean="0">
                <a:solidFill>
                  <a:prstClr val="black"/>
                </a:solidFill>
              </a:rPr>
              <a:t>y</a:t>
            </a:r>
          </a:p>
          <a:p>
            <a:pPr marL="579438" lvl="0" indent="-579438" algn="just" eaLnBrk="0" hangingPunct="0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Char char="•"/>
            </a:pPr>
            <a:endParaRPr lang="es-AR" sz="2400" dirty="0" smtClean="0">
              <a:solidFill>
                <a:prstClr val="black"/>
              </a:solidFill>
            </a:endParaRPr>
          </a:p>
          <a:p>
            <a:pPr marL="579438" lvl="0" indent="-579438" algn="just" eaLnBrk="0" hangingPunct="0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Char char="•"/>
            </a:pPr>
            <a:r>
              <a:rPr lang="es-AR" sz="2400" dirty="0" smtClean="0">
                <a:solidFill>
                  <a:prstClr val="black"/>
                </a:solidFill>
              </a:rPr>
              <a:t>Formular </a:t>
            </a:r>
            <a:r>
              <a:rPr lang="es-AR" sz="2400" dirty="0">
                <a:solidFill>
                  <a:prstClr val="black"/>
                </a:solidFill>
              </a:rPr>
              <a:t>una serie de medidas </a:t>
            </a:r>
            <a:r>
              <a:rPr lang="es-AR" sz="2400" dirty="0" smtClean="0">
                <a:solidFill>
                  <a:prstClr val="black"/>
                </a:solidFill>
              </a:rPr>
              <a:t>para avanzar </a:t>
            </a:r>
            <a:r>
              <a:rPr lang="es-AR" sz="2400" dirty="0">
                <a:solidFill>
                  <a:prstClr val="black"/>
                </a:solidFill>
              </a:rPr>
              <a:t>gradualmente en la reforma de la GFP del país, teniendo en cuenta además, factores contextuales, lecciones aprendidas en los últimos años, y otros elementos </a:t>
            </a:r>
            <a:r>
              <a:rPr lang="es-AR" sz="2400" dirty="0" smtClean="0">
                <a:solidFill>
                  <a:prstClr val="black"/>
                </a:solidFill>
              </a:rPr>
              <a:t>pertinentes, ya presentados en el Plan de </a:t>
            </a:r>
            <a:r>
              <a:rPr lang="es-AR" sz="2400" dirty="0" smtClean="0">
                <a:solidFill>
                  <a:prstClr val="black"/>
                </a:solidFill>
                <a:hlinkClick r:id="rId2" action="ppaction://hlinkfile"/>
              </a:rPr>
              <a:t>Acción </a:t>
            </a:r>
            <a:r>
              <a:rPr lang="es-AR" sz="2400" dirty="0" smtClean="0">
                <a:solidFill>
                  <a:prstClr val="black"/>
                </a:solidFill>
              </a:rPr>
              <a:t>2012–2015 publicado en el portal de internet </a:t>
            </a:r>
            <a:r>
              <a:rPr lang="es-AR" sz="2400" dirty="0" smtClean="0">
                <a:solidFill>
                  <a:prstClr val="black"/>
                </a:solidFill>
                <a:hlinkClick r:id="rId3"/>
              </a:rPr>
              <a:t>www.hacienda.gov.py/informe</a:t>
            </a:r>
            <a:endParaRPr lang="es-AR" sz="2400" dirty="0" smtClean="0">
              <a:solidFill>
                <a:prstClr val="black"/>
              </a:solidFill>
            </a:endParaRPr>
          </a:p>
          <a:p>
            <a:pPr marL="579438" lvl="0" indent="-579438" algn="just" eaLnBrk="0" hangingPunct="0">
              <a:lnSpc>
                <a:spcPct val="90000"/>
              </a:lnSpc>
              <a:spcBef>
                <a:spcPct val="20000"/>
              </a:spcBef>
              <a:buClrTx/>
              <a:buSzTx/>
              <a:buFontTx/>
              <a:buChar char="•"/>
            </a:pPr>
            <a:r>
              <a:rPr lang="es-AR" sz="2400" dirty="0" smtClean="0">
                <a:solidFill>
                  <a:prstClr val="black"/>
                </a:solidFill>
              </a:rPr>
              <a:t> </a:t>
            </a:r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67298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dirty="0" smtClean="0"/>
              <a:t>Desafíos</a:t>
            </a:r>
            <a:endParaRPr lang="es-PY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>
          <a:xfrm>
            <a:off x="547464" y="1779452"/>
            <a:ext cx="8273008" cy="4817899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s-AR" sz="1600" dirty="0" smtClean="0">
                <a:latin typeface="Arial"/>
                <a:ea typeface="Times New Roman"/>
              </a:rPr>
              <a:t>En </a:t>
            </a:r>
            <a:r>
              <a:rPr lang="es-AR" sz="1600" dirty="0">
                <a:latin typeface="Arial"/>
                <a:ea typeface="Times New Roman"/>
              </a:rPr>
              <a:t>consonancia con varios de los resultados </a:t>
            </a:r>
            <a:r>
              <a:rPr lang="es-AR" sz="1600" dirty="0" smtClean="0">
                <a:latin typeface="Arial"/>
                <a:ea typeface="Times New Roman"/>
              </a:rPr>
              <a:t>de ambas evaluaciones en la cual se han identificado </a:t>
            </a:r>
            <a:r>
              <a:rPr lang="es-AR" sz="1600" dirty="0">
                <a:latin typeface="Arial"/>
                <a:ea typeface="Times New Roman"/>
              </a:rPr>
              <a:t>los principales desafíos de la GFP del Gobierno Central del Paraguay </a:t>
            </a:r>
            <a:endParaRPr lang="es-AR" sz="1600" dirty="0" smtClean="0">
              <a:latin typeface="Arial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s-AR" sz="1600" dirty="0" smtClean="0">
                <a:latin typeface="Arial"/>
                <a:ea typeface="Times New Roman"/>
              </a:rPr>
              <a:t>Los ejes a avanzar con:</a:t>
            </a:r>
          </a:p>
          <a:p>
            <a:pPr marL="0" indent="0" algn="just">
              <a:lnSpc>
                <a:spcPct val="115000"/>
              </a:lnSpc>
              <a:spcAft>
                <a:spcPts val="600"/>
              </a:spcAft>
              <a:buNone/>
            </a:pPr>
            <a:endParaRPr lang="es-AR" sz="3200" dirty="0">
              <a:latin typeface="Arial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es-AR" sz="3200" dirty="0" smtClean="0">
              <a:latin typeface="Arial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es-AR" sz="3200" dirty="0">
              <a:latin typeface="Arial"/>
              <a:ea typeface="Times New Roman"/>
            </a:endParaRPr>
          </a:p>
          <a:p>
            <a:endParaRPr lang="es-PY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xmlns="" val="1156729442"/>
              </p:ext>
            </p:extLst>
          </p:nvPr>
        </p:nvGraphicFramePr>
        <p:xfrm>
          <a:off x="3131840" y="2636912"/>
          <a:ext cx="4392488" cy="2831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17945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>
          <a:xfrm>
            <a:off x="547464" y="1779452"/>
            <a:ext cx="8273008" cy="481789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600"/>
              </a:spcAft>
              <a:buNone/>
            </a:pPr>
            <a:r>
              <a:rPr lang="es-AR" sz="3200" dirty="0">
                <a:latin typeface="Arial"/>
                <a:ea typeface="Times New Roman"/>
              </a:rPr>
              <a:t>	</a:t>
            </a:r>
            <a:r>
              <a:rPr lang="es-AR" sz="3200" dirty="0" smtClean="0">
                <a:latin typeface="Arial"/>
                <a:ea typeface="Times New Roman"/>
              </a:rPr>
              <a:t>	</a:t>
            </a:r>
          </a:p>
          <a:p>
            <a:pPr marL="0" indent="0" algn="just">
              <a:lnSpc>
                <a:spcPct val="115000"/>
              </a:lnSpc>
              <a:spcAft>
                <a:spcPts val="600"/>
              </a:spcAft>
              <a:buNone/>
            </a:pPr>
            <a:r>
              <a:rPr lang="es-AR" sz="3200" dirty="0">
                <a:latin typeface="Arial"/>
                <a:ea typeface="Times New Roman"/>
              </a:rPr>
              <a:t>	</a:t>
            </a:r>
            <a:r>
              <a:rPr lang="es-AR" sz="3200" dirty="0" smtClean="0">
                <a:latin typeface="Arial"/>
                <a:ea typeface="Times New Roman"/>
              </a:rPr>
              <a:t>	MUCHAS GRACIAS!!!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es-AR" sz="3200" dirty="0">
              <a:latin typeface="Arial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es-AR" sz="3200" dirty="0" smtClean="0">
              <a:latin typeface="Arial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es-AR" sz="3200" dirty="0">
              <a:latin typeface="Arial"/>
              <a:ea typeface="Times New Roman"/>
            </a:endParaRPr>
          </a:p>
          <a:p>
            <a:endParaRPr lang="es-PY" dirty="0"/>
          </a:p>
        </p:txBody>
      </p:sp>
      <p:sp>
        <p:nvSpPr>
          <p:cNvPr id="6" name="5 CuadroTexto"/>
          <p:cNvSpPr txBox="1"/>
          <p:nvPr/>
        </p:nvSpPr>
        <p:spPr>
          <a:xfrm>
            <a:off x="3943536" y="6093296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solidFill>
                  <a:schemeClr val="bg1"/>
                </a:solidFill>
                <a:latin typeface="Arial"/>
                <a:ea typeface="Times New Roman"/>
              </a:rPr>
              <a:t>y la efectividad del sistema de control</a:t>
            </a:r>
            <a:endParaRPr lang="es-PY" sz="1200" dirty="0">
              <a:solidFill>
                <a:schemeClr val="bg1"/>
              </a:solidFill>
              <a:latin typeface="Arial"/>
              <a:ea typeface="Times New Roman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835629" y="3244334"/>
            <a:ext cx="3472746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PY" dirty="0"/>
              <a:t>ELBA MENCIA </a:t>
            </a:r>
            <a:endParaRPr lang="es-PY" dirty="0" smtClean="0"/>
          </a:p>
          <a:p>
            <a:pPr algn="ctr"/>
            <a:r>
              <a:rPr lang="es-PY" dirty="0" smtClean="0">
                <a:hlinkClick r:id="rId2"/>
              </a:rPr>
              <a:t>elba_mencia@hacienda.gov.py</a:t>
            </a:r>
            <a:endParaRPr lang="es-PY" dirty="0" smtClean="0"/>
          </a:p>
          <a:p>
            <a:pPr algn="ctr"/>
            <a:r>
              <a:rPr lang="es-PY" dirty="0" smtClean="0">
                <a:hlinkClick r:id="rId3"/>
              </a:rPr>
              <a:t>baezmen@gmail.com</a:t>
            </a:r>
            <a:endParaRPr lang="es-PY" dirty="0" smtClean="0"/>
          </a:p>
          <a:p>
            <a:pPr algn="ctr"/>
            <a:endParaRPr lang="es-PY" dirty="0" smtClean="0"/>
          </a:p>
          <a:p>
            <a:pPr algn="ctr"/>
            <a:r>
              <a:rPr lang="es-PY" dirty="0" smtClean="0"/>
              <a:t>TEODORA RECALDE DE SPINZI</a:t>
            </a:r>
          </a:p>
          <a:p>
            <a:pPr algn="ctr"/>
            <a:r>
              <a:rPr lang="es-PY" dirty="0" smtClean="0">
                <a:hlinkClick r:id="rId4"/>
              </a:rPr>
              <a:t>teodora_recalde@hacienda.gov.py</a:t>
            </a:r>
            <a:endParaRPr lang="es-PY" dirty="0" smtClean="0"/>
          </a:p>
          <a:p>
            <a:pPr algn="ctr"/>
            <a:r>
              <a:rPr lang="es-PY" dirty="0" smtClean="0">
                <a:hlinkClick r:id="rId5"/>
              </a:rPr>
              <a:t>dorispinzi@gmail.com</a:t>
            </a:r>
            <a:endParaRPr lang="es-PY" dirty="0" smtClean="0"/>
          </a:p>
          <a:p>
            <a:pPr algn="ctr"/>
            <a:endParaRPr lang="es-PY" dirty="0" smtClean="0"/>
          </a:p>
          <a:p>
            <a:pPr algn="ctr"/>
            <a:r>
              <a:rPr lang="es-PY" dirty="0" smtClean="0"/>
              <a:t>ASUNCION, PARAGUAY</a:t>
            </a:r>
            <a:endParaRPr lang="es-PY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88640"/>
            <a:ext cx="3382963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9208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Y" sz="2400" b="1" dirty="0"/>
              <a:t>	</a:t>
            </a:r>
            <a:r>
              <a:rPr lang="es-PY" sz="2400" b="1" dirty="0" smtClean="0"/>
              <a:t>CONTENIDO:</a:t>
            </a:r>
            <a:endParaRPr lang="es-PY" sz="2400" b="1" baseline="30000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208912" cy="3888432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PY" sz="2700" dirty="0" smtClean="0"/>
              <a:t>Contexto Socioeconómico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PY" sz="2700" dirty="0" smtClean="0"/>
              <a:t>Principios considerados para las Evaluaciones PEFA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PY" sz="2700" dirty="0"/>
              <a:t>Resultados de las dos Evaluaciones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es-ES" sz="2700" dirty="0" smtClean="0"/>
              <a:t>Incidencia de Mejoras en la Gestión </a:t>
            </a:r>
            <a:r>
              <a:rPr lang="es-ES" sz="2700" dirty="0"/>
              <a:t>de las Finanzas Públicas – PARAGUAY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ES" sz="2700" dirty="0" smtClean="0"/>
              <a:t>Desafíos </a:t>
            </a:r>
            <a:r>
              <a:rPr lang="es-ES" sz="2700" dirty="0"/>
              <a:t>–Plan de Acción en Ejecución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es-PY" sz="27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s-PY" dirty="0"/>
          </a:p>
        </p:txBody>
      </p:sp>
      <p:sp>
        <p:nvSpPr>
          <p:cNvPr id="5" name="4 CuadroTexto"/>
          <p:cNvSpPr txBox="1"/>
          <p:nvPr/>
        </p:nvSpPr>
        <p:spPr>
          <a:xfrm>
            <a:off x="35496" y="6410890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aseline="30000" dirty="0" smtClean="0"/>
              <a:t>1 “Gasto </a:t>
            </a:r>
            <a:r>
              <a:rPr lang="es-AR" baseline="30000" dirty="0"/>
              <a:t>público y rendición de cuentas</a:t>
            </a:r>
            <a:r>
              <a:rPr lang="es-AR" baseline="30000" dirty="0" smtClean="0"/>
              <a:t>”. </a:t>
            </a:r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81294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PY" sz="3200" dirty="0" smtClean="0"/>
              <a:t>Ubicación Geográfica PARAGUAY</a:t>
            </a:r>
            <a:endParaRPr lang="es-PY" sz="32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77330" y="1556792"/>
            <a:ext cx="2482502" cy="5040560"/>
          </a:xfrm>
        </p:spPr>
        <p:txBody>
          <a:bodyPr>
            <a:no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C0504D"/>
              </a:buClr>
            </a:pPr>
            <a:r>
              <a:rPr lang="es-PY" sz="1400" b="1" dirty="0">
                <a:solidFill>
                  <a:schemeClr val="tx1"/>
                </a:solidFill>
              </a:rPr>
              <a:t>Capital:</a:t>
            </a:r>
            <a:r>
              <a:rPr lang="es-PY" sz="1400" dirty="0">
                <a:solidFill>
                  <a:schemeClr val="tx1"/>
                </a:solidFill>
              </a:rPr>
              <a:t> </a:t>
            </a:r>
            <a:endParaRPr lang="es-PY" sz="1400" dirty="0" smtClean="0">
              <a:solidFill>
                <a:schemeClr val="tx1"/>
              </a:solidFill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C0504D"/>
              </a:buClr>
            </a:pPr>
            <a:r>
              <a:rPr lang="es-PY" sz="1400" dirty="0" smtClean="0">
                <a:solidFill>
                  <a:prstClr val="white"/>
                </a:solidFill>
              </a:rPr>
              <a:t>Asunción </a:t>
            </a:r>
            <a:endParaRPr lang="es-PY" sz="1400" dirty="0">
              <a:solidFill>
                <a:prstClr val="white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s-PY" sz="500" b="1" dirty="0" smtClean="0">
              <a:solidFill>
                <a:schemeClr val="bg1"/>
              </a:solidFill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PY" sz="1400" b="1" dirty="0" smtClean="0">
                <a:solidFill>
                  <a:schemeClr val="tx1"/>
                </a:solidFill>
              </a:rPr>
              <a:t>Territorio: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PY" sz="1400" dirty="0" smtClean="0">
                <a:solidFill>
                  <a:schemeClr val="bg1"/>
                </a:solidFill>
              </a:rPr>
              <a:t>406.750 </a:t>
            </a:r>
            <a:r>
              <a:rPr lang="es-PY" sz="1400" dirty="0">
                <a:solidFill>
                  <a:schemeClr val="bg1"/>
                </a:solidFill>
              </a:rPr>
              <a:t>km2. 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s-PY" sz="500" b="1" dirty="0" smtClean="0">
              <a:solidFill>
                <a:schemeClr val="bg1"/>
              </a:solidFill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</a:pPr>
            <a:r>
              <a:rPr lang="es-PY" sz="1400" b="1" dirty="0" smtClean="0">
                <a:solidFill>
                  <a:schemeClr val="tx1"/>
                </a:solidFill>
              </a:rPr>
              <a:t>Población: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</a:pPr>
            <a:r>
              <a:rPr lang="es-PY" sz="1400" dirty="0" smtClean="0">
                <a:solidFill>
                  <a:schemeClr val="bg1"/>
                </a:solidFill>
              </a:rPr>
              <a:t>6,7millones habitantes</a:t>
            </a:r>
            <a:r>
              <a:rPr lang="es-PY" dirty="0">
                <a:solidFill>
                  <a:schemeClr val="bg1"/>
                </a:solidFill>
              </a:rPr>
              <a:t>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s-PY" sz="500" b="1" dirty="0" smtClean="0">
              <a:solidFill>
                <a:schemeClr val="bg1"/>
              </a:solidFill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</a:pPr>
            <a:r>
              <a:rPr lang="es-PY" sz="1400" b="1" dirty="0" smtClean="0">
                <a:solidFill>
                  <a:schemeClr val="tx1"/>
                </a:solidFill>
              </a:rPr>
              <a:t>Población Urbana: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</a:pPr>
            <a:r>
              <a:rPr lang="es-PY" sz="1400" dirty="0" smtClean="0">
                <a:solidFill>
                  <a:schemeClr val="bg1"/>
                </a:solidFill>
              </a:rPr>
              <a:t>47 </a:t>
            </a:r>
            <a:r>
              <a:rPr lang="es-PY" sz="1400" dirty="0">
                <a:solidFill>
                  <a:schemeClr val="bg1"/>
                </a:solidFill>
              </a:rPr>
              <a:t>%. 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s-PY" sz="500" dirty="0" smtClean="0">
              <a:solidFill>
                <a:schemeClr val="bg1"/>
              </a:solidFill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</a:pPr>
            <a:r>
              <a:rPr lang="es-PY" sz="1400" b="1" dirty="0" smtClean="0">
                <a:solidFill>
                  <a:schemeClr val="tx1"/>
                </a:solidFill>
              </a:rPr>
              <a:t>Idiomas</a:t>
            </a:r>
            <a:r>
              <a:rPr lang="es-PY" sz="1400" b="1" dirty="0">
                <a:solidFill>
                  <a:schemeClr val="tx1"/>
                </a:solidFill>
              </a:rPr>
              <a:t>:</a:t>
            </a:r>
            <a:r>
              <a:rPr lang="es-PY" sz="1400" dirty="0">
                <a:solidFill>
                  <a:schemeClr val="tx1"/>
                </a:solidFill>
              </a:rPr>
              <a:t> </a:t>
            </a:r>
            <a:endParaRPr lang="es-PY" sz="1400" dirty="0" smtClean="0">
              <a:solidFill>
                <a:schemeClr val="tx1"/>
              </a:solidFill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</a:pPr>
            <a:r>
              <a:rPr lang="es-PY" sz="1400" dirty="0" smtClean="0">
                <a:solidFill>
                  <a:schemeClr val="bg1"/>
                </a:solidFill>
              </a:rPr>
              <a:t>español </a:t>
            </a:r>
            <a:r>
              <a:rPr lang="es-PY" sz="1400" dirty="0">
                <a:solidFill>
                  <a:schemeClr val="bg1"/>
                </a:solidFill>
              </a:rPr>
              <a:t>(oficial) </a:t>
            </a:r>
            <a:r>
              <a:rPr lang="es-PY" sz="1400" dirty="0" smtClean="0">
                <a:solidFill>
                  <a:schemeClr val="bg1"/>
                </a:solidFill>
              </a:rPr>
              <a:t>y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</a:pPr>
            <a:r>
              <a:rPr lang="es-PY" sz="1400" dirty="0" smtClean="0">
                <a:solidFill>
                  <a:schemeClr val="bg1"/>
                </a:solidFill>
              </a:rPr>
              <a:t>guaraní </a:t>
            </a:r>
            <a:r>
              <a:rPr lang="es-PY" sz="1400" dirty="0">
                <a:solidFill>
                  <a:schemeClr val="bg1"/>
                </a:solidFill>
              </a:rPr>
              <a:t>(de uso corriente y extendido).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s-PY" sz="500" dirty="0">
              <a:solidFill>
                <a:schemeClr val="bg1"/>
              </a:solidFill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</a:pPr>
            <a:r>
              <a:rPr lang="es-PY" sz="1400" b="1" dirty="0">
                <a:solidFill>
                  <a:schemeClr val="tx1"/>
                </a:solidFill>
              </a:rPr>
              <a:t>Religión:</a:t>
            </a:r>
            <a:r>
              <a:rPr lang="es-PY" sz="1400" dirty="0">
                <a:solidFill>
                  <a:schemeClr val="bg1"/>
                </a:solidFill>
              </a:rPr>
              <a:t> </a:t>
            </a:r>
            <a:endParaRPr lang="es-PY" sz="1400" dirty="0" smtClean="0">
              <a:solidFill>
                <a:schemeClr val="bg1"/>
              </a:solidFill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</a:pPr>
            <a:r>
              <a:rPr lang="es-PY" sz="1400" dirty="0" smtClean="0">
                <a:solidFill>
                  <a:schemeClr val="bg1"/>
                </a:solidFill>
              </a:rPr>
              <a:t>Católica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</a:pPr>
            <a:endParaRPr lang="es-PY" sz="500" dirty="0" smtClean="0">
              <a:solidFill>
                <a:schemeClr val="bg1"/>
              </a:solidFill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</a:pPr>
            <a:endParaRPr lang="es-PY" sz="500" dirty="0">
              <a:solidFill>
                <a:schemeClr val="bg1"/>
              </a:solidFill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</a:pPr>
            <a:endParaRPr lang="es-PY" sz="500" dirty="0" smtClean="0">
              <a:solidFill>
                <a:schemeClr val="bg1"/>
              </a:solidFill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</a:pPr>
            <a:endParaRPr lang="es-PY" sz="500" dirty="0" smtClean="0">
              <a:solidFill>
                <a:schemeClr val="bg1"/>
              </a:solidFill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</a:pPr>
            <a:endParaRPr lang="es-PY" sz="500" dirty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PY" sz="1400" b="1" dirty="0">
                <a:solidFill>
                  <a:schemeClr val="tx1"/>
                </a:solidFill>
              </a:rPr>
              <a:t>PIB per Cápita (U$S) : </a:t>
            </a:r>
            <a:r>
              <a:rPr lang="es-PY" sz="1400" dirty="0">
                <a:solidFill>
                  <a:schemeClr val="bg1"/>
                </a:solidFill>
              </a:rPr>
              <a:t>3.357,4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s-PY" sz="5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PY" sz="1400" b="1" dirty="0" smtClean="0">
                <a:solidFill>
                  <a:schemeClr val="tx1"/>
                </a:solidFill>
              </a:rPr>
              <a:t>Inflación </a:t>
            </a:r>
            <a:r>
              <a:rPr lang="es-PY" sz="1400" b="1" dirty="0">
                <a:solidFill>
                  <a:schemeClr val="tx1"/>
                </a:solidFill>
              </a:rPr>
              <a:t>(% estimado):</a:t>
            </a:r>
            <a:r>
              <a:rPr lang="es-PY" sz="1400" b="1" dirty="0"/>
              <a:t> </a:t>
            </a:r>
            <a:r>
              <a:rPr lang="es-PY" sz="1400" dirty="0">
                <a:solidFill>
                  <a:schemeClr val="bg1"/>
                </a:solidFill>
              </a:rPr>
              <a:t>5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s-PY" sz="5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PY" sz="1400" b="1" dirty="0" smtClean="0">
                <a:solidFill>
                  <a:schemeClr val="tx1"/>
                </a:solidFill>
              </a:rPr>
              <a:t>Deuda </a:t>
            </a:r>
            <a:r>
              <a:rPr lang="es-PY" sz="1400" b="1" dirty="0">
                <a:solidFill>
                  <a:schemeClr val="tx1"/>
                </a:solidFill>
              </a:rPr>
              <a:t>Pública (%PIB) : </a:t>
            </a:r>
            <a:r>
              <a:rPr lang="es-PY" sz="1400" dirty="0">
                <a:solidFill>
                  <a:schemeClr val="bg1"/>
                </a:solidFill>
              </a:rPr>
              <a:t>10,7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</a:pPr>
            <a:endParaRPr lang="es-PY" sz="1400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803676"/>
            <a:ext cx="3744415" cy="3209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73200" cy="1138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56019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PY" sz="2400" b="1" dirty="0"/>
              <a:t>Principios considerados para las </a:t>
            </a:r>
            <a:r>
              <a:rPr lang="es-PY" sz="2400" b="1" dirty="0" err="1"/>
              <a:t>Evaluaciónes</a:t>
            </a:r>
            <a:r>
              <a:rPr lang="es-PY" sz="2400" b="1" dirty="0"/>
              <a:t> PEFA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7776864" cy="4320480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AR" sz="3800" dirty="0"/>
              <a:t>Paraguay aplicó la primera Evaluación Fiduciaria Integrada de Paraguay (IFA) (2004-2006) y la segunda Evaluación PEFA (2007-2009), surgido de la convocatoria del Ministerio de Hacienda, a través de la Viceministerio de Finanzas a los principales agentes de la cooperación externa, Comisión Europea (CE), al Banco Interamericano de Desarrollo (BID), y al Banco Mundial (BM), para elaborar un marco de referencia que fomente el diálogo y ayude a fortalecer la GFP del Gobierno Central, y de este modo, contribuya a incrementar la eficiencia, efectividad y transparencia del gasto público.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es-AR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es-PY" dirty="0">
              <a:latin typeface="Times New Roman"/>
              <a:ea typeface="Times New Roman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s-AR" sz="3800" dirty="0"/>
              <a:t>El Informe de Desempeño de la Gestión de las Finanzas Públicas (GFP) en Paraguay,  proporciona una herramienta actualizada de análisis y evaluación de los sistemas, procedimientos y prácticas asociados a la GFP en el ámbito del Gobierno Central, a través de la aplicación sistemática de la metodología PEFA, basada en 28+3 indicadores de desempeño de alto nivel.</a:t>
            </a:r>
            <a:endParaRPr lang="es-PY" sz="38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s-PY" dirty="0"/>
          </a:p>
        </p:txBody>
      </p:sp>
      <p:sp>
        <p:nvSpPr>
          <p:cNvPr id="5" name="4 CuadroTexto"/>
          <p:cNvSpPr txBox="1"/>
          <p:nvPr/>
        </p:nvSpPr>
        <p:spPr>
          <a:xfrm>
            <a:off x="35496" y="6410890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aseline="30000" dirty="0" smtClean="0"/>
              <a:t>1 “Gasto </a:t>
            </a:r>
            <a:r>
              <a:rPr lang="es-AR" baseline="30000" dirty="0"/>
              <a:t>público y rendición de cuentas</a:t>
            </a:r>
            <a:r>
              <a:rPr lang="es-AR" baseline="30000" dirty="0" smtClean="0"/>
              <a:t>”. </a:t>
            </a:r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318574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2400" b="1" dirty="0" smtClean="0"/>
              <a:t>Gestión </a:t>
            </a:r>
            <a:r>
              <a:rPr lang="es-ES" sz="2400" b="1" dirty="0"/>
              <a:t>de las Finanzas Públicas </a:t>
            </a:r>
            <a:r>
              <a:rPr lang="es-ES" sz="2400" b="1" dirty="0" smtClean="0"/>
              <a:t>- PARAGUAY</a:t>
            </a:r>
            <a:endParaRPr lang="es-PY" sz="2400" b="1" dirty="0"/>
          </a:p>
        </p:txBody>
      </p:sp>
      <p:sp>
        <p:nvSpPr>
          <p:cNvPr id="8" name="7 Marcador de texto"/>
          <p:cNvSpPr>
            <a:spLocks noGrp="1"/>
          </p:cNvSpPr>
          <p:nvPr>
            <p:ph type="body" idx="2"/>
          </p:nvPr>
        </p:nvSpPr>
        <p:spPr/>
        <p:txBody>
          <a:bodyPr vert="horz" anchor="ctr">
            <a:normAutofit/>
          </a:bodyPr>
          <a:lstStyle/>
          <a:p>
            <a:pPr algn="ctr"/>
            <a:r>
              <a:rPr lang="es-AR" b="1" dirty="0" smtClean="0"/>
              <a:t>Resultados comparado de las 2  Evaluaciones </a:t>
            </a:r>
          </a:p>
          <a:p>
            <a:pPr algn="ctr"/>
            <a:endParaRPr lang="es-AR" b="1" dirty="0" smtClean="0"/>
          </a:p>
          <a:p>
            <a:pPr algn="ctr"/>
            <a:r>
              <a:rPr lang="es-AR" b="1" dirty="0" smtClean="0"/>
              <a:t> </a:t>
            </a:r>
            <a:r>
              <a:rPr lang="es-AR" sz="1200" b="1" dirty="0" smtClean="0">
                <a:solidFill>
                  <a:schemeClr val="tx1"/>
                </a:solidFill>
              </a:rPr>
              <a:t> 3 años </a:t>
            </a:r>
            <a:r>
              <a:rPr lang="es-AR" sz="1200" b="1" dirty="0">
                <a:solidFill>
                  <a:schemeClr val="tx1"/>
                </a:solidFill>
              </a:rPr>
              <a:t>entre una evaluación y otra</a:t>
            </a:r>
            <a:endParaRPr lang="es-PY" sz="1200" b="1" dirty="0">
              <a:solidFill>
                <a:schemeClr val="tx1"/>
              </a:solidFill>
            </a:endParaRPr>
          </a:p>
        </p:txBody>
      </p:sp>
      <p:sp>
        <p:nvSpPr>
          <p:cNvPr id="7" name="6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AR" sz="2000" dirty="0"/>
              <a:t>Las calificaciones globales asignadas a los 28 indicadores para el trienio 2007-2009 resultaron ser, en términos generales, similares a aquellas obtenidas para </a:t>
            </a:r>
            <a:r>
              <a:rPr lang="es-AR" sz="2000" dirty="0" smtClean="0"/>
              <a:t>la primera  evaluación.</a:t>
            </a:r>
            <a:endParaRPr lang="es-AR" sz="2000" dirty="0"/>
          </a:p>
          <a:p>
            <a:r>
              <a:rPr lang="es-AR" sz="2000" dirty="0"/>
              <a:t>12 indicadores mantuvieron la misma calificación global.</a:t>
            </a:r>
          </a:p>
          <a:p>
            <a:pPr algn="just"/>
            <a:r>
              <a:rPr lang="es-AR" sz="2100" dirty="0" smtClean="0"/>
              <a:t>16 indicadores registraron </a:t>
            </a:r>
            <a:r>
              <a:rPr lang="es-AR" sz="2100" dirty="0"/>
              <a:t>en la gran mayoría de los casos cambios leves </a:t>
            </a:r>
            <a:r>
              <a:rPr lang="es-AR" sz="2100" dirty="0" smtClean="0"/>
              <a:t>- uso </a:t>
            </a:r>
            <a:r>
              <a:rPr lang="es-AR" sz="2100" dirty="0"/>
              <a:t>(supresión) del signo “+” o asignación de la calificación superior (inferior) más próxima dentro de la escala ordinal de cuatro puntos.</a:t>
            </a:r>
          </a:p>
          <a:p>
            <a:pPr marL="0" indent="0" algn="just">
              <a:buNone/>
            </a:pPr>
            <a:endParaRPr lang="es-AR" sz="24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indent="0" algn="just">
              <a:buNone/>
            </a:pPr>
            <a:r>
              <a:rPr lang="es-AR" sz="2100" i="1" dirty="0" smtClean="0"/>
              <a:t>Si bien los cambios de las calificaciones en los distintos indicadores no denotan una mejora en las calificaciones, es muy </a:t>
            </a:r>
            <a:r>
              <a:rPr lang="es-AR" sz="2100" i="1" dirty="0"/>
              <a:t>importante recalcar las diferencias encontradas entre ambas evaluaciones, y explicar </a:t>
            </a:r>
            <a:r>
              <a:rPr lang="es-AR" sz="2100" i="1" dirty="0" smtClean="0"/>
              <a:t>que si se presentaron avances significativos en el corto plazo entre una y otra evaluación. </a:t>
            </a:r>
            <a:endParaRPr lang="es-PY" sz="2100" dirty="0"/>
          </a:p>
        </p:txBody>
      </p:sp>
    </p:spTree>
    <p:extLst>
      <p:ext uri="{BB962C8B-B14F-4D97-AF65-F5344CB8AC3E}">
        <p14:creationId xmlns:p14="http://schemas.microsoft.com/office/powerpoint/2010/main" xmlns="" val="48552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9256" y="188640"/>
            <a:ext cx="8077200" cy="995710"/>
          </a:xfrm>
        </p:spPr>
        <p:txBody>
          <a:bodyPr>
            <a:normAutofit fontScale="90000"/>
          </a:bodyPr>
          <a:lstStyle/>
          <a:p>
            <a:pPr algn="just"/>
            <a:r>
              <a:rPr lang="es-AR" sz="2700" b="1" dirty="0" smtClean="0"/>
              <a:t>Casos donde </a:t>
            </a:r>
            <a:r>
              <a:rPr lang="es-AR" sz="2700" b="1" dirty="0"/>
              <a:t>se produjeron cambios, a pesar de mantenerse invariable la calificación </a:t>
            </a:r>
            <a:r>
              <a:rPr lang="es-AR" sz="2700" b="1" dirty="0" smtClean="0"/>
              <a:t>global comparada con la primera evaluación. </a:t>
            </a:r>
            <a:endParaRPr lang="es-PY" sz="2700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AR" b="1" dirty="0" smtClean="0"/>
          </a:p>
          <a:p>
            <a:endParaRPr lang="es-AR" b="1" dirty="0"/>
          </a:p>
          <a:p>
            <a:endParaRPr lang="es-AR" b="1" dirty="0" smtClean="0"/>
          </a:p>
          <a:p>
            <a:r>
              <a:rPr lang="es-AR" b="1" dirty="0" smtClean="0"/>
              <a:t>1er. CASO</a:t>
            </a:r>
            <a:endParaRPr lang="es-PY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s-AR" sz="2100" b="1" dirty="0"/>
              <a:t>Categoría 1:</a:t>
            </a:r>
            <a:r>
              <a:rPr lang="es-AR" sz="2100" dirty="0"/>
              <a:t> se observan cambios (en sentido positivo o negativo) en el desempeño de la GFP, los cuales pueden ser reflejados en las calificaciones de una o más dimensiones de un determinado indicador, pero dichos cambios no llegan a influir sobre su calificación global. Ejemplos: ID-1 e </a:t>
            </a:r>
            <a:r>
              <a:rPr lang="es-AR" sz="2100" dirty="0" smtClean="0"/>
              <a:t>ID-12.</a:t>
            </a:r>
            <a:endParaRPr lang="es-AR" sz="2100" dirty="0"/>
          </a:p>
          <a:p>
            <a:endParaRPr lang="es-PY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717032"/>
            <a:ext cx="6192688" cy="226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75419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88640"/>
            <a:ext cx="8077200" cy="995710"/>
          </a:xfrm>
        </p:spPr>
        <p:txBody>
          <a:bodyPr>
            <a:normAutofit fontScale="90000"/>
          </a:bodyPr>
          <a:lstStyle/>
          <a:p>
            <a:pPr algn="just"/>
            <a:r>
              <a:rPr lang="es-AR" sz="2700" b="1" dirty="0"/>
              <a:t>Presentación de casos donde se produjeron cambios, a pesar de mantenerse invariable la calificación global comparada con la primera evaluación. </a:t>
            </a:r>
            <a:endParaRPr lang="es-PY" sz="2700" b="1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>
          <a:xfrm>
            <a:off x="2339752" y="1772816"/>
            <a:ext cx="6423248" cy="439938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s-AR" sz="2100" b="1" dirty="0"/>
              <a:t>Categoría 2: </a:t>
            </a:r>
            <a:r>
              <a:rPr lang="es-AR" sz="2100" dirty="0"/>
              <a:t>se observan cambios (en sentido positivo o negativo), a raíz del acceso a información más detallada o de la aplicación más minuciosa de la metodología, los cuales son reflejados en las calificaciones de una o más dimensiones individuales de un determinado indicador, pero no llegan a influir sobre su calificación global. Ejemplo: </a:t>
            </a:r>
            <a:r>
              <a:rPr lang="es-AR" sz="2100" dirty="0" smtClean="0"/>
              <a:t>ID-25.</a:t>
            </a:r>
            <a:endParaRPr lang="es-PY" sz="21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509120"/>
            <a:ext cx="50863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938" y="1988840"/>
            <a:ext cx="1652587" cy="43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3485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77200" cy="864096"/>
          </a:xfrm>
        </p:spPr>
        <p:txBody>
          <a:bodyPr>
            <a:normAutofit fontScale="90000"/>
          </a:bodyPr>
          <a:lstStyle/>
          <a:p>
            <a:pPr marL="179388" lvl="0" indent="-179388" eaLnBrk="0" hangingPunct="0">
              <a:lnSpc>
                <a:spcPct val="90000"/>
              </a:lnSpc>
              <a:spcBef>
                <a:spcPct val="20000"/>
              </a:spcBef>
            </a:pPr>
            <a:r>
              <a:rPr lang="es-AR" sz="2700" b="1" dirty="0" smtClean="0"/>
              <a:t/>
            </a:r>
            <a:br>
              <a:rPr lang="es-AR" sz="2700" b="1" dirty="0" smtClean="0"/>
            </a:br>
            <a:r>
              <a:rPr lang="es-AR" sz="2700" b="1" dirty="0" smtClean="0"/>
              <a:t>Pese </a:t>
            </a:r>
            <a:r>
              <a:rPr lang="es-AR" sz="2700" b="1" dirty="0"/>
              <a:t>al período relativamente corto transcurrido entre ambas evaluaciones, se observa un avance en términos de reforma de la GFP en los últimos años:</a:t>
            </a:r>
            <a:r>
              <a:rPr lang="es-AR" sz="2800" b="1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s-AR" sz="2800" b="1" dirty="0">
                <a:solidFill>
                  <a:prstClr val="black"/>
                </a:solidFill>
                <a:ea typeface="+mn-ea"/>
                <a:cs typeface="+mn-cs"/>
              </a:rPr>
            </a:br>
            <a:endParaRPr lang="es-PY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PY" dirty="0" smtClean="0"/>
          </a:p>
          <a:p>
            <a:endParaRPr lang="es-PY" dirty="0"/>
          </a:p>
          <a:p>
            <a:pPr algn="ctr"/>
            <a:endParaRPr lang="es-PY" dirty="0" smtClean="0"/>
          </a:p>
          <a:p>
            <a:pPr algn="ctr"/>
            <a:r>
              <a:rPr lang="es-PY" dirty="0" smtClean="0"/>
              <a:t>2do. CASO</a:t>
            </a:r>
            <a:endParaRPr lang="es-PY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lvl="0" algn="just"/>
            <a:r>
              <a:rPr lang="es-AR" sz="2500" b="1" dirty="0"/>
              <a:t>8 de los 28 indicadores registraron una mejora en la calificación global (ver Ejemplos 2.doc</a:t>
            </a:r>
            <a:r>
              <a:rPr lang="es-AR" sz="2500" b="1" dirty="0" smtClean="0"/>
              <a:t>).</a:t>
            </a:r>
          </a:p>
          <a:p>
            <a:pPr marL="0" lvl="0" indent="0" algn="just">
              <a:buNone/>
            </a:pPr>
            <a:endParaRPr lang="es-AR" sz="2500" b="1" dirty="0"/>
          </a:p>
          <a:p>
            <a:pPr lvl="0" algn="just"/>
            <a:r>
              <a:rPr lang="es-AR" sz="2500" b="1" dirty="0" smtClean="0"/>
              <a:t>Varias </a:t>
            </a:r>
            <a:r>
              <a:rPr lang="es-AR" sz="2500" b="1" dirty="0"/>
              <a:t>de las mejorías identificadas estuvieron asociadas a cambios en el desempeño en áreas consideradas por ambas evaluaciones como críticas para avanzar hacia el fortalecimiento de la GFP del país: </a:t>
            </a:r>
            <a:endParaRPr lang="es-AR" sz="2500" b="1" dirty="0" smtClean="0"/>
          </a:p>
          <a:p>
            <a:pPr marL="661988" lvl="1" indent="-122238" algn="just">
              <a:spcBef>
                <a:spcPts val="700"/>
              </a:spcBef>
              <a:buClr>
                <a:schemeClr val="accent2"/>
              </a:buClr>
              <a:buSzPct val="60000"/>
              <a:buFont typeface="Arial" pitchFamily="34" charset="0"/>
              <a:buChar char="•"/>
            </a:pPr>
            <a:r>
              <a:rPr lang="es-AR" sz="2300" dirty="0" smtClean="0"/>
              <a:t>Mejoras </a:t>
            </a:r>
            <a:r>
              <a:rPr lang="es-AR" sz="2300" dirty="0"/>
              <a:t>en supervisión del riesgo fiscal agregado (ID-9)</a:t>
            </a:r>
          </a:p>
          <a:p>
            <a:pPr marL="661988" lvl="2" indent="-122238" algn="just">
              <a:spcBef>
                <a:spcPts val="700"/>
              </a:spcBef>
              <a:buSzPct val="60000"/>
              <a:buFont typeface="Arial" pitchFamily="34" charset="0"/>
              <a:buChar char="•"/>
            </a:pPr>
            <a:r>
              <a:rPr lang="es-AR" dirty="0" smtClean="0"/>
              <a:t>El </a:t>
            </a:r>
            <a:r>
              <a:rPr lang="es-AR" dirty="0"/>
              <a:t>Gobierno que toma funciones en 2008 crea el CEP y la UMEP.</a:t>
            </a:r>
          </a:p>
          <a:p>
            <a:pPr marL="661988" lvl="2" indent="-122238" algn="just">
              <a:spcBef>
                <a:spcPts val="700"/>
              </a:spcBef>
              <a:buSzPct val="60000"/>
              <a:buFont typeface="Arial" pitchFamily="34" charset="0"/>
              <a:buChar char="•"/>
            </a:pPr>
            <a:r>
              <a:rPr lang="es-AR" dirty="0"/>
              <a:t>Este cambio se expresa a través del uso de una flecha hacia arriba que acompaña a la calificación global (que pasa de “C” a “C▲”).</a:t>
            </a:r>
          </a:p>
          <a:p>
            <a:pPr marL="661988" lvl="1" indent="-122238" algn="just">
              <a:spcBef>
                <a:spcPts val="700"/>
              </a:spcBef>
              <a:buClr>
                <a:schemeClr val="accent2"/>
              </a:buClr>
              <a:buSzPct val="60000"/>
              <a:buFont typeface="Arial" pitchFamily="34" charset="0"/>
              <a:buChar char="•"/>
            </a:pPr>
            <a:r>
              <a:rPr lang="es-AR" sz="2300" dirty="0"/>
              <a:t>Mejoras en Administración Tributaria (ID-13 e ID-15)</a:t>
            </a:r>
          </a:p>
          <a:p>
            <a:pPr marL="661988" lvl="1" indent="-122238" algn="just">
              <a:spcBef>
                <a:spcPts val="700"/>
              </a:spcBef>
              <a:buClr>
                <a:schemeClr val="accent2"/>
              </a:buClr>
              <a:buSzPct val="60000"/>
              <a:buFont typeface="Arial" pitchFamily="34" charset="0"/>
              <a:buChar char="•"/>
            </a:pPr>
            <a:r>
              <a:rPr lang="es-AR" sz="2300" dirty="0"/>
              <a:t>Mejoras en Control Interno y Auditoría Interna (ID-20 e ID-21)</a:t>
            </a:r>
          </a:p>
          <a:p>
            <a:pPr>
              <a:buFont typeface="Arial" pitchFamily="34" charset="0"/>
              <a:buChar char="•"/>
            </a:pPr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329938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60648"/>
            <a:ext cx="8210872" cy="882352"/>
          </a:xfrm>
        </p:spPr>
        <p:txBody>
          <a:bodyPr>
            <a:noAutofit/>
          </a:bodyPr>
          <a:lstStyle/>
          <a:p>
            <a:pPr lvl="0"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es-ES" sz="2400" b="1" dirty="0" smtClean="0"/>
              <a:t>Se </a:t>
            </a:r>
            <a:r>
              <a:rPr lang="es-ES" sz="2400" b="1" dirty="0"/>
              <a:t>registraron también varios casos donde el PEFA </a:t>
            </a:r>
            <a:r>
              <a:rPr lang="es-ES" sz="2400" b="1" dirty="0" smtClean="0"/>
              <a:t>2011 asignó </a:t>
            </a:r>
            <a:r>
              <a:rPr lang="es-ES" sz="2400" b="1" dirty="0"/>
              <a:t>puntajes globales inferiores a la IFA, aunque no se </a:t>
            </a:r>
            <a:r>
              <a:rPr lang="es-ES" sz="2400" b="1" dirty="0" smtClean="0"/>
              <a:t>debió </a:t>
            </a:r>
            <a:r>
              <a:rPr lang="es-ES" sz="2400" b="1" dirty="0"/>
              <a:t>a un peor desempeño de la GFP</a:t>
            </a:r>
            <a:r>
              <a:rPr lang="es-ES" sz="2400" b="1" dirty="0" smtClean="0"/>
              <a:t>.</a:t>
            </a:r>
            <a:endParaRPr lang="es-PY" sz="2400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PY" dirty="0" smtClean="0"/>
          </a:p>
          <a:p>
            <a:endParaRPr lang="es-PY" dirty="0"/>
          </a:p>
          <a:p>
            <a:endParaRPr lang="es-PY" dirty="0" smtClean="0"/>
          </a:p>
          <a:p>
            <a:r>
              <a:rPr lang="es-PY" dirty="0" smtClean="0"/>
              <a:t>3er. </a:t>
            </a:r>
            <a:r>
              <a:rPr lang="es-PY" dirty="0"/>
              <a:t>CASO</a:t>
            </a:r>
          </a:p>
          <a:p>
            <a:endParaRPr lang="es-PY" dirty="0"/>
          </a:p>
        </p:txBody>
      </p:sp>
      <p:sp>
        <p:nvSpPr>
          <p:cNvPr id="5" name="Content Placeholder 4"/>
          <p:cNvSpPr>
            <a:spLocks noGrp="1" noChangeArrowheads="1"/>
          </p:cNvSpPr>
          <p:nvPr>
            <p:ph sz="quarter" idx="1"/>
          </p:nvPr>
        </p:nvSpPr>
        <p:spPr bwMode="auto">
          <a:xfrm>
            <a:off x="2339752" y="2204864"/>
            <a:ext cx="6400800" cy="2917722"/>
          </a:xfrm>
          <a:prstGeom prst="rect">
            <a:avLst/>
          </a:prstGeom>
          <a:noFill/>
          <a:ln>
            <a:noFill/>
          </a:ln>
          <a:extLst/>
        </p:spPr>
        <p:txBody>
          <a:bodyPr lIns="90488" tIns="44450" rIns="90488" bIns="44450">
            <a:spAutoFit/>
          </a:bodyPr>
          <a:lstStyle/>
          <a:p>
            <a:pPr marL="320040" lvl="1" indent="-320040" algn="just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s-AR" sz="2100" dirty="0"/>
              <a:t>8 de los 28 indicadores registraron una desmejora en la calificación global (ver Ejemplos 3.doc).</a:t>
            </a:r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es-AR" sz="2100" dirty="0"/>
          </a:p>
          <a:p>
            <a:pPr marL="320040" lvl="1" indent="-320040" algn="just">
              <a:lnSpc>
                <a:spcPct val="9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s-AR" sz="2100" dirty="0"/>
              <a:t>El “deterioro” observado respondió más bien a diferencias de interpretación y de acceso a la información (ID-7, ID-10, ID-11, ID-19, ID-23, ID-26 e ID-27), o al impacto de la crisis económica registrada en 2009 (ID-3).</a:t>
            </a:r>
          </a:p>
          <a:p>
            <a:pPr lvl="1"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endParaRPr lang="es-AR" sz="1900" b="1" dirty="0"/>
          </a:p>
        </p:txBody>
      </p:sp>
    </p:spTree>
    <p:extLst>
      <p:ext uri="{BB962C8B-B14F-4D97-AF65-F5344CB8AC3E}">
        <p14:creationId xmlns:p14="http://schemas.microsoft.com/office/powerpoint/2010/main" xmlns="" val="247576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1871</TotalTime>
  <Words>1209</Words>
  <Application>Microsoft Office PowerPoint</Application>
  <PresentationFormat>On-screen Show (4:3)</PresentationFormat>
  <Paragraphs>139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Intermedio</vt:lpstr>
      <vt:lpstr>Slide 1</vt:lpstr>
      <vt:lpstr> CONTENIDO:</vt:lpstr>
      <vt:lpstr>Ubicación Geográfica PARAGUAY</vt:lpstr>
      <vt:lpstr>Principios considerados para las Evaluaciónes PEFA</vt:lpstr>
      <vt:lpstr>Gestión de las Finanzas Públicas - PARAGUAY</vt:lpstr>
      <vt:lpstr>Casos donde se produjeron cambios, a pesar de mantenerse invariable la calificación global comparada con la primera evaluación. </vt:lpstr>
      <vt:lpstr>Presentación de casos donde se produjeron cambios, a pesar de mantenerse invariable la calificación global comparada con la primera evaluación. </vt:lpstr>
      <vt:lpstr> Pese al período relativamente corto transcurrido entre ambas evaluaciones, se observa un avance en términos de reforma de la GFP en los últimos años: </vt:lpstr>
      <vt:lpstr>Se registraron también varios casos donde el PEFA 2011 asignó puntajes globales inferiores a la IFA, aunque no se debió a un peor desempeño de la GFP.</vt:lpstr>
      <vt:lpstr>Factores estructurales </vt:lpstr>
      <vt:lpstr>Desafíos de la GFP en Paraguay</vt:lpstr>
      <vt:lpstr>Incidencia de las evaluaciones en las Mejoras en la Gestión de las Finanzas Públicas – PARAGUAY</vt:lpstr>
      <vt:lpstr>Desafíos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Teodora Joaquina REcalde de Spinzi</dc:creator>
  <cp:lastModifiedBy>bcasado</cp:lastModifiedBy>
  <cp:revision>64</cp:revision>
  <dcterms:created xsi:type="dcterms:W3CDTF">2012-11-14T14:11:34Z</dcterms:created>
  <dcterms:modified xsi:type="dcterms:W3CDTF">2012-12-04T13:18:29Z</dcterms:modified>
</cp:coreProperties>
</file>