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44" r:id="rId1"/>
    <p:sldMasterId id="2147483756" r:id="rId2"/>
    <p:sldMasterId id="2147483768" r:id="rId3"/>
    <p:sldMasterId id="2147483780" r:id="rId4"/>
    <p:sldMasterId id="2147483804" r:id="rId5"/>
    <p:sldMasterId id="2147483816" r:id="rId6"/>
    <p:sldMasterId id="2147483828" r:id="rId7"/>
    <p:sldMasterId id="2147483841" r:id="rId8"/>
  </p:sldMasterIdLst>
  <p:notesMasterIdLst>
    <p:notesMasterId r:id="rId33"/>
  </p:notesMasterIdLst>
  <p:handoutMasterIdLst>
    <p:handoutMasterId r:id="rId34"/>
  </p:handoutMasterIdLst>
  <p:sldIdLst>
    <p:sldId id="256" r:id="rId9"/>
    <p:sldId id="276" r:id="rId10"/>
    <p:sldId id="313" r:id="rId11"/>
    <p:sldId id="306" r:id="rId12"/>
    <p:sldId id="331" r:id="rId13"/>
    <p:sldId id="333" r:id="rId14"/>
    <p:sldId id="330" r:id="rId15"/>
    <p:sldId id="332" r:id="rId16"/>
    <p:sldId id="328" r:id="rId17"/>
    <p:sldId id="327" r:id="rId18"/>
    <p:sldId id="314" r:id="rId19"/>
    <p:sldId id="293" r:id="rId20"/>
    <p:sldId id="323" r:id="rId21"/>
    <p:sldId id="324" r:id="rId22"/>
    <p:sldId id="325" r:id="rId23"/>
    <p:sldId id="322" r:id="rId24"/>
    <p:sldId id="318" r:id="rId25"/>
    <p:sldId id="320" r:id="rId26"/>
    <p:sldId id="321" r:id="rId27"/>
    <p:sldId id="326" r:id="rId28"/>
    <p:sldId id="317" r:id="rId29"/>
    <p:sldId id="309" r:id="rId30"/>
    <p:sldId id="308" r:id="rId31"/>
    <p:sldId id="289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1D"/>
    <a:srgbClr val="FF9900"/>
    <a:srgbClr val="000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6" autoAdjust="0"/>
    <p:restoredTop sz="95798" autoAdjust="0"/>
  </p:normalViewPr>
  <p:slideViewPr>
    <p:cSldViewPr>
      <p:cViewPr varScale="1">
        <p:scale>
          <a:sx n="71" d="100"/>
          <a:sy n="71" d="100"/>
        </p:scale>
        <p:origin x="-7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582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2000" dirty="0"/>
              <a:t>External Scrutiny and</a:t>
            </a:r>
            <a:r>
              <a:rPr lang="en-US" sz="2000" baseline="0" dirty="0"/>
              <a:t> Audit</a:t>
            </a:r>
            <a:endParaRPr lang="en-US" sz="2000" dirty="0"/>
          </a:p>
        </c:rich>
      </c:tx>
      <c:layout>
        <c:manualLayout>
          <c:xMode val="edge"/>
          <c:yMode val="edge"/>
          <c:x val="0.21578210668766637"/>
          <c:y val="5.089203541871955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'New Scenario 1'!$C$184</c:f>
              <c:strCache>
                <c:ptCount val="1"/>
                <c:pt idx="0">
                  <c:v>Frequecncy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'New Scenario 1'!$B$185:$B$188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'New Scenario 1'!$C$185:$C$188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19</c:v>
                </c:pt>
                <c:pt idx="3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2172160"/>
        <c:axId val="252173696"/>
        <c:axId val="0"/>
      </c:bar3DChart>
      <c:catAx>
        <c:axId val="252172160"/>
        <c:scaling>
          <c:orientation val="minMax"/>
        </c:scaling>
        <c:delete val="0"/>
        <c:axPos val="b"/>
        <c:majorTickMark val="out"/>
        <c:minorTickMark val="none"/>
        <c:tickLblPos val="nextTo"/>
        <c:crossAx val="252173696"/>
        <c:crosses val="autoZero"/>
        <c:auto val="1"/>
        <c:lblAlgn val="ctr"/>
        <c:lblOffset val="100"/>
        <c:noMultiLvlLbl val="0"/>
      </c:catAx>
      <c:valAx>
        <c:axId val="252173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2172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2000" dirty="0"/>
              <a:t>Accounting,</a:t>
            </a:r>
            <a:r>
              <a:rPr lang="en-US" sz="2000" baseline="0" dirty="0"/>
              <a:t> Recording </a:t>
            </a:r>
            <a:endParaRPr lang="en-US" sz="2000" baseline="0" dirty="0" smtClean="0"/>
          </a:p>
          <a:p>
            <a:pPr>
              <a:defRPr sz="1600"/>
            </a:pPr>
            <a:r>
              <a:rPr lang="en-US" sz="2000" baseline="0" dirty="0" smtClean="0"/>
              <a:t>and </a:t>
            </a:r>
            <a:r>
              <a:rPr lang="en-US" sz="2000" baseline="0" dirty="0"/>
              <a:t>Reporting</a:t>
            </a:r>
            <a:endParaRPr lang="en-US" sz="20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'New Scenario 1'!$C$173</c:f>
              <c:strCache>
                <c:ptCount val="1"/>
                <c:pt idx="0">
                  <c:v>Frequecncy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'New Scenario 1'!$B$174:$B$177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'New Scenario 1'!$C$174:$C$177</c:f>
              <c:numCache>
                <c:formatCode>General</c:formatCode>
                <c:ptCount val="4"/>
                <c:pt idx="0">
                  <c:v>10</c:v>
                </c:pt>
                <c:pt idx="1">
                  <c:v>23</c:v>
                </c:pt>
                <c:pt idx="2">
                  <c:v>29</c:v>
                </c:pt>
                <c:pt idx="3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3640704"/>
        <c:axId val="253642240"/>
        <c:axId val="0"/>
      </c:bar3DChart>
      <c:catAx>
        <c:axId val="25364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53642240"/>
        <c:crosses val="autoZero"/>
        <c:auto val="1"/>
        <c:lblAlgn val="ctr"/>
        <c:lblOffset val="100"/>
        <c:noMultiLvlLbl val="0"/>
      </c:catAx>
      <c:valAx>
        <c:axId val="25364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640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All Other</a:t>
            </a:r>
            <a:r>
              <a:rPr lang="en-US" sz="2000" baseline="0" dirty="0"/>
              <a:t> </a:t>
            </a:r>
            <a:r>
              <a:rPr lang="en-US" sz="2000" baseline="0" dirty="0" smtClean="0"/>
              <a:t>Indicators*</a:t>
            </a:r>
            <a:endParaRPr lang="en-US" sz="20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'New Scenario 1'!$C$162</c:f>
              <c:strCache>
                <c:ptCount val="1"/>
                <c:pt idx="0">
                  <c:v>Frequecncy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'New Scenario 1'!$B$163:$B$166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'New Scenario 1'!$C$163:$C$166</c:f>
              <c:numCache>
                <c:formatCode>General</c:formatCode>
                <c:ptCount val="4"/>
                <c:pt idx="0">
                  <c:v>99</c:v>
                </c:pt>
                <c:pt idx="1">
                  <c:v>147</c:v>
                </c:pt>
                <c:pt idx="2">
                  <c:v>167</c:v>
                </c:pt>
                <c:pt idx="3">
                  <c:v>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3630336"/>
        <c:axId val="253631872"/>
        <c:axId val="0"/>
      </c:bar3DChart>
      <c:catAx>
        <c:axId val="253630336"/>
        <c:scaling>
          <c:orientation val="minMax"/>
        </c:scaling>
        <c:delete val="0"/>
        <c:axPos val="b"/>
        <c:majorTickMark val="out"/>
        <c:minorTickMark val="none"/>
        <c:tickLblPos val="nextTo"/>
        <c:crossAx val="253631872"/>
        <c:crosses val="autoZero"/>
        <c:auto val="1"/>
        <c:lblAlgn val="ctr"/>
        <c:lblOffset val="100"/>
        <c:noMultiLvlLbl val="0"/>
      </c:catAx>
      <c:valAx>
        <c:axId val="253631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630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ACDCAEE-433B-48A0-BE93-273BFE5E3215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8B33B30-8FA4-4786-8E78-4BCB44872D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3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AF7A4FF0-A11B-4087-9ECD-BE0817B70EAF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8E38DE9D-EECF-4C3A-B277-96FEA0A080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469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82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84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82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82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82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 pitchFamily="34" charset="0"/>
              <a:buChar char="•"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82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82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84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28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2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84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28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84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28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371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3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8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50AC2-2E11-44A5-9DB4-73B04CF64ED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09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09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50AC2-2E11-44A5-9DB4-73B04CF64ED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DE9D-EECF-4C3A-B277-96FEA0A0806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0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602-D76E-45B0-A008-F6E0DB317819}" type="datetime1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1E5E-B2E7-4D1B-A729-A536CAA7B7C2}" type="datetime1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DEE2-99E2-47DD-8CF2-F794DFA27744}" type="datetime1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DDCE-6841-48D1-8934-5C4C1B0EA5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23F-4521-4C7C-80DB-9EE09C62A7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9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5920-5BD7-4FBB-857D-28FC6017CD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23F-4521-4C7C-80DB-9EE09C62A7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0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113B-8556-47AE-A571-AD4B5FC899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23F-4521-4C7C-80DB-9EE09C62A7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8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366-59DF-42BB-9F29-AC605B6C46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23F-4521-4C7C-80DB-9EE09C62A7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7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ED55-20AD-46C0-9A47-9080FCB560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23F-4521-4C7C-80DB-9EE09C62A7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1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DE0-7D55-4718-8F4F-2D93018215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23F-4521-4C7C-80DB-9EE09C62A7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56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BD6E-327E-41A9-842D-850EC1C69A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23F-4521-4C7C-80DB-9EE09C62A7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52400" y="63246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95569-AAFB-423D-BB0D-7AE0811776A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94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85AA-2E3A-4F9A-93DD-DCE53C0820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23F-4521-4C7C-80DB-9EE09C62A7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52D9-B037-4DB8-95BD-2550F51A1C19}" type="datetime1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C7B8-79A1-4641-A8AE-4B0086FE94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23F-4521-4C7C-80DB-9EE09C62A7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21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6F6A-D5D4-4703-B16B-7DACF408B4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23F-4521-4C7C-80DB-9EE09C62A7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19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0D0C-080E-4B3C-A4DD-0484423CA8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23F-4521-4C7C-80DB-9EE09C62A7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94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602-D76E-45B0-A008-F6E0DB317819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36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52D9-B037-4DB8-95BD-2550F51A1C19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92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6950-1363-4819-A734-9553EE4C9E86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0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7367-F63F-4B69-9673-7025704CE9F2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1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B8D9-4AE7-4234-9B66-56FD5A2B7F3D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9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469F-EC25-4968-A6CA-C11F996CD357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43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38D-516B-424A-A5DE-1EB63B0C0E28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7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6950-1363-4819-A734-9553EE4C9E86}" type="datetime1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62AB-0D50-4E96-AE85-B348B8AB9B08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2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09C-2359-4CC8-825A-C1AAC0BB1DA8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7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1E5E-B2E7-4D1B-A729-A536CAA7B7C2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1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DEE2-99E2-47DD-8CF2-F794DFA27744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0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602-D76E-45B0-A008-F6E0DB317819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36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52D9-B037-4DB8-95BD-2550F51A1C19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92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6950-1363-4819-A734-9553EE4C9E86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0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7367-F63F-4B69-9673-7025704CE9F2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1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B8D9-4AE7-4234-9B66-56FD5A2B7F3D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9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469F-EC25-4968-A6CA-C11F996CD357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4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7367-F63F-4B69-9673-7025704CE9F2}" type="datetime1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38D-516B-424A-A5DE-1EB63B0C0E28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7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62AB-0D50-4E96-AE85-B348B8AB9B08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2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09C-2359-4CC8-825A-C1AAC0BB1DA8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7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1E5E-B2E7-4D1B-A729-A536CAA7B7C2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1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DEE2-99E2-47DD-8CF2-F794DFA27744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0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602-D76E-45B0-A008-F6E0DB317819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07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52D9-B037-4DB8-95BD-2550F51A1C19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972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6950-1363-4819-A734-9553EE4C9E86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046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7367-F63F-4B69-9673-7025704CE9F2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471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B8D9-4AE7-4234-9B66-56FD5A2B7F3D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B8D9-4AE7-4234-9B66-56FD5A2B7F3D}" type="datetime1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469F-EC25-4968-A6CA-C11F996CD357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080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38D-516B-424A-A5DE-1EB63B0C0E28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9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62AB-0D50-4E96-AE85-B348B8AB9B08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9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09C-2359-4CC8-825A-C1AAC0BB1DA8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3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1E5E-B2E7-4D1B-A729-A536CAA7B7C2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0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DEE2-99E2-47DD-8CF2-F794DFA27744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3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602-D76E-45B0-A008-F6E0DB317819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076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52D9-B037-4DB8-95BD-2550F51A1C19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972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6950-1363-4819-A734-9553EE4C9E86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046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7367-F63F-4B69-9673-7025704CE9F2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4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469F-EC25-4968-A6CA-C11F996CD357}" type="datetime1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B8D9-4AE7-4234-9B66-56FD5A2B7F3D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4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469F-EC25-4968-A6CA-C11F996CD357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080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38D-516B-424A-A5DE-1EB63B0C0E28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9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62AB-0D50-4E96-AE85-B348B8AB9B08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9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09C-2359-4CC8-825A-C1AAC0BB1DA8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3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1E5E-B2E7-4D1B-A729-A536CAA7B7C2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0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DEE2-99E2-47DD-8CF2-F794DFA27744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3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BDE-03EB-4F09-AA29-CEF65D8BD5F3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Monday, December 03, 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A9C3-B07D-451B-9EE2-1C1D37683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036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8BBE-B495-4642-A493-FF6473A0C2F4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Monday, December 03, 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A9C3-B07D-451B-9EE2-1C1D37683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547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5E95-F865-467C-8521-BF6DD786948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Monday, December 03, 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A9C3-B07D-451B-9EE2-1C1D37683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2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38D-516B-424A-A5DE-1EB63B0C0E28}" type="datetime1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CCCD-6F36-48D5-B523-E690B66AB887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Monday, December 03, 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A9C3-B07D-451B-9EE2-1C1D37683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352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00FB-0909-4CBD-B0F6-9D70EE53F7A4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Monday, December 03, 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A9C3-B07D-451B-9EE2-1C1D37683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372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7F96-CC93-4697-9F84-F5BBEF03E8A8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Monday, December 03, 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A9C3-B07D-451B-9EE2-1C1D37683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555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2FFB-7AEA-4E2A-A701-3783ED549A84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Monday, December 03, 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A9C3-B07D-451B-9EE2-1C1D37683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588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CBE-C64B-4768-9436-0F7B9F9754AF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Monday, December 03, 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A9C3-B07D-451B-9EE2-1C1D37683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168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C7C-315A-45E2-AF53-B39FC0D52CF7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Monday, December 03, 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A9C3-B07D-451B-9EE2-1C1D37683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791B-FCAD-4082-BFF4-FD87A54B65FD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Monday, December 03, 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A9C3-B07D-451B-9EE2-1C1D37683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230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ABB6-0CB9-49E8-8595-D3CFF8DB9A04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Monday, December 03, 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A9C3-B07D-451B-9EE2-1C1D37683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154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-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8686800" cy="5029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64311"/>
      </p:ext>
    </p:extLst>
  </p:cSld>
  <p:clrMapOvr>
    <a:masterClrMapping/>
  </p:clrMapOvr>
  <p:transition>
    <p:wipe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602-D76E-45B0-A008-F6E0DB317819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62AB-0D50-4E96-AE85-B348B8AB9B08}" type="datetime1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52D9-B037-4DB8-95BD-2550F51A1C19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628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6950-1363-4819-A734-9553EE4C9E86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689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7367-F63F-4B69-9673-7025704CE9F2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55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B8D9-4AE7-4234-9B66-56FD5A2B7F3D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083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469F-EC25-4968-A6CA-C11F996CD357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023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38D-516B-424A-A5DE-1EB63B0C0E28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4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62AB-0D50-4E96-AE85-B348B8AB9B08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5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09C-2359-4CC8-825A-C1AAC0BB1DA8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03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1E5E-B2E7-4D1B-A729-A536CAA7B7C2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1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DEE2-99E2-47DD-8CF2-F794DFA27744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2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09C-2359-4CC8-825A-C1AAC0BB1DA8}" type="datetime1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ED01CD-5D6F-4E16-9259-91B92B11F87D}" type="datetime1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9B95569-AAFB-423D-BB0D-7AE0811776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40DB4-1ED9-41C1-BD7C-EB306D8C2D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12/3/2012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D23F-4521-4C7C-80DB-9EE09C62A7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2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ED01CD-5D6F-4E16-9259-91B92B11F87D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79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ED01CD-5D6F-4E16-9259-91B92B11F87D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79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ED01CD-5D6F-4E16-9259-91B92B11F87D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ED01CD-5D6F-4E16-9259-91B92B11F87D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D7AB-3FEC-41A9-96B5-04CD4D3CB91D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Monday, December 03, 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9A9C3-B07D-451B-9EE2-1C1D37683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ED01CD-5D6F-4E16-9259-91B92B11F87D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12/3/2012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9B95569-AAFB-423D-BB0D-7AE0811776AD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74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75" y="70485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PEFA as a Platform for Improving</a:t>
            </a:r>
          </a:p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 Public Financial Management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9600"/>
            <a:ext cx="9144557" cy="76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00200" y="1944469"/>
            <a:ext cx="5443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PEFA in Latin America Workshop: </a:t>
            </a:r>
          </a:p>
          <a:p>
            <a:pPr algn="ctr"/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Brussels, December 4-5, 2012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9" name="Picture 13" descr="WBG_Logo_Globe_In_Square_invertedcircle_only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5200" y="123825"/>
            <a:ext cx="4349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6667500" y="193040"/>
            <a:ext cx="1905000" cy="381000"/>
          </a:xfrm>
          <a:prstGeom prst="rect">
            <a:avLst/>
          </a:prstGeom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1200" b="1" dirty="0">
                <a:solidFill>
                  <a:srgbClr val="D9D9D9"/>
                </a:solidFill>
              </a:rPr>
              <a:t>The World Bank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4425" y="5791199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T.K.  Balakrishnan</a:t>
            </a:r>
          </a:p>
          <a:p>
            <a:pPr algn="r"/>
            <a:r>
              <a:rPr lang="en-US" sz="1200" b="1" dirty="0" smtClean="0"/>
              <a:t>Manager, Financial Management</a:t>
            </a:r>
          </a:p>
          <a:p>
            <a:pPr algn="r"/>
            <a:r>
              <a:rPr lang="en-US" sz="1200" b="1" dirty="0" smtClean="0"/>
              <a:t>Latin America and the Caribbean Region</a:t>
            </a:r>
          </a:p>
          <a:p>
            <a:pPr algn="r"/>
            <a:r>
              <a:rPr lang="en-US" sz="1200" b="1" dirty="0" smtClean="0"/>
              <a:t>World Bank</a:t>
            </a:r>
            <a:endParaRPr lang="en-US" sz="1200" b="1" dirty="0"/>
          </a:p>
        </p:txBody>
      </p:sp>
      <p:pic>
        <p:nvPicPr>
          <p:cNvPr id="1026" name="Picture 2" descr="http://farm9.staticflickr.com/8049/8102887771_2794a0716a_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8" t="1835" r="12501" b="22400"/>
          <a:stretch/>
        </p:blipFill>
        <p:spPr bwMode="auto">
          <a:xfrm>
            <a:off x="1295400" y="3267075"/>
            <a:ext cx="2514600" cy="208149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rm3.staticflickr.com/2024/2007259236_2dac59134d_z.jpg?zz=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5" t="11459" r="16329" b="6539"/>
          <a:stretch/>
        </p:blipFill>
        <p:spPr bwMode="auto">
          <a:xfrm>
            <a:off x="4572278" y="3276600"/>
            <a:ext cx="2619376" cy="208149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676400"/>
            <a:ext cx="8458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National PEFA assessments have informed: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b="1" i="1" dirty="0">
                <a:solidFill>
                  <a:schemeClr val="bg1"/>
                </a:solidFill>
              </a:rPr>
              <a:t>a</a:t>
            </a:r>
            <a:r>
              <a:rPr lang="en-US" sz="2800" b="1" i="1" dirty="0" smtClean="0">
                <a:solidFill>
                  <a:schemeClr val="bg1"/>
                </a:solidFill>
              </a:rPr>
              <a:t> sectoral PFM assessment</a:t>
            </a:r>
            <a:r>
              <a:rPr lang="en-US" sz="2800" dirty="0" smtClean="0">
                <a:solidFill>
                  <a:schemeClr val="bg1"/>
                </a:solidFill>
              </a:rPr>
              <a:t> for the </a:t>
            </a:r>
            <a:r>
              <a:rPr lang="en-US" sz="2800" dirty="0" smtClean="0">
                <a:solidFill>
                  <a:schemeClr val="bg1"/>
                </a:solidFill>
              </a:rPr>
              <a:t>health </a:t>
            </a:r>
            <a:r>
              <a:rPr lang="en-US" sz="2800" dirty="0" smtClean="0">
                <a:solidFill>
                  <a:schemeClr val="bg1"/>
                </a:solidFill>
              </a:rPr>
              <a:t>sector in Haiti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b="1" i="1" dirty="0">
                <a:solidFill>
                  <a:schemeClr val="bg1"/>
                </a:solidFill>
              </a:rPr>
              <a:t>a</a:t>
            </a:r>
            <a:r>
              <a:rPr lang="en-US" sz="2800" b="1" i="1" dirty="0" smtClean="0">
                <a:solidFill>
                  <a:schemeClr val="bg1"/>
                </a:solidFill>
              </a:rPr>
              <a:t> Transport Sector FM assessment</a:t>
            </a:r>
            <a:r>
              <a:rPr lang="en-US" sz="2800" dirty="0" smtClean="0">
                <a:solidFill>
                  <a:schemeClr val="bg1"/>
                </a:solidFill>
              </a:rPr>
              <a:t> for the Uruguay Roads Project</a:t>
            </a:r>
          </a:p>
          <a:p>
            <a:pPr>
              <a:spcAft>
                <a:spcPts val="600"/>
              </a:spcAft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b="1" i="1" dirty="0" smtClean="0">
                <a:solidFill>
                  <a:schemeClr val="bg1"/>
                </a:solidFill>
              </a:rPr>
              <a:t>Tegucigalpa Municipality PEFA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</a:rPr>
              <a:t>in Honduras</a:t>
            </a:r>
            <a:r>
              <a:rPr lang="en-US" sz="2800" dirty="0" smtClean="0">
                <a:solidFill>
                  <a:schemeClr val="bg1"/>
                </a:solidFill>
              </a:rPr>
              <a:t> will provide information to the International Finance Corporation </a:t>
            </a:r>
            <a:r>
              <a:rPr lang="en-US" sz="2800" dirty="0" smtClean="0">
                <a:solidFill>
                  <a:schemeClr val="bg1"/>
                </a:solidFill>
              </a:rPr>
              <a:t>(IFC) for </a:t>
            </a:r>
            <a:r>
              <a:rPr lang="en-US" sz="2800" dirty="0" smtClean="0">
                <a:solidFill>
                  <a:schemeClr val="bg1"/>
                </a:solidFill>
              </a:rPr>
              <a:t>potential investment.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525" y="304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PEFAs support other initiatives…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152400" y="63246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95569-AAFB-423D-BB0D-7AE0811776A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9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057400"/>
            <a:ext cx="7924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PEFA s’ Contributions to PFM Reforms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</a:rPr>
              <a:t>Progress on PFM in the Latin America and Caribbean (LAC) region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Linkages of PEFAs to Fiduciary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ssessments on World Bank-financed operations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Concluding Thoughts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52400" y="63246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95569-AAFB-423D-BB0D-7AE0811776A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064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pPr algn="ctr"/>
            <a:r>
              <a:rPr lang="en-US" sz="3600" dirty="0" smtClean="0">
                <a:solidFill>
                  <a:srgbClr val="FFFF00"/>
                </a:solidFill>
                <a:latin typeface="Palatino Linotype" pitchFamily="18" charset="0"/>
              </a:rPr>
              <a:t>Progress on PFM Improvements</a:t>
            </a:r>
            <a:endParaRPr lang="en-US" sz="3600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152400" y="63246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95569-AAFB-423D-BB0D-7AE0811776A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425744"/>
            <a:ext cx="79248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Palatino Linotype" pitchFamily="18" charset="0"/>
              </a:rPr>
              <a:t>Limited data available on PFM progress over time.</a:t>
            </a:r>
          </a:p>
          <a:p>
            <a:pPr marL="914400" lvl="1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 smtClean="0">
                <a:latin typeface="Palatino Linotype" pitchFamily="18" charset="0"/>
              </a:rPr>
              <a:t>Difficult to draw any conclusions yet.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>
              <a:latin typeface="Palatino Linotype" pitchFamily="18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Palatino Linotype" pitchFamily="18" charset="0"/>
              </a:rPr>
              <a:t>PEFA data not yet sufficiently available to examine progress on PFM improvements </a:t>
            </a:r>
            <a:r>
              <a:rPr lang="en-US" sz="2400" dirty="0" smtClean="0">
                <a:latin typeface="Palatino Linotype" pitchFamily="18" charset="0"/>
              </a:rPr>
              <a:t>across the region</a:t>
            </a:r>
            <a:endParaRPr lang="en-US" sz="2400" dirty="0" smtClean="0">
              <a:latin typeface="Palatino Linotype" pitchFamily="18" charset="0"/>
            </a:endParaRP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 smtClean="0">
                <a:latin typeface="Palatino Linotype" pitchFamily="18" charset="0"/>
              </a:rPr>
              <a:t>Limited number of repeat assessments</a:t>
            </a:r>
          </a:p>
          <a:p>
            <a:pPr marL="914400" lvl="1" indent="-4572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>
              <a:latin typeface="Palatino Linotype" pitchFamily="18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Palatino Linotype" pitchFamily="18" charset="0"/>
              </a:rPr>
              <a:t>Available time-series data is World Bank’s </a:t>
            </a:r>
            <a:r>
              <a:rPr lang="en-US" sz="2400" i="1" dirty="0" smtClean="0">
                <a:latin typeface="Palatino Linotype" pitchFamily="18" charset="0"/>
              </a:rPr>
              <a:t>Country Policy and Institutional Assessment (CPIA) </a:t>
            </a:r>
            <a:r>
              <a:rPr lang="en-US" sz="2400" dirty="0" smtClean="0">
                <a:latin typeface="Palatino Linotype" pitchFamily="18" charset="0"/>
              </a:rPr>
              <a:t>Question 13 (Quality of Budgetary and Financial Management)</a:t>
            </a:r>
          </a:p>
          <a:p>
            <a:pPr marL="914400" lvl="1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 smtClean="0">
                <a:latin typeface="Palatino Linotype" pitchFamily="18" charset="0"/>
              </a:rPr>
              <a:t>Also used in the Paris/Accra Declarations</a:t>
            </a:r>
          </a:p>
        </p:txBody>
      </p:sp>
    </p:spTree>
    <p:extLst>
      <p:ext uri="{BB962C8B-B14F-4D97-AF65-F5344CB8AC3E}">
        <p14:creationId xmlns:p14="http://schemas.microsoft.com/office/powerpoint/2010/main" val="26410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06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pPr algn="ctr"/>
            <a:r>
              <a:rPr lang="en-US" sz="3200" dirty="0" smtClean="0">
                <a:solidFill>
                  <a:srgbClr val="FFFF00"/>
                </a:solidFill>
                <a:latin typeface="Palatino Linotype" pitchFamily="18" charset="0"/>
              </a:rPr>
              <a:t>CPIA:  Quality of PFM</a:t>
            </a: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152400" y="63246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95569-AAFB-423D-BB0D-7AE0811776A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363137"/>
            <a:ext cx="8763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/>
            <a:r>
              <a:rPr lang="en-US" sz="2400" dirty="0" smtClean="0">
                <a:latin typeface="Palatino Linotype" pitchFamily="18" charset="0"/>
              </a:rPr>
              <a:t>Uses various available analytic work to determine scores.   </a:t>
            </a:r>
          </a:p>
          <a:p>
            <a:pPr marL="571500" lvl="1" indent="-342900">
              <a:buFont typeface="Wingdings" pitchFamily="2" charset="2"/>
              <a:buChar char="Ø"/>
            </a:pPr>
            <a:r>
              <a:rPr lang="en-US" sz="2000" dirty="0" smtClean="0">
                <a:latin typeface="Palatino Linotype" pitchFamily="18" charset="0"/>
              </a:rPr>
              <a:t>CPIA is not an analytic study. </a:t>
            </a:r>
          </a:p>
          <a:p>
            <a:pPr marL="571500" lvl="1" indent="-342900">
              <a:buFont typeface="Wingdings" pitchFamily="2" charset="2"/>
              <a:buChar char="Ø"/>
            </a:pPr>
            <a:r>
              <a:rPr lang="en-US" sz="2000" dirty="0" smtClean="0">
                <a:latin typeface="Palatino Linotype" pitchFamily="18" charset="0"/>
              </a:rPr>
              <a:t>Increasingly PEFAs are used to determine CPIA scores.</a:t>
            </a:r>
            <a:endParaRPr lang="en-US" sz="2000" dirty="0">
              <a:latin typeface="Palatino Linotype" pitchFamily="18" charset="0"/>
            </a:endParaRPr>
          </a:p>
          <a:p>
            <a:endParaRPr lang="en-US" sz="2400" dirty="0" smtClean="0">
              <a:latin typeface="Palatino Linotype" pitchFamily="18" charset="0"/>
            </a:endParaRPr>
          </a:p>
          <a:p>
            <a:r>
              <a:rPr lang="en-US" sz="2400" dirty="0" smtClean="0">
                <a:latin typeface="Palatino Linotype" pitchFamily="18" charset="0"/>
              </a:rPr>
              <a:t>3 sub-questions</a:t>
            </a:r>
            <a:r>
              <a:rPr lang="en-US" sz="2000" dirty="0" smtClean="0">
                <a:latin typeface="Palatino Linotype" pitchFamily="18" charset="0"/>
              </a:rPr>
              <a:t>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>
                <a:latin typeface="Palatino Linotype" pitchFamily="18" charset="0"/>
              </a:rPr>
              <a:t>C</a:t>
            </a:r>
            <a:r>
              <a:rPr lang="en-US" sz="2000" dirty="0" smtClean="0">
                <a:latin typeface="Palatino Linotype" pitchFamily="18" charset="0"/>
              </a:rPr>
              <a:t>omprehensive </a:t>
            </a:r>
            <a:r>
              <a:rPr lang="en-US" sz="2000" dirty="0" smtClean="0">
                <a:latin typeface="Palatino Linotype" pitchFamily="18" charset="0"/>
              </a:rPr>
              <a:t>and credible budget linked to policy </a:t>
            </a:r>
            <a:r>
              <a:rPr lang="en-US" sz="2000" dirty="0" smtClean="0">
                <a:latin typeface="Palatino Linotype" pitchFamily="18" charset="0"/>
              </a:rPr>
              <a:t>priorities. </a:t>
            </a:r>
            <a:endParaRPr lang="en-US" sz="2000" dirty="0" smtClean="0">
              <a:latin typeface="Palatino Linotype" pitchFamily="18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>
                <a:latin typeface="Palatino Linotype" pitchFamily="18" charset="0"/>
              </a:rPr>
              <a:t>E</a:t>
            </a:r>
            <a:r>
              <a:rPr lang="en-US" sz="2000" dirty="0" smtClean="0">
                <a:latin typeface="Palatino Linotype" pitchFamily="18" charset="0"/>
              </a:rPr>
              <a:t>ffective </a:t>
            </a:r>
            <a:r>
              <a:rPr lang="en-US" sz="2000" dirty="0" smtClean="0">
                <a:latin typeface="Palatino Linotype" pitchFamily="18" charset="0"/>
              </a:rPr>
              <a:t>implementation of the </a:t>
            </a:r>
            <a:r>
              <a:rPr lang="en-US" sz="2000" dirty="0" smtClean="0">
                <a:latin typeface="Palatino Linotype" pitchFamily="18" charset="0"/>
              </a:rPr>
              <a:t>budget</a:t>
            </a:r>
            <a:r>
              <a:rPr lang="en-US" sz="2000" dirty="0">
                <a:latin typeface="Palatino Linotype" pitchFamily="18" charset="0"/>
              </a:rPr>
              <a:t>.</a:t>
            </a:r>
            <a:endParaRPr lang="en-US" sz="2000" dirty="0" smtClean="0">
              <a:latin typeface="Palatino Linotype" pitchFamily="18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latin typeface="Palatino Linotype" pitchFamily="18" charset="0"/>
              </a:rPr>
              <a:t>Timely and reliable accounting and reporting and effective audits.</a:t>
            </a:r>
          </a:p>
          <a:p>
            <a:pPr marL="0" lvl="1"/>
            <a:endParaRPr lang="en-US" sz="2000" dirty="0" smtClean="0">
              <a:latin typeface="Palatino Linotype" pitchFamily="18" charset="0"/>
            </a:endParaRPr>
          </a:p>
          <a:p>
            <a:pPr marL="0" lvl="1"/>
            <a:r>
              <a:rPr lang="en-US" sz="2400" dirty="0" smtClean="0">
                <a:latin typeface="Palatino Linotype" pitchFamily="18" charset="0"/>
              </a:rPr>
              <a:t>Done </a:t>
            </a:r>
            <a:r>
              <a:rPr lang="en-US" sz="2400" dirty="0">
                <a:latin typeface="Palatino Linotype" pitchFamily="18" charset="0"/>
              </a:rPr>
              <a:t>annually 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2000" dirty="0" smtClean="0">
                <a:latin typeface="Palatino Linotype" pitchFamily="18" charset="0"/>
              </a:rPr>
              <a:t>Scores </a:t>
            </a:r>
            <a:r>
              <a:rPr lang="en-US" sz="2000" dirty="0">
                <a:latin typeface="Palatino Linotype" pitchFamily="18" charset="0"/>
              </a:rPr>
              <a:t>for IDA-eligible countries are disclosed.  Scores of IBRD countries are not disclosed.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Palatino Linotype" pitchFamily="18" charset="0"/>
              </a:rPr>
              <a:t>Ratings are based on actual policies and performance, not on promises or intentions.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>
              <a:latin typeface="Palatino Linotype" pitchFamily="18" charset="0"/>
            </a:endParaRPr>
          </a:p>
          <a:p>
            <a:r>
              <a:rPr lang="en-US" sz="2400" dirty="0" smtClean="0">
                <a:latin typeface="Palatino Linotype" pitchFamily="18" charset="0"/>
              </a:rPr>
              <a:t>Scores are based on a scale of 1 (low) to 6 (high).</a:t>
            </a:r>
            <a:endParaRPr lang="en-US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" y="0"/>
            <a:ext cx="9144000" cy="1295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06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sz="3200" dirty="0" smtClean="0">
                <a:solidFill>
                  <a:srgbClr val="FFFF00"/>
                </a:solidFill>
                <a:latin typeface="Palatino Linotype" pitchFamily="18" charset="0"/>
                <a:ea typeface="Calibri" pitchFamily="34" charset="0"/>
                <a:cs typeface="Mangal" pitchFamily="18" charset="0"/>
              </a:rPr>
              <a:t>Average </a:t>
            </a:r>
            <a:r>
              <a:rPr lang="en-US" sz="3200" dirty="0">
                <a:solidFill>
                  <a:srgbClr val="FFFF00"/>
                </a:solidFill>
                <a:latin typeface="Palatino Linotype" pitchFamily="18" charset="0"/>
                <a:ea typeface="Calibri" pitchFamily="34" charset="0"/>
                <a:cs typeface="Mangal" pitchFamily="18" charset="0"/>
              </a:rPr>
              <a:t>CPIA Rating for </a:t>
            </a:r>
            <a:r>
              <a:rPr lang="en-US" sz="3200" dirty="0" smtClean="0">
                <a:solidFill>
                  <a:srgbClr val="FFFF00"/>
                </a:solidFill>
                <a:latin typeface="Palatino Linotype" pitchFamily="18" charset="0"/>
                <a:ea typeface="Calibri" pitchFamily="34" charset="0"/>
                <a:cs typeface="Mangal" pitchFamily="18" charset="0"/>
              </a:rPr>
              <a:t>PFM :   2001 and 2011</a:t>
            </a:r>
            <a:endParaRPr lang="en-US" sz="3200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152400" y="63246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95569-AAFB-423D-BB0D-7AE0811776A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925131"/>
              </p:ext>
            </p:extLst>
          </p:nvPr>
        </p:nvGraphicFramePr>
        <p:xfrm>
          <a:off x="304799" y="1524002"/>
          <a:ext cx="8534401" cy="4656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5601"/>
                <a:gridCol w="1282699"/>
                <a:gridCol w="1536701"/>
                <a:gridCol w="1295400"/>
                <a:gridCol w="1524000"/>
              </a:tblGrid>
              <a:tr h="761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Region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No of Countries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2001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2011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% 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Increase 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/  Decrease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7667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Latin America and </a:t>
                      </a: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Caribbean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28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3.6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3.7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1.5%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90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South </a:t>
                      </a:r>
                      <a:r>
                        <a:rPr lang="en-US" sz="1800" dirty="0" smtClean="0">
                          <a:effectLst/>
                          <a:latin typeface="Palatino Linotype" pitchFamily="18" charset="0"/>
                        </a:rPr>
                        <a:t>Asia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7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3.6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3.3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-9.8%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90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East Asia and </a:t>
                      </a:r>
                      <a:r>
                        <a:rPr lang="en-US" sz="1800" dirty="0" smtClean="0">
                          <a:effectLst/>
                          <a:latin typeface="Palatino Linotype" pitchFamily="18" charset="0"/>
                        </a:rPr>
                        <a:t>Pacific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19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3.4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3.6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5.4%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90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Africa 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45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3.0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3.2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5.1%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7819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Middle East and North </a:t>
                      </a:r>
                      <a:r>
                        <a:rPr lang="en-US" sz="1800" dirty="0" smtClean="0">
                          <a:effectLst/>
                          <a:latin typeface="Palatino Linotype" pitchFamily="18" charset="0"/>
                        </a:rPr>
                        <a:t>Africa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8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3.4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3.3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-1.9%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7819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Europe and Central </a:t>
                      </a:r>
                      <a:r>
                        <a:rPr lang="en-US" sz="1800" dirty="0" smtClean="0">
                          <a:effectLst/>
                          <a:latin typeface="Palatino Linotype" pitchFamily="18" charset="0"/>
                        </a:rPr>
                        <a:t>Asia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20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3.0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3.8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25.5%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90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Total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127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3.4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3.5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2.9%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5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06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pPr algn="ctr"/>
            <a:r>
              <a:rPr lang="en-US" sz="3200" dirty="0">
                <a:solidFill>
                  <a:srgbClr val="FFFF00"/>
                </a:solidFill>
                <a:latin typeface="Palatino Linotype" pitchFamily="18" charset="0"/>
              </a:rPr>
              <a:t>Changes in CPIA </a:t>
            </a:r>
            <a:r>
              <a:rPr lang="en-US" sz="3200" dirty="0" smtClean="0">
                <a:solidFill>
                  <a:srgbClr val="FFFF00"/>
                </a:solidFill>
                <a:latin typeface="Palatino Linotype" pitchFamily="18" charset="0"/>
              </a:rPr>
              <a:t>Ratings </a:t>
            </a:r>
            <a:r>
              <a:rPr lang="en-US" sz="3200" dirty="0">
                <a:solidFill>
                  <a:srgbClr val="FFFF00"/>
                </a:solidFill>
                <a:latin typeface="Palatino Linotype" pitchFamily="18" charset="0"/>
              </a:rPr>
              <a:t>for </a:t>
            </a:r>
            <a:r>
              <a:rPr lang="en-US" sz="3200" dirty="0" smtClean="0">
                <a:solidFill>
                  <a:srgbClr val="FFFF00"/>
                </a:solidFill>
                <a:latin typeface="Palatino Linotype" pitchFamily="18" charset="0"/>
              </a:rPr>
              <a:t>PFM : 2001 and 2011</a:t>
            </a:r>
            <a:endParaRPr lang="en-US" sz="3200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152400" y="63246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95569-AAFB-423D-BB0D-7AE0811776A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482765"/>
              </p:ext>
            </p:extLst>
          </p:nvPr>
        </p:nvGraphicFramePr>
        <p:xfrm>
          <a:off x="228600" y="1447802"/>
          <a:ext cx="8686800" cy="4876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0590"/>
                <a:gridCol w="1465572"/>
                <a:gridCol w="1078794"/>
                <a:gridCol w="1172874"/>
                <a:gridCol w="1128970"/>
              </a:tblGrid>
              <a:tr h="550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Region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No. of 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Countries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9176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 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Total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Increase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In rating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Decrease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In rating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Constant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</a:rPr>
                        <a:t>rating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479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Latin America and </a:t>
                      </a: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Caribbean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28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12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11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5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479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South </a:t>
                      </a:r>
                      <a:r>
                        <a:rPr lang="en-US" sz="1800" dirty="0" smtClean="0">
                          <a:effectLst/>
                          <a:latin typeface="Palatino Linotype" pitchFamily="18" charset="0"/>
                        </a:rPr>
                        <a:t>Asia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7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0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479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East Asia and </a:t>
                      </a:r>
                      <a:r>
                        <a:rPr lang="en-US" sz="1800" dirty="0" smtClean="0">
                          <a:effectLst/>
                          <a:latin typeface="Palatino Linotype" pitchFamily="18" charset="0"/>
                        </a:rPr>
                        <a:t>Pacific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19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11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5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479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Palatino Linotype" pitchFamily="18" charset="0"/>
                        </a:rPr>
                        <a:t>Africa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45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19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9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17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479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Middle East and North </a:t>
                      </a:r>
                      <a:r>
                        <a:rPr lang="en-US" sz="1800" dirty="0" smtClean="0">
                          <a:effectLst/>
                          <a:latin typeface="Palatino Linotype" pitchFamily="18" charset="0"/>
                        </a:rPr>
                        <a:t>Africa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8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6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5046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Europe and Central </a:t>
                      </a:r>
                      <a:r>
                        <a:rPr lang="en-US" sz="1800" dirty="0" smtClean="0">
                          <a:effectLst/>
                          <a:latin typeface="Palatino Linotype" pitchFamily="18" charset="0"/>
                        </a:rPr>
                        <a:t>Asia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20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16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alatino Linotype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5046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alatino Linotype" pitchFamily="18" charset="0"/>
                        </a:rPr>
                        <a:t>Total</a:t>
                      </a:r>
                      <a:endParaRPr lang="en-US" sz="1800" b="1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alatino Linotype" pitchFamily="18" charset="0"/>
                        </a:rPr>
                        <a:t>127</a:t>
                      </a:r>
                      <a:endParaRPr lang="en-US" sz="1800" b="1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alatino Linotype" pitchFamily="18" charset="0"/>
                        </a:rPr>
                        <a:t>59</a:t>
                      </a:r>
                      <a:endParaRPr lang="en-US" sz="1800" b="1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alatino Linotype" pitchFamily="18" charset="0"/>
                        </a:rPr>
                        <a:t>31</a:t>
                      </a:r>
                      <a:endParaRPr lang="en-US" sz="1800" b="1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alatino Linotype" pitchFamily="18" charset="0"/>
                        </a:rPr>
                        <a:t>37</a:t>
                      </a:r>
                      <a:endParaRPr lang="en-US" sz="1800" b="1" dirty="0">
                        <a:effectLst/>
                        <a:latin typeface="Palatino Linotype" pitchFamily="18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3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" y="1457325"/>
            <a:ext cx="8839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Palatino Linotype" pitchFamily="18" charset="0"/>
              </a:rPr>
              <a:t>PEFA data for 26 LAC countries:  Accounting and Auditing performance is lagging </a:t>
            </a:r>
            <a:endParaRPr lang="en-US" sz="2000" b="1" i="1" dirty="0">
              <a:solidFill>
                <a:srgbClr val="C00000"/>
              </a:solidFill>
              <a:latin typeface="Palatino Linotype" pitchFamily="18" charset="0"/>
            </a:endParaRP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17064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Palatino Linotype" pitchFamily="18" charset="0"/>
              </a:rPr>
              <a:t>Aggregated PEFA data could be helpful in identifying priority areas at the regional level….  </a:t>
            </a:r>
            <a:endParaRPr lang="en-US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629220"/>
              </p:ext>
            </p:extLst>
          </p:nvPr>
        </p:nvGraphicFramePr>
        <p:xfrm>
          <a:off x="4648200" y="2362200"/>
          <a:ext cx="4262967" cy="2245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44164"/>
              </p:ext>
            </p:extLst>
          </p:nvPr>
        </p:nvGraphicFramePr>
        <p:xfrm>
          <a:off x="228600" y="2286000"/>
          <a:ext cx="4343400" cy="230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138030"/>
              </p:ext>
            </p:extLst>
          </p:nvPr>
        </p:nvGraphicFramePr>
        <p:xfrm>
          <a:off x="2362200" y="4572000"/>
          <a:ext cx="4572000" cy="190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71600" y="6400800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en-US" sz="1400" b="1" i="1" dirty="0" smtClean="0"/>
              <a:t>Other indicators relate to budget credibility, comprehensiveness, transparency and execution.</a:t>
            </a:r>
            <a:endParaRPr lang="en-US" sz="1400" b="1" i="1" dirty="0"/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152400" y="63246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95569-AAFB-423D-BB0D-7AE0811776A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7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7924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4A66AC">
                    <a:lumMod val="50000"/>
                  </a:srgbClr>
                </a:solidFill>
              </a:rPr>
              <a:t>PEFA studies’ contributions to PFM reforms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4A66AC">
                    <a:lumMod val="50000"/>
                  </a:srgbClr>
                </a:solidFill>
              </a:rPr>
              <a:t>Progress on PFM in the Latin America and Caribbean (LAC) region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</a:rPr>
              <a:t>Linkages to fiduciary assessments on World Bank-financed operations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4A66AC">
                    <a:lumMod val="50000"/>
                  </a:srgbClr>
                </a:solidFill>
              </a:rPr>
              <a:t>Concluding Thoughts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52400" y="63246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/>
          <a:p>
            <a:pPr>
              <a:defRPr/>
            </a:pPr>
            <a:fld id="{E9B95569-AAFB-423D-BB0D-7AE0811776AD}" type="slidenum">
              <a:rPr lang="en-US" sz="1600" smtClean="0">
                <a:solidFill>
                  <a:prstClr val="black">
                    <a:alpha val="60000"/>
                  </a:prstClr>
                </a:solidFill>
              </a:rPr>
              <a:pPr>
                <a:defRPr/>
              </a:pPr>
              <a:t>17</a:t>
            </a:fld>
            <a:endParaRPr lang="en-US" sz="1600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533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Development Policy Operations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" y="1600200"/>
            <a:ext cx="8648700" cy="5181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Characteristics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Rapidly disbursing policy-based financing to address development financing requirements.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Disbursements are into the general government budget and foreign exchange reserves, and not against specific expenditures</a:t>
            </a: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Fiduciary Assurance Mechanisms: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Understanding of country PFM system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Government commitment to address PFM weaknesses and progress over time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PEFAs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Provide analytic underpinning on the country PFM system.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Provide information on progress made over time.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Provide information to support PFM policy reforms supported by the operation.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533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Program for Results Operations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600200"/>
            <a:ext cx="8839200" cy="5181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Characteristics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Provides financing for specific country development programs.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Disbursement on the basis of specific results achieved.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Emphasizes institutional capacity building as part of the program.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New instrument (introduced in 2012).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Fiduciary Assurance Mechanisms: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Program fiduciary systems are in place to provide reasonable assurance.  These are significantly based on regular country PFM system.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Measures to support institutional development and address weaknesses.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PEFAs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rovides useful information for program fiduciary assessment.  Drill-down analytic work usually needed at the program/sectoral </a:t>
            </a:r>
            <a:r>
              <a:rPr lang="en-US" sz="2000" dirty="0" smtClean="0">
                <a:solidFill>
                  <a:schemeClr val="bg1"/>
                </a:solidFill>
              </a:rPr>
              <a:t>level.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Example:  </a:t>
            </a:r>
            <a:r>
              <a:rPr lang="en-US" sz="2000" b="1" i="1" dirty="0" smtClean="0">
                <a:solidFill>
                  <a:schemeClr val="bg1"/>
                </a:solidFill>
              </a:rPr>
              <a:t>Uruguay Roads Project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Transport Sector assessment, which extensively drew on the national-level PEFA.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79248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PEFAs’ Contributions to Public Financial Management (PFM) Reforms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Progress on PFM in the Latin America and Caribbean (LAC) Region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Linkages of PEFAs to Fiduciary </a:t>
            </a:r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ssessments on World Bank-financed Operations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Concluding Thoughts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65666"/>
            <a:ext cx="1013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sz="3600" dirty="0" smtClean="0">
                <a:solidFill>
                  <a:srgbClr val="FFFF00"/>
                </a:solidFill>
              </a:rPr>
              <a:t>Topics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www.stevensstrategic.com/wp-content/uploads/2012/09/globe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BFF"/>
              </a:clrFrom>
              <a:clrTo>
                <a:srgbClr val="F6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95"/>
          <a:stretch/>
        </p:blipFill>
        <p:spPr bwMode="auto">
          <a:xfrm>
            <a:off x="370356" y="485502"/>
            <a:ext cx="696444" cy="6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152400" y="63246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95569-AAFB-423D-BB0D-7AE0811776A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533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Investment Lending Operations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>
            <a:spLocks/>
          </p:cNvSpPr>
          <p:nvPr/>
        </p:nvSpPr>
        <p:spPr>
          <a:xfrm>
            <a:off x="264458" y="1600200"/>
            <a:ext cx="8727141" cy="5038130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Characteristics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Provides </a:t>
            </a:r>
            <a:r>
              <a:rPr lang="en-US" sz="2200" dirty="0">
                <a:solidFill>
                  <a:schemeClr val="bg1"/>
                </a:solidFill>
              </a:rPr>
              <a:t>financial and operational support to specific development projects which have defined </a:t>
            </a:r>
            <a:r>
              <a:rPr lang="en-US" sz="2200" dirty="0" smtClean="0">
                <a:solidFill>
                  <a:schemeClr val="bg1"/>
                </a:solidFill>
              </a:rPr>
              <a:t>objectives</a:t>
            </a:r>
            <a:r>
              <a:rPr lang="en-US" sz="2200" dirty="0">
                <a:solidFill>
                  <a:schemeClr val="bg1"/>
                </a:solidFill>
              </a:rPr>
              <a:t>, activities, and results.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Disburses against specific eligible </a:t>
            </a:r>
            <a:r>
              <a:rPr lang="en-US" sz="2200" dirty="0" smtClean="0">
                <a:solidFill>
                  <a:schemeClr val="bg1"/>
                </a:solidFill>
              </a:rPr>
              <a:t>expenditures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Constitutes the majority of World Bank financing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Fiduciary Assurance Mechanisms: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Satisfactory project financial management arrangements are in place at project start and during project implementation to provide reasonable assurance.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Interim financial statements, annual audited financial statements.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Emerging Directions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Emphasis on greater alignment </a:t>
            </a:r>
            <a:r>
              <a:rPr lang="en-US" sz="2200" dirty="0" smtClean="0">
                <a:solidFill>
                  <a:schemeClr val="bg1"/>
                </a:solidFill>
              </a:rPr>
              <a:t>of project FM arrangements with country’s </a:t>
            </a:r>
            <a:r>
              <a:rPr lang="en-US" sz="2200" dirty="0" smtClean="0">
                <a:solidFill>
                  <a:schemeClr val="bg1"/>
                </a:solidFill>
              </a:rPr>
              <a:t>regular PFM systems and </a:t>
            </a:r>
            <a:r>
              <a:rPr lang="en-US" sz="2200" dirty="0" smtClean="0">
                <a:solidFill>
                  <a:schemeClr val="bg1"/>
                </a:solidFill>
              </a:rPr>
              <a:t>institutions, and corresponding institutional development.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PEFAs will help provide information on the country PFM </a:t>
            </a:r>
            <a:r>
              <a:rPr lang="en-US" sz="2200" dirty="0" smtClean="0">
                <a:solidFill>
                  <a:schemeClr val="bg1"/>
                </a:solidFill>
              </a:rPr>
              <a:t>system, </a:t>
            </a:r>
            <a:r>
              <a:rPr lang="en-US" sz="2200" dirty="0" smtClean="0">
                <a:solidFill>
                  <a:schemeClr val="bg1"/>
                </a:solidFill>
              </a:rPr>
              <a:t>and how project FM arrangements can be designed as part of this </a:t>
            </a:r>
            <a:r>
              <a:rPr lang="en-US" sz="2200" dirty="0" smtClean="0">
                <a:solidFill>
                  <a:schemeClr val="bg1"/>
                </a:solidFill>
              </a:rPr>
              <a:t>system.</a:t>
            </a:r>
            <a:endParaRPr lang="en-US" sz="22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79248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4A66AC">
                    <a:lumMod val="50000"/>
                  </a:srgbClr>
                </a:solidFill>
              </a:rPr>
              <a:t>PEFA studies’ contributions to PFM reforms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4A66AC">
                    <a:lumMod val="50000"/>
                  </a:srgbClr>
                </a:solidFill>
              </a:rPr>
              <a:t>Progress on PFM in the Latin America and Caribbean (LAC) region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4A66AC">
                    <a:lumMod val="50000"/>
                  </a:srgbClr>
                </a:solidFill>
              </a:rPr>
              <a:t>Linkages to fiduciary assessments on World Bank operations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</a:rPr>
              <a:t>Concluding Thoughts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52400" y="63246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/>
          <a:p>
            <a:pPr>
              <a:defRPr/>
            </a:pPr>
            <a:fld id="{E9B95569-AAFB-423D-BB0D-7AE0811776AD}" type="slidenum">
              <a:rPr lang="en-US" sz="1600" smtClean="0">
                <a:solidFill>
                  <a:prstClr val="black">
                    <a:alpha val="60000"/>
                  </a:prstClr>
                </a:solidFill>
              </a:rPr>
              <a:pPr>
                <a:defRPr/>
              </a:pPr>
              <a:t>21</a:t>
            </a:fld>
            <a:endParaRPr lang="en-US" sz="1600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533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Improving Quality and Impact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676400"/>
            <a:ext cx="88392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PEFAs are very useful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Need to continue to focus on implementation of PFM reforms and achieving results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Client governments and development partners can enhance the impact of PEFA by:</a:t>
            </a:r>
          </a:p>
          <a:p>
            <a:pPr marL="914400" lvl="1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Ensuring quality of products</a:t>
            </a:r>
          </a:p>
          <a:p>
            <a:pPr marL="914400" lvl="1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Publishing the final report, including on Government website(s)</a:t>
            </a:r>
          </a:p>
          <a:p>
            <a:pPr marL="914400" lvl="1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Using the PEFAs in preparing and implementing action plans, and monitoring progress.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2059" name="Picture 11" descr="C:\Users\wb92091\AppData\Local\Microsoft\Windows\Temporary Internet Files\Content.IE5\86XQXIRQ\MP90031676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228600"/>
            <a:ext cx="1581150" cy="104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03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533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PEFA Synergies with Related Initiatives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676400"/>
            <a:ext cx="883920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PEFA can have more impact by strengthening its links to other initiatives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CReCER</a:t>
            </a:r>
            <a:endParaRPr lang="en-US" sz="2800" b="1" i="1" dirty="0">
              <a:solidFill>
                <a:schemeClr val="bg1"/>
              </a:solidFill>
            </a:endParaRP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Increasingly focused on the public sector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PEFA presentation made in Nicaragua Conference (Oct 2012)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</a:rPr>
              <a:t>SAI Performance Measurement Framework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Draws on PEFA approach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Joint PEFA/SAI presentations made in Peru and in CReCER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Expected to be rolled out in Latin America during 2013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Other </a:t>
            </a:r>
            <a:r>
              <a:rPr lang="en-US" sz="2800" b="1" i="1" dirty="0">
                <a:solidFill>
                  <a:schemeClr val="bg1"/>
                </a:solidFill>
              </a:rPr>
              <a:t>E</a:t>
            </a:r>
            <a:r>
              <a:rPr lang="en-US" sz="2800" b="1" i="1" dirty="0" smtClean="0">
                <a:solidFill>
                  <a:schemeClr val="bg1"/>
                </a:solidFill>
              </a:rPr>
              <a:t>fforts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E.g. Procurement </a:t>
            </a:r>
            <a:r>
              <a:rPr lang="en-US" sz="2200" dirty="0" smtClean="0">
                <a:solidFill>
                  <a:schemeClr val="bg1"/>
                </a:solidFill>
              </a:rPr>
              <a:t>reform, budget transparency initiatives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3343870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79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79248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</a:rPr>
              <a:t>PEFAs’ Contributions to PFM </a:t>
            </a:r>
            <a:r>
              <a:rPr lang="en-US" sz="3200" b="1" dirty="0">
                <a:solidFill>
                  <a:srgbClr val="00B050"/>
                </a:solidFill>
              </a:rPr>
              <a:t>R</a:t>
            </a:r>
            <a:r>
              <a:rPr lang="en-US" sz="3200" b="1" dirty="0" smtClean="0">
                <a:solidFill>
                  <a:srgbClr val="00B050"/>
                </a:solidFill>
              </a:rPr>
              <a:t>eforms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Progress on PFM in the Latin America and Caribbean (LAC) region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Linkages of PEFAs to fiduciary assessments on World Bank-financed operations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Concluding Thoughts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52400" y="63246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95569-AAFB-423D-BB0D-7AE0811776A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381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PEFA Assessments: A valuable platform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71965"/>
            <a:ext cx="8915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PEFA analyses provide:</a:t>
            </a:r>
          </a:p>
          <a:p>
            <a:pPr lvl="1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Valuable information on the strengths of the country’s PFM system and areas for improvements</a:t>
            </a:r>
          </a:p>
          <a:p>
            <a:pPr lvl="1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 </a:t>
            </a:r>
            <a:r>
              <a:rPr lang="en-US" sz="2800" dirty="0" smtClean="0">
                <a:solidFill>
                  <a:schemeClr val="bg1"/>
                </a:solidFill>
              </a:rPr>
              <a:t>good basis for identifying priorities and capacity building programs</a:t>
            </a:r>
            <a:endParaRPr lang="en-US" sz="2800" dirty="0">
              <a:solidFill>
                <a:schemeClr val="bg1"/>
              </a:solidFill>
            </a:endParaRPr>
          </a:p>
          <a:p>
            <a:pPr lvl="1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 platform for joint work and a common approach among development partners</a:t>
            </a:r>
          </a:p>
          <a:p>
            <a:pPr lvl="1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Context for subnational or sectoral PFM reviews</a:t>
            </a:r>
          </a:p>
          <a:p>
            <a:pPr lvl="1" indent="-228600">
              <a:spcAft>
                <a:spcPts val="600"/>
              </a:spcAft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22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152400" y="63246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95569-AAFB-423D-BB0D-7AE0811776A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0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ular Callout 141"/>
          <p:cNvSpPr/>
          <p:nvPr/>
        </p:nvSpPr>
        <p:spPr>
          <a:xfrm>
            <a:off x="228600" y="2155825"/>
            <a:ext cx="3352800" cy="946150"/>
          </a:xfrm>
          <a:prstGeom prst="wedgeRectCallout">
            <a:avLst>
              <a:gd name="adj1" fmla="val 86547"/>
              <a:gd name="adj2" fmla="val -7087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HONDURAS</a:t>
            </a:r>
            <a:r>
              <a:rPr lang="en-US" sz="1200" dirty="0" smtClean="0">
                <a:solidFill>
                  <a:prstClr val="black"/>
                </a:solidFill>
              </a:rPr>
              <a:t>: </a:t>
            </a:r>
            <a:r>
              <a:rPr lang="en-US" sz="1200" dirty="0" smtClean="0">
                <a:solidFill>
                  <a:prstClr val="black"/>
                </a:solidFill>
              </a:rPr>
              <a:t>Initiatives following 2008 PEFA (</a:t>
            </a:r>
            <a:r>
              <a:rPr lang="en-US" sz="1200" dirty="0">
                <a:solidFill>
                  <a:prstClr val="black"/>
                </a:solidFill>
              </a:rPr>
              <a:t>examples: elimination of extra-budgetary funds, linkage of taxpayers registry with SIAFI, Informes de Rendicion de Cuentas, Legislative Budget Commission</a:t>
            </a:r>
            <a:r>
              <a:rPr lang="en-US" sz="1200" dirty="0" smtClean="0">
                <a:solidFill>
                  <a:prstClr val="black"/>
                </a:solidFill>
              </a:rPr>
              <a:t>). 10 indicators improved in </a:t>
            </a:r>
            <a:r>
              <a:rPr lang="en-US" sz="1200" dirty="0" smtClean="0">
                <a:solidFill>
                  <a:prstClr val="black"/>
                </a:solidFill>
              </a:rPr>
              <a:t>2012 PEFA.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33400" y="228600"/>
            <a:ext cx="7467600" cy="586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4" name="Freeform 225"/>
          <p:cNvSpPr>
            <a:spLocks noChangeAspect="1"/>
          </p:cNvSpPr>
          <p:nvPr/>
        </p:nvSpPr>
        <p:spPr bwMode="auto">
          <a:xfrm>
            <a:off x="5527675" y="2505074"/>
            <a:ext cx="2320925" cy="2209800"/>
          </a:xfrm>
          <a:custGeom>
            <a:avLst/>
            <a:gdLst>
              <a:gd name="T0" fmla="*/ 2147483647 w 727"/>
              <a:gd name="T1" fmla="*/ 2147483647 h 821"/>
              <a:gd name="T2" fmla="*/ 2147483647 w 727"/>
              <a:gd name="T3" fmla="*/ 2147483647 h 821"/>
              <a:gd name="T4" fmla="*/ 2147483647 w 727"/>
              <a:gd name="T5" fmla="*/ 2147483647 h 821"/>
              <a:gd name="T6" fmla="*/ 2147483647 w 727"/>
              <a:gd name="T7" fmla="*/ 2147483647 h 821"/>
              <a:gd name="T8" fmla="*/ 2147483647 w 727"/>
              <a:gd name="T9" fmla="*/ 2147483647 h 821"/>
              <a:gd name="T10" fmla="*/ 2147483647 w 727"/>
              <a:gd name="T11" fmla="*/ 2147483647 h 821"/>
              <a:gd name="T12" fmla="*/ 2147483647 w 727"/>
              <a:gd name="T13" fmla="*/ 2147483647 h 821"/>
              <a:gd name="T14" fmla="*/ 2147483647 w 727"/>
              <a:gd name="T15" fmla="*/ 2147483647 h 821"/>
              <a:gd name="T16" fmla="*/ 2147483647 w 727"/>
              <a:gd name="T17" fmla="*/ 2147483647 h 821"/>
              <a:gd name="T18" fmla="*/ 2147483647 w 727"/>
              <a:gd name="T19" fmla="*/ 2147483647 h 821"/>
              <a:gd name="T20" fmla="*/ 2147483647 w 727"/>
              <a:gd name="T21" fmla="*/ 2147483647 h 821"/>
              <a:gd name="T22" fmla="*/ 2147483647 w 727"/>
              <a:gd name="T23" fmla="*/ 2147483647 h 821"/>
              <a:gd name="T24" fmla="*/ 2147483647 w 727"/>
              <a:gd name="T25" fmla="*/ 2147483647 h 821"/>
              <a:gd name="T26" fmla="*/ 2147483647 w 727"/>
              <a:gd name="T27" fmla="*/ 2147483647 h 821"/>
              <a:gd name="T28" fmla="*/ 2147483647 w 727"/>
              <a:gd name="T29" fmla="*/ 2147483647 h 821"/>
              <a:gd name="T30" fmla="*/ 2147483647 w 727"/>
              <a:gd name="T31" fmla="*/ 2147483647 h 821"/>
              <a:gd name="T32" fmla="*/ 2147483647 w 727"/>
              <a:gd name="T33" fmla="*/ 2147483647 h 821"/>
              <a:gd name="T34" fmla="*/ 2147483647 w 727"/>
              <a:gd name="T35" fmla="*/ 2147483647 h 821"/>
              <a:gd name="T36" fmla="*/ 2147483647 w 727"/>
              <a:gd name="T37" fmla="*/ 2147483647 h 821"/>
              <a:gd name="T38" fmla="*/ 2147483647 w 727"/>
              <a:gd name="T39" fmla="*/ 2147483647 h 821"/>
              <a:gd name="T40" fmla="*/ 2147483647 w 727"/>
              <a:gd name="T41" fmla="*/ 2147483647 h 821"/>
              <a:gd name="T42" fmla="*/ 2147483647 w 727"/>
              <a:gd name="T43" fmla="*/ 2147483647 h 821"/>
              <a:gd name="T44" fmla="*/ 2147483647 w 727"/>
              <a:gd name="T45" fmla="*/ 2147483647 h 821"/>
              <a:gd name="T46" fmla="*/ 2147483647 w 727"/>
              <a:gd name="T47" fmla="*/ 2147483647 h 821"/>
              <a:gd name="T48" fmla="*/ 2147483647 w 727"/>
              <a:gd name="T49" fmla="*/ 2147483647 h 821"/>
              <a:gd name="T50" fmla="*/ 2147483647 w 727"/>
              <a:gd name="T51" fmla="*/ 2147483647 h 821"/>
              <a:gd name="T52" fmla="*/ 2147483647 w 727"/>
              <a:gd name="T53" fmla="*/ 2147483647 h 821"/>
              <a:gd name="T54" fmla="*/ 2147483647 w 727"/>
              <a:gd name="T55" fmla="*/ 2147483647 h 821"/>
              <a:gd name="T56" fmla="*/ 2147483647 w 727"/>
              <a:gd name="T57" fmla="*/ 2147483647 h 821"/>
              <a:gd name="T58" fmla="*/ 2147483647 w 727"/>
              <a:gd name="T59" fmla="*/ 2147483647 h 821"/>
              <a:gd name="T60" fmla="*/ 2147483647 w 727"/>
              <a:gd name="T61" fmla="*/ 2147483647 h 821"/>
              <a:gd name="T62" fmla="*/ 2147483647 w 727"/>
              <a:gd name="T63" fmla="*/ 2147483647 h 821"/>
              <a:gd name="T64" fmla="*/ 2147483647 w 727"/>
              <a:gd name="T65" fmla="*/ 2147483647 h 821"/>
              <a:gd name="T66" fmla="*/ 2147483647 w 727"/>
              <a:gd name="T67" fmla="*/ 2147483647 h 821"/>
              <a:gd name="T68" fmla="*/ 2147483647 w 727"/>
              <a:gd name="T69" fmla="*/ 2147483647 h 821"/>
              <a:gd name="T70" fmla="*/ 2147483647 w 727"/>
              <a:gd name="T71" fmla="*/ 2147483647 h 821"/>
              <a:gd name="T72" fmla="*/ 2147483647 w 727"/>
              <a:gd name="T73" fmla="*/ 2147483647 h 821"/>
              <a:gd name="T74" fmla="*/ 2147483647 w 727"/>
              <a:gd name="T75" fmla="*/ 2147483647 h 821"/>
              <a:gd name="T76" fmla="*/ 2147483647 w 727"/>
              <a:gd name="T77" fmla="*/ 2147483647 h 821"/>
              <a:gd name="T78" fmla="*/ 2147483647 w 727"/>
              <a:gd name="T79" fmla="*/ 2147483647 h 821"/>
              <a:gd name="T80" fmla="*/ 2147483647 w 727"/>
              <a:gd name="T81" fmla="*/ 2147483647 h 821"/>
              <a:gd name="T82" fmla="*/ 2147483647 w 727"/>
              <a:gd name="T83" fmla="*/ 2147483647 h 821"/>
              <a:gd name="T84" fmla="*/ 2147483647 w 727"/>
              <a:gd name="T85" fmla="*/ 2147483647 h 821"/>
              <a:gd name="T86" fmla="*/ 2147483647 w 727"/>
              <a:gd name="T87" fmla="*/ 2147483647 h 821"/>
              <a:gd name="T88" fmla="*/ 2147483647 w 727"/>
              <a:gd name="T89" fmla="*/ 2147483647 h 821"/>
              <a:gd name="T90" fmla="*/ 2147483647 w 727"/>
              <a:gd name="T91" fmla="*/ 2147483647 h 821"/>
              <a:gd name="T92" fmla="*/ 2147483647 w 727"/>
              <a:gd name="T93" fmla="*/ 2147483647 h 821"/>
              <a:gd name="T94" fmla="*/ 2147483647 w 727"/>
              <a:gd name="T95" fmla="*/ 2147483647 h 821"/>
              <a:gd name="T96" fmla="*/ 2147483647 w 727"/>
              <a:gd name="T97" fmla="*/ 2147483647 h 821"/>
              <a:gd name="T98" fmla="*/ 2147483647 w 727"/>
              <a:gd name="T99" fmla="*/ 2147483647 h 821"/>
              <a:gd name="T100" fmla="*/ 2147483647 w 727"/>
              <a:gd name="T101" fmla="*/ 2147483647 h 821"/>
              <a:gd name="T102" fmla="*/ 2147483647 w 727"/>
              <a:gd name="T103" fmla="*/ 2147483647 h 821"/>
              <a:gd name="T104" fmla="*/ 2147483647 w 727"/>
              <a:gd name="T105" fmla="*/ 2147483647 h 821"/>
              <a:gd name="T106" fmla="*/ 2147483647 w 727"/>
              <a:gd name="T107" fmla="*/ 2147483647 h 821"/>
              <a:gd name="T108" fmla="*/ 2147483647 w 727"/>
              <a:gd name="T109" fmla="*/ 2147483647 h 821"/>
              <a:gd name="T110" fmla="*/ 2147483647 w 727"/>
              <a:gd name="T111" fmla="*/ 2147483647 h 821"/>
              <a:gd name="T112" fmla="*/ 2147483647 w 727"/>
              <a:gd name="T113" fmla="*/ 2147483647 h 8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27"/>
              <a:gd name="T172" fmla="*/ 0 h 821"/>
              <a:gd name="T173" fmla="*/ 727 w 727"/>
              <a:gd name="T174" fmla="*/ 821 h 8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27" h="821">
                <a:moveTo>
                  <a:pt x="550" y="160"/>
                </a:moveTo>
                <a:lnTo>
                  <a:pt x="546" y="162"/>
                </a:lnTo>
                <a:lnTo>
                  <a:pt x="539" y="176"/>
                </a:lnTo>
                <a:lnTo>
                  <a:pt x="545" y="160"/>
                </a:lnTo>
                <a:lnTo>
                  <a:pt x="541" y="155"/>
                </a:lnTo>
                <a:lnTo>
                  <a:pt x="539" y="157"/>
                </a:lnTo>
                <a:lnTo>
                  <a:pt x="541" y="147"/>
                </a:lnTo>
                <a:lnTo>
                  <a:pt x="534" y="141"/>
                </a:lnTo>
                <a:lnTo>
                  <a:pt x="527" y="142"/>
                </a:lnTo>
                <a:lnTo>
                  <a:pt x="526" y="140"/>
                </a:lnTo>
                <a:lnTo>
                  <a:pt x="518" y="136"/>
                </a:lnTo>
                <a:lnTo>
                  <a:pt x="511" y="132"/>
                </a:lnTo>
                <a:lnTo>
                  <a:pt x="503" y="130"/>
                </a:lnTo>
                <a:lnTo>
                  <a:pt x="497" y="127"/>
                </a:lnTo>
                <a:lnTo>
                  <a:pt x="488" y="122"/>
                </a:lnTo>
                <a:lnTo>
                  <a:pt x="487" y="125"/>
                </a:lnTo>
                <a:lnTo>
                  <a:pt x="476" y="127"/>
                </a:lnTo>
                <a:lnTo>
                  <a:pt x="469" y="140"/>
                </a:lnTo>
                <a:lnTo>
                  <a:pt x="468" y="142"/>
                </a:lnTo>
                <a:lnTo>
                  <a:pt x="460" y="146"/>
                </a:lnTo>
                <a:lnTo>
                  <a:pt x="448" y="164"/>
                </a:lnTo>
                <a:lnTo>
                  <a:pt x="449" y="149"/>
                </a:lnTo>
                <a:lnTo>
                  <a:pt x="444" y="152"/>
                </a:lnTo>
                <a:lnTo>
                  <a:pt x="438" y="150"/>
                </a:lnTo>
                <a:lnTo>
                  <a:pt x="431" y="150"/>
                </a:lnTo>
                <a:lnTo>
                  <a:pt x="425" y="130"/>
                </a:lnTo>
                <a:lnTo>
                  <a:pt x="412" y="137"/>
                </a:lnTo>
                <a:lnTo>
                  <a:pt x="398" y="144"/>
                </a:lnTo>
                <a:lnTo>
                  <a:pt x="393" y="141"/>
                </a:lnTo>
                <a:lnTo>
                  <a:pt x="406" y="133"/>
                </a:lnTo>
                <a:lnTo>
                  <a:pt x="417" y="111"/>
                </a:lnTo>
                <a:lnTo>
                  <a:pt x="430" y="97"/>
                </a:lnTo>
                <a:lnTo>
                  <a:pt x="443" y="83"/>
                </a:lnTo>
                <a:lnTo>
                  <a:pt x="438" y="72"/>
                </a:lnTo>
                <a:lnTo>
                  <a:pt x="429" y="64"/>
                </a:lnTo>
                <a:lnTo>
                  <a:pt x="425" y="46"/>
                </a:lnTo>
                <a:lnTo>
                  <a:pt x="420" y="27"/>
                </a:lnTo>
                <a:lnTo>
                  <a:pt x="420" y="30"/>
                </a:lnTo>
                <a:lnTo>
                  <a:pt x="412" y="20"/>
                </a:lnTo>
                <a:lnTo>
                  <a:pt x="414" y="24"/>
                </a:lnTo>
                <a:lnTo>
                  <a:pt x="411" y="24"/>
                </a:lnTo>
                <a:lnTo>
                  <a:pt x="410" y="24"/>
                </a:lnTo>
                <a:lnTo>
                  <a:pt x="398" y="44"/>
                </a:lnTo>
                <a:lnTo>
                  <a:pt x="386" y="64"/>
                </a:lnTo>
                <a:lnTo>
                  <a:pt x="368" y="63"/>
                </a:lnTo>
                <a:lnTo>
                  <a:pt x="356" y="60"/>
                </a:lnTo>
                <a:lnTo>
                  <a:pt x="344" y="56"/>
                </a:lnTo>
                <a:lnTo>
                  <a:pt x="328" y="60"/>
                </a:lnTo>
                <a:lnTo>
                  <a:pt x="329" y="70"/>
                </a:lnTo>
                <a:lnTo>
                  <a:pt x="320" y="69"/>
                </a:lnTo>
                <a:lnTo>
                  <a:pt x="301" y="72"/>
                </a:lnTo>
                <a:lnTo>
                  <a:pt x="284" y="80"/>
                </a:lnTo>
                <a:lnTo>
                  <a:pt x="272" y="80"/>
                </a:lnTo>
                <a:lnTo>
                  <a:pt x="260" y="65"/>
                </a:lnTo>
                <a:lnTo>
                  <a:pt x="257" y="41"/>
                </a:lnTo>
                <a:lnTo>
                  <a:pt x="263" y="22"/>
                </a:lnTo>
                <a:lnTo>
                  <a:pt x="255" y="11"/>
                </a:lnTo>
                <a:lnTo>
                  <a:pt x="253" y="0"/>
                </a:lnTo>
                <a:lnTo>
                  <a:pt x="243" y="0"/>
                </a:lnTo>
                <a:lnTo>
                  <a:pt x="244" y="1"/>
                </a:lnTo>
                <a:lnTo>
                  <a:pt x="239" y="12"/>
                </a:lnTo>
                <a:lnTo>
                  <a:pt x="223" y="17"/>
                </a:lnTo>
                <a:lnTo>
                  <a:pt x="208" y="24"/>
                </a:lnTo>
                <a:lnTo>
                  <a:pt x="205" y="31"/>
                </a:lnTo>
                <a:lnTo>
                  <a:pt x="188" y="26"/>
                </a:lnTo>
                <a:lnTo>
                  <a:pt x="169" y="20"/>
                </a:lnTo>
                <a:lnTo>
                  <a:pt x="176" y="31"/>
                </a:lnTo>
                <a:lnTo>
                  <a:pt x="180" y="54"/>
                </a:lnTo>
                <a:lnTo>
                  <a:pt x="193" y="58"/>
                </a:lnTo>
                <a:lnTo>
                  <a:pt x="189" y="65"/>
                </a:lnTo>
                <a:lnTo>
                  <a:pt x="174" y="79"/>
                </a:lnTo>
                <a:lnTo>
                  <a:pt x="155" y="93"/>
                </a:lnTo>
                <a:lnTo>
                  <a:pt x="152" y="92"/>
                </a:lnTo>
                <a:lnTo>
                  <a:pt x="142" y="93"/>
                </a:lnTo>
                <a:lnTo>
                  <a:pt x="128" y="84"/>
                </a:lnTo>
                <a:lnTo>
                  <a:pt x="123" y="82"/>
                </a:lnTo>
                <a:lnTo>
                  <a:pt x="117" y="65"/>
                </a:lnTo>
                <a:lnTo>
                  <a:pt x="107" y="73"/>
                </a:lnTo>
                <a:lnTo>
                  <a:pt x="102" y="69"/>
                </a:lnTo>
                <a:lnTo>
                  <a:pt x="104" y="73"/>
                </a:lnTo>
                <a:lnTo>
                  <a:pt x="88" y="73"/>
                </a:lnTo>
                <a:lnTo>
                  <a:pt x="71" y="73"/>
                </a:lnTo>
                <a:lnTo>
                  <a:pt x="75" y="87"/>
                </a:lnTo>
                <a:lnTo>
                  <a:pt x="84" y="92"/>
                </a:lnTo>
                <a:lnTo>
                  <a:pt x="82" y="96"/>
                </a:lnTo>
                <a:lnTo>
                  <a:pt x="68" y="97"/>
                </a:lnTo>
                <a:lnTo>
                  <a:pt x="71" y="117"/>
                </a:lnTo>
                <a:lnTo>
                  <a:pt x="79" y="140"/>
                </a:lnTo>
                <a:lnTo>
                  <a:pt x="75" y="169"/>
                </a:lnTo>
                <a:lnTo>
                  <a:pt x="71" y="198"/>
                </a:lnTo>
                <a:lnTo>
                  <a:pt x="64" y="197"/>
                </a:lnTo>
                <a:lnTo>
                  <a:pt x="49" y="202"/>
                </a:lnTo>
                <a:lnTo>
                  <a:pt x="34" y="208"/>
                </a:lnTo>
                <a:lnTo>
                  <a:pt x="20" y="216"/>
                </a:lnTo>
                <a:lnTo>
                  <a:pt x="15" y="231"/>
                </a:lnTo>
                <a:lnTo>
                  <a:pt x="10" y="247"/>
                </a:lnTo>
                <a:lnTo>
                  <a:pt x="0" y="264"/>
                </a:lnTo>
                <a:lnTo>
                  <a:pt x="8" y="280"/>
                </a:lnTo>
                <a:lnTo>
                  <a:pt x="17" y="296"/>
                </a:lnTo>
                <a:lnTo>
                  <a:pt x="16" y="305"/>
                </a:lnTo>
                <a:lnTo>
                  <a:pt x="23" y="307"/>
                </a:lnTo>
                <a:lnTo>
                  <a:pt x="34" y="317"/>
                </a:lnTo>
                <a:lnTo>
                  <a:pt x="49" y="319"/>
                </a:lnTo>
                <a:lnTo>
                  <a:pt x="61" y="309"/>
                </a:lnTo>
                <a:lnTo>
                  <a:pt x="64" y="324"/>
                </a:lnTo>
                <a:lnTo>
                  <a:pt x="64" y="341"/>
                </a:lnTo>
                <a:lnTo>
                  <a:pt x="84" y="339"/>
                </a:lnTo>
                <a:lnTo>
                  <a:pt x="108" y="339"/>
                </a:lnTo>
                <a:lnTo>
                  <a:pt x="117" y="334"/>
                </a:lnTo>
                <a:lnTo>
                  <a:pt x="132" y="324"/>
                </a:lnTo>
                <a:lnTo>
                  <a:pt x="147" y="315"/>
                </a:lnTo>
                <a:lnTo>
                  <a:pt x="162" y="317"/>
                </a:lnTo>
                <a:lnTo>
                  <a:pt x="162" y="334"/>
                </a:lnTo>
                <a:lnTo>
                  <a:pt x="165" y="351"/>
                </a:lnTo>
                <a:lnTo>
                  <a:pt x="179" y="367"/>
                </a:lnTo>
                <a:lnTo>
                  <a:pt x="193" y="371"/>
                </a:lnTo>
                <a:lnTo>
                  <a:pt x="209" y="380"/>
                </a:lnTo>
                <a:lnTo>
                  <a:pt x="229" y="394"/>
                </a:lnTo>
                <a:lnTo>
                  <a:pt x="251" y="396"/>
                </a:lnTo>
                <a:lnTo>
                  <a:pt x="256" y="406"/>
                </a:lnTo>
                <a:lnTo>
                  <a:pt x="260" y="427"/>
                </a:lnTo>
                <a:lnTo>
                  <a:pt x="256" y="427"/>
                </a:lnTo>
                <a:lnTo>
                  <a:pt x="262" y="434"/>
                </a:lnTo>
                <a:lnTo>
                  <a:pt x="265" y="452"/>
                </a:lnTo>
                <a:lnTo>
                  <a:pt x="282" y="453"/>
                </a:lnTo>
                <a:lnTo>
                  <a:pt x="299" y="456"/>
                </a:lnTo>
                <a:lnTo>
                  <a:pt x="301" y="473"/>
                </a:lnTo>
                <a:lnTo>
                  <a:pt x="313" y="485"/>
                </a:lnTo>
                <a:lnTo>
                  <a:pt x="316" y="494"/>
                </a:lnTo>
                <a:lnTo>
                  <a:pt x="313" y="507"/>
                </a:lnTo>
                <a:lnTo>
                  <a:pt x="309" y="524"/>
                </a:lnTo>
                <a:lnTo>
                  <a:pt x="311" y="530"/>
                </a:lnTo>
                <a:lnTo>
                  <a:pt x="309" y="534"/>
                </a:lnTo>
                <a:lnTo>
                  <a:pt x="313" y="543"/>
                </a:lnTo>
                <a:lnTo>
                  <a:pt x="315" y="572"/>
                </a:lnTo>
                <a:lnTo>
                  <a:pt x="342" y="576"/>
                </a:lnTo>
                <a:lnTo>
                  <a:pt x="354" y="578"/>
                </a:lnTo>
                <a:lnTo>
                  <a:pt x="361" y="595"/>
                </a:lnTo>
                <a:lnTo>
                  <a:pt x="364" y="612"/>
                </a:lnTo>
                <a:lnTo>
                  <a:pt x="376" y="612"/>
                </a:lnTo>
                <a:lnTo>
                  <a:pt x="385" y="614"/>
                </a:lnTo>
                <a:lnTo>
                  <a:pt x="383" y="630"/>
                </a:lnTo>
                <a:lnTo>
                  <a:pt x="383" y="646"/>
                </a:lnTo>
                <a:lnTo>
                  <a:pt x="395" y="646"/>
                </a:lnTo>
                <a:lnTo>
                  <a:pt x="404" y="674"/>
                </a:lnTo>
                <a:lnTo>
                  <a:pt x="392" y="684"/>
                </a:lnTo>
                <a:lnTo>
                  <a:pt x="381" y="696"/>
                </a:lnTo>
                <a:lnTo>
                  <a:pt x="371" y="707"/>
                </a:lnTo>
                <a:lnTo>
                  <a:pt x="361" y="718"/>
                </a:lnTo>
                <a:lnTo>
                  <a:pt x="352" y="731"/>
                </a:lnTo>
                <a:lnTo>
                  <a:pt x="343" y="744"/>
                </a:lnTo>
                <a:lnTo>
                  <a:pt x="343" y="745"/>
                </a:lnTo>
                <a:lnTo>
                  <a:pt x="352" y="742"/>
                </a:lnTo>
                <a:lnTo>
                  <a:pt x="373" y="759"/>
                </a:lnTo>
                <a:lnTo>
                  <a:pt x="380" y="760"/>
                </a:lnTo>
                <a:lnTo>
                  <a:pt x="391" y="766"/>
                </a:lnTo>
                <a:lnTo>
                  <a:pt x="410" y="780"/>
                </a:lnTo>
                <a:lnTo>
                  <a:pt x="429" y="794"/>
                </a:lnTo>
                <a:lnTo>
                  <a:pt x="426" y="804"/>
                </a:lnTo>
                <a:lnTo>
                  <a:pt x="430" y="820"/>
                </a:lnTo>
                <a:lnTo>
                  <a:pt x="436" y="806"/>
                </a:lnTo>
                <a:lnTo>
                  <a:pt x="444" y="793"/>
                </a:lnTo>
                <a:lnTo>
                  <a:pt x="444" y="779"/>
                </a:lnTo>
                <a:lnTo>
                  <a:pt x="449" y="766"/>
                </a:lnTo>
                <a:lnTo>
                  <a:pt x="458" y="756"/>
                </a:lnTo>
                <a:lnTo>
                  <a:pt x="455" y="745"/>
                </a:lnTo>
                <a:lnTo>
                  <a:pt x="455" y="744"/>
                </a:lnTo>
                <a:lnTo>
                  <a:pt x="464" y="746"/>
                </a:lnTo>
                <a:lnTo>
                  <a:pt x="469" y="747"/>
                </a:lnTo>
                <a:lnTo>
                  <a:pt x="460" y="763"/>
                </a:lnTo>
                <a:lnTo>
                  <a:pt x="453" y="778"/>
                </a:lnTo>
                <a:lnTo>
                  <a:pt x="448" y="782"/>
                </a:lnTo>
                <a:lnTo>
                  <a:pt x="449" y="784"/>
                </a:lnTo>
                <a:lnTo>
                  <a:pt x="462" y="766"/>
                </a:lnTo>
                <a:lnTo>
                  <a:pt x="474" y="750"/>
                </a:lnTo>
                <a:lnTo>
                  <a:pt x="481" y="734"/>
                </a:lnTo>
                <a:lnTo>
                  <a:pt x="489" y="715"/>
                </a:lnTo>
                <a:lnTo>
                  <a:pt x="493" y="707"/>
                </a:lnTo>
                <a:lnTo>
                  <a:pt x="496" y="706"/>
                </a:lnTo>
                <a:lnTo>
                  <a:pt x="496" y="688"/>
                </a:lnTo>
                <a:lnTo>
                  <a:pt x="496" y="672"/>
                </a:lnTo>
                <a:lnTo>
                  <a:pt x="491" y="660"/>
                </a:lnTo>
                <a:lnTo>
                  <a:pt x="491" y="653"/>
                </a:lnTo>
                <a:lnTo>
                  <a:pt x="493" y="646"/>
                </a:lnTo>
                <a:lnTo>
                  <a:pt x="491" y="644"/>
                </a:lnTo>
                <a:lnTo>
                  <a:pt x="498" y="643"/>
                </a:lnTo>
                <a:lnTo>
                  <a:pt x="515" y="627"/>
                </a:lnTo>
                <a:lnTo>
                  <a:pt x="530" y="612"/>
                </a:lnTo>
                <a:lnTo>
                  <a:pt x="545" y="607"/>
                </a:lnTo>
                <a:lnTo>
                  <a:pt x="560" y="598"/>
                </a:lnTo>
                <a:lnTo>
                  <a:pt x="566" y="593"/>
                </a:lnTo>
                <a:lnTo>
                  <a:pt x="578" y="593"/>
                </a:lnTo>
                <a:lnTo>
                  <a:pt x="571" y="595"/>
                </a:lnTo>
                <a:lnTo>
                  <a:pt x="584" y="590"/>
                </a:lnTo>
                <a:lnTo>
                  <a:pt x="587" y="590"/>
                </a:lnTo>
                <a:lnTo>
                  <a:pt x="608" y="590"/>
                </a:lnTo>
                <a:lnTo>
                  <a:pt x="613" y="577"/>
                </a:lnTo>
                <a:lnTo>
                  <a:pt x="624" y="571"/>
                </a:lnTo>
                <a:lnTo>
                  <a:pt x="627" y="548"/>
                </a:lnTo>
                <a:lnTo>
                  <a:pt x="636" y="531"/>
                </a:lnTo>
                <a:lnTo>
                  <a:pt x="643" y="515"/>
                </a:lnTo>
                <a:lnTo>
                  <a:pt x="647" y="486"/>
                </a:lnTo>
                <a:lnTo>
                  <a:pt x="651" y="476"/>
                </a:lnTo>
                <a:lnTo>
                  <a:pt x="652" y="456"/>
                </a:lnTo>
                <a:lnTo>
                  <a:pt x="654" y="435"/>
                </a:lnTo>
                <a:lnTo>
                  <a:pt x="652" y="420"/>
                </a:lnTo>
                <a:lnTo>
                  <a:pt x="652" y="405"/>
                </a:lnTo>
                <a:lnTo>
                  <a:pt x="650" y="399"/>
                </a:lnTo>
                <a:lnTo>
                  <a:pt x="652" y="379"/>
                </a:lnTo>
                <a:lnTo>
                  <a:pt x="659" y="377"/>
                </a:lnTo>
                <a:lnTo>
                  <a:pt x="660" y="384"/>
                </a:lnTo>
                <a:lnTo>
                  <a:pt x="670" y="366"/>
                </a:lnTo>
                <a:lnTo>
                  <a:pt x="679" y="351"/>
                </a:lnTo>
                <a:lnTo>
                  <a:pt x="679" y="347"/>
                </a:lnTo>
                <a:lnTo>
                  <a:pt x="683" y="343"/>
                </a:lnTo>
                <a:lnTo>
                  <a:pt x="694" y="328"/>
                </a:lnTo>
                <a:lnTo>
                  <a:pt x="705" y="313"/>
                </a:lnTo>
                <a:lnTo>
                  <a:pt x="722" y="289"/>
                </a:lnTo>
                <a:lnTo>
                  <a:pt x="726" y="260"/>
                </a:lnTo>
                <a:lnTo>
                  <a:pt x="717" y="238"/>
                </a:lnTo>
                <a:lnTo>
                  <a:pt x="709" y="217"/>
                </a:lnTo>
                <a:lnTo>
                  <a:pt x="694" y="214"/>
                </a:lnTo>
                <a:lnTo>
                  <a:pt x="679" y="212"/>
                </a:lnTo>
                <a:lnTo>
                  <a:pt x="659" y="194"/>
                </a:lnTo>
                <a:lnTo>
                  <a:pt x="640" y="176"/>
                </a:lnTo>
                <a:lnTo>
                  <a:pt x="613" y="169"/>
                </a:lnTo>
                <a:lnTo>
                  <a:pt x="595" y="170"/>
                </a:lnTo>
                <a:lnTo>
                  <a:pt x="579" y="166"/>
                </a:lnTo>
                <a:lnTo>
                  <a:pt x="563" y="162"/>
                </a:lnTo>
                <a:lnTo>
                  <a:pt x="549" y="166"/>
                </a:lnTo>
                <a:lnTo>
                  <a:pt x="550" y="160"/>
                </a:lnTo>
              </a:path>
            </a:pathLst>
          </a:custGeom>
          <a:solidFill>
            <a:srgbClr val="92D050"/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5" name="Freeform 226"/>
          <p:cNvSpPr>
            <a:spLocks noChangeAspect="1"/>
          </p:cNvSpPr>
          <p:nvPr/>
        </p:nvSpPr>
        <p:spPr bwMode="auto">
          <a:xfrm>
            <a:off x="6610350" y="4491037"/>
            <a:ext cx="290513" cy="274637"/>
          </a:xfrm>
          <a:custGeom>
            <a:avLst/>
            <a:gdLst>
              <a:gd name="T0" fmla="*/ 2147483647 w 91"/>
              <a:gd name="T1" fmla="*/ 2147483647 h 102"/>
              <a:gd name="T2" fmla="*/ 2147483647 w 91"/>
              <a:gd name="T3" fmla="*/ 2147483647 h 102"/>
              <a:gd name="T4" fmla="*/ 2147483647 w 91"/>
              <a:gd name="T5" fmla="*/ 2147483647 h 102"/>
              <a:gd name="T6" fmla="*/ 2147483647 w 91"/>
              <a:gd name="T7" fmla="*/ 2147483647 h 102"/>
              <a:gd name="T8" fmla="*/ 2147483647 w 91"/>
              <a:gd name="T9" fmla="*/ 2147483647 h 102"/>
              <a:gd name="T10" fmla="*/ 2147483647 w 91"/>
              <a:gd name="T11" fmla="*/ 0 h 102"/>
              <a:gd name="T12" fmla="*/ 2147483647 w 91"/>
              <a:gd name="T13" fmla="*/ 2147483647 h 102"/>
              <a:gd name="T14" fmla="*/ 2147483647 w 91"/>
              <a:gd name="T15" fmla="*/ 2147483647 h 102"/>
              <a:gd name="T16" fmla="*/ 2147483647 w 91"/>
              <a:gd name="T17" fmla="*/ 2147483647 h 102"/>
              <a:gd name="T18" fmla="*/ 0 w 91"/>
              <a:gd name="T19" fmla="*/ 2147483647 h 102"/>
              <a:gd name="T20" fmla="*/ 2147483647 w 91"/>
              <a:gd name="T21" fmla="*/ 2147483647 h 102"/>
              <a:gd name="T22" fmla="*/ 0 w 91"/>
              <a:gd name="T23" fmla="*/ 2147483647 h 102"/>
              <a:gd name="T24" fmla="*/ 2147483647 w 91"/>
              <a:gd name="T25" fmla="*/ 2147483647 h 102"/>
              <a:gd name="T26" fmla="*/ 2147483647 w 91"/>
              <a:gd name="T27" fmla="*/ 2147483647 h 102"/>
              <a:gd name="T28" fmla="*/ 2147483647 w 91"/>
              <a:gd name="T29" fmla="*/ 2147483647 h 102"/>
              <a:gd name="T30" fmla="*/ 2147483647 w 91"/>
              <a:gd name="T31" fmla="*/ 2147483647 h 102"/>
              <a:gd name="T32" fmla="*/ 2147483647 w 91"/>
              <a:gd name="T33" fmla="*/ 2147483647 h 102"/>
              <a:gd name="T34" fmla="*/ 2147483647 w 91"/>
              <a:gd name="T35" fmla="*/ 2147483647 h 102"/>
              <a:gd name="T36" fmla="*/ 2147483647 w 91"/>
              <a:gd name="T37" fmla="*/ 2147483647 h 1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1"/>
              <a:gd name="T58" fmla="*/ 0 h 102"/>
              <a:gd name="T59" fmla="*/ 91 w 91"/>
              <a:gd name="T60" fmla="*/ 102 h 10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1" h="102">
                <a:moveTo>
                  <a:pt x="88" y="52"/>
                </a:moveTo>
                <a:lnTo>
                  <a:pt x="69" y="38"/>
                </a:lnTo>
                <a:lnTo>
                  <a:pt x="50" y="24"/>
                </a:lnTo>
                <a:lnTo>
                  <a:pt x="39" y="17"/>
                </a:lnTo>
                <a:lnTo>
                  <a:pt x="32" y="16"/>
                </a:lnTo>
                <a:lnTo>
                  <a:pt x="11" y="0"/>
                </a:lnTo>
                <a:lnTo>
                  <a:pt x="2" y="2"/>
                </a:lnTo>
                <a:lnTo>
                  <a:pt x="2" y="3"/>
                </a:lnTo>
                <a:lnTo>
                  <a:pt x="1" y="26"/>
                </a:lnTo>
                <a:lnTo>
                  <a:pt x="0" y="49"/>
                </a:lnTo>
                <a:lnTo>
                  <a:pt x="1" y="52"/>
                </a:lnTo>
                <a:lnTo>
                  <a:pt x="0" y="70"/>
                </a:lnTo>
                <a:lnTo>
                  <a:pt x="8" y="88"/>
                </a:lnTo>
                <a:lnTo>
                  <a:pt x="31" y="97"/>
                </a:lnTo>
                <a:lnTo>
                  <a:pt x="60" y="101"/>
                </a:lnTo>
                <a:lnTo>
                  <a:pt x="77" y="94"/>
                </a:lnTo>
                <a:lnTo>
                  <a:pt x="90" y="77"/>
                </a:lnTo>
                <a:lnTo>
                  <a:pt x="86" y="62"/>
                </a:lnTo>
                <a:lnTo>
                  <a:pt x="88" y="52"/>
                </a:lnTo>
              </a:path>
            </a:pathLst>
          </a:custGeom>
          <a:solidFill>
            <a:schemeClr val="accent2"/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6" name="Freeform 227"/>
          <p:cNvSpPr>
            <a:spLocks noChangeAspect="1"/>
          </p:cNvSpPr>
          <p:nvPr/>
        </p:nvSpPr>
        <p:spPr bwMode="auto">
          <a:xfrm>
            <a:off x="5903913" y="4030662"/>
            <a:ext cx="914400" cy="1714500"/>
          </a:xfrm>
          <a:custGeom>
            <a:avLst/>
            <a:gdLst>
              <a:gd name="T0" fmla="*/ 2147483647 w 286"/>
              <a:gd name="T1" fmla="*/ 2147483647 h 638"/>
              <a:gd name="T2" fmla="*/ 2147483647 w 286"/>
              <a:gd name="T3" fmla="*/ 2147483647 h 638"/>
              <a:gd name="T4" fmla="*/ 2147483647 w 286"/>
              <a:gd name="T5" fmla="*/ 2147483647 h 638"/>
              <a:gd name="T6" fmla="*/ 2147483647 w 286"/>
              <a:gd name="T7" fmla="*/ 2147483647 h 638"/>
              <a:gd name="T8" fmla="*/ 2147483647 w 286"/>
              <a:gd name="T9" fmla="*/ 2147483647 h 638"/>
              <a:gd name="T10" fmla="*/ 2147483647 w 286"/>
              <a:gd name="T11" fmla="*/ 2147483647 h 638"/>
              <a:gd name="T12" fmla="*/ 2147483647 w 286"/>
              <a:gd name="T13" fmla="*/ 2147483647 h 638"/>
              <a:gd name="T14" fmla="*/ 2147483647 w 286"/>
              <a:gd name="T15" fmla="*/ 2147483647 h 638"/>
              <a:gd name="T16" fmla="*/ 2147483647 w 286"/>
              <a:gd name="T17" fmla="*/ 2147483647 h 638"/>
              <a:gd name="T18" fmla="*/ 2147483647 w 286"/>
              <a:gd name="T19" fmla="*/ 2147483647 h 638"/>
              <a:gd name="T20" fmla="*/ 2147483647 w 286"/>
              <a:gd name="T21" fmla="*/ 2147483647 h 638"/>
              <a:gd name="T22" fmla="*/ 2147483647 w 286"/>
              <a:gd name="T23" fmla="*/ 2147483647 h 638"/>
              <a:gd name="T24" fmla="*/ 2147483647 w 286"/>
              <a:gd name="T25" fmla="*/ 2147483647 h 638"/>
              <a:gd name="T26" fmla="*/ 2147483647 w 286"/>
              <a:gd name="T27" fmla="*/ 2147483647 h 638"/>
              <a:gd name="T28" fmla="*/ 2147483647 w 286"/>
              <a:gd name="T29" fmla="*/ 2147483647 h 638"/>
              <a:gd name="T30" fmla="*/ 2147483647 w 286"/>
              <a:gd name="T31" fmla="*/ 2147483647 h 638"/>
              <a:gd name="T32" fmla="*/ 2147483647 w 286"/>
              <a:gd name="T33" fmla="*/ 2147483647 h 638"/>
              <a:gd name="T34" fmla="*/ 2147483647 w 286"/>
              <a:gd name="T35" fmla="*/ 2147483647 h 638"/>
              <a:gd name="T36" fmla="*/ 2147483647 w 286"/>
              <a:gd name="T37" fmla="*/ 2147483647 h 638"/>
              <a:gd name="T38" fmla="*/ 2147483647 w 286"/>
              <a:gd name="T39" fmla="*/ 2147483647 h 638"/>
              <a:gd name="T40" fmla="*/ 2147483647 w 286"/>
              <a:gd name="T41" fmla="*/ 2147483647 h 638"/>
              <a:gd name="T42" fmla="*/ 2147483647 w 286"/>
              <a:gd name="T43" fmla="*/ 2147483647 h 638"/>
              <a:gd name="T44" fmla="*/ 2147483647 w 286"/>
              <a:gd name="T45" fmla="*/ 2147483647 h 638"/>
              <a:gd name="T46" fmla="*/ 2147483647 w 286"/>
              <a:gd name="T47" fmla="*/ 2147483647 h 638"/>
              <a:gd name="T48" fmla="*/ 2147483647 w 286"/>
              <a:gd name="T49" fmla="*/ 2147483647 h 638"/>
              <a:gd name="T50" fmla="*/ 2147483647 w 286"/>
              <a:gd name="T51" fmla="*/ 2147483647 h 638"/>
              <a:gd name="T52" fmla="*/ 2147483647 w 286"/>
              <a:gd name="T53" fmla="*/ 2147483647 h 638"/>
              <a:gd name="T54" fmla="*/ 2147483647 w 286"/>
              <a:gd name="T55" fmla="*/ 2147483647 h 638"/>
              <a:gd name="T56" fmla="*/ 2147483647 w 286"/>
              <a:gd name="T57" fmla="*/ 2147483647 h 638"/>
              <a:gd name="T58" fmla="*/ 2147483647 w 286"/>
              <a:gd name="T59" fmla="*/ 2147483647 h 638"/>
              <a:gd name="T60" fmla="*/ 0 w 286"/>
              <a:gd name="T61" fmla="*/ 2147483647 h 638"/>
              <a:gd name="T62" fmla="*/ 2147483647 w 286"/>
              <a:gd name="T63" fmla="*/ 2147483647 h 638"/>
              <a:gd name="T64" fmla="*/ 2147483647 w 286"/>
              <a:gd name="T65" fmla="*/ 2147483647 h 638"/>
              <a:gd name="T66" fmla="*/ 2147483647 w 286"/>
              <a:gd name="T67" fmla="*/ 2147483647 h 638"/>
              <a:gd name="T68" fmla="*/ 2147483647 w 286"/>
              <a:gd name="T69" fmla="*/ 2147483647 h 638"/>
              <a:gd name="T70" fmla="*/ 2147483647 w 286"/>
              <a:gd name="T71" fmla="*/ 2147483647 h 638"/>
              <a:gd name="T72" fmla="*/ 2147483647 w 286"/>
              <a:gd name="T73" fmla="*/ 2147483647 h 638"/>
              <a:gd name="T74" fmla="*/ 2147483647 w 286"/>
              <a:gd name="T75" fmla="*/ 2147483647 h 638"/>
              <a:gd name="T76" fmla="*/ 2147483647 w 286"/>
              <a:gd name="T77" fmla="*/ 2147483647 h 638"/>
              <a:gd name="T78" fmla="*/ 2147483647 w 286"/>
              <a:gd name="T79" fmla="*/ 2147483647 h 638"/>
              <a:gd name="T80" fmla="*/ 2147483647 w 286"/>
              <a:gd name="T81" fmla="*/ 2147483647 h 638"/>
              <a:gd name="T82" fmla="*/ 2147483647 w 286"/>
              <a:gd name="T83" fmla="*/ 2147483647 h 638"/>
              <a:gd name="T84" fmla="*/ 2147483647 w 286"/>
              <a:gd name="T85" fmla="*/ 2147483647 h 638"/>
              <a:gd name="T86" fmla="*/ 2147483647 w 286"/>
              <a:gd name="T87" fmla="*/ 2147483647 h 638"/>
              <a:gd name="T88" fmla="*/ 2147483647 w 286"/>
              <a:gd name="T89" fmla="*/ 2147483647 h 638"/>
              <a:gd name="T90" fmla="*/ 2147483647 w 286"/>
              <a:gd name="T91" fmla="*/ 2147483647 h 638"/>
              <a:gd name="T92" fmla="*/ 2147483647 w 286"/>
              <a:gd name="T93" fmla="*/ 2147483647 h 638"/>
              <a:gd name="T94" fmla="*/ 2147483647 w 286"/>
              <a:gd name="T95" fmla="*/ 2147483647 h 638"/>
              <a:gd name="T96" fmla="*/ 2147483647 w 286"/>
              <a:gd name="T97" fmla="*/ 2147483647 h 638"/>
              <a:gd name="T98" fmla="*/ 2147483647 w 286"/>
              <a:gd name="T99" fmla="*/ 2147483647 h 638"/>
              <a:gd name="T100" fmla="*/ 2147483647 w 286"/>
              <a:gd name="T101" fmla="*/ 2147483647 h 638"/>
              <a:gd name="T102" fmla="*/ 2147483647 w 286"/>
              <a:gd name="T103" fmla="*/ 2147483647 h 638"/>
              <a:gd name="T104" fmla="*/ 2147483647 w 286"/>
              <a:gd name="T105" fmla="*/ 2147483647 h 638"/>
              <a:gd name="T106" fmla="*/ 2147483647 w 286"/>
              <a:gd name="T107" fmla="*/ 2147483647 h 638"/>
              <a:gd name="T108" fmla="*/ 2147483647 w 286"/>
              <a:gd name="T109" fmla="*/ 2147483647 h 638"/>
              <a:gd name="T110" fmla="*/ 2147483647 w 286"/>
              <a:gd name="T111" fmla="*/ 2147483647 h 638"/>
              <a:gd name="T112" fmla="*/ 2147483647 w 286"/>
              <a:gd name="T113" fmla="*/ 2147483647 h 638"/>
              <a:gd name="T114" fmla="*/ 2147483647 w 286"/>
              <a:gd name="T115" fmla="*/ 2147483647 h 638"/>
              <a:gd name="T116" fmla="*/ 2147483647 w 286"/>
              <a:gd name="T117" fmla="*/ 2147483647 h 638"/>
              <a:gd name="T118" fmla="*/ 2147483647 w 286"/>
              <a:gd name="T119" fmla="*/ 2147483647 h 6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6"/>
              <a:gd name="T181" fmla="*/ 0 h 638"/>
              <a:gd name="T182" fmla="*/ 286 w 286"/>
              <a:gd name="T183" fmla="*/ 638 h 6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6" h="638">
                <a:moveTo>
                  <a:pt x="182" y="404"/>
                </a:moveTo>
                <a:lnTo>
                  <a:pt x="158" y="403"/>
                </a:lnTo>
                <a:lnTo>
                  <a:pt x="140" y="399"/>
                </a:lnTo>
                <a:lnTo>
                  <a:pt x="154" y="427"/>
                </a:lnTo>
                <a:lnTo>
                  <a:pt x="159" y="429"/>
                </a:lnTo>
                <a:lnTo>
                  <a:pt x="167" y="428"/>
                </a:lnTo>
                <a:lnTo>
                  <a:pt x="171" y="424"/>
                </a:lnTo>
                <a:lnTo>
                  <a:pt x="176" y="439"/>
                </a:lnTo>
                <a:lnTo>
                  <a:pt x="167" y="437"/>
                </a:lnTo>
                <a:lnTo>
                  <a:pt x="154" y="437"/>
                </a:lnTo>
                <a:lnTo>
                  <a:pt x="167" y="443"/>
                </a:lnTo>
                <a:lnTo>
                  <a:pt x="155" y="460"/>
                </a:lnTo>
                <a:lnTo>
                  <a:pt x="157" y="476"/>
                </a:lnTo>
                <a:lnTo>
                  <a:pt x="154" y="486"/>
                </a:lnTo>
                <a:lnTo>
                  <a:pt x="135" y="495"/>
                </a:lnTo>
                <a:lnTo>
                  <a:pt x="136" y="515"/>
                </a:lnTo>
                <a:lnTo>
                  <a:pt x="162" y="529"/>
                </a:lnTo>
                <a:lnTo>
                  <a:pt x="172" y="534"/>
                </a:lnTo>
                <a:lnTo>
                  <a:pt x="167" y="544"/>
                </a:lnTo>
                <a:lnTo>
                  <a:pt x="172" y="547"/>
                </a:lnTo>
                <a:lnTo>
                  <a:pt x="163" y="559"/>
                </a:lnTo>
                <a:lnTo>
                  <a:pt x="154" y="573"/>
                </a:lnTo>
                <a:lnTo>
                  <a:pt x="153" y="588"/>
                </a:lnTo>
                <a:lnTo>
                  <a:pt x="144" y="586"/>
                </a:lnTo>
                <a:lnTo>
                  <a:pt x="140" y="588"/>
                </a:lnTo>
                <a:lnTo>
                  <a:pt x="148" y="592"/>
                </a:lnTo>
                <a:lnTo>
                  <a:pt x="141" y="604"/>
                </a:lnTo>
                <a:lnTo>
                  <a:pt x="140" y="607"/>
                </a:lnTo>
                <a:lnTo>
                  <a:pt x="149" y="620"/>
                </a:lnTo>
                <a:lnTo>
                  <a:pt x="144" y="620"/>
                </a:lnTo>
                <a:lnTo>
                  <a:pt x="157" y="626"/>
                </a:lnTo>
                <a:lnTo>
                  <a:pt x="167" y="637"/>
                </a:lnTo>
                <a:lnTo>
                  <a:pt x="138" y="629"/>
                </a:lnTo>
                <a:lnTo>
                  <a:pt x="106" y="625"/>
                </a:lnTo>
                <a:lnTo>
                  <a:pt x="96" y="616"/>
                </a:lnTo>
                <a:lnTo>
                  <a:pt x="86" y="600"/>
                </a:lnTo>
                <a:lnTo>
                  <a:pt x="76" y="601"/>
                </a:lnTo>
                <a:lnTo>
                  <a:pt x="60" y="573"/>
                </a:lnTo>
                <a:lnTo>
                  <a:pt x="69" y="562"/>
                </a:lnTo>
                <a:lnTo>
                  <a:pt x="68" y="533"/>
                </a:lnTo>
                <a:lnTo>
                  <a:pt x="64" y="510"/>
                </a:lnTo>
                <a:lnTo>
                  <a:pt x="62" y="494"/>
                </a:lnTo>
                <a:lnTo>
                  <a:pt x="58" y="485"/>
                </a:lnTo>
                <a:lnTo>
                  <a:pt x="50" y="481"/>
                </a:lnTo>
                <a:lnTo>
                  <a:pt x="62" y="476"/>
                </a:lnTo>
                <a:lnTo>
                  <a:pt x="49" y="468"/>
                </a:lnTo>
                <a:lnTo>
                  <a:pt x="41" y="446"/>
                </a:lnTo>
                <a:lnTo>
                  <a:pt x="31" y="434"/>
                </a:lnTo>
                <a:lnTo>
                  <a:pt x="31" y="419"/>
                </a:lnTo>
                <a:lnTo>
                  <a:pt x="24" y="390"/>
                </a:lnTo>
                <a:lnTo>
                  <a:pt x="22" y="369"/>
                </a:lnTo>
                <a:lnTo>
                  <a:pt x="26" y="356"/>
                </a:lnTo>
                <a:lnTo>
                  <a:pt x="24" y="343"/>
                </a:lnTo>
                <a:lnTo>
                  <a:pt x="19" y="326"/>
                </a:lnTo>
                <a:lnTo>
                  <a:pt x="13" y="307"/>
                </a:lnTo>
                <a:lnTo>
                  <a:pt x="22" y="294"/>
                </a:lnTo>
                <a:lnTo>
                  <a:pt x="19" y="280"/>
                </a:lnTo>
                <a:lnTo>
                  <a:pt x="20" y="254"/>
                </a:lnTo>
                <a:lnTo>
                  <a:pt x="16" y="241"/>
                </a:lnTo>
                <a:lnTo>
                  <a:pt x="8" y="224"/>
                </a:lnTo>
                <a:lnTo>
                  <a:pt x="0" y="206"/>
                </a:lnTo>
                <a:lnTo>
                  <a:pt x="0" y="193"/>
                </a:lnTo>
                <a:lnTo>
                  <a:pt x="2" y="179"/>
                </a:lnTo>
                <a:lnTo>
                  <a:pt x="1" y="165"/>
                </a:lnTo>
                <a:lnTo>
                  <a:pt x="1" y="150"/>
                </a:lnTo>
                <a:lnTo>
                  <a:pt x="8" y="131"/>
                </a:lnTo>
                <a:lnTo>
                  <a:pt x="16" y="112"/>
                </a:lnTo>
                <a:lnTo>
                  <a:pt x="21" y="106"/>
                </a:lnTo>
                <a:lnTo>
                  <a:pt x="15" y="93"/>
                </a:lnTo>
                <a:lnTo>
                  <a:pt x="11" y="64"/>
                </a:lnTo>
                <a:lnTo>
                  <a:pt x="15" y="54"/>
                </a:lnTo>
                <a:lnTo>
                  <a:pt x="30" y="45"/>
                </a:lnTo>
                <a:lnTo>
                  <a:pt x="34" y="25"/>
                </a:lnTo>
                <a:lnTo>
                  <a:pt x="30" y="21"/>
                </a:lnTo>
                <a:lnTo>
                  <a:pt x="45" y="0"/>
                </a:lnTo>
                <a:lnTo>
                  <a:pt x="49" y="2"/>
                </a:lnTo>
                <a:lnTo>
                  <a:pt x="72" y="6"/>
                </a:lnTo>
                <a:lnTo>
                  <a:pt x="81" y="18"/>
                </a:lnTo>
                <a:lnTo>
                  <a:pt x="87" y="7"/>
                </a:lnTo>
                <a:lnTo>
                  <a:pt x="107" y="3"/>
                </a:lnTo>
                <a:lnTo>
                  <a:pt x="111" y="8"/>
                </a:lnTo>
                <a:lnTo>
                  <a:pt x="129" y="26"/>
                </a:lnTo>
                <a:lnTo>
                  <a:pt x="148" y="42"/>
                </a:lnTo>
                <a:lnTo>
                  <a:pt x="163" y="49"/>
                </a:lnTo>
                <a:lnTo>
                  <a:pt x="178" y="55"/>
                </a:lnTo>
                <a:lnTo>
                  <a:pt x="193" y="66"/>
                </a:lnTo>
                <a:lnTo>
                  <a:pt x="211" y="75"/>
                </a:lnTo>
                <a:lnTo>
                  <a:pt x="205" y="96"/>
                </a:lnTo>
                <a:lnTo>
                  <a:pt x="197" y="116"/>
                </a:lnTo>
                <a:lnTo>
                  <a:pt x="219" y="116"/>
                </a:lnTo>
                <a:lnTo>
                  <a:pt x="239" y="118"/>
                </a:lnTo>
                <a:lnTo>
                  <a:pt x="252" y="113"/>
                </a:lnTo>
                <a:lnTo>
                  <a:pt x="266" y="92"/>
                </a:lnTo>
                <a:lnTo>
                  <a:pt x="264" y="78"/>
                </a:lnTo>
                <a:lnTo>
                  <a:pt x="276" y="78"/>
                </a:lnTo>
                <a:lnTo>
                  <a:pt x="285" y="106"/>
                </a:lnTo>
                <a:lnTo>
                  <a:pt x="273" y="116"/>
                </a:lnTo>
                <a:lnTo>
                  <a:pt x="262" y="127"/>
                </a:lnTo>
                <a:lnTo>
                  <a:pt x="252" y="139"/>
                </a:lnTo>
                <a:lnTo>
                  <a:pt x="241" y="150"/>
                </a:lnTo>
                <a:lnTo>
                  <a:pt x="233" y="163"/>
                </a:lnTo>
                <a:lnTo>
                  <a:pt x="224" y="175"/>
                </a:lnTo>
                <a:lnTo>
                  <a:pt x="224" y="178"/>
                </a:lnTo>
                <a:lnTo>
                  <a:pt x="222" y="200"/>
                </a:lnTo>
                <a:lnTo>
                  <a:pt x="221" y="223"/>
                </a:lnTo>
                <a:lnTo>
                  <a:pt x="224" y="236"/>
                </a:lnTo>
                <a:lnTo>
                  <a:pt x="220" y="246"/>
                </a:lnTo>
                <a:lnTo>
                  <a:pt x="228" y="270"/>
                </a:lnTo>
                <a:lnTo>
                  <a:pt x="252" y="286"/>
                </a:lnTo>
                <a:lnTo>
                  <a:pt x="253" y="302"/>
                </a:lnTo>
                <a:lnTo>
                  <a:pt x="264" y="310"/>
                </a:lnTo>
                <a:lnTo>
                  <a:pt x="257" y="328"/>
                </a:lnTo>
                <a:lnTo>
                  <a:pt x="250" y="346"/>
                </a:lnTo>
                <a:lnTo>
                  <a:pt x="235" y="350"/>
                </a:lnTo>
                <a:lnTo>
                  <a:pt x="221" y="353"/>
                </a:lnTo>
                <a:lnTo>
                  <a:pt x="206" y="357"/>
                </a:lnTo>
                <a:lnTo>
                  <a:pt x="191" y="361"/>
                </a:lnTo>
                <a:lnTo>
                  <a:pt x="178" y="360"/>
                </a:lnTo>
                <a:lnTo>
                  <a:pt x="182" y="367"/>
                </a:lnTo>
                <a:lnTo>
                  <a:pt x="186" y="394"/>
                </a:lnTo>
                <a:lnTo>
                  <a:pt x="182" y="404"/>
                </a:lnTo>
              </a:path>
            </a:pathLst>
          </a:custGeom>
          <a:solidFill>
            <a:schemeClr val="accent2"/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7" name="Freeform 228"/>
          <p:cNvSpPr>
            <a:spLocks noChangeAspect="1"/>
          </p:cNvSpPr>
          <p:nvPr/>
        </p:nvSpPr>
        <p:spPr bwMode="auto">
          <a:xfrm>
            <a:off x="6326188" y="5821362"/>
            <a:ext cx="227012" cy="122237"/>
          </a:xfrm>
          <a:custGeom>
            <a:avLst/>
            <a:gdLst>
              <a:gd name="T0" fmla="*/ 2147483647 w 71"/>
              <a:gd name="T1" fmla="*/ 2147483647 h 45"/>
              <a:gd name="T2" fmla="*/ 0 w 71"/>
              <a:gd name="T3" fmla="*/ 0 h 45"/>
              <a:gd name="T4" fmla="*/ 2147483647 w 71"/>
              <a:gd name="T5" fmla="*/ 2147483647 h 45"/>
              <a:gd name="T6" fmla="*/ 2147483647 w 71"/>
              <a:gd name="T7" fmla="*/ 2147483647 h 45"/>
              <a:gd name="T8" fmla="*/ 2147483647 w 71"/>
              <a:gd name="T9" fmla="*/ 2147483647 h 45"/>
              <a:gd name="T10" fmla="*/ 2147483647 w 71"/>
              <a:gd name="T11" fmla="*/ 2147483647 h 45"/>
              <a:gd name="T12" fmla="*/ 2147483647 w 71"/>
              <a:gd name="T13" fmla="*/ 2147483647 h 45"/>
              <a:gd name="T14" fmla="*/ 2147483647 w 71"/>
              <a:gd name="T15" fmla="*/ 2147483647 h 45"/>
              <a:gd name="T16" fmla="*/ 2147483647 w 71"/>
              <a:gd name="T17" fmla="*/ 2147483647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1"/>
              <a:gd name="T28" fmla="*/ 0 h 45"/>
              <a:gd name="T29" fmla="*/ 71 w 71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1" h="45">
                <a:moveTo>
                  <a:pt x="6" y="8"/>
                </a:moveTo>
                <a:lnTo>
                  <a:pt x="0" y="0"/>
                </a:lnTo>
                <a:lnTo>
                  <a:pt x="8" y="21"/>
                </a:lnTo>
                <a:lnTo>
                  <a:pt x="18" y="44"/>
                </a:lnTo>
                <a:lnTo>
                  <a:pt x="43" y="44"/>
                </a:lnTo>
                <a:lnTo>
                  <a:pt x="70" y="44"/>
                </a:lnTo>
                <a:lnTo>
                  <a:pt x="67" y="40"/>
                </a:lnTo>
                <a:lnTo>
                  <a:pt x="31" y="27"/>
                </a:lnTo>
                <a:lnTo>
                  <a:pt x="6" y="8"/>
                </a:lnTo>
              </a:path>
            </a:pathLst>
          </a:custGeom>
          <a:solidFill>
            <a:schemeClr val="accent2"/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8" name="Freeform 229"/>
          <p:cNvSpPr>
            <a:spLocks noChangeAspect="1"/>
          </p:cNvSpPr>
          <p:nvPr/>
        </p:nvSpPr>
        <p:spPr bwMode="auto">
          <a:xfrm>
            <a:off x="5783263" y="3792537"/>
            <a:ext cx="661987" cy="2038350"/>
          </a:xfrm>
          <a:custGeom>
            <a:avLst/>
            <a:gdLst>
              <a:gd name="T0" fmla="*/ 2147483647 w 206"/>
              <a:gd name="T1" fmla="*/ 2147483647 h 758"/>
              <a:gd name="T2" fmla="*/ 2147483647 w 206"/>
              <a:gd name="T3" fmla="*/ 2147483647 h 758"/>
              <a:gd name="T4" fmla="*/ 2147483647 w 206"/>
              <a:gd name="T5" fmla="*/ 2147483647 h 758"/>
              <a:gd name="T6" fmla="*/ 2147483647 w 206"/>
              <a:gd name="T7" fmla="*/ 2147483647 h 758"/>
              <a:gd name="T8" fmla="*/ 2147483647 w 206"/>
              <a:gd name="T9" fmla="*/ 2147483647 h 758"/>
              <a:gd name="T10" fmla="*/ 2147483647 w 206"/>
              <a:gd name="T11" fmla="*/ 2147483647 h 758"/>
              <a:gd name="T12" fmla="*/ 2147483647 w 206"/>
              <a:gd name="T13" fmla="*/ 2147483647 h 758"/>
              <a:gd name="T14" fmla="*/ 2147483647 w 206"/>
              <a:gd name="T15" fmla="*/ 2147483647 h 758"/>
              <a:gd name="T16" fmla="*/ 2147483647 w 206"/>
              <a:gd name="T17" fmla="*/ 2147483647 h 758"/>
              <a:gd name="T18" fmla="*/ 2147483647 w 206"/>
              <a:gd name="T19" fmla="*/ 2147483647 h 758"/>
              <a:gd name="T20" fmla="*/ 2147483647 w 206"/>
              <a:gd name="T21" fmla="*/ 2147483647 h 758"/>
              <a:gd name="T22" fmla="*/ 2147483647 w 206"/>
              <a:gd name="T23" fmla="*/ 2147483647 h 758"/>
              <a:gd name="T24" fmla="*/ 2147483647 w 206"/>
              <a:gd name="T25" fmla="*/ 2147483647 h 758"/>
              <a:gd name="T26" fmla="*/ 2147483647 w 206"/>
              <a:gd name="T27" fmla="*/ 2147483647 h 758"/>
              <a:gd name="T28" fmla="*/ 2147483647 w 206"/>
              <a:gd name="T29" fmla="*/ 2147483647 h 758"/>
              <a:gd name="T30" fmla="*/ 2147483647 w 206"/>
              <a:gd name="T31" fmla="*/ 2147483647 h 758"/>
              <a:gd name="T32" fmla="*/ 2147483647 w 206"/>
              <a:gd name="T33" fmla="*/ 2147483647 h 758"/>
              <a:gd name="T34" fmla="*/ 2147483647 w 206"/>
              <a:gd name="T35" fmla="*/ 2147483647 h 758"/>
              <a:gd name="T36" fmla="*/ 2147483647 w 206"/>
              <a:gd name="T37" fmla="*/ 2147483647 h 758"/>
              <a:gd name="T38" fmla="*/ 2147483647 w 206"/>
              <a:gd name="T39" fmla="*/ 2147483647 h 758"/>
              <a:gd name="T40" fmla="*/ 2147483647 w 206"/>
              <a:gd name="T41" fmla="*/ 2147483647 h 758"/>
              <a:gd name="T42" fmla="*/ 2147483647 w 206"/>
              <a:gd name="T43" fmla="*/ 2147483647 h 758"/>
              <a:gd name="T44" fmla="*/ 2147483647 w 206"/>
              <a:gd name="T45" fmla="*/ 2147483647 h 758"/>
              <a:gd name="T46" fmla="*/ 2147483647 w 206"/>
              <a:gd name="T47" fmla="*/ 2147483647 h 758"/>
              <a:gd name="T48" fmla="*/ 2147483647 w 206"/>
              <a:gd name="T49" fmla="*/ 2147483647 h 758"/>
              <a:gd name="T50" fmla="*/ 2147483647 w 206"/>
              <a:gd name="T51" fmla="*/ 2147483647 h 758"/>
              <a:gd name="T52" fmla="*/ 2147483647 w 206"/>
              <a:gd name="T53" fmla="*/ 2147483647 h 758"/>
              <a:gd name="T54" fmla="*/ 2147483647 w 206"/>
              <a:gd name="T55" fmla="*/ 2147483647 h 758"/>
              <a:gd name="T56" fmla="*/ 2147483647 w 206"/>
              <a:gd name="T57" fmla="*/ 2147483647 h 758"/>
              <a:gd name="T58" fmla="*/ 2147483647 w 206"/>
              <a:gd name="T59" fmla="*/ 2147483647 h 758"/>
              <a:gd name="T60" fmla="*/ 2147483647 w 206"/>
              <a:gd name="T61" fmla="*/ 2147483647 h 758"/>
              <a:gd name="T62" fmla="*/ 2147483647 w 206"/>
              <a:gd name="T63" fmla="*/ 2147483647 h 758"/>
              <a:gd name="T64" fmla="*/ 2147483647 w 206"/>
              <a:gd name="T65" fmla="*/ 2147483647 h 758"/>
              <a:gd name="T66" fmla="*/ 2147483647 w 206"/>
              <a:gd name="T67" fmla="*/ 2147483647 h 758"/>
              <a:gd name="T68" fmla="*/ 2147483647 w 206"/>
              <a:gd name="T69" fmla="*/ 2147483647 h 758"/>
              <a:gd name="T70" fmla="*/ 2147483647 w 206"/>
              <a:gd name="T71" fmla="*/ 2147483647 h 758"/>
              <a:gd name="T72" fmla="*/ 2147483647 w 206"/>
              <a:gd name="T73" fmla="*/ 2147483647 h 758"/>
              <a:gd name="T74" fmla="*/ 2147483647 w 206"/>
              <a:gd name="T75" fmla="*/ 2147483647 h 758"/>
              <a:gd name="T76" fmla="*/ 2147483647 w 206"/>
              <a:gd name="T77" fmla="*/ 2147483647 h 758"/>
              <a:gd name="T78" fmla="*/ 2147483647 w 206"/>
              <a:gd name="T79" fmla="*/ 2147483647 h 758"/>
              <a:gd name="T80" fmla="*/ 2147483647 w 206"/>
              <a:gd name="T81" fmla="*/ 2147483647 h 758"/>
              <a:gd name="T82" fmla="*/ 2147483647 w 206"/>
              <a:gd name="T83" fmla="*/ 2147483647 h 758"/>
              <a:gd name="T84" fmla="*/ 2147483647 w 206"/>
              <a:gd name="T85" fmla="*/ 2147483647 h 758"/>
              <a:gd name="T86" fmla="*/ 2147483647 w 206"/>
              <a:gd name="T87" fmla="*/ 2147483647 h 758"/>
              <a:gd name="T88" fmla="*/ 2147483647 w 206"/>
              <a:gd name="T89" fmla="*/ 2147483647 h 758"/>
              <a:gd name="T90" fmla="*/ 2147483647 w 206"/>
              <a:gd name="T91" fmla="*/ 2147483647 h 758"/>
              <a:gd name="T92" fmla="*/ 2147483647 w 206"/>
              <a:gd name="T93" fmla="*/ 2147483647 h 75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06"/>
              <a:gd name="T142" fmla="*/ 0 h 758"/>
              <a:gd name="T143" fmla="*/ 206 w 206"/>
              <a:gd name="T144" fmla="*/ 758 h 75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06" h="758">
                <a:moveTo>
                  <a:pt x="12" y="268"/>
                </a:moveTo>
                <a:lnTo>
                  <a:pt x="16" y="285"/>
                </a:lnTo>
                <a:lnTo>
                  <a:pt x="20" y="300"/>
                </a:lnTo>
                <a:lnTo>
                  <a:pt x="22" y="315"/>
                </a:lnTo>
                <a:lnTo>
                  <a:pt x="24" y="331"/>
                </a:lnTo>
                <a:lnTo>
                  <a:pt x="22" y="350"/>
                </a:lnTo>
                <a:lnTo>
                  <a:pt x="20" y="368"/>
                </a:lnTo>
                <a:lnTo>
                  <a:pt x="18" y="387"/>
                </a:lnTo>
                <a:lnTo>
                  <a:pt x="16" y="406"/>
                </a:lnTo>
                <a:lnTo>
                  <a:pt x="12" y="412"/>
                </a:lnTo>
                <a:lnTo>
                  <a:pt x="18" y="431"/>
                </a:lnTo>
                <a:lnTo>
                  <a:pt x="25" y="449"/>
                </a:lnTo>
                <a:lnTo>
                  <a:pt x="30" y="469"/>
                </a:lnTo>
                <a:lnTo>
                  <a:pt x="27" y="488"/>
                </a:lnTo>
                <a:lnTo>
                  <a:pt x="39" y="505"/>
                </a:lnTo>
                <a:lnTo>
                  <a:pt x="40" y="508"/>
                </a:lnTo>
                <a:lnTo>
                  <a:pt x="46" y="504"/>
                </a:lnTo>
                <a:lnTo>
                  <a:pt x="54" y="505"/>
                </a:lnTo>
                <a:lnTo>
                  <a:pt x="58" y="502"/>
                </a:lnTo>
                <a:lnTo>
                  <a:pt x="56" y="513"/>
                </a:lnTo>
                <a:lnTo>
                  <a:pt x="62" y="519"/>
                </a:lnTo>
                <a:lnTo>
                  <a:pt x="59" y="517"/>
                </a:lnTo>
                <a:lnTo>
                  <a:pt x="60" y="523"/>
                </a:lnTo>
                <a:lnTo>
                  <a:pt x="62" y="536"/>
                </a:lnTo>
                <a:lnTo>
                  <a:pt x="63" y="550"/>
                </a:lnTo>
                <a:lnTo>
                  <a:pt x="64" y="557"/>
                </a:lnTo>
                <a:lnTo>
                  <a:pt x="73" y="565"/>
                </a:lnTo>
                <a:lnTo>
                  <a:pt x="69" y="579"/>
                </a:lnTo>
                <a:lnTo>
                  <a:pt x="74" y="584"/>
                </a:lnTo>
                <a:lnTo>
                  <a:pt x="69" y="584"/>
                </a:lnTo>
                <a:lnTo>
                  <a:pt x="69" y="589"/>
                </a:lnTo>
                <a:lnTo>
                  <a:pt x="70" y="590"/>
                </a:lnTo>
                <a:lnTo>
                  <a:pt x="72" y="600"/>
                </a:lnTo>
                <a:lnTo>
                  <a:pt x="73" y="599"/>
                </a:lnTo>
                <a:lnTo>
                  <a:pt x="68" y="608"/>
                </a:lnTo>
                <a:lnTo>
                  <a:pt x="65" y="601"/>
                </a:lnTo>
                <a:lnTo>
                  <a:pt x="59" y="601"/>
                </a:lnTo>
                <a:lnTo>
                  <a:pt x="60" y="594"/>
                </a:lnTo>
                <a:lnTo>
                  <a:pt x="56" y="595"/>
                </a:lnTo>
                <a:lnTo>
                  <a:pt x="51" y="596"/>
                </a:lnTo>
                <a:lnTo>
                  <a:pt x="43" y="613"/>
                </a:lnTo>
                <a:lnTo>
                  <a:pt x="45" y="611"/>
                </a:lnTo>
                <a:lnTo>
                  <a:pt x="50" y="608"/>
                </a:lnTo>
                <a:lnTo>
                  <a:pt x="62" y="611"/>
                </a:lnTo>
                <a:lnTo>
                  <a:pt x="73" y="622"/>
                </a:lnTo>
                <a:lnTo>
                  <a:pt x="68" y="625"/>
                </a:lnTo>
                <a:lnTo>
                  <a:pt x="73" y="629"/>
                </a:lnTo>
                <a:lnTo>
                  <a:pt x="65" y="632"/>
                </a:lnTo>
                <a:lnTo>
                  <a:pt x="80" y="630"/>
                </a:lnTo>
                <a:lnTo>
                  <a:pt x="82" y="629"/>
                </a:lnTo>
                <a:lnTo>
                  <a:pt x="87" y="637"/>
                </a:lnTo>
                <a:lnTo>
                  <a:pt x="87" y="642"/>
                </a:lnTo>
                <a:lnTo>
                  <a:pt x="75" y="639"/>
                </a:lnTo>
                <a:lnTo>
                  <a:pt x="70" y="638"/>
                </a:lnTo>
                <a:lnTo>
                  <a:pt x="79" y="652"/>
                </a:lnTo>
                <a:lnTo>
                  <a:pt x="87" y="666"/>
                </a:lnTo>
                <a:lnTo>
                  <a:pt x="87" y="673"/>
                </a:lnTo>
                <a:lnTo>
                  <a:pt x="91" y="680"/>
                </a:lnTo>
                <a:lnTo>
                  <a:pt x="87" y="682"/>
                </a:lnTo>
                <a:lnTo>
                  <a:pt x="96" y="687"/>
                </a:lnTo>
                <a:lnTo>
                  <a:pt x="103" y="696"/>
                </a:lnTo>
                <a:lnTo>
                  <a:pt x="102" y="700"/>
                </a:lnTo>
                <a:lnTo>
                  <a:pt x="110" y="705"/>
                </a:lnTo>
                <a:lnTo>
                  <a:pt x="115" y="710"/>
                </a:lnTo>
                <a:lnTo>
                  <a:pt x="110" y="709"/>
                </a:lnTo>
                <a:lnTo>
                  <a:pt x="118" y="716"/>
                </a:lnTo>
                <a:lnTo>
                  <a:pt x="120" y="721"/>
                </a:lnTo>
                <a:lnTo>
                  <a:pt x="127" y="731"/>
                </a:lnTo>
                <a:lnTo>
                  <a:pt x="129" y="735"/>
                </a:lnTo>
                <a:lnTo>
                  <a:pt x="137" y="739"/>
                </a:lnTo>
                <a:lnTo>
                  <a:pt x="140" y="741"/>
                </a:lnTo>
                <a:lnTo>
                  <a:pt x="137" y="743"/>
                </a:lnTo>
                <a:lnTo>
                  <a:pt x="148" y="746"/>
                </a:lnTo>
                <a:lnTo>
                  <a:pt x="172" y="757"/>
                </a:lnTo>
                <a:lnTo>
                  <a:pt x="173" y="731"/>
                </a:lnTo>
                <a:lnTo>
                  <a:pt x="187" y="724"/>
                </a:lnTo>
                <a:lnTo>
                  <a:pt x="205" y="726"/>
                </a:lnTo>
                <a:lnTo>
                  <a:pt x="175" y="719"/>
                </a:lnTo>
                <a:lnTo>
                  <a:pt x="144" y="715"/>
                </a:lnTo>
                <a:lnTo>
                  <a:pt x="134" y="706"/>
                </a:lnTo>
                <a:lnTo>
                  <a:pt x="124" y="690"/>
                </a:lnTo>
                <a:lnTo>
                  <a:pt x="113" y="691"/>
                </a:lnTo>
                <a:lnTo>
                  <a:pt x="98" y="663"/>
                </a:lnTo>
                <a:lnTo>
                  <a:pt x="107" y="652"/>
                </a:lnTo>
                <a:lnTo>
                  <a:pt x="106" y="623"/>
                </a:lnTo>
                <a:lnTo>
                  <a:pt x="102" y="600"/>
                </a:lnTo>
                <a:lnTo>
                  <a:pt x="99" y="584"/>
                </a:lnTo>
                <a:lnTo>
                  <a:pt x="96" y="575"/>
                </a:lnTo>
                <a:lnTo>
                  <a:pt x="88" y="571"/>
                </a:lnTo>
                <a:lnTo>
                  <a:pt x="99" y="566"/>
                </a:lnTo>
                <a:lnTo>
                  <a:pt x="87" y="558"/>
                </a:lnTo>
                <a:lnTo>
                  <a:pt x="79" y="536"/>
                </a:lnTo>
                <a:lnTo>
                  <a:pt x="69" y="524"/>
                </a:lnTo>
                <a:lnTo>
                  <a:pt x="69" y="509"/>
                </a:lnTo>
                <a:lnTo>
                  <a:pt x="62" y="480"/>
                </a:lnTo>
                <a:lnTo>
                  <a:pt x="60" y="459"/>
                </a:lnTo>
                <a:lnTo>
                  <a:pt x="64" y="446"/>
                </a:lnTo>
                <a:lnTo>
                  <a:pt x="62" y="434"/>
                </a:lnTo>
                <a:lnTo>
                  <a:pt x="56" y="416"/>
                </a:lnTo>
                <a:lnTo>
                  <a:pt x="51" y="397"/>
                </a:lnTo>
                <a:lnTo>
                  <a:pt x="60" y="384"/>
                </a:lnTo>
                <a:lnTo>
                  <a:pt x="56" y="370"/>
                </a:lnTo>
                <a:lnTo>
                  <a:pt x="58" y="344"/>
                </a:lnTo>
                <a:lnTo>
                  <a:pt x="54" y="331"/>
                </a:lnTo>
                <a:lnTo>
                  <a:pt x="46" y="315"/>
                </a:lnTo>
                <a:lnTo>
                  <a:pt x="37" y="296"/>
                </a:lnTo>
                <a:lnTo>
                  <a:pt x="37" y="283"/>
                </a:lnTo>
                <a:lnTo>
                  <a:pt x="40" y="269"/>
                </a:lnTo>
                <a:lnTo>
                  <a:pt x="39" y="256"/>
                </a:lnTo>
                <a:lnTo>
                  <a:pt x="39" y="240"/>
                </a:lnTo>
                <a:lnTo>
                  <a:pt x="46" y="222"/>
                </a:lnTo>
                <a:lnTo>
                  <a:pt x="54" y="203"/>
                </a:lnTo>
                <a:lnTo>
                  <a:pt x="59" y="196"/>
                </a:lnTo>
                <a:lnTo>
                  <a:pt x="53" y="184"/>
                </a:lnTo>
                <a:lnTo>
                  <a:pt x="49" y="155"/>
                </a:lnTo>
                <a:lnTo>
                  <a:pt x="53" y="145"/>
                </a:lnTo>
                <a:lnTo>
                  <a:pt x="68" y="136"/>
                </a:lnTo>
                <a:lnTo>
                  <a:pt x="72" y="116"/>
                </a:lnTo>
                <a:lnTo>
                  <a:pt x="68" y="112"/>
                </a:lnTo>
                <a:lnTo>
                  <a:pt x="55" y="109"/>
                </a:lnTo>
                <a:lnTo>
                  <a:pt x="48" y="90"/>
                </a:lnTo>
                <a:lnTo>
                  <a:pt x="39" y="71"/>
                </a:lnTo>
                <a:lnTo>
                  <a:pt x="35" y="52"/>
                </a:lnTo>
                <a:lnTo>
                  <a:pt x="35" y="37"/>
                </a:lnTo>
                <a:lnTo>
                  <a:pt x="25" y="23"/>
                </a:lnTo>
                <a:lnTo>
                  <a:pt x="20" y="10"/>
                </a:lnTo>
                <a:lnTo>
                  <a:pt x="13" y="0"/>
                </a:lnTo>
                <a:lnTo>
                  <a:pt x="8" y="8"/>
                </a:lnTo>
                <a:lnTo>
                  <a:pt x="3" y="17"/>
                </a:lnTo>
                <a:lnTo>
                  <a:pt x="0" y="17"/>
                </a:lnTo>
                <a:lnTo>
                  <a:pt x="5" y="44"/>
                </a:lnTo>
                <a:lnTo>
                  <a:pt x="10" y="71"/>
                </a:lnTo>
                <a:lnTo>
                  <a:pt x="8" y="94"/>
                </a:lnTo>
                <a:lnTo>
                  <a:pt x="8" y="117"/>
                </a:lnTo>
                <a:lnTo>
                  <a:pt x="8" y="126"/>
                </a:lnTo>
                <a:lnTo>
                  <a:pt x="12" y="152"/>
                </a:lnTo>
                <a:lnTo>
                  <a:pt x="12" y="175"/>
                </a:lnTo>
                <a:lnTo>
                  <a:pt x="12" y="205"/>
                </a:lnTo>
                <a:lnTo>
                  <a:pt x="11" y="234"/>
                </a:lnTo>
                <a:lnTo>
                  <a:pt x="12" y="248"/>
                </a:lnTo>
                <a:lnTo>
                  <a:pt x="12" y="268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9" name="Freeform 230"/>
          <p:cNvSpPr>
            <a:spLocks noChangeAspect="1"/>
          </p:cNvSpPr>
          <p:nvPr/>
        </p:nvSpPr>
        <p:spPr bwMode="auto">
          <a:xfrm>
            <a:off x="6218238" y="5811837"/>
            <a:ext cx="182562" cy="131762"/>
          </a:xfrm>
          <a:custGeom>
            <a:avLst/>
            <a:gdLst>
              <a:gd name="T0" fmla="*/ 2147483647 w 55"/>
              <a:gd name="T1" fmla="*/ 2147483647 h 48"/>
              <a:gd name="T2" fmla="*/ 2147483647 w 55"/>
              <a:gd name="T3" fmla="*/ 2147483647 h 48"/>
              <a:gd name="T4" fmla="*/ 2147483647 w 55"/>
              <a:gd name="T5" fmla="*/ 2147483647 h 48"/>
              <a:gd name="T6" fmla="*/ 2147483647 w 55"/>
              <a:gd name="T7" fmla="*/ 2147483647 h 48"/>
              <a:gd name="T8" fmla="*/ 2147483647 w 55"/>
              <a:gd name="T9" fmla="*/ 2147483647 h 48"/>
              <a:gd name="T10" fmla="*/ 2147483647 w 55"/>
              <a:gd name="T11" fmla="*/ 2147483647 h 48"/>
              <a:gd name="T12" fmla="*/ 2147483647 w 55"/>
              <a:gd name="T13" fmla="*/ 2147483647 h 48"/>
              <a:gd name="T14" fmla="*/ 0 w 55"/>
              <a:gd name="T15" fmla="*/ 2147483647 h 48"/>
              <a:gd name="T16" fmla="*/ 2147483647 w 55"/>
              <a:gd name="T17" fmla="*/ 2147483647 h 48"/>
              <a:gd name="T18" fmla="*/ 2147483647 w 55"/>
              <a:gd name="T19" fmla="*/ 2147483647 h 48"/>
              <a:gd name="T20" fmla="*/ 2147483647 w 55"/>
              <a:gd name="T21" fmla="*/ 2147483647 h 48"/>
              <a:gd name="T22" fmla="*/ 2147483647 w 55"/>
              <a:gd name="T23" fmla="*/ 2147483647 h 48"/>
              <a:gd name="T24" fmla="*/ 2147483647 w 55"/>
              <a:gd name="T25" fmla="*/ 2147483647 h 48"/>
              <a:gd name="T26" fmla="*/ 2147483647 w 55"/>
              <a:gd name="T27" fmla="*/ 2147483647 h 48"/>
              <a:gd name="T28" fmla="*/ 2147483647 w 55"/>
              <a:gd name="T29" fmla="*/ 2147483647 h 48"/>
              <a:gd name="T30" fmla="*/ 2147483647 w 55"/>
              <a:gd name="T31" fmla="*/ 2147483647 h 48"/>
              <a:gd name="T32" fmla="*/ 2147483647 w 55"/>
              <a:gd name="T33" fmla="*/ 2147483647 h 48"/>
              <a:gd name="T34" fmla="*/ 2147483647 w 55"/>
              <a:gd name="T35" fmla="*/ 2147483647 h 48"/>
              <a:gd name="T36" fmla="*/ 2147483647 w 55"/>
              <a:gd name="T37" fmla="*/ 2147483647 h 48"/>
              <a:gd name="T38" fmla="*/ 2147483647 w 55"/>
              <a:gd name="T39" fmla="*/ 2147483647 h 48"/>
              <a:gd name="T40" fmla="*/ 2147483647 w 55"/>
              <a:gd name="T41" fmla="*/ 2147483647 h 48"/>
              <a:gd name="T42" fmla="*/ 2147483647 w 55"/>
              <a:gd name="T43" fmla="*/ 0 h 48"/>
              <a:gd name="T44" fmla="*/ 2147483647 w 55"/>
              <a:gd name="T45" fmla="*/ 2147483647 h 4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48"/>
              <a:gd name="T71" fmla="*/ 55 w 55"/>
              <a:gd name="T72" fmla="*/ 48 h 4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48">
                <a:moveTo>
                  <a:pt x="35" y="2"/>
                </a:moveTo>
                <a:lnTo>
                  <a:pt x="43" y="24"/>
                </a:lnTo>
                <a:lnTo>
                  <a:pt x="54" y="47"/>
                </a:lnTo>
                <a:lnTo>
                  <a:pt x="47" y="45"/>
                </a:lnTo>
                <a:lnTo>
                  <a:pt x="40" y="47"/>
                </a:lnTo>
                <a:lnTo>
                  <a:pt x="21" y="44"/>
                </a:lnTo>
                <a:lnTo>
                  <a:pt x="15" y="43"/>
                </a:lnTo>
                <a:lnTo>
                  <a:pt x="0" y="41"/>
                </a:lnTo>
                <a:lnTo>
                  <a:pt x="3" y="39"/>
                </a:lnTo>
                <a:lnTo>
                  <a:pt x="13" y="36"/>
                </a:lnTo>
                <a:lnTo>
                  <a:pt x="18" y="39"/>
                </a:lnTo>
                <a:lnTo>
                  <a:pt x="23" y="39"/>
                </a:lnTo>
                <a:lnTo>
                  <a:pt x="13" y="35"/>
                </a:lnTo>
                <a:lnTo>
                  <a:pt x="26" y="36"/>
                </a:lnTo>
                <a:lnTo>
                  <a:pt x="31" y="38"/>
                </a:lnTo>
                <a:lnTo>
                  <a:pt x="40" y="39"/>
                </a:lnTo>
                <a:lnTo>
                  <a:pt x="43" y="40"/>
                </a:lnTo>
                <a:lnTo>
                  <a:pt x="21" y="27"/>
                </a:lnTo>
                <a:lnTo>
                  <a:pt x="31" y="19"/>
                </a:lnTo>
                <a:lnTo>
                  <a:pt x="17" y="19"/>
                </a:lnTo>
                <a:lnTo>
                  <a:pt x="11" y="3"/>
                </a:lnTo>
                <a:lnTo>
                  <a:pt x="18" y="0"/>
                </a:lnTo>
                <a:lnTo>
                  <a:pt x="35" y="2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0" name="Freeform 231"/>
          <p:cNvSpPr>
            <a:spLocks noChangeAspect="1"/>
          </p:cNvSpPr>
          <p:nvPr/>
        </p:nvSpPr>
        <p:spPr bwMode="auto">
          <a:xfrm>
            <a:off x="5888038" y="5414962"/>
            <a:ext cx="66675" cy="82550"/>
          </a:xfrm>
          <a:custGeom>
            <a:avLst/>
            <a:gdLst>
              <a:gd name="T0" fmla="*/ 2147483647 w 21"/>
              <a:gd name="T1" fmla="*/ 0 h 32"/>
              <a:gd name="T2" fmla="*/ 0 w 21"/>
              <a:gd name="T3" fmla="*/ 2147483647 h 32"/>
              <a:gd name="T4" fmla="*/ 2147483647 w 21"/>
              <a:gd name="T5" fmla="*/ 2147483647 h 32"/>
              <a:gd name="T6" fmla="*/ 2147483647 w 21"/>
              <a:gd name="T7" fmla="*/ 2147483647 h 32"/>
              <a:gd name="T8" fmla="*/ 2147483647 w 21"/>
              <a:gd name="T9" fmla="*/ 2147483647 h 32"/>
              <a:gd name="T10" fmla="*/ 2147483647 w 21"/>
              <a:gd name="T11" fmla="*/ 2147483647 h 32"/>
              <a:gd name="T12" fmla="*/ 2147483647 w 21"/>
              <a:gd name="T13" fmla="*/ 2147483647 h 32"/>
              <a:gd name="T14" fmla="*/ 2147483647 w 21"/>
              <a:gd name="T15" fmla="*/ 0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32"/>
              <a:gd name="T26" fmla="*/ 21 w 21"/>
              <a:gd name="T27" fmla="*/ 32 h 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32">
                <a:moveTo>
                  <a:pt x="8" y="0"/>
                </a:moveTo>
                <a:lnTo>
                  <a:pt x="0" y="3"/>
                </a:lnTo>
                <a:lnTo>
                  <a:pt x="10" y="31"/>
                </a:lnTo>
                <a:lnTo>
                  <a:pt x="18" y="29"/>
                </a:lnTo>
                <a:lnTo>
                  <a:pt x="20" y="24"/>
                </a:lnTo>
                <a:lnTo>
                  <a:pt x="15" y="10"/>
                </a:lnTo>
                <a:lnTo>
                  <a:pt x="18" y="9"/>
                </a:lnTo>
                <a:lnTo>
                  <a:pt x="8" y="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1" name="Freeform 232"/>
          <p:cNvSpPr>
            <a:spLocks noChangeAspect="1"/>
          </p:cNvSpPr>
          <p:nvPr/>
        </p:nvSpPr>
        <p:spPr bwMode="auto">
          <a:xfrm>
            <a:off x="6061075" y="5688012"/>
            <a:ext cx="65088" cy="73025"/>
          </a:xfrm>
          <a:custGeom>
            <a:avLst/>
            <a:gdLst>
              <a:gd name="T0" fmla="*/ 2147483647 w 21"/>
              <a:gd name="T1" fmla="*/ 0 h 26"/>
              <a:gd name="T2" fmla="*/ 0 w 21"/>
              <a:gd name="T3" fmla="*/ 2147483647 h 26"/>
              <a:gd name="T4" fmla="*/ 2147483647 w 21"/>
              <a:gd name="T5" fmla="*/ 2147483647 h 26"/>
              <a:gd name="T6" fmla="*/ 2147483647 w 21"/>
              <a:gd name="T7" fmla="*/ 2147483647 h 26"/>
              <a:gd name="T8" fmla="*/ 2147483647 w 21"/>
              <a:gd name="T9" fmla="*/ 2147483647 h 26"/>
              <a:gd name="T10" fmla="*/ 2147483647 w 21"/>
              <a:gd name="T11" fmla="*/ 0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26"/>
              <a:gd name="T20" fmla="*/ 21 w 21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26">
                <a:moveTo>
                  <a:pt x="11" y="0"/>
                </a:moveTo>
                <a:lnTo>
                  <a:pt x="0" y="10"/>
                </a:lnTo>
                <a:lnTo>
                  <a:pt x="11" y="21"/>
                </a:lnTo>
                <a:lnTo>
                  <a:pt x="18" y="25"/>
                </a:lnTo>
                <a:lnTo>
                  <a:pt x="20" y="17"/>
                </a:lnTo>
                <a:lnTo>
                  <a:pt x="11" y="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2" name="Freeform 233"/>
          <p:cNvSpPr>
            <a:spLocks noChangeAspect="1"/>
          </p:cNvSpPr>
          <p:nvPr/>
        </p:nvSpPr>
        <p:spPr bwMode="auto">
          <a:xfrm>
            <a:off x="5795963" y="3355974"/>
            <a:ext cx="744537" cy="736600"/>
          </a:xfrm>
          <a:custGeom>
            <a:avLst/>
            <a:gdLst>
              <a:gd name="T0" fmla="*/ 2147483647 w 234"/>
              <a:gd name="T1" fmla="*/ 2147483647 h 275"/>
              <a:gd name="T2" fmla="*/ 2147483647 w 234"/>
              <a:gd name="T3" fmla="*/ 2147483647 h 275"/>
              <a:gd name="T4" fmla="*/ 2147483647 w 234"/>
              <a:gd name="T5" fmla="*/ 2147483647 h 275"/>
              <a:gd name="T6" fmla="*/ 2147483647 w 234"/>
              <a:gd name="T7" fmla="*/ 2147483647 h 275"/>
              <a:gd name="T8" fmla="*/ 2147483647 w 234"/>
              <a:gd name="T9" fmla="*/ 2147483647 h 275"/>
              <a:gd name="T10" fmla="*/ 2147483647 w 234"/>
              <a:gd name="T11" fmla="*/ 2147483647 h 275"/>
              <a:gd name="T12" fmla="*/ 2147483647 w 234"/>
              <a:gd name="T13" fmla="*/ 2147483647 h 275"/>
              <a:gd name="T14" fmla="*/ 2147483647 w 234"/>
              <a:gd name="T15" fmla="*/ 2147483647 h 275"/>
              <a:gd name="T16" fmla="*/ 2147483647 w 234"/>
              <a:gd name="T17" fmla="*/ 2147483647 h 275"/>
              <a:gd name="T18" fmla="*/ 2147483647 w 234"/>
              <a:gd name="T19" fmla="*/ 2147483647 h 275"/>
              <a:gd name="T20" fmla="*/ 2147483647 w 234"/>
              <a:gd name="T21" fmla="*/ 2147483647 h 275"/>
              <a:gd name="T22" fmla="*/ 2147483647 w 234"/>
              <a:gd name="T23" fmla="*/ 2147483647 h 275"/>
              <a:gd name="T24" fmla="*/ 2147483647 w 234"/>
              <a:gd name="T25" fmla="*/ 2147483647 h 275"/>
              <a:gd name="T26" fmla="*/ 2147483647 w 234"/>
              <a:gd name="T27" fmla="*/ 2147483647 h 275"/>
              <a:gd name="T28" fmla="*/ 2147483647 w 234"/>
              <a:gd name="T29" fmla="*/ 2147483647 h 275"/>
              <a:gd name="T30" fmla="*/ 2147483647 w 234"/>
              <a:gd name="T31" fmla="*/ 2147483647 h 275"/>
              <a:gd name="T32" fmla="*/ 2147483647 w 234"/>
              <a:gd name="T33" fmla="*/ 2147483647 h 275"/>
              <a:gd name="T34" fmla="*/ 2147483647 w 234"/>
              <a:gd name="T35" fmla="*/ 2147483647 h 275"/>
              <a:gd name="T36" fmla="*/ 2147483647 w 234"/>
              <a:gd name="T37" fmla="*/ 2147483647 h 275"/>
              <a:gd name="T38" fmla="*/ 2147483647 w 234"/>
              <a:gd name="T39" fmla="*/ 2147483647 h 275"/>
              <a:gd name="T40" fmla="*/ 2147483647 w 234"/>
              <a:gd name="T41" fmla="*/ 2147483647 h 275"/>
              <a:gd name="T42" fmla="*/ 2147483647 w 234"/>
              <a:gd name="T43" fmla="*/ 2147483647 h 275"/>
              <a:gd name="T44" fmla="*/ 2147483647 w 234"/>
              <a:gd name="T45" fmla="*/ 2147483647 h 275"/>
              <a:gd name="T46" fmla="*/ 2147483647 w 234"/>
              <a:gd name="T47" fmla="*/ 2147483647 h 275"/>
              <a:gd name="T48" fmla="*/ 2147483647 w 234"/>
              <a:gd name="T49" fmla="*/ 2147483647 h 275"/>
              <a:gd name="T50" fmla="*/ 2147483647 w 234"/>
              <a:gd name="T51" fmla="*/ 2147483647 h 275"/>
              <a:gd name="T52" fmla="*/ 2147483647 w 234"/>
              <a:gd name="T53" fmla="*/ 2147483647 h 275"/>
              <a:gd name="T54" fmla="*/ 0 w 234"/>
              <a:gd name="T55" fmla="*/ 2147483647 h 275"/>
              <a:gd name="T56" fmla="*/ 2147483647 w 234"/>
              <a:gd name="T57" fmla="*/ 2147483647 h 275"/>
              <a:gd name="T58" fmla="*/ 2147483647 w 234"/>
              <a:gd name="T59" fmla="*/ 2147483647 h 275"/>
              <a:gd name="T60" fmla="*/ 2147483647 w 234"/>
              <a:gd name="T61" fmla="*/ 2147483647 h 275"/>
              <a:gd name="T62" fmla="*/ 2147483647 w 234"/>
              <a:gd name="T63" fmla="*/ 0 h 275"/>
              <a:gd name="T64" fmla="*/ 2147483647 w 234"/>
              <a:gd name="T65" fmla="*/ 2147483647 h 275"/>
              <a:gd name="T66" fmla="*/ 2147483647 w 234"/>
              <a:gd name="T67" fmla="*/ 2147483647 h 275"/>
              <a:gd name="T68" fmla="*/ 2147483647 w 234"/>
              <a:gd name="T69" fmla="*/ 2147483647 h 275"/>
              <a:gd name="T70" fmla="*/ 2147483647 w 234"/>
              <a:gd name="T71" fmla="*/ 2147483647 h 275"/>
              <a:gd name="T72" fmla="*/ 2147483647 w 234"/>
              <a:gd name="T73" fmla="*/ 2147483647 h 275"/>
              <a:gd name="T74" fmla="*/ 2147483647 w 234"/>
              <a:gd name="T75" fmla="*/ 2147483647 h 275"/>
              <a:gd name="T76" fmla="*/ 2147483647 w 234"/>
              <a:gd name="T77" fmla="*/ 2147483647 h 275"/>
              <a:gd name="T78" fmla="*/ 2147483647 w 234"/>
              <a:gd name="T79" fmla="*/ 2147483647 h 275"/>
              <a:gd name="T80" fmla="*/ 2147483647 w 234"/>
              <a:gd name="T81" fmla="*/ 2147483647 h 275"/>
              <a:gd name="T82" fmla="*/ 2147483647 w 234"/>
              <a:gd name="T83" fmla="*/ 2147483647 h 275"/>
              <a:gd name="T84" fmla="*/ 2147483647 w 234"/>
              <a:gd name="T85" fmla="*/ 2147483647 h 275"/>
              <a:gd name="T86" fmla="*/ 2147483647 w 234"/>
              <a:gd name="T87" fmla="*/ 2147483647 h 275"/>
              <a:gd name="T88" fmla="*/ 2147483647 w 234"/>
              <a:gd name="T89" fmla="*/ 2147483647 h 275"/>
              <a:gd name="T90" fmla="*/ 2147483647 w 234"/>
              <a:gd name="T91" fmla="*/ 2147483647 h 275"/>
              <a:gd name="T92" fmla="*/ 2147483647 w 234"/>
              <a:gd name="T93" fmla="*/ 2147483647 h 275"/>
              <a:gd name="T94" fmla="*/ 2147483647 w 234"/>
              <a:gd name="T95" fmla="*/ 2147483647 h 275"/>
              <a:gd name="T96" fmla="*/ 2147483647 w 234"/>
              <a:gd name="T97" fmla="*/ 2147483647 h 275"/>
              <a:gd name="T98" fmla="*/ 2147483647 w 234"/>
              <a:gd name="T99" fmla="*/ 2147483647 h 275"/>
              <a:gd name="T100" fmla="*/ 2147483647 w 234"/>
              <a:gd name="T101" fmla="*/ 2147483647 h 275"/>
              <a:gd name="T102" fmla="*/ 2147483647 w 234"/>
              <a:gd name="T103" fmla="*/ 2147483647 h 275"/>
              <a:gd name="T104" fmla="*/ 2147483647 w 234"/>
              <a:gd name="T105" fmla="*/ 2147483647 h 275"/>
              <a:gd name="T106" fmla="*/ 2147483647 w 234"/>
              <a:gd name="T107" fmla="*/ 2147483647 h 275"/>
              <a:gd name="T108" fmla="*/ 2147483647 w 234"/>
              <a:gd name="T109" fmla="*/ 2147483647 h 275"/>
              <a:gd name="T110" fmla="*/ 2147483647 w 234"/>
              <a:gd name="T111" fmla="*/ 2147483647 h 275"/>
              <a:gd name="T112" fmla="*/ 2147483647 w 234"/>
              <a:gd name="T113" fmla="*/ 2147483647 h 275"/>
              <a:gd name="T114" fmla="*/ 2147483647 w 234"/>
              <a:gd name="T115" fmla="*/ 2147483647 h 275"/>
              <a:gd name="T116" fmla="*/ 2147483647 w 234"/>
              <a:gd name="T117" fmla="*/ 2147483647 h 2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34"/>
              <a:gd name="T178" fmla="*/ 0 h 275"/>
              <a:gd name="T179" fmla="*/ 234 w 234"/>
              <a:gd name="T180" fmla="*/ 275 h 2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34" h="275">
                <a:moveTo>
                  <a:pt x="155" y="215"/>
                </a:moveTo>
                <a:lnTo>
                  <a:pt x="151" y="238"/>
                </a:lnTo>
                <a:lnTo>
                  <a:pt x="146" y="261"/>
                </a:lnTo>
                <a:lnTo>
                  <a:pt x="143" y="256"/>
                </a:lnTo>
                <a:lnTo>
                  <a:pt x="122" y="260"/>
                </a:lnTo>
                <a:lnTo>
                  <a:pt x="116" y="271"/>
                </a:lnTo>
                <a:lnTo>
                  <a:pt x="107" y="258"/>
                </a:lnTo>
                <a:lnTo>
                  <a:pt x="84" y="255"/>
                </a:lnTo>
                <a:lnTo>
                  <a:pt x="81" y="252"/>
                </a:lnTo>
                <a:lnTo>
                  <a:pt x="65" y="274"/>
                </a:lnTo>
                <a:lnTo>
                  <a:pt x="53" y="271"/>
                </a:lnTo>
                <a:lnTo>
                  <a:pt x="45" y="252"/>
                </a:lnTo>
                <a:lnTo>
                  <a:pt x="36" y="233"/>
                </a:lnTo>
                <a:lnTo>
                  <a:pt x="32" y="214"/>
                </a:lnTo>
                <a:lnTo>
                  <a:pt x="32" y="199"/>
                </a:lnTo>
                <a:lnTo>
                  <a:pt x="22" y="185"/>
                </a:lnTo>
                <a:lnTo>
                  <a:pt x="17" y="171"/>
                </a:lnTo>
                <a:lnTo>
                  <a:pt x="11" y="161"/>
                </a:lnTo>
                <a:lnTo>
                  <a:pt x="12" y="152"/>
                </a:lnTo>
                <a:lnTo>
                  <a:pt x="20" y="136"/>
                </a:lnTo>
                <a:lnTo>
                  <a:pt x="13" y="133"/>
                </a:lnTo>
                <a:lnTo>
                  <a:pt x="11" y="116"/>
                </a:lnTo>
                <a:lnTo>
                  <a:pt x="12" y="98"/>
                </a:lnTo>
                <a:lnTo>
                  <a:pt x="15" y="87"/>
                </a:lnTo>
                <a:lnTo>
                  <a:pt x="15" y="61"/>
                </a:lnTo>
                <a:lnTo>
                  <a:pt x="18" y="56"/>
                </a:lnTo>
                <a:lnTo>
                  <a:pt x="10" y="40"/>
                </a:lnTo>
                <a:lnTo>
                  <a:pt x="0" y="23"/>
                </a:lnTo>
                <a:lnTo>
                  <a:pt x="24" y="23"/>
                </a:lnTo>
                <a:lnTo>
                  <a:pt x="32" y="18"/>
                </a:lnTo>
                <a:lnTo>
                  <a:pt x="48" y="8"/>
                </a:lnTo>
                <a:lnTo>
                  <a:pt x="63" y="0"/>
                </a:lnTo>
                <a:lnTo>
                  <a:pt x="78" y="1"/>
                </a:lnTo>
                <a:lnTo>
                  <a:pt x="78" y="18"/>
                </a:lnTo>
                <a:lnTo>
                  <a:pt x="81" y="35"/>
                </a:lnTo>
                <a:lnTo>
                  <a:pt x="94" y="51"/>
                </a:lnTo>
                <a:lnTo>
                  <a:pt x="108" y="55"/>
                </a:lnTo>
                <a:lnTo>
                  <a:pt x="125" y="64"/>
                </a:lnTo>
                <a:lnTo>
                  <a:pt x="145" y="78"/>
                </a:lnTo>
                <a:lnTo>
                  <a:pt x="167" y="80"/>
                </a:lnTo>
                <a:lnTo>
                  <a:pt x="172" y="90"/>
                </a:lnTo>
                <a:lnTo>
                  <a:pt x="176" y="111"/>
                </a:lnTo>
                <a:lnTo>
                  <a:pt x="172" y="111"/>
                </a:lnTo>
                <a:lnTo>
                  <a:pt x="178" y="118"/>
                </a:lnTo>
                <a:lnTo>
                  <a:pt x="181" y="136"/>
                </a:lnTo>
                <a:lnTo>
                  <a:pt x="198" y="137"/>
                </a:lnTo>
                <a:lnTo>
                  <a:pt x="215" y="140"/>
                </a:lnTo>
                <a:lnTo>
                  <a:pt x="217" y="157"/>
                </a:lnTo>
                <a:lnTo>
                  <a:pt x="229" y="169"/>
                </a:lnTo>
                <a:lnTo>
                  <a:pt x="233" y="178"/>
                </a:lnTo>
                <a:lnTo>
                  <a:pt x="229" y="191"/>
                </a:lnTo>
                <a:lnTo>
                  <a:pt x="225" y="208"/>
                </a:lnTo>
                <a:lnTo>
                  <a:pt x="227" y="214"/>
                </a:lnTo>
                <a:lnTo>
                  <a:pt x="225" y="218"/>
                </a:lnTo>
                <a:lnTo>
                  <a:pt x="225" y="214"/>
                </a:lnTo>
                <a:lnTo>
                  <a:pt x="206" y="199"/>
                </a:lnTo>
                <a:lnTo>
                  <a:pt x="182" y="203"/>
                </a:lnTo>
                <a:lnTo>
                  <a:pt x="158" y="207"/>
                </a:lnTo>
                <a:lnTo>
                  <a:pt x="155" y="215"/>
                </a:lnTo>
              </a:path>
            </a:pathLst>
          </a:custGeom>
          <a:solidFill>
            <a:schemeClr val="accent4">
              <a:lumMod val="40000"/>
              <a:lumOff val="60000"/>
              <a:alpha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3" name="Freeform 234"/>
          <p:cNvSpPr>
            <a:spLocks noChangeAspect="1"/>
          </p:cNvSpPr>
          <p:nvPr/>
        </p:nvSpPr>
        <p:spPr bwMode="auto">
          <a:xfrm>
            <a:off x="5314950" y="1755774"/>
            <a:ext cx="134938" cy="57150"/>
          </a:xfrm>
          <a:custGeom>
            <a:avLst/>
            <a:gdLst>
              <a:gd name="T0" fmla="*/ 2147483647 w 40"/>
              <a:gd name="T1" fmla="*/ 0 h 22"/>
              <a:gd name="T2" fmla="*/ 0 w 40"/>
              <a:gd name="T3" fmla="*/ 2147483647 h 22"/>
              <a:gd name="T4" fmla="*/ 2147483647 w 40"/>
              <a:gd name="T5" fmla="*/ 2147483647 h 22"/>
              <a:gd name="T6" fmla="*/ 2147483647 w 40"/>
              <a:gd name="T7" fmla="*/ 2147483647 h 22"/>
              <a:gd name="T8" fmla="*/ 2147483647 w 40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22"/>
              <a:gd name="T17" fmla="*/ 40 w 40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22">
                <a:moveTo>
                  <a:pt x="15" y="0"/>
                </a:moveTo>
                <a:lnTo>
                  <a:pt x="0" y="7"/>
                </a:lnTo>
                <a:lnTo>
                  <a:pt x="21" y="21"/>
                </a:lnTo>
                <a:lnTo>
                  <a:pt x="39" y="15"/>
                </a:lnTo>
                <a:lnTo>
                  <a:pt x="15" y="0"/>
                </a:lnTo>
              </a:path>
            </a:pathLst>
          </a:custGeom>
          <a:solidFill>
            <a:schemeClr val="accent6">
              <a:lumMod val="60000"/>
              <a:lumOff val="40000"/>
              <a:alpha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4" name="Freeform 236"/>
          <p:cNvSpPr>
            <a:spLocks noChangeAspect="1"/>
          </p:cNvSpPr>
          <p:nvPr/>
        </p:nvSpPr>
        <p:spPr bwMode="auto">
          <a:xfrm>
            <a:off x="4964113" y="1492249"/>
            <a:ext cx="617537" cy="182563"/>
          </a:xfrm>
          <a:custGeom>
            <a:avLst/>
            <a:gdLst>
              <a:gd name="T0" fmla="*/ 2147483647 w 193"/>
              <a:gd name="T1" fmla="*/ 2147483647 h 68"/>
              <a:gd name="T2" fmla="*/ 2147483647 w 193"/>
              <a:gd name="T3" fmla="*/ 2147483647 h 68"/>
              <a:gd name="T4" fmla="*/ 2147483647 w 193"/>
              <a:gd name="T5" fmla="*/ 2147483647 h 68"/>
              <a:gd name="T6" fmla="*/ 2147483647 w 193"/>
              <a:gd name="T7" fmla="*/ 2147483647 h 68"/>
              <a:gd name="T8" fmla="*/ 2147483647 w 193"/>
              <a:gd name="T9" fmla="*/ 2147483647 h 68"/>
              <a:gd name="T10" fmla="*/ 2147483647 w 193"/>
              <a:gd name="T11" fmla="*/ 0 h 68"/>
              <a:gd name="T12" fmla="*/ 2147483647 w 193"/>
              <a:gd name="T13" fmla="*/ 0 h 68"/>
              <a:gd name="T14" fmla="*/ 2147483647 w 193"/>
              <a:gd name="T15" fmla="*/ 2147483647 h 68"/>
              <a:gd name="T16" fmla="*/ 2147483647 w 193"/>
              <a:gd name="T17" fmla="*/ 2147483647 h 68"/>
              <a:gd name="T18" fmla="*/ 2147483647 w 193"/>
              <a:gd name="T19" fmla="*/ 2147483647 h 68"/>
              <a:gd name="T20" fmla="*/ 0 w 193"/>
              <a:gd name="T21" fmla="*/ 2147483647 h 68"/>
              <a:gd name="T22" fmla="*/ 2147483647 w 193"/>
              <a:gd name="T23" fmla="*/ 2147483647 h 68"/>
              <a:gd name="T24" fmla="*/ 2147483647 w 193"/>
              <a:gd name="T25" fmla="*/ 2147483647 h 68"/>
              <a:gd name="T26" fmla="*/ 2147483647 w 193"/>
              <a:gd name="T27" fmla="*/ 2147483647 h 68"/>
              <a:gd name="T28" fmla="*/ 2147483647 w 193"/>
              <a:gd name="T29" fmla="*/ 2147483647 h 68"/>
              <a:gd name="T30" fmla="*/ 2147483647 w 193"/>
              <a:gd name="T31" fmla="*/ 2147483647 h 68"/>
              <a:gd name="T32" fmla="*/ 2147483647 w 193"/>
              <a:gd name="T33" fmla="*/ 2147483647 h 68"/>
              <a:gd name="T34" fmla="*/ 2147483647 w 193"/>
              <a:gd name="T35" fmla="*/ 2147483647 h 68"/>
              <a:gd name="T36" fmla="*/ 2147483647 w 193"/>
              <a:gd name="T37" fmla="*/ 2147483647 h 68"/>
              <a:gd name="T38" fmla="*/ 2147483647 w 193"/>
              <a:gd name="T39" fmla="*/ 2147483647 h 68"/>
              <a:gd name="T40" fmla="*/ 2147483647 w 193"/>
              <a:gd name="T41" fmla="*/ 2147483647 h 68"/>
              <a:gd name="T42" fmla="*/ 2147483647 w 193"/>
              <a:gd name="T43" fmla="*/ 2147483647 h 68"/>
              <a:gd name="T44" fmla="*/ 2147483647 w 193"/>
              <a:gd name="T45" fmla="*/ 2147483647 h 68"/>
              <a:gd name="T46" fmla="*/ 2147483647 w 193"/>
              <a:gd name="T47" fmla="*/ 2147483647 h 68"/>
              <a:gd name="T48" fmla="*/ 2147483647 w 193"/>
              <a:gd name="T49" fmla="*/ 2147483647 h 68"/>
              <a:gd name="T50" fmla="*/ 2147483647 w 193"/>
              <a:gd name="T51" fmla="*/ 2147483647 h 68"/>
              <a:gd name="T52" fmla="*/ 2147483647 w 193"/>
              <a:gd name="T53" fmla="*/ 2147483647 h 68"/>
              <a:gd name="T54" fmla="*/ 2147483647 w 193"/>
              <a:gd name="T55" fmla="*/ 2147483647 h 68"/>
              <a:gd name="T56" fmla="*/ 2147483647 w 193"/>
              <a:gd name="T57" fmla="*/ 2147483647 h 68"/>
              <a:gd name="T58" fmla="*/ 2147483647 w 193"/>
              <a:gd name="T59" fmla="*/ 2147483647 h 68"/>
              <a:gd name="T60" fmla="*/ 2147483647 w 193"/>
              <a:gd name="T61" fmla="*/ 2147483647 h 68"/>
              <a:gd name="T62" fmla="*/ 2147483647 w 193"/>
              <a:gd name="T63" fmla="*/ 2147483647 h 68"/>
              <a:gd name="T64" fmla="*/ 2147483647 w 193"/>
              <a:gd name="T65" fmla="*/ 2147483647 h 6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3"/>
              <a:gd name="T100" fmla="*/ 0 h 68"/>
              <a:gd name="T101" fmla="*/ 193 w 193"/>
              <a:gd name="T102" fmla="*/ 68 h 6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3" h="68">
                <a:moveTo>
                  <a:pt x="134" y="26"/>
                </a:moveTo>
                <a:lnTo>
                  <a:pt x="136" y="29"/>
                </a:lnTo>
                <a:lnTo>
                  <a:pt x="116" y="18"/>
                </a:lnTo>
                <a:lnTo>
                  <a:pt x="97" y="10"/>
                </a:lnTo>
                <a:lnTo>
                  <a:pt x="83" y="3"/>
                </a:lnTo>
                <a:lnTo>
                  <a:pt x="69" y="0"/>
                </a:lnTo>
                <a:lnTo>
                  <a:pt x="63" y="0"/>
                </a:lnTo>
                <a:lnTo>
                  <a:pt x="41" y="3"/>
                </a:lnTo>
                <a:lnTo>
                  <a:pt x="19" y="7"/>
                </a:lnTo>
                <a:lnTo>
                  <a:pt x="10" y="21"/>
                </a:lnTo>
                <a:lnTo>
                  <a:pt x="0" y="27"/>
                </a:lnTo>
                <a:lnTo>
                  <a:pt x="7" y="25"/>
                </a:lnTo>
                <a:lnTo>
                  <a:pt x="21" y="18"/>
                </a:lnTo>
                <a:lnTo>
                  <a:pt x="36" y="11"/>
                </a:lnTo>
                <a:lnTo>
                  <a:pt x="61" y="11"/>
                </a:lnTo>
                <a:lnTo>
                  <a:pt x="50" y="15"/>
                </a:lnTo>
                <a:lnTo>
                  <a:pt x="67" y="18"/>
                </a:lnTo>
                <a:lnTo>
                  <a:pt x="77" y="22"/>
                </a:lnTo>
                <a:lnTo>
                  <a:pt x="83" y="26"/>
                </a:lnTo>
                <a:lnTo>
                  <a:pt x="109" y="31"/>
                </a:lnTo>
                <a:lnTo>
                  <a:pt x="114" y="44"/>
                </a:lnTo>
                <a:lnTo>
                  <a:pt x="137" y="54"/>
                </a:lnTo>
                <a:lnTo>
                  <a:pt x="125" y="67"/>
                </a:lnTo>
                <a:lnTo>
                  <a:pt x="144" y="67"/>
                </a:lnTo>
                <a:lnTo>
                  <a:pt x="162" y="67"/>
                </a:lnTo>
                <a:lnTo>
                  <a:pt x="176" y="64"/>
                </a:lnTo>
                <a:lnTo>
                  <a:pt x="192" y="61"/>
                </a:lnTo>
                <a:lnTo>
                  <a:pt x="178" y="55"/>
                </a:lnTo>
                <a:lnTo>
                  <a:pt x="164" y="48"/>
                </a:lnTo>
                <a:lnTo>
                  <a:pt x="164" y="41"/>
                </a:lnTo>
                <a:lnTo>
                  <a:pt x="151" y="36"/>
                </a:lnTo>
                <a:lnTo>
                  <a:pt x="137" y="31"/>
                </a:lnTo>
                <a:lnTo>
                  <a:pt x="134" y="26"/>
                </a:lnTo>
              </a:path>
            </a:pathLst>
          </a:custGeom>
          <a:solidFill>
            <a:srgbClr val="00B0F0">
              <a:alpha val="60000"/>
            </a:srgb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5" name="Freeform 237"/>
          <p:cNvSpPr>
            <a:spLocks noChangeAspect="1"/>
          </p:cNvSpPr>
          <p:nvPr/>
        </p:nvSpPr>
        <p:spPr bwMode="auto">
          <a:xfrm>
            <a:off x="5695950" y="1674812"/>
            <a:ext cx="207963" cy="130175"/>
          </a:xfrm>
          <a:custGeom>
            <a:avLst/>
            <a:gdLst>
              <a:gd name="T0" fmla="*/ 2147483647 w 66"/>
              <a:gd name="T1" fmla="*/ 2147483647 h 49"/>
              <a:gd name="T2" fmla="*/ 2147483647 w 66"/>
              <a:gd name="T3" fmla="*/ 2147483647 h 49"/>
              <a:gd name="T4" fmla="*/ 0 w 66"/>
              <a:gd name="T5" fmla="*/ 2147483647 h 49"/>
              <a:gd name="T6" fmla="*/ 2147483647 w 66"/>
              <a:gd name="T7" fmla="*/ 2147483647 h 49"/>
              <a:gd name="T8" fmla="*/ 2147483647 w 66"/>
              <a:gd name="T9" fmla="*/ 2147483647 h 49"/>
              <a:gd name="T10" fmla="*/ 2147483647 w 66"/>
              <a:gd name="T11" fmla="*/ 2147483647 h 49"/>
              <a:gd name="T12" fmla="*/ 2147483647 w 66"/>
              <a:gd name="T13" fmla="*/ 2147483647 h 49"/>
              <a:gd name="T14" fmla="*/ 2147483647 w 66"/>
              <a:gd name="T15" fmla="*/ 2147483647 h 49"/>
              <a:gd name="T16" fmla="*/ 2147483647 w 66"/>
              <a:gd name="T17" fmla="*/ 2147483647 h 49"/>
              <a:gd name="T18" fmla="*/ 2147483647 w 66"/>
              <a:gd name="T19" fmla="*/ 2147483647 h 49"/>
              <a:gd name="T20" fmla="*/ 2147483647 w 66"/>
              <a:gd name="T21" fmla="*/ 2147483647 h 49"/>
              <a:gd name="T22" fmla="*/ 2147483647 w 66"/>
              <a:gd name="T23" fmla="*/ 2147483647 h 49"/>
              <a:gd name="T24" fmla="*/ 2147483647 w 66"/>
              <a:gd name="T25" fmla="*/ 2147483647 h 49"/>
              <a:gd name="T26" fmla="*/ 2147483647 w 66"/>
              <a:gd name="T27" fmla="*/ 0 h 49"/>
              <a:gd name="T28" fmla="*/ 2147483647 w 66"/>
              <a:gd name="T29" fmla="*/ 2147483647 h 4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6"/>
              <a:gd name="T46" fmla="*/ 0 h 49"/>
              <a:gd name="T47" fmla="*/ 66 w 66"/>
              <a:gd name="T48" fmla="*/ 49 h 4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6" h="49">
                <a:moveTo>
                  <a:pt x="6" y="3"/>
                </a:moveTo>
                <a:lnTo>
                  <a:pt x="2" y="18"/>
                </a:lnTo>
                <a:lnTo>
                  <a:pt x="0" y="25"/>
                </a:lnTo>
                <a:lnTo>
                  <a:pt x="1" y="37"/>
                </a:lnTo>
                <a:lnTo>
                  <a:pt x="7" y="48"/>
                </a:lnTo>
                <a:lnTo>
                  <a:pt x="15" y="36"/>
                </a:lnTo>
                <a:lnTo>
                  <a:pt x="25" y="31"/>
                </a:lnTo>
                <a:lnTo>
                  <a:pt x="32" y="32"/>
                </a:lnTo>
                <a:lnTo>
                  <a:pt x="56" y="34"/>
                </a:lnTo>
                <a:lnTo>
                  <a:pt x="65" y="25"/>
                </a:lnTo>
                <a:lnTo>
                  <a:pt x="43" y="16"/>
                </a:lnTo>
                <a:lnTo>
                  <a:pt x="47" y="12"/>
                </a:lnTo>
                <a:lnTo>
                  <a:pt x="40" y="7"/>
                </a:lnTo>
                <a:lnTo>
                  <a:pt x="13" y="0"/>
                </a:lnTo>
                <a:lnTo>
                  <a:pt x="6" y="3"/>
                </a:lnTo>
              </a:path>
            </a:pathLst>
          </a:custGeom>
          <a:solidFill>
            <a:schemeClr val="accent6">
              <a:lumMod val="60000"/>
              <a:lumOff val="40000"/>
              <a:alpha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6" name="Freeform 238"/>
          <p:cNvSpPr>
            <a:spLocks noChangeAspect="1"/>
          </p:cNvSpPr>
          <p:nvPr/>
        </p:nvSpPr>
        <p:spPr bwMode="auto">
          <a:xfrm>
            <a:off x="5549900" y="1679574"/>
            <a:ext cx="165100" cy="103188"/>
          </a:xfrm>
          <a:custGeom>
            <a:avLst/>
            <a:gdLst>
              <a:gd name="T0" fmla="*/ 2147483647 w 53"/>
              <a:gd name="T1" fmla="*/ 2147483647 h 38"/>
              <a:gd name="T2" fmla="*/ 2147483647 w 53"/>
              <a:gd name="T3" fmla="*/ 2147483647 h 38"/>
              <a:gd name="T4" fmla="*/ 2147483647 w 53"/>
              <a:gd name="T5" fmla="*/ 2147483647 h 38"/>
              <a:gd name="T6" fmla="*/ 2147483647 w 53"/>
              <a:gd name="T7" fmla="*/ 2147483647 h 38"/>
              <a:gd name="T8" fmla="*/ 2147483647 w 53"/>
              <a:gd name="T9" fmla="*/ 2147483647 h 38"/>
              <a:gd name="T10" fmla="*/ 2147483647 w 53"/>
              <a:gd name="T11" fmla="*/ 2147483647 h 38"/>
              <a:gd name="T12" fmla="*/ 0 w 53"/>
              <a:gd name="T13" fmla="*/ 2147483647 h 38"/>
              <a:gd name="T14" fmla="*/ 2147483647 w 53"/>
              <a:gd name="T15" fmla="*/ 2147483647 h 38"/>
              <a:gd name="T16" fmla="*/ 2147483647 w 53"/>
              <a:gd name="T17" fmla="*/ 2147483647 h 38"/>
              <a:gd name="T18" fmla="*/ 2147483647 w 53"/>
              <a:gd name="T19" fmla="*/ 2147483647 h 38"/>
              <a:gd name="T20" fmla="*/ 2147483647 w 53"/>
              <a:gd name="T21" fmla="*/ 2147483647 h 38"/>
              <a:gd name="T22" fmla="*/ 2147483647 w 53"/>
              <a:gd name="T23" fmla="*/ 2147483647 h 38"/>
              <a:gd name="T24" fmla="*/ 2147483647 w 53"/>
              <a:gd name="T25" fmla="*/ 0 h 38"/>
              <a:gd name="T26" fmla="*/ 2147483647 w 53"/>
              <a:gd name="T27" fmla="*/ 2147483647 h 38"/>
              <a:gd name="T28" fmla="*/ 2147483647 w 53"/>
              <a:gd name="T29" fmla="*/ 2147483647 h 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3"/>
              <a:gd name="T46" fmla="*/ 0 h 38"/>
              <a:gd name="T47" fmla="*/ 53 w 53"/>
              <a:gd name="T48" fmla="*/ 38 h 3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3" h="38">
                <a:moveTo>
                  <a:pt x="52" y="2"/>
                </a:moveTo>
                <a:lnTo>
                  <a:pt x="48" y="17"/>
                </a:lnTo>
                <a:lnTo>
                  <a:pt x="45" y="24"/>
                </a:lnTo>
                <a:lnTo>
                  <a:pt x="47" y="37"/>
                </a:lnTo>
                <a:lnTo>
                  <a:pt x="29" y="37"/>
                </a:lnTo>
                <a:lnTo>
                  <a:pt x="11" y="35"/>
                </a:lnTo>
                <a:lnTo>
                  <a:pt x="0" y="29"/>
                </a:lnTo>
                <a:lnTo>
                  <a:pt x="8" y="25"/>
                </a:lnTo>
                <a:lnTo>
                  <a:pt x="23" y="26"/>
                </a:lnTo>
                <a:lnTo>
                  <a:pt x="38" y="28"/>
                </a:lnTo>
                <a:lnTo>
                  <a:pt x="32" y="11"/>
                </a:lnTo>
                <a:lnTo>
                  <a:pt x="24" y="5"/>
                </a:lnTo>
                <a:lnTo>
                  <a:pt x="22" y="0"/>
                </a:lnTo>
                <a:lnTo>
                  <a:pt x="40" y="1"/>
                </a:lnTo>
                <a:lnTo>
                  <a:pt x="52" y="2"/>
                </a:lnTo>
              </a:path>
            </a:pathLst>
          </a:custGeom>
          <a:solidFill>
            <a:srgbClr val="FF0000">
              <a:alpha val="80000"/>
            </a:srgb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7" name="Freeform 239"/>
          <p:cNvSpPr>
            <a:spLocks noChangeAspect="1"/>
          </p:cNvSpPr>
          <p:nvPr/>
        </p:nvSpPr>
        <p:spPr bwMode="auto">
          <a:xfrm>
            <a:off x="6662738" y="2476499"/>
            <a:ext cx="179387" cy="204788"/>
          </a:xfrm>
          <a:custGeom>
            <a:avLst/>
            <a:gdLst>
              <a:gd name="T0" fmla="*/ 2147483647 w 55"/>
              <a:gd name="T1" fmla="*/ 2147483647 h 75"/>
              <a:gd name="T2" fmla="*/ 2147483647 w 55"/>
              <a:gd name="T3" fmla="*/ 2147483647 h 75"/>
              <a:gd name="T4" fmla="*/ 2147483647 w 55"/>
              <a:gd name="T5" fmla="*/ 0 h 75"/>
              <a:gd name="T6" fmla="*/ 2147483647 w 55"/>
              <a:gd name="T7" fmla="*/ 2147483647 h 75"/>
              <a:gd name="T8" fmla="*/ 2147483647 w 55"/>
              <a:gd name="T9" fmla="*/ 2147483647 h 75"/>
              <a:gd name="T10" fmla="*/ 2147483647 w 55"/>
              <a:gd name="T11" fmla="*/ 2147483647 h 75"/>
              <a:gd name="T12" fmla="*/ 0 w 55"/>
              <a:gd name="T13" fmla="*/ 2147483647 h 75"/>
              <a:gd name="T14" fmla="*/ 2147483647 w 55"/>
              <a:gd name="T15" fmla="*/ 2147483647 h 75"/>
              <a:gd name="T16" fmla="*/ 2147483647 w 55"/>
              <a:gd name="T17" fmla="*/ 2147483647 h 75"/>
              <a:gd name="T18" fmla="*/ 2147483647 w 55"/>
              <a:gd name="T19" fmla="*/ 2147483647 h 75"/>
              <a:gd name="T20" fmla="*/ 2147483647 w 55"/>
              <a:gd name="T21" fmla="*/ 2147483647 h 75"/>
              <a:gd name="T22" fmla="*/ 2147483647 w 55"/>
              <a:gd name="T23" fmla="*/ 2147483647 h 75"/>
              <a:gd name="T24" fmla="*/ 2147483647 w 55"/>
              <a:gd name="T25" fmla="*/ 2147483647 h 75"/>
              <a:gd name="T26" fmla="*/ 2147483647 w 55"/>
              <a:gd name="T27" fmla="*/ 2147483647 h 7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5"/>
              <a:gd name="T43" fmla="*/ 0 h 75"/>
              <a:gd name="T44" fmla="*/ 55 w 55"/>
              <a:gd name="T45" fmla="*/ 75 h 7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5" h="75">
                <a:moveTo>
                  <a:pt x="42" y="20"/>
                </a:moveTo>
                <a:lnTo>
                  <a:pt x="25" y="3"/>
                </a:lnTo>
                <a:lnTo>
                  <a:pt x="12" y="0"/>
                </a:lnTo>
                <a:lnTo>
                  <a:pt x="8" y="7"/>
                </a:lnTo>
                <a:lnTo>
                  <a:pt x="3" y="25"/>
                </a:lnTo>
                <a:lnTo>
                  <a:pt x="10" y="50"/>
                </a:lnTo>
                <a:lnTo>
                  <a:pt x="0" y="70"/>
                </a:lnTo>
                <a:lnTo>
                  <a:pt x="12" y="72"/>
                </a:lnTo>
                <a:lnTo>
                  <a:pt x="30" y="74"/>
                </a:lnTo>
                <a:lnTo>
                  <a:pt x="42" y="53"/>
                </a:lnTo>
                <a:lnTo>
                  <a:pt x="54" y="33"/>
                </a:lnTo>
                <a:lnTo>
                  <a:pt x="50" y="23"/>
                </a:lnTo>
                <a:lnTo>
                  <a:pt x="50" y="27"/>
                </a:lnTo>
                <a:lnTo>
                  <a:pt x="42" y="20"/>
                </a:lnTo>
              </a:path>
            </a:pathLst>
          </a:custGeom>
          <a:noFill/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8" name="Freeform 240"/>
          <p:cNvSpPr>
            <a:spLocks noChangeAspect="1"/>
          </p:cNvSpPr>
          <p:nvPr/>
        </p:nvSpPr>
        <p:spPr bwMode="auto">
          <a:xfrm>
            <a:off x="5214938" y="2106612"/>
            <a:ext cx="719137" cy="936625"/>
          </a:xfrm>
          <a:custGeom>
            <a:avLst/>
            <a:gdLst>
              <a:gd name="T0" fmla="*/ 2147483647 w 225"/>
              <a:gd name="T1" fmla="*/ 2147483647 h 349"/>
              <a:gd name="T2" fmla="*/ 2147483647 w 225"/>
              <a:gd name="T3" fmla="*/ 2147483647 h 349"/>
              <a:gd name="T4" fmla="*/ 2147483647 w 225"/>
              <a:gd name="T5" fmla="*/ 2147483647 h 349"/>
              <a:gd name="T6" fmla="*/ 2147483647 w 225"/>
              <a:gd name="T7" fmla="*/ 2147483647 h 349"/>
              <a:gd name="T8" fmla="*/ 2147483647 w 225"/>
              <a:gd name="T9" fmla="*/ 2147483647 h 349"/>
              <a:gd name="T10" fmla="*/ 2147483647 w 225"/>
              <a:gd name="T11" fmla="*/ 2147483647 h 349"/>
              <a:gd name="T12" fmla="*/ 2147483647 w 225"/>
              <a:gd name="T13" fmla="*/ 2147483647 h 349"/>
              <a:gd name="T14" fmla="*/ 2147483647 w 225"/>
              <a:gd name="T15" fmla="*/ 2147483647 h 349"/>
              <a:gd name="T16" fmla="*/ 2147483647 w 225"/>
              <a:gd name="T17" fmla="*/ 2147483647 h 349"/>
              <a:gd name="T18" fmla="*/ 2147483647 w 225"/>
              <a:gd name="T19" fmla="*/ 2147483647 h 349"/>
              <a:gd name="T20" fmla="*/ 2147483647 w 225"/>
              <a:gd name="T21" fmla="*/ 2147483647 h 349"/>
              <a:gd name="T22" fmla="*/ 2147483647 w 225"/>
              <a:gd name="T23" fmla="*/ 2147483647 h 349"/>
              <a:gd name="T24" fmla="*/ 2147483647 w 225"/>
              <a:gd name="T25" fmla="*/ 2147483647 h 349"/>
              <a:gd name="T26" fmla="*/ 2147483647 w 225"/>
              <a:gd name="T27" fmla="*/ 2147483647 h 349"/>
              <a:gd name="T28" fmla="*/ 2147483647 w 225"/>
              <a:gd name="T29" fmla="*/ 2147483647 h 349"/>
              <a:gd name="T30" fmla="*/ 2147483647 w 225"/>
              <a:gd name="T31" fmla="*/ 2147483647 h 349"/>
              <a:gd name="T32" fmla="*/ 2147483647 w 225"/>
              <a:gd name="T33" fmla="*/ 2147483647 h 349"/>
              <a:gd name="T34" fmla="*/ 2147483647 w 225"/>
              <a:gd name="T35" fmla="*/ 2147483647 h 349"/>
              <a:gd name="T36" fmla="*/ 2147483647 w 225"/>
              <a:gd name="T37" fmla="*/ 2147483647 h 349"/>
              <a:gd name="T38" fmla="*/ 2147483647 w 225"/>
              <a:gd name="T39" fmla="*/ 2147483647 h 349"/>
              <a:gd name="T40" fmla="*/ 2147483647 w 225"/>
              <a:gd name="T41" fmla="*/ 2147483647 h 349"/>
              <a:gd name="T42" fmla="*/ 2147483647 w 225"/>
              <a:gd name="T43" fmla="*/ 2147483647 h 349"/>
              <a:gd name="T44" fmla="*/ 2147483647 w 225"/>
              <a:gd name="T45" fmla="*/ 2147483647 h 349"/>
              <a:gd name="T46" fmla="*/ 2147483647 w 225"/>
              <a:gd name="T47" fmla="*/ 2147483647 h 349"/>
              <a:gd name="T48" fmla="*/ 2147483647 w 225"/>
              <a:gd name="T49" fmla="*/ 2147483647 h 349"/>
              <a:gd name="T50" fmla="*/ 2147483647 w 225"/>
              <a:gd name="T51" fmla="*/ 2147483647 h 349"/>
              <a:gd name="T52" fmla="*/ 2147483647 w 225"/>
              <a:gd name="T53" fmla="*/ 2147483647 h 349"/>
              <a:gd name="T54" fmla="*/ 2147483647 w 225"/>
              <a:gd name="T55" fmla="*/ 2147483647 h 349"/>
              <a:gd name="T56" fmla="*/ 2147483647 w 225"/>
              <a:gd name="T57" fmla="*/ 2147483647 h 349"/>
              <a:gd name="T58" fmla="*/ 2147483647 w 225"/>
              <a:gd name="T59" fmla="*/ 2147483647 h 349"/>
              <a:gd name="T60" fmla="*/ 2147483647 w 225"/>
              <a:gd name="T61" fmla="*/ 2147483647 h 349"/>
              <a:gd name="T62" fmla="*/ 2147483647 w 225"/>
              <a:gd name="T63" fmla="*/ 2147483647 h 349"/>
              <a:gd name="T64" fmla="*/ 2147483647 w 225"/>
              <a:gd name="T65" fmla="*/ 2147483647 h 349"/>
              <a:gd name="T66" fmla="*/ 2147483647 w 225"/>
              <a:gd name="T67" fmla="*/ 2147483647 h 349"/>
              <a:gd name="T68" fmla="*/ 2147483647 w 225"/>
              <a:gd name="T69" fmla="*/ 2147483647 h 349"/>
              <a:gd name="T70" fmla="*/ 2147483647 w 225"/>
              <a:gd name="T71" fmla="*/ 2147483647 h 349"/>
              <a:gd name="T72" fmla="*/ 2147483647 w 225"/>
              <a:gd name="T73" fmla="*/ 2147483647 h 349"/>
              <a:gd name="T74" fmla="*/ 2147483647 w 225"/>
              <a:gd name="T75" fmla="*/ 2147483647 h 34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5"/>
              <a:gd name="T115" fmla="*/ 0 h 349"/>
              <a:gd name="T116" fmla="*/ 225 w 225"/>
              <a:gd name="T117" fmla="*/ 349 h 34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5" h="349">
                <a:moveTo>
                  <a:pt x="94" y="22"/>
                </a:moveTo>
                <a:lnTo>
                  <a:pt x="88" y="31"/>
                </a:lnTo>
                <a:lnTo>
                  <a:pt x="90" y="27"/>
                </a:lnTo>
                <a:lnTo>
                  <a:pt x="79" y="27"/>
                </a:lnTo>
                <a:lnTo>
                  <a:pt x="66" y="45"/>
                </a:lnTo>
                <a:lnTo>
                  <a:pt x="64" y="60"/>
                </a:lnTo>
                <a:lnTo>
                  <a:pt x="44" y="79"/>
                </a:lnTo>
                <a:lnTo>
                  <a:pt x="41" y="92"/>
                </a:lnTo>
                <a:lnTo>
                  <a:pt x="37" y="82"/>
                </a:lnTo>
                <a:lnTo>
                  <a:pt x="33" y="75"/>
                </a:lnTo>
                <a:lnTo>
                  <a:pt x="33" y="92"/>
                </a:lnTo>
                <a:lnTo>
                  <a:pt x="27" y="98"/>
                </a:lnTo>
                <a:lnTo>
                  <a:pt x="22" y="106"/>
                </a:lnTo>
                <a:lnTo>
                  <a:pt x="28" y="115"/>
                </a:lnTo>
                <a:lnTo>
                  <a:pt x="32" y="135"/>
                </a:lnTo>
                <a:lnTo>
                  <a:pt x="28" y="144"/>
                </a:lnTo>
                <a:lnTo>
                  <a:pt x="28" y="159"/>
                </a:lnTo>
                <a:lnTo>
                  <a:pt x="31" y="174"/>
                </a:lnTo>
                <a:lnTo>
                  <a:pt x="32" y="177"/>
                </a:lnTo>
                <a:lnTo>
                  <a:pt x="21" y="201"/>
                </a:lnTo>
                <a:lnTo>
                  <a:pt x="10" y="206"/>
                </a:lnTo>
                <a:lnTo>
                  <a:pt x="6" y="218"/>
                </a:lnTo>
                <a:lnTo>
                  <a:pt x="0" y="221"/>
                </a:lnTo>
                <a:lnTo>
                  <a:pt x="2" y="229"/>
                </a:lnTo>
                <a:lnTo>
                  <a:pt x="17" y="240"/>
                </a:lnTo>
                <a:lnTo>
                  <a:pt x="28" y="250"/>
                </a:lnTo>
                <a:lnTo>
                  <a:pt x="46" y="250"/>
                </a:lnTo>
                <a:lnTo>
                  <a:pt x="66" y="260"/>
                </a:lnTo>
                <a:lnTo>
                  <a:pt x="67" y="260"/>
                </a:lnTo>
                <a:lnTo>
                  <a:pt x="78" y="270"/>
                </a:lnTo>
                <a:lnTo>
                  <a:pt x="88" y="280"/>
                </a:lnTo>
                <a:lnTo>
                  <a:pt x="103" y="297"/>
                </a:lnTo>
                <a:lnTo>
                  <a:pt x="106" y="306"/>
                </a:lnTo>
                <a:lnTo>
                  <a:pt x="129" y="307"/>
                </a:lnTo>
                <a:lnTo>
                  <a:pt x="144" y="308"/>
                </a:lnTo>
                <a:lnTo>
                  <a:pt x="162" y="313"/>
                </a:lnTo>
                <a:lnTo>
                  <a:pt x="156" y="339"/>
                </a:lnTo>
                <a:lnTo>
                  <a:pt x="167" y="348"/>
                </a:lnTo>
                <a:lnTo>
                  <a:pt x="171" y="318"/>
                </a:lnTo>
                <a:lnTo>
                  <a:pt x="174" y="289"/>
                </a:lnTo>
                <a:lnTo>
                  <a:pt x="167" y="267"/>
                </a:lnTo>
                <a:lnTo>
                  <a:pt x="163" y="246"/>
                </a:lnTo>
                <a:lnTo>
                  <a:pt x="177" y="245"/>
                </a:lnTo>
                <a:lnTo>
                  <a:pt x="179" y="241"/>
                </a:lnTo>
                <a:lnTo>
                  <a:pt x="171" y="236"/>
                </a:lnTo>
                <a:lnTo>
                  <a:pt x="167" y="222"/>
                </a:lnTo>
                <a:lnTo>
                  <a:pt x="183" y="222"/>
                </a:lnTo>
                <a:lnTo>
                  <a:pt x="200" y="222"/>
                </a:lnTo>
                <a:lnTo>
                  <a:pt x="197" y="218"/>
                </a:lnTo>
                <a:lnTo>
                  <a:pt x="202" y="222"/>
                </a:lnTo>
                <a:lnTo>
                  <a:pt x="212" y="215"/>
                </a:lnTo>
                <a:lnTo>
                  <a:pt x="218" y="231"/>
                </a:lnTo>
                <a:lnTo>
                  <a:pt x="224" y="234"/>
                </a:lnTo>
                <a:lnTo>
                  <a:pt x="218" y="216"/>
                </a:lnTo>
                <a:lnTo>
                  <a:pt x="208" y="199"/>
                </a:lnTo>
                <a:lnTo>
                  <a:pt x="213" y="189"/>
                </a:lnTo>
                <a:lnTo>
                  <a:pt x="205" y="164"/>
                </a:lnTo>
                <a:lnTo>
                  <a:pt x="210" y="146"/>
                </a:lnTo>
                <a:lnTo>
                  <a:pt x="215" y="129"/>
                </a:lnTo>
                <a:lnTo>
                  <a:pt x="198" y="129"/>
                </a:lnTo>
                <a:lnTo>
                  <a:pt x="182" y="130"/>
                </a:lnTo>
                <a:lnTo>
                  <a:pt x="166" y="112"/>
                </a:lnTo>
                <a:lnTo>
                  <a:pt x="152" y="111"/>
                </a:lnTo>
                <a:lnTo>
                  <a:pt x="137" y="110"/>
                </a:lnTo>
                <a:lnTo>
                  <a:pt x="124" y="102"/>
                </a:lnTo>
                <a:lnTo>
                  <a:pt x="124" y="89"/>
                </a:lnTo>
                <a:lnTo>
                  <a:pt x="114" y="65"/>
                </a:lnTo>
                <a:lnTo>
                  <a:pt x="106" y="65"/>
                </a:lnTo>
                <a:lnTo>
                  <a:pt x="115" y="49"/>
                </a:lnTo>
                <a:lnTo>
                  <a:pt x="125" y="31"/>
                </a:lnTo>
                <a:lnTo>
                  <a:pt x="137" y="12"/>
                </a:lnTo>
                <a:lnTo>
                  <a:pt x="148" y="8"/>
                </a:lnTo>
                <a:lnTo>
                  <a:pt x="151" y="0"/>
                </a:lnTo>
                <a:lnTo>
                  <a:pt x="139" y="1"/>
                </a:lnTo>
                <a:lnTo>
                  <a:pt x="122" y="11"/>
                </a:lnTo>
                <a:lnTo>
                  <a:pt x="104" y="21"/>
                </a:lnTo>
                <a:lnTo>
                  <a:pt x="94" y="22"/>
                </a:lnTo>
              </a:path>
            </a:pathLst>
          </a:custGeom>
          <a:solidFill>
            <a:schemeClr val="accent6">
              <a:lumMod val="75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9" name="Freeform 241"/>
          <p:cNvSpPr>
            <a:spLocks noChangeAspect="1"/>
          </p:cNvSpPr>
          <p:nvPr/>
        </p:nvSpPr>
        <p:spPr bwMode="auto">
          <a:xfrm>
            <a:off x="6248400" y="2286000"/>
            <a:ext cx="292100" cy="403225"/>
          </a:xfrm>
          <a:custGeom>
            <a:avLst/>
            <a:gdLst>
              <a:gd name="T0" fmla="*/ 2147483647 w 90"/>
              <a:gd name="T1" fmla="*/ 2147483647 h 151"/>
              <a:gd name="T2" fmla="*/ 2147483647 w 90"/>
              <a:gd name="T3" fmla="*/ 2147483647 h 151"/>
              <a:gd name="T4" fmla="*/ 2147483647 w 90"/>
              <a:gd name="T5" fmla="*/ 2147483647 h 151"/>
              <a:gd name="T6" fmla="*/ 2147483647 w 90"/>
              <a:gd name="T7" fmla="*/ 2147483647 h 151"/>
              <a:gd name="T8" fmla="*/ 2147483647 w 90"/>
              <a:gd name="T9" fmla="*/ 2147483647 h 151"/>
              <a:gd name="T10" fmla="*/ 2147483647 w 90"/>
              <a:gd name="T11" fmla="*/ 2147483647 h 151"/>
              <a:gd name="T12" fmla="*/ 2147483647 w 90"/>
              <a:gd name="T13" fmla="*/ 2147483647 h 151"/>
              <a:gd name="T14" fmla="*/ 2147483647 w 90"/>
              <a:gd name="T15" fmla="*/ 2147483647 h 151"/>
              <a:gd name="T16" fmla="*/ 2147483647 w 90"/>
              <a:gd name="T17" fmla="*/ 2147483647 h 151"/>
              <a:gd name="T18" fmla="*/ 2147483647 w 90"/>
              <a:gd name="T19" fmla="*/ 2147483647 h 151"/>
              <a:gd name="T20" fmla="*/ 2147483647 w 90"/>
              <a:gd name="T21" fmla="*/ 2147483647 h 151"/>
              <a:gd name="T22" fmla="*/ 2147483647 w 90"/>
              <a:gd name="T23" fmla="*/ 2147483647 h 151"/>
              <a:gd name="T24" fmla="*/ 2147483647 w 90"/>
              <a:gd name="T25" fmla="*/ 0 h 151"/>
              <a:gd name="T26" fmla="*/ 2147483647 w 90"/>
              <a:gd name="T27" fmla="*/ 2147483647 h 151"/>
              <a:gd name="T28" fmla="*/ 2147483647 w 90"/>
              <a:gd name="T29" fmla="*/ 2147483647 h 151"/>
              <a:gd name="T30" fmla="*/ 2147483647 w 90"/>
              <a:gd name="T31" fmla="*/ 2147483647 h 151"/>
              <a:gd name="T32" fmla="*/ 2147483647 w 90"/>
              <a:gd name="T33" fmla="*/ 2147483647 h 151"/>
              <a:gd name="T34" fmla="*/ 0 w 90"/>
              <a:gd name="T35" fmla="*/ 2147483647 h 151"/>
              <a:gd name="T36" fmla="*/ 2147483647 w 90"/>
              <a:gd name="T37" fmla="*/ 2147483647 h 151"/>
              <a:gd name="T38" fmla="*/ 2147483647 w 90"/>
              <a:gd name="T39" fmla="*/ 2147483647 h 151"/>
              <a:gd name="T40" fmla="*/ 2147483647 w 90"/>
              <a:gd name="T41" fmla="*/ 2147483647 h 151"/>
              <a:gd name="T42" fmla="*/ 2147483647 w 90"/>
              <a:gd name="T43" fmla="*/ 2147483647 h 151"/>
              <a:gd name="T44" fmla="*/ 2147483647 w 90"/>
              <a:gd name="T45" fmla="*/ 2147483647 h 151"/>
              <a:gd name="T46" fmla="*/ 2147483647 w 90"/>
              <a:gd name="T47" fmla="*/ 2147483647 h 151"/>
              <a:gd name="T48" fmla="*/ 2147483647 w 90"/>
              <a:gd name="T49" fmla="*/ 2147483647 h 151"/>
              <a:gd name="T50" fmla="*/ 2147483647 w 90"/>
              <a:gd name="T51" fmla="*/ 2147483647 h 151"/>
              <a:gd name="T52" fmla="*/ 2147483647 w 90"/>
              <a:gd name="T53" fmla="*/ 2147483647 h 151"/>
              <a:gd name="T54" fmla="*/ 2147483647 w 90"/>
              <a:gd name="T55" fmla="*/ 2147483647 h 151"/>
              <a:gd name="T56" fmla="*/ 2147483647 w 90"/>
              <a:gd name="T57" fmla="*/ 2147483647 h 151"/>
              <a:gd name="T58" fmla="*/ 2147483647 w 90"/>
              <a:gd name="T59" fmla="*/ 2147483647 h 15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90"/>
              <a:gd name="T91" fmla="*/ 0 h 151"/>
              <a:gd name="T92" fmla="*/ 90 w 90"/>
              <a:gd name="T93" fmla="*/ 151 h 15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90" h="151">
                <a:moveTo>
                  <a:pt x="72" y="108"/>
                </a:moveTo>
                <a:lnTo>
                  <a:pt x="62" y="97"/>
                </a:lnTo>
                <a:lnTo>
                  <a:pt x="63" y="79"/>
                </a:lnTo>
                <a:lnTo>
                  <a:pt x="72" y="74"/>
                </a:lnTo>
                <a:lnTo>
                  <a:pt x="76" y="64"/>
                </a:lnTo>
                <a:lnTo>
                  <a:pt x="75" y="47"/>
                </a:lnTo>
                <a:lnTo>
                  <a:pt x="54" y="34"/>
                </a:lnTo>
                <a:lnTo>
                  <a:pt x="50" y="41"/>
                </a:lnTo>
                <a:lnTo>
                  <a:pt x="52" y="22"/>
                </a:lnTo>
                <a:lnTo>
                  <a:pt x="41" y="12"/>
                </a:lnTo>
                <a:lnTo>
                  <a:pt x="31" y="3"/>
                </a:lnTo>
                <a:lnTo>
                  <a:pt x="35" y="6"/>
                </a:lnTo>
                <a:lnTo>
                  <a:pt x="27" y="0"/>
                </a:lnTo>
                <a:lnTo>
                  <a:pt x="30" y="3"/>
                </a:lnTo>
                <a:lnTo>
                  <a:pt x="12" y="20"/>
                </a:lnTo>
                <a:lnTo>
                  <a:pt x="20" y="30"/>
                </a:lnTo>
                <a:lnTo>
                  <a:pt x="6" y="37"/>
                </a:lnTo>
                <a:lnTo>
                  <a:pt x="0" y="52"/>
                </a:lnTo>
                <a:lnTo>
                  <a:pt x="11" y="69"/>
                </a:lnTo>
                <a:lnTo>
                  <a:pt x="21" y="69"/>
                </a:lnTo>
                <a:lnTo>
                  <a:pt x="22" y="80"/>
                </a:lnTo>
                <a:lnTo>
                  <a:pt x="31" y="92"/>
                </a:lnTo>
                <a:lnTo>
                  <a:pt x="25" y="110"/>
                </a:lnTo>
                <a:lnTo>
                  <a:pt x="27" y="134"/>
                </a:lnTo>
                <a:lnTo>
                  <a:pt x="40" y="150"/>
                </a:lnTo>
                <a:lnTo>
                  <a:pt x="52" y="150"/>
                </a:lnTo>
                <a:lnTo>
                  <a:pt x="69" y="141"/>
                </a:lnTo>
                <a:lnTo>
                  <a:pt x="89" y="138"/>
                </a:lnTo>
                <a:lnTo>
                  <a:pt x="81" y="123"/>
                </a:lnTo>
                <a:lnTo>
                  <a:pt x="72" y="108"/>
                </a:lnTo>
              </a:path>
            </a:pathLst>
          </a:custGeom>
          <a:solidFill>
            <a:schemeClr val="accent6">
              <a:lumMod val="60000"/>
              <a:lumOff val="40000"/>
              <a:alpha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0" name="Freeform 242"/>
          <p:cNvSpPr>
            <a:spLocks noChangeAspect="1"/>
          </p:cNvSpPr>
          <p:nvPr/>
        </p:nvSpPr>
        <p:spPr bwMode="auto">
          <a:xfrm>
            <a:off x="6461125" y="2465387"/>
            <a:ext cx="239713" cy="233362"/>
          </a:xfrm>
          <a:custGeom>
            <a:avLst/>
            <a:gdLst>
              <a:gd name="T0" fmla="*/ 2147483647 w 74"/>
              <a:gd name="T1" fmla="*/ 2147483647 h 87"/>
              <a:gd name="T2" fmla="*/ 0 w 74"/>
              <a:gd name="T3" fmla="*/ 2147483647 h 87"/>
              <a:gd name="T4" fmla="*/ 2147483647 w 74"/>
              <a:gd name="T5" fmla="*/ 2147483647 h 87"/>
              <a:gd name="T6" fmla="*/ 2147483647 w 74"/>
              <a:gd name="T7" fmla="*/ 2147483647 h 87"/>
              <a:gd name="T8" fmla="*/ 2147483647 w 74"/>
              <a:gd name="T9" fmla="*/ 2147483647 h 87"/>
              <a:gd name="T10" fmla="*/ 2147483647 w 74"/>
              <a:gd name="T11" fmla="*/ 0 h 87"/>
              <a:gd name="T12" fmla="*/ 2147483647 w 74"/>
              <a:gd name="T13" fmla="*/ 2147483647 h 87"/>
              <a:gd name="T14" fmla="*/ 2147483647 w 74"/>
              <a:gd name="T15" fmla="*/ 2147483647 h 87"/>
              <a:gd name="T16" fmla="*/ 2147483647 w 74"/>
              <a:gd name="T17" fmla="*/ 0 h 87"/>
              <a:gd name="T18" fmla="*/ 2147483647 w 74"/>
              <a:gd name="T19" fmla="*/ 2147483647 h 87"/>
              <a:gd name="T20" fmla="*/ 2147483647 w 74"/>
              <a:gd name="T21" fmla="*/ 2147483647 h 87"/>
              <a:gd name="T22" fmla="*/ 2147483647 w 74"/>
              <a:gd name="T23" fmla="*/ 2147483647 h 87"/>
              <a:gd name="T24" fmla="*/ 2147483647 w 74"/>
              <a:gd name="T25" fmla="*/ 2147483647 h 87"/>
              <a:gd name="T26" fmla="*/ 2147483647 w 74"/>
              <a:gd name="T27" fmla="*/ 2147483647 h 87"/>
              <a:gd name="T28" fmla="*/ 2147483647 w 74"/>
              <a:gd name="T29" fmla="*/ 2147483647 h 87"/>
              <a:gd name="T30" fmla="*/ 2147483647 w 74"/>
              <a:gd name="T31" fmla="*/ 2147483647 h 87"/>
              <a:gd name="T32" fmla="*/ 2147483647 w 74"/>
              <a:gd name="T33" fmla="*/ 2147483647 h 87"/>
              <a:gd name="T34" fmla="*/ 2147483647 w 74"/>
              <a:gd name="T35" fmla="*/ 2147483647 h 87"/>
              <a:gd name="T36" fmla="*/ 2147483647 w 74"/>
              <a:gd name="T37" fmla="*/ 2147483647 h 87"/>
              <a:gd name="T38" fmla="*/ 2147483647 w 74"/>
              <a:gd name="T39" fmla="*/ 2147483647 h 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4"/>
              <a:gd name="T61" fmla="*/ 0 h 87"/>
              <a:gd name="T62" fmla="*/ 74 w 74"/>
              <a:gd name="T63" fmla="*/ 87 h 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4" h="87">
                <a:moveTo>
                  <a:pt x="10" y="53"/>
                </a:moveTo>
                <a:lnTo>
                  <a:pt x="0" y="42"/>
                </a:lnTo>
                <a:lnTo>
                  <a:pt x="1" y="24"/>
                </a:lnTo>
                <a:lnTo>
                  <a:pt x="10" y="19"/>
                </a:lnTo>
                <a:lnTo>
                  <a:pt x="14" y="8"/>
                </a:lnTo>
                <a:lnTo>
                  <a:pt x="17" y="0"/>
                </a:lnTo>
                <a:lnTo>
                  <a:pt x="39" y="1"/>
                </a:lnTo>
                <a:lnTo>
                  <a:pt x="56" y="1"/>
                </a:lnTo>
                <a:lnTo>
                  <a:pt x="56" y="0"/>
                </a:lnTo>
                <a:lnTo>
                  <a:pt x="73" y="1"/>
                </a:lnTo>
                <a:lnTo>
                  <a:pt x="71" y="11"/>
                </a:lnTo>
                <a:lnTo>
                  <a:pt x="66" y="29"/>
                </a:lnTo>
                <a:lnTo>
                  <a:pt x="73" y="55"/>
                </a:lnTo>
                <a:lnTo>
                  <a:pt x="62" y="75"/>
                </a:lnTo>
                <a:lnTo>
                  <a:pt x="51" y="71"/>
                </a:lnTo>
                <a:lnTo>
                  <a:pt x="34" y="75"/>
                </a:lnTo>
                <a:lnTo>
                  <a:pt x="35" y="86"/>
                </a:lnTo>
                <a:lnTo>
                  <a:pt x="26" y="84"/>
                </a:lnTo>
                <a:lnTo>
                  <a:pt x="19" y="69"/>
                </a:lnTo>
                <a:lnTo>
                  <a:pt x="10" y="53"/>
                </a:lnTo>
              </a:path>
            </a:pathLst>
          </a:custGeom>
          <a:solidFill>
            <a:schemeClr val="accent6">
              <a:lumMod val="60000"/>
              <a:lumOff val="40000"/>
              <a:alpha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1" name="Freeform 243"/>
          <p:cNvSpPr>
            <a:spLocks noChangeAspect="1"/>
          </p:cNvSpPr>
          <p:nvPr/>
        </p:nvSpPr>
        <p:spPr bwMode="auto">
          <a:xfrm>
            <a:off x="5559425" y="2108199"/>
            <a:ext cx="808038" cy="654050"/>
          </a:xfrm>
          <a:custGeom>
            <a:avLst/>
            <a:gdLst>
              <a:gd name="T0" fmla="*/ 2147483647 w 253"/>
              <a:gd name="T1" fmla="*/ 2147483647 h 242"/>
              <a:gd name="T2" fmla="*/ 2147483647 w 253"/>
              <a:gd name="T3" fmla="*/ 2147483647 h 242"/>
              <a:gd name="T4" fmla="*/ 2147483647 w 253"/>
              <a:gd name="T5" fmla="*/ 2147483647 h 242"/>
              <a:gd name="T6" fmla="*/ 2147483647 w 253"/>
              <a:gd name="T7" fmla="*/ 2147483647 h 242"/>
              <a:gd name="T8" fmla="*/ 2147483647 w 253"/>
              <a:gd name="T9" fmla="*/ 2147483647 h 242"/>
              <a:gd name="T10" fmla="*/ 2147483647 w 253"/>
              <a:gd name="T11" fmla="*/ 2147483647 h 242"/>
              <a:gd name="T12" fmla="*/ 2147483647 w 253"/>
              <a:gd name="T13" fmla="*/ 2147483647 h 242"/>
              <a:gd name="T14" fmla="*/ 2147483647 w 253"/>
              <a:gd name="T15" fmla="*/ 2147483647 h 242"/>
              <a:gd name="T16" fmla="*/ 2147483647 w 253"/>
              <a:gd name="T17" fmla="*/ 2147483647 h 242"/>
              <a:gd name="T18" fmla="*/ 2147483647 w 253"/>
              <a:gd name="T19" fmla="*/ 2147483647 h 242"/>
              <a:gd name="T20" fmla="*/ 2147483647 w 253"/>
              <a:gd name="T21" fmla="*/ 2147483647 h 242"/>
              <a:gd name="T22" fmla="*/ 2147483647 w 253"/>
              <a:gd name="T23" fmla="*/ 2147483647 h 242"/>
              <a:gd name="T24" fmla="*/ 2147483647 w 253"/>
              <a:gd name="T25" fmla="*/ 2147483647 h 242"/>
              <a:gd name="T26" fmla="*/ 2147483647 w 253"/>
              <a:gd name="T27" fmla="*/ 2147483647 h 242"/>
              <a:gd name="T28" fmla="*/ 2147483647 w 253"/>
              <a:gd name="T29" fmla="*/ 2147483647 h 242"/>
              <a:gd name="T30" fmla="*/ 0 w 253"/>
              <a:gd name="T31" fmla="*/ 2147483647 h 242"/>
              <a:gd name="T32" fmla="*/ 2147483647 w 253"/>
              <a:gd name="T33" fmla="*/ 2147483647 h 242"/>
              <a:gd name="T34" fmla="*/ 2147483647 w 253"/>
              <a:gd name="T35" fmla="*/ 2147483647 h 242"/>
              <a:gd name="T36" fmla="*/ 2147483647 w 253"/>
              <a:gd name="T37" fmla="*/ 2147483647 h 242"/>
              <a:gd name="T38" fmla="*/ 2147483647 w 253"/>
              <a:gd name="T39" fmla="*/ 2147483647 h 242"/>
              <a:gd name="T40" fmla="*/ 2147483647 w 253"/>
              <a:gd name="T41" fmla="*/ 2147483647 h 242"/>
              <a:gd name="T42" fmla="*/ 2147483647 w 253"/>
              <a:gd name="T43" fmla="*/ 2147483647 h 242"/>
              <a:gd name="T44" fmla="*/ 2147483647 w 253"/>
              <a:gd name="T45" fmla="*/ 2147483647 h 242"/>
              <a:gd name="T46" fmla="*/ 2147483647 w 253"/>
              <a:gd name="T47" fmla="*/ 2147483647 h 242"/>
              <a:gd name="T48" fmla="*/ 2147483647 w 253"/>
              <a:gd name="T49" fmla="*/ 2147483647 h 242"/>
              <a:gd name="T50" fmla="*/ 2147483647 w 253"/>
              <a:gd name="T51" fmla="*/ 2147483647 h 242"/>
              <a:gd name="T52" fmla="*/ 2147483647 w 253"/>
              <a:gd name="T53" fmla="*/ 2147483647 h 242"/>
              <a:gd name="T54" fmla="*/ 2147483647 w 253"/>
              <a:gd name="T55" fmla="*/ 2147483647 h 242"/>
              <a:gd name="T56" fmla="*/ 2147483647 w 253"/>
              <a:gd name="T57" fmla="*/ 2147483647 h 242"/>
              <a:gd name="T58" fmla="*/ 2147483647 w 253"/>
              <a:gd name="T59" fmla="*/ 2147483647 h 242"/>
              <a:gd name="T60" fmla="*/ 2147483647 w 253"/>
              <a:gd name="T61" fmla="*/ 2147483647 h 242"/>
              <a:gd name="T62" fmla="*/ 2147483647 w 253"/>
              <a:gd name="T63" fmla="*/ 2147483647 h 242"/>
              <a:gd name="T64" fmla="*/ 2147483647 w 253"/>
              <a:gd name="T65" fmla="*/ 2147483647 h 242"/>
              <a:gd name="T66" fmla="*/ 2147483647 w 253"/>
              <a:gd name="T67" fmla="*/ 2147483647 h 242"/>
              <a:gd name="T68" fmla="*/ 2147483647 w 253"/>
              <a:gd name="T69" fmla="*/ 2147483647 h 242"/>
              <a:gd name="T70" fmla="*/ 2147483647 w 253"/>
              <a:gd name="T71" fmla="*/ 2147483647 h 242"/>
              <a:gd name="T72" fmla="*/ 2147483647 w 253"/>
              <a:gd name="T73" fmla="*/ 2147483647 h 242"/>
              <a:gd name="T74" fmla="*/ 2147483647 w 253"/>
              <a:gd name="T75" fmla="*/ 2147483647 h 242"/>
              <a:gd name="T76" fmla="*/ 2147483647 w 253"/>
              <a:gd name="T77" fmla="*/ 2147483647 h 24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53"/>
              <a:gd name="T118" fmla="*/ 0 h 242"/>
              <a:gd name="T119" fmla="*/ 253 w 253"/>
              <a:gd name="T120" fmla="*/ 242 h 24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53" h="242">
                <a:moveTo>
                  <a:pt x="208" y="52"/>
                </a:moveTo>
                <a:lnTo>
                  <a:pt x="207" y="49"/>
                </a:lnTo>
                <a:lnTo>
                  <a:pt x="203" y="44"/>
                </a:lnTo>
                <a:lnTo>
                  <a:pt x="196" y="44"/>
                </a:lnTo>
                <a:lnTo>
                  <a:pt x="200" y="44"/>
                </a:lnTo>
                <a:lnTo>
                  <a:pt x="195" y="39"/>
                </a:lnTo>
                <a:lnTo>
                  <a:pt x="214" y="32"/>
                </a:lnTo>
                <a:lnTo>
                  <a:pt x="193" y="32"/>
                </a:lnTo>
                <a:lnTo>
                  <a:pt x="173" y="32"/>
                </a:lnTo>
                <a:lnTo>
                  <a:pt x="181" y="35"/>
                </a:lnTo>
                <a:lnTo>
                  <a:pt x="162" y="44"/>
                </a:lnTo>
                <a:lnTo>
                  <a:pt x="136" y="35"/>
                </a:lnTo>
                <a:lnTo>
                  <a:pt x="119" y="36"/>
                </a:lnTo>
                <a:lnTo>
                  <a:pt x="102" y="36"/>
                </a:lnTo>
                <a:lnTo>
                  <a:pt x="94" y="22"/>
                </a:lnTo>
                <a:lnTo>
                  <a:pt x="75" y="13"/>
                </a:lnTo>
                <a:lnTo>
                  <a:pt x="68" y="0"/>
                </a:lnTo>
                <a:lnTo>
                  <a:pt x="62" y="8"/>
                </a:lnTo>
                <a:lnTo>
                  <a:pt x="70" y="13"/>
                </a:lnTo>
                <a:lnTo>
                  <a:pt x="67" y="15"/>
                </a:lnTo>
                <a:lnTo>
                  <a:pt x="41" y="25"/>
                </a:lnTo>
                <a:lnTo>
                  <a:pt x="37" y="29"/>
                </a:lnTo>
                <a:lnTo>
                  <a:pt x="43" y="55"/>
                </a:lnTo>
                <a:lnTo>
                  <a:pt x="35" y="65"/>
                </a:lnTo>
                <a:lnTo>
                  <a:pt x="25" y="50"/>
                </a:lnTo>
                <a:lnTo>
                  <a:pt x="35" y="34"/>
                </a:lnTo>
                <a:lnTo>
                  <a:pt x="30" y="16"/>
                </a:lnTo>
                <a:lnTo>
                  <a:pt x="41" y="6"/>
                </a:lnTo>
                <a:lnTo>
                  <a:pt x="30" y="10"/>
                </a:lnTo>
                <a:lnTo>
                  <a:pt x="18" y="29"/>
                </a:lnTo>
                <a:lnTo>
                  <a:pt x="8" y="46"/>
                </a:lnTo>
                <a:lnTo>
                  <a:pt x="0" y="63"/>
                </a:lnTo>
                <a:lnTo>
                  <a:pt x="7" y="63"/>
                </a:lnTo>
                <a:lnTo>
                  <a:pt x="17" y="87"/>
                </a:lnTo>
                <a:lnTo>
                  <a:pt x="17" y="100"/>
                </a:lnTo>
                <a:lnTo>
                  <a:pt x="30" y="107"/>
                </a:lnTo>
                <a:lnTo>
                  <a:pt x="45" y="109"/>
                </a:lnTo>
                <a:lnTo>
                  <a:pt x="59" y="110"/>
                </a:lnTo>
                <a:lnTo>
                  <a:pt x="75" y="128"/>
                </a:lnTo>
                <a:lnTo>
                  <a:pt x="92" y="126"/>
                </a:lnTo>
                <a:lnTo>
                  <a:pt x="108" y="126"/>
                </a:lnTo>
                <a:lnTo>
                  <a:pt x="103" y="144"/>
                </a:lnTo>
                <a:lnTo>
                  <a:pt x="98" y="162"/>
                </a:lnTo>
                <a:lnTo>
                  <a:pt x="107" y="187"/>
                </a:lnTo>
                <a:lnTo>
                  <a:pt x="102" y="197"/>
                </a:lnTo>
                <a:lnTo>
                  <a:pt x="112" y="214"/>
                </a:lnTo>
                <a:lnTo>
                  <a:pt x="117" y="232"/>
                </a:lnTo>
                <a:lnTo>
                  <a:pt x="131" y="241"/>
                </a:lnTo>
                <a:lnTo>
                  <a:pt x="141" y="239"/>
                </a:lnTo>
                <a:lnTo>
                  <a:pt x="144" y="241"/>
                </a:lnTo>
                <a:lnTo>
                  <a:pt x="163" y="227"/>
                </a:lnTo>
                <a:lnTo>
                  <a:pt x="178" y="213"/>
                </a:lnTo>
                <a:lnTo>
                  <a:pt x="182" y="205"/>
                </a:lnTo>
                <a:lnTo>
                  <a:pt x="169" y="201"/>
                </a:lnTo>
                <a:lnTo>
                  <a:pt x="165" y="178"/>
                </a:lnTo>
                <a:lnTo>
                  <a:pt x="158" y="167"/>
                </a:lnTo>
                <a:lnTo>
                  <a:pt x="177" y="173"/>
                </a:lnTo>
                <a:lnTo>
                  <a:pt x="195" y="178"/>
                </a:lnTo>
                <a:lnTo>
                  <a:pt x="197" y="171"/>
                </a:lnTo>
                <a:lnTo>
                  <a:pt x="212" y="164"/>
                </a:lnTo>
                <a:lnTo>
                  <a:pt x="229" y="159"/>
                </a:lnTo>
                <a:lnTo>
                  <a:pt x="234" y="148"/>
                </a:lnTo>
                <a:lnTo>
                  <a:pt x="233" y="147"/>
                </a:lnTo>
                <a:lnTo>
                  <a:pt x="221" y="130"/>
                </a:lnTo>
                <a:lnTo>
                  <a:pt x="227" y="115"/>
                </a:lnTo>
                <a:lnTo>
                  <a:pt x="241" y="107"/>
                </a:lnTo>
                <a:lnTo>
                  <a:pt x="234" y="97"/>
                </a:lnTo>
                <a:lnTo>
                  <a:pt x="252" y="81"/>
                </a:lnTo>
                <a:lnTo>
                  <a:pt x="249" y="77"/>
                </a:lnTo>
                <a:lnTo>
                  <a:pt x="230" y="76"/>
                </a:lnTo>
                <a:lnTo>
                  <a:pt x="219" y="76"/>
                </a:lnTo>
                <a:lnTo>
                  <a:pt x="222" y="74"/>
                </a:lnTo>
                <a:lnTo>
                  <a:pt x="229" y="65"/>
                </a:lnTo>
                <a:lnTo>
                  <a:pt x="234" y="62"/>
                </a:lnTo>
                <a:lnTo>
                  <a:pt x="222" y="50"/>
                </a:lnTo>
                <a:lnTo>
                  <a:pt x="215" y="50"/>
                </a:lnTo>
                <a:lnTo>
                  <a:pt x="207" y="46"/>
                </a:lnTo>
                <a:lnTo>
                  <a:pt x="208" y="52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" name="Freeform 244"/>
          <p:cNvSpPr>
            <a:spLocks noChangeAspect="1"/>
          </p:cNvSpPr>
          <p:nvPr/>
        </p:nvSpPr>
        <p:spPr bwMode="auto">
          <a:xfrm>
            <a:off x="4986338" y="2260599"/>
            <a:ext cx="198437" cy="134938"/>
          </a:xfrm>
          <a:custGeom>
            <a:avLst/>
            <a:gdLst>
              <a:gd name="T0" fmla="*/ 0 w 61"/>
              <a:gd name="T1" fmla="*/ 2147483647 h 51"/>
              <a:gd name="T2" fmla="*/ 2147483647 w 61"/>
              <a:gd name="T3" fmla="*/ 2147483647 h 51"/>
              <a:gd name="T4" fmla="*/ 0 w 61"/>
              <a:gd name="T5" fmla="*/ 2147483647 h 51"/>
              <a:gd name="T6" fmla="*/ 2147483647 w 61"/>
              <a:gd name="T7" fmla="*/ 0 h 51"/>
              <a:gd name="T8" fmla="*/ 2147483647 w 61"/>
              <a:gd name="T9" fmla="*/ 2147483647 h 51"/>
              <a:gd name="T10" fmla="*/ 2147483647 w 61"/>
              <a:gd name="T11" fmla="*/ 2147483647 h 51"/>
              <a:gd name="T12" fmla="*/ 2147483647 w 61"/>
              <a:gd name="T13" fmla="*/ 2147483647 h 51"/>
              <a:gd name="T14" fmla="*/ 2147483647 w 61"/>
              <a:gd name="T15" fmla="*/ 2147483647 h 51"/>
              <a:gd name="T16" fmla="*/ 2147483647 w 61"/>
              <a:gd name="T17" fmla="*/ 2147483647 h 51"/>
              <a:gd name="T18" fmla="*/ 2147483647 w 61"/>
              <a:gd name="T19" fmla="*/ 2147483647 h 51"/>
              <a:gd name="T20" fmla="*/ 2147483647 w 61"/>
              <a:gd name="T21" fmla="*/ 2147483647 h 51"/>
              <a:gd name="T22" fmla="*/ 2147483647 w 61"/>
              <a:gd name="T23" fmla="*/ 2147483647 h 51"/>
              <a:gd name="T24" fmla="*/ 2147483647 w 61"/>
              <a:gd name="T25" fmla="*/ 2147483647 h 51"/>
              <a:gd name="T26" fmla="*/ 2147483647 w 61"/>
              <a:gd name="T27" fmla="*/ 2147483647 h 51"/>
              <a:gd name="T28" fmla="*/ 2147483647 w 61"/>
              <a:gd name="T29" fmla="*/ 2147483647 h 51"/>
              <a:gd name="T30" fmla="*/ 2147483647 w 61"/>
              <a:gd name="T31" fmla="*/ 2147483647 h 51"/>
              <a:gd name="T32" fmla="*/ 2147483647 w 61"/>
              <a:gd name="T33" fmla="*/ 2147483647 h 51"/>
              <a:gd name="T34" fmla="*/ 0 w 61"/>
              <a:gd name="T35" fmla="*/ 2147483647 h 5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1"/>
              <a:gd name="T55" fmla="*/ 0 h 51"/>
              <a:gd name="T56" fmla="*/ 61 w 61"/>
              <a:gd name="T57" fmla="*/ 51 h 5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1" h="51">
                <a:moveTo>
                  <a:pt x="0" y="32"/>
                </a:moveTo>
                <a:lnTo>
                  <a:pt x="1" y="16"/>
                </a:lnTo>
                <a:lnTo>
                  <a:pt x="0" y="2"/>
                </a:lnTo>
                <a:lnTo>
                  <a:pt x="7" y="0"/>
                </a:lnTo>
                <a:lnTo>
                  <a:pt x="12" y="8"/>
                </a:lnTo>
                <a:lnTo>
                  <a:pt x="21" y="11"/>
                </a:lnTo>
                <a:lnTo>
                  <a:pt x="26" y="17"/>
                </a:lnTo>
                <a:lnTo>
                  <a:pt x="53" y="7"/>
                </a:lnTo>
                <a:lnTo>
                  <a:pt x="56" y="11"/>
                </a:lnTo>
                <a:lnTo>
                  <a:pt x="60" y="16"/>
                </a:lnTo>
                <a:lnTo>
                  <a:pt x="45" y="28"/>
                </a:lnTo>
                <a:lnTo>
                  <a:pt x="53" y="43"/>
                </a:lnTo>
                <a:lnTo>
                  <a:pt x="38" y="50"/>
                </a:lnTo>
                <a:lnTo>
                  <a:pt x="34" y="37"/>
                </a:lnTo>
                <a:lnTo>
                  <a:pt x="31" y="41"/>
                </a:lnTo>
                <a:lnTo>
                  <a:pt x="22" y="32"/>
                </a:lnTo>
                <a:lnTo>
                  <a:pt x="3" y="26"/>
                </a:lnTo>
                <a:lnTo>
                  <a:pt x="0" y="32"/>
                </a:lnTo>
              </a:path>
            </a:pathLst>
          </a:custGeom>
          <a:solidFill>
            <a:srgbClr val="81A042">
              <a:alpha val="60000"/>
            </a:srgb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" name="Freeform 245"/>
          <p:cNvSpPr>
            <a:spLocks noChangeAspect="1"/>
          </p:cNvSpPr>
          <p:nvPr/>
        </p:nvSpPr>
        <p:spPr bwMode="auto">
          <a:xfrm>
            <a:off x="5184775" y="2262187"/>
            <a:ext cx="141288" cy="131762"/>
          </a:xfrm>
          <a:custGeom>
            <a:avLst/>
            <a:gdLst>
              <a:gd name="T0" fmla="*/ 2147483647 w 44"/>
              <a:gd name="T1" fmla="*/ 2147483647 h 48"/>
              <a:gd name="T2" fmla="*/ 2147483647 w 44"/>
              <a:gd name="T3" fmla="*/ 2147483647 h 48"/>
              <a:gd name="T4" fmla="*/ 2147483647 w 44"/>
              <a:gd name="T5" fmla="*/ 2147483647 h 48"/>
              <a:gd name="T6" fmla="*/ 2147483647 w 44"/>
              <a:gd name="T7" fmla="*/ 2147483647 h 48"/>
              <a:gd name="T8" fmla="*/ 2147483647 w 44"/>
              <a:gd name="T9" fmla="*/ 2147483647 h 48"/>
              <a:gd name="T10" fmla="*/ 2147483647 w 44"/>
              <a:gd name="T11" fmla="*/ 2147483647 h 48"/>
              <a:gd name="T12" fmla="*/ 0 w 44"/>
              <a:gd name="T13" fmla="*/ 2147483647 h 48"/>
              <a:gd name="T14" fmla="*/ 0 w 44"/>
              <a:gd name="T15" fmla="*/ 0 h 48"/>
              <a:gd name="T16" fmla="*/ 2147483647 w 44"/>
              <a:gd name="T17" fmla="*/ 2147483647 h 48"/>
              <a:gd name="T18" fmla="*/ 2147483647 w 44"/>
              <a:gd name="T19" fmla="*/ 2147483647 h 48"/>
              <a:gd name="T20" fmla="*/ 2147483647 w 44"/>
              <a:gd name="T21" fmla="*/ 2147483647 h 48"/>
              <a:gd name="T22" fmla="*/ 2147483647 w 44"/>
              <a:gd name="T23" fmla="*/ 2147483647 h 48"/>
              <a:gd name="T24" fmla="*/ 2147483647 w 44"/>
              <a:gd name="T25" fmla="*/ 2147483647 h 48"/>
              <a:gd name="T26" fmla="*/ 2147483647 w 44"/>
              <a:gd name="T27" fmla="*/ 2147483647 h 48"/>
              <a:gd name="T28" fmla="*/ 2147483647 w 44"/>
              <a:gd name="T29" fmla="*/ 2147483647 h 48"/>
              <a:gd name="T30" fmla="*/ 2147483647 w 44"/>
              <a:gd name="T31" fmla="*/ 2147483647 h 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4"/>
              <a:gd name="T49" fmla="*/ 0 h 48"/>
              <a:gd name="T50" fmla="*/ 44 w 44"/>
              <a:gd name="T51" fmla="*/ 48 h 4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4" h="48">
                <a:moveTo>
                  <a:pt x="25" y="25"/>
                </a:moveTo>
                <a:lnTo>
                  <a:pt x="31" y="27"/>
                </a:lnTo>
                <a:lnTo>
                  <a:pt x="30" y="22"/>
                </a:lnTo>
                <a:lnTo>
                  <a:pt x="22" y="21"/>
                </a:lnTo>
                <a:lnTo>
                  <a:pt x="18" y="16"/>
                </a:lnTo>
                <a:lnTo>
                  <a:pt x="5" y="8"/>
                </a:lnTo>
                <a:lnTo>
                  <a:pt x="0" y="5"/>
                </a:lnTo>
                <a:lnTo>
                  <a:pt x="0" y="0"/>
                </a:lnTo>
                <a:lnTo>
                  <a:pt x="17" y="1"/>
                </a:lnTo>
                <a:lnTo>
                  <a:pt x="30" y="8"/>
                </a:lnTo>
                <a:lnTo>
                  <a:pt x="43" y="16"/>
                </a:lnTo>
                <a:lnTo>
                  <a:pt x="43" y="33"/>
                </a:lnTo>
                <a:lnTo>
                  <a:pt x="36" y="39"/>
                </a:lnTo>
                <a:lnTo>
                  <a:pt x="31" y="47"/>
                </a:lnTo>
                <a:lnTo>
                  <a:pt x="26" y="40"/>
                </a:lnTo>
                <a:lnTo>
                  <a:pt x="25" y="25"/>
                </a:lnTo>
              </a:path>
            </a:pathLst>
          </a:custGeom>
          <a:solidFill>
            <a:srgbClr val="81A042">
              <a:alpha val="60000"/>
            </a:srgb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4" name="Freeform 246"/>
          <p:cNvSpPr>
            <a:spLocks noChangeAspect="1"/>
          </p:cNvSpPr>
          <p:nvPr/>
        </p:nvSpPr>
        <p:spPr bwMode="auto">
          <a:xfrm>
            <a:off x="4824413" y="2173287"/>
            <a:ext cx="196850" cy="177800"/>
          </a:xfrm>
          <a:custGeom>
            <a:avLst/>
            <a:gdLst>
              <a:gd name="T0" fmla="*/ 2147483647 w 60"/>
              <a:gd name="T1" fmla="*/ 2147483647 h 65"/>
              <a:gd name="T2" fmla="*/ 0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0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0"/>
              <a:gd name="T61" fmla="*/ 0 h 65"/>
              <a:gd name="T62" fmla="*/ 60 w 60"/>
              <a:gd name="T63" fmla="*/ 65 h 6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0" h="65">
                <a:moveTo>
                  <a:pt x="12" y="32"/>
                </a:moveTo>
                <a:lnTo>
                  <a:pt x="0" y="15"/>
                </a:lnTo>
                <a:lnTo>
                  <a:pt x="2" y="5"/>
                </a:lnTo>
                <a:lnTo>
                  <a:pt x="2" y="2"/>
                </a:lnTo>
                <a:lnTo>
                  <a:pt x="3" y="0"/>
                </a:lnTo>
                <a:lnTo>
                  <a:pt x="30" y="5"/>
                </a:lnTo>
                <a:lnTo>
                  <a:pt x="41" y="2"/>
                </a:lnTo>
                <a:lnTo>
                  <a:pt x="50" y="16"/>
                </a:lnTo>
                <a:lnTo>
                  <a:pt x="59" y="30"/>
                </a:lnTo>
                <a:lnTo>
                  <a:pt x="51" y="33"/>
                </a:lnTo>
                <a:lnTo>
                  <a:pt x="52" y="47"/>
                </a:lnTo>
                <a:lnTo>
                  <a:pt x="51" y="64"/>
                </a:lnTo>
                <a:lnTo>
                  <a:pt x="42" y="49"/>
                </a:lnTo>
                <a:lnTo>
                  <a:pt x="42" y="56"/>
                </a:lnTo>
                <a:lnTo>
                  <a:pt x="38" y="49"/>
                </a:lnTo>
                <a:lnTo>
                  <a:pt x="33" y="37"/>
                </a:lnTo>
                <a:lnTo>
                  <a:pt x="21" y="26"/>
                </a:lnTo>
                <a:lnTo>
                  <a:pt x="11" y="16"/>
                </a:lnTo>
                <a:lnTo>
                  <a:pt x="15" y="26"/>
                </a:lnTo>
                <a:lnTo>
                  <a:pt x="12" y="32"/>
                </a:lnTo>
              </a:path>
            </a:pathLst>
          </a:custGeom>
          <a:solidFill>
            <a:srgbClr val="81A042">
              <a:alpha val="60000"/>
            </a:srgb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5" name="Freeform 247"/>
          <p:cNvSpPr>
            <a:spLocks noChangeAspect="1"/>
          </p:cNvSpPr>
          <p:nvPr/>
        </p:nvSpPr>
        <p:spPr bwMode="auto">
          <a:xfrm>
            <a:off x="5772150" y="2084387"/>
            <a:ext cx="71438" cy="60325"/>
          </a:xfrm>
          <a:custGeom>
            <a:avLst/>
            <a:gdLst>
              <a:gd name="T0" fmla="*/ 0 w 22"/>
              <a:gd name="T1" fmla="*/ 0 h 22"/>
              <a:gd name="T2" fmla="*/ 0 w 22"/>
              <a:gd name="T3" fmla="*/ 0 h 22"/>
              <a:gd name="T4" fmla="*/ 2147483647 w 22"/>
              <a:gd name="T5" fmla="*/ 2147483647 h 22"/>
              <a:gd name="T6" fmla="*/ 0 w 22"/>
              <a:gd name="T7" fmla="*/ 0 h 22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2"/>
              <a:gd name="T14" fmla="*/ 22 w 22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2">
                <a:moveTo>
                  <a:pt x="0" y="0"/>
                </a:moveTo>
                <a:lnTo>
                  <a:pt x="0" y="0"/>
                </a:lnTo>
                <a:lnTo>
                  <a:pt x="21" y="21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6" name="Freeform 248"/>
          <p:cNvSpPr>
            <a:spLocks noChangeAspect="1"/>
          </p:cNvSpPr>
          <p:nvPr/>
        </p:nvSpPr>
        <p:spPr bwMode="auto">
          <a:xfrm>
            <a:off x="4594225" y="1985962"/>
            <a:ext cx="136525" cy="71437"/>
          </a:xfrm>
          <a:custGeom>
            <a:avLst/>
            <a:gdLst>
              <a:gd name="T0" fmla="*/ 2147483647 w 42"/>
              <a:gd name="T1" fmla="*/ 2147483647 h 27"/>
              <a:gd name="T2" fmla="*/ 2147483647 w 42"/>
              <a:gd name="T3" fmla="*/ 2147483647 h 27"/>
              <a:gd name="T4" fmla="*/ 2147483647 w 42"/>
              <a:gd name="T5" fmla="*/ 2147483647 h 27"/>
              <a:gd name="T6" fmla="*/ 2147483647 w 42"/>
              <a:gd name="T7" fmla="*/ 2147483647 h 27"/>
              <a:gd name="T8" fmla="*/ 0 w 42"/>
              <a:gd name="T9" fmla="*/ 2147483647 h 27"/>
              <a:gd name="T10" fmla="*/ 2147483647 w 42"/>
              <a:gd name="T11" fmla="*/ 0 h 27"/>
              <a:gd name="T12" fmla="*/ 2147483647 w 42"/>
              <a:gd name="T13" fmla="*/ 2147483647 h 27"/>
              <a:gd name="T14" fmla="*/ 2147483647 w 42"/>
              <a:gd name="T15" fmla="*/ 2147483647 h 27"/>
              <a:gd name="T16" fmla="*/ 2147483647 w 42"/>
              <a:gd name="T17" fmla="*/ 2147483647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"/>
              <a:gd name="T28" fmla="*/ 0 h 27"/>
              <a:gd name="T29" fmla="*/ 42 w 42"/>
              <a:gd name="T30" fmla="*/ 27 h 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" h="27">
                <a:moveTo>
                  <a:pt x="41" y="19"/>
                </a:moveTo>
                <a:lnTo>
                  <a:pt x="36" y="26"/>
                </a:lnTo>
                <a:lnTo>
                  <a:pt x="26" y="23"/>
                </a:lnTo>
                <a:lnTo>
                  <a:pt x="12" y="18"/>
                </a:lnTo>
                <a:lnTo>
                  <a:pt x="0" y="13"/>
                </a:lnTo>
                <a:lnTo>
                  <a:pt x="14" y="0"/>
                </a:lnTo>
                <a:lnTo>
                  <a:pt x="26" y="7"/>
                </a:lnTo>
                <a:lnTo>
                  <a:pt x="41" y="11"/>
                </a:lnTo>
                <a:lnTo>
                  <a:pt x="41" y="19"/>
                </a:lnTo>
              </a:path>
            </a:pathLst>
          </a:custGeom>
          <a:solidFill>
            <a:srgbClr val="81A042">
              <a:alpha val="60000"/>
            </a:srgb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8" name="Freeform 250"/>
          <p:cNvSpPr>
            <a:spLocks noChangeAspect="1"/>
          </p:cNvSpPr>
          <p:nvPr/>
        </p:nvSpPr>
        <p:spPr bwMode="auto">
          <a:xfrm>
            <a:off x="4727575" y="1952624"/>
            <a:ext cx="290513" cy="241300"/>
          </a:xfrm>
          <a:custGeom>
            <a:avLst/>
            <a:gdLst>
              <a:gd name="T0" fmla="*/ 2147483647 w 90"/>
              <a:gd name="T1" fmla="*/ 2147483647 h 90"/>
              <a:gd name="T2" fmla="*/ 2147483647 w 90"/>
              <a:gd name="T3" fmla="*/ 2147483647 h 90"/>
              <a:gd name="T4" fmla="*/ 2147483647 w 90"/>
              <a:gd name="T5" fmla="*/ 2147483647 h 90"/>
              <a:gd name="T6" fmla="*/ 2147483647 w 90"/>
              <a:gd name="T7" fmla="*/ 2147483647 h 90"/>
              <a:gd name="T8" fmla="*/ 2147483647 w 90"/>
              <a:gd name="T9" fmla="*/ 2147483647 h 90"/>
              <a:gd name="T10" fmla="*/ 0 w 90"/>
              <a:gd name="T11" fmla="*/ 2147483647 h 90"/>
              <a:gd name="T12" fmla="*/ 2147483647 w 90"/>
              <a:gd name="T13" fmla="*/ 2147483647 h 90"/>
              <a:gd name="T14" fmla="*/ 2147483647 w 90"/>
              <a:gd name="T15" fmla="*/ 2147483647 h 90"/>
              <a:gd name="T16" fmla="*/ 2147483647 w 90"/>
              <a:gd name="T17" fmla="*/ 2147483647 h 90"/>
              <a:gd name="T18" fmla="*/ 2147483647 w 90"/>
              <a:gd name="T19" fmla="*/ 2147483647 h 90"/>
              <a:gd name="T20" fmla="*/ 2147483647 w 90"/>
              <a:gd name="T21" fmla="*/ 2147483647 h 90"/>
              <a:gd name="T22" fmla="*/ 2147483647 w 90"/>
              <a:gd name="T23" fmla="*/ 2147483647 h 90"/>
              <a:gd name="T24" fmla="*/ 2147483647 w 90"/>
              <a:gd name="T25" fmla="*/ 2147483647 h 90"/>
              <a:gd name="T26" fmla="*/ 2147483647 w 90"/>
              <a:gd name="T27" fmla="*/ 2147483647 h 90"/>
              <a:gd name="T28" fmla="*/ 2147483647 w 90"/>
              <a:gd name="T29" fmla="*/ 2147483647 h 90"/>
              <a:gd name="T30" fmla="*/ 2147483647 w 90"/>
              <a:gd name="T31" fmla="*/ 2147483647 h 90"/>
              <a:gd name="T32" fmla="*/ 2147483647 w 90"/>
              <a:gd name="T33" fmla="*/ 2147483647 h 90"/>
              <a:gd name="T34" fmla="*/ 2147483647 w 90"/>
              <a:gd name="T35" fmla="*/ 0 h 90"/>
              <a:gd name="T36" fmla="*/ 2147483647 w 90"/>
              <a:gd name="T37" fmla="*/ 2147483647 h 90"/>
              <a:gd name="T38" fmla="*/ 2147483647 w 90"/>
              <a:gd name="T39" fmla="*/ 2147483647 h 90"/>
              <a:gd name="T40" fmla="*/ 2147483647 w 90"/>
              <a:gd name="T41" fmla="*/ 2147483647 h 9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0"/>
              <a:gd name="T64" fmla="*/ 0 h 90"/>
              <a:gd name="T65" fmla="*/ 90 w 90"/>
              <a:gd name="T66" fmla="*/ 90 h 9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0" h="90">
                <a:moveTo>
                  <a:pt x="35" y="22"/>
                </a:moveTo>
                <a:lnTo>
                  <a:pt x="27" y="25"/>
                </a:lnTo>
                <a:lnTo>
                  <a:pt x="19" y="30"/>
                </a:lnTo>
                <a:lnTo>
                  <a:pt x="12" y="43"/>
                </a:lnTo>
                <a:lnTo>
                  <a:pt x="7" y="43"/>
                </a:lnTo>
                <a:lnTo>
                  <a:pt x="0" y="44"/>
                </a:lnTo>
                <a:lnTo>
                  <a:pt x="17" y="63"/>
                </a:lnTo>
                <a:lnTo>
                  <a:pt x="34" y="83"/>
                </a:lnTo>
                <a:lnTo>
                  <a:pt x="61" y="89"/>
                </a:lnTo>
                <a:lnTo>
                  <a:pt x="72" y="86"/>
                </a:lnTo>
                <a:lnTo>
                  <a:pt x="71" y="73"/>
                </a:lnTo>
                <a:lnTo>
                  <a:pt x="72" y="62"/>
                </a:lnTo>
                <a:lnTo>
                  <a:pt x="76" y="49"/>
                </a:lnTo>
                <a:lnTo>
                  <a:pt x="78" y="54"/>
                </a:lnTo>
                <a:lnTo>
                  <a:pt x="80" y="36"/>
                </a:lnTo>
                <a:lnTo>
                  <a:pt x="82" y="20"/>
                </a:lnTo>
                <a:lnTo>
                  <a:pt x="83" y="5"/>
                </a:lnTo>
                <a:lnTo>
                  <a:pt x="89" y="0"/>
                </a:lnTo>
                <a:lnTo>
                  <a:pt x="73" y="2"/>
                </a:lnTo>
                <a:lnTo>
                  <a:pt x="58" y="5"/>
                </a:lnTo>
                <a:lnTo>
                  <a:pt x="35" y="22"/>
                </a:lnTo>
              </a:path>
            </a:pathLst>
          </a:custGeom>
          <a:solidFill>
            <a:srgbClr val="81A042">
              <a:alpha val="60000"/>
            </a:srgb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9" name="Freeform 251"/>
          <p:cNvSpPr>
            <a:spLocks noChangeAspect="1"/>
          </p:cNvSpPr>
          <p:nvPr/>
        </p:nvSpPr>
        <p:spPr bwMode="auto">
          <a:xfrm>
            <a:off x="4660900" y="1755774"/>
            <a:ext cx="80963" cy="146050"/>
          </a:xfrm>
          <a:custGeom>
            <a:avLst/>
            <a:gdLst>
              <a:gd name="T0" fmla="*/ 2147483647 w 26"/>
              <a:gd name="T1" fmla="*/ 2147483647 h 55"/>
              <a:gd name="T2" fmla="*/ 2147483647 w 26"/>
              <a:gd name="T3" fmla="*/ 2147483647 h 55"/>
              <a:gd name="T4" fmla="*/ 0 w 26"/>
              <a:gd name="T5" fmla="*/ 2147483647 h 55"/>
              <a:gd name="T6" fmla="*/ 2147483647 w 26"/>
              <a:gd name="T7" fmla="*/ 2147483647 h 55"/>
              <a:gd name="T8" fmla="*/ 2147483647 w 26"/>
              <a:gd name="T9" fmla="*/ 2147483647 h 55"/>
              <a:gd name="T10" fmla="*/ 2147483647 w 26"/>
              <a:gd name="T11" fmla="*/ 0 h 55"/>
              <a:gd name="T12" fmla="*/ 2147483647 w 26"/>
              <a:gd name="T13" fmla="*/ 2147483647 h 55"/>
              <a:gd name="T14" fmla="*/ 2147483647 w 26"/>
              <a:gd name="T15" fmla="*/ 2147483647 h 55"/>
              <a:gd name="T16" fmla="*/ 2147483647 w 26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55"/>
              <a:gd name="T29" fmla="*/ 26 w 26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55">
                <a:moveTo>
                  <a:pt x="15" y="45"/>
                </a:moveTo>
                <a:lnTo>
                  <a:pt x="6" y="54"/>
                </a:lnTo>
                <a:lnTo>
                  <a:pt x="0" y="54"/>
                </a:lnTo>
                <a:lnTo>
                  <a:pt x="2" y="33"/>
                </a:lnTo>
                <a:lnTo>
                  <a:pt x="6" y="15"/>
                </a:lnTo>
                <a:lnTo>
                  <a:pt x="23" y="0"/>
                </a:lnTo>
                <a:lnTo>
                  <a:pt x="25" y="3"/>
                </a:lnTo>
                <a:lnTo>
                  <a:pt x="20" y="23"/>
                </a:lnTo>
                <a:lnTo>
                  <a:pt x="15" y="45"/>
                </a:lnTo>
              </a:path>
            </a:pathLst>
          </a:custGeom>
          <a:solidFill>
            <a:schemeClr val="accent6">
              <a:lumMod val="60000"/>
              <a:lumOff val="40000"/>
              <a:alpha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0" name="Freeform 252"/>
          <p:cNvSpPr>
            <a:spLocks noChangeAspect="1"/>
          </p:cNvSpPr>
          <p:nvPr/>
        </p:nvSpPr>
        <p:spPr bwMode="auto">
          <a:xfrm>
            <a:off x="4473575" y="1795462"/>
            <a:ext cx="246063" cy="228600"/>
          </a:xfrm>
          <a:custGeom>
            <a:avLst/>
            <a:gdLst>
              <a:gd name="T0" fmla="*/ 2147483647 w 77"/>
              <a:gd name="T1" fmla="*/ 2147483647 h 85"/>
              <a:gd name="T2" fmla="*/ 0 w 77"/>
              <a:gd name="T3" fmla="*/ 2147483647 h 85"/>
              <a:gd name="T4" fmla="*/ 2147483647 w 77"/>
              <a:gd name="T5" fmla="*/ 2147483647 h 85"/>
              <a:gd name="T6" fmla="*/ 2147483647 w 77"/>
              <a:gd name="T7" fmla="*/ 2147483647 h 85"/>
              <a:gd name="T8" fmla="*/ 2147483647 w 77"/>
              <a:gd name="T9" fmla="*/ 2147483647 h 85"/>
              <a:gd name="T10" fmla="*/ 2147483647 w 77"/>
              <a:gd name="T11" fmla="*/ 2147483647 h 85"/>
              <a:gd name="T12" fmla="*/ 2147483647 w 77"/>
              <a:gd name="T13" fmla="*/ 2147483647 h 85"/>
              <a:gd name="T14" fmla="*/ 2147483647 w 77"/>
              <a:gd name="T15" fmla="*/ 0 h 85"/>
              <a:gd name="T16" fmla="*/ 2147483647 w 77"/>
              <a:gd name="T17" fmla="*/ 0 h 85"/>
              <a:gd name="T18" fmla="*/ 2147483647 w 77"/>
              <a:gd name="T19" fmla="*/ 0 h 85"/>
              <a:gd name="T20" fmla="*/ 2147483647 w 77"/>
              <a:gd name="T21" fmla="*/ 2147483647 h 85"/>
              <a:gd name="T22" fmla="*/ 2147483647 w 77"/>
              <a:gd name="T23" fmla="*/ 2147483647 h 85"/>
              <a:gd name="T24" fmla="*/ 2147483647 w 77"/>
              <a:gd name="T25" fmla="*/ 2147483647 h 85"/>
              <a:gd name="T26" fmla="*/ 2147483647 w 77"/>
              <a:gd name="T27" fmla="*/ 2147483647 h 85"/>
              <a:gd name="T28" fmla="*/ 2147483647 w 77"/>
              <a:gd name="T29" fmla="*/ 2147483647 h 85"/>
              <a:gd name="T30" fmla="*/ 2147483647 w 77"/>
              <a:gd name="T31" fmla="*/ 2147483647 h 85"/>
              <a:gd name="T32" fmla="*/ 2147483647 w 77"/>
              <a:gd name="T33" fmla="*/ 2147483647 h 85"/>
              <a:gd name="T34" fmla="*/ 2147483647 w 77"/>
              <a:gd name="T35" fmla="*/ 2147483647 h 85"/>
              <a:gd name="T36" fmla="*/ 2147483647 w 77"/>
              <a:gd name="T37" fmla="*/ 2147483647 h 85"/>
              <a:gd name="T38" fmla="*/ 2147483647 w 77"/>
              <a:gd name="T39" fmla="*/ 2147483647 h 8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7"/>
              <a:gd name="T61" fmla="*/ 0 h 85"/>
              <a:gd name="T62" fmla="*/ 77 w 77"/>
              <a:gd name="T63" fmla="*/ 85 h 8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7" h="85">
                <a:moveTo>
                  <a:pt x="6" y="73"/>
                </a:moveTo>
                <a:lnTo>
                  <a:pt x="0" y="66"/>
                </a:lnTo>
                <a:lnTo>
                  <a:pt x="1" y="51"/>
                </a:lnTo>
                <a:lnTo>
                  <a:pt x="12" y="36"/>
                </a:lnTo>
                <a:lnTo>
                  <a:pt x="36" y="32"/>
                </a:lnTo>
                <a:lnTo>
                  <a:pt x="22" y="12"/>
                </a:lnTo>
                <a:lnTo>
                  <a:pt x="29" y="11"/>
                </a:lnTo>
                <a:lnTo>
                  <a:pt x="30" y="0"/>
                </a:lnTo>
                <a:lnTo>
                  <a:pt x="48" y="0"/>
                </a:lnTo>
                <a:lnTo>
                  <a:pt x="64" y="0"/>
                </a:lnTo>
                <a:lnTo>
                  <a:pt x="60" y="18"/>
                </a:lnTo>
                <a:lnTo>
                  <a:pt x="58" y="38"/>
                </a:lnTo>
                <a:lnTo>
                  <a:pt x="64" y="38"/>
                </a:lnTo>
                <a:lnTo>
                  <a:pt x="70" y="40"/>
                </a:lnTo>
                <a:lnTo>
                  <a:pt x="76" y="42"/>
                </a:lnTo>
                <a:lnTo>
                  <a:pt x="64" y="52"/>
                </a:lnTo>
                <a:lnTo>
                  <a:pt x="53" y="70"/>
                </a:lnTo>
                <a:lnTo>
                  <a:pt x="38" y="84"/>
                </a:lnTo>
                <a:lnTo>
                  <a:pt x="22" y="78"/>
                </a:lnTo>
                <a:lnTo>
                  <a:pt x="6" y="73"/>
                </a:lnTo>
              </a:path>
            </a:pathLst>
          </a:custGeom>
          <a:solidFill>
            <a:srgbClr val="61448C">
              <a:alpha val="60000"/>
            </a:srgb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2" name="Freeform 254"/>
          <p:cNvSpPr>
            <a:spLocks noChangeAspect="1"/>
          </p:cNvSpPr>
          <p:nvPr/>
        </p:nvSpPr>
        <p:spPr bwMode="auto">
          <a:xfrm>
            <a:off x="6262688" y="3889374"/>
            <a:ext cx="495300" cy="463550"/>
          </a:xfrm>
          <a:custGeom>
            <a:avLst/>
            <a:gdLst>
              <a:gd name="T0" fmla="*/ 2147483647 w 155"/>
              <a:gd name="T1" fmla="*/ 2147483647 h 172"/>
              <a:gd name="T2" fmla="*/ 2147483647 w 155"/>
              <a:gd name="T3" fmla="*/ 2147483647 h 172"/>
              <a:gd name="T4" fmla="*/ 0 w 155"/>
              <a:gd name="T5" fmla="*/ 2147483647 h 172"/>
              <a:gd name="T6" fmla="*/ 2147483647 w 155"/>
              <a:gd name="T7" fmla="*/ 2147483647 h 172"/>
              <a:gd name="T8" fmla="*/ 2147483647 w 155"/>
              <a:gd name="T9" fmla="*/ 2147483647 h 172"/>
              <a:gd name="T10" fmla="*/ 2147483647 w 155"/>
              <a:gd name="T11" fmla="*/ 2147483647 h 172"/>
              <a:gd name="T12" fmla="*/ 2147483647 w 155"/>
              <a:gd name="T13" fmla="*/ 2147483647 h 172"/>
              <a:gd name="T14" fmla="*/ 2147483647 w 155"/>
              <a:gd name="T15" fmla="*/ 2147483647 h 172"/>
              <a:gd name="T16" fmla="*/ 2147483647 w 155"/>
              <a:gd name="T17" fmla="*/ 2147483647 h 172"/>
              <a:gd name="T18" fmla="*/ 2147483647 w 155"/>
              <a:gd name="T19" fmla="*/ 2147483647 h 172"/>
              <a:gd name="T20" fmla="*/ 2147483647 w 155"/>
              <a:gd name="T21" fmla="*/ 2147483647 h 172"/>
              <a:gd name="T22" fmla="*/ 2147483647 w 155"/>
              <a:gd name="T23" fmla="*/ 2147483647 h 172"/>
              <a:gd name="T24" fmla="*/ 2147483647 w 155"/>
              <a:gd name="T25" fmla="*/ 2147483647 h 172"/>
              <a:gd name="T26" fmla="*/ 2147483647 w 155"/>
              <a:gd name="T27" fmla="*/ 2147483647 h 172"/>
              <a:gd name="T28" fmla="*/ 2147483647 w 155"/>
              <a:gd name="T29" fmla="*/ 2147483647 h 172"/>
              <a:gd name="T30" fmla="*/ 2147483647 w 155"/>
              <a:gd name="T31" fmla="*/ 2147483647 h 172"/>
              <a:gd name="T32" fmla="*/ 2147483647 w 155"/>
              <a:gd name="T33" fmla="*/ 2147483647 h 172"/>
              <a:gd name="T34" fmla="*/ 2147483647 w 155"/>
              <a:gd name="T35" fmla="*/ 2147483647 h 172"/>
              <a:gd name="T36" fmla="*/ 2147483647 w 155"/>
              <a:gd name="T37" fmla="*/ 2147483647 h 172"/>
              <a:gd name="T38" fmla="*/ 2147483647 w 155"/>
              <a:gd name="T39" fmla="*/ 2147483647 h 172"/>
              <a:gd name="T40" fmla="*/ 2147483647 w 155"/>
              <a:gd name="T41" fmla="*/ 2147483647 h 172"/>
              <a:gd name="T42" fmla="*/ 2147483647 w 155"/>
              <a:gd name="T43" fmla="*/ 2147483647 h 172"/>
              <a:gd name="T44" fmla="*/ 2147483647 w 155"/>
              <a:gd name="T45" fmla="*/ 2147483647 h 172"/>
              <a:gd name="T46" fmla="*/ 2147483647 w 155"/>
              <a:gd name="T47" fmla="*/ 2147483647 h 172"/>
              <a:gd name="T48" fmla="*/ 2147483647 w 155"/>
              <a:gd name="T49" fmla="*/ 2147483647 h 172"/>
              <a:gd name="T50" fmla="*/ 2147483647 w 155"/>
              <a:gd name="T51" fmla="*/ 2147483647 h 172"/>
              <a:gd name="T52" fmla="*/ 2147483647 w 155"/>
              <a:gd name="T53" fmla="*/ 2147483647 h 172"/>
              <a:gd name="T54" fmla="*/ 2147483647 w 155"/>
              <a:gd name="T55" fmla="*/ 0 h 172"/>
              <a:gd name="T56" fmla="*/ 2147483647 w 155"/>
              <a:gd name="T57" fmla="*/ 2147483647 h 172"/>
              <a:gd name="T58" fmla="*/ 2147483647 w 155"/>
              <a:gd name="T59" fmla="*/ 2147483647 h 172"/>
              <a:gd name="T60" fmla="*/ 2147483647 w 155"/>
              <a:gd name="T61" fmla="*/ 2147483647 h 1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55"/>
              <a:gd name="T94" fmla="*/ 0 h 172"/>
              <a:gd name="T95" fmla="*/ 155 w 155"/>
              <a:gd name="T96" fmla="*/ 172 h 1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55" h="172">
                <a:moveTo>
                  <a:pt x="8" y="16"/>
                </a:moveTo>
                <a:lnTo>
                  <a:pt x="5" y="38"/>
                </a:lnTo>
                <a:lnTo>
                  <a:pt x="0" y="61"/>
                </a:lnTo>
                <a:lnTo>
                  <a:pt x="17" y="79"/>
                </a:lnTo>
                <a:lnTo>
                  <a:pt x="36" y="95"/>
                </a:lnTo>
                <a:lnTo>
                  <a:pt x="51" y="101"/>
                </a:lnTo>
                <a:lnTo>
                  <a:pt x="66" y="108"/>
                </a:lnTo>
                <a:lnTo>
                  <a:pt x="82" y="119"/>
                </a:lnTo>
                <a:lnTo>
                  <a:pt x="99" y="128"/>
                </a:lnTo>
                <a:lnTo>
                  <a:pt x="93" y="148"/>
                </a:lnTo>
                <a:lnTo>
                  <a:pt x="85" y="168"/>
                </a:lnTo>
                <a:lnTo>
                  <a:pt x="107" y="168"/>
                </a:lnTo>
                <a:lnTo>
                  <a:pt x="127" y="171"/>
                </a:lnTo>
                <a:lnTo>
                  <a:pt x="140" y="165"/>
                </a:lnTo>
                <a:lnTo>
                  <a:pt x="154" y="144"/>
                </a:lnTo>
                <a:lnTo>
                  <a:pt x="152" y="130"/>
                </a:lnTo>
                <a:lnTo>
                  <a:pt x="152" y="114"/>
                </a:lnTo>
                <a:lnTo>
                  <a:pt x="154" y="98"/>
                </a:lnTo>
                <a:lnTo>
                  <a:pt x="145" y="96"/>
                </a:lnTo>
                <a:lnTo>
                  <a:pt x="133" y="96"/>
                </a:lnTo>
                <a:lnTo>
                  <a:pt x="130" y="79"/>
                </a:lnTo>
                <a:lnTo>
                  <a:pt x="123" y="62"/>
                </a:lnTo>
                <a:lnTo>
                  <a:pt x="111" y="60"/>
                </a:lnTo>
                <a:lnTo>
                  <a:pt x="84" y="56"/>
                </a:lnTo>
                <a:lnTo>
                  <a:pt x="82" y="27"/>
                </a:lnTo>
                <a:lnTo>
                  <a:pt x="78" y="18"/>
                </a:lnTo>
                <a:lnTo>
                  <a:pt x="78" y="15"/>
                </a:lnTo>
                <a:lnTo>
                  <a:pt x="59" y="0"/>
                </a:lnTo>
                <a:lnTo>
                  <a:pt x="35" y="3"/>
                </a:lnTo>
                <a:lnTo>
                  <a:pt x="11" y="7"/>
                </a:lnTo>
                <a:lnTo>
                  <a:pt x="8" y="16"/>
                </a:lnTo>
              </a:path>
            </a:pathLst>
          </a:custGeom>
          <a:solidFill>
            <a:schemeClr val="accent2"/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3" name="Freeform 255"/>
          <p:cNvSpPr>
            <a:spLocks noChangeAspect="1"/>
          </p:cNvSpPr>
          <p:nvPr/>
        </p:nvSpPr>
        <p:spPr bwMode="auto">
          <a:xfrm>
            <a:off x="5092700" y="2717799"/>
            <a:ext cx="344488" cy="369888"/>
          </a:xfrm>
          <a:custGeom>
            <a:avLst/>
            <a:gdLst>
              <a:gd name="T0" fmla="*/ 0 w 107"/>
              <a:gd name="T1" fmla="*/ 2147483647 h 137"/>
              <a:gd name="T2" fmla="*/ 2147483647 w 107"/>
              <a:gd name="T3" fmla="*/ 2147483647 h 137"/>
              <a:gd name="T4" fmla="*/ 0 w 107"/>
              <a:gd name="T5" fmla="*/ 2147483647 h 137"/>
              <a:gd name="T6" fmla="*/ 2147483647 w 107"/>
              <a:gd name="T7" fmla="*/ 2147483647 h 137"/>
              <a:gd name="T8" fmla="*/ 2147483647 w 107"/>
              <a:gd name="T9" fmla="*/ 2147483647 h 137"/>
              <a:gd name="T10" fmla="*/ 2147483647 w 107"/>
              <a:gd name="T11" fmla="*/ 2147483647 h 137"/>
              <a:gd name="T12" fmla="*/ 2147483647 w 107"/>
              <a:gd name="T13" fmla="*/ 2147483647 h 137"/>
              <a:gd name="T14" fmla="*/ 2147483647 w 107"/>
              <a:gd name="T15" fmla="*/ 2147483647 h 137"/>
              <a:gd name="T16" fmla="*/ 2147483647 w 107"/>
              <a:gd name="T17" fmla="*/ 2147483647 h 137"/>
              <a:gd name="T18" fmla="*/ 2147483647 w 107"/>
              <a:gd name="T19" fmla="*/ 2147483647 h 137"/>
              <a:gd name="T20" fmla="*/ 2147483647 w 107"/>
              <a:gd name="T21" fmla="*/ 2147483647 h 137"/>
              <a:gd name="T22" fmla="*/ 2147483647 w 107"/>
              <a:gd name="T23" fmla="*/ 2147483647 h 137"/>
              <a:gd name="T24" fmla="*/ 2147483647 w 107"/>
              <a:gd name="T25" fmla="*/ 2147483647 h 137"/>
              <a:gd name="T26" fmla="*/ 2147483647 w 107"/>
              <a:gd name="T27" fmla="*/ 2147483647 h 137"/>
              <a:gd name="T28" fmla="*/ 2147483647 w 107"/>
              <a:gd name="T29" fmla="*/ 2147483647 h 137"/>
              <a:gd name="T30" fmla="*/ 2147483647 w 107"/>
              <a:gd name="T31" fmla="*/ 2147483647 h 137"/>
              <a:gd name="T32" fmla="*/ 2147483647 w 107"/>
              <a:gd name="T33" fmla="*/ 2147483647 h 137"/>
              <a:gd name="T34" fmla="*/ 2147483647 w 107"/>
              <a:gd name="T35" fmla="*/ 2147483647 h 137"/>
              <a:gd name="T36" fmla="*/ 2147483647 w 107"/>
              <a:gd name="T37" fmla="*/ 2147483647 h 137"/>
              <a:gd name="T38" fmla="*/ 2147483647 w 107"/>
              <a:gd name="T39" fmla="*/ 2147483647 h 137"/>
              <a:gd name="T40" fmla="*/ 2147483647 w 107"/>
              <a:gd name="T41" fmla="*/ 2147483647 h 137"/>
              <a:gd name="T42" fmla="*/ 2147483647 w 107"/>
              <a:gd name="T43" fmla="*/ 2147483647 h 137"/>
              <a:gd name="T44" fmla="*/ 2147483647 w 107"/>
              <a:gd name="T45" fmla="*/ 2147483647 h 137"/>
              <a:gd name="T46" fmla="*/ 2147483647 w 107"/>
              <a:gd name="T47" fmla="*/ 0 h 137"/>
              <a:gd name="T48" fmla="*/ 2147483647 w 107"/>
              <a:gd name="T49" fmla="*/ 2147483647 h 137"/>
              <a:gd name="T50" fmla="*/ 2147483647 w 107"/>
              <a:gd name="T51" fmla="*/ 2147483647 h 137"/>
              <a:gd name="T52" fmla="*/ 2147483647 w 107"/>
              <a:gd name="T53" fmla="*/ 2147483647 h 137"/>
              <a:gd name="T54" fmla="*/ 2147483647 w 107"/>
              <a:gd name="T55" fmla="*/ 2147483647 h 137"/>
              <a:gd name="T56" fmla="*/ 0 w 107"/>
              <a:gd name="T57" fmla="*/ 2147483647 h 13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7"/>
              <a:gd name="T88" fmla="*/ 0 h 137"/>
              <a:gd name="T89" fmla="*/ 107 w 107"/>
              <a:gd name="T90" fmla="*/ 137 h 13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7" h="137">
                <a:moveTo>
                  <a:pt x="0" y="54"/>
                </a:moveTo>
                <a:lnTo>
                  <a:pt x="2" y="74"/>
                </a:lnTo>
                <a:lnTo>
                  <a:pt x="0" y="80"/>
                </a:lnTo>
                <a:lnTo>
                  <a:pt x="12" y="85"/>
                </a:lnTo>
                <a:lnTo>
                  <a:pt x="16" y="80"/>
                </a:lnTo>
                <a:lnTo>
                  <a:pt x="18" y="83"/>
                </a:lnTo>
                <a:lnTo>
                  <a:pt x="18" y="97"/>
                </a:lnTo>
                <a:lnTo>
                  <a:pt x="11" y="101"/>
                </a:lnTo>
                <a:lnTo>
                  <a:pt x="12" y="114"/>
                </a:lnTo>
                <a:lnTo>
                  <a:pt x="8" y="123"/>
                </a:lnTo>
                <a:lnTo>
                  <a:pt x="15" y="120"/>
                </a:lnTo>
                <a:lnTo>
                  <a:pt x="35" y="136"/>
                </a:lnTo>
                <a:lnTo>
                  <a:pt x="42" y="118"/>
                </a:lnTo>
                <a:lnTo>
                  <a:pt x="50" y="101"/>
                </a:lnTo>
                <a:lnTo>
                  <a:pt x="69" y="87"/>
                </a:lnTo>
                <a:lnTo>
                  <a:pt x="89" y="74"/>
                </a:lnTo>
                <a:lnTo>
                  <a:pt x="102" y="50"/>
                </a:lnTo>
                <a:lnTo>
                  <a:pt x="106" y="50"/>
                </a:lnTo>
                <a:lnTo>
                  <a:pt x="98" y="34"/>
                </a:lnTo>
                <a:lnTo>
                  <a:pt x="103" y="31"/>
                </a:lnTo>
                <a:lnTo>
                  <a:pt x="83" y="21"/>
                </a:lnTo>
                <a:lnTo>
                  <a:pt x="65" y="21"/>
                </a:lnTo>
                <a:lnTo>
                  <a:pt x="54" y="11"/>
                </a:lnTo>
                <a:lnTo>
                  <a:pt x="39" y="0"/>
                </a:lnTo>
                <a:lnTo>
                  <a:pt x="31" y="7"/>
                </a:lnTo>
                <a:lnTo>
                  <a:pt x="15" y="16"/>
                </a:lnTo>
                <a:lnTo>
                  <a:pt x="10" y="34"/>
                </a:lnTo>
                <a:lnTo>
                  <a:pt x="8" y="43"/>
                </a:lnTo>
                <a:lnTo>
                  <a:pt x="0" y="54"/>
                </a:lnTo>
              </a:path>
            </a:pathLst>
          </a:custGeom>
          <a:solidFill>
            <a:schemeClr val="accent4">
              <a:lumMod val="60000"/>
              <a:lumOff val="40000"/>
              <a:alpha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4" name="Freeform 256"/>
          <p:cNvSpPr>
            <a:spLocks noChangeAspect="1"/>
          </p:cNvSpPr>
          <p:nvPr/>
        </p:nvSpPr>
        <p:spPr bwMode="auto">
          <a:xfrm>
            <a:off x="5140325" y="2954337"/>
            <a:ext cx="69850" cy="60325"/>
          </a:xfrm>
          <a:custGeom>
            <a:avLst/>
            <a:gdLst>
              <a:gd name="T0" fmla="*/ 2147483647 w 22"/>
              <a:gd name="T1" fmla="*/ 0 h 21"/>
              <a:gd name="T2" fmla="*/ 2147483647 w 22"/>
              <a:gd name="T3" fmla="*/ 2147483647 h 21"/>
              <a:gd name="T4" fmla="*/ 0 w 22"/>
              <a:gd name="T5" fmla="*/ 0 h 21"/>
              <a:gd name="T6" fmla="*/ 2147483647 w 22"/>
              <a:gd name="T7" fmla="*/ 0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1"/>
              <a:gd name="T14" fmla="*/ 22 w 22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1">
                <a:moveTo>
                  <a:pt x="21" y="0"/>
                </a:moveTo>
                <a:lnTo>
                  <a:pt x="5" y="20"/>
                </a:ln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5" name="Freeform 258"/>
          <p:cNvSpPr>
            <a:spLocks noChangeAspect="1"/>
          </p:cNvSpPr>
          <p:nvPr/>
        </p:nvSpPr>
        <p:spPr bwMode="auto">
          <a:xfrm>
            <a:off x="5076825" y="2801937"/>
            <a:ext cx="785813" cy="1038225"/>
          </a:xfrm>
          <a:custGeom>
            <a:avLst/>
            <a:gdLst>
              <a:gd name="T0" fmla="*/ 2147483647 w 245"/>
              <a:gd name="T1" fmla="*/ 2147483647 h 385"/>
              <a:gd name="T2" fmla="*/ 2147483647 w 245"/>
              <a:gd name="T3" fmla="*/ 2147483647 h 385"/>
              <a:gd name="T4" fmla="*/ 2147483647 w 245"/>
              <a:gd name="T5" fmla="*/ 2147483647 h 385"/>
              <a:gd name="T6" fmla="*/ 2147483647 w 245"/>
              <a:gd name="T7" fmla="*/ 2147483647 h 385"/>
              <a:gd name="T8" fmla="*/ 2147483647 w 245"/>
              <a:gd name="T9" fmla="*/ 2147483647 h 385"/>
              <a:gd name="T10" fmla="*/ 2147483647 w 245"/>
              <a:gd name="T11" fmla="*/ 2147483647 h 385"/>
              <a:gd name="T12" fmla="*/ 2147483647 w 245"/>
              <a:gd name="T13" fmla="*/ 2147483647 h 385"/>
              <a:gd name="T14" fmla="*/ 2147483647 w 245"/>
              <a:gd name="T15" fmla="*/ 2147483647 h 385"/>
              <a:gd name="T16" fmla="*/ 2147483647 w 245"/>
              <a:gd name="T17" fmla="*/ 2147483647 h 385"/>
              <a:gd name="T18" fmla="*/ 2147483647 w 245"/>
              <a:gd name="T19" fmla="*/ 2147483647 h 385"/>
              <a:gd name="T20" fmla="*/ 2147483647 w 245"/>
              <a:gd name="T21" fmla="*/ 2147483647 h 385"/>
              <a:gd name="T22" fmla="*/ 2147483647 w 245"/>
              <a:gd name="T23" fmla="*/ 2147483647 h 385"/>
              <a:gd name="T24" fmla="*/ 2147483647 w 245"/>
              <a:gd name="T25" fmla="*/ 2147483647 h 385"/>
              <a:gd name="T26" fmla="*/ 2147483647 w 245"/>
              <a:gd name="T27" fmla="*/ 2147483647 h 385"/>
              <a:gd name="T28" fmla="*/ 2147483647 w 245"/>
              <a:gd name="T29" fmla="*/ 2147483647 h 385"/>
              <a:gd name="T30" fmla="*/ 2147483647 w 245"/>
              <a:gd name="T31" fmla="*/ 2147483647 h 385"/>
              <a:gd name="T32" fmla="*/ 2147483647 w 245"/>
              <a:gd name="T33" fmla="*/ 2147483647 h 385"/>
              <a:gd name="T34" fmla="*/ 2147483647 w 245"/>
              <a:gd name="T35" fmla="*/ 2147483647 h 385"/>
              <a:gd name="T36" fmla="*/ 2147483647 w 245"/>
              <a:gd name="T37" fmla="*/ 2147483647 h 385"/>
              <a:gd name="T38" fmla="*/ 2147483647 w 245"/>
              <a:gd name="T39" fmla="*/ 2147483647 h 385"/>
              <a:gd name="T40" fmla="*/ 2147483647 w 245"/>
              <a:gd name="T41" fmla="*/ 2147483647 h 385"/>
              <a:gd name="T42" fmla="*/ 2147483647 w 245"/>
              <a:gd name="T43" fmla="*/ 2147483647 h 385"/>
              <a:gd name="T44" fmla="*/ 2147483647 w 245"/>
              <a:gd name="T45" fmla="*/ 0 h 385"/>
              <a:gd name="T46" fmla="*/ 2147483647 w 245"/>
              <a:gd name="T47" fmla="*/ 2147483647 h 385"/>
              <a:gd name="T48" fmla="*/ 2147483647 w 245"/>
              <a:gd name="T49" fmla="*/ 2147483647 h 385"/>
              <a:gd name="T50" fmla="*/ 2147483647 w 245"/>
              <a:gd name="T51" fmla="*/ 2147483647 h 385"/>
              <a:gd name="T52" fmla="*/ 2147483647 w 245"/>
              <a:gd name="T53" fmla="*/ 2147483647 h 385"/>
              <a:gd name="T54" fmla="*/ 2147483647 w 245"/>
              <a:gd name="T55" fmla="*/ 2147483647 h 385"/>
              <a:gd name="T56" fmla="*/ 2147483647 w 245"/>
              <a:gd name="T57" fmla="*/ 2147483647 h 385"/>
              <a:gd name="T58" fmla="*/ 2147483647 w 245"/>
              <a:gd name="T59" fmla="*/ 2147483647 h 385"/>
              <a:gd name="T60" fmla="*/ 2147483647 w 245"/>
              <a:gd name="T61" fmla="*/ 2147483647 h 385"/>
              <a:gd name="T62" fmla="*/ 2147483647 w 245"/>
              <a:gd name="T63" fmla="*/ 2147483647 h 385"/>
              <a:gd name="T64" fmla="*/ 2147483647 w 245"/>
              <a:gd name="T65" fmla="*/ 2147483647 h 385"/>
              <a:gd name="T66" fmla="*/ 2147483647 w 245"/>
              <a:gd name="T67" fmla="*/ 2147483647 h 385"/>
              <a:gd name="T68" fmla="*/ 2147483647 w 245"/>
              <a:gd name="T69" fmla="*/ 2147483647 h 385"/>
              <a:gd name="T70" fmla="*/ 2147483647 w 245"/>
              <a:gd name="T71" fmla="*/ 2147483647 h 385"/>
              <a:gd name="T72" fmla="*/ 2147483647 w 245"/>
              <a:gd name="T73" fmla="*/ 2147483647 h 385"/>
              <a:gd name="T74" fmla="*/ 2147483647 w 245"/>
              <a:gd name="T75" fmla="*/ 2147483647 h 3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5"/>
              <a:gd name="T115" fmla="*/ 0 h 385"/>
              <a:gd name="T116" fmla="*/ 245 w 245"/>
              <a:gd name="T117" fmla="*/ 385 h 3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5" h="385">
                <a:moveTo>
                  <a:pt x="238" y="291"/>
                </a:moveTo>
                <a:lnTo>
                  <a:pt x="236" y="303"/>
                </a:lnTo>
                <a:lnTo>
                  <a:pt x="235" y="320"/>
                </a:lnTo>
                <a:lnTo>
                  <a:pt x="237" y="338"/>
                </a:lnTo>
                <a:lnTo>
                  <a:pt x="244" y="341"/>
                </a:lnTo>
                <a:lnTo>
                  <a:pt x="236" y="357"/>
                </a:lnTo>
                <a:lnTo>
                  <a:pt x="235" y="366"/>
                </a:lnTo>
                <a:lnTo>
                  <a:pt x="230" y="375"/>
                </a:lnTo>
                <a:lnTo>
                  <a:pt x="225" y="384"/>
                </a:lnTo>
                <a:lnTo>
                  <a:pt x="221" y="384"/>
                </a:lnTo>
                <a:lnTo>
                  <a:pt x="208" y="375"/>
                </a:lnTo>
                <a:lnTo>
                  <a:pt x="199" y="363"/>
                </a:lnTo>
                <a:lnTo>
                  <a:pt x="184" y="354"/>
                </a:lnTo>
                <a:lnTo>
                  <a:pt x="169" y="346"/>
                </a:lnTo>
                <a:lnTo>
                  <a:pt x="152" y="337"/>
                </a:lnTo>
                <a:lnTo>
                  <a:pt x="136" y="327"/>
                </a:lnTo>
                <a:lnTo>
                  <a:pt x="121" y="310"/>
                </a:lnTo>
                <a:lnTo>
                  <a:pt x="104" y="295"/>
                </a:lnTo>
                <a:lnTo>
                  <a:pt x="106" y="284"/>
                </a:lnTo>
                <a:lnTo>
                  <a:pt x="92" y="262"/>
                </a:lnTo>
                <a:lnTo>
                  <a:pt x="79" y="240"/>
                </a:lnTo>
                <a:lnTo>
                  <a:pt x="72" y="224"/>
                </a:lnTo>
                <a:lnTo>
                  <a:pt x="63" y="209"/>
                </a:lnTo>
                <a:lnTo>
                  <a:pt x="55" y="194"/>
                </a:lnTo>
                <a:lnTo>
                  <a:pt x="46" y="179"/>
                </a:lnTo>
                <a:lnTo>
                  <a:pt x="39" y="164"/>
                </a:lnTo>
                <a:lnTo>
                  <a:pt x="31" y="147"/>
                </a:lnTo>
                <a:lnTo>
                  <a:pt x="18" y="137"/>
                </a:lnTo>
                <a:lnTo>
                  <a:pt x="5" y="127"/>
                </a:lnTo>
                <a:lnTo>
                  <a:pt x="7" y="122"/>
                </a:lnTo>
                <a:lnTo>
                  <a:pt x="0" y="93"/>
                </a:lnTo>
                <a:lnTo>
                  <a:pt x="8" y="82"/>
                </a:lnTo>
                <a:lnTo>
                  <a:pt x="17" y="69"/>
                </a:lnTo>
                <a:lnTo>
                  <a:pt x="18" y="82"/>
                </a:lnTo>
                <a:lnTo>
                  <a:pt x="15" y="90"/>
                </a:lnTo>
                <a:lnTo>
                  <a:pt x="21" y="88"/>
                </a:lnTo>
                <a:lnTo>
                  <a:pt x="41" y="103"/>
                </a:lnTo>
                <a:lnTo>
                  <a:pt x="49" y="85"/>
                </a:lnTo>
                <a:lnTo>
                  <a:pt x="56" y="69"/>
                </a:lnTo>
                <a:lnTo>
                  <a:pt x="75" y="55"/>
                </a:lnTo>
                <a:lnTo>
                  <a:pt x="96" y="42"/>
                </a:lnTo>
                <a:lnTo>
                  <a:pt x="108" y="18"/>
                </a:lnTo>
                <a:lnTo>
                  <a:pt x="112" y="18"/>
                </a:lnTo>
                <a:lnTo>
                  <a:pt x="104" y="2"/>
                </a:lnTo>
                <a:lnTo>
                  <a:pt x="109" y="0"/>
                </a:lnTo>
                <a:lnTo>
                  <a:pt x="111" y="0"/>
                </a:lnTo>
                <a:lnTo>
                  <a:pt x="121" y="10"/>
                </a:lnTo>
                <a:lnTo>
                  <a:pt x="131" y="20"/>
                </a:lnTo>
                <a:lnTo>
                  <a:pt x="146" y="36"/>
                </a:lnTo>
                <a:lnTo>
                  <a:pt x="150" y="45"/>
                </a:lnTo>
                <a:lnTo>
                  <a:pt x="173" y="46"/>
                </a:lnTo>
                <a:lnTo>
                  <a:pt x="188" y="48"/>
                </a:lnTo>
                <a:lnTo>
                  <a:pt x="206" y="53"/>
                </a:lnTo>
                <a:lnTo>
                  <a:pt x="199" y="78"/>
                </a:lnTo>
                <a:lnTo>
                  <a:pt x="211" y="87"/>
                </a:lnTo>
                <a:lnTo>
                  <a:pt x="203" y="85"/>
                </a:lnTo>
                <a:lnTo>
                  <a:pt x="188" y="90"/>
                </a:lnTo>
                <a:lnTo>
                  <a:pt x="173" y="97"/>
                </a:lnTo>
                <a:lnTo>
                  <a:pt x="159" y="104"/>
                </a:lnTo>
                <a:lnTo>
                  <a:pt x="154" y="120"/>
                </a:lnTo>
                <a:lnTo>
                  <a:pt x="149" y="136"/>
                </a:lnTo>
                <a:lnTo>
                  <a:pt x="139" y="152"/>
                </a:lnTo>
                <a:lnTo>
                  <a:pt x="147" y="169"/>
                </a:lnTo>
                <a:lnTo>
                  <a:pt x="156" y="185"/>
                </a:lnTo>
                <a:lnTo>
                  <a:pt x="155" y="194"/>
                </a:lnTo>
                <a:lnTo>
                  <a:pt x="163" y="195"/>
                </a:lnTo>
                <a:lnTo>
                  <a:pt x="173" y="205"/>
                </a:lnTo>
                <a:lnTo>
                  <a:pt x="188" y="208"/>
                </a:lnTo>
                <a:lnTo>
                  <a:pt x="201" y="198"/>
                </a:lnTo>
                <a:lnTo>
                  <a:pt x="203" y="213"/>
                </a:lnTo>
                <a:lnTo>
                  <a:pt x="203" y="229"/>
                </a:lnTo>
                <a:lnTo>
                  <a:pt x="223" y="228"/>
                </a:lnTo>
                <a:lnTo>
                  <a:pt x="233" y="245"/>
                </a:lnTo>
                <a:lnTo>
                  <a:pt x="242" y="261"/>
                </a:lnTo>
                <a:lnTo>
                  <a:pt x="238" y="266"/>
                </a:lnTo>
                <a:lnTo>
                  <a:pt x="238" y="291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6" name="Freeform 259"/>
          <p:cNvSpPr>
            <a:spLocks noChangeAspect="1"/>
          </p:cNvSpPr>
          <p:nvPr/>
        </p:nvSpPr>
        <p:spPr bwMode="auto">
          <a:xfrm>
            <a:off x="6889750" y="2738437"/>
            <a:ext cx="139700" cy="104775"/>
          </a:xfrm>
          <a:custGeom>
            <a:avLst/>
            <a:gdLst>
              <a:gd name="T0" fmla="*/ 2147483647 w 44"/>
              <a:gd name="T1" fmla="*/ 2147483647 h 37"/>
              <a:gd name="T2" fmla="*/ 2147483647 w 44"/>
              <a:gd name="T3" fmla="*/ 2147483647 h 37"/>
              <a:gd name="T4" fmla="*/ 2147483647 w 44"/>
              <a:gd name="T5" fmla="*/ 2147483647 h 37"/>
              <a:gd name="T6" fmla="*/ 2147483647 w 44"/>
              <a:gd name="T7" fmla="*/ 2147483647 h 37"/>
              <a:gd name="T8" fmla="*/ 0 w 44"/>
              <a:gd name="T9" fmla="*/ 2147483647 h 37"/>
              <a:gd name="T10" fmla="*/ 2147483647 w 44"/>
              <a:gd name="T11" fmla="*/ 2147483647 h 37"/>
              <a:gd name="T12" fmla="*/ 2147483647 w 44"/>
              <a:gd name="T13" fmla="*/ 2147483647 h 37"/>
              <a:gd name="T14" fmla="*/ 2147483647 w 44"/>
              <a:gd name="T15" fmla="*/ 0 h 37"/>
              <a:gd name="T16" fmla="*/ 2147483647 w 44"/>
              <a:gd name="T17" fmla="*/ 2147483647 h 37"/>
              <a:gd name="T18" fmla="*/ 2147483647 w 44"/>
              <a:gd name="T19" fmla="*/ 2147483647 h 37"/>
              <a:gd name="T20" fmla="*/ 2147483647 w 44"/>
              <a:gd name="T21" fmla="*/ 2147483647 h 37"/>
              <a:gd name="T22" fmla="*/ 2147483647 w 44"/>
              <a:gd name="T23" fmla="*/ 2147483647 h 37"/>
              <a:gd name="T24" fmla="*/ 2147483647 w 44"/>
              <a:gd name="T25" fmla="*/ 2147483647 h 37"/>
              <a:gd name="T26" fmla="*/ 2147483647 w 44"/>
              <a:gd name="T27" fmla="*/ 2147483647 h 37"/>
              <a:gd name="T28" fmla="*/ 2147483647 w 44"/>
              <a:gd name="T29" fmla="*/ 2147483647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4"/>
              <a:gd name="T46" fmla="*/ 0 h 37"/>
              <a:gd name="T47" fmla="*/ 44 w 44"/>
              <a:gd name="T48" fmla="*/ 37 h 3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4" h="37">
                <a:moveTo>
                  <a:pt x="22" y="32"/>
                </a:moveTo>
                <a:lnTo>
                  <a:pt x="18" y="34"/>
                </a:lnTo>
                <a:lnTo>
                  <a:pt x="9" y="31"/>
                </a:lnTo>
                <a:lnTo>
                  <a:pt x="6" y="36"/>
                </a:lnTo>
                <a:lnTo>
                  <a:pt x="0" y="21"/>
                </a:lnTo>
                <a:lnTo>
                  <a:pt x="2" y="21"/>
                </a:lnTo>
                <a:lnTo>
                  <a:pt x="1" y="11"/>
                </a:lnTo>
                <a:lnTo>
                  <a:pt x="6" y="0"/>
                </a:lnTo>
                <a:lnTo>
                  <a:pt x="24" y="3"/>
                </a:lnTo>
                <a:lnTo>
                  <a:pt x="43" y="6"/>
                </a:lnTo>
                <a:lnTo>
                  <a:pt x="35" y="23"/>
                </a:lnTo>
                <a:lnTo>
                  <a:pt x="33" y="26"/>
                </a:lnTo>
                <a:lnTo>
                  <a:pt x="31" y="29"/>
                </a:lnTo>
                <a:lnTo>
                  <a:pt x="28" y="29"/>
                </a:lnTo>
                <a:lnTo>
                  <a:pt x="22" y="32"/>
                </a:lnTo>
              </a:path>
            </a:pathLst>
          </a:custGeom>
          <a:noFill/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7" name="Freeform 260"/>
          <p:cNvSpPr>
            <a:spLocks noChangeAspect="1"/>
          </p:cNvSpPr>
          <p:nvPr/>
        </p:nvSpPr>
        <p:spPr bwMode="auto">
          <a:xfrm>
            <a:off x="6292850" y="2195512"/>
            <a:ext cx="96838" cy="57150"/>
          </a:xfrm>
          <a:custGeom>
            <a:avLst/>
            <a:gdLst>
              <a:gd name="T0" fmla="*/ 2147483647 w 31"/>
              <a:gd name="T1" fmla="*/ 2147483647 h 22"/>
              <a:gd name="T2" fmla="*/ 2147483647 w 31"/>
              <a:gd name="T3" fmla="*/ 2147483647 h 22"/>
              <a:gd name="T4" fmla="*/ 2147483647 w 31"/>
              <a:gd name="T5" fmla="*/ 2147483647 h 22"/>
              <a:gd name="T6" fmla="*/ 0 w 31"/>
              <a:gd name="T7" fmla="*/ 2147483647 h 22"/>
              <a:gd name="T8" fmla="*/ 2147483647 w 31"/>
              <a:gd name="T9" fmla="*/ 0 h 22"/>
              <a:gd name="T10" fmla="*/ 2147483647 w 31"/>
              <a:gd name="T11" fmla="*/ 2147483647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"/>
              <a:gd name="T19" fmla="*/ 0 h 22"/>
              <a:gd name="T20" fmla="*/ 31 w 31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" h="22">
                <a:moveTo>
                  <a:pt x="30" y="9"/>
                </a:moveTo>
                <a:lnTo>
                  <a:pt x="27" y="14"/>
                </a:lnTo>
                <a:lnTo>
                  <a:pt x="7" y="21"/>
                </a:lnTo>
                <a:lnTo>
                  <a:pt x="0" y="14"/>
                </a:lnTo>
                <a:lnTo>
                  <a:pt x="3" y="0"/>
                </a:lnTo>
                <a:lnTo>
                  <a:pt x="30" y="9"/>
                </a:lnTo>
              </a:path>
            </a:pathLst>
          </a:custGeom>
          <a:solidFill>
            <a:srgbClr val="E3ABDC"/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2" name="Rectangle 267"/>
          <p:cNvSpPr>
            <a:spLocks noChangeArrowheads="1"/>
          </p:cNvSpPr>
          <p:nvPr/>
        </p:nvSpPr>
        <p:spPr bwMode="auto">
          <a:xfrm>
            <a:off x="4876800" y="1371600"/>
            <a:ext cx="63500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Jamaica</a:t>
            </a:r>
          </a:p>
        </p:txBody>
      </p:sp>
      <p:sp>
        <p:nvSpPr>
          <p:cNvPr id="126" name="Rectangle 271"/>
          <p:cNvSpPr>
            <a:spLocks noChangeArrowheads="1"/>
          </p:cNvSpPr>
          <p:nvPr/>
        </p:nvSpPr>
        <p:spPr bwMode="auto">
          <a:xfrm>
            <a:off x="5257800" y="1600199"/>
            <a:ext cx="43180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Haiti</a:t>
            </a:r>
          </a:p>
        </p:txBody>
      </p:sp>
      <p:sp>
        <p:nvSpPr>
          <p:cNvPr id="131" name="Rectangle 276"/>
          <p:cNvSpPr>
            <a:spLocks noChangeArrowheads="1"/>
          </p:cNvSpPr>
          <p:nvPr/>
        </p:nvSpPr>
        <p:spPr bwMode="auto">
          <a:xfrm>
            <a:off x="5562600" y="2209799"/>
            <a:ext cx="7429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Venezuela</a:t>
            </a:r>
          </a:p>
        </p:txBody>
      </p:sp>
      <p:sp>
        <p:nvSpPr>
          <p:cNvPr id="132" name="Rectangle 277"/>
          <p:cNvSpPr>
            <a:spLocks noChangeArrowheads="1"/>
          </p:cNvSpPr>
          <p:nvPr/>
        </p:nvSpPr>
        <p:spPr bwMode="auto">
          <a:xfrm>
            <a:off x="5221522" y="2514599"/>
            <a:ext cx="739306" cy="2308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white"/>
                </a:solidFill>
                <a:sym typeface="Wingdings 2" pitchFamily="18" charset="2"/>
              </a:rPr>
              <a:t>Colombia</a:t>
            </a:r>
          </a:p>
        </p:txBody>
      </p:sp>
      <p:sp>
        <p:nvSpPr>
          <p:cNvPr id="133" name="Rectangle 278"/>
          <p:cNvSpPr>
            <a:spLocks noChangeArrowheads="1"/>
          </p:cNvSpPr>
          <p:nvPr/>
        </p:nvSpPr>
        <p:spPr bwMode="auto">
          <a:xfrm>
            <a:off x="4495800" y="2819399"/>
            <a:ext cx="6413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Ecuador</a:t>
            </a:r>
          </a:p>
        </p:txBody>
      </p:sp>
      <p:sp>
        <p:nvSpPr>
          <p:cNvPr id="134" name="Rectangle 279"/>
          <p:cNvSpPr>
            <a:spLocks noChangeArrowheads="1"/>
          </p:cNvSpPr>
          <p:nvPr/>
        </p:nvSpPr>
        <p:spPr bwMode="auto">
          <a:xfrm>
            <a:off x="5276850" y="3279774"/>
            <a:ext cx="4381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Peru</a:t>
            </a:r>
          </a:p>
        </p:txBody>
      </p:sp>
      <p:sp>
        <p:nvSpPr>
          <p:cNvPr id="135" name="Rectangle 280"/>
          <p:cNvSpPr>
            <a:spLocks noChangeArrowheads="1"/>
          </p:cNvSpPr>
          <p:nvPr/>
        </p:nvSpPr>
        <p:spPr bwMode="auto">
          <a:xfrm>
            <a:off x="5835650" y="3662362"/>
            <a:ext cx="55880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Bolivia</a:t>
            </a:r>
          </a:p>
        </p:txBody>
      </p:sp>
      <p:sp>
        <p:nvSpPr>
          <p:cNvPr id="136" name="Rectangle 281"/>
          <p:cNvSpPr>
            <a:spLocks noChangeArrowheads="1"/>
          </p:cNvSpPr>
          <p:nvPr/>
        </p:nvSpPr>
        <p:spPr bwMode="auto">
          <a:xfrm>
            <a:off x="6096000" y="4038600"/>
            <a:ext cx="69850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Paraguay</a:t>
            </a:r>
          </a:p>
        </p:txBody>
      </p:sp>
      <p:sp>
        <p:nvSpPr>
          <p:cNvPr id="138" name="Rectangle 283"/>
          <p:cNvSpPr>
            <a:spLocks noChangeArrowheads="1"/>
          </p:cNvSpPr>
          <p:nvPr/>
        </p:nvSpPr>
        <p:spPr bwMode="auto">
          <a:xfrm>
            <a:off x="5562600" y="4681537"/>
            <a:ext cx="4635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Chile</a:t>
            </a:r>
          </a:p>
        </p:txBody>
      </p:sp>
      <p:sp>
        <p:nvSpPr>
          <p:cNvPr id="139" name="Rectangle 284"/>
          <p:cNvSpPr>
            <a:spLocks noChangeArrowheads="1"/>
          </p:cNvSpPr>
          <p:nvPr/>
        </p:nvSpPr>
        <p:spPr bwMode="auto">
          <a:xfrm>
            <a:off x="5943600" y="4571999"/>
            <a:ext cx="7175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Argentina</a:t>
            </a:r>
          </a:p>
        </p:txBody>
      </p:sp>
      <p:sp>
        <p:nvSpPr>
          <p:cNvPr id="141" name="Rectangle 286"/>
          <p:cNvSpPr>
            <a:spLocks noChangeArrowheads="1"/>
          </p:cNvSpPr>
          <p:nvPr/>
        </p:nvSpPr>
        <p:spPr bwMode="auto">
          <a:xfrm>
            <a:off x="4724400" y="1676399"/>
            <a:ext cx="5143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Belize</a:t>
            </a:r>
          </a:p>
        </p:txBody>
      </p:sp>
      <p:sp>
        <p:nvSpPr>
          <p:cNvPr id="111" name="Freeform 253"/>
          <p:cNvSpPr>
            <a:spLocks noChangeAspect="1"/>
          </p:cNvSpPr>
          <p:nvPr/>
        </p:nvSpPr>
        <p:spPr bwMode="auto">
          <a:xfrm>
            <a:off x="3276600" y="957262"/>
            <a:ext cx="1574800" cy="1023937"/>
          </a:xfrm>
          <a:custGeom>
            <a:avLst/>
            <a:gdLst>
              <a:gd name="T0" fmla="*/ 2147483647 w 491"/>
              <a:gd name="T1" fmla="*/ 2147483647 h 380"/>
              <a:gd name="T2" fmla="*/ 2147483647 w 491"/>
              <a:gd name="T3" fmla="*/ 2147483647 h 380"/>
              <a:gd name="T4" fmla="*/ 2147483647 w 491"/>
              <a:gd name="T5" fmla="*/ 2147483647 h 380"/>
              <a:gd name="T6" fmla="*/ 2147483647 w 491"/>
              <a:gd name="T7" fmla="*/ 2147483647 h 380"/>
              <a:gd name="T8" fmla="*/ 2147483647 w 491"/>
              <a:gd name="T9" fmla="*/ 2147483647 h 380"/>
              <a:gd name="T10" fmla="*/ 2147483647 w 491"/>
              <a:gd name="T11" fmla="*/ 0 h 380"/>
              <a:gd name="T12" fmla="*/ 2147483647 w 491"/>
              <a:gd name="T13" fmla="*/ 2147483647 h 380"/>
              <a:gd name="T14" fmla="*/ 2147483647 w 491"/>
              <a:gd name="T15" fmla="*/ 2147483647 h 380"/>
              <a:gd name="T16" fmla="*/ 2147483647 w 491"/>
              <a:gd name="T17" fmla="*/ 2147483647 h 380"/>
              <a:gd name="T18" fmla="*/ 2147483647 w 491"/>
              <a:gd name="T19" fmla="*/ 2147483647 h 380"/>
              <a:gd name="T20" fmla="*/ 2147483647 w 491"/>
              <a:gd name="T21" fmla="*/ 2147483647 h 380"/>
              <a:gd name="T22" fmla="*/ 2147483647 w 491"/>
              <a:gd name="T23" fmla="*/ 2147483647 h 380"/>
              <a:gd name="T24" fmla="*/ 2147483647 w 491"/>
              <a:gd name="T25" fmla="*/ 2147483647 h 380"/>
              <a:gd name="T26" fmla="*/ 2147483647 w 491"/>
              <a:gd name="T27" fmla="*/ 2147483647 h 380"/>
              <a:gd name="T28" fmla="*/ 2147483647 w 491"/>
              <a:gd name="T29" fmla="*/ 2147483647 h 380"/>
              <a:gd name="T30" fmla="*/ 2147483647 w 491"/>
              <a:gd name="T31" fmla="*/ 2147483647 h 380"/>
              <a:gd name="T32" fmla="*/ 2147483647 w 491"/>
              <a:gd name="T33" fmla="*/ 2147483647 h 380"/>
              <a:gd name="T34" fmla="*/ 2147483647 w 491"/>
              <a:gd name="T35" fmla="*/ 2147483647 h 380"/>
              <a:gd name="T36" fmla="*/ 2147483647 w 491"/>
              <a:gd name="T37" fmla="*/ 2147483647 h 380"/>
              <a:gd name="T38" fmla="*/ 2147483647 w 491"/>
              <a:gd name="T39" fmla="*/ 2147483647 h 380"/>
              <a:gd name="T40" fmla="*/ 2147483647 w 491"/>
              <a:gd name="T41" fmla="*/ 2147483647 h 380"/>
              <a:gd name="T42" fmla="*/ 2147483647 w 491"/>
              <a:gd name="T43" fmla="*/ 2147483647 h 380"/>
              <a:gd name="T44" fmla="*/ 2147483647 w 491"/>
              <a:gd name="T45" fmla="*/ 2147483647 h 380"/>
              <a:gd name="T46" fmla="*/ 2147483647 w 491"/>
              <a:gd name="T47" fmla="*/ 2147483647 h 380"/>
              <a:gd name="T48" fmla="*/ 2147483647 w 491"/>
              <a:gd name="T49" fmla="*/ 2147483647 h 380"/>
              <a:gd name="T50" fmla="*/ 2147483647 w 491"/>
              <a:gd name="T51" fmla="*/ 2147483647 h 380"/>
              <a:gd name="T52" fmla="*/ 2147483647 w 491"/>
              <a:gd name="T53" fmla="*/ 2147483647 h 380"/>
              <a:gd name="T54" fmla="*/ 2147483647 w 491"/>
              <a:gd name="T55" fmla="*/ 2147483647 h 380"/>
              <a:gd name="T56" fmla="*/ 2147483647 w 491"/>
              <a:gd name="T57" fmla="*/ 2147483647 h 380"/>
              <a:gd name="T58" fmla="*/ 2147483647 w 491"/>
              <a:gd name="T59" fmla="*/ 2147483647 h 380"/>
              <a:gd name="T60" fmla="*/ 2147483647 w 491"/>
              <a:gd name="T61" fmla="*/ 2147483647 h 380"/>
              <a:gd name="T62" fmla="*/ 2147483647 w 491"/>
              <a:gd name="T63" fmla="*/ 2147483647 h 380"/>
              <a:gd name="T64" fmla="*/ 2147483647 w 491"/>
              <a:gd name="T65" fmla="*/ 2147483647 h 380"/>
              <a:gd name="T66" fmla="*/ 2147483647 w 491"/>
              <a:gd name="T67" fmla="*/ 2147483647 h 380"/>
              <a:gd name="T68" fmla="*/ 2147483647 w 491"/>
              <a:gd name="T69" fmla="*/ 2147483647 h 380"/>
              <a:gd name="T70" fmla="*/ 2147483647 w 491"/>
              <a:gd name="T71" fmla="*/ 2147483647 h 380"/>
              <a:gd name="T72" fmla="*/ 2147483647 w 491"/>
              <a:gd name="T73" fmla="*/ 2147483647 h 380"/>
              <a:gd name="T74" fmla="*/ 2147483647 w 491"/>
              <a:gd name="T75" fmla="*/ 2147483647 h 380"/>
              <a:gd name="T76" fmla="*/ 2147483647 w 491"/>
              <a:gd name="T77" fmla="*/ 2147483647 h 380"/>
              <a:gd name="T78" fmla="*/ 2147483647 w 491"/>
              <a:gd name="T79" fmla="*/ 2147483647 h 380"/>
              <a:gd name="T80" fmla="*/ 2147483647 w 491"/>
              <a:gd name="T81" fmla="*/ 2147483647 h 380"/>
              <a:gd name="T82" fmla="*/ 2147483647 w 491"/>
              <a:gd name="T83" fmla="*/ 2147483647 h 380"/>
              <a:gd name="T84" fmla="*/ 2147483647 w 491"/>
              <a:gd name="T85" fmla="*/ 2147483647 h 3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91"/>
              <a:gd name="T130" fmla="*/ 0 h 380"/>
              <a:gd name="T131" fmla="*/ 491 w 491"/>
              <a:gd name="T132" fmla="*/ 380 h 38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91" h="380">
                <a:moveTo>
                  <a:pt x="84" y="197"/>
                </a:moveTo>
                <a:lnTo>
                  <a:pt x="71" y="203"/>
                </a:lnTo>
                <a:lnTo>
                  <a:pt x="61" y="183"/>
                </a:lnTo>
                <a:lnTo>
                  <a:pt x="44" y="165"/>
                </a:lnTo>
                <a:lnTo>
                  <a:pt x="45" y="147"/>
                </a:lnTo>
                <a:lnTo>
                  <a:pt x="40" y="131"/>
                </a:lnTo>
                <a:lnTo>
                  <a:pt x="34" y="120"/>
                </a:lnTo>
                <a:lnTo>
                  <a:pt x="22" y="120"/>
                </a:lnTo>
                <a:lnTo>
                  <a:pt x="15" y="109"/>
                </a:lnTo>
                <a:lnTo>
                  <a:pt x="6" y="101"/>
                </a:lnTo>
                <a:lnTo>
                  <a:pt x="20" y="102"/>
                </a:lnTo>
                <a:lnTo>
                  <a:pt x="23" y="82"/>
                </a:lnTo>
                <a:lnTo>
                  <a:pt x="15" y="68"/>
                </a:lnTo>
                <a:lnTo>
                  <a:pt x="3" y="54"/>
                </a:lnTo>
                <a:lnTo>
                  <a:pt x="2" y="27"/>
                </a:lnTo>
                <a:lnTo>
                  <a:pt x="0" y="1"/>
                </a:lnTo>
                <a:lnTo>
                  <a:pt x="21" y="0"/>
                </a:lnTo>
                <a:lnTo>
                  <a:pt x="41" y="0"/>
                </a:lnTo>
                <a:lnTo>
                  <a:pt x="56" y="6"/>
                </a:lnTo>
                <a:lnTo>
                  <a:pt x="70" y="12"/>
                </a:lnTo>
                <a:lnTo>
                  <a:pt x="83" y="20"/>
                </a:lnTo>
                <a:lnTo>
                  <a:pt x="98" y="26"/>
                </a:lnTo>
                <a:lnTo>
                  <a:pt x="123" y="26"/>
                </a:lnTo>
                <a:lnTo>
                  <a:pt x="149" y="26"/>
                </a:lnTo>
                <a:lnTo>
                  <a:pt x="151" y="17"/>
                </a:lnTo>
                <a:lnTo>
                  <a:pt x="181" y="17"/>
                </a:lnTo>
                <a:lnTo>
                  <a:pt x="197" y="37"/>
                </a:lnTo>
                <a:lnTo>
                  <a:pt x="203" y="59"/>
                </a:lnTo>
                <a:lnTo>
                  <a:pt x="213" y="68"/>
                </a:lnTo>
                <a:lnTo>
                  <a:pt x="224" y="75"/>
                </a:lnTo>
                <a:lnTo>
                  <a:pt x="237" y="60"/>
                </a:lnTo>
                <a:lnTo>
                  <a:pt x="261" y="63"/>
                </a:lnTo>
                <a:lnTo>
                  <a:pt x="270" y="83"/>
                </a:lnTo>
                <a:lnTo>
                  <a:pt x="279" y="102"/>
                </a:lnTo>
                <a:lnTo>
                  <a:pt x="284" y="126"/>
                </a:lnTo>
                <a:lnTo>
                  <a:pt x="296" y="135"/>
                </a:lnTo>
                <a:lnTo>
                  <a:pt x="318" y="138"/>
                </a:lnTo>
                <a:lnTo>
                  <a:pt x="306" y="168"/>
                </a:lnTo>
                <a:lnTo>
                  <a:pt x="296" y="195"/>
                </a:lnTo>
                <a:lnTo>
                  <a:pt x="292" y="223"/>
                </a:lnTo>
                <a:lnTo>
                  <a:pt x="299" y="243"/>
                </a:lnTo>
                <a:lnTo>
                  <a:pt x="305" y="262"/>
                </a:lnTo>
                <a:lnTo>
                  <a:pt x="311" y="276"/>
                </a:lnTo>
                <a:lnTo>
                  <a:pt x="316" y="289"/>
                </a:lnTo>
                <a:lnTo>
                  <a:pt x="319" y="291"/>
                </a:lnTo>
                <a:lnTo>
                  <a:pt x="338" y="300"/>
                </a:lnTo>
                <a:lnTo>
                  <a:pt x="354" y="300"/>
                </a:lnTo>
                <a:lnTo>
                  <a:pt x="375" y="295"/>
                </a:lnTo>
                <a:lnTo>
                  <a:pt x="387" y="295"/>
                </a:lnTo>
                <a:lnTo>
                  <a:pt x="395" y="296"/>
                </a:lnTo>
                <a:lnTo>
                  <a:pt x="400" y="291"/>
                </a:lnTo>
                <a:lnTo>
                  <a:pt x="399" y="289"/>
                </a:lnTo>
                <a:lnTo>
                  <a:pt x="414" y="272"/>
                </a:lnTo>
                <a:lnTo>
                  <a:pt x="421" y="247"/>
                </a:lnTo>
                <a:lnTo>
                  <a:pt x="442" y="236"/>
                </a:lnTo>
                <a:lnTo>
                  <a:pt x="459" y="236"/>
                </a:lnTo>
                <a:lnTo>
                  <a:pt x="477" y="233"/>
                </a:lnTo>
                <a:lnTo>
                  <a:pt x="482" y="233"/>
                </a:lnTo>
                <a:lnTo>
                  <a:pt x="488" y="237"/>
                </a:lnTo>
                <a:lnTo>
                  <a:pt x="490" y="241"/>
                </a:lnTo>
                <a:lnTo>
                  <a:pt x="473" y="266"/>
                </a:lnTo>
                <a:lnTo>
                  <a:pt x="469" y="274"/>
                </a:lnTo>
                <a:lnTo>
                  <a:pt x="471" y="277"/>
                </a:lnTo>
                <a:lnTo>
                  <a:pt x="469" y="279"/>
                </a:lnTo>
                <a:lnTo>
                  <a:pt x="460" y="300"/>
                </a:lnTo>
                <a:lnTo>
                  <a:pt x="457" y="291"/>
                </a:lnTo>
                <a:lnTo>
                  <a:pt x="454" y="296"/>
                </a:lnTo>
                <a:lnTo>
                  <a:pt x="436" y="312"/>
                </a:lnTo>
                <a:lnTo>
                  <a:pt x="420" y="312"/>
                </a:lnTo>
                <a:lnTo>
                  <a:pt x="402" y="312"/>
                </a:lnTo>
                <a:lnTo>
                  <a:pt x="401" y="323"/>
                </a:lnTo>
                <a:lnTo>
                  <a:pt x="395" y="324"/>
                </a:lnTo>
                <a:lnTo>
                  <a:pt x="409" y="344"/>
                </a:lnTo>
                <a:lnTo>
                  <a:pt x="385" y="348"/>
                </a:lnTo>
                <a:lnTo>
                  <a:pt x="373" y="363"/>
                </a:lnTo>
                <a:lnTo>
                  <a:pt x="372" y="379"/>
                </a:lnTo>
                <a:lnTo>
                  <a:pt x="353" y="361"/>
                </a:lnTo>
                <a:lnTo>
                  <a:pt x="335" y="343"/>
                </a:lnTo>
                <a:lnTo>
                  <a:pt x="343" y="349"/>
                </a:lnTo>
                <a:lnTo>
                  <a:pt x="333" y="343"/>
                </a:lnTo>
                <a:lnTo>
                  <a:pt x="324" y="343"/>
                </a:lnTo>
                <a:lnTo>
                  <a:pt x="327" y="344"/>
                </a:lnTo>
                <a:lnTo>
                  <a:pt x="309" y="349"/>
                </a:lnTo>
                <a:lnTo>
                  <a:pt x="291" y="354"/>
                </a:lnTo>
                <a:lnTo>
                  <a:pt x="271" y="346"/>
                </a:lnTo>
                <a:lnTo>
                  <a:pt x="251" y="336"/>
                </a:lnTo>
                <a:lnTo>
                  <a:pt x="231" y="327"/>
                </a:lnTo>
                <a:lnTo>
                  <a:pt x="210" y="317"/>
                </a:lnTo>
                <a:lnTo>
                  <a:pt x="199" y="308"/>
                </a:lnTo>
                <a:lnTo>
                  <a:pt x="185" y="301"/>
                </a:lnTo>
                <a:lnTo>
                  <a:pt x="173" y="295"/>
                </a:lnTo>
                <a:lnTo>
                  <a:pt x="159" y="281"/>
                </a:lnTo>
                <a:lnTo>
                  <a:pt x="146" y="270"/>
                </a:lnTo>
                <a:lnTo>
                  <a:pt x="143" y="255"/>
                </a:lnTo>
                <a:lnTo>
                  <a:pt x="151" y="251"/>
                </a:lnTo>
                <a:lnTo>
                  <a:pt x="149" y="246"/>
                </a:lnTo>
                <a:lnTo>
                  <a:pt x="154" y="233"/>
                </a:lnTo>
                <a:lnTo>
                  <a:pt x="146" y="217"/>
                </a:lnTo>
                <a:lnTo>
                  <a:pt x="141" y="200"/>
                </a:lnTo>
                <a:lnTo>
                  <a:pt x="130" y="185"/>
                </a:lnTo>
                <a:lnTo>
                  <a:pt x="119" y="170"/>
                </a:lnTo>
                <a:lnTo>
                  <a:pt x="125" y="173"/>
                </a:lnTo>
                <a:lnTo>
                  <a:pt x="117" y="161"/>
                </a:lnTo>
                <a:lnTo>
                  <a:pt x="113" y="159"/>
                </a:lnTo>
                <a:lnTo>
                  <a:pt x="114" y="157"/>
                </a:lnTo>
                <a:lnTo>
                  <a:pt x="102" y="150"/>
                </a:lnTo>
                <a:lnTo>
                  <a:pt x="104" y="145"/>
                </a:lnTo>
                <a:lnTo>
                  <a:pt x="97" y="145"/>
                </a:lnTo>
                <a:lnTo>
                  <a:pt x="102" y="132"/>
                </a:lnTo>
                <a:lnTo>
                  <a:pt x="95" y="125"/>
                </a:lnTo>
                <a:lnTo>
                  <a:pt x="83" y="104"/>
                </a:lnTo>
                <a:lnTo>
                  <a:pt x="83" y="98"/>
                </a:lnTo>
                <a:lnTo>
                  <a:pt x="71" y="90"/>
                </a:lnTo>
                <a:lnTo>
                  <a:pt x="65" y="72"/>
                </a:lnTo>
                <a:lnTo>
                  <a:pt x="59" y="54"/>
                </a:lnTo>
                <a:lnTo>
                  <a:pt x="59" y="29"/>
                </a:lnTo>
                <a:lnTo>
                  <a:pt x="46" y="22"/>
                </a:lnTo>
                <a:lnTo>
                  <a:pt x="34" y="15"/>
                </a:lnTo>
                <a:lnTo>
                  <a:pt x="30" y="37"/>
                </a:lnTo>
                <a:lnTo>
                  <a:pt x="29" y="59"/>
                </a:lnTo>
                <a:lnTo>
                  <a:pt x="37" y="77"/>
                </a:lnTo>
                <a:lnTo>
                  <a:pt x="46" y="94"/>
                </a:lnTo>
                <a:lnTo>
                  <a:pt x="53" y="109"/>
                </a:lnTo>
                <a:lnTo>
                  <a:pt x="56" y="123"/>
                </a:lnTo>
                <a:lnTo>
                  <a:pt x="60" y="121"/>
                </a:lnTo>
                <a:lnTo>
                  <a:pt x="63" y="146"/>
                </a:lnTo>
                <a:lnTo>
                  <a:pt x="65" y="171"/>
                </a:lnTo>
                <a:lnTo>
                  <a:pt x="73" y="176"/>
                </a:lnTo>
                <a:lnTo>
                  <a:pt x="82" y="186"/>
                </a:lnTo>
                <a:lnTo>
                  <a:pt x="84" y="197"/>
                </a:lnTo>
              </a:path>
            </a:pathLst>
          </a:custGeom>
          <a:solidFill>
            <a:schemeClr val="tx2"/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9" name="Rectangle 264"/>
          <p:cNvSpPr>
            <a:spLocks noChangeArrowheads="1"/>
          </p:cNvSpPr>
          <p:nvPr/>
        </p:nvSpPr>
        <p:spPr bwMode="auto">
          <a:xfrm>
            <a:off x="3657600" y="1828800"/>
            <a:ext cx="7683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Guatemala</a:t>
            </a:r>
          </a:p>
        </p:txBody>
      </p: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6096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marL="484632">
              <a:defRPr/>
            </a:pPr>
            <a:r>
              <a:rPr lang="en-US" sz="3600" dirty="0" smtClean="0">
                <a:solidFill>
                  <a:srgbClr val="FFFF00"/>
                </a:solidFill>
                <a:latin typeface="Palatino Linotype" pitchFamily="18" charset="0"/>
              </a:rPr>
              <a:t>From PEFA to PFM Reforms</a:t>
            </a:r>
            <a:endParaRPr lang="en-US" sz="3600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>
          <a:xfrm>
            <a:off x="8229600" y="6556248"/>
            <a:ext cx="502920" cy="301752"/>
          </a:xfrm>
        </p:spPr>
        <p:txBody>
          <a:bodyPr/>
          <a:lstStyle/>
          <a:p>
            <a:fld id="{0452F229-EA32-44D3-A34B-DA23F989E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4" name="Rectangle 269"/>
          <p:cNvSpPr>
            <a:spLocks noChangeArrowheads="1"/>
          </p:cNvSpPr>
          <p:nvPr/>
        </p:nvSpPr>
        <p:spPr bwMode="auto">
          <a:xfrm>
            <a:off x="4343400" y="2362200"/>
            <a:ext cx="788999" cy="2308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Costa </a:t>
            </a:r>
            <a:r>
              <a:rPr lang="en-US" sz="900" b="1" dirty="0" smtClean="0">
                <a:solidFill>
                  <a:prstClr val="black"/>
                </a:solidFill>
                <a:sym typeface="Wingdings 2" pitchFamily="18" charset="2"/>
              </a:rPr>
              <a:t>Rica</a:t>
            </a:r>
            <a:endParaRPr lang="en-US" sz="900" b="1" dirty="0">
              <a:solidFill>
                <a:prstClr val="black"/>
              </a:solidFill>
              <a:sym typeface="Wingdings 2" pitchFamily="18" charset="2"/>
            </a:endParaRPr>
          </a:p>
        </p:txBody>
      </p:sp>
      <p:sp>
        <p:nvSpPr>
          <p:cNvPr id="120" name="Rectangle 265"/>
          <p:cNvSpPr>
            <a:spLocks noChangeArrowheads="1"/>
          </p:cNvSpPr>
          <p:nvPr/>
        </p:nvSpPr>
        <p:spPr bwMode="auto">
          <a:xfrm>
            <a:off x="4191000" y="2133600"/>
            <a:ext cx="8064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El Salvador</a:t>
            </a:r>
          </a:p>
        </p:txBody>
      </p:sp>
      <p:sp>
        <p:nvSpPr>
          <p:cNvPr id="125" name="Rectangle 270"/>
          <p:cNvSpPr>
            <a:spLocks noChangeArrowheads="1"/>
          </p:cNvSpPr>
          <p:nvPr/>
        </p:nvSpPr>
        <p:spPr bwMode="auto">
          <a:xfrm>
            <a:off x="4648200" y="2514600"/>
            <a:ext cx="62230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Panama</a:t>
            </a:r>
          </a:p>
        </p:txBody>
      </p:sp>
      <p:sp>
        <p:nvSpPr>
          <p:cNvPr id="123" name="Rectangle 268"/>
          <p:cNvSpPr>
            <a:spLocks noChangeArrowheads="1"/>
          </p:cNvSpPr>
          <p:nvPr/>
        </p:nvSpPr>
        <p:spPr bwMode="auto">
          <a:xfrm>
            <a:off x="4902200" y="1981199"/>
            <a:ext cx="73660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Nicaragua</a:t>
            </a:r>
          </a:p>
        </p:txBody>
      </p:sp>
      <p:sp>
        <p:nvSpPr>
          <p:cNvPr id="107" name="Freeform 249"/>
          <p:cNvSpPr>
            <a:spLocks noChangeAspect="1"/>
          </p:cNvSpPr>
          <p:nvPr/>
        </p:nvSpPr>
        <p:spPr bwMode="auto">
          <a:xfrm>
            <a:off x="4648200" y="1904999"/>
            <a:ext cx="369888" cy="165100"/>
          </a:xfrm>
          <a:custGeom>
            <a:avLst/>
            <a:gdLst>
              <a:gd name="T0" fmla="*/ 2147483647 w 116"/>
              <a:gd name="T1" fmla="*/ 2147483647 h 61"/>
              <a:gd name="T2" fmla="*/ 2147483647 w 116"/>
              <a:gd name="T3" fmla="*/ 2147483647 h 61"/>
              <a:gd name="T4" fmla="*/ 2147483647 w 116"/>
              <a:gd name="T5" fmla="*/ 2147483647 h 61"/>
              <a:gd name="T6" fmla="*/ 2147483647 w 116"/>
              <a:gd name="T7" fmla="*/ 2147483647 h 61"/>
              <a:gd name="T8" fmla="*/ 2147483647 w 116"/>
              <a:gd name="T9" fmla="*/ 2147483647 h 61"/>
              <a:gd name="T10" fmla="*/ 2147483647 w 116"/>
              <a:gd name="T11" fmla="*/ 2147483647 h 61"/>
              <a:gd name="T12" fmla="*/ 2147483647 w 116"/>
              <a:gd name="T13" fmla="*/ 2147483647 h 61"/>
              <a:gd name="T14" fmla="*/ 2147483647 w 116"/>
              <a:gd name="T15" fmla="*/ 2147483647 h 61"/>
              <a:gd name="T16" fmla="*/ 2147483647 w 116"/>
              <a:gd name="T17" fmla="*/ 2147483647 h 61"/>
              <a:gd name="T18" fmla="*/ 0 w 116"/>
              <a:gd name="T19" fmla="*/ 2147483647 h 61"/>
              <a:gd name="T20" fmla="*/ 2147483647 w 116"/>
              <a:gd name="T21" fmla="*/ 2147483647 h 61"/>
              <a:gd name="T22" fmla="*/ 2147483647 w 116"/>
              <a:gd name="T23" fmla="*/ 2147483647 h 61"/>
              <a:gd name="T24" fmla="*/ 2147483647 w 116"/>
              <a:gd name="T25" fmla="*/ 2147483647 h 61"/>
              <a:gd name="T26" fmla="*/ 2147483647 w 116"/>
              <a:gd name="T27" fmla="*/ 2147483647 h 61"/>
              <a:gd name="T28" fmla="*/ 2147483647 w 116"/>
              <a:gd name="T29" fmla="*/ 0 h 61"/>
              <a:gd name="T30" fmla="*/ 2147483647 w 116"/>
              <a:gd name="T31" fmla="*/ 0 h 61"/>
              <a:gd name="T32" fmla="*/ 2147483647 w 116"/>
              <a:gd name="T33" fmla="*/ 0 h 61"/>
              <a:gd name="T34" fmla="*/ 2147483647 w 116"/>
              <a:gd name="T35" fmla="*/ 2147483647 h 61"/>
              <a:gd name="T36" fmla="*/ 2147483647 w 116"/>
              <a:gd name="T37" fmla="*/ 2147483647 h 61"/>
              <a:gd name="T38" fmla="*/ 2147483647 w 116"/>
              <a:gd name="T39" fmla="*/ 2147483647 h 61"/>
              <a:gd name="T40" fmla="*/ 2147483647 w 116"/>
              <a:gd name="T41" fmla="*/ 2147483647 h 61"/>
              <a:gd name="T42" fmla="*/ 2147483647 w 116"/>
              <a:gd name="T43" fmla="*/ 2147483647 h 61"/>
              <a:gd name="T44" fmla="*/ 2147483647 w 116"/>
              <a:gd name="T45" fmla="*/ 2147483647 h 61"/>
              <a:gd name="T46" fmla="*/ 2147483647 w 116"/>
              <a:gd name="T47" fmla="*/ 2147483647 h 61"/>
              <a:gd name="T48" fmla="*/ 2147483647 w 11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1"/>
              <a:gd name="T77" fmla="*/ 116 w 11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1">
                <a:moveTo>
                  <a:pt x="61" y="40"/>
                </a:moveTo>
                <a:lnTo>
                  <a:pt x="54" y="42"/>
                </a:lnTo>
                <a:lnTo>
                  <a:pt x="45" y="47"/>
                </a:lnTo>
                <a:lnTo>
                  <a:pt x="39" y="60"/>
                </a:lnTo>
                <a:lnTo>
                  <a:pt x="34" y="60"/>
                </a:lnTo>
                <a:lnTo>
                  <a:pt x="32" y="52"/>
                </a:lnTo>
                <a:lnTo>
                  <a:pt x="26" y="50"/>
                </a:lnTo>
                <a:lnTo>
                  <a:pt x="26" y="41"/>
                </a:lnTo>
                <a:lnTo>
                  <a:pt x="11" y="37"/>
                </a:lnTo>
                <a:lnTo>
                  <a:pt x="0" y="30"/>
                </a:lnTo>
                <a:lnTo>
                  <a:pt x="11" y="12"/>
                </a:lnTo>
                <a:lnTo>
                  <a:pt x="22" y="2"/>
                </a:lnTo>
                <a:lnTo>
                  <a:pt x="26" y="2"/>
                </a:lnTo>
                <a:lnTo>
                  <a:pt x="42" y="1"/>
                </a:lnTo>
                <a:lnTo>
                  <a:pt x="60" y="0"/>
                </a:lnTo>
                <a:lnTo>
                  <a:pt x="75" y="0"/>
                </a:lnTo>
                <a:lnTo>
                  <a:pt x="89" y="0"/>
                </a:lnTo>
                <a:lnTo>
                  <a:pt x="102" y="7"/>
                </a:lnTo>
                <a:lnTo>
                  <a:pt x="98" y="7"/>
                </a:lnTo>
                <a:lnTo>
                  <a:pt x="101" y="11"/>
                </a:lnTo>
                <a:lnTo>
                  <a:pt x="107" y="11"/>
                </a:lnTo>
                <a:lnTo>
                  <a:pt x="115" y="17"/>
                </a:lnTo>
                <a:lnTo>
                  <a:pt x="99" y="20"/>
                </a:lnTo>
                <a:lnTo>
                  <a:pt x="84" y="22"/>
                </a:lnTo>
                <a:lnTo>
                  <a:pt x="61" y="40"/>
                </a:lnTo>
              </a:path>
            </a:pathLst>
          </a:custGeom>
          <a:solidFill>
            <a:schemeClr val="accent6">
              <a:lumMod val="20000"/>
              <a:lumOff val="80000"/>
              <a:alpha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1" name="Rectangle 266"/>
          <p:cNvSpPr>
            <a:spLocks noChangeArrowheads="1"/>
          </p:cNvSpPr>
          <p:nvPr/>
        </p:nvSpPr>
        <p:spPr bwMode="auto">
          <a:xfrm>
            <a:off x="4845050" y="1828799"/>
            <a:ext cx="7175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Honduras</a:t>
            </a:r>
          </a:p>
        </p:txBody>
      </p:sp>
      <p:sp>
        <p:nvSpPr>
          <p:cNvPr id="137" name="Rectangle 282"/>
          <p:cNvSpPr>
            <a:spLocks noChangeArrowheads="1"/>
          </p:cNvSpPr>
          <p:nvPr/>
        </p:nvSpPr>
        <p:spPr bwMode="auto">
          <a:xfrm>
            <a:off x="6705600" y="4724399"/>
            <a:ext cx="64770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Uruguay</a:t>
            </a:r>
          </a:p>
        </p:txBody>
      </p:sp>
      <p:sp>
        <p:nvSpPr>
          <p:cNvPr id="140" name="Rectangle 285"/>
          <p:cNvSpPr>
            <a:spLocks noChangeArrowheads="1"/>
          </p:cNvSpPr>
          <p:nvPr/>
        </p:nvSpPr>
        <p:spPr bwMode="auto">
          <a:xfrm>
            <a:off x="6729413" y="3406774"/>
            <a:ext cx="49530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Brazil</a:t>
            </a:r>
          </a:p>
        </p:txBody>
      </p:sp>
      <p:sp>
        <p:nvSpPr>
          <p:cNvPr id="73" name="Rectangular Callout 72"/>
          <p:cNvSpPr/>
          <p:nvPr/>
        </p:nvSpPr>
        <p:spPr>
          <a:xfrm>
            <a:off x="304800" y="5029200"/>
            <a:ext cx="2971800" cy="1143000"/>
          </a:xfrm>
          <a:prstGeom prst="wedgeRectCallout">
            <a:avLst>
              <a:gd name="adj1" fmla="val 156139"/>
              <a:gd name="adj2" fmla="val -1412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PARAGUAY</a:t>
            </a:r>
            <a:r>
              <a:rPr lang="en-US" sz="1400" b="1" i="1" dirty="0" smtClean="0">
                <a:solidFill>
                  <a:prstClr val="black"/>
                </a:solidFill>
              </a:rPr>
              <a:t>:  </a:t>
            </a:r>
            <a:r>
              <a:rPr lang="en-US" sz="1200" dirty="0">
                <a:solidFill>
                  <a:prstClr val="black"/>
                </a:solidFill>
              </a:rPr>
              <a:t>Action Plan arising from the repeat PEFA assessment was embedded in Government’s strategic plan (PEES), and some actions taken.  Examples:  oversight of state-owned enterprises, improvement of internal financial control and internal audit.</a:t>
            </a:r>
          </a:p>
        </p:txBody>
      </p:sp>
      <p:sp>
        <p:nvSpPr>
          <p:cNvPr id="143" name="Rectangular Callout 142"/>
          <p:cNvSpPr/>
          <p:nvPr/>
        </p:nvSpPr>
        <p:spPr>
          <a:xfrm>
            <a:off x="5706035" y="692944"/>
            <a:ext cx="1447800" cy="776286"/>
          </a:xfrm>
          <a:prstGeom prst="wedgeRectCallout">
            <a:avLst>
              <a:gd name="adj1" fmla="val -55053"/>
              <a:gd name="adj2" fmla="val 81078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HAITI</a:t>
            </a:r>
            <a:r>
              <a:rPr lang="en-US" sz="1200" dirty="0" smtClean="0">
                <a:solidFill>
                  <a:prstClr val="black"/>
                </a:solidFill>
              </a:rPr>
              <a:t>:  </a:t>
            </a:r>
            <a:r>
              <a:rPr lang="en-US" sz="1200" dirty="0">
                <a:solidFill>
                  <a:prstClr val="black"/>
                </a:solidFill>
              </a:rPr>
              <a:t>MOF </a:t>
            </a:r>
            <a:r>
              <a:rPr lang="en-US" sz="1200" dirty="0" smtClean="0">
                <a:solidFill>
                  <a:prstClr val="black"/>
                </a:solidFill>
              </a:rPr>
              <a:t>developing </a:t>
            </a:r>
            <a:r>
              <a:rPr lang="en-US" sz="1200" dirty="0">
                <a:solidFill>
                  <a:prstClr val="black"/>
                </a:solidFill>
              </a:rPr>
              <a:t>PFM strategy and action </a:t>
            </a:r>
            <a:r>
              <a:rPr lang="en-US" sz="1200" dirty="0" smtClean="0">
                <a:solidFill>
                  <a:prstClr val="black"/>
                </a:solidFill>
              </a:rPr>
              <a:t>plan.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6" name="Rectangular Callout 75"/>
          <p:cNvSpPr/>
          <p:nvPr/>
        </p:nvSpPr>
        <p:spPr>
          <a:xfrm>
            <a:off x="282388" y="3381374"/>
            <a:ext cx="3733800" cy="685800"/>
          </a:xfrm>
          <a:prstGeom prst="wedgeRectCallout">
            <a:avLst>
              <a:gd name="adj1" fmla="val 86615"/>
              <a:gd name="adj2" fmla="val -6863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PERU</a:t>
            </a:r>
            <a:r>
              <a:rPr lang="en-US" sz="1200" b="1" i="1" dirty="0" smtClean="0">
                <a:solidFill>
                  <a:prstClr val="black"/>
                </a:solidFill>
              </a:rPr>
              <a:t>:</a:t>
            </a:r>
            <a:r>
              <a:rPr lang="en-US" sz="1200" dirty="0" smtClean="0">
                <a:solidFill>
                  <a:prstClr val="black"/>
                </a:solidFill>
              </a:rPr>
              <a:t>  </a:t>
            </a:r>
            <a:r>
              <a:rPr lang="en-US" sz="1200" dirty="0">
                <a:solidFill>
                  <a:prstClr val="black"/>
                </a:solidFill>
              </a:rPr>
              <a:t>Multi-year budget framework, results-based budgeting approach, modernization of SIAFI, placing PFM on the growth and development agenda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18" name="Rectangle 263"/>
          <p:cNvSpPr>
            <a:spLocks noChangeArrowheads="1"/>
          </p:cNvSpPr>
          <p:nvPr/>
        </p:nvSpPr>
        <p:spPr bwMode="auto">
          <a:xfrm>
            <a:off x="3581400" y="1303336"/>
            <a:ext cx="665163" cy="2308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white"/>
                </a:solidFill>
                <a:sym typeface="Wingdings 2" pitchFamily="18" charset="2"/>
              </a:rPr>
              <a:t>Mexico</a:t>
            </a:r>
          </a:p>
        </p:txBody>
      </p:sp>
      <p:sp>
        <p:nvSpPr>
          <p:cNvPr id="128" name="Rectangle 273"/>
          <p:cNvSpPr>
            <a:spLocks noChangeArrowheads="1"/>
          </p:cNvSpPr>
          <p:nvPr/>
        </p:nvSpPr>
        <p:spPr bwMode="auto">
          <a:xfrm>
            <a:off x="6248400" y="1905000"/>
            <a:ext cx="83820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74738"/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Trinidad </a:t>
            </a:r>
            <a:r>
              <a:rPr lang="en-US" sz="900" b="1" dirty="0" smtClean="0">
                <a:solidFill>
                  <a:prstClr val="black"/>
                </a:solidFill>
                <a:sym typeface="Wingdings 2" pitchFamily="18" charset="2"/>
              </a:rPr>
              <a:t>&amp;</a:t>
            </a:r>
          </a:p>
          <a:p>
            <a:pPr defTabSz="1074738"/>
            <a:r>
              <a:rPr lang="en-US" sz="900" b="1" dirty="0" smtClean="0">
                <a:solidFill>
                  <a:prstClr val="black"/>
                </a:solidFill>
                <a:sym typeface="Wingdings 2" pitchFamily="18" charset="2"/>
              </a:rPr>
              <a:t> </a:t>
            </a: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Tobago</a:t>
            </a:r>
          </a:p>
        </p:txBody>
      </p:sp>
      <p:sp>
        <p:nvSpPr>
          <p:cNvPr id="129" name="Rectangle 274"/>
          <p:cNvSpPr>
            <a:spLocks noChangeArrowheads="1"/>
          </p:cNvSpPr>
          <p:nvPr/>
        </p:nvSpPr>
        <p:spPr bwMode="auto">
          <a:xfrm>
            <a:off x="6553200" y="2362199"/>
            <a:ext cx="7048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Suriname</a:t>
            </a:r>
          </a:p>
        </p:txBody>
      </p:sp>
      <p:sp>
        <p:nvSpPr>
          <p:cNvPr id="130" name="Rectangle 275"/>
          <p:cNvSpPr>
            <a:spLocks noChangeArrowheads="1"/>
          </p:cNvSpPr>
          <p:nvPr/>
        </p:nvSpPr>
        <p:spPr bwMode="auto">
          <a:xfrm>
            <a:off x="6330950" y="2209799"/>
            <a:ext cx="6032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Guyana</a:t>
            </a:r>
          </a:p>
        </p:txBody>
      </p:sp>
      <p:sp>
        <p:nvSpPr>
          <p:cNvPr id="127" name="Rectangle 272"/>
          <p:cNvSpPr>
            <a:spLocks noChangeArrowheads="1"/>
          </p:cNvSpPr>
          <p:nvPr/>
        </p:nvSpPr>
        <p:spPr bwMode="auto">
          <a:xfrm>
            <a:off x="5638800" y="1752600"/>
            <a:ext cx="800100" cy="3651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74738"/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Dominican </a:t>
            </a:r>
          </a:p>
          <a:p>
            <a:pPr defTabSz="1074738"/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Republic</a:t>
            </a:r>
          </a:p>
        </p:txBody>
      </p:sp>
      <p:sp>
        <p:nvSpPr>
          <p:cNvPr id="79" name="Rectangular Callout 78"/>
          <p:cNvSpPr/>
          <p:nvPr/>
        </p:nvSpPr>
        <p:spPr>
          <a:xfrm>
            <a:off x="7010400" y="5029200"/>
            <a:ext cx="1981200" cy="1143000"/>
          </a:xfrm>
          <a:prstGeom prst="wedgeRectCallout">
            <a:avLst>
              <a:gd name="adj1" fmla="val -37798"/>
              <a:gd name="adj2" fmla="val -166340"/>
            </a:avLst>
          </a:prstGeom>
          <a:solidFill>
            <a:srgbClr val="D2EC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BRAZIL</a:t>
            </a:r>
            <a:r>
              <a:rPr lang="en-US" sz="1200" dirty="0" smtClean="0">
                <a:solidFill>
                  <a:prstClr val="black"/>
                </a:solidFill>
              </a:rPr>
              <a:t>: Reforms </a:t>
            </a:r>
            <a:r>
              <a:rPr lang="en-US" sz="1200" dirty="0">
                <a:solidFill>
                  <a:prstClr val="black"/>
                </a:solidFill>
              </a:rPr>
              <a:t>in accounting and integrated financial management system including </a:t>
            </a:r>
            <a:r>
              <a:rPr lang="en-US" sz="1200" dirty="0" smtClean="0">
                <a:solidFill>
                  <a:prstClr val="black"/>
                </a:solidFill>
              </a:rPr>
              <a:t>SIAFI</a:t>
            </a:r>
            <a:r>
              <a:rPr lang="en-US" sz="1200" b="1" i="1" dirty="0" smtClean="0">
                <a:solidFill>
                  <a:prstClr val="black"/>
                </a:solidFill>
              </a:rPr>
              <a:t>.  </a:t>
            </a:r>
            <a:r>
              <a:rPr lang="en-US" sz="1200" dirty="0" smtClean="0">
                <a:solidFill>
                  <a:prstClr val="black"/>
                </a:solidFill>
              </a:rPr>
              <a:t>Strengthening </a:t>
            </a:r>
            <a:r>
              <a:rPr lang="en-US" sz="1200" dirty="0" smtClean="0">
                <a:solidFill>
                  <a:prstClr val="black"/>
                </a:solidFill>
              </a:rPr>
              <a:t>of internal </a:t>
            </a:r>
            <a:r>
              <a:rPr lang="en-US" sz="1200" dirty="0">
                <a:solidFill>
                  <a:prstClr val="black"/>
                </a:solidFill>
              </a:rPr>
              <a:t>a</a:t>
            </a:r>
            <a:r>
              <a:rPr lang="en-US" sz="1200" dirty="0" smtClean="0">
                <a:solidFill>
                  <a:prstClr val="black"/>
                </a:solidFill>
              </a:rPr>
              <a:t>udit </a:t>
            </a:r>
            <a:r>
              <a:rPr lang="en-US" sz="1200" dirty="0" smtClean="0">
                <a:solidFill>
                  <a:prstClr val="black"/>
                </a:solidFill>
              </a:rPr>
              <a:t>in Ceara State.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85800" y="381000"/>
            <a:ext cx="7467600" cy="586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4" name="Rectangular Callout 73"/>
          <p:cNvSpPr/>
          <p:nvPr/>
        </p:nvSpPr>
        <p:spPr>
          <a:xfrm>
            <a:off x="6900863" y="1485900"/>
            <a:ext cx="2379475" cy="761253"/>
          </a:xfrm>
          <a:prstGeom prst="wedgeRectCallout">
            <a:avLst>
              <a:gd name="adj1" fmla="val -105969"/>
              <a:gd name="adj2" fmla="val 109012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COLOMBIA: </a:t>
            </a:r>
            <a:r>
              <a:rPr lang="en-US" sz="1200" dirty="0" smtClean="0">
                <a:solidFill>
                  <a:prstClr val="black"/>
                </a:solidFill>
              </a:rPr>
              <a:t>Improvement </a:t>
            </a:r>
            <a:r>
              <a:rPr lang="en-US" sz="1200" dirty="0">
                <a:solidFill>
                  <a:prstClr val="black"/>
                </a:solidFill>
              </a:rPr>
              <a:t>of cash/debt management strategies (implementation of Treasury Single Account).</a:t>
            </a:r>
          </a:p>
        </p:txBody>
      </p:sp>
      <p:sp>
        <p:nvSpPr>
          <p:cNvPr id="82" name="Rectangular Callout 81"/>
          <p:cNvSpPr/>
          <p:nvPr/>
        </p:nvSpPr>
        <p:spPr>
          <a:xfrm>
            <a:off x="3200400" y="6096000"/>
            <a:ext cx="2971800" cy="685800"/>
          </a:xfrm>
          <a:prstGeom prst="wedgeRectCallout">
            <a:avLst>
              <a:gd name="adj1" fmla="val 70167"/>
              <a:gd name="adj2" fmla="val -25598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i="1" dirty="0" smtClean="0">
                <a:solidFill>
                  <a:prstClr val="black"/>
                </a:solidFill>
              </a:rPr>
              <a:t>URUGUAY:  </a:t>
            </a:r>
            <a:r>
              <a:rPr lang="en-US" sz="1200" dirty="0">
                <a:solidFill>
                  <a:prstClr val="black"/>
                </a:solidFill>
              </a:rPr>
              <a:t>Reduction of treasury-managed bank accounts, strengthening of internal audit in Ministry of Transport.</a:t>
            </a:r>
          </a:p>
        </p:txBody>
      </p:sp>
      <p:sp>
        <p:nvSpPr>
          <p:cNvPr id="83" name="Rectangular Callout 82"/>
          <p:cNvSpPr/>
          <p:nvPr/>
        </p:nvSpPr>
        <p:spPr>
          <a:xfrm>
            <a:off x="304800" y="4491036"/>
            <a:ext cx="3609181" cy="274637"/>
          </a:xfrm>
          <a:prstGeom prst="wedgeRectCallout">
            <a:avLst>
              <a:gd name="adj1" fmla="val 111168"/>
              <a:gd name="adj2" fmla="val -30569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BOLIVIA:  </a:t>
            </a:r>
            <a:r>
              <a:rPr lang="en-US" sz="1200" dirty="0" smtClean="0">
                <a:solidFill>
                  <a:prstClr val="black"/>
                </a:solidFill>
              </a:rPr>
              <a:t>Improvement in timeliness of annual budget</a:t>
            </a:r>
            <a:endParaRPr lang="en-US" sz="1200" b="1" dirty="0" smtClean="0">
              <a:solidFill>
                <a:prstClr val="black"/>
              </a:solidFill>
            </a:endParaRPr>
          </a:p>
        </p:txBody>
      </p:sp>
      <p:sp>
        <p:nvSpPr>
          <p:cNvPr id="144" name="Rectangular Callout 143"/>
          <p:cNvSpPr/>
          <p:nvPr/>
        </p:nvSpPr>
        <p:spPr>
          <a:xfrm>
            <a:off x="533400" y="895351"/>
            <a:ext cx="1980079" cy="952498"/>
          </a:xfrm>
          <a:prstGeom prst="wedgeRectCallout">
            <a:avLst>
              <a:gd name="adj1" fmla="val 250009"/>
              <a:gd name="adj2" fmla="val 53335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prstClr val="black"/>
                </a:solidFill>
              </a:rPr>
              <a:t>OECS COUNTRIES: </a:t>
            </a:r>
            <a:r>
              <a:rPr lang="en-US" sz="1200" dirty="0" smtClean="0">
                <a:solidFill>
                  <a:prstClr val="black"/>
                </a:solidFill>
              </a:rPr>
              <a:t>Strategic </a:t>
            </a:r>
            <a:r>
              <a:rPr lang="en-US" sz="1200" dirty="0">
                <a:solidFill>
                  <a:prstClr val="black"/>
                </a:solidFill>
              </a:rPr>
              <a:t>planning, budget execution controls, public procurement, accounting and financial reporting.</a:t>
            </a:r>
            <a:endParaRPr lang="en-US" sz="12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609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" y="456515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From PEFA to PFM Reforms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88392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prstClr val="black"/>
                </a:solidFill>
              </a:rPr>
              <a:t>Paraguay:  </a:t>
            </a:r>
            <a:r>
              <a:rPr lang="en-US" sz="2200" dirty="0" smtClean="0">
                <a:solidFill>
                  <a:prstClr val="black"/>
                </a:solidFill>
              </a:rPr>
              <a:t>Action Plan arising from the repeat PEFA assessment was embedded in Government’s strategic plan </a:t>
            </a:r>
            <a:r>
              <a:rPr lang="en-US" sz="2200" dirty="0" smtClean="0">
                <a:solidFill>
                  <a:prstClr val="black"/>
                </a:solidFill>
              </a:rPr>
              <a:t>(Plan Estrategico Economico y Social, PEES</a:t>
            </a:r>
            <a:r>
              <a:rPr lang="en-US" sz="2200" dirty="0" smtClean="0">
                <a:solidFill>
                  <a:prstClr val="black"/>
                </a:solidFill>
              </a:rPr>
              <a:t>), and some actions taken.  Examples:  oversight of state-owned enterprises, improvement of internal financial control and internal audit.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prstClr val="black"/>
                </a:solidFill>
              </a:rPr>
              <a:t>Colombia:  </a:t>
            </a:r>
            <a:r>
              <a:rPr lang="en-US" sz="2200" dirty="0" smtClean="0">
                <a:solidFill>
                  <a:prstClr val="black"/>
                </a:solidFill>
              </a:rPr>
              <a:t>Improvement of cash/debt management strategies (implementation of </a:t>
            </a:r>
            <a:r>
              <a:rPr lang="en-US" sz="2200" dirty="0">
                <a:solidFill>
                  <a:prstClr val="black"/>
                </a:solidFill>
              </a:rPr>
              <a:t>T</a:t>
            </a:r>
            <a:r>
              <a:rPr lang="en-US" sz="2200" dirty="0" smtClean="0">
                <a:solidFill>
                  <a:prstClr val="black"/>
                </a:solidFill>
              </a:rPr>
              <a:t>reasury </a:t>
            </a:r>
            <a:r>
              <a:rPr lang="en-US" sz="2200" dirty="0">
                <a:solidFill>
                  <a:prstClr val="black"/>
                </a:solidFill>
              </a:rPr>
              <a:t>S</a:t>
            </a:r>
            <a:r>
              <a:rPr lang="en-US" sz="2200" dirty="0" smtClean="0">
                <a:solidFill>
                  <a:prstClr val="black"/>
                </a:solidFill>
              </a:rPr>
              <a:t>ingle </a:t>
            </a:r>
            <a:r>
              <a:rPr lang="en-US" sz="2200" dirty="0">
                <a:solidFill>
                  <a:prstClr val="black"/>
                </a:solidFill>
              </a:rPr>
              <a:t>A</a:t>
            </a:r>
            <a:r>
              <a:rPr lang="en-US" sz="2200" dirty="0" smtClean="0">
                <a:solidFill>
                  <a:prstClr val="black"/>
                </a:solidFill>
              </a:rPr>
              <a:t>ccount).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prstClr val="black"/>
                </a:solidFill>
              </a:rPr>
              <a:t>Uruguay:  </a:t>
            </a:r>
            <a:r>
              <a:rPr lang="en-US" sz="2200" dirty="0" smtClean="0">
                <a:solidFill>
                  <a:prstClr val="black"/>
                </a:solidFill>
              </a:rPr>
              <a:t>Reduction of treasury-managed bank accounts, strengthening of internal audit in Ministry of Transport.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prstClr val="black"/>
                </a:solidFill>
              </a:rPr>
              <a:t>Brazil.  </a:t>
            </a:r>
            <a:r>
              <a:rPr lang="en-US" sz="2400" dirty="0" smtClean="0">
                <a:solidFill>
                  <a:prstClr val="black"/>
                </a:solidFill>
              </a:rPr>
              <a:t>Reforms in accounting and integrated financial management system including SIAFI</a:t>
            </a:r>
            <a:r>
              <a:rPr lang="en-US" sz="2400" b="1" i="1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prstClr val="black"/>
                </a:solidFill>
              </a:rPr>
              <a:t>Brazil Ceara State.  </a:t>
            </a:r>
            <a:r>
              <a:rPr lang="en-US" sz="2400" dirty="0" smtClean="0">
                <a:solidFill>
                  <a:prstClr val="black"/>
                </a:solidFill>
              </a:rPr>
              <a:t>Strengthening of </a:t>
            </a:r>
            <a:r>
              <a:rPr lang="en-US" sz="2400" dirty="0" smtClean="0">
                <a:solidFill>
                  <a:prstClr val="black"/>
                </a:solidFill>
              </a:rPr>
              <a:t>internal </a:t>
            </a:r>
            <a:r>
              <a:rPr lang="en-US" sz="2400" dirty="0">
                <a:solidFill>
                  <a:prstClr val="black"/>
                </a:solidFill>
              </a:rPr>
              <a:t>a</a:t>
            </a:r>
            <a:r>
              <a:rPr lang="en-US" sz="2400" dirty="0" smtClean="0">
                <a:solidFill>
                  <a:prstClr val="black"/>
                </a:solidFill>
              </a:rPr>
              <a:t>udit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2200" dirty="0">
              <a:solidFill>
                <a:prstClr val="black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152400" y="63246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/>
          <a:p>
            <a:pPr>
              <a:defRPr/>
            </a:pPr>
            <a:fld id="{E9B95569-AAFB-423D-BB0D-7AE0811776AD}" type="slidenum">
              <a:rPr lang="en-US" sz="1600" smtClean="0">
                <a:solidFill>
                  <a:prstClr val="black">
                    <a:alpha val="60000"/>
                  </a:prstClr>
                </a:solidFill>
              </a:rPr>
              <a:pPr>
                <a:defRPr/>
              </a:pPr>
              <a:t>6</a:t>
            </a:fld>
            <a:endParaRPr lang="en-US" sz="1600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" y="456515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From PEFA to PFM Reforms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0"/>
            <a:ext cx="88392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Haiti</a:t>
            </a:r>
            <a:r>
              <a:rPr lang="en-US" sz="2400" dirty="0" smtClean="0">
                <a:solidFill>
                  <a:schemeClr val="bg1"/>
                </a:solidFill>
              </a:rPr>
              <a:t>:  </a:t>
            </a:r>
            <a:r>
              <a:rPr lang="en-US" sz="2200" dirty="0" smtClean="0">
                <a:solidFill>
                  <a:schemeClr val="bg1"/>
                </a:solidFill>
              </a:rPr>
              <a:t>MOF convening the various stakeholders in Jan 2013 to develop PFM strategy and action plan using the PEFA.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OECS Countries: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200" dirty="0" smtClean="0">
                <a:solidFill>
                  <a:schemeClr val="bg1"/>
                </a:solidFill>
              </a:rPr>
              <a:t>Implementation progressing in strategic planning, budget execution controls, public procurement, accounting and financial reporting.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Bolivia</a:t>
            </a:r>
            <a:r>
              <a:rPr lang="en-US" sz="2400" dirty="0" smtClean="0">
                <a:solidFill>
                  <a:schemeClr val="bg1"/>
                </a:solidFill>
              </a:rPr>
              <a:t>.  </a:t>
            </a:r>
            <a:r>
              <a:rPr lang="en-US" sz="2200" dirty="0" smtClean="0">
                <a:solidFill>
                  <a:schemeClr val="bg1"/>
                </a:solidFill>
              </a:rPr>
              <a:t>Improvements in timeliness of annual budget. 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Peru: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200" dirty="0" smtClean="0">
                <a:solidFill>
                  <a:schemeClr val="bg1"/>
                </a:solidFill>
              </a:rPr>
              <a:t>Multi-year budget framework, results-based budgeting approach, modernization of SIAFI, placing PFM on the growth and development agenda.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</a:rPr>
              <a:t>Honduras</a:t>
            </a:r>
            <a:r>
              <a:rPr lang="en-US" sz="2400" b="1" i="1" dirty="0">
                <a:solidFill>
                  <a:schemeClr val="bg1"/>
                </a:solidFill>
              </a:rPr>
              <a:t>:  </a:t>
            </a:r>
            <a:r>
              <a:rPr lang="en-US" sz="2200" dirty="0">
                <a:solidFill>
                  <a:schemeClr val="bg1"/>
                </a:solidFill>
              </a:rPr>
              <a:t>I</a:t>
            </a:r>
            <a:r>
              <a:rPr lang="en-US" sz="2200" dirty="0" smtClean="0">
                <a:solidFill>
                  <a:schemeClr val="bg1"/>
                </a:solidFill>
              </a:rPr>
              <a:t>nitiatives </a:t>
            </a:r>
            <a:r>
              <a:rPr lang="en-US" sz="2200" dirty="0" smtClean="0">
                <a:solidFill>
                  <a:schemeClr val="bg1"/>
                </a:solidFill>
              </a:rPr>
              <a:t>following 2008 </a:t>
            </a:r>
            <a:r>
              <a:rPr lang="en-US" sz="2200" dirty="0" smtClean="0">
                <a:solidFill>
                  <a:schemeClr val="bg1"/>
                </a:solidFill>
              </a:rPr>
              <a:t>PEFA (examples: </a:t>
            </a:r>
            <a:r>
              <a:rPr lang="en-US" sz="2200" dirty="0">
                <a:solidFill>
                  <a:schemeClr val="bg1"/>
                </a:solidFill>
              </a:rPr>
              <a:t>elimination of extra-budgetary funds, linkage of taxpayers registry with SIAFI, </a:t>
            </a:r>
            <a:r>
              <a:rPr lang="en-US" sz="2200" dirty="0" smtClean="0">
                <a:solidFill>
                  <a:schemeClr val="bg1"/>
                </a:solidFill>
              </a:rPr>
              <a:t>Informes </a:t>
            </a:r>
            <a:r>
              <a:rPr lang="en-US" sz="2200" dirty="0">
                <a:solidFill>
                  <a:schemeClr val="bg1"/>
                </a:solidFill>
              </a:rPr>
              <a:t>de Rendicion de Cuentas, </a:t>
            </a:r>
            <a:r>
              <a:rPr lang="en-US" sz="2200" dirty="0" smtClean="0">
                <a:solidFill>
                  <a:schemeClr val="bg1"/>
                </a:solidFill>
              </a:rPr>
              <a:t>Legislative </a:t>
            </a:r>
            <a:r>
              <a:rPr lang="en-US" sz="2200" dirty="0">
                <a:solidFill>
                  <a:schemeClr val="bg1"/>
                </a:solidFill>
              </a:rPr>
              <a:t>Budget Commission</a:t>
            </a:r>
            <a:r>
              <a:rPr lang="en-US" sz="2200" dirty="0" smtClean="0">
                <a:solidFill>
                  <a:schemeClr val="bg1"/>
                </a:solidFill>
              </a:rPr>
              <a:t>).  10 indicators improved in 2012 PEFA.</a:t>
            </a:r>
            <a:endParaRPr lang="en-US" sz="2200" i="1" dirty="0">
              <a:solidFill>
                <a:schemeClr val="bg1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152400" y="63246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95569-AAFB-423D-BB0D-7AE0811776A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4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ular Callout 141"/>
          <p:cNvSpPr/>
          <p:nvPr/>
        </p:nvSpPr>
        <p:spPr>
          <a:xfrm>
            <a:off x="228600" y="2514600"/>
            <a:ext cx="3352800" cy="946150"/>
          </a:xfrm>
          <a:prstGeom prst="wedgeRectCallout">
            <a:avLst>
              <a:gd name="adj1" fmla="val 86146"/>
              <a:gd name="adj2" fmla="val -10640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HONDURAS</a:t>
            </a:r>
            <a:r>
              <a:rPr lang="en-US" sz="1200" dirty="0" smtClean="0">
                <a:solidFill>
                  <a:schemeClr val="tx1"/>
                </a:solidFill>
              </a:rPr>
              <a:t>:  PEFA </a:t>
            </a:r>
            <a:r>
              <a:rPr lang="en-US" sz="1200" dirty="0">
                <a:solidFill>
                  <a:schemeClr val="tx1"/>
                </a:solidFill>
              </a:rPr>
              <a:t>indicator  is being used to measure achievement of a key project development objective on the “Improving Public Sector Performance Project”.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533400" y="228600"/>
            <a:ext cx="7467600" cy="586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4" name="Freeform 225"/>
          <p:cNvSpPr>
            <a:spLocks noChangeAspect="1"/>
          </p:cNvSpPr>
          <p:nvPr/>
        </p:nvSpPr>
        <p:spPr bwMode="auto">
          <a:xfrm>
            <a:off x="5527675" y="2505074"/>
            <a:ext cx="2320925" cy="2209800"/>
          </a:xfrm>
          <a:custGeom>
            <a:avLst/>
            <a:gdLst>
              <a:gd name="T0" fmla="*/ 2147483647 w 727"/>
              <a:gd name="T1" fmla="*/ 2147483647 h 821"/>
              <a:gd name="T2" fmla="*/ 2147483647 w 727"/>
              <a:gd name="T3" fmla="*/ 2147483647 h 821"/>
              <a:gd name="T4" fmla="*/ 2147483647 w 727"/>
              <a:gd name="T5" fmla="*/ 2147483647 h 821"/>
              <a:gd name="T6" fmla="*/ 2147483647 w 727"/>
              <a:gd name="T7" fmla="*/ 2147483647 h 821"/>
              <a:gd name="T8" fmla="*/ 2147483647 w 727"/>
              <a:gd name="T9" fmla="*/ 2147483647 h 821"/>
              <a:gd name="T10" fmla="*/ 2147483647 w 727"/>
              <a:gd name="T11" fmla="*/ 2147483647 h 821"/>
              <a:gd name="T12" fmla="*/ 2147483647 w 727"/>
              <a:gd name="T13" fmla="*/ 2147483647 h 821"/>
              <a:gd name="T14" fmla="*/ 2147483647 w 727"/>
              <a:gd name="T15" fmla="*/ 2147483647 h 821"/>
              <a:gd name="T16" fmla="*/ 2147483647 w 727"/>
              <a:gd name="T17" fmla="*/ 2147483647 h 821"/>
              <a:gd name="T18" fmla="*/ 2147483647 w 727"/>
              <a:gd name="T19" fmla="*/ 2147483647 h 821"/>
              <a:gd name="T20" fmla="*/ 2147483647 w 727"/>
              <a:gd name="T21" fmla="*/ 2147483647 h 821"/>
              <a:gd name="T22" fmla="*/ 2147483647 w 727"/>
              <a:gd name="T23" fmla="*/ 2147483647 h 821"/>
              <a:gd name="T24" fmla="*/ 2147483647 w 727"/>
              <a:gd name="T25" fmla="*/ 2147483647 h 821"/>
              <a:gd name="T26" fmla="*/ 2147483647 w 727"/>
              <a:gd name="T27" fmla="*/ 2147483647 h 821"/>
              <a:gd name="T28" fmla="*/ 2147483647 w 727"/>
              <a:gd name="T29" fmla="*/ 2147483647 h 821"/>
              <a:gd name="T30" fmla="*/ 2147483647 w 727"/>
              <a:gd name="T31" fmla="*/ 2147483647 h 821"/>
              <a:gd name="T32" fmla="*/ 2147483647 w 727"/>
              <a:gd name="T33" fmla="*/ 2147483647 h 821"/>
              <a:gd name="T34" fmla="*/ 2147483647 w 727"/>
              <a:gd name="T35" fmla="*/ 2147483647 h 821"/>
              <a:gd name="T36" fmla="*/ 2147483647 w 727"/>
              <a:gd name="T37" fmla="*/ 2147483647 h 821"/>
              <a:gd name="T38" fmla="*/ 2147483647 w 727"/>
              <a:gd name="T39" fmla="*/ 2147483647 h 821"/>
              <a:gd name="T40" fmla="*/ 2147483647 w 727"/>
              <a:gd name="T41" fmla="*/ 2147483647 h 821"/>
              <a:gd name="T42" fmla="*/ 2147483647 w 727"/>
              <a:gd name="T43" fmla="*/ 2147483647 h 821"/>
              <a:gd name="T44" fmla="*/ 2147483647 w 727"/>
              <a:gd name="T45" fmla="*/ 2147483647 h 821"/>
              <a:gd name="T46" fmla="*/ 2147483647 w 727"/>
              <a:gd name="T47" fmla="*/ 2147483647 h 821"/>
              <a:gd name="T48" fmla="*/ 2147483647 w 727"/>
              <a:gd name="T49" fmla="*/ 2147483647 h 821"/>
              <a:gd name="T50" fmla="*/ 2147483647 w 727"/>
              <a:gd name="T51" fmla="*/ 2147483647 h 821"/>
              <a:gd name="T52" fmla="*/ 2147483647 w 727"/>
              <a:gd name="T53" fmla="*/ 2147483647 h 821"/>
              <a:gd name="T54" fmla="*/ 2147483647 w 727"/>
              <a:gd name="T55" fmla="*/ 2147483647 h 821"/>
              <a:gd name="T56" fmla="*/ 2147483647 w 727"/>
              <a:gd name="T57" fmla="*/ 2147483647 h 821"/>
              <a:gd name="T58" fmla="*/ 2147483647 w 727"/>
              <a:gd name="T59" fmla="*/ 2147483647 h 821"/>
              <a:gd name="T60" fmla="*/ 2147483647 w 727"/>
              <a:gd name="T61" fmla="*/ 2147483647 h 821"/>
              <a:gd name="T62" fmla="*/ 2147483647 w 727"/>
              <a:gd name="T63" fmla="*/ 2147483647 h 821"/>
              <a:gd name="T64" fmla="*/ 2147483647 w 727"/>
              <a:gd name="T65" fmla="*/ 2147483647 h 821"/>
              <a:gd name="T66" fmla="*/ 2147483647 w 727"/>
              <a:gd name="T67" fmla="*/ 2147483647 h 821"/>
              <a:gd name="T68" fmla="*/ 2147483647 w 727"/>
              <a:gd name="T69" fmla="*/ 2147483647 h 821"/>
              <a:gd name="T70" fmla="*/ 2147483647 w 727"/>
              <a:gd name="T71" fmla="*/ 2147483647 h 821"/>
              <a:gd name="T72" fmla="*/ 2147483647 w 727"/>
              <a:gd name="T73" fmla="*/ 2147483647 h 821"/>
              <a:gd name="T74" fmla="*/ 2147483647 w 727"/>
              <a:gd name="T75" fmla="*/ 2147483647 h 821"/>
              <a:gd name="T76" fmla="*/ 2147483647 w 727"/>
              <a:gd name="T77" fmla="*/ 2147483647 h 821"/>
              <a:gd name="T78" fmla="*/ 2147483647 w 727"/>
              <a:gd name="T79" fmla="*/ 2147483647 h 821"/>
              <a:gd name="T80" fmla="*/ 2147483647 w 727"/>
              <a:gd name="T81" fmla="*/ 2147483647 h 821"/>
              <a:gd name="T82" fmla="*/ 2147483647 w 727"/>
              <a:gd name="T83" fmla="*/ 2147483647 h 821"/>
              <a:gd name="T84" fmla="*/ 2147483647 w 727"/>
              <a:gd name="T85" fmla="*/ 2147483647 h 821"/>
              <a:gd name="T86" fmla="*/ 2147483647 w 727"/>
              <a:gd name="T87" fmla="*/ 2147483647 h 821"/>
              <a:gd name="T88" fmla="*/ 2147483647 w 727"/>
              <a:gd name="T89" fmla="*/ 2147483647 h 821"/>
              <a:gd name="T90" fmla="*/ 2147483647 w 727"/>
              <a:gd name="T91" fmla="*/ 2147483647 h 821"/>
              <a:gd name="T92" fmla="*/ 2147483647 w 727"/>
              <a:gd name="T93" fmla="*/ 2147483647 h 821"/>
              <a:gd name="T94" fmla="*/ 2147483647 w 727"/>
              <a:gd name="T95" fmla="*/ 2147483647 h 821"/>
              <a:gd name="T96" fmla="*/ 2147483647 w 727"/>
              <a:gd name="T97" fmla="*/ 2147483647 h 821"/>
              <a:gd name="T98" fmla="*/ 2147483647 w 727"/>
              <a:gd name="T99" fmla="*/ 2147483647 h 821"/>
              <a:gd name="T100" fmla="*/ 2147483647 w 727"/>
              <a:gd name="T101" fmla="*/ 2147483647 h 821"/>
              <a:gd name="T102" fmla="*/ 2147483647 w 727"/>
              <a:gd name="T103" fmla="*/ 2147483647 h 821"/>
              <a:gd name="T104" fmla="*/ 2147483647 w 727"/>
              <a:gd name="T105" fmla="*/ 2147483647 h 821"/>
              <a:gd name="T106" fmla="*/ 2147483647 w 727"/>
              <a:gd name="T107" fmla="*/ 2147483647 h 821"/>
              <a:gd name="T108" fmla="*/ 2147483647 w 727"/>
              <a:gd name="T109" fmla="*/ 2147483647 h 821"/>
              <a:gd name="T110" fmla="*/ 2147483647 w 727"/>
              <a:gd name="T111" fmla="*/ 2147483647 h 821"/>
              <a:gd name="T112" fmla="*/ 2147483647 w 727"/>
              <a:gd name="T113" fmla="*/ 2147483647 h 8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27"/>
              <a:gd name="T172" fmla="*/ 0 h 821"/>
              <a:gd name="T173" fmla="*/ 727 w 727"/>
              <a:gd name="T174" fmla="*/ 821 h 8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27" h="821">
                <a:moveTo>
                  <a:pt x="550" y="160"/>
                </a:moveTo>
                <a:lnTo>
                  <a:pt x="546" y="162"/>
                </a:lnTo>
                <a:lnTo>
                  <a:pt x="539" y="176"/>
                </a:lnTo>
                <a:lnTo>
                  <a:pt x="545" y="160"/>
                </a:lnTo>
                <a:lnTo>
                  <a:pt x="541" y="155"/>
                </a:lnTo>
                <a:lnTo>
                  <a:pt x="539" y="157"/>
                </a:lnTo>
                <a:lnTo>
                  <a:pt x="541" y="147"/>
                </a:lnTo>
                <a:lnTo>
                  <a:pt x="534" y="141"/>
                </a:lnTo>
                <a:lnTo>
                  <a:pt x="527" y="142"/>
                </a:lnTo>
                <a:lnTo>
                  <a:pt x="526" y="140"/>
                </a:lnTo>
                <a:lnTo>
                  <a:pt x="518" y="136"/>
                </a:lnTo>
                <a:lnTo>
                  <a:pt x="511" y="132"/>
                </a:lnTo>
                <a:lnTo>
                  <a:pt x="503" y="130"/>
                </a:lnTo>
                <a:lnTo>
                  <a:pt x="497" y="127"/>
                </a:lnTo>
                <a:lnTo>
                  <a:pt x="488" y="122"/>
                </a:lnTo>
                <a:lnTo>
                  <a:pt x="487" y="125"/>
                </a:lnTo>
                <a:lnTo>
                  <a:pt x="476" y="127"/>
                </a:lnTo>
                <a:lnTo>
                  <a:pt x="469" y="140"/>
                </a:lnTo>
                <a:lnTo>
                  <a:pt x="468" y="142"/>
                </a:lnTo>
                <a:lnTo>
                  <a:pt x="460" y="146"/>
                </a:lnTo>
                <a:lnTo>
                  <a:pt x="448" y="164"/>
                </a:lnTo>
                <a:lnTo>
                  <a:pt x="449" y="149"/>
                </a:lnTo>
                <a:lnTo>
                  <a:pt x="444" y="152"/>
                </a:lnTo>
                <a:lnTo>
                  <a:pt x="438" y="150"/>
                </a:lnTo>
                <a:lnTo>
                  <a:pt x="431" y="150"/>
                </a:lnTo>
                <a:lnTo>
                  <a:pt x="425" y="130"/>
                </a:lnTo>
                <a:lnTo>
                  <a:pt x="412" y="137"/>
                </a:lnTo>
                <a:lnTo>
                  <a:pt x="398" y="144"/>
                </a:lnTo>
                <a:lnTo>
                  <a:pt x="393" y="141"/>
                </a:lnTo>
                <a:lnTo>
                  <a:pt x="406" y="133"/>
                </a:lnTo>
                <a:lnTo>
                  <a:pt x="417" y="111"/>
                </a:lnTo>
                <a:lnTo>
                  <a:pt x="430" y="97"/>
                </a:lnTo>
                <a:lnTo>
                  <a:pt x="443" y="83"/>
                </a:lnTo>
                <a:lnTo>
                  <a:pt x="438" y="72"/>
                </a:lnTo>
                <a:lnTo>
                  <a:pt x="429" y="64"/>
                </a:lnTo>
                <a:lnTo>
                  <a:pt x="425" y="46"/>
                </a:lnTo>
                <a:lnTo>
                  <a:pt x="420" y="27"/>
                </a:lnTo>
                <a:lnTo>
                  <a:pt x="420" y="30"/>
                </a:lnTo>
                <a:lnTo>
                  <a:pt x="412" y="20"/>
                </a:lnTo>
                <a:lnTo>
                  <a:pt x="414" y="24"/>
                </a:lnTo>
                <a:lnTo>
                  <a:pt x="411" y="24"/>
                </a:lnTo>
                <a:lnTo>
                  <a:pt x="410" y="24"/>
                </a:lnTo>
                <a:lnTo>
                  <a:pt x="398" y="44"/>
                </a:lnTo>
                <a:lnTo>
                  <a:pt x="386" y="64"/>
                </a:lnTo>
                <a:lnTo>
                  <a:pt x="368" y="63"/>
                </a:lnTo>
                <a:lnTo>
                  <a:pt x="356" y="60"/>
                </a:lnTo>
                <a:lnTo>
                  <a:pt x="344" y="56"/>
                </a:lnTo>
                <a:lnTo>
                  <a:pt x="328" y="60"/>
                </a:lnTo>
                <a:lnTo>
                  <a:pt x="329" y="70"/>
                </a:lnTo>
                <a:lnTo>
                  <a:pt x="320" y="69"/>
                </a:lnTo>
                <a:lnTo>
                  <a:pt x="301" y="72"/>
                </a:lnTo>
                <a:lnTo>
                  <a:pt x="284" y="80"/>
                </a:lnTo>
                <a:lnTo>
                  <a:pt x="272" y="80"/>
                </a:lnTo>
                <a:lnTo>
                  <a:pt x="260" y="65"/>
                </a:lnTo>
                <a:lnTo>
                  <a:pt x="257" y="41"/>
                </a:lnTo>
                <a:lnTo>
                  <a:pt x="263" y="22"/>
                </a:lnTo>
                <a:lnTo>
                  <a:pt x="255" y="11"/>
                </a:lnTo>
                <a:lnTo>
                  <a:pt x="253" y="0"/>
                </a:lnTo>
                <a:lnTo>
                  <a:pt x="243" y="0"/>
                </a:lnTo>
                <a:lnTo>
                  <a:pt x="244" y="1"/>
                </a:lnTo>
                <a:lnTo>
                  <a:pt x="239" y="12"/>
                </a:lnTo>
                <a:lnTo>
                  <a:pt x="223" y="17"/>
                </a:lnTo>
                <a:lnTo>
                  <a:pt x="208" y="24"/>
                </a:lnTo>
                <a:lnTo>
                  <a:pt x="205" y="31"/>
                </a:lnTo>
                <a:lnTo>
                  <a:pt x="188" y="26"/>
                </a:lnTo>
                <a:lnTo>
                  <a:pt x="169" y="20"/>
                </a:lnTo>
                <a:lnTo>
                  <a:pt x="176" y="31"/>
                </a:lnTo>
                <a:lnTo>
                  <a:pt x="180" y="54"/>
                </a:lnTo>
                <a:lnTo>
                  <a:pt x="193" y="58"/>
                </a:lnTo>
                <a:lnTo>
                  <a:pt x="189" y="65"/>
                </a:lnTo>
                <a:lnTo>
                  <a:pt x="174" y="79"/>
                </a:lnTo>
                <a:lnTo>
                  <a:pt x="155" y="93"/>
                </a:lnTo>
                <a:lnTo>
                  <a:pt x="152" y="92"/>
                </a:lnTo>
                <a:lnTo>
                  <a:pt x="142" y="93"/>
                </a:lnTo>
                <a:lnTo>
                  <a:pt x="128" y="84"/>
                </a:lnTo>
                <a:lnTo>
                  <a:pt x="123" y="82"/>
                </a:lnTo>
                <a:lnTo>
                  <a:pt x="117" y="65"/>
                </a:lnTo>
                <a:lnTo>
                  <a:pt x="107" y="73"/>
                </a:lnTo>
                <a:lnTo>
                  <a:pt x="102" y="69"/>
                </a:lnTo>
                <a:lnTo>
                  <a:pt x="104" y="73"/>
                </a:lnTo>
                <a:lnTo>
                  <a:pt x="88" y="73"/>
                </a:lnTo>
                <a:lnTo>
                  <a:pt x="71" y="73"/>
                </a:lnTo>
                <a:lnTo>
                  <a:pt x="75" y="87"/>
                </a:lnTo>
                <a:lnTo>
                  <a:pt x="84" y="92"/>
                </a:lnTo>
                <a:lnTo>
                  <a:pt x="82" y="96"/>
                </a:lnTo>
                <a:lnTo>
                  <a:pt x="68" y="97"/>
                </a:lnTo>
                <a:lnTo>
                  <a:pt x="71" y="117"/>
                </a:lnTo>
                <a:lnTo>
                  <a:pt x="79" y="140"/>
                </a:lnTo>
                <a:lnTo>
                  <a:pt x="75" y="169"/>
                </a:lnTo>
                <a:lnTo>
                  <a:pt x="71" y="198"/>
                </a:lnTo>
                <a:lnTo>
                  <a:pt x="64" y="197"/>
                </a:lnTo>
                <a:lnTo>
                  <a:pt x="49" y="202"/>
                </a:lnTo>
                <a:lnTo>
                  <a:pt x="34" y="208"/>
                </a:lnTo>
                <a:lnTo>
                  <a:pt x="20" y="216"/>
                </a:lnTo>
                <a:lnTo>
                  <a:pt x="15" y="231"/>
                </a:lnTo>
                <a:lnTo>
                  <a:pt x="10" y="247"/>
                </a:lnTo>
                <a:lnTo>
                  <a:pt x="0" y="264"/>
                </a:lnTo>
                <a:lnTo>
                  <a:pt x="8" y="280"/>
                </a:lnTo>
                <a:lnTo>
                  <a:pt x="17" y="296"/>
                </a:lnTo>
                <a:lnTo>
                  <a:pt x="16" y="305"/>
                </a:lnTo>
                <a:lnTo>
                  <a:pt x="23" y="307"/>
                </a:lnTo>
                <a:lnTo>
                  <a:pt x="34" y="317"/>
                </a:lnTo>
                <a:lnTo>
                  <a:pt x="49" y="319"/>
                </a:lnTo>
                <a:lnTo>
                  <a:pt x="61" y="309"/>
                </a:lnTo>
                <a:lnTo>
                  <a:pt x="64" y="324"/>
                </a:lnTo>
                <a:lnTo>
                  <a:pt x="64" y="341"/>
                </a:lnTo>
                <a:lnTo>
                  <a:pt x="84" y="339"/>
                </a:lnTo>
                <a:lnTo>
                  <a:pt x="108" y="339"/>
                </a:lnTo>
                <a:lnTo>
                  <a:pt x="117" y="334"/>
                </a:lnTo>
                <a:lnTo>
                  <a:pt x="132" y="324"/>
                </a:lnTo>
                <a:lnTo>
                  <a:pt x="147" y="315"/>
                </a:lnTo>
                <a:lnTo>
                  <a:pt x="162" y="317"/>
                </a:lnTo>
                <a:lnTo>
                  <a:pt x="162" y="334"/>
                </a:lnTo>
                <a:lnTo>
                  <a:pt x="165" y="351"/>
                </a:lnTo>
                <a:lnTo>
                  <a:pt x="179" y="367"/>
                </a:lnTo>
                <a:lnTo>
                  <a:pt x="193" y="371"/>
                </a:lnTo>
                <a:lnTo>
                  <a:pt x="209" y="380"/>
                </a:lnTo>
                <a:lnTo>
                  <a:pt x="229" y="394"/>
                </a:lnTo>
                <a:lnTo>
                  <a:pt x="251" y="396"/>
                </a:lnTo>
                <a:lnTo>
                  <a:pt x="256" y="406"/>
                </a:lnTo>
                <a:lnTo>
                  <a:pt x="260" y="427"/>
                </a:lnTo>
                <a:lnTo>
                  <a:pt x="256" y="427"/>
                </a:lnTo>
                <a:lnTo>
                  <a:pt x="262" y="434"/>
                </a:lnTo>
                <a:lnTo>
                  <a:pt x="265" y="452"/>
                </a:lnTo>
                <a:lnTo>
                  <a:pt x="282" y="453"/>
                </a:lnTo>
                <a:lnTo>
                  <a:pt x="299" y="456"/>
                </a:lnTo>
                <a:lnTo>
                  <a:pt x="301" y="473"/>
                </a:lnTo>
                <a:lnTo>
                  <a:pt x="313" y="485"/>
                </a:lnTo>
                <a:lnTo>
                  <a:pt x="316" y="494"/>
                </a:lnTo>
                <a:lnTo>
                  <a:pt x="313" y="507"/>
                </a:lnTo>
                <a:lnTo>
                  <a:pt x="309" y="524"/>
                </a:lnTo>
                <a:lnTo>
                  <a:pt x="311" y="530"/>
                </a:lnTo>
                <a:lnTo>
                  <a:pt x="309" y="534"/>
                </a:lnTo>
                <a:lnTo>
                  <a:pt x="313" y="543"/>
                </a:lnTo>
                <a:lnTo>
                  <a:pt x="315" y="572"/>
                </a:lnTo>
                <a:lnTo>
                  <a:pt x="342" y="576"/>
                </a:lnTo>
                <a:lnTo>
                  <a:pt x="354" y="578"/>
                </a:lnTo>
                <a:lnTo>
                  <a:pt x="361" y="595"/>
                </a:lnTo>
                <a:lnTo>
                  <a:pt x="364" y="612"/>
                </a:lnTo>
                <a:lnTo>
                  <a:pt x="376" y="612"/>
                </a:lnTo>
                <a:lnTo>
                  <a:pt x="385" y="614"/>
                </a:lnTo>
                <a:lnTo>
                  <a:pt x="383" y="630"/>
                </a:lnTo>
                <a:lnTo>
                  <a:pt x="383" y="646"/>
                </a:lnTo>
                <a:lnTo>
                  <a:pt x="395" y="646"/>
                </a:lnTo>
                <a:lnTo>
                  <a:pt x="404" y="674"/>
                </a:lnTo>
                <a:lnTo>
                  <a:pt x="392" y="684"/>
                </a:lnTo>
                <a:lnTo>
                  <a:pt x="381" y="696"/>
                </a:lnTo>
                <a:lnTo>
                  <a:pt x="371" y="707"/>
                </a:lnTo>
                <a:lnTo>
                  <a:pt x="361" y="718"/>
                </a:lnTo>
                <a:lnTo>
                  <a:pt x="352" y="731"/>
                </a:lnTo>
                <a:lnTo>
                  <a:pt x="343" y="744"/>
                </a:lnTo>
                <a:lnTo>
                  <a:pt x="343" y="745"/>
                </a:lnTo>
                <a:lnTo>
                  <a:pt x="352" y="742"/>
                </a:lnTo>
                <a:lnTo>
                  <a:pt x="373" y="759"/>
                </a:lnTo>
                <a:lnTo>
                  <a:pt x="380" y="760"/>
                </a:lnTo>
                <a:lnTo>
                  <a:pt x="391" y="766"/>
                </a:lnTo>
                <a:lnTo>
                  <a:pt x="410" y="780"/>
                </a:lnTo>
                <a:lnTo>
                  <a:pt x="429" y="794"/>
                </a:lnTo>
                <a:lnTo>
                  <a:pt x="426" y="804"/>
                </a:lnTo>
                <a:lnTo>
                  <a:pt x="430" y="820"/>
                </a:lnTo>
                <a:lnTo>
                  <a:pt x="436" y="806"/>
                </a:lnTo>
                <a:lnTo>
                  <a:pt x="444" y="793"/>
                </a:lnTo>
                <a:lnTo>
                  <a:pt x="444" y="779"/>
                </a:lnTo>
                <a:lnTo>
                  <a:pt x="449" y="766"/>
                </a:lnTo>
                <a:lnTo>
                  <a:pt x="458" y="756"/>
                </a:lnTo>
                <a:lnTo>
                  <a:pt x="455" y="745"/>
                </a:lnTo>
                <a:lnTo>
                  <a:pt x="455" y="744"/>
                </a:lnTo>
                <a:lnTo>
                  <a:pt x="464" y="746"/>
                </a:lnTo>
                <a:lnTo>
                  <a:pt x="469" y="747"/>
                </a:lnTo>
                <a:lnTo>
                  <a:pt x="460" y="763"/>
                </a:lnTo>
                <a:lnTo>
                  <a:pt x="453" y="778"/>
                </a:lnTo>
                <a:lnTo>
                  <a:pt x="448" y="782"/>
                </a:lnTo>
                <a:lnTo>
                  <a:pt x="449" y="784"/>
                </a:lnTo>
                <a:lnTo>
                  <a:pt x="462" y="766"/>
                </a:lnTo>
                <a:lnTo>
                  <a:pt x="474" y="750"/>
                </a:lnTo>
                <a:lnTo>
                  <a:pt x="481" y="734"/>
                </a:lnTo>
                <a:lnTo>
                  <a:pt x="489" y="715"/>
                </a:lnTo>
                <a:lnTo>
                  <a:pt x="493" y="707"/>
                </a:lnTo>
                <a:lnTo>
                  <a:pt x="496" y="706"/>
                </a:lnTo>
                <a:lnTo>
                  <a:pt x="496" y="688"/>
                </a:lnTo>
                <a:lnTo>
                  <a:pt x="496" y="672"/>
                </a:lnTo>
                <a:lnTo>
                  <a:pt x="491" y="660"/>
                </a:lnTo>
                <a:lnTo>
                  <a:pt x="491" y="653"/>
                </a:lnTo>
                <a:lnTo>
                  <a:pt x="493" y="646"/>
                </a:lnTo>
                <a:lnTo>
                  <a:pt x="491" y="644"/>
                </a:lnTo>
                <a:lnTo>
                  <a:pt x="498" y="643"/>
                </a:lnTo>
                <a:lnTo>
                  <a:pt x="515" y="627"/>
                </a:lnTo>
                <a:lnTo>
                  <a:pt x="530" y="612"/>
                </a:lnTo>
                <a:lnTo>
                  <a:pt x="545" y="607"/>
                </a:lnTo>
                <a:lnTo>
                  <a:pt x="560" y="598"/>
                </a:lnTo>
                <a:lnTo>
                  <a:pt x="566" y="593"/>
                </a:lnTo>
                <a:lnTo>
                  <a:pt x="578" y="593"/>
                </a:lnTo>
                <a:lnTo>
                  <a:pt x="571" y="595"/>
                </a:lnTo>
                <a:lnTo>
                  <a:pt x="584" y="590"/>
                </a:lnTo>
                <a:lnTo>
                  <a:pt x="587" y="590"/>
                </a:lnTo>
                <a:lnTo>
                  <a:pt x="608" y="590"/>
                </a:lnTo>
                <a:lnTo>
                  <a:pt x="613" y="577"/>
                </a:lnTo>
                <a:lnTo>
                  <a:pt x="624" y="571"/>
                </a:lnTo>
                <a:lnTo>
                  <a:pt x="627" y="548"/>
                </a:lnTo>
                <a:lnTo>
                  <a:pt x="636" y="531"/>
                </a:lnTo>
                <a:lnTo>
                  <a:pt x="643" y="515"/>
                </a:lnTo>
                <a:lnTo>
                  <a:pt x="647" y="486"/>
                </a:lnTo>
                <a:lnTo>
                  <a:pt x="651" y="476"/>
                </a:lnTo>
                <a:lnTo>
                  <a:pt x="652" y="456"/>
                </a:lnTo>
                <a:lnTo>
                  <a:pt x="654" y="435"/>
                </a:lnTo>
                <a:lnTo>
                  <a:pt x="652" y="420"/>
                </a:lnTo>
                <a:lnTo>
                  <a:pt x="652" y="405"/>
                </a:lnTo>
                <a:lnTo>
                  <a:pt x="650" y="399"/>
                </a:lnTo>
                <a:lnTo>
                  <a:pt x="652" y="379"/>
                </a:lnTo>
                <a:lnTo>
                  <a:pt x="659" y="377"/>
                </a:lnTo>
                <a:lnTo>
                  <a:pt x="660" y="384"/>
                </a:lnTo>
                <a:lnTo>
                  <a:pt x="670" y="366"/>
                </a:lnTo>
                <a:lnTo>
                  <a:pt x="679" y="351"/>
                </a:lnTo>
                <a:lnTo>
                  <a:pt x="679" y="347"/>
                </a:lnTo>
                <a:lnTo>
                  <a:pt x="683" y="343"/>
                </a:lnTo>
                <a:lnTo>
                  <a:pt x="694" y="328"/>
                </a:lnTo>
                <a:lnTo>
                  <a:pt x="705" y="313"/>
                </a:lnTo>
                <a:lnTo>
                  <a:pt x="722" y="289"/>
                </a:lnTo>
                <a:lnTo>
                  <a:pt x="726" y="260"/>
                </a:lnTo>
                <a:lnTo>
                  <a:pt x="717" y="238"/>
                </a:lnTo>
                <a:lnTo>
                  <a:pt x="709" y="217"/>
                </a:lnTo>
                <a:lnTo>
                  <a:pt x="694" y="214"/>
                </a:lnTo>
                <a:lnTo>
                  <a:pt x="679" y="212"/>
                </a:lnTo>
                <a:lnTo>
                  <a:pt x="659" y="194"/>
                </a:lnTo>
                <a:lnTo>
                  <a:pt x="640" y="176"/>
                </a:lnTo>
                <a:lnTo>
                  <a:pt x="613" y="169"/>
                </a:lnTo>
                <a:lnTo>
                  <a:pt x="595" y="170"/>
                </a:lnTo>
                <a:lnTo>
                  <a:pt x="579" y="166"/>
                </a:lnTo>
                <a:lnTo>
                  <a:pt x="563" y="162"/>
                </a:lnTo>
                <a:lnTo>
                  <a:pt x="549" y="166"/>
                </a:lnTo>
                <a:lnTo>
                  <a:pt x="550" y="160"/>
                </a:lnTo>
              </a:path>
            </a:pathLst>
          </a:custGeom>
          <a:solidFill>
            <a:srgbClr val="92D050"/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5" name="Freeform 226"/>
          <p:cNvSpPr>
            <a:spLocks noChangeAspect="1"/>
          </p:cNvSpPr>
          <p:nvPr/>
        </p:nvSpPr>
        <p:spPr bwMode="auto">
          <a:xfrm>
            <a:off x="6610350" y="4491037"/>
            <a:ext cx="290513" cy="274637"/>
          </a:xfrm>
          <a:custGeom>
            <a:avLst/>
            <a:gdLst>
              <a:gd name="T0" fmla="*/ 2147483647 w 91"/>
              <a:gd name="T1" fmla="*/ 2147483647 h 102"/>
              <a:gd name="T2" fmla="*/ 2147483647 w 91"/>
              <a:gd name="T3" fmla="*/ 2147483647 h 102"/>
              <a:gd name="T4" fmla="*/ 2147483647 w 91"/>
              <a:gd name="T5" fmla="*/ 2147483647 h 102"/>
              <a:gd name="T6" fmla="*/ 2147483647 w 91"/>
              <a:gd name="T7" fmla="*/ 2147483647 h 102"/>
              <a:gd name="T8" fmla="*/ 2147483647 w 91"/>
              <a:gd name="T9" fmla="*/ 2147483647 h 102"/>
              <a:gd name="T10" fmla="*/ 2147483647 w 91"/>
              <a:gd name="T11" fmla="*/ 0 h 102"/>
              <a:gd name="T12" fmla="*/ 2147483647 w 91"/>
              <a:gd name="T13" fmla="*/ 2147483647 h 102"/>
              <a:gd name="T14" fmla="*/ 2147483647 w 91"/>
              <a:gd name="T15" fmla="*/ 2147483647 h 102"/>
              <a:gd name="T16" fmla="*/ 2147483647 w 91"/>
              <a:gd name="T17" fmla="*/ 2147483647 h 102"/>
              <a:gd name="T18" fmla="*/ 0 w 91"/>
              <a:gd name="T19" fmla="*/ 2147483647 h 102"/>
              <a:gd name="T20" fmla="*/ 2147483647 w 91"/>
              <a:gd name="T21" fmla="*/ 2147483647 h 102"/>
              <a:gd name="T22" fmla="*/ 0 w 91"/>
              <a:gd name="T23" fmla="*/ 2147483647 h 102"/>
              <a:gd name="T24" fmla="*/ 2147483647 w 91"/>
              <a:gd name="T25" fmla="*/ 2147483647 h 102"/>
              <a:gd name="T26" fmla="*/ 2147483647 w 91"/>
              <a:gd name="T27" fmla="*/ 2147483647 h 102"/>
              <a:gd name="T28" fmla="*/ 2147483647 w 91"/>
              <a:gd name="T29" fmla="*/ 2147483647 h 102"/>
              <a:gd name="T30" fmla="*/ 2147483647 w 91"/>
              <a:gd name="T31" fmla="*/ 2147483647 h 102"/>
              <a:gd name="T32" fmla="*/ 2147483647 w 91"/>
              <a:gd name="T33" fmla="*/ 2147483647 h 102"/>
              <a:gd name="T34" fmla="*/ 2147483647 w 91"/>
              <a:gd name="T35" fmla="*/ 2147483647 h 102"/>
              <a:gd name="T36" fmla="*/ 2147483647 w 91"/>
              <a:gd name="T37" fmla="*/ 2147483647 h 1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1"/>
              <a:gd name="T58" fmla="*/ 0 h 102"/>
              <a:gd name="T59" fmla="*/ 91 w 91"/>
              <a:gd name="T60" fmla="*/ 102 h 10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1" h="102">
                <a:moveTo>
                  <a:pt x="88" y="52"/>
                </a:moveTo>
                <a:lnTo>
                  <a:pt x="69" y="38"/>
                </a:lnTo>
                <a:lnTo>
                  <a:pt x="50" y="24"/>
                </a:lnTo>
                <a:lnTo>
                  <a:pt x="39" y="17"/>
                </a:lnTo>
                <a:lnTo>
                  <a:pt x="32" y="16"/>
                </a:lnTo>
                <a:lnTo>
                  <a:pt x="11" y="0"/>
                </a:lnTo>
                <a:lnTo>
                  <a:pt x="2" y="2"/>
                </a:lnTo>
                <a:lnTo>
                  <a:pt x="2" y="3"/>
                </a:lnTo>
                <a:lnTo>
                  <a:pt x="1" y="26"/>
                </a:lnTo>
                <a:lnTo>
                  <a:pt x="0" y="49"/>
                </a:lnTo>
                <a:lnTo>
                  <a:pt x="1" y="52"/>
                </a:lnTo>
                <a:lnTo>
                  <a:pt x="0" y="70"/>
                </a:lnTo>
                <a:lnTo>
                  <a:pt x="8" y="88"/>
                </a:lnTo>
                <a:lnTo>
                  <a:pt x="31" y="97"/>
                </a:lnTo>
                <a:lnTo>
                  <a:pt x="60" y="101"/>
                </a:lnTo>
                <a:lnTo>
                  <a:pt x="77" y="94"/>
                </a:lnTo>
                <a:lnTo>
                  <a:pt x="90" y="77"/>
                </a:lnTo>
                <a:lnTo>
                  <a:pt x="86" y="62"/>
                </a:lnTo>
                <a:lnTo>
                  <a:pt x="88" y="52"/>
                </a:lnTo>
              </a:path>
            </a:pathLst>
          </a:custGeom>
          <a:solidFill>
            <a:schemeClr val="accent2"/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6" name="Freeform 227"/>
          <p:cNvSpPr>
            <a:spLocks noChangeAspect="1"/>
          </p:cNvSpPr>
          <p:nvPr/>
        </p:nvSpPr>
        <p:spPr bwMode="auto">
          <a:xfrm>
            <a:off x="5903913" y="4030662"/>
            <a:ext cx="914400" cy="1714500"/>
          </a:xfrm>
          <a:custGeom>
            <a:avLst/>
            <a:gdLst>
              <a:gd name="T0" fmla="*/ 2147483647 w 286"/>
              <a:gd name="T1" fmla="*/ 2147483647 h 638"/>
              <a:gd name="T2" fmla="*/ 2147483647 w 286"/>
              <a:gd name="T3" fmla="*/ 2147483647 h 638"/>
              <a:gd name="T4" fmla="*/ 2147483647 w 286"/>
              <a:gd name="T5" fmla="*/ 2147483647 h 638"/>
              <a:gd name="T6" fmla="*/ 2147483647 w 286"/>
              <a:gd name="T7" fmla="*/ 2147483647 h 638"/>
              <a:gd name="T8" fmla="*/ 2147483647 w 286"/>
              <a:gd name="T9" fmla="*/ 2147483647 h 638"/>
              <a:gd name="T10" fmla="*/ 2147483647 w 286"/>
              <a:gd name="T11" fmla="*/ 2147483647 h 638"/>
              <a:gd name="T12" fmla="*/ 2147483647 w 286"/>
              <a:gd name="T13" fmla="*/ 2147483647 h 638"/>
              <a:gd name="T14" fmla="*/ 2147483647 w 286"/>
              <a:gd name="T15" fmla="*/ 2147483647 h 638"/>
              <a:gd name="T16" fmla="*/ 2147483647 w 286"/>
              <a:gd name="T17" fmla="*/ 2147483647 h 638"/>
              <a:gd name="T18" fmla="*/ 2147483647 w 286"/>
              <a:gd name="T19" fmla="*/ 2147483647 h 638"/>
              <a:gd name="T20" fmla="*/ 2147483647 w 286"/>
              <a:gd name="T21" fmla="*/ 2147483647 h 638"/>
              <a:gd name="T22" fmla="*/ 2147483647 w 286"/>
              <a:gd name="T23" fmla="*/ 2147483647 h 638"/>
              <a:gd name="T24" fmla="*/ 2147483647 w 286"/>
              <a:gd name="T25" fmla="*/ 2147483647 h 638"/>
              <a:gd name="T26" fmla="*/ 2147483647 w 286"/>
              <a:gd name="T27" fmla="*/ 2147483647 h 638"/>
              <a:gd name="T28" fmla="*/ 2147483647 w 286"/>
              <a:gd name="T29" fmla="*/ 2147483647 h 638"/>
              <a:gd name="T30" fmla="*/ 2147483647 w 286"/>
              <a:gd name="T31" fmla="*/ 2147483647 h 638"/>
              <a:gd name="T32" fmla="*/ 2147483647 w 286"/>
              <a:gd name="T33" fmla="*/ 2147483647 h 638"/>
              <a:gd name="T34" fmla="*/ 2147483647 w 286"/>
              <a:gd name="T35" fmla="*/ 2147483647 h 638"/>
              <a:gd name="T36" fmla="*/ 2147483647 w 286"/>
              <a:gd name="T37" fmla="*/ 2147483647 h 638"/>
              <a:gd name="T38" fmla="*/ 2147483647 w 286"/>
              <a:gd name="T39" fmla="*/ 2147483647 h 638"/>
              <a:gd name="T40" fmla="*/ 2147483647 w 286"/>
              <a:gd name="T41" fmla="*/ 2147483647 h 638"/>
              <a:gd name="T42" fmla="*/ 2147483647 w 286"/>
              <a:gd name="T43" fmla="*/ 2147483647 h 638"/>
              <a:gd name="T44" fmla="*/ 2147483647 w 286"/>
              <a:gd name="T45" fmla="*/ 2147483647 h 638"/>
              <a:gd name="T46" fmla="*/ 2147483647 w 286"/>
              <a:gd name="T47" fmla="*/ 2147483647 h 638"/>
              <a:gd name="T48" fmla="*/ 2147483647 w 286"/>
              <a:gd name="T49" fmla="*/ 2147483647 h 638"/>
              <a:gd name="T50" fmla="*/ 2147483647 w 286"/>
              <a:gd name="T51" fmla="*/ 2147483647 h 638"/>
              <a:gd name="T52" fmla="*/ 2147483647 w 286"/>
              <a:gd name="T53" fmla="*/ 2147483647 h 638"/>
              <a:gd name="T54" fmla="*/ 2147483647 w 286"/>
              <a:gd name="T55" fmla="*/ 2147483647 h 638"/>
              <a:gd name="T56" fmla="*/ 2147483647 w 286"/>
              <a:gd name="T57" fmla="*/ 2147483647 h 638"/>
              <a:gd name="T58" fmla="*/ 2147483647 w 286"/>
              <a:gd name="T59" fmla="*/ 2147483647 h 638"/>
              <a:gd name="T60" fmla="*/ 0 w 286"/>
              <a:gd name="T61" fmla="*/ 2147483647 h 638"/>
              <a:gd name="T62" fmla="*/ 2147483647 w 286"/>
              <a:gd name="T63" fmla="*/ 2147483647 h 638"/>
              <a:gd name="T64" fmla="*/ 2147483647 w 286"/>
              <a:gd name="T65" fmla="*/ 2147483647 h 638"/>
              <a:gd name="T66" fmla="*/ 2147483647 w 286"/>
              <a:gd name="T67" fmla="*/ 2147483647 h 638"/>
              <a:gd name="T68" fmla="*/ 2147483647 w 286"/>
              <a:gd name="T69" fmla="*/ 2147483647 h 638"/>
              <a:gd name="T70" fmla="*/ 2147483647 w 286"/>
              <a:gd name="T71" fmla="*/ 2147483647 h 638"/>
              <a:gd name="T72" fmla="*/ 2147483647 w 286"/>
              <a:gd name="T73" fmla="*/ 2147483647 h 638"/>
              <a:gd name="T74" fmla="*/ 2147483647 w 286"/>
              <a:gd name="T75" fmla="*/ 2147483647 h 638"/>
              <a:gd name="T76" fmla="*/ 2147483647 w 286"/>
              <a:gd name="T77" fmla="*/ 2147483647 h 638"/>
              <a:gd name="T78" fmla="*/ 2147483647 w 286"/>
              <a:gd name="T79" fmla="*/ 2147483647 h 638"/>
              <a:gd name="T80" fmla="*/ 2147483647 w 286"/>
              <a:gd name="T81" fmla="*/ 2147483647 h 638"/>
              <a:gd name="T82" fmla="*/ 2147483647 w 286"/>
              <a:gd name="T83" fmla="*/ 2147483647 h 638"/>
              <a:gd name="T84" fmla="*/ 2147483647 w 286"/>
              <a:gd name="T85" fmla="*/ 2147483647 h 638"/>
              <a:gd name="T86" fmla="*/ 2147483647 w 286"/>
              <a:gd name="T87" fmla="*/ 2147483647 h 638"/>
              <a:gd name="T88" fmla="*/ 2147483647 w 286"/>
              <a:gd name="T89" fmla="*/ 2147483647 h 638"/>
              <a:gd name="T90" fmla="*/ 2147483647 w 286"/>
              <a:gd name="T91" fmla="*/ 2147483647 h 638"/>
              <a:gd name="T92" fmla="*/ 2147483647 w 286"/>
              <a:gd name="T93" fmla="*/ 2147483647 h 638"/>
              <a:gd name="T94" fmla="*/ 2147483647 w 286"/>
              <a:gd name="T95" fmla="*/ 2147483647 h 638"/>
              <a:gd name="T96" fmla="*/ 2147483647 w 286"/>
              <a:gd name="T97" fmla="*/ 2147483647 h 638"/>
              <a:gd name="T98" fmla="*/ 2147483647 w 286"/>
              <a:gd name="T99" fmla="*/ 2147483647 h 638"/>
              <a:gd name="T100" fmla="*/ 2147483647 w 286"/>
              <a:gd name="T101" fmla="*/ 2147483647 h 638"/>
              <a:gd name="T102" fmla="*/ 2147483647 w 286"/>
              <a:gd name="T103" fmla="*/ 2147483647 h 638"/>
              <a:gd name="T104" fmla="*/ 2147483647 w 286"/>
              <a:gd name="T105" fmla="*/ 2147483647 h 638"/>
              <a:gd name="T106" fmla="*/ 2147483647 w 286"/>
              <a:gd name="T107" fmla="*/ 2147483647 h 638"/>
              <a:gd name="T108" fmla="*/ 2147483647 w 286"/>
              <a:gd name="T109" fmla="*/ 2147483647 h 638"/>
              <a:gd name="T110" fmla="*/ 2147483647 w 286"/>
              <a:gd name="T111" fmla="*/ 2147483647 h 638"/>
              <a:gd name="T112" fmla="*/ 2147483647 w 286"/>
              <a:gd name="T113" fmla="*/ 2147483647 h 638"/>
              <a:gd name="T114" fmla="*/ 2147483647 w 286"/>
              <a:gd name="T115" fmla="*/ 2147483647 h 638"/>
              <a:gd name="T116" fmla="*/ 2147483647 w 286"/>
              <a:gd name="T117" fmla="*/ 2147483647 h 638"/>
              <a:gd name="T118" fmla="*/ 2147483647 w 286"/>
              <a:gd name="T119" fmla="*/ 2147483647 h 6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6"/>
              <a:gd name="T181" fmla="*/ 0 h 638"/>
              <a:gd name="T182" fmla="*/ 286 w 286"/>
              <a:gd name="T183" fmla="*/ 638 h 6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6" h="638">
                <a:moveTo>
                  <a:pt x="182" y="404"/>
                </a:moveTo>
                <a:lnTo>
                  <a:pt x="158" y="403"/>
                </a:lnTo>
                <a:lnTo>
                  <a:pt x="140" y="399"/>
                </a:lnTo>
                <a:lnTo>
                  <a:pt x="154" y="427"/>
                </a:lnTo>
                <a:lnTo>
                  <a:pt x="159" y="429"/>
                </a:lnTo>
                <a:lnTo>
                  <a:pt x="167" y="428"/>
                </a:lnTo>
                <a:lnTo>
                  <a:pt x="171" y="424"/>
                </a:lnTo>
                <a:lnTo>
                  <a:pt x="176" y="439"/>
                </a:lnTo>
                <a:lnTo>
                  <a:pt x="167" y="437"/>
                </a:lnTo>
                <a:lnTo>
                  <a:pt x="154" y="437"/>
                </a:lnTo>
                <a:lnTo>
                  <a:pt x="167" y="443"/>
                </a:lnTo>
                <a:lnTo>
                  <a:pt x="155" y="460"/>
                </a:lnTo>
                <a:lnTo>
                  <a:pt x="157" y="476"/>
                </a:lnTo>
                <a:lnTo>
                  <a:pt x="154" y="486"/>
                </a:lnTo>
                <a:lnTo>
                  <a:pt x="135" y="495"/>
                </a:lnTo>
                <a:lnTo>
                  <a:pt x="136" y="515"/>
                </a:lnTo>
                <a:lnTo>
                  <a:pt x="162" y="529"/>
                </a:lnTo>
                <a:lnTo>
                  <a:pt x="172" y="534"/>
                </a:lnTo>
                <a:lnTo>
                  <a:pt x="167" y="544"/>
                </a:lnTo>
                <a:lnTo>
                  <a:pt x="172" y="547"/>
                </a:lnTo>
                <a:lnTo>
                  <a:pt x="163" y="559"/>
                </a:lnTo>
                <a:lnTo>
                  <a:pt x="154" y="573"/>
                </a:lnTo>
                <a:lnTo>
                  <a:pt x="153" y="588"/>
                </a:lnTo>
                <a:lnTo>
                  <a:pt x="144" y="586"/>
                </a:lnTo>
                <a:lnTo>
                  <a:pt x="140" y="588"/>
                </a:lnTo>
                <a:lnTo>
                  <a:pt x="148" y="592"/>
                </a:lnTo>
                <a:lnTo>
                  <a:pt x="141" y="604"/>
                </a:lnTo>
                <a:lnTo>
                  <a:pt x="140" y="607"/>
                </a:lnTo>
                <a:lnTo>
                  <a:pt x="149" y="620"/>
                </a:lnTo>
                <a:lnTo>
                  <a:pt x="144" y="620"/>
                </a:lnTo>
                <a:lnTo>
                  <a:pt x="157" y="626"/>
                </a:lnTo>
                <a:lnTo>
                  <a:pt x="167" y="637"/>
                </a:lnTo>
                <a:lnTo>
                  <a:pt x="138" y="629"/>
                </a:lnTo>
                <a:lnTo>
                  <a:pt x="106" y="625"/>
                </a:lnTo>
                <a:lnTo>
                  <a:pt x="96" y="616"/>
                </a:lnTo>
                <a:lnTo>
                  <a:pt x="86" y="600"/>
                </a:lnTo>
                <a:lnTo>
                  <a:pt x="76" y="601"/>
                </a:lnTo>
                <a:lnTo>
                  <a:pt x="60" y="573"/>
                </a:lnTo>
                <a:lnTo>
                  <a:pt x="69" y="562"/>
                </a:lnTo>
                <a:lnTo>
                  <a:pt x="68" y="533"/>
                </a:lnTo>
                <a:lnTo>
                  <a:pt x="64" y="510"/>
                </a:lnTo>
                <a:lnTo>
                  <a:pt x="62" y="494"/>
                </a:lnTo>
                <a:lnTo>
                  <a:pt x="58" y="485"/>
                </a:lnTo>
                <a:lnTo>
                  <a:pt x="50" y="481"/>
                </a:lnTo>
                <a:lnTo>
                  <a:pt x="62" y="476"/>
                </a:lnTo>
                <a:lnTo>
                  <a:pt x="49" y="468"/>
                </a:lnTo>
                <a:lnTo>
                  <a:pt x="41" y="446"/>
                </a:lnTo>
                <a:lnTo>
                  <a:pt x="31" y="434"/>
                </a:lnTo>
                <a:lnTo>
                  <a:pt x="31" y="419"/>
                </a:lnTo>
                <a:lnTo>
                  <a:pt x="24" y="390"/>
                </a:lnTo>
                <a:lnTo>
                  <a:pt x="22" y="369"/>
                </a:lnTo>
                <a:lnTo>
                  <a:pt x="26" y="356"/>
                </a:lnTo>
                <a:lnTo>
                  <a:pt x="24" y="343"/>
                </a:lnTo>
                <a:lnTo>
                  <a:pt x="19" y="326"/>
                </a:lnTo>
                <a:lnTo>
                  <a:pt x="13" y="307"/>
                </a:lnTo>
                <a:lnTo>
                  <a:pt x="22" y="294"/>
                </a:lnTo>
                <a:lnTo>
                  <a:pt x="19" y="280"/>
                </a:lnTo>
                <a:lnTo>
                  <a:pt x="20" y="254"/>
                </a:lnTo>
                <a:lnTo>
                  <a:pt x="16" y="241"/>
                </a:lnTo>
                <a:lnTo>
                  <a:pt x="8" y="224"/>
                </a:lnTo>
                <a:lnTo>
                  <a:pt x="0" y="206"/>
                </a:lnTo>
                <a:lnTo>
                  <a:pt x="0" y="193"/>
                </a:lnTo>
                <a:lnTo>
                  <a:pt x="2" y="179"/>
                </a:lnTo>
                <a:lnTo>
                  <a:pt x="1" y="165"/>
                </a:lnTo>
                <a:lnTo>
                  <a:pt x="1" y="150"/>
                </a:lnTo>
                <a:lnTo>
                  <a:pt x="8" y="131"/>
                </a:lnTo>
                <a:lnTo>
                  <a:pt x="16" y="112"/>
                </a:lnTo>
                <a:lnTo>
                  <a:pt x="21" y="106"/>
                </a:lnTo>
                <a:lnTo>
                  <a:pt x="15" y="93"/>
                </a:lnTo>
                <a:lnTo>
                  <a:pt x="11" y="64"/>
                </a:lnTo>
                <a:lnTo>
                  <a:pt x="15" y="54"/>
                </a:lnTo>
                <a:lnTo>
                  <a:pt x="30" y="45"/>
                </a:lnTo>
                <a:lnTo>
                  <a:pt x="34" y="25"/>
                </a:lnTo>
                <a:lnTo>
                  <a:pt x="30" y="21"/>
                </a:lnTo>
                <a:lnTo>
                  <a:pt x="45" y="0"/>
                </a:lnTo>
                <a:lnTo>
                  <a:pt x="49" y="2"/>
                </a:lnTo>
                <a:lnTo>
                  <a:pt x="72" y="6"/>
                </a:lnTo>
                <a:lnTo>
                  <a:pt x="81" y="18"/>
                </a:lnTo>
                <a:lnTo>
                  <a:pt x="87" y="7"/>
                </a:lnTo>
                <a:lnTo>
                  <a:pt x="107" y="3"/>
                </a:lnTo>
                <a:lnTo>
                  <a:pt x="111" y="8"/>
                </a:lnTo>
                <a:lnTo>
                  <a:pt x="129" y="26"/>
                </a:lnTo>
                <a:lnTo>
                  <a:pt x="148" y="42"/>
                </a:lnTo>
                <a:lnTo>
                  <a:pt x="163" y="49"/>
                </a:lnTo>
                <a:lnTo>
                  <a:pt x="178" y="55"/>
                </a:lnTo>
                <a:lnTo>
                  <a:pt x="193" y="66"/>
                </a:lnTo>
                <a:lnTo>
                  <a:pt x="211" y="75"/>
                </a:lnTo>
                <a:lnTo>
                  <a:pt x="205" y="96"/>
                </a:lnTo>
                <a:lnTo>
                  <a:pt x="197" y="116"/>
                </a:lnTo>
                <a:lnTo>
                  <a:pt x="219" y="116"/>
                </a:lnTo>
                <a:lnTo>
                  <a:pt x="239" y="118"/>
                </a:lnTo>
                <a:lnTo>
                  <a:pt x="252" y="113"/>
                </a:lnTo>
                <a:lnTo>
                  <a:pt x="266" y="92"/>
                </a:lnTo>
                <a:lnTo>
                  <a:pt x="264" y="78"/>
                </a:lnTo>
                <a:lnTo>
                  <a:pt x="276" y="78"/>
                </a:lnTo>
                <a:lnTo>
                  <a:pt x="285" y="106"/>
                </a:lnTo>
                <a:lnTo>
                  <a:pt x="273" y="116"/>
                </a:lnTo>
                <a:lnTo>
                  <a:pt x="262" y="127"/>
                </a:lnTo>
                <a:lnTo>
                  <a:pt x="252" y="139"/>
                </a:lnTo>
                <a:lnTo>
                  <a:pt x="241" y="150"/>
                </a:lnTo>
                <a:lnTo>
                  <a:pt x="233" y="163"/>
                </a:lnTo>
                <a:lnTo>
                  <a:pt x="224" y="175"/>
                </a:lnTo>
                <a:lnTo>
                  <a:pt x="224" y="178"/>
                </a:lnTo>
                <a:lnTo>
                  <a:pt x="222" y="200"/>
                </a:lnTo>
                <a:lnTo>
                  <a:pt x="221" y="223"/>
                </a:lnTo>
                <a:lnTo>
                  <a:pt x="224" y="236"/>
                </a:lnTo>
                <a:lnTo>
                  <a:pt x="220" y="246"/>
                </a:lnTo>
                <a:lnTo>
                  <a:pt x="228" y="270"/>
                </a:lnTo>
                <a:lnTo>
                  <a:pt x="252" y="286"/>
                </a:lnTo>
                <a:lnTo>
                  <a:pt x="253" y="302"/>
                </a:lnTo>
                <a:lnTo>
                  <a:pt x="264" y="310"/>
                </a:lnTo>
                <a:lnTo>
                  <a:pt x="257" y="328"/>
                </a:lnTo>
                <a:lnTo>
                  <a:pt x="250" y="346"/>
                </a:lnTo>
                <a:lnTo>
                  <a:pt x="235" y="350"/>
                </a:lnTo>
                <a:lnTo>
                  <a:pt x="221" y="353"/>
                </a:lnTo>
                <a:lnTo>
                  <a:pt x="206" y="357"/>
                </a:lnTo>
                <a:lnTo>
                  <a:pt x="191" y="361"/>
                </a:lnTo>
                <a:lnTo>
                  <a:pt x="178" y="360"/>
                </a:lnTo>
                <a:lnTo>
                  <a:pt x="182" y="367"/>
                </a:lnTo>
                <a:lnTo>
                  <a:pt x="186" y="394"/>
                </a:lnTo>
                <a:lnTo>
                  <a:pt x="182" y="404"/>
                </a:lnTo>
              </a:path>
            </a:pathLst>
          </a:custGeom>
          <a:solidFill>
            <a:schemeClr val="accent2"/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7" name="Freeform 228"/>
          <p:cNvSpPr>
            <a:spLocks noChangeAspect="1"/>
          </p:cNvSpPr>
          <p:nvPr/>
        </p:nvSpPr>
        <p:spPr bwMode="auto">
          <a:xfrm>
            <a:off x="6326188" y="5821362"/>
            <a:ext cx="227012" cy="122237"/>
          </a:xfrm>
          <a:custGeom>
            <a:avLst/>
            <a:gdLst>
              <a:gd name="T0" fmla="*/ 2147483647 w 71"/>
              <a:gd name="T1" fmla="*/ 2147483647 h 45"/>
              <a:gd name="T2" fmla="*/ 0 w 71"/>
              <a:gd name="T3" fmla="*/ 0 h 45"/>
              <a:gd name="T4" fmla="*/ 2147483647 w 71"/>
              <a:gd name="T5" fmla="*/ 2147483647 h 45"/>
              <a:gd name="T6" fmla="*/ 2147483647 w 71"/>
              <a:gd name="T7" fmla="*/ 2147483647 h 45"/>
              <a:gd name="T8" fmla="*/ 2147483647 w 71"/>
              <a:gd name="T9" fmla="*/ 2147483647 h 45"/>
              <a:gd name="T10" fmla="*/ 2147483647 w 71"/>
              <a:gd name="T11" fmla="*/ 2147483647 h 45"/>
              <a:gd name="T12" fmla="*/ 2147483647 w 71"/>
              <a:gd name="T13" fmla="*/ 2147483647 h 45"/>
              <a:gd name="T14" fmla="*/ 2147483647 w 71"/>
              <a:gd name="T15" fmla="*/ 2147483647 h 45"/>
              <a:gd name="T16" fmla="*/ 2147483647 w 71"/>
              <a:gd name="T17" fmla="*/ 2147483647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1"/>
              <a:gd name="T28" fmla="*/ 0 h 45"/>
              <a:gd name="T29" fmla="*/ 71 w 71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1" h="45">
                <a:moveTo>
                  <a:pt x="6" y="8"/>
                </a:moveTo>
                <a:lnTo>
                  <a:pt x="0" y="0"/>
                </a:lnTo>
                <a:lnTo>
                  <a:pt x="8" y="21"/>
                </a:lnTo>
                <a:lnTo>
                  <a:pt x="18" y="44"/>
                </a:lnTo>
                <a:lnTo>
                  <a:pt x="43" y="44"/>
                </a:lnTo>
                <a:lnTo>
                  <a:pt x="70" y="44"/>
                </a:lnTo>
                <a:lnTo>
                  <a:pt x="67" y="40"/>
                </a:lnTo>
                <a:lnTo>
                  <a:pt x="31" y="27"/>
                </a:lnTo>
                <a:lnTo>
                  <a:pt x="6" y="8"/>
                </a:lnTo>
              </a:path>
            </a:pathLst>
          </a:custGeom>
          <a:solidFill>
            <a:schemeClr val="accent2"/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8" name="Freeform 229"/>
          <p:cNvSpPr>
            <a:spLocks noChangeAspect="1"/>
          </p:cNvSpPr>
          <p:nvPr/>
        </p:nvSpPr>
        <p:spPr bwMode="auto">
          <a:xfrm>
            <a:off x="5783263" y="3792537"/>
            <a:ext cx="661987" cy="2038350"/>
          </a:xfrm>
          <a:custGeom>
            <a:avLst/>
            <a:gdLst>
              <a:gd name="T0" fmla="*/ 2147483647 w 206"/>
              <a:gd name="T1" fmla="*/ 2147483647 h 758"/>
              <a:gd name="T2" fmla="*/ 2147483647 w 206"/>
              <a:gd name="T3" fmla="*/ 2147483647 h 758"/>
              <a:gd name="T4" fmla="*/ 2147483647 w 206"/>
              <a:gd name="T5" fmla="*/ 2147483647 h 758"/>
              <a:gd name="T6" fmla="*/ 2147483647 w 206"/>
              <a:gd name="T7" fmla="*/ 2147483647 h 758"/>
              <a:gd name="T8" fmla="*/ 2147483647 w 206"/>
              <a:gd name="T9" fmla="*/ 2147483647 h 758"/>
              <a:gd name="T10" fmla="*/ 2147483647 w 206"/>
              <a:gd name="T11" fmla="*/ 2147483647 h 758"/>
              <a:gd name="T12" fmla="*/ 2147483647 w 206"/>
              <a:gd name="T13" fmla="*/ 2147483647 h 758"/>
              <a:gd name="T14" fmla="*/ 2147483647 w 206"/>
              <a:gd name="T15" fmla="*/ 2147483647 h 758"/>
              <a:gd name="T16" fmla="*/ 2147483647 w 206"/>
              <a:gd name="T17" fmla="*/ 2147483647 h 758"/>
              <a:gd name="T18" fmla="*/ 2147483647 w 206"/>
              <a:gd name="T19" fmla="*/ 2147483647 h 758"/>
              <a:gd name="T20" fmla="*/ 2147483647 w 206"/>
              <a:gd name="T21" fmla="*/ 2147483647 h 758"/>
              <a:gd name="T22" fmla="*/ 2147483647 w 206"/>
              <a:gd name="T23" fmla="*/ 2147483647 h 758"/>
              <a:gd name="T24" fmla="*/ 2147483647 w 206"/>
              <a:gd name="T25" fmla="*/ 2147483647 h 758"/>
              <a:gd name="T26" fmla="*/ 2147483647 w 206"/>
              <a:gd name="T27" fmla="*/ 2147483647 h 758"/>
              <a:gd name="T28" fmla="*/ 2147483647 w 206"/>
              <a:gd name="T29" fmla="*/ 2147483647 h 758"/>
              <a:gd name="T30" fmla="*/ 2147483647 w 206"/>
              <a:gd name="T31" fmla="*/ 2147483647 h 758"/>
              <a:gd name="T32" fmla="*/ 2147483647 w 206"/>
              <a:gd name="T33" fmla="*/ 2147483647 h 758"/>
              <a:gd name="T34" fmla="*/ 2147483647 w 206"/>
              <a:gd name="T35" fmla="*/ 2147483647 h 758"/>
              <a:gd name="T36" fmla="*/ 2147483647 w 206"/>
              <a:gd name="T37" fmla="*/ 2147483647 h 758"/>
              <a:gd name="T38" fmla="*/ 2147483647 w 206"/>
              <a:gd name="T39" fmla="*/ 2147483647 h 758"/>
              <a:gd name="T40" fmla="*/ 2147483647 w 206"/>
              <a:gd name="T41" fmla="*/ 2147483647 h 758"/>
              <a:gd name="T42" fmla="*/ 2147483647 w 206"/>
              <a:gd name="T43" fmla="*/ 2147483647 h 758"/>
              <a:gd name="T44" fmla="*/ 2147483647 w 206"/>
              <a:gd name="T45" fmla="*/ 2147483647 h 758"/>
              <a:gd name="T46" fmla="*/ 2147483647 w 206"/>
              <a:gd name="T47" fmla="*/ 2147483647 h 758"/>
              <a:gd name="T48" fmla="*/ 2147483647 w 206"/>
              <a:gd name="T49" fmla="*/ 2147483647 h 758"/>
              <a:gd name="T50" fmla="*/ 2147483647 w 206"/>
              <a:gd name="T51" fmla="*/ 2147483647 h 758"/>
              <a:gd name="T52" fmla="*/ 2147483647 w 206"/>
              <a:gd name="T53" fmla="*/ 2147483647 h 758"/>
              <a:gd name="T54" fmla="*/ 2147483647 w 206"/>
              <a:gd name="T55" fmla="*/ 2147483647 h 758"/>
              <a:gd name="T56" fmla="*/ 2147483647 w 206"/>
              <a:gd name="T57" fmla="*/ 2147483647 h 758"/>
              <a:gd name="T58" fmla="*/ 2147483647 w 206"/>
              <a:gd name="T59" fmla="*/ 2147483647 h 758"/>
              <a:gd name="T60" fmla="*/ 2147483647 w 206"/>
              <a:gd name="T61" fmla="*/ 2147483647 h 758"/>
              <a:gd name="T62" fmla="*/ 2147483647 w 206"/>
              <a:gd name="T63" fmla="*/ 2147483647 h 758"/>
              <a:gd name="T64" fmla="*/ 2147483647 w 206"/>
              <a:gd name="T65" fmla="*/ 2147483647 h 758"/>
              <a:gd name="T66" fmla="*/ 2147483647 w 206"/>
              <a:gd name="T67" fmla="*/ 2147483647 h 758"/>
              <a:gd name="T68" fmla="*/ 2147483647 w 206"/>
              <a:gd name="T69" fmla="*/ 2147483647 h 758"/>
              <a:gd name="T70" fmla="*/ 2147483647 w 206"/>
              <a:gd name="T71" fmla="*/ 2147483647 h 758"/>
              <a:gd name="T72" fmla="*/ 2147483647 w 206"/>
              <a:gd name="T73" fmla="*/ 2147483647 h 758"/>
              <a:gd name="T74" fmla="*/ 2147483647 w 206"/>
              <a:gd name="T75" fmla="*/ 2147483647 h 758"/>
              <a:gd name="T76" fmla="*/ 2147483647 w 206"/>
              <a:gd name="T77" fmla="*/ 2147483647 h 758"/>
              <a:gd name="T78" fmla="*/ 2147483647 w 206"/>
              <a:gd name="T79" fmla="*/ 2147483647 h 758"/>
              <a:gd name="T80" fmla="*/ 2147483647 w 206"/>
              <a:gd name="T81" fmla="*/ 2147483647 h 758"/>
              <a:gd name="T82" fmla="*/ 2147483647 w 206"/>
              <a:gd name="T83" fmla="*/ 2147483647 h 758"/>
              <a:gd name="T84" fmla="*/ 2147483647 w 206"/>
              <a:gd name="T85" fmla="*/ 2147483647 h 758"/>
              <a:gd name="T86" fmla="*/ 2147483647 w 206"/>
              <a:gd name="T87" fmla="*/ 2147483647 h 758"/>
              <a:gd name="T88" fmla="*/ 2147483647 w 206"/>
              <a:gd name="T89" fmla="*/ 2147483647 h 758"/>
              <a:gd name="T90" fmla="*/ 2147483647 w 206"/>
              <a:gd name="T91" fmla="*/ 2147483647 h 758"/>
              <a:gd name="T92" fmla="*/ 2147483647 w 206"/>
              <a:gd name="T93" fmla="*/ 2147483647 h 75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06"/>
              <a:gd name="T142" fmla="*/ 0 h 758"/>
              <a:gd name="T143" fmla="*/ 206 w 206"/>
              <a:gd name="T144" fmla="*/ 758 h 75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06" h="758">
                <a:moveTo>
                  <a:pt x="12" y="268"/>
                </a:moveTo>
                <a:lnTo>
                  <a:pt x="16" y="285"/>
                </a:lnTo>
                <a:lnTo>
                  <a:pt x="20" y="300"/>
                </a:lnTo>
                <a:lnTo>
                  <a:pt x="22" y="315"/>
                </a:lnTo>
                <a:lnTo>
                  <a:pt x="24" y="331"/>
                </a:lnTo>
                <a:lnTo>
                  <a:pt x="22" y="350"/>
                </a:lnTo>
                <a:lnTo>
                  <a:pt x="20" y="368"/>
                </a:lnTo>
                <a:lnTo>
                  <a:pt x="18" y="387"/>
                </a:lnTo>
                <a:lnTo>
                  <a:pt x="16" y="406"/>
                </a:lnTo>
                <a:lnTo>
                  <a:pt x="12" y="412"/>
                </a:lnTo>
                <a:lnTo>
                  <a:pt x="18" y="431"/>
                </a:lnTo>
                <a:lnTo>
                  <a:pt x="25" y="449"/>
                </a:lnTo>
                <a:lnTo>
                  <a:pt x="30" y="469"/>
                </a:lnTo>
                <a:lnTo>
                  <a:pt x="27" y="488"/>
                </a:lnTo>
                <a:lnTo>
                  <a:pt x="39" y="505"/>
                </a:lnTo>
                <a:lnTo>
                  <a:pt x="40" y="508"/>
                </a:lnTo>
                <a:lnTo>
                  <a:pt x="46" y="504"/>
                </a:lnTo>
                <a:lnTo>
                  <a:pt x="54" y="505"/>
                </a:lnTo>
                <a:lnTo>
                  <a:pt x="58" y="502"/>
                </a:lnTo>
                <a:lnTo>
                  <a:pt x="56" y="513"/>
                </a:lnTo>
                <a:lnTo>
                  <a:pt x="62" y="519"/>
                </a:lnTo>
                <a:lnTo>
                  <a:pt x="59" y="517"/>
                </a:lnTo>
                <a:lnTo>
                  <a:pt x="60" y="523"/>
                </a:lnTo>
                <a:lnTo>
                  <a:pt x="62" y="536"/>
                </a:lnTo>
                <a:lnTo>
                  <a:pt x="63" y="550"/>
                </a:lnTo>
                <a:lnTo>
                  <a:pt x="64" y="557"/>
                </a:lnTo>
                <a:lnTo>
                  <a:pt x="73" y="565"/>
                </a:lnTo>
                <a:lnTo>
                  <a:pt x="69" y="579"/>
                </a:lnTo>
                <a:lnTo>
                  <a:pt x="74" y="584"/>
                </a:lnTo>
                <a:lnTo>
                  <a:pt x="69" y="584"/>
                </a:lnTo>
                <a:lnTo>
                  <a:pt x="69" y="589"/>
                </a:lnTo>
                <a:lnTo>
                  <a:pt x="70" y="590"/>
                </a:lnTo>
                <a:lnTo>
                  <a:pt x="72" y="600"/>
                </a:lnTo>
                <a:lnTo>
                  <a:pt x="73" y="599"/>
                </a:lnTo>
                <a:lnTo>
                  <a:pt x="68" y="608"/>
                </a:lnTo>
                <a:lnTo>
                  <a:pt x="65" y="601"/>
                </a:lnTo>
                <a:lnTo>
                  <a:pt x="59" y="601"/>
                </a:lnTo>
                <a:lnTo>
                  <a:pt x="60" y="594"/>
                </a:lnTo>
                <a:lnTo>
                  <a:pt x="56" y="595"/>
                </a:lnTo>
                <a:lnTo>
                  <a:pt x="51" y="596"/>
                </a:lnTo>
                <a:lnTo>
                  <a:pt x="43" y="613"/>
                </a:lnTo>
                <a:lnTo>
                  <a:pt x="45" y="611"/>
                </a:lnTo>
                <a:lnTo>
                  <a:pt x="50" y="608"/>
                </a:lnTo>
                <a:lnTo>
                  <a:pt x="62" y="611"/>
                </a:lnTo>
                <a:lnTo>
                  <a:pt x="73" y="622"/>
                </a:lnTo>
                <a:lnTo>
                  <a:pt x="68" y="625"/>
                </a:lnTo>
                <a:lnTo>
                  <a:pt x="73" y="629"/>
                </a:lnTo>
                <a:lnTo>
                  <a:pt x="65" y="632"/>
                </a:lnTo>
                <a:lnTo>
                  <a:pt x="80" y="630"/>
                </a:lnTo>
                <a:lnTo>
                  <a:pt x="82" y="629"/>
                </a:lnTo>
                <a:lnTo>
                  <a:pt x="87" y="637"/>
                </a:lnTo>
                <a:lnTo>
                  <a:pt x="87" y="642"/>
                </a:lnTo>
                <a:lnTo>
                  <a:pt x="75" y="639"/>
                </a:lnTo>
                <a:lnTo>
                  <a:pt x="70" y="638"/>
                </a:lnTo>
                <a:lnTo>
                  <a:pt x="79" y="652"/>
                </a:lnTo>
                <a:lnTo>
                  <a:pt x="87" y="666"/>
                </a:lnTo>
                <a:lnTo>
                  <a:pt x="87" y="673"/>
                </a:lnTo>
                <a:lnTo>
                  <a:pt x="91" y="680"/>
                </a:lnTo>
                <a:lnTo>
                  <a:pt x="87" y="682"/>
                </a:lnTo>
                <a:lnTo>
                  <a:pt x="96" y="687"/>
                </a:lnTo>
                <a:lnTo>
                  <a:pt x="103" y="696"/>
                </a:lnTo>
                <a:lnTo>
                  <a:pt x="102" y="700"/>
                </a:lnTo>
                <a:lnTo>
                  <a:pt x="110" y="705"/>
                </a:lnTo>
                <a:lnTo>
                  <a:pt x="115" y="710"/>
                </a:lnTo>
                <a:lnTo>
                  <a:pt x="110" y="709"/>
                </a:lnTo>
                <a:lnTo>
                  <a:pt x="118" y="716"/>
                </a:lnTo>
                <a:lnTo>
                  <a:pt x="120" y="721"/>
                </a:lnTo>
                <a:lnTo>
                  <a:pt x="127" y="731"/>
                </a:lnTo>
                <a:lnTo>
                  <a:pt x="129" y="735"/>
                </a:lnTo>
                <a:lnTo>
                  <a:pt x="137" y="739"/>
                </a:lnTo>
                <a:lnTo>
                  <a:pt x="140" y="741"/>
                </a:lnTo>
                <a:lnTo>
                  <a:pt x="137" y="743"/>
                </a:lnTo>
                <a:lnTo>
                  <a:pt x="148" y="746"/>
                </a:lnTo>
                <a:lnTo>
                  <a:pt x="172" y="757"/>
                </a:lnTo>
                <a:lnTo>
                  <a:pt x="173" y="731"/>
                </a:lnTo>
                <a:lnTo>
                  <a:pt x="187" y="724"/>
                </a:lnTo>
                <a:lnTo>
                  <a:pt x="205" y="726"/>
                </a:lnTo>
                <a:lnTo>
                  <a:pt x="175" y="719"/>
                </a:lnTo>
                <a:lnTo>
                  <a:pt x="144" y="715"/>
                </a:lnTo>
                <a:lnTo>
                  <a:pt x="134" y="706"/>
                </a:lnTo>
                <a:lnTo>
                  <a:pt x="124" y="690"/>
                </a:lnTo>
                <a:lnTo>
                  <a:pt x="113" y="691"/>
                </a:lnTo>
                <a:lnTo>
                  <a:pt x="98" y="663"/>
                </a:lnTo>
                <a:lnTo>
                  <a:pt x="107" y="652"/>
                </a:lnTo>
                <a:lnTo>
                  <a:pt x="106" y="623"/>
                </a:lnTo>
                <a:lnTo>
                  <a:pt x="102" y="600"/>
                </a:lnTo>
                <a:lnTo>
                  <a:pt x="99" y="584"/>
                </a:lnTo>
                <a:lnTo>
                  <a:pt x="96" y="575"/>
                </a:lnTo>
                <a:lnTo>
                  <a:pt x="88" y="571"/>
                </a:lnTo>
                <a:lnTo>
                  <a:pt x="99" y="566"/>
                </a:lnTo>
                <a:lnTo>
                  <a:pt x="87" y="558"/>
                </a:lnTo>
                <a:lnTo>
                  <a:pt x="79" y="536"/>
                </a:lnTo>
                <a:lnTo>
                  <a:pt x="69" y="524"/>
                </a:lnTo>
                <a:lnTo>
                  <a:pt x="69" y="509"/>
                </a:lnTo>
                <a:lnTo>
                  <a:pt x="62" y="480"/>
                </a:lnTo>
                <a:lnTo>
                  <a:pt x="60" y="459"/>
                </a:lnTo>
                <a:lnTo>
                  <a:pt x="64" y="446"/>
                </a:lnTo>
                <a:lnTo>
                  <a:pt x="62" y="434"/>
                </a:lnTo>
                <a:lnTo>
                  <a:pt x="56" y="416"/>
                </a:lnTo>
                <a:lnTo>
                  <a:pt x="51" y="397"/>
                </a:lnTo>
                <a:lnTo>
                  <a:pt x="60" y="384"/>
                </a:lnTo>
                <a:lnTo>
                  <a:pt x="56" y="370"/>
                </a:lnTo>
                <a:lnTo>
                  <a:pt x="58" y="344"/>
                </a:lnTo>
                <a:lnTo>
                  <a:pt x="54" y="331"/>
                </a:lnTo>
                <a:lnTo>
                  <a:pt x="46" y="315"/>
                </a:lnTo>
                <a:lnTo>
                  <a:pt x="37" y="296"/>
                </a:lnTo>
                <a:lnTo>
                  <a:pt x="37" y="283"/>
                </a:lnTo>
                <a:lnTo>
                  <a:pt x="40" y="269"/>
                </a:lnTo>
                <a:lnTo>
                  <a:pt x="39" y="256"/>
                </a:lnTo>
                <a:lnTo>
                  <a:pt x="39" y="240"/>
                </a:lnTo>
                <a:lnTo>
                  <a:pt x="46" y="222"/>
                </a:lnTo>
                <a:lnTo>
                  <a:pt x="54" y="203"/>
                </a:lnTo>
                <a:lnTo>
                  <a:pt x="59" y="196"/>
                </a:lnTo>
                <a:lnTo>
                  <a:pt x="53" y="184"/>
                </a:lnTo>
                <a:lnTo>
                  <a:pt x="49" y="155"/>
                </a:lnTo>
                <a:lnTo>
                  <a:pt x="53" y="145"/>
                </a:lnTo>
                <a:lnTo>
                  <a:pt x="68" y="136"/>
                </a:lnTo>
                <a:lnTo>
                  <a:pt x="72" y="116"/>
                </a:lnTo>
                <a:lnTo>
                  <a:pt x="68" y="112"/>
                </a:lnTo>
                <a:lnTo>
                  <a:pt x="55" y="109"/>
                </a:lnTo>
                <a:lnTo>
                  <a:pt x="48" y="90"/>
                </a:lnTo>
                <a:lnTo>
                  <a:pt x="39" y="71"/>
                </a:lnTo>
                <a:lnTo>
                  <a:pt x="35" y="52"/>
                </a:lnTo>
                <a:lnTo>
                  <a:pt x="35" y="37"/>
                </a:lnTo>
                <a:lnTo>
                  <a:pt x="25" y="23"/>
                </a:lnTo>
                <a:lnTo>
                  <a:pt x="20" y="10"/>
                </a:lnTo>
                <a:lnTo>
                  <a:pt x="13" y="0"/>
                </a:lnTo>
                <a:lnTo>
                  <a:pt x="8" y="8"/>
                </a:lnTo>
                <a:lnTo>
                  <a:pt x="3" y="17"/>
                </a:lnTo>
                <a:lnTo>
                  <a:pt x="0" y="17"/>
                </a:lnTo>
                <a:lnTo>
                  <a:pt x="5" y="44"/>
                </a:lnTo>
                <a:lnTo>
                  <a:pt x="10" y="71"/>
                </a:lnTo>
                <a:lnTo>
                  <a:pt x="8" y="94"/>
                </a:lnTo>
                <a:lnTo>
                  <a:pt x="8" y="117"/>
                </a:lnTo>
                <a:lnTo>
                  <a:pt x="8" y="126"/>
                </a:lnTo>
                <a:lnTo>
                  <a:pt x="12" y="152"/>
                </a:lnTo>
                <a:lnTo>
                  <a:pt x="12" y="175"/>
                </a:lnTo>
                <a:lnTo>
                  <a:pt x="12" y="205"/>
                </a:lnTo>
                <a:lnTo>
                  <a:pt x="11" y="234"/>
                </a:lnTo>
                <a:lnTo>
                  <a:pt x="12" y="248"/>
                </a:lnTo>
                <a:lnTo>
                  <a:pt x="12" y="268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9" name="Freeform 230"/>
          <p:cNvSpPr>
            <a:spLocks noChangeAspect="1"/>
          </p:cNvSpPr>
          <p:nvPr/>
        </p:nvSpPr>
        <p:spPr bwMode="auto">
          <a:xfrm>
            <a:off x="6218238" y="5811837"/>
            <a:ext cx="182562" cy="131762"/>
          </a:xfrm>
          <a:custGeom>
            <a:avLst/>
            <a:gdLst>
              <a:gd name="T0" fmla="*/ 2147483647 w 55"/>
              <a:gd name="T1" fmla="*/ 2147483647 h 48"/>
              <a:gd name="T2" fmla="*/ 2147483647 w 55"/>
              <a:gd name="T3" fmla="*/ 2147483647 h 48"/>
              <a:gd name="T4" fmla="*/ 2147483647 w 55"/>
              <a:gd name="T5" fmla="*/ 2147483647 h 48"/>
              <a:gd name="T6" fmla="*/ 2147483647 w 55"/>
              <a:gd name="T7" fmla="*/ 2147483647 h 48"/>
              <a:gd name="T8" fmla="*/ 2147483647 w 55"/>
              <a:gd name="T9" fmla="*/ 2147483647 h 48"/>
              <a:gd name="T10" fmla="*/ 2147483647 w 55"/>
              <a:gd name="T11" fmla="*/ 2147483647 h 48"/>
              <a:gd name="T12" fmla="*/ 2147483647 w 55"/>
              <a:gd name="T13" fmla="*/ 2147483647 h 48"/>
              <a:gd name="T14" fmla="*/ 0 w 55"/>
              <a:gd name="T15" fmla="*/ 2147483647 h 48"/>
              <a:gd name="T16" fmla="*/ 2147483647 w 55"/>
              <a:gd name="T17" fmla="*/ 2147483647 h 48"/>
              <a:gd name="T18" fmla="*/ 2147483647 w 55"/>
              <a:gd name="T19" fmla="*/ 2147483647 h 48"/>
              <a:gd name="T20" fmla="*/ 2147483647 w 55"/>
              <a:gd name="T21" fmla="*/ 2147483647 h 48"/>
              <a:gd name="T22" fmla="*/ 2147483647 w 55"/>
              <a:gd name="T23" fmla="*/ 2147483647 h 48"/>
              <a:gd name="T24" fmla="*/ 2147483647 w 55"/>
              <a:gd name="T25" fmla="*/ 2147483647 h 48"/>
              <a:gd name="T26" fmla="*/ 2147483647 w 55"/>
              <a:gd name="T27" fmla="*/ 2147483647 h 48"/>
              <a:gd name="T28" fmla="*/ 2147483647 w 55"/>
              <a:gd name="T29" fmla="*/ 2147483647 h 48"/>
              <a:gd name="T30" fmla="*/ 2147483647 w 55"/>
              <a:gd name="T31" fmla="*/ 2147483647 h 48"/>
              <a:gd name="T32" fmla="*/ 2147483647 w 55"/>
              <a:gd name="T33" fmla="*/ 2147483647 h 48"/>
              <a:gd name="T34" fmla="*/ 2147483647 w 55"/>
              <a:gd name="T35" fmla="*/ 2147483647 h 48"/>
              <a:gd name="T36" fmla="*/ 2147483647 w 55"/>
              <a:gd name="T37" fmla="*/ 2147483647 h 48"/>
              <a:gd name="T38" fmla="*/ 2147483647 w 55"/>
              <a:gd name="T39" fmla="*/ 2147483647 h 48"/>
              <a:gd name="T40" fmla="*/ 2147483647 w 55"/>
              <a:gd name="T41" fmla="*/ 2147483647 h 48"/>
              <a:gd name="T42" fmla="*/ 2147483647 w 55"/>
              <a:gd name="T43" fmla="*/ 0 h 48"/>
              <a:gd name="T44" fmla="*/ 2147483647 w 55"/>
              <a:gd name="T45" fmla="*/ 2147483647 h 4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48"/>
              <a:gd name="T71" fmla="*/ 55 w 55"/>
              <a:gd name="T72" fmla="*/ 48 h 4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48">
                <a:moveTo>
                  <a:pt x="35" y="2"/>
                </a:moveTo>
                <a:lnTo>
                  <a:pt x="43" y="24"/>
                </a:lnTo>
                <a:lnTo>
                  <a:pt x="54" y="47"/>
                </a:lnTo>
                <a:lnTo>
                  <a:pt x="47" y="45"/>
                </a:lnTo>
                <a:lnTo>
                  <a:pt x="40" y="47"/>
                </a:lnTo>
                <a:lnTo>
                  <a:pt x="21" y="44"/>
                </a:lnTo>
                <a:lnTo>
                  <a:pt x="15" y="43"/>
                </a:lnTo>
                <a:lnTo>
                  <a:pt x="0" y="41"/>
                </a:lnTo>
                <a:lnTo>
                  <a:pt x="3" y="39"/>
                </a:lnTo>
                <a:lnTo>
                  <a:pt x="13" y="36"/>
                </a:lnTo>
                <a:lnTo>
                  <a:pt x="18" y="39"/>
                </a:lnTo>
                <a:lnTo>
                  <a:pt x="23" y="39"/>
                </a:lnTo>
                <a:lnTo>
                  <a:pt x="13" y="35"/>
                </a:lnTo>
                <a:lnTo>
                  <a:pt x="26" y="36"/>
                </a:lnTo>
                <a:lnTo>
                  <a:pt x="31" y="38"/>
                </a:lnTo>
                <a:lnTo>
                  <a:pt x="40" y="39"/>
                </a:lnTo>
                <a:lnTo>
                  <a:pt x="43" y="40"/>
                </a:lnTo>
                <a:lnTo>
                  <a:pt x="21" y="27"/>
                </a:lnTo>
                <a:lnTo>
                  <a:pt x="31" y="19"/>
                </a:lnTo>
                <a:lnTo>
                  <a:pt x="17" y="19"/>
                </a:lnTo>
                <a:lnTo>
                  <a:pt x="11" y="3"/>
                </a:lnTo>
                <a:lnTo>
                  <a:pt x="18" y="0"/>
                </a:lnTo>
                <a:lnTo>
                  <a:pt x="35" y="2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0" name="Freeform 231"/>
          <p:cNvSpPr>
            <a:spLocks noChangeAspect="1"/>
          </p:cNvSpPr>
          <p:nvPr/>
        </p:nvSpPr>
        <p:spPr bwMode="auto">
          <a:xfrm>
            <a:off x="5888038" y="5414962"/>
            <a:ext cx="66675" cy="82550"/>
          </a:xfrm>
          <a:custGeom>
            <a:avLst/>
            <a:gdLst>
              <a:gd name="T0" fmla="*/ 2147483647 w 21"/>
              <a:gd name="T1" fmla="*/ 0 h 32"/>
              <a:gd name="T2" fmla="*/ 0 w 21"/>
              <a:gd name="T3" fmla="*/ 2147483647 h 32"/>
              <a:gd name="T4" fmla="*/ 2147483647 w 21"/>
              <a:gd name="T5" fmla="*/ 2147483647 h 32"/>
              <a:gd name="T6" fmla="*/ 2147483647 w 21"/>
              <a:gd name="T7" fmla="*/ 2147483647 h 32"/>
              <a:gd name="T8" fmla="*/ 2147483647 w 21"/>
              <a:gd name="T9" fmla="*/ 2147483647 h 32"/>
              <a:gd name="T10" fmla="*/ 2147483647 w 21"/>
              <a:gd name="T11" fmla="*/ 2147483647 h 32"/>
              <a:gd name="T12" fmla="*/ 2147483647 w 21"/>
              <a:gd name="T13" fmla="*/ 2147483647 h 32"/>
              <a:gd name="T14" fmla="*/ 2147483647 w 21"/>
              <a:gd name="T15" fmla="*/ 0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32"/>
              <a:gd name="T26" fmla="*/ 21 w 21"/>
              <a:gd name="T27" fmla="*/ 32 h 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32">
                <a:moveTo>
                  <a:pt x="8" y="0"/>
                </a:moveTo>
                <a:lnTo>
                  <a:pt x="0" y="3"/>
                </a:lnTo>
                <a:lnTo>
                  <a:pt x="10" y="31"/>
                </a:lnTo>
                <a:lnTo>
                  <a:pt x="18" y="29"/>
                </a:lnTo>
                <a:lnTo>
                  <a:pt x="20" y="24"/>
                </a:lnTo>
                <a:lnTo>
                  <a:pt x="15" y="10"/>
                </a:lnTo>
                <a:lnTo>
                  <a:pt x="18" y="9"/>
                </a:lnTo>
                <a:lnTo>
                  <a:pt x="8" y="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1" name="Freeform 232"/>
          <p:cNvSpPr>
            <a:spLocks noChangeAspect="1"/>
          </p:cNvSpPr>
          <p:nvPr/>
        </p:nvSpPr>
        <p:spPr bwMode="auto">
          <a:xfrm>
            <a:off x="6061075" y="5688012"/>
            <a:ext cx="65088" cy="73025"/>
          </a:xfrm>
          <a:custGeom>
            <a:avLst/>
            <a:gdLst>
              <a:gd name="T0" fmla="*/ 2147483647 w 21"/>
              <a:gd name="T1" fmla="*/ 0 h 26"/>
              <a:gd name="T2" fmla="*/ 0 w 21"/>
              <a:gd name="T3" fmla="*/ 2147483647 h 26"/>
              <a:gd name="T4" fmla="*/ 2147483647 w 21"/>
              <a:gd name="T5" fmla="*/ 2147483647 h 26"/>
              <a:gd name="T6" fmla="*/ 2147483647 w 21"/>
              <a:gd name="T7" fmla="*/ 2147483647 h 26"/>
              <a:gd name="T8" fmla="*/ 2147483647 w 21"/>
              <a:gd name="T9" fmla="*/ 2147483647 h 26"/>
              <a:gd name="T10" fmla="*/ 2147483647 w 21"/>
              <a:gd name="T11" fmla="*/ 0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26"/>
              <a:gd name="T20" fmla="*/ 21 w 21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26">
                <a:moveTo>
                  <a:pt x="11" y="0"/>
                </a:moveTo>
                <a:lnTo>
                  <a:pt x="0" y="10"/>
                </a:lnTo>
                <a:lnTo>
                  <a:pt x="11" y="21"/>
                </a:lnTo>
                <a:lnTo>
                  <a:pt x="18" y="25"/>
                </a:lnTo>
                <a:lnTo>
                  <a:pt x="20" y="17"/>
                </a:lnTo>
                <a:lnTo>
                  <a:pt x="11" y="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2" name="Freeform 233"/>
          <p:cNvSpPr>
            <a:spLocks noChangeAspect="1"/>
          </p:cNvSpPr>
          <p:nvPr/>
        </p:nvSpPr>
        <p:spPr bwMode="auto">
          <a:xfrm>
            <a:off x="5795963" y="3355974"/>
            <a:ext cx="744537" cy="736600"/>
          </a:xfrm>
          <a:custGeom>
            <a:avLst/>
            <a:gdLst>
              <a:gd name="T0" fmla="*/ 2147483647 w 234"/>
              <a:gd name="T1" fmla="*/ 2147483647 h 275"/>
              <a:gd name="T2" fmla="*/ 2147483647 w 234"/>
              <a:gd name="T3" fmla="*/ 2147483647 h 275"/>
              <a:gd name="T4" fmla="*/ 2147483647 w 234"/>
              <a:gd name="T5" fmla="*/ 2147483647 h 275"/>
              <a:gd name="T6" fmla="*/ 2147483647 w 234"/>
              <a:gd name="T7" fmla="*/ 2147483647 h 275"/>
              <a:gd name="T8" fmla="*/ 2147483647 w 234"/>
              <a:gd name="T9" fmla="*/ 2147483647 h 275"/>
              <a:gd name="T10" fmla="*/ 2147483647 w 234"/>
              <a:gd name="T11" fmla="*/ 2147483647 h 275"/>
              <a:gd name="T12" fmla="*/ 2147483647 w 234"/>
              <a:gd name="T13" fmla="*/ 2147483647 h 275"/>
              <a:gd name="T14" fmla="*/ 2147483647 w 234"/>
              <a:gd name="T15" fmla="*/ 2147483647 h 275"/>
              <a:gd name="T16" fmla="*/ 2147483647 w 234"/>
              <a:gd name="T17" fmla="*/ 2147483647 h 275"/>
              <a:gd name="T18" fmla="*/ 2147483647 w 234"/>
              <a:gd name="T19" fmla="*/ 2147483647 h 275"/>
              <a:gd name="T20" fmla="*/ 2147483647 w 234"/>
              <a:gd name="T21" fmla="*/ 2147483647 h 275"/>
              <a:gd name="T22" fmla="*/ 2147483647 w 234"/>
              <a:gd name="T23" fmla="*/ 2147483647 h 275"/>
              <a:gd name="T24" fmla="*/ 2147483647 w 234"/>
              <a:gd name="T25" fmla="*/ 2147483647 h 275"/>
              <a:gd name="T26" fmla="*/ 2147483647 w 234"/>
              <a:gd name="T27" fmla="*/ 2147483647 h 275"/>
              <a:gd name="T28" fmla="*/ 2147483647 w 234"/>
              <a:gd name="T29" fmla="*/ 2147483647 h 275"/>
              <a:gd name="T30" fmla="*/ 2147483647 w 234"/>
              <a:gd name="T31" fmla="*/ 2147483647 h 275"/>
              <a:gd name="T32" fmla="*/ 2147483647 w 234"/>
              <a:gd name="T33" fmla="*/ 2147483647 h 275"/>
              <a:gd name="T34" fmla="*/ 2147483647 w 234"/>
              <a:gd name="T35" fmla="*/ 2147483647 h 275"/>
              <a:gd name="T36" fmla="*/ 2147483647 w 234"/>
              <a:gd name="T37" fmla="*/ 2147483647 h 275"/>
              <a:gd name="T38" fmla="*/ 2147483647 w 234"/>
              <a:gd name="T39" fmla="*/ 2147483647 h 275"/>
              <a:gd name="T40" fmla="*/ 2147483647 w 234"/>
              <a:gd name="T41" fmla="*/ 2147483647 h 275"/>
              <a:gd name="T42" fmla="*/ 2147483647 w 234"/>
              <a:gd name="T43" fmla="*/ 2147483647 h 275"/>
              <a:gd name="T44" fmla="*/ 2147483647 w 234"/>
              <a:gd name="T45" fmla="*/ 2147483647 h 275"/>
              <a:gd name="T46" fmla="*/ 2147483647 w 234"/>
              <a:gd name="T47" fmla="*/ 2147483647 h 275"/>
              <a:gd name="T48" fmla="*/ 2147483647 w 234"/>
              <a:gd name="T49" fmla="*/ 2147483647 h 275"/>
              <a:gd name="T50" fmla="*/ 2147483647 w 234"/>
              <a:gd name="T51" fmla="*/ 2147483647 h 275"/>
              <a:gd name="T52" fmla="*/ 2147483647 w 234"/>
              <a:gd name="T53" fmla="*/ 2147483647 h 275"/>
              <a:gd name="T54" fmla="*/ 0 w 234"/>
              <a:gd name="T55" fmla="*/ 2147483647 h 275"/>
              <a:gd name="T56" fmla="*/ 2147483647 w 234"/>
              <a:gd name="T57" fmla="*/ 2147483647 h 275"/>
              <a:gd name="T58" fmla="*/ 2147483647 w 234"/>
              <a:gd name="T59" fmla="*/ 2147483647 h 275"/>
              <a:gd name="T60" fmla="*/ 2147483647 w 234"/>
              <a:gd name="T61" fmla="*/ 2147483647 h 275"/>
              <a:gd name="T62" fmla="*/ 2147483647 w 234"/>
              <a:gd name="T63" fmla="*/ 0 h 275"/>
              <a:gd name="T64" fmla="*/ 2147483647 w 234"/>
              <a:gd name="T65" fmla="*/ 2147483647 h 275"/>
              <a:gd name="T66" fmla="*/ 2147483647 w 234"/>
              <a:gd name="T67" fmla="*/ 2147483647 h 275"/>
              <a:gd name="T68" fmla="*/ 2147483647 w 234"/>
              <a:gd name="T69" fmla="*/ 2147483647 h 275"/>
              <a:gd name="T70" fmla="*/ 2147483647 w 234"/>
              <a:gd name="T71" fmla="*/ 2147483647 h 275"/>
              <a:gd name="T72" fmla="*/ 2147483647 w 234"/>
              <a:gd name="T73" fmla="*/ 2147483647 h 275"/>
              <a:gd name="T74" fmla="*/ 2147483647 w 234"/>
              <a:gd name="T75" fmla="*/ 2147483647 h 275"/>
              <a:gd name="T76" fmla="*/ 2147483647 w 234"/>
              <a:gd name="T77" fmla="*/ 2147483647 h 275"/>
              <a:gd name="T78" fmla="*/ 2147483647 w 234"/>
              <a:gd name="T79" fmla="*/ 2147483647 h 275"/>
              <a:gd name="T80" fmla="*/ 2147483647 w 234"/>
              <a:gd name="T81" fmla="*/ 2147483647 h 275"/>
              <a:gd name="T82" fmla="*/ 2147483647 w 234"/>
              <a:gd name="T83" fmla="*/ 2147483647 h 275"/>
              <a:gd name="T84" fmla="*/ 2147483647 w 234"/>
              <a:gd name="T85" fmla="*/ 2147483647 h 275"/>
              <a:gd name="T86" fmla="*/ 2147483647 w 234"/>
              <a:gd name="T87" fmla="*/ 2147483647 h 275"/>
              <a:gd name="T88" fmla="*/ 2147483647 w 234"/>
              <a:gd name="T89" fmla="*/ 2147483647 h 275"/>
              <a:gd name="T90" fmla="*/ 2147483647 w 234"/>
              <a:gd name="T91" fmla="*/ 2147483647 h 275"/>
              <a:gd name="T92" fmla="*/ 2147483647 w 234"/>
              <a:gd name="T93" fmla="*/ 2147483647 h 275"/>
              <a:gd name="T94" fmla="*/ 2147483647 w 234"/>
              <a:gd name="T95" fmla="*/ 2147483647 h 275"/>
              <a:gd name="T96" fmla="*/ 2147483647 w 234"/>
              <a:gd name="T97" fmla="*/ 2147483647 h 275"/>
              <a:gd name="T98" fmla="*/ 2147483647 w 234"/>
              <a:gd name="T99" fmla="*/ 2147483647 h 275"/>
              <a:gd name="T100" fmla="*/ 2147483647 w 234"/>
              <a:gd name="T101" fmla="*/ 2147483647 h 275"/>
              <a:gd name="T102" fmla="*/ 2147483647 w 234"/>
              <a:gd name="T103" fmla="*/ 2147483647 h 275"/>
              <a:gd name="T104" fmla="*/ 2147483647 w 234"/>
              <a:gd name="T105" fmla="*/ 2147483647 h 275"/>
              <a:gd name="T106" fmla="*/ 2147483647 w 234"/>
              <a:gd name="T107" fmla="*/ 2147483647 h 275"/>
              <a:gd name="T108" fmla="*/ 2147483647 w 234"/>
              <a:gd name="T109" fmla="*/ 2147483647 h 275"/>
              <a:gd name="T110" fmla="*/ 2147483647 w 234"/>
              <a:gd name="T111" fmla="*/ 2147483647 h 275"/>
              <a:gd name="T112" fmla="*/ 2147483647 w 234"/>
              <a:gd name="T113" fmla="*/ 2147483647 h 275"/>
              <a:gd name="T114" fmla="*/ 2147483647 w 234"/>
              <a:gd name="T115" fmla="*/ 2147483647 h 275"/>
              <a:gd name="T116" fmla="*/ 2147483647 w 234"/>
              <a:gd name="T117" fmla="*/ 2147483647 h 2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34"/>
              <a:gd name="T178" fmla="*/ 0 h 275"/>
              <a:gd name="T179" fmla="*/ 234 w 234"/>
              <a:gd name="T180" fmla="*/ 275 h 2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34" h="275">
                <a:moveTo>
                  <a:pt x="155" y="215"/>
                </a:moveTo>
                <a:lnTo>
                  <a:pt x="151" y="238"/>
                </a:lnTo>
                <a:lnTo>
                  <a:pt x="146" y="261"/>
                </a:lnTo>
                <a:lnTo>
                  <a:pt x="143" y="256"/>
                </a:lnTo>
                <a:lnTo>
                  <a:pt x="122" y="260"/>
                </a:lnTo>
                <a:lnTo>
                  <a:pt x="116" y="271"/>
                </a:lnTo>
                <a:lnTo>
                  <a:pt x="107" y="258"/>
                </a:lnTo>
                <a:lnTo>
                  <a:pt x="84" y="255"/>
                </a:lnTo>
                <a:lnTo>
                  <a:pt x="81" y="252"/>
                </a:lnTo>
                <a:lnTo>
                  <a:pt x="65" y="274"/>
                </a:lnTo>
                <a:lnTo>
                  <a:pt x="53" y="271"/>
                </a:lnTo>
                <a:lnTo>
                  <a:pt x="45" y="252"/>
                </a:lnTo>
                <a:lnTo>
                  <a:pt x="36" y="233"/>
                </a:lnTo>
                <a:lnTo>
                  <a:pt x="32" y="214"/>
                </a:lnTo>
                <a:lnTo>
                  <a:pt x="32" y="199"/>
                </a:lnTo>
                <a:lnTo>
                  <a:pt x="22" y="185"/>
                </a:lnTo>
                <a:lnTo>
                  <a:pt x="17" y="171"/>
                </a:lnTo>
                <a:lnTo>
                  <a:pt x="11" y="161"/>
                </a:lnTo>
                <a:lnTo>
                  <a:pt x="12" y="152"/>
                </a:lnTo>
                <a:lnTo>
                  <a:pt x="20" y="136"/>
                </a:lnTo>
                <a:lnTo>
                  <a:pt x="13" y="133"/>
                </a:lnTo>
                <a:lnTo>
                  <a:pt x="11" y="116"/>
                </a:lnTo>
                <a:lnTo>
                  <a:pt x="12" y="98"/>
                </a:lnTo>
                <a:lnTo>
                  <a:pt x="15" y="87"/>
                </a:lnTo>
                <a:lnTo>
                  <a:pt x="15" y="61"/>
                </a:lnTo>
                <a:lnTo>
                  <a:pt x="18" y="56"/>
                </a:lnTo>
                <a:lnTo>
                  <a:pt x="10" y="40"/>
                </a:lnTo>
                <a:lnTo>
                  <a:pt x="0" y="23"/>
                </a:lnTo>
                <a:lnTo>
                  <a:pt x="24" y="23"/>
                </a:lnTo>
                <a:lnTo>
                  <a:pt x="32" y="18"/>
                </a:lnTo>
                <a:lnTo>
                  <a:pt x="48" y="8"/>
                </a:lnTo>
                <a:lnTo>
                  <a:pt x="63" y="0"/>
                </a:lnTo>
                <a:lnTo>
                  <a:pt x="78" y="1"/>
                </a:lnTo>
                <a:lnTo>
                  <a:pt x="78" y="18"/>
                </a:lnTo>
                <a:lnTo>
                  <a:pt x="81" y="35"/>
                </a:lnTo>
                <a:lnTo>
                  <a:pt x="94" y="51"/>
                </a:lnTo>
                <a:lnTo>
                  <a:pt x="108" y="55"/>
                </a:lnTo>
                <a:lnTo>
                  <a:pt x="125" y="64"/>
                </a:lnTo>
                <a:lnTo>
                  <a:pt x="145" y="78"/>
                </a:lnTo>
                <a:lnTo>
                  <a:pt x="167" y="80"/>
                </a:lnTo>
                <a:lnTo>
                  <a:pt x="172" y="90"/>
                </a:lnTo>
                <a:lnTo>
                  <a:pt x="176" y="111"/>
                </a:lnTo>
                <a:lnTo>
                  <a:pt x="172" y="111"/>
                </a:lnTo>
                <a:lnTo>
                  <a:pt x="178" y="118"/>
                </a:lnTo>
                <a:lnTo>
                  <a:pt x="181" y="136"/>
                </a:lnTo>
                <a:lnTo>
                  <a:pt x="198" y="137"/>
                </a:lnTo>
                <a:lnTo>
                  <a:pt x="215" y="140"/>
                </a:lnTo>
                <a:lnTo>
                  <a:pt x="217" y="157"/>
                </a:lnTo>
                <a:lnTo>
                  <a:pt x="229" y="169"/>
                </a:lnTo>
                <a:lnTo>
                  <a:pt x="233" y="178"/>
                </a:lnTo>
                <a:lnTo>
                  <a:pt x="229" y="191"/>
                </a:lnTo>
                <a:lnTo>
                  <a:pt x="225" y="208"/>
                </a:lnTo>
                <a:lnTo>
                  <a:pt x="227" y="214"/>
                </a:lnTo>
                <a:lnTo>
                  <a:pt x="225" y="218"/>
                </a:lnTo>
                <a:lnTo>
                  <a:pt x="225" y="214"/>
                </a:lnTo>
                <a:lnTo>
                  <a:pt x="206" y="199"/>
                </a:lnTo>
                <a:lnTo>
                  <a:pt x="182" y="203"/>
                </a:lnTo>
                <a:lnTo>
                  <a:pt x="158" y="207"/>
                </a:lnTo>
                <a:lnTo>
                  <a:pt x="155" y="215"/>
                </a:lnTo>
              </a:path>
            </a:pathLst>
          </a:custGeom>
          <a:solidFill>
            <a:schemeClr val="accent4">
              <a:lumMod val="40000"/>
              <a:lumOff val="60000"/>
              <a:alpha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3" name="Freeform 234"/>
          <p:cNvSpPr>
            <a:spLocks noChangeAspect="1"/>
          </p:cNvSpPr>
          <p:nvPr/>
        </p:nvSpPr>
        <p:spPr bwMode="auto">
          <a:xfrm>
            <a:off x="5314950" y="1755774"/>
            <a:ext cx="134938" cy="57150"/>
          </a:xfrm>
          <a:custGeom>
            <a:avLst/>
            <a:gdLst>
              <a:gd name="T0" fmla="*/ 2147483647 w 40"/>
              <a:gd name="T1" fmla="*/ 0 h 22"/>
              <a:gd name="T2" fmla="*/ 0 w 40"/>
              <a:gd name="T3" fmla="*/ 2147483647 h 22"/>
              <a:gd name="T4" fmla="*/ 2147483647 w 40"/>
              <a:gd name="T5" fmla="*/ 2147483647 h 22"/>
              <a:gd name="T6" fmla="*/ 2147483647 w 40"/>
              <a:gd name="T7" fmla="*/ 2147483647 h 22"/>
              <a:gd name="T8" fmla="*/ 2147483647 w 40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22"/>
              <a:gd name="T17" fmla="*/ 40 w 40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22">
                <a:moveTo>
                  <a:pt x="15" y="0"/>
                </a:moveTo>
                <a:lnTo>
                  <a:pt x="0" y="7"/>
                </a:lnTo>
                <a:lnTo>
                  <a:pt x="21" y="21"/>
                </a:lnTo>
                <a:lnTo>
                  <a:pt x="39" y="15"/>
                </a:lnTo>
                <a:lnTo>
                  <a:pt x="15" y="0"/>
                </a:lnTo>
              </a:path>
            </a:pathLst>
          </a:custGeom>
          <a:solidFill>
            <a:schemeClr val="accent6">
              <a:lumMod val="60000"/>
              <a:lumOff val="40000"/>
              <a:alpha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4" name="Freeform 236"/>
          <p:cNvSpPr>
            <a:spLocks noChangeAspect="1"/>
          </p:cNvSpPr>
          <p:nvPr/>
        </p:nvSpPr>
        <p:spPr bwMode="auto">
          <a:xfrm>
            <a:off x="4964113" y="1492249"/>
            <a:ext cx="617537" cy="182563"/>
          </a:xfrm>
          <a:custGeom>
            <a:avLst/>
            <a:gdLst>
              <a:gd name="T0" fmla="*/ 2147483647 w 193"/>
              <a:gd name="T1" fmla="*/ 2147483647 h 68"/>
              <a:gd name="T2" fmla="*/ 2147483647 w 193"/>
              <a:gd name="T3" fmla="*/ 2147483647 h 68"/>
              <a:gd name="T4" fmla="*/ 2147483647 w 193"/>
              <a:gd name="T5" fmla="*/ 2147483647 h 68"/>
              <a:gd name="T6" fmla="*/ 2147483647 w 193"/>
              <a:gd name="T7" fmla="*/ 2147483647 h 68"/>
              <a:gd name="T8" fmla="*/ 2147483647 w 193"/>
              <a:gd name="T9" fmla="*/ 2147483647 h 68"/>
              <a:gd name="T10" fmla="*/ 2147483647 w 193"/>
              <a:gd name="T11" fmla="*/ 0 h 68"/>
              <a:gd name="T12" fmla="*/ 2147483647 w 193"/>
              <a:gd name="T13" fmla="*/ 0 h 68"/>
              <a:gd name="T14" fmla="*/ 2147483647 w 193"/>
              <a:gd name="T15" fmla="*/ 2147483647 h 68"/>
              <a:gd name="T16" fmla="*/ 2147483647 w 193"/>
              <a:gd name="T17" fmla="*/ 2147483647 h 68"/>
              <a:gd name="T18" fmla="*/ 2147483647 w 193"/>
              <a:gd name="T19" fmla="*/ 2147483647 h 68"/>
              <a:gd name="T20" fmla="*/ 0 w 193"/>
              <a:gd name="T21" fmla="*/ 2147483647 h 68"/>
              <a:gd name="T22" fmla="*/ 2147483647 w 193"/>
              <a:gd name="T23" fmla="*/ 2147483647 h 68"/>
              <a:gd name="T24" fmla="*/ 2147483647 w 193"/>
              <a:gd name="T25" fmla="*/ 2147483647 h 68"/>
              <a:gd name="T26" fmla="*/ 2147483647 w 193"/>
              <a:gd name="T27" fmla="*/ 2147483647 h 68"/>
              <a:gd name="T28" fmla="*/ 2147483647 w 193"/>
              <a:gd name="T29" fmla="*/ 2147483647 h 68"/>
              <a:gd name="T30" fmla="*/ 2147483647 w 193"/>
              <a:gd name="T31" fmla="*/ 2147483647 h 68"/>
              <a:gd name="T32" fmla="*/ 2147483647 w 193"/>
              <a:gd name="T33" fmla="*/ 2147483647 h 68"/>
              <a:gd name="T34" fmla="*/ 2147483647 w 193"/>
              <a:gd name="T35" fmla="*/ 2147483647 h 68"/>
              <a:gd name="T36" fmla="*/ 2147483647 w 193"/>
              <a:gd name="T37" fmla="*/ 2147483647 h 68"/>
              <a:gd name="T38" fmla="*/ 2147483647 w 193"/>
              <a:gd name="T39" fmla="*/ 2147483647 h 68"/>
              <a:gd name="T40" fmla="*/ 2147483647 w 193"/>
              <a:gd name="T41" fmla="*/ 2147483647 h 68"/>
              <a:gd name="T42" fmla="*/ 2147483647 w 193"/>
              <a:gd name="T43" fmla="*/ 2147483647 h 68"/>
              <a:gd name="T44" fmla="*/ 2147483647 w 193"/>
              <a:gd name="T45" fmla="*/ 2147483647 h 68"/>
              <a:gd name="T46" fmla="*/ 2147483647 w 193"/>
              <a:gd name="T47" fmla="*/ 2147483647 h 68"/>
              <a:gd name="T48" fmla="*/ 2147483647 w 193"/>
              <a:gd name="T49" fmla="*/ 2147483647 h 68"/>
              <a:gd name="T50" fmla="*/ 2147483647 w 193"/>
              <a:gd name="T51" fmla="*/ 2147483647 h 68"/>
              <a:gd name="T52" fmla="*/ 2147483647 w 193"/>
              <a:gd name="T53" fmla="*/ 2147483647 h 68"/>
              <a:gd name="T54" fmla="*/ 2147483647 w 193"/>
              <a:gd name="T55" fmla="*/ 2147483647 h 68"/>
              <a:gd name="T56" fmla="*/ 2147483647 w 193"/>
              <a:gd name="T57" fmla="*/ 2147483647 h 68"/>
              <a:gd name="T58" fmla="*/ 2147483647 w 193"/>
              <a:gd name="T59" fmla="*/ 2147483647 h 68"/>
              <a:gd name="T60" fmla="*/ 2147483647 w 193"/>
              <a:gd name="T61" fmla="*/ 2147483647 h 68"/>
              <a:gd name="T62" fmla="*/ 2147483647 w 193"/>
              <a:gd name="T63" fmla="*/ 2147483647 h 68"/>
              <a:gd name="T64" fmla="*/ 2147483647 w 193"/>
              <a:gd name="T65" fmla="*/ 2147483647 h 6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3"/>
              <a:gd name="T100" fmla="*/ 0 h 68"/>
              <a:gd name="T101" fmla="*/ 193 w 193"/>
              <a:gd name="T102" fmla="*/ 68 h 6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3" h="68">
                <a:moveTo>
                  <a:pt x="134" y="26"/>
                </a:moveTo>
                <a:lnTo>
                  <a:pt x="136" y="29"/>
                </a:lnTo>
                <a:lnTo>
                  <a:pt x="116" y="18"/>
                </a:lnTo>
                <a:lnTo>
                  <a:pt x="97" y="10"/>
                </a:lnTo>
                <a:lnTo>
                  <a:pt x="83" y="3"/>
                </a:lnTo>
                <a:lnTo>
                  <a:pt x="69" y="0"/>
                </a:lnTo>
                <a:lnTo>
                  <a:pt x="63" y="0"/>
                </a:lnTo>
                <a:lnTo>
                  <a:pt x="41" y="3"/>
                </a:lnTo>
                <a:lnTo>
                  <a:pt x="19" y="7"/>
                </a:lnTo>
                <a:lnTo>
                  <a:pt x="10" y="21"/>
                </a:lnTo>
                <a:lnTo>
                  <a:pt x="0" y="27"/>
                </a:lnTo>
                <a:lnTo>
                  <a:pt x="7" y="25"/>
                </a:lnTo>
                <a:lnTo>
                  <a:pt x="21" y="18"/>
                </a:lnTo>
                <a:lnTo>
                  <a:pt x="36" y="11"/>
                </a:lnTo>
                <a:lnTo>
                  <a:pt x="61" y="11"/>
                </a:lnTo>
                <a:lnTo>
                  <a:pt x="50" y="15"/>
                </a:lnTo>
                <a:lnTo>
                  <a:pt x="67" y="18"/>
                </a:lnTo>
                <a:lnTo>
                  <a:pt x="77" y="22"/>
                </a:lnTo>
                <a:lnTo>
                  <a:pt x="83" y="26"/>
                </a:lnTo>
                <a:lnTo>
                  <a:pt x="109" y="31"/>
                </a:lnTo>
                <a:lnTo>
                  <a:pt x="114" y="44"/>
                </a:lnTo>
                <a:lnTo>
                  <a:pt x="137" y="54"/>
                </a:lnTo>
                <a:lnTo>
                  <a:pt x="125" y="67"/>
                </a:lnTo>
                <a:lnTo>
                  <a:pt x="144" y="67"/>
                </a:lnTo>
                <a:lnTo>
                  <a:pt x="162" y="67"/>
                </a:lnTo>
                <a:lnTo>
                  <a:pt x="176" y="64"/>
                </a:lnTo>
                <a:lnTo>
                  <a:pt x="192" y="61"/>
                </a:lnTo>
                <a:lnTo>
                  <a:pt x="178" y="55"/>
                </a:lnTo>
                <a:lnTo>
                  <a:pt x="164" y="48"/>
                </a:lnTo>
                <a:lnTo>
                  <a:pt x="164" y="41"/>
                </a:lnTo>
                <a:lnTo>
                  <a:pt x="151" y="36"/>
                </a:lnTo>
                <a:lnTo>
                  <a:pt x="137" y="31"/>
                </a:lnTo>
                <a:lnTo>
                  <a:pt x="134" y="26"/>
                </a:lnTo>
              </a:path>
            </a:pathLst>
          </a:custGeom>
          <a:solidFill>
            <a:srgbClr val="00B0F0">
              <a:alpha val="60000"/>
            </a:srgb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5" name="Freeform 237"/>
          <p:cNvSpPr>
            <a:spLocks noChangeAspect="1"/>
          </p:cNvSpPr>
          <p:nvPr/>
        </p:nvSpPr>
        <p:spPr bwMode="auto">
          <a:xfrm>
            <a:off x="5695950" y="1674812"/>
            <a:ext cx="207963" cy="130175"/>
          </a:xfrm>
          <a:custGeom>
            <a:avLst/>
            <a:gdLst>
              <a:gd name="T0" fmla="*/ 2147483647 w 66"/>
              <a:gd name="T1" fmla="*/ 2147483647 h 49"/>
              <a:gd name="T2" fmla="*/ 2147483647 w 66"/>
              <a:gd name="T3" fmla="*/ 2147483647 h 49"/>
              <a:gd name="T4" fmla="*/ 0 w 66"/>
              <a:gd name="T5" fmla="*/ 2147483647 h 49"/>
              <a:gd name="T6" fmla="*/ 2147483647 w 66"/>
              <a:gd name="T7" fmla="*/ 2147483647 h 49"/>
              <a:gd name="T8" fmla="*/ 2147483647 w 66"/>
              <a:gd name="T9" fmla="*/ 2147483647 h 49"/>
              <a:gd name="T10" fmla="*/ 2147483647 w 66"/>
              <a:gd name="T11" fmla="*/ 2147483647 h 49"/>
              <a:gd name="T12" fmla="*/ 2147483647 w 66"/>
              <a:gd name="T13" fmla="*/ 2147483647 h 49"/>
              <a:gd name="T14" fmla="*/ 2147483647 w 66"/>
              <a:gd name="T15" fmla="*/ 2147483647 h 49"/>
              <a:gd name="T16" fmla="*/ 2147483647 w 66"/>
              <a:gd name="T17" fmla="*/ 2147483647 h 49"/>
              <a:gd name="T18" fmla="*/ 2147483647 w 66"/>
              <a:gd name="T19" fmla="*/ 2147483647 h 49"/>
              <a:gd name="T20" fmla="*/ 2147483647 w 66"/>
              <a:gd name="T21" fmla="*/ 2147483647 h 49"/>
              <a:gd name="T22" fmla="*/ 2147483647 w 66"/>
              <a:gd name="T23" fmla="*/ 2147483647 h 49"/>
              <a:gd name="T24" fmla="*/ 2147483647 w 66"/>
              <a:gd name="T25" fmla="*/ 2147483647 h 49"/>
              <a:gd name="T26" fmla="*/ 2147483647 w 66"/>
              <a:gd name="T27" fmla="*/ 0 h 49"/>
              <a:gd name="T28" fmla="*/ 2147483647 w 66"/>
              <a:gd name="T29" fmla="*/ 2147483647 h 4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6"/>
              <a:gd name="T46" fmla="*/ 0 h 49"/>
              <a:gd name="T47" fmla="*/ 66 w 66"/>
              <a:gd name="T48" fmla="*/ 49 h 4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6" h="49">
                <a:moveTo>
                  <a:pt x="6" y="3"/>
                </a:moveTo>
                <a:lnTo>
                  <a:pt x="2" y="18"/>
                </a:lnTo>
                <a:lnTo>
                  <a:pt x="0" y="25"/>
                </a:lnTo>
                <a:lnTo>
                  <a:pt x="1" y="37"/>
                </a:lnTo>
                <a:lnTo>
                  <a:pt x="7" y="48"/>
                </a:lnTo>
                <a:lnTo>
                  <a:pt x="15" y="36"/>
                </a:lnTo>
                <a:lnTo>
                  <a:pt x="25" y="31"/>
                </a:lnTo>
                <a:lnTo>
                  <a:pt x="32" y="32"/>
                </a:lnTo>
                <a:lnTo>
                  <a:pt x="56" y="34"/>
                </a:lnTo>
                <a:lnTo>
                  <a:pt x="65" y="25"/>
                </a:lnTo>
                <a:lnTo>
                  <a:pt x="43" y="16"/>
                </a:lnTo>
                <a:lnTo>
                  <a:pt x="47" y="12"/>
                </a:lnTo>
                <a:lnTo>
                  <a:pt x="40" y="7"/>
                </a:lnTo>
                <a:lnTo>
                  <a:pt x="13" y="0"/>
                </a:lnTo>
                <a:lnTo>
                  <a:pt x="6" y="3"/>
                </a:lnTo>
              </a:path>
            </a:pathLst>
          </a:custGeom>
          <a:solidFill>
            <a:schemeClr val="accent6">
              <a:lumMod val="60000"/>
              <a:lumOff val="40000"/>
              <a:alpha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6" name="Freeform 238"/>
          <p:cNvSpPr>
            <a:spLocks noChangeAspect="1"/>
          </p:cNvSpPr>
          <p:nvPr/>
        </p:nvSpPr>
        <p:spPr bwMode="auto">
          <a:xfrm>
            <a:off x="5549900" y="1679574"/>
            <a:ext cx="165100" cy="103188"/>
          </a:xfrm>
          <a:custGeom>
            <a:avLst/>
            <a:gdLst>
              <a:gd name="T0" fmla="*/ 2147483647 w 53"/>
              <a:gd name="T1" fmla="*/ 2147483647 h 38"/>
              <a:gd name="T2" fmla="*/ 2147483647 w 53"/>
              <a:gd name="T3" fmla="*/ 2147483647 h 38"/>
              <a:gd name="T4" fmla="*/ 2147483647 w 53"/>
              <a:gd name="T5" fmla="*/ 2147483647 h 38"/>
              <a:gd name="T6" fmla="*/ 2147483647 w 53"/>
              <a:gd name="T7" fmla="*/ 2147483647 h 38"/>
              <a:gd name="T8" fmla="*/ 2147483647 w 53"/>
              <a:gd name="T9" fmla="*/ 2147483647 h 38"/>
              <a:gd name="T10" fmla="*/ 2147483647 w 53"/>
              <a:gd name="T11" fmla="*/ 2147483647 h 38"/>
              <a:gd name="T12" fmla="*/ 0 w 53"/>
              <a:gd name="T13" fmla="*/ 2147483647 h 38"/>
              <a:gd name="T14" fmla="*/ 2147483647 w 53"/>
              <a:gd name="T15" fmla="*/ 2147483647 h 38"/>
              <a:gd name="T16" fmla="*/ 2147483647 w 53"/>
              <a:gd name="T17" fmla="*/ 2147483647 h 38"/>
              <a:gd name="T18" fmla="*/ 2147483647 w 53"/>
              <a:gd name="T19" fmla="*/ 2147483647 h 38"/>
              <a:gd name="T20" fmla="*/ 2147483647 w 53"/>
              <a:gd name="T21" fmla="*/ 2147483647 h 38"/>
              <a:gd name="T22" fmla="*/ 2147483647 w 53"/>
              <a:gd name="T23" fmla="*/ 2147483647 h 38"/>
              <a:gd name="T24" fmla="*/ 2147483647 w 53"/>
              <a:gd name="T25" fmla="*/ 0 h 38"/>
              <a:gd name="T26" fmla="*/ 2147483647 w 53"/>
              <a:gd name="T27" fmla="*/ 2147483647 h 38"/>
              <a:gd name="T28" fmla="*/ 2147483647 w 53"/>
              <a:gd name="T29" fmla="*/ 2147483647 h 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3"/>
              <a:gd name="T46" fmla="*/ 0 h 38"/>
              <a:gd name="T47" fmla="*/ 53 w 53"/>
              <a:gd name="T48" fmla="*/ 38 h 3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3" h="38">
                <a:moveTo>
                  <a:pt x="52" y="2"/>
                </a:moveTo>
                <a:lnTo>
                  <a:pt x="48" y="17"/>
                </a:lnTo>
                <a:lnTo>
                  <a:pt x="45" y="24"/>
                </a:lnTo>
                <a:lnTo>
                  <a:pt x="47" y="37"/>
                </a:lnTo>
                <a:lnTo>
                  <a:pt x="29" y="37"/>
                </a:lnTo>
                <a:lnTo>
                  <a:pt x="11" y="35"/>
                </a:lnTo>
                <a:lnTo>
                  <a:pt x="0" y="29"/>
                </a:lnTo>
                <a:lnTo>
                  <a:pt x="8" y="25"/>
                </a:lnTo>
                <a:lnTo>
                  <a:pt x="23" y="26"/>
                </a:lnTo>
                <a:lnTo>
                  <a:pt x="38" y="28"/>
                </a:lnTo>
                <a:lnTo>
                  <a:pt x="32" y="11"/>
                </a:lnTo>
                <a:lnTo>
                  <a:pt x="24" y="5"/>
                </a:lnTo>
                <a:lnTo>
                  <a:pt x="22" y="0"/>
                </a:lnTo>
                <a:lnTo>
                  <a:pt x="40" y="1"/>
                </a:lnTo>
                <a:lnTo>
                  <a:pt x="52" y="2"/>
                </a:lnTo>
              </a:path>
            </a:pathLst>
          </a:custGeom>
          <a:solidFill>
            <a:srgbClr val="FF0000">
              <a:alpha val="80000"/>
            </a:srgb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7" name="Freeform 239"/>
          <p:cNvSpPr>
            <a:spLocks noChangeAspect="1"/>
          </p:cNvSpPr>
          <p:nvPr/>
        </p:nvSpPr>
        <p:spPr bwMode="auto">
          <a:xfrm>
            <a:off x="6662738" y="2476499"/>
            <a:ext cx="179387" cy="204788"/>
          </a:xfrm>
          <a:custGeom>
            <a:avLst/>
            <a:gdLst>
              <a:gd name="T0" fmla="*/ 2147483647 w 55"/>
              <a:gd name="T1" fmla="*/ 2147483647 h 75"/>
              <a:gd name="T2" fmla="*/ 2147483647 w 55"/>
              <a:gd name="T3" fmla="*/ 2147483647 h 75"/>
              <a:gd name="T4" fmla="*/ 2147483647 w 55"/>
              <a:gd name="T5" fmla="*/ 0 h 75"/>
              <a:gd name="T6" fmla="*/ 2147483647 w 55"/>
              <a:gd name="T7" fmla="*/ 2147483647 h 75"/>
              <a:gd name="T8" fmla="*/ 2147483647 w 55"/>
              <a:gd name="T9" fmla="*/ 2147483647 h 75"/>
              <a:gd name="T10" fmla="*/ 2147483647 w 55"/>
              <a:gd name="T11" fmla="*/ 2147483647 h 75"/>
              <a:gd name="T12" fmla="*/ 0 w 55"/>
              <a:gd name="T13" fmla="*/ 2147483647 h 75"/>
              <a:gd name="T14" fmla="*/ 2147483647 w 55"/>
              <a:gd name="T15" fmla="*/ 2147483647 h 75"/>
              <a:gd name="T16" fmla="*/ 2147483647 w 55"/>
              <a:gd name="T17" fmla="*/ 2147483647 h 75"/>
              <a:gd name="T18" fmla="*/ 2147483647 w 55"/>
              <a:gd name="T19" fmla="*/ 2147483647 h 75"/>
              <a:gd name="T20" fmla="*/ 2147483647 w 55"/>
              <a:gd name="T21" fmla="*/ 2147483647 h 75"/>
              <a:gd name="T22" fmla="*/ 2147483647 w 55"/>
              <a:gd name="T23" fmla="*/ 2147483647 h 75"/>
              <a:gd name="T24" fmla="*/ 2147483647 w 55"/>
              <a:gd name="T25" fmla="*/ 2147483647 h 75"/>
              <a:gd name="T26" fmla="*/ 2147483647 w 55"/>
              <a:gd name="T27" fmla="*/ 2147483647 h 7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5"/>
              <a:gd name="T43" fmla="*/ 0 h 75"/>
              <a:gd name="T44" fmla="*/ 55 w 55"/>
              <a:gd name="T45" fmla="*/ 75 h 7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5" h="75">
                <a:moveTo>
                  <a:pt x="42" y="20"/>
                </a:moveTo>
                <a:lnTo>
                  <a:pt x="25" y="3"/>
                </a:lnTo>
                <a:lnTo>
                  <a:pt x="12" y="0"/>
                </a:lnTo>
                <a:lnTo>
                  <a:pt x="8" y="7"/>
                </a:lnTo>
                <a:lnTo>
                  <a:pt x="3" y="25"/>
                </a:lnTo>
                <a:lnTo>
                  <a:pt x="10" y="50"/>
                </a:lnTo>
                <a:lnTo>
                  <a:pt x="0" y="70"/>
                </a:lnTo>
                <a:lnTo>
                  <a:pt x="12" y="72"/>
                </a:lnTo>
                <a:lnTo>
                  <a:pt x="30" y="74"/>
                </a:lnTo>
                <a:lnTo>
                  <a:pt x="42" y="53"/>
                </a:lnTo>
                <a:lnTo>
                  <a:pt x="54" y="33"/>
                </a:lnTo>
                <a:lnTo>
                  <a:pt x="50" y="23"/>
                </a:lnTo>
                <a:lnTo>
                  <a:pt x="50" y="27"/>
                </a:lnTo>
                <a:lnTo>
                  <a:pt x="42" y="20"/>
                </a:lnTo>
              </a:path>
            </a:pathLst>
          </a:custGeom>
          <a:noFill/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8" name="Freeform 240"/>
          <p:cNvSpPr>
            <a:spLocks noChangeAspect="1"/>
          </p:cNvSpPr>
          <p:nvPr/>
        </p:nvSpPr>
        <p:spPr bwMode="auto">
          <a:xfrm>
            <a:off x="5214938" y="2106612"/>
            <a:ext cx="719137" cy="936625"/>
          </a:xfrm>
          <a:custGeom>
            <a:avLst/>
            <a:gdLst>
              <a:gd name="T0" fmla="*/ 2147483647 w 225"/>
              <a:gd name="T1" fmla="*/ 2147483647 h 349"/>
              <a:gd name="T2" fmla="*/ 2147483647 w 225"/>
              <a:gd name="T3" fmla="*/ 2147483647 h 349"/>
              <a:gd name="T4" fmla="*/ 2147483647 w 225"/>
              <a:gd name="T5" fmla="*/ 2147483647 h 349"/>
              <a:gd name="T6" fmla="*/ 2147483647 w 225"/>
              <a:gd name="T7" fmla="*/ 2147483647 h 349"/>
              <a:gd name="T8" fmla="*/ 2147483647 w 225"/>
              <a:gd name="T9" fmla="*/ 2147483647 h 349"/>
              <a:gd name="T10" fmla="*/ 2147483647 w 225"/>
              <a:gd name="T11" fmla="*/ 2147483647 h 349"/>
              <a:gd name="T12" fmla="*/ 2147483647 w 225"/>
              <a:gd name="T13" fmla="*/ 2147483647 h 349"/>
              <a:gd name="T14" fmla="*/ 2147483647 w 225"/>
              <a:gd name="T15" fmla="*/ 2147483647 h 349"/>
              <a:gd name="T16" fmla="*/ 2147483647 w 225"/>
              <a:gd name="T17" fmla="*/ 2147483647 h 349"/>
              <a:gd name="T18" fmla="*/ 2147483647 w 225"/>
              <a:gd name="T19" fmla="*/ 2147483647 h 349"/>
              <a:gd name="T20" fmla="*/ 2147483647 w 225"/>
              <a:gd name="T21" fmla="*/ 2147483647 h 349"/>
              <a:gd name="T22" fmla="*/ 2147483647 w 225"/>
              <a:gd name="T23" fmla="*/ 2147483647 h 349"/>
              <a:gd name="T24" fmla="*/ 2147483647 w 225"/>
              <a:gd name="T25" fmla="*/ 2147483647 h 349"/>
              <a:gd name="T26" fmla="*/ 2147483647 w 225"/>
              <a:gd name="T27" fmla="*/ 2147483647 h 349"/>
              <a:gd name="T28" fmla="*/ 2147483647 w 225"/>
              <a:gd name="T29" fmla="*/ 2147483647 h 349"/>
              <a:gd name="T30" fmla="*/ 2147483647 w 225"/>
              <a:gd name="T31" fmla="*/ 2147483647 h 349"/>
              <a:gd name="T32" fmla="*/ 2147483647 w 225"/>
              <a:gd name="T33" fmla="*/ 2147483647 h 349"/>
              <a:gd name="T34" fmla="*/ 2147483647 w 225"/>
              <a:gd name="T35" fmla="*/ 2147483647 h 349"/>
              <a:gd name="T36" fmla="*/ 2147483647 w 225"/>
              <a:gd name="T37" fmla="*/ 2147483647 h 349"/>
              <a:gd name="T38" fmla="*/ 2147483647 w 225"/>
              <a:gd name="T39" fmla="*/ 2147483647 h 349"/>
              <a:gd name="T40" fmla="*/ 2147483647 w 225"/>
              <a:gd name="T41" fmla="*/ 2147483647 h 349"/>
              <a:gd name="T42" fmla="*/ 2147483647 w 225"/>
              <a:gd name="T43" fmla="*/ 2147483647 h 349"/>
              <a:gd name="T44" fmla="*/ 2147483647 w 225"/>
              <a:gd name="T45" fmla="*/ 2147483647 h 349"/>
              <a:gd name="T46" fmla="*/ 2147483647 w 225"/>
              <a:gd name="T47" fmla="*/ 2147483647 h 349"/>
              <a:gd name="T48" fmla="*/ 2147483647 w 225"/>
              <a:gd name="T49" fmla="*/ 2147483647 h 349"/>
              <a:gd name="T50" fmla="*/ 2147483647 w 225"/>
              <a:gd name="T51" fmla="*/ 2147483647 h 349"/>
              <a:gd name="T52" fmla="*/ 2147483647 w 225"/>
              <a:gd name="T53" fmla="*/ 2147483647 h 349"/>
              <a:gd name="T54" fmla="*/ 2147483647 w 225"/>
              <a:gd name="T55" fmla="*/ 2147483647 h 349"/>
              <a:gd name="T56" fmla="*/ 2147483647 w 225"/>
              <a:gd name="T57" fmla="*/ 2147483647 h 349"/>
              <a:gd name="T58" fmla="*/ 2147483647 w 225"/>
              <a:gd name="T59" fmla="*/ 2147483647 h 349"/>
              <a:gd name="T60" fmla="*/ 2147483647 w 225"/>
              <a:gd name="T61" fmla="*/ 2147483647 h 349"/>
              <a:gd name="T62" fmla="*/ 2147483647 w 225"/>
              <a:gd name="T63" fmla="*/ 2147483647 h 349"/>
              <a:gd name="T64" fmla="*/ 2147483647 w 225"/>
              <a:gd name="T65" fmla="*/ 2147483647 h 349"/>
              <a:gd name="T66" fmla="*/ 2147483647 w 225"/>
              <a:gd name="T67" fmla="*/ 2147483647 h 349"/>
              <a:gd name="T68" fmla="*/ 2147483647 w 225"/>
              <a:gd name="T69" fmla="*/ 2147483647 h 349"/>
              <a:gd name="T70" fmla="*/ 2147483647 w 225"/>
              <a:gd name="T71" fmla="*/ 2147483647 h 349"/>
              <a:gd name="T72" fmla="*/ 2147483647 w 225"/>
              <a:gd name="T73" fmla="*/ 2147483647 h 349"/>
              <a:gd name="T74" fmla="*/ 2147483647 w 225"/>
              <a:gd name="T75" fmla="*/ 2147483647 h 34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5"/>
              <a:gd name="T115" fmla="*/ 0 h 349"/>
              <a:gd name="T116" fmla="*/ 225 w 225"/>
              <a:gd name="T117" fmla="*/ 349 h 34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5" h="349">
                <a:moveTo>
                  <a:pt x="94" y="22"/>
                </a:moveTo>
                <a:lnTo>
                  <a:pt x="88" y="31"/>
                </a:lnTo>
                <a:lnTo>
                  <a:pt x="90" y="27"/>
                </a:lnTo>
                <a:lnTo>
                  <a:pt x="79" y="27"/>
                </a:lnTo>
                <a:lnTo>
                  <a:pt x="66" y="45"/>
                </a:lnTo>
                <a:lnTo>
                  <a:pt x="64" y="60"/>
                </a:lnTo>
                <a:lnTo>
                  <a:pt x="44" y="79"/>
                </a:lnTo>
                <a:lnTo>
                  <a:pt x="41" y="92"/>
                </a:lnTo>
                <a:lnTo>
                  <a:pt x="37" y="82"/>
                </a:lnTo>
                <a:lnTo>
                  <a:pt x="33" y="75"/>
                </a:lnTo>
                <a:lnTo>
                  <a:pt x="33" y="92"/>
                </a:lnTo>
                <a:lnTo>
                  <a:pt x="27" y="98"/>
                </a:lnTo>
                <a:lnTo>
                  <a:pt x="22" y="106"/>
                </a:lnTo>
                <a:lnTo>
                  <a:pt x="28" y="115"/>
                </a:lnTo>
                <a:lnTo>
                  <a:pt x="32" y="135"/>
                </a:lnTo>
                <a:lnTo>
                  <a:pt x="28" y="144"/>
                </a:lnTo>
                <a:lnTo>
                  <a:pt x="28" y="159"/>
                </a:lnTo>
                <a:lnTo>
                  <a:pt x="31" y="174"/>
                </a:lnTo>
                <a:lnTo>
                  <a:pt x="32" y="177"/>
                </a:lnTo>
                <a:lnTo>
                  <a:pt x="21" y="201"/>
                </a:lnTo>
                <a:lnTo>
                  <a:pt x="10" y="206"/>
                </a:lnTo>
                <a:lnTo>
                  <a:pt x="6" y="218"/>
                </a:lnTo>
                <a:lnTo>
                  <a:pt x="0" y="221"/>
                </a:lnTo>
                <a:lnTo>
                  <a:pt x="2" y="229"/>
                </a:lnTo>
                <a:lnTo>
                  <a:pt x="17" y="240"/>
                </a:lnTo>
                <a:lnTo>
                  <a:pt x="28" y="250"/>
                </a:lnTo>
                <a:lnTo>
                  <a:pt x="46" y="250"/>
                </a:lnTo>
                <a:lnTo>
                  <a:pt x="66" y="260"/>
                </a:lnTo>
                <a:lnTo>
                  <a:pt x="67" y="260"/>
                </a:lnTo>
                <a:lnTo>
                  <a:pt x="78" y="270"/>
                </a:lnTo>
                <a:lnTo>
                  <a:pt x="88" y="280"/>
                </a:lnTo>
                <a:lnTo>
                  <a:pt x="103" y="297"/>
                </a:lnTo>
                <a:lnTo>
                  <a:pt x="106" y="306"/>
                </a:lnTo>
                <a:lnTo>
                  <a:pt x="129" y="307"/>
                </a:lnTo>
                <a:lnTo>
                  <a:pt x="144" y="308"/>
                </a:lnTo>
                <a:lnTo>
                  <a:pt x="162" y="313"/>
                </a:lnTo>
                <a:lnTo>
                  <a:pt x="156" y="339"/>
                </a:lnTo>
                <a:lnTo>
                  <a:pt x="167" y="348"/>
                </a:lnTo>
                <a:lnTo>
                  <a:pt x="171" y="318"/>
                </a:lnTo>
                <a:lnTo>
                  <a:pt x="174" y="289"/>
                </a:lnTo>
                <a:lnTo>
                  <a:pt x="167" y="267"/>
                </a:lnTo>
                <a:lnTo>
                  <a:pt x="163" y="246"/>
                </a:lnTo>
                <a:lnTo>
                  <a:pt x="177" y="245"/>
                </a:lnTo>
                <a:lnTo>
                  <a:pt x="179" y="241"/>
                </a:lnTo>
                <a:lnTo>
                  <a:pt x="171" y="236"/>
                </a:lnTo>
                <a:lnTo>
                  <a:pt x="167" y="222"/>
                </a:lnTo>
                <a:lnTo>
                  <a:pt x="183" y="222"/>
                </a:lnTo>
                <a:lnTo>
                  <a:pt x="200" y="222"/>
                </a:lnTo>
                <a:lnTo>
                  <a:pt x="197" y="218"/>
                </a:lnTo>
                <a:lnTo>
                  <a:pt x="202" y="222"/>
                </a:lnTo>
                <a:lnTo>
                  <a:pt x="212" y="215"/>
                </a:lnTo>
                <a:lnTo>
                  <a:pt x="218" y="231"/>
                </a:lnTo>
                <a:lnTo>
                  <a:pt x="224" y="234"/>
                </a:lnTo>
                <a:lnTo>
                  <a:pt x="218" y="216"/>
                </a:lnTo>
                <a:lnTo>
                  <a:pt x="208" y="199"/>
                </a:lnTo>
                <a:lnTo>
                  <a:pt x="213" y="189"/>
                </a:lnTo>
                <a:lnTo>
                  <a:pt x="205" y="164"/>
                </a:lnTo>
                <a:lnTo>
                  <a:pt x="210" y="146"/>
                </a:lnTo>
                <a:lnTo>
                  <a:pt x="215" y="129"/>
                </a:lnTo>
                <a:lnTo>
                  <a:pt x="198" y="129"/>
                </a:lnTo>
                <a:lnTo>
                  <a:pt x="182" y="130"/>
                </a:lnTo>
                <a:lnTo>
                  <a:pt x="166" y="112"/>
                </a:lnTo>
                <a:lnTo>
                  <a:pt x="152" y="111"/>
                </a:lnTo>
                <a:lnTo>
                  <a:pt x="137" y="110"/>
                </a:lnTo>
                <a:lnTo>
                  <a:pt x="124" y="102"/>
                </a:lnTo>
                <a:lnTo>
                  <a:pt x="124" y="89"/>
                </a:lnTo>
                <a:lnTo>
                  <a:pt x="114" y="65"/>
                </a:lnTo>
                <a:lnTo>
                  <a:pt x="106" y="65"/>
                </a:lnTo>
                <a:lnTo>
                  <a:pt x="115" y="49"/>
                </a:lnTo>
                <a:lnTo>
                  <a:pt x="125" y="31"/>
                </a:lnTo>
                <a:lnTo>
                  <a:pt x="137" y="12"/>
                </a:lnTo>
                <a:lnTo>
                  <a:pt x="148" y="8"/>
                </a:lnTo>
                <a:lnTo>
                  <a:pt x="151" y="0"/>
                </a:lnTo>
                <a:lnTo>
                  <a:pt x="139" y="1"/>
                </a:lnTo>
                <a:lnTo>
                  <a:pt x="122" y="11"/>
                </a:lnTo>
                <a:lnTo>
                  <a:pt x="104" y="21"/>
                </a:lnTo>
                <a:lnTo>
                  <a:pt x="94" y="22"/>
                </a:lnTo>
              </a:path>
            </a:pathLst>
          </a:custGeom>
          <a:solidFill>
            <a:schemeClr val="accent6">
              <a:lumMod val="75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9" name="Freeform 241"/>
          <p:cNvSpPr>
            <a:spLocks noChangeAspect="1"/>
          </p:cNvSpPr>
          <p:nvPr/>
        </p:nvSpPr>
        <p:spPr bwMode="auto">
          <a:xfrm>
            <a:off x="6248400" y="2286000"/>
            <a:ext cx="292100" cy="403225"/>
          </a:xfrm>
          <a:custGeom>
            <a:avLst/>
            <a:gdLst>
              <a:gd name="T0" fmla="*/ 2147483647 w 90"/>
              <a:gd name="T1" fmla="*/ 2147483647 h 151"/>
              <a:gd name="T2" fmla="*/ 2147483647 w 90"/>
              <a:gd name="T3" fmla="*/ 2147483647 h 151"/>
              <a:gd name="T4" fmla="*/ 2147483647 w 90"/>
              <a:gd name="T5" fmla="*/ 2147483647 h 151"/>
              <a:gd name="T6" fmla="*/ 2147483647 w 90"/>
              <a:gd name="T7" fmla="*/ 2147483647 h 151"/>
              <a:gd name="T8" fmla="*/ 2147483647 w 90"/>
              <a:gd name="T9" fmla="*/ 2147483647 h 151"/>
              <a:gd name="T10" fmla="*/ 2147483647 w 90"/>
              <a:gd name="T11" fmla="*/ 2147483647 h 151"/>
              <a:gd name="T12" fmla="*/ 2147483647 w 90"/>
              <a:gd name="T13" fmla="*/ 2147483647 h 151"/>
              <a:gd name="T14" fmla="*/ 2147483647 w 90"/>
              <a:gd name="T15" fmla="*/ 2147483647 h 151"/>
              <a:gd name="T16" fmla="*/ 2147483647 w 90"/>
              <a:gd name="T17" fmla="*/ 2147483647 h 151"/>
              <a:gd name="T18" fmla="*/ 2147483647 w 90"/>
              <a:gd name="T19" fmla="*/ 2147483647 h 151"/>
              <a:gd name="T20" fmla="*/ 2147483647 w 90"/>
              <a:gd name="T21" fmla="*/ 2147483647 h 151"/>
              <a:gd name="T22" fmla="*/ 2147483647 w 90"/>
              <a:gd name="T23" fmla="*/ 2147483647 h 151"/>
              <a:gd name="T24" fmla="*/ 2147483647 w 90"/>
              <a:gd name="T25" fmla="*/ 0 h 151"/>
              <a:gd name="T26" fmla="*/ 2147483647 w 90"/>
              <a:gd name="T27" fmla="*/ 2147483647 h 151"/>
              <a:gd name="T28" fmla="*/ 2147483647 w 90"/>
              <a:gd name="T29" fmla="*/ 2147483647 h 151"/>
              <a:gd name="T30" fmla="*/ 2147483647 w 90"/>
              <a:gd name="T31" fmla="*/ 2147483647 h 151"/>
              <a:gd name="T32" fmla="*/ 2147483647 w 90"/>
              <a:gd name="T33" fmla="*/ 2147483647 h 151"/>
              <a:gd name="T34" fmla="*/ 0 w 90"/>
              <a:gd name="T35" fmla="*/ 2147483647 h 151"/>
              <a:gd name="T36" fmla="*/ 2147483647 w 90"/>
              <a:gd name="T37" fmla="*/ 2147483647 h 151"/>
              <a:gd name="T38" fmla="*/ 2147483647 w 90"/>
              <a:gd name="T39" fmla="*/ 2147483647 h 151"/>
              <a:gd name="T40" fmla="*/ 2147483647 w 90"/>
              <a:gd name="T41" fmla="*/ 2147483647 h 151"/>
              <a:gd name="T42" fmla="*/ 2147483647 w 90"/>
              <a:gd name="T43" fmla="*/ 2147483647 h 151"/>
              <a:gd name="T44" fmla="*/ 2147483647 w 90"/>
              <a:gd name="T45" fmla="*/ 2147483647 h 151"/>
              <a:gd name="T46" fmla="*/ 2147483647 w 90"/>
              <a:gd name="T47" fmla="*/ 2147483647 h 151"/>
              <a:gd name="T48" fmla="*/ 2147483647 w 90"/>
              <a:gd name="T49" fmla="*/ 2147483647 h 151"/>
              <a:gd name="T50" fmla="*/ 2147483647 w 90"/>
              <a:gd name="T51" fmla="*/ 2147483647 h 151"/>
              <a:gd name="T52" fmla="*/ 2147483647 w 90"/>
              <a:gd name="T53" fmla="*/ 2147483647 h 151"/>
              <a:gd name="T54" fmla="*/ 2147483647 w 90"/>
              <a:gd name="T55" fmla="*/ 2147483647 h 151"/>
              <a:gd name="T56" fmla="*/ 2147483647 w 90"/>
              <a:gd name="T57" fmla="*/ 2147483647 h 151"/>
              <a:gd name="T58" fmla="*/ 2147483647 w 90"/>
              <a:gd name="T59" fmla="*/ 2147483647 h 15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90"/>
              <a:gd name="T91" fmla="*/ 0 h 151"/>
              <a:gd name="T92" fmla="*/ 90 w 90"/>
              <a:gd name="T93" fmla="*/ 151 h 15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90" h="151">
                <a:moveTo>
                  <a:pt x="72" y="108"/>
                </a:moveTo>
                <a:lnTo>
                  <a:pt x="62" y="97"/>
                </a:lnTo>
                <a:lnTo>
                  <a:pt x="63" y="79"/>
                </a:lnTo>
                <a:lnTo>
                  <a:pt x="72" y="74"/>
                </a:lnTo>
                <a:lnTo>
                  <a:pt x="76" y="64"/>
                </a:lnTo>
                <a:lnTo>
                  <a:pt x="75" y="47"/>
                </a:lnTo>
                <a:lnTo>
                  <a:pt x="54" y="34"/>
                </a:lnTo>
                <a:lnTo>
                  <a:pt x="50" y="41"/>
                </a:lnTo>
                <a:lnTo>
                  <a:pt x="52" y="22"/>
                </a:lnTo>
                <a:lnTo>
                  <a:pt x="41" y="12"/>
                </a:lnTo>
                <a:lnTo>
                  <a:pt x="31" y="3"/>
                </a:lnTo>
                <a:lnTo>
                  <a:pt x="35" y="6"/>
                </a:lnTo>
                <a:lnTo>
                  <a:pt x="27" y="0"/>
                </a:lnTo>
                <a:lnTo>
                  <a:pt x="30" y="3"/>
                </a:lnTo>
                <a:lnTo>
                  <a:pt x="12" y="20"/>
                </a:lnTo>
                <a:lnTo>
                  <a:pt x="20" y="30"/>
                </a:lnTo>
                <a:lnTo>
                  <a:pt x="6" y="37"/>
                </a:lnTo>
                <a:lnTo>
                  <a:pt x="0" y="52"/>
                </a:lnTo>
                <a:lnTo>
                  <a:pt x="11" y="69"/>
                </a:lnTo>
                <a:lnTo>
                  <a:pt x="21" y="69"/>
                </a:lnTo>
                <a:lnTo>
                  <a:pt x="22" y="80"/>
                </a:lnTo>
                <a:lnTo>
                  <a:pt x="31" y="92"/>
                </a:lnTo>
                <a:lnTo>
                  <a:pt x="25" y="110"/>
                </a:lnTo>
                <a:lnTo>
                  <a:pt x="27" y="134"/>
                </a:lnTo>
                <a:lnTo>
                  <a:pt x="40" y="150"/>
                </a:lnTo>
                <a:lnTo>
                  <a:pt x="52" y="150"/>
                </a:lnTo>
                <a:lnTo>
                  <a:pt x="69" y="141"/>
                </a:lnTo>
                <a:lnTo>
                  <a:pt x="89" y="138"/>
                </a:lnTo>
                <a:lnTo>
                  <a:pt x="81" y="123"/>
                </a:lnTo>
                <a:lnTo>
                  <a:pt x="72" y="108"/>
                </a:lnTo>
              </a:path>
            </a:pathLst>
          </a:custGeom>
          <a:solidFill>
            <a:schemeClr val="accent6">
              <a:lumMod val="60000"/>
              <a:lumOff val="40000"/>
              <a:alpha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0" name="Freeform 242"/>
          <p:cNvSpPr>
            <a:spLocks noChangeAspect="1"/>
          </p:cNvSpPr>
          <p:nvPr/>
        </p:nvSpPr>
        <p:spPr bwMode="auto">
          <a:xfrm>
            <a:off x="6461125" y="2465387"/>
            <a:ext cx="239713" cy="233362"/>
          </a:xfrm>
          <a:custGeom>
            <a:avLst/>
            <a:gdLst>
              <a:gd name="T0" fmla="*/ 2147483647 w 74"/>
              <a:gd name="T1" fmla="*/ 2147483647 h 87"/>
              <a:gd name="T2" fmla="*/ 0 w 74"/>
              <a:gd name="T3" fmla="*/ 2147483647 h 87"/>
              <a:gd name="T4" fmla="*/ 2147483647 w 74"/>
              <a:gd name="T5" fmla="*/ 2147483647 h 87"/>
              <a:gd name="T6" fmla="*/ 2147483647 w 74"/>
              <a:gd name="T7" fmla="*/ 2147483647 h 87"/>
              <a:gd name="T8" fmla="*/ 2147483647 w 74"/>
              <a:gd name="T9" fmla="*/ 2147483647 h 87"/>
              <a:gd name="T10" fmla="*/ 2147483647 w 74"/>
              <a:gd name="T11" fmla="*/ 0 h 87"/>
              <a:gd name="T12" fmla="*/ 2147483647 w 74"/>
              <a:gd name="T13" fmla="*/ 2147483647 h 87"/>
              <a:gd name="T14" fmla="*/ 2147483647 w 74"/>
              <a:gd name="T15" fmla="*/ 2147483647 h 87"/>
              <a:gd name="T16" fmla="*/ 2147483647 w 74"/>
              <a:gd name="T17" fmla="*/ 0 h 87"/>
              <a:gd name="T18" fmla="*/ 2147483647 w 74"/>
              <a:gd name="T19" fmla="*/ 2147483647 h 87"/>
              <a:gd name="T20" fmla="*/ 2147483647 w 74"/>
              <a:gd name="T21" fmla="*/ 2147483647 h 87"/>
              <a:gd name="T22" fmla="*/ 2147483647 w 74"/>
              <a:gd name="T23" fmla="*/ 2147483647 h 87"/>
              <a:gd name="T24" fmla="*/ 2147483647 w 74"/>
              <a:gd name="T25" fmla="*/ 2147483647 h 87"/>
              <a:gd name="T26" fmla="*/ 2147483647 w 74"/>
              <a:gd name="T27" fmla="*/ 2147483647 h 87"/>
              <a:gd name="T28" fmla="*/ 2147483647 w 74"/>
              <a:gd name="T29" fmla="*/ 2147483647 h 87"/>
              <a:gd name="T30" fmla="*/ 2147483647 w 74"/>
              <a:gd name="T31" fmla="*/ 2147483647 h 87"/>
              <a:gd name="T32" fmla="*/ 2147483647 w 74"/>
              <a:gd name="T33" fmla="*/ 2147483647 h 87"/>
              <a:gd name="T34" fmla="*/ 2147483647 w 74"/>
              <a:gd name="T35" fmla="*/ 2147483647 h 87"/>
              <a:gd name="T36" fmla="*/ 2147483647 w 74"/>
              <a:gd name="T37" fmla="*/ 2147483647 h 87"/>
              <a:gd name="T38" fmla="*/ 2147483647 w 74"/>
              <a:gd name="T39" fmla="*/ 2147483647 h 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4"/>
              <a:gd name="T61" fmla="*/ 0 h 87"/>
              <a:gd name="T62" fmla="*/ 74 w 74"/>
              <a:gd name="T63" fmla="*/ 87 h 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4" h="87">
                <a:moveTo>
                  <a:pt x="10" y="53"/>
                </a:moveTo>
                <a:lnTo>
                  <a:pt x="0" y="42"/>
                </a:lnTo>
                <a:lnTo>
                  <a:pt x="1" y="24"/>
                </a:lnTo>
                <a:lnTo>
                  <a:pt x="10" y="19"/>
                </a:lnTo>
                <a:lnTo>
                  <a:pt x="14" y="8"/>
                </a:lnTo>
                <a:lnTo>
                  <a:pt x="17" y="0"/>
                </a:lnTo>
                <a:lnTo>
                  <a:pt x="39" y="1"/>
                </a:lnTo>
                <a:lnTo>
                  <a:pt x="56" y="1"/>
                </a:lnTo>
                <a:lnTo>
                  <a:pt x="56" y="0"/>
                </a:lnTo>
                <a:lnTo>
                  <a:pt x="73" y="1"/>
                </a:lnTo>
                <a:lnTo>
                  <a:pt x="71" y="11"/>
                </a:lnTo>
                <a:lnTo>
                  <a:pt x="66" y="29"/>
                </a:lnTo>
                <a:lnTo>
                  <a:pt x="73" y="55"/>
                </a:lnTo>
                <a:lnTo>
                  <a:pt x="62" y="75"/>
                </a:lnTo>
                <a:lnTo>
                  <a:pt x="51" y="71"/>
                </a:lnTo>
                <a:lnTo>
                  <a:pt x="34" y="75"/>
                </a:lnTo>
                <a:lnTo>
                  <a:pt x="35" y="86"/>
                </a:lnTo>
                <a:lnTo>
                  <a:pt x="26" y="84"/>
                </a:lnTo>
                <a:lnTo>
                  <a:pt x="19" y="69"/>
                </a:lnTo>
                <a:lnTo>
                  <a:pt x="10" y="53"/>
                </a:lnTo>
              </a:path>
            </a:pathLst>
          </a:custGeom>
          <a:solidFill>
            <a:schemeClr val="accent6">
              <a:lumMod val="60000"/>
              <a:lumOff val="40000"/>
              <a:alpha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1" name="Freeform 243"/>
          <p:cNvSpPr>
            <a:spLocks noChangeAspect="1"/>
          </p:cNvSpPr>
          <p:nvPr/>
        </p:nvSpPr>
        <p:spPr bwMode="auto">
          <a:xfrm>
            <a:off x="5559425" y="2108199"/>
            <a:ext cx="808038" cy="654050"/>
          </a:xfrm>
          <a:custGeom>
            <a:avLst/>
            <a:gdLst>
              <a:gd name="T0" fmla="*/ 2147483647 w 253"/>
              <a:gd name="T1" fmla="*/ 2147483647 h 242"/>
              <a:gd name="T2" fmla="*/ 2147483647 w 253"/>
              <a:gd name="T3" fmla="*/ 2147483647 h 242"/>
              <a:gd name="T4" fmla="*/ 2147483647 w 253"/>
              <a:gd name="T5" fmla="*/ 2147483647 h 242"/>
              <a:gd name="T6" fmla="*/ 2147483647 w 253"/>
              <a:gd name="T7" fmla="*/ 2147483647 h 242"/>
              <a:gd name="T8" fmla="*/ 2147483647 w 253"/>
              <a:gd name="T9" fmla="*/ 2147483647 h 242"/>
              <a:gd name="T10" fmla="*/ 2147483647 w 253"/>
              <a:gd name="T11" fmla="*/ 2147483647 h 242"/>
              <a:gd name="T12" fmla="*/ 2147483647 w 253"/>
              <a:gd name="T13" fmla="*/ 2147483647 h 242"/>
              <a:gd name="T14" fmla="*/ 2147483647 w 253"/>
              <a:gd name="T15" fmla="*/ 2147483647 h 242"/>
              <a:gd name="T16" fmla="*/ 2147483647 w 253"/>
              <a:gd name="T17" fmla="*/ 2147483647 h 242"/>
              <a:gd name="T18" fmla="*/ 2147483647 w 253"/>
              <a:gd name="T19" fmla="*/ 2147483647 h 242"/>
              <a:gd name="T20" fmla="*/ 2147483647 w 253"/>
              <a:gd name="T21" fmla="*/ 2147483647 h 242"/>
              <a:gd name="T22" fmla="*/ 2147483647 w 253"/>
              <a:gd name="T23" fmla="*/ 2147483647 h 242"/>
              <a:gd name="T24" fmla="*/ 2147483647 w 253"/>
              <a:gd name="T25" fmla="*/ 2147483647 h 242"/>
              <a:gd name="T26" fmla="*/ 2147483647 w 253"/>
              <a:gd name="T27" fmla="*/ 2147483647 h 242"/>
              <a:gd name="T28" fmla="*/ 2147483647 w 253"/>
              <a:gd name="T29" fmla="*/ 2147483647 h 242"/>
              <a:gd name="T30" fmla="*/ 0 w 253"/>
              <a:gd name="T31" fmla="*/ 2147483647 h 242"/>
              <a:gd name="T32" fmla="*/ 2147483647 w 253"/>
              <a:gd name="T33" fmla="*/ 2147483647 h 242"/>
              <a:gd name="T34" fmla="*/ 2147483647 w 253"/>
              <a:gd name="T35" fmla="*/ 2147483647 h 242"/>
              <a:gd name="T36" fmla="*/ 2147483647 w 253"/>
              <a:gd name="T37" fmla="*/ 2147483647 h 242"/>
              <a:gd name="T38" fmla="*/ 2147483647 w 253"/>
              <a:gd name="T39" fmla="*/ 2147483647 h 242"/>
              <a:gd name="T40" fmla="*/ 2147483647 w 253"/>
              <a:gd name="T41" fmla="*/ 2147483647 h 242"/>
              <a:gd name="T42" fmla="*/ 2147483647 w 253"/>
              <a:gd name="T43" fmla="*/ 2147483647 h 242"/>
              <a:gd name="T44" fmla="*/ 2147483647 w 253"/>
              <a:gd name="T45" fmla="*/ 2147483647 h 242"/>
              <a:gd name="T46" fmla="*/ 2147483647 w 253"/>
              <a:gd name="T47" fmla="*/ 2147483647 h 242"/>
              <a:gd name="T48" fmla="*/ 2147483647 w 253"/>
              <a:gd name="T49" fmla="*/ 2147483647 h 242"/>
              <a:gd name="T50" fmla="*/ 2147483647 w 253"/>
              <a:gd name="T51" fmla="*/ 2147483647 h 242"/>
              <a:gd name="T52" fmla="*/ 2147483647 w 253"/>
              <a:gd name="T53" fmla="*/ 2147483647 h 242"/>
              <a:gd name="T54" fmla="*/ 2147483647 w 253"/>
              <a:gd name="T55" fmla="*/ 2147483647 h 242"/>
              <a:gd name="T56" fmla="*/ 2147483647 w 253"/>
              <a:gd name="T57" fmla="*/ 2147483647 h 242"/>
              <a:gd name="T58" fmla="*/ 2147483647 w 253"/>
              <a:gd name="T59" fmla="*/ 2147483647 h 242"/>
              <a:gd name="T60" fmla="*/ 2147483647 w 253"/>
              <a:gd name="T61" fmla="*/ 2147483647 h 242"/>
              <a:gd name="T62" fmla="*/ 2147483647 w 253"/>
              <a:gd name="T63" fmla="*/ 2147483647 h 242"/>
              <a:gd name="T64" fmla="*/ 2147483647 w 253"/>
              <a:gd name="T65" fmla="*/ 2147483647 h 242"/>
              <a:gd name="T66" fmla="*/ 2147483647 w 253"/>
              <a:gd name="T67" fmla="*/ 2147483647 h 242"/>
              <a:gd name="T68" fmla="*/ 2147483647 w 253"/>
              <a:gd name="T69" fmla="*/ 2147483647 h 242"/>
              <a:gd name="T70" fmla="*/ 2147483647 w 253"/>
              <a:gd name="T71" fmla="*/ 2147483647 h 242"/>
              <a:gd name="T72" fmla="*/ 2147483647 w 253"/>
              <a:gd name="T73" fmla="*/ 2147483647 h 242"/>
              <a:gd name="T74" fmla="*/ 2147483647 w 253"/>
              <a:gd name="T75" fmla="*/ 2147483647 h 242"/>
              <a:gd name="T76" fmla="*/ 2147483647 w 253"/>
              <a:gd name="T77" fmla="*/ 2147483647 h 24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53"/>
              <a:gd name="T118" fmla="*/ 0 h 242"/>
              <a:gd name="T119" fmla="*/ 253 w 253"/>
              <a:gd name="T120" fmla="*/ 242 h 24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53" h="242">
                <a:moveTo>
                  <a:pt x="208" y="52"/>
                </a:moveTo>
                <a:lnTo>
                  <a:pt x="207" y="49"/>
                </a:lnTo>
                <a:lnTo>
                  <a:pt x="203" y="44"/>
                </a:lnTo>
                <a:lnTo>
                  <a:pt x="196" y="44"/>
                </a:lnTo>
                <a:lnTo>
                  <a:pt x="200" y="44"/>
                </a:lnTo>
                <a:lnTo>
                  <a:pt x="195" y="39"/>
                </a:lnTo>
                <a:lnTo>
                  <a:pt x="214" y="32"/>
                </a:lnTo>
                <a:lnTo>
                  <a:pt x="193" y="32"/>
                </a:lnTo>
                <a:lnTo>
                  <a:pt x="173" y="32"/>
                </a:lnTo>
                <a:lnTo>
                  <a:pt x="181" y="35"/>
                </a:lnTo>
                <a:lnTo>
                  <a:pt x="162" y="44"/>
                </a:lnTo>
                <a:lnTo>
                  <a:pt x="136" y="35"/>
                </a:lnTo>
                <a:lnTo>
                  <a:pt x="119" y="36"/>
                </a:lnTo>
                <a:lnTo>
                  <a:pt x="102" y="36"/>
                </a:lnTo>
                <a:lnTo>
                  <a:pt x="94" y="22"/>
                </a:lnTo>
                <a:lnTo>
                  <a:pt x="75" y="13"/>
                </a:lnTo>
                <a:lnTo>
                  <a:pt x="68" y="0"/>
                </a:lnTo>
                <a:lnTo>
                  <a:pt x="62" y="8"/>
                </a:lnTo>
                <a:lnTo>
                  <a:pt x="70" y="13"/>
                </a:lnTo>
                <a:lnTo>
                  <a:pt x="67" y="15"/>
                </a:lnTo>
                <a:lnTo>
                  <a:pt x="41" y="25"/>
                </a:lnTo>
                <a:lnTo>
                  <a:pt x="37" y="29"/>
                </a:lnTo>
                <a:lnTo>
                  <a:pt x="43" y="55"/>
                </a:lnTo>
                <a:lnTo>
                  <a:pt x="35" y="65"/>
                </a:lnTo>
                <a:lnTo>
                  <a:pt x="25" y="50"/>
                </a:lnTo>
                <a:lnTo>
                  <a:pt x="35" y="34"/>
                </a:lnTo>
                <a:lnTo>
                  <a:pt x="30" y="16"/>
                </a:lnTo>
                <a:lnTo>
                  <a:pt x="41" y="6"/>
                </a:lnTo>
                <a:lnTo>
                  <a:pt x="30" y="10"/>
                </a:lnTo>
                <a:lnTo>
                  <a:pt x="18" y="29"/>
                </a:lnTo>
                <a:lnTo>
                  <a:pt x="8" y="46"/>
                </a:lnTo>
                <a:lnTo>
                  <a:pt x="0" y="63"/>
                </a:lnTo>
                <a:lnTo>
                  <a:pt x="7" y="63"/>
                </a:lnTo>
                <a:lnTo>
                  <a:pt x="17" y="87"/>
                </a:lnTo>
                <a:lnTo>
                  <a:pt x="17" y="100"/>
                </a:lnTo>
                <a:lnTo>
                  <a:pt x="30" y="107"/>
                </a:lnTo>
                <a:lnTo>
                  <a:pt x="45" y="109"/>
                </a:lnTo>
                <a:lnTo>
                  <a:pt x="59" y="110"/>
                </a:lnTo>
                <a:lnTo>
                  <a:pt x="75" y="128"/>
                </a:lnTo>
                <a:lnTo>
                  <a:pt x="92" y="126"/>
                </a:lnTo>
                <a:lnTo>
                  <a:pt x="108" y="126"/>
                </a:lnTo>
                <a:lnTo>
                  <a:pt x="103" y="144"/>
                </a:lnTo>
                <a:lnTo>
                  <a:pt x="98" y="162"/>
                </a:lnTo>
                <a:lnTo>
                  <a:pt x="107" y="187"/>
                </a:lnTo>
                <a:lnTo>
                  <a:pt x="102" y="197"/>
                </a:lnTo>
                <a:lnTo>
                  <a:pt x="112" y="214"/>
                </a:lnTo>
                <a:lnTo>
                  <a:pt x="117" y="232"/>
                </a:lnTo>
                <a:lnTo>
                  <a:pt x="131" y="241"/>
                </a:lnTo>
                <a:lnTo>
                  <a:pt x="141" y="239"/>
                </a:lnTo>
                <a:lnTo>
                  <a:pt x="144" y="241"/>
                </a:lnTo>
                <a:lnTo>
                  <a:pt x="163" y="227"/>
                </a:lnTo>
                <a:lnTo>
                  <a:pt x="178" y="213"/>
                </a:lnTo>
                <a:lnTo>
                  <a:pt x="182" y="205"/>
                </a:lnTo>
                <a:lnTo>
                  <a:pt x="169" y="201"/>
                </a:lnTo>
                <a:lnTo>
                  <a:pt x="165" y="178"/>
                </a:lnTo>
                <a:lnTo>
                  <a:pt x="158" y="167"/>
                </a:lnTo>
                <a:lnTo>
                  <a:pt x="177" y="173"/>
                </a:lnTo>
                <a:lnTo>
                  <a:pt x="195" y="178"/>
                </a:lnTo>
                <a:lnTo>
                  <a:pt x="197" y="171"/>
                </a:lnTo>
                <a:lnTo>
                  <a:pt x="212" y="164"/>
                </a:lnTo>
                <a:lnTo>
                  <a:pt x="229" y="159"/>
                </a:lnTo>
                <a:lnTo>
                  <a:pt x="234" y="148"/>
                </a:lnTo>
                <a:lnTo>
                  <a:pt x="233" y="147"/>
                </a:lnTo>
                <a:lnTo>
                  <a:pt x="221" y="130"/>
                </a:lnTo>
                <a:lnTo>
                  <a:pt x="227" y="115"/>
                </a:lnTo>
                <a:lnTo>
                  <a:pt x="241" y="107"/>
                </a:lnTo>
                <a:lnTo>
                  <a:pt x="234" y="97"/>
                </a:lnTo>
                <a:lnTo>
                  <a:pt x="252" y="81"/>
                </a:lnTo>
                <a:lnTo>
                  <a:pt x="249" y="77"/>
                </a:lnTo>
                <a:lnTo>
                  <a:pt x="230" y="76"/>
                </a:lnTo>
                <a:lnTo>
                  <a:pt x="219" y="76"/>
                </a:lnTo>
                <a:lnTo>
                  <a:pt x="222" y="74"/>
                </a:lnTo>
                <a:lnTo>
                  <a:pt x="229" y="65"/>
                </a:lnTo>
                <a:lnTo>
                  <a:pt x="234" y="62"/>
                </a:lnTo>
                <a:lnTo>
                  <a:pt x="222" y="50"/>
                </a:lnTo>
                <a:lnTo>
                  <a:pt x="215" y="50"/>
                </a:lnTo>
                <a:lnTo>
                  <a:pt x="207" y="46"/>
                </a:lnTo>
                <a:lnTo>
                  <a:pt x="208" y="52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" name="Freeform 244"/>
          <p:cNvSpPr>
            <a:spLocks noChangeAspect="1"/>
          </p:cNvSpPr>
          <p:nvPr/>
        </p:nvSpPr>
        <p:spPr bwMode="auto">
          <a:xfrm>
            <a:off x="4986338" y="2260599"/>
            <a:ext cx="198437" cy="134938"/>
          </a:xfrm>
          <a:custGeom>
            <a:avLst/>
            <a:gdLst>
              <a:gd name="T0" fmla="*/ 0 w 61"/>
              <a:gd name="T1" fmla="*/ 2147483647 h 51"/>
              <a:gd name="T2" fmla="*/ 2147483647 w 61"/>
              <a:gd name="T3" fmla="*/ 2147483647 h 51"/>
              <a:gd name="T4" fmla="*/ 0 w 61"/>
              <a:gd name="T5" fmla="*/ 2147483647 h 51"/>
              <a:gd name="T6" fmla="*/ 2147483647 w 61"/>
              <a:gd name="T7" fmla="*/ 0 h 51"/>
              <a:gd name="T8" fmla="*/ 2147483647 w 61"/>
              <a:gd name="T9" fmla="*/ 2147483647 h 51"/>
              <a:gd name="T10" fmla="*/ 2147483647 w 61"/>
              <a:gd name="T11" fmla="*/ 2147483647 h 51"/>
              <a:gd name="T12" fmla="*/ 2147483647 w 61"/>
              <a:gd name="T13" fmla="*/ 2147483647 h 51"/>
              <a:gd name="T14" fmla="*/ 2147483647 w 61"/>
              <a:gd name="T15" fmla="*/ 2147483647 h 51"/>
              <a:gd name="T16" fmla="*/ 2147483647 w 61"/>
              <a:gd name="T17" fmla="*/ 2147483647 h 51"/>
              <a:gd name="T18" fmla="*/ 2147483647 w 61"/>
              <a:gd name="T19" fmla="*/ 2147483647 h 51"/>
              <a:gd name="T20" fmla="*/ 2147483647 w 61"/>
              <a:gd name="T21" fmla="*/ 2147483647 h 51"/>
              <a:gd name="T22" fmla="*/ 2147483647 w 61"/>
              <a:gd name="T23" fmla="*/ 2147483647 h 51"/>
              <a:gd name="T24" fmla="*/ 2147483647 w 61"/>
              <a:gd name="T25" fmla="*/ 2147483647 h 51"/>
              <a:gd name="T26" fmla="*/ 2147483647 w 61"/>
              <a:gd name="T27" fmla="*/ 2147483647 h 51"/>
              <a:gd name="T28" fmla="*/ 2147483647 w 61"/>
              <a:gd name="T29" fmla="*/ 2147483647 h 51"/>
              <a:gd name="T30" fmla="*/ 2147483647 w 61"/>
              <a:gd name="T31" fmla="*/ 2147483647 h 51"/>
              <a:gd name="T32" fmla="*/ 2147483647 w 61"/>
              <a:gd name="T33" fmla="*/ 2147483647 h 51"/>
              <a:gd name="T34" fmla="*/ 0 w 61"/>
              <a:gd name="T35" fmla="*/ 2147483647 h 5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1"/>
              <a:gd name="T55" fmla="*/ 0 h 51"/>
              <a:gd name="T56" fmla="*/ 61 w 61"/>
              <a:gd name="T57" fmla="*/ 51 h 5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1" h="51">
                <a:moveTo>
                  <a:pt x="0" y="32"/>
                </a:moveTo>
                <a:lnTo>
                  <a:pt x="1" y="16"/>
                </a:lnTo>
                <a:lnTo>
                  <a:pt x="0" y="2"/>
                </a:lnTo>
                <a:lnTo>
                  <a:pt x="7" y="0"/>
                </a:lnTo>
                <a:lnTo>
                  <a:pt x="12" y="8"/>
                </a:lnTo>
                <a:lnTo>
                  <a:pt x="21" y="11"/>
                </a:lnTo>
                <a:lnTo>
                  <a:pt x="26" y="17"/>
                </a:lnTo>
                <a:lnTo>
                  <a:pt x="53" y="7"/>
                </a:lnTo>
                <a:lnTo>
                  <a:pt x="56" y="11"/>
                </a:lnTo>
                <a:lnTo>
                  <a:pt x="60" y="16"/>
                </a:lnTo>
                <a:lnTo>
                  <a:pt x="45" y="28"/>
                </a:lnTo>
                <a:lnTo>
                  <a:pt x="53" y="43"/>
                </a:lnTo>
                <a:lnTo>
                  <a:pt x="38" y="50"/>
                </a:lnTo>
                <a:lnTo>
                  <a:pt x="34" y="37"/>
                </a:lnTo>
                <a:lnTo>
                  <a:pt x="31" y="41"/>
                </a:lnTo>
                <a:lnTo>
                  <a:pt x="22" y="32"/>
                </a:lnTo>
                <a:lnTo>
                  <a:pt x="3" y="26"/>
                </a:lnTo>
                <a:lnTo>
                  <a:pt x="0" y="32"/>
                </a:lnTo>
              </a:path>
            </a:pathLst>
          </a:custGeom>
          <a:solidFill>
            <a:srgbClr val="81A042">
              <a:alpha val="60000"/>
            </a:srgb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" name="Freeform 245"/>
          <p:cNvSpPr>
            <a:spLocks noChangeAspect="1"/>
          </p:cNvSpPr>
          <p:nvPr/>
        </p:nvSpPr>
        <p:spPr bwMode="auto">
          <a:xfrm>
            <a:off x="5184775" y="2262187"/>
            <a:ext cx="141288" cy="131762"/>
          </a:xfrm>
          <a:custGeom>
            <a:avLst/>
            <a:gdLst>
              <a:gd name="T0" fmla="*/ 2147483647 w 44"/>
              <a:gd name="T1" fmla="*/ 2147483647 h 48"/>
              <a:gd name="T2" fmla="*/ 2147483647 w 44"/>
              <a:gd name="T3" fmla="*/ 2147483647 h 48"/>
              <a:gd name="T4" fmla="*/ 2147483647 w 44"/>
              <a:gd name="T5" fmla="*/ 2147483647 h 48"/>
              <a:gd name="T6" fmla="*/ 2147483647 w 44"/>
              <a:gd name="T7" fmla="*/ 2147483647 h 48"/>
              <a:gd name="T8" fmla="*/ 2147483647 w 44"/>
              <a:gd name="T9" fmla="*/ 2147483647 h 48"/>
              <a:gd name="T10" fmla="*/ 2147483647 w 44"/>
              <a:gd name="T11" fmla="*/ 2147483647 h 48"/>
              <a:gd name="T12" fmla="*/ 0 w 44"/>
              <a:gd name="T13" fmla="*/ 2147483647 h 48"/>
              <a:gd name="T14" fmla="*/ 0 w 44"/>
              <a:gd name="T15" fmla="*/ 0 h 48"/>
              <a:gd name="T16" fmla="*/ 2147483647 w 44"/>
              <a:gd name="T17" fmla="*/ 2147483647 h 48"/>
              <a:gd name="T18" fmla="*/ 2147483647 w 44"/>
              <a:gd name="T19" fmla="*/ 2147483647 h 48"/>
              <a:gd name="T20" fmla="*/ 2147483647 w 44"/>
              <a:gd name="T21" fmla="*/ 2147483647 h 48"/>
              <a:gd name="T22" fmla="*/ 2147483647 w 44"/>
              <a:gd name="T23" fmla="*/ 2147483647 h 48"/>
              <a:gd name="T24" fmla="*/ 2147483647 w 44"/>
              <a:gd name="T25" fmla="*/ 2147483647 h 48"/>
              <a:gd name="T26" fmla="*/ 2147483647 w 44"/>
              <a:gd name="T27" fmla="*/ 2147483647 h 48"/>
              <a:gd name="T28" fmla="*/ 2147483647 w 44"/>
              <a:gd name="T29" fmla="*/ 2147483647 h 48"/>
              <a:gd name="T30" fmla="*/ 2147483647 w 44"/>
              <a:gd name="T31" fmla="*/ 2147483647 h 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4"/>
              <a:gd name="T49" fmla="*/ 0 h 48"/>
              <a:gd name="T50" fmla="*/ 44 w 44"/>
              <a:gd name="T51" fmla="*/ 48 h 4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4" h="48">
                <a:moveTo>
                  <a:pt x="25" y="25"/>
                </a:moveTo>
                <a:lnTo>
                  <a:pt x="31" y="27"/>
                </a:lnTo>
                <a:lnTo>
                  <a:pt x="30" y="22"/>
                </a:lnTo>
                <a:lnTo>
                  <a:pt x="22" y="21"/>
                </a:lnTo>
                <a:lnTo>
                  <a:pt x="18" y="16"/>
                </a:lnTo>
                <a:lnTo>
                  <a:pt x="5" y="8"/>
                </a:lnTo>
                <a:lnTo>
                  <a:pt x="0" y="5"/>
                </a:lnTo>
                <a:lnTo>
                  <a:pt x="0" y="0"/>
                </a:lnTo>
                <a:lnTo>
                  <a:pt x="17" y="1"/>
                </a:lnTo>
                <a:lnTo>
                  <a:pt x="30" y="8"/>
                </a:lnTo>
                <a:lnTo>
                  <a:pt x="43" y="16"/>
                </a:lnTo>
                <a:lnTo>
                  <a:pt x="43" y="33"/>
                </a:lnTo>
                <a:lnTo>
                  <a:pt x="36" y="39"/>
                </a:lnTo>
                <a:lnTo>
                  <a:pt x="31" y="47"/>
                </a:lnTo>
                <a:lnTo>
                  <a:pt x="26" y="40"/>
                </a:lnTo>
                <a:lnTo>
                  <a:pt x="25" y="25"/>
                </a:lnTo>
              </a:path>
            </a:pathLst>
          </a:custGeom>
          <a:solidFill>
            <a:srgbClr val="81A042">
              <a:alpha val="60000"/>
            </a:srgb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4" name="Freeform 246"/>
          <p:cNvSpPr>
            <a:spLocks noChangeAspect="1"/>
          </p:cNvSpPr>
          <p:nvPr/>
        </p:nvSpPr>
        <p:spPr bwMode="auto">
          <a:xfrm>
            <a:off x="4824413" y="2173287"/>
            <a:ext cx="196850" cy="177800"/>
          </a:xfrm>
          <a:custGeom>
            <a:avLst/>
            <a:gdLst>
              <a:gd name="T0" fmla="*/ 2147483647 w 60"/>
              <a:gd name="T1" fmla="*/ 2147483647 h 65"/>
              <a:gd name="T2" fmla="*/ 0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0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0"/>
              <a:gd name="T61" fmla="*/ 0 h 65"/>
              <a:gd name="T62" fmla="*/ 60 w 60"/>
              <a:gd name="T63" fmla="*/ 65 h 6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0" h="65">
                <a:moveTo>
                  <a:pt x="12" y="32"/>
                </a:moveTo>
                <a:lnTo>
                  <a:pt x="0" y="15"/>
                </a:lnTo>
                <a:lnTo>
                  <a:pt x="2" y="5"/>
                </a:lnTo>
                <a:lnTo>
                  <a:pt x="2" y="2"/>
                </a:lnTo>
                <a:lnTo>
                  <a:pt x="3" y="0"/>
                </a:lnTo>
                <a:lnTo>
                  <a:pt x="30" y="5"/>
                </a:lnTo>
                <a:lnTo>
                  <a:pt x="41" y="2"/>
                </a:lnTo>
                <a:lnTo>
                  <a:pt x="50" y="16"/>
                </a:lnTo>
                <a:lnTo>
                  <a:pt x="59" y="30"/>
                </a:lnTo>
                <a:lnTo>
                  <a:pt x="51" y="33"/>
                </a:lnTo>
                <a:lnTo>
                  <a:pt x="52" y="47"/>
                </a:lnTo>
                <a:lnTo>
                  <a:pt x="51" y="64"/>
                </a:lnTo>
                <a:lnTo>
                  <a:pt x="42" y="49"/>
                </a:lnTo>
                <a:lnTo>
                  <a:pt x="42" y="56"/>
                </a:lnTo>
                <a:lnTo>
                  <a:pt x="38" y="49"/>
                </a:lnTo>
                <a:lnTo>
                  <a:pt x="33" y="37"/>
                </a:lnTo>
                <a:lnTo>
                  <a:pt x="21" y="26"/>
                </a:lnTo>
                <a:lnTo>
                  <a:pt x="11" y="16"/>
                </a:lnTo>
                <a:lnTo>
                  <a:pt x="15" y="26"/>
                </a:lnTo>
                <a:lnTo>
                  <a:pt x="12" y="32"/>
                </a:lnTo>
              </a:path>
            </a:pathLst>
          </a:custGeom>
          <a:solidFill>
            <a:srgbClr val="81A042">
              <a:alpha val="60000"/>
            </a:srgb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5" name="Freeform 247"/>
          <p:cNvSpPr>
            <a:spLocks noChangeAspect="1"/>
          </p:cNvSpPr>
          <p:nvPr/>
        </p:nvSpPr>
        <p:spPr bwMode="auto">
          <a:xfrm>
            <a:off x="5772150" y="2084387"/>
            <a:ext cx="71438" cy="60325"/>
          </a:xfrm>
          <a:custGeom>
            <a:avLst/>
            <a:gdLst>
              <a:gd name="T0" fmla="*/ 0 w 22"/>
              <a:gd name="T1" fmla="*/ 0 h 22"/>
              <a:gd name="T2" fmla="*/ 0 w 22"/>
              <a:gd name="T3" fmla="*/ 0 h 22"/>
              <a:gd name="T4" fmla="*/ 2147483647 w 22"/>
              <a:gd name="T5" fmla="*/ 2147483647 h 22"/>
              <a:gd name="T6" fmla="*/ 0 w 22"/>
              <a:gd name="T7" fmla="*/ 0 h 22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2"/>
              <a:gd name="T14" fmla="*/ 22 w 22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2">
                <a:moveTo>
                  <a:pt x="0" y="0"/>
                </a:moveTo>
                <a:lnTo>
                  <a:pt x="0" y="0"/>
                </a:lnTo>
                <a:lnTo>
                  <a:pt x="21" y="21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6" name="Freeform 248"/>
          <p:cNvSpPr>
            <a:spLocks noChangeAspect="1"/>
          </p:cNvSpPr>
          <p:nvPr/>
        </p:nvSpPr>
        <p:spPr bwMode="auto">
          <a:xfrm>
            <a:off x="4594225" y="1985962"/>
            <a:ext cx="136525" cy="71437"/>
          </a:xfrm>
          <a:custGeom>
            <a:avLst/>
            <a:gdLst>
              <a:gd name="T0" fmla="*/ 2147483647 w 42"/>
              <a:gd name="T1" fmla="*/ 2147483647 h 27"/>
              <a:gd name="T2" fmla="*/ 2147483647 w 42"/>
              <a:gd name="T3" fmla="*/ 2147483647 h 27"/>
              <a:gd name="T4" fmla="*/ 2147483647 w 42"/>
              <a:gd name="T5" fmla="*/ 2147483647 h 27"/>
              <a:gd name="T6" fmla="*/ 2147483647 w 42"/>
              <a:gd name="T7" fmla="*/ 2147483647 h 27"/>
              <a:gd name="T8" fmla="*/ 0 w 42"/>
              <a:gd name="T9" fmla="*/ 2147483647 h 27"/>
              <a:gd name="T10" fmla="*/ 2147483647 w 42"/>
              <a:gd name="T11" fmla="*/ 0 h 27"/>
              <a:gd name="T12" fmla="*/ 2147483647 w 42"/>
              <a:gd name="T13" fmla="*/ 2147483647 h 27"/>
              <a:gd name="T14" fmla="*/ 2147483647 w 42"/>
              <a:gd name="T15" fmla="*/ 2147483647 h 27"/>
              <a:gd name="T16" fmla="*/ 2147483647 w 42"/>
              <a:gd name="T17" fmla="*/ 2147483647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"/>
              <a:gd name="T28" fmla="*/ 0 h 27"/>
              <a:gd name="T29" fmla="*/ 42 w 42"/>
              <a:gd name="T30" fmla="*/ 27 h 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" h="27">
                <a:moveTo>
                  <a:pt x="41" y="19"/>
                </a:moveTo>
                <a:lnTo>
                  <a:pt x="36" y="26"/>
                </a:lnTo>
                <a:lnTo>
                  <a:pt x="26" y="23"/>
                </a:lnTo>
                <a:lnTo>
                  <a:pt x="12" y="18"/>
                </a:lnTo>
                <a:lnTo>
                  <a:pt x="0" y="13"/>
                </a:lnTo>
                <a:lnTo>
                  <a:pt x="14" y="0"/>
                </a:lnTo>
                <a:lnTo>
                  <a:pt x="26" y="7"/>
                </a:lnTo>
                <a:lnTo>
                  <a:pt x="41" y="11"/>
                </a:lnTo>
                <a:lnTo>
                  <a:pt x="41" y="19"/>
                </a:lnTo>
              </a:path>
            </a:pathLst>
          </a:custGeom>
          <a:solidFill>
            <a:srgbClr val="81A042">
              <a:alpha val="60000"/>
            </a:srgb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8" name="Freeform 250"/>
          <p:cNvSpPr>
            <a:spLocks noChangeAspect="1"/>
          </p:cNvSpPr>
          <p:nvPr/>
        </p:nvSpPr>
        <p:spPr bwMode="auto">
          <a:xfrm>
            <a:off x="4727575" y="1952624"/>
            <a:ext cx="290513" cy="241300"/>
          </a:xfrm>
          <a:custGeom>
            <a:avLst/>
            <a:gdLst>
              <a:gd name="T0" fmla="*/ 2147483647 w 90"/>
              <a:gd name="T1" fmla="*/ 2147483647 h 90"/>
              <a:gd name="T2" fmla="*/ 2147483647 w 90"/>
              <a:gd name="T3" fmla="*/ 2147483647 h 90"/>
              <a:gd name="T4" fmla="*/ 2147483647 w 90"/>
              <a:gd name="T5" fmla="*/ 2147483647 h 90"/>
              <a:gd name="T6" fmla="*/ 2147483647 w 90"/>
              <a:gd name="T7" fmla="*/ 2147483647 h 90"/>
              <a:gd name="T8" fmla="*/ 2147483647 w 90"/>
              <a:gd name="T9" fmla="*/ 2147483647 h 90"/>
              <a:gd name="T10" fmla="*/ 0 w 90"/>
              <a:gd name="T11" fmla="*/ 2147483647 h 90"/>
              <a:gd name="T12" fmla="*/ 2147483647 w 90"/>
              <a:gd name="T13" fmla="*/ 2147483647 h 90"/>
              <a:gd name="T14" fmla="*/ 2147483647 w 90"/>
              <a:gd name="T15" fmla="*/ 2147483647 h 90"/>
              <a:gd name="T16" fmla="*/ 2147483647 w 90"/>
              <a:gd name="T17" fmla="*/ 2147483647 h 90"/>
              <a:gd name="T18" fmla="*/ 2147483647 w 90"/>
              <a:gd name="T19" fmla="*/ 2147483647 h 90"/>
              <a:gd name="T20" fmla="*/ 2147483647 w 90"/>
              <a:gd name="T21" fmla="*/ 2147483647 h 90"/>
              <a:gd name="T22" fmla="*/ 2147483647 w 90"/>
              <a:gd name="T23" fmla="*/ 2147483647 h 90"/>
              <a:gd name="T24" fmla="*/ 2147483647 w 90"/>
              <a:gd name="T25" fmla="*/ 2147483647 h 90"/>
              <a:gd name="T26" fmla="*/ 2147483647 w 90"/>
              <a:gd name="T27" fmla="*/ 2147483647 h 90"/>
              <a:gd name="T28" fmla="*/ 2147483647 w 90"/>
              <a:gd name="T29" fmla="*/ 2147483647 h 90"/>
              <a:gd name="T30" fmla="*/ 2147483647 w 90"/>
              <a:gd name="T31" fmla="*/ 2147483647 h 90"/>
              <a:gd name="T32" fmla="*/ 2147483647 w 90"/>
              <a:gd name="T33" fmla="*/ 2147483647 h 90"/>
              <a:gd name="T34" fmla="*/ 2147483647 w 90"/>
              <a:gd name="T35" fmla="*/ 0 h 90"/>
              <a:gd name="T36" fmla="*/ 2147483647 w 90"/>
              <a:gd name="T37" fmla="*/ 2147483647 h 90"/>
              <a:gd name="T38" fmla="*/ 2147483647 w 90"/>
              <a:gd name="T39" fmla="*/ 2147483647 h 90"/>
              <a:gd name="T40" fmla="*/ 2147483647 w 90"/>
              <a:gd name="T41" fmla="*/ 2147483647 h 9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0"/>
              <a:gd name="T64" fmla="*/ 0 h 90"/>
              <a:gd name="T65" fmla="*/ 90 w 90"/>
              <a:gd name="T66" fmla="*/ 90 h 9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0" h="90">
                <a:moveTo>
                  <a:pt x="35" y="22"/>
                </a:moveTo>
                <a:lnTo>
                  <a:pt x="27" y="25"/>
                </a:lnTo>
                <a:lnTo>
                  <a:pt x="19" y="30"/>
                </a:lnTo>
                <a:lnTo>
                  <a:pt x="12" y="43"/>
                </a:lnTo>
                <a:lnTo>
                  <a:pt x="7" y="43"/>
                </a:lnTo>
                <a:lnTo>
                  <a:pt x="0" y="44"/>
                </a:lnTo>
                <a:lnTo>
                  <a:pt x="17" y="63"/>
                </a:lnTo>
                <a:lnTo>
                  <a:pt x="34" y="83"/>
                </a:lnTo>
                <a:lnTo>
                  <a:pt x="61" y="89"/>
                </a:lnTo>
                <a:lnTo>
                  <a:pt x="72" y="86"/>
                </a:lnTo>
                <a:lnTo>
                  <a:pt x="71" y="73"/>
                </a:lnTo>
                <a:lnTo>
                  <a:pt x="72" y="62"/>
                </a:lnTo>
                <a:lnTo>
                  <a:pt x="76" y="49"/>
                </a:lnTo>
                <a:lnTo>
                  <a:pt x="78" y="54"/>
                </a:lnTo>
                <a:lnTo>
                  <a:pt x="80" y="36"/>
                </a:lnTo>
                <a:lnTo>
                  <a:pt x="82" y="20"/>
                </a:lnTo>
                <a:lnTo>
                  <a:pt x="83" y="5"/>
                </a:lnTo>
                <a:lnTo>
                  <a:pt x="89" y="0"/>
                </a:lnTo>
                <a:lnTo>
                  <a:pt x="73" y="2"/>
                </a:lnTo>
                <a:lnTo>
                  <a:pt x="58" y="5"/>
                </a:lnTo>
                <a:lnTo>
                  <a:pt x="35" y="22"/>
                </a:lnTo>
              </a:path>
            </a:pathLst>
          </a:custGeom>
          <a:solidFill>
            <a:srgbClr val="81A042">
              <a:alpha val="60000"/>
            </a:srgb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9" name="Freeform 251"/>
          <p:cNvSpPr>
            <a:spLocks noChangeAspect="1"/>
          </p:cNvSpPr>
          <p:nvPr/>
        </p:nvSpPr>
        <p:spPr bwMode="auto">
          <a:xfrm>
            <a:off x="4660900" y="1755774"/>
            <a:ext cx="80963" cy="146050"/>
          </a:xfrm>
          <a:custGeom>
            <a:avLst/>
            <a:gdLst>
              <a:gd name="T0" fmla="*/ 2147483647 w 26"/>
              <a:gd name="T1" fmla="*/ 2147483647 h 55"/>
              <a:gd name="T2" fmla="*/ 2147483647 w 26"/>
              <a:gd name="T3" fmla="*/ 2147483647 h 55"/>
              <a:gd name="T4" fmla="*/ 0 w 26"/>
              <a:gd name="T5" fmla="*/ 2147483647 h 55"/>
              <a:gd name="T6" fmla="*/ 2147483647 w 26"/>
              <a:gd name="T7" fmla="*/ 2147483647 h 55"/>
              <a:gd name="T8" fmla="*/ 2147483647 w 26"/>
              <a:gd name="T9" fmla="*/ 2147483647 h 55"/>
              <a:gd name="T10" fmla="*/ 2147483647 w 26"/>
              <a:gd name="T11" fmla="*/ 0 h 55"/>
              <a:gd name="T12" fmla="*/ 2147483647 w 26"/>
              <a:gd name="T13" fmla="*/ 2147483647 h 55"/>
              <a:gd name="T14" fmla="*/ 2147483647 w 26"/>
              <a:gd name="T15" fmla="*/ 2147483647 h 55"/>
              <a:gd name="T16" fmla="*/ 2147483647 w 26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55"/>
              <a:gd name="T29" fmla="*/ 26 w 26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55">
                <a:moveTo>
                  <a:pt x="15" y="45"/>
                </a:moveTo>
                <a:lnTo>
                  <a:pt x="6" y="54"/>
                </a:lnTo>
                <a:lnTo>
                  <a:pt x="0" y="54"/>
                </a:lnTo>
                <a:lnTo>
                  <a:pt x="2" y="33"/>
                </a:lnTo>
                <a:lnTo>
                  <a:pt x="6" y="15"/>
                </a:lnTo>
                <a:lnTo>
                  <a:pt x="23" y="0"/>
                </a:lnTo>
                <a:lnTo>
                  <a:pt x="25" y="3"/>
                </a:lnTo>
                <a:lnTo>
                  <a:pt x="20" y="23"/>
                </a:lnTo>
                <a:lnTo>
                  <a:pt x="15" y="45"/>
                </a:lnTo>
              </a:path>
            </a:pathLst>
          </a:custGeom>
          <a:solidFill>
            <a:schemeClr val="accent6">
              <a:lumMod val="60000"/>
              <a:lumOff val="40000"/>
              <a:alpha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0" name="Freeform 252"/>
          <p:cNvSpPr>
            <a:spLocks noChangeAspect="1"/>
          </p:cNvSpPr>
          <p:nvPr/>
        </p:nvSpPr>
        <p:spPr bwMode="auto">
          <a:xfrm>
            <a:off x="4473575" y="1795462"/>
            <a:ext cx="246063" cy="228600"/>
          </a:xfrm>
          <a:custGeom>
            <a:avLst/>
            <a:gdLst>
              <a:gd name="T0" fmla="*/ 2147483647 w 77"/>
              <a:gd name="T1" fmla="*/ 2147483647 h 85"/>
              <a:gd name="T2" fmla="*/ 0 w 77"/>
              <a:gd name="T3" fmla="*/ 2147483647 h 85"/>
              <a:gd name="T4" fmla="*/ 2147483647 w 77"/>
              <a:gd name="T5" fmla="*/ 2147483647 h 85"/>
              <a:gd name="T6" fmla="*/ 2147483647 w 77"/>
              <a:gd name="T7" fmla="*/ 2147483647 h 85"/>
              <a:gd name="T8" fmla="*/ 2147483647 w 77"/>
              <a:gd name="T9" fmla="*/ 2147483647 h 85"/>
              <a:gd name="T10" fmla="*/ 2147483647 w 77"/>
              <a:gd name="T11" fmla="*/ 2147483647 h 85"/>
              <a:gd name="T12" fmla="*/ 2147483647 w 77"/>
              <a:gd name="T13" fmla="*/ 2147483647 h 85"/>
              <a:gd name="T14" fmla="*/ 2147483647 w 77"/>
              <a:gd name="T15" fmla="*/ 0 h 85"/>
              <a:gd name="T16" fmla="*/ 2147483647 w 77"/>
              <a:gd name="T17" fmla="*/ 0 h 85"/>
              <a:gd name="T18" fmla="*/ 2147483647 w 77"/>
              <a:gd name="T19" fmla="*/ 0 h 85"/>
              <a:gd name="T20" fmla="*/ 2147483647 w 77"/>
              <a:gd name="T21" fmla="*/ 2147483647 h 85"/>
              <a:gd name="T22" fmla="*/ 2147483647 w 77"/>
              <a:gd name="T23" fmla="*/ 2147483647 h 85"/>
              <a:gd name="T24" fmla="*/ 2147483647 w 77"/>
              <a:gd name="T25" fmla="*/ 2147483647 h 85"/>
              <a:gd name="T26" fmla="*/ 2147483647 w 77"/>
              <a:gd name="T27" fmla="*/ 2147483647 h 85"/>
              <a:gd name="T28" fmla="*/ 2147483647 w 77"/>
              <a:gd name="T29" fmla="*/ 2147483647 h 85"/>
              <a:gd name="T30" fmla="*/ 2147483647 w 77"/>
              <a:gd name="T31" fmla="*/ 2147483647 h 85"/>
              <a:gd name="T32" fmla="*/ 2147483647 w 77"/>
              <a:gd name="T33" fmla="*/ 2147483647 h 85"/>
              <a:gd name="T34" fmla="*/ 2147483647 w 77"/>
              <a:gd name="T35" fmla="*/ 2147483647 h 85"/>
              <a:gd name="T36" fmla="*/ 2147483647 w 77"/>
              <a:gd name="T37" fmla="*/ 2147483647 h 85"/>
              <a:gd name="T38" fmla="*/ 2147483647 w 77"/>
              <a:gd name="T39" fmla="*/ 2147483647 h 8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7"/>
              <a:gd name="T61" fmla="*/ 0 h 85"/>
              <a:gd name="T62" fmla="*/ 77 w 77"/>
              <a:gd name="T63" fmla="*/ 85 h 8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7" h="85">
                <a:moveTo>
                  <a:pt x="6" y="73"/>
                </a:moveTo>
                <a:lnTo>
                  <a:pt x="0" y="66"/>
                </a:lnTo>
                <a:lnTo>
                  <a:pt x="1" y="51"/>
                </a:lnTo>
                <a:lnTo>
                  <a:pt x="12" y="36"/>
                </a:lnTo>
                <a:lnTo>
                  <a:pt x="36" y="32"/>
                </a:lnTo>
                <a:lnTo>
                  <a:pt x="22" y="12"/>
                </a:lnTo>
                <a:lnTo>
                  <a:pt x="29" y="11"/>
                </a:lnTo>
                <a:lnTo>
                  <a:pt x="30" y="0"/>
                </a:lnTo>
                <a:lnTo>
                  <a:pt x="48" y="0"/>
                </a:lnTo>
                <a:lnTo>
                  <a:pt x="64" y="0"/>
                </a:lnTo>
                <a:lnTo>
                  <a:pt x="60" y="18"/>
                </a:lnTo>
                <a:lnTo>
                  <a:pt x="58" y="38"/>
                </a:lnTo>
                <a:lnTo>
                  <a:pt x="64" y="38"/>
                </a:lnTo>
                <a:lnTo>
                  <a:pt x="70" y="40"/>
                </a:lnTo>
                <a:lnTo>
                  <a:pt x="76" y="42"/>
                </a:lnTo>
                <a:lnTo>
                  <a:pt x="64" y="52"/>
                </a:lnTo>
                <a:lnTo>
                  <a:pt x="53" y="70"/>
                </a:lnTo>
                <a:lnTo>
                  <a:pt x="38" y="84"/>
                </a:lnTo>
                <a:lnTo>
                  <a:pt x="22" y="78"/>
                </a:lnTo>
                <a:lnTo>
                  <a:pt x="6" y="73"/>
                </a:lnTo>
              </a:path>
            </a:pathLst>
          </a:custGeom>
          <a:solidFill>
            <a:srgbClr val="61448C">
              <a:alpha val="60000"/>
            </a:srgb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2" name="Freeform 254"/>
          <p:cNvSpPr>
            <a:spLocks noChangeAspect="1"/>
          </p:cNvSpPr>
          <p:nvPr/>
        </p:nvSpPr>
        <p:spPr bwMode="auto">
          <a:xfrm>
            <a:off x="6262688" y="3889374"/>
            <a:ext cx="495300" cy="463550"/>
          </a:xfrm>
          <a:custGeom>
            <a:avLst/>
            <a:gdLst>
              <a:gd name="T0" fmla="*/ 2147483647 w 155"/>
              <a:gd name="T1" fmla="*/ 2147483647 h 172"/>
              <a:gd name="T2" fmla="*/ 2147483647 w 155"/>
              <a:gd name="T3" fmla="*/ 2147483647 h 172"/>
              <a:gd name="T4" fmla="*/ 0 w 155"/>
              <a:gd name="T5" fmla="*/ 2147483647 h 172"/>
              <a:gd name="T6" fmla="*/ 2147483647 w 155"/>
              <a:gd name="T7" fmla="*/ 2147483647 h 172"/>
              <a:gd name="T8" fmla="*/ 2147483647 w 155"/>
              <a:gd name="T9" fmla="*/ 2147483647 h 172"/>
              <a:gd name="T10" fmla="*/ 2147483647 w 155"/>
              <a:gd name="T11" fmla="*/ 2147483647 h 172"/>
              <a:gd name="T12" fmla="*/ 2147483647 w 155"/>
              <a:gd name="T13" fmla="*/ 2147483647 h 172"/>
              <a:gd name="T14" fmla="*/ 2147483647 w 155"/>
              <a:gd name="T15" fmla="*/ 2147483647 h 172"/>
              <a:gd name="T16" fmla="*/ 2147483647 w 155"/>
              <a:gd name="T17" fmla="*/ 2147483647 h 172"/>
              <a:gd name="T18" fmla="*/ 2147483647 w 155"/>
              <a:gd name="T19" fmla="*/ 2147483647 h 172"/>
              <a:gd name="T20" fmla="*/ 2147483647 w 155"/>
              <a:gd name="T21" fmla="*/ 2147483647 h 172"/>
              <a:gd name="T22" fmla="*/ 2147483647 w 155"/>
              <a:gd name="T23" fmla="*/ 2147483647 h 172"/>
              <a:gd name="T24" fmla="*/ 2147483647 w 155"/>
              <a:gd name="T25" fmla="*/ 2147483647 h 172"/>
              <a:gd name="T26" fmla="*/ 2147483647 w 155"/>
              <a:gd name="T27" fmla="*/ 2147483647 h 172"/>
              <a:gd name="T28" fmla="*/ 2147483647 w 155"/>
              <a:gd name="T29" fmla="*/ 2147483647 h 172"/>
              <a:gd name="T30" fmla="*/ 2147483647 w 155"/>
              <a:gd name="T31" fmla="*/ 2147483647 h 172"/>
              <a:gd name="T32" fmla="*/ 2147483647 w 155"/>
              <a:gd name="T33" fmla="*/ 2147483647 h 172"/>
              <a:gd name="T34" fmla="*/ 2147483647 w 155"/>
              <a:gd name="T35" fmla="*/ 2147483647 h 172"/>
              <a:gd name="T36" fmla="*/ 2147483647 w 155"/>
              <a:gd name="T37" fmla="*/ 2147483647 h 172"/>
              <a:gd name="T38" fmla="*/ 2147483647 w 155"/>
              <a:gd name="T39" fmla="*/ 2147483647 h 172"/>
              <a:gd name="T40" fmla="*/ 2147483647 w 155"/>
              <a:gd name="T41" fmla="*/ 2147483647 h 172"/>
              <a:gd name="T42" fmla="*/ 2147483647 w 155"/>
              <a:gd name="T43" fmla="*/ 2147483647 h 172"/>
              <a:gd name="T44" fmla="*/ 2147483647 w 155"/>
              <a:gd name="T45" fmla="*/ 2147483647 h 172"/>
              <a:gd name="T46" fmla="*/ 2147483647 w 155"/>
              <a:gd name="T47" fmla="*/ 2147483647 h 172"/>
              <a:gd name="T48" fmla="*/ 2147483647 w 155"/>
              <a:gd name="T49" fmla="*/ 2147483647 h 172"/>
              <a:gd name="T50" fmla="*/ 2147483647 w 155"/>
              <a:gd name="T51" fmla="*/ 2147483647 h 172"/>
              <a:gd name="T52" fmla="*/ 2147483647 w 155"/>
              <a:gd name="T53" fmla="*/ 2147483647 h 172"/>
              <a:gd name="T54" fmla="*/ 2147483647 w 155"/>
              <a:gd name="T55" fmla="*/ 0 h 172"/>
              <a:gd name="T56" fmla="*/ 2147483647 w 155"/>
              <a:gd name="T57" fmla="*/ 2147483647 h 172"/>
              <a:gd name="T58" fmla="*/ 2147483647 w 155"/>
              <a:gd name="T59" fmla="*/ 2147483647 h 172"/>
              <a:gd name="T60" fmla="*/ 2147483647 w 155"/>
              <a:gd name="T61" fmla="*/ 2147483647 h 1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55"/>
              <a:gd name="T94" fmla="*/ 0 h 172"/>
              <a:gd name="T95" fmla="*/ 155 w 155"/>
              <a:gd name="T96" fmla="*/ 172 h 1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55" h="172">
                <a:moveTo>
                  <a:pt x="8" y="16"/>
                </a:moveTo>
                <a:lnTo>
                  <a:pt x="5" y="38"/>
                </a:lnTo>
                <a:lnTo>
                  <a:pt x="0" y="61"/>
                </a:lnTo>
                <a:lnTo>
                  <a:pt x="17" y="79"/>
                </a:lnTo>
                <a:lnTo>
                  <a:pt x="36" y="95"/>
                </a:lnTo>
                <a:lnTo>
                  <a:pt x="51" y="101"/>
                </a:lnTo>
                <a:lnTo>
                  <a:pt x="66" y="108"/>
                </a:lnTo>
                <a:lnTo>
                  <a:pt x="82" y="119"/>
                </a:lnTo>
                <a:lnTo>
                  <a:pt x="99" y="128"/>
                </a:lnTo>
                <a:lnTo>
                  <a:pt x="93" y="148"/>
                </a:lnTo>
                <a:lnTo>
                  <a:pt x="85" y="168"/>
                </a:lnTo>
                <a:lnTo>
                  <a:pt x="107" y="168"/>
                </a:lnTo>
                <a:lnTo>
                  <a:pt x="127" y="171"/>
                </a:lnTo>
                <a:lnTo>
                  <a:pt x="140" y="165"/>
                </a:lnTo>
                <a:lnTo>
                  <a:pt x="154" y="144"/>
                </a:lnTo>
                <a:lnTo>
                  <a:pt x="152" y="130"/>
                </a:lnTo>
                <a:lnTo>
                  <a:pt x="152" y="114"/>
                </a:lnTo>
                <a:lnTo>
                  <a:pt x="154" y="98"/>
                </a:lnTo>
                <a:lnTo>
                  <a:pt x="145" y="96"/>
                </a:lnTo>
                <a:lnTo>
                  <a:pt x="133" y="96"/>
                </a:lnTo>
                <a:lnTo>
                  <a:pt x="130" y="79"/>
                </a:lnTo>
                <a:lnTo>
                  <a:pt x="123" y="62"/>
                </a:lnTo>
                <a:lnTo>
                  <a:pt x="111" y="60"/>
                </a:lnTo>
                <a:lnTo>
                  <a:pt x="84" y="56"/>
                </a:lnTo>
                <a:lnTo>
                  <a:pt x="82" y="27"/>
                </a:lnTo>
                <a:lnTo>
                  <a:pt x="78" y="18"/>
                </a:lnTo>
                <a:lnTo>
                  <a:pt x="78" y="15"/>
                </a:lnTo>
                <a:lnTo>
                  <a:pt x="59" y="0"/>
                </a:lnTo>
                <a:lnTo>
                  <a:pt x="35" y="3"/>
                </a:lnTo>
                <a:lnTo>
                  <a:pt x="11" y="7"/>
                </a:lnTo>
                <a:lnTo>
                  <a:pt x="8" y="16"/>
                </a:lnTo>
              </a:path>
            </a:pathLst>
          </a:custGeom>
          <a:solidFill>
            <a:schemeClr val="accent2"/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3" name="Freeform 255"/>
          <p:cNvSpPr>
            <a:spLocks noChangeAspect="1"/>
          </p:cNvSpPr>
          <p:nvPr/>
        </p:nvSpPr>
        <p:spPr bwMode="auto">
          <a:xfrm>
            <a:off x="5092700" y="2717799"/>
            <a:ext cx="344488" cy="369888"/>
          </a:xfrm>
          <a:custGeom>
            <a:avLst/>
            <a:gdLst>
              <a:gd name="T0" fmla="*/ 0 w 107"/>
              <a:gd name="T1" fmla="*/ 2147483647 h 137"/>
              <a:gd name="T2" fmla="*/ 2147483647 w 107"/>
              <a:gd name="T3" fmla="*/ 2147483647 h 137"/>
              <a:gd name="T4" fmla="*/ 0 w 107"/>
              <a:gd name="T5" fmla="*/ 2147483647 h 137"/>
              <a:gd name="T6" fmla="*/ 2147483647 w 107"/>
              <a:gd name="T7" fmla="*/ 2147483647 h 137"/>
              <a:gd name="T8" fmla="*/ 2147483647 w 107"/>
              <a:gd name="T9" fmla="*/ 2147483647 h 137"/>
              <a:gd name="T10" fmla="*/ 2147483647 w 107"/>
              <a:gd name="T11" fmla="*/ 2147483647 h 137"/>
              <a:gd name="T12" fmla="*/ 2147483647 w 107"/>
              <a:gd name="T13" fmla="*/ 2147483647 h 137"/>
              <a:gd name="T14" fmla="*/ 2147483647 w 107"/>
              <a:gd name="T15" fmla="*/ 2147483647 h 137"/>
              <a:gd name="T16" fmla="*/ 2147483647 w 107"/>
              <a:gd name="T17" fmla="*/ 2147483647 h 137"/>
              <a:gd name="T18" fmla="*/ 2147483647 w 107"/>
              <a:gd name="T19" fmla="*/ 2147483647 h 137"/>
              <a:gd name="T20" fmla="*/ 2147483647 w 107"/>
              <a:gd name="T21" fmla="*/ 2147483647 h 137"/>
              <a:gd name="T22" fmla="*/ 2147483647 w 107"/>
              <a:gd name="T23" fmla="*/ 2147483647 h 137"/>
              <a:gd name="T24" fmla="*/ 2147483647 w 107"/>
              <a:gd name="T25" fmla="*/ 2147483647 h 137"/>
              <a:gd name="T26" fmla="*/ 2147483647 w 107"/>
              <a:gd name="T27" fmla="*/ 2147483647 h 137"/>
              <a:gd name="T28" fmla="*/ 2147483647 w 107"/>
              <a:gd name="T29" fmla="*/ 2147483647 h 137"/>
              <a:gd name="T30" fmla="*/ 2147483647 w 107"/>
              <a:gd name="T31" fmla="*/ 2147483647 h 137"/>
              <a:gd name="T32" fmla="*/ 2147483647 w 107"/>
              <a:gd name="T33" fmla="*/ 2147483647 h 137"/>
              <a:gd name="T34" fmla="*/ 2147483647 w 107"/>
              <a:gd name="T35" fmla="*/ 2147483647 h 137"/>
              <a:gd name="T36" fmla="*/ 2147483647 w 107"/>
              <a:gd name="T37" fmla="*/ 2147483647 h 137"/>
              <a:gd name="T38" fmla="*/ 2147483647 w 107"/>
              <a:gd name="T39" fmla="*/ 2147483647 h 137"/>
              <a:gd name="T40" fmla="*/ 2147483647 w 107"/>
              <a:gd name="T41" fmla="*/ 2147483647 h 137"/>
              <a:gd name="T42" fmla="*/ 2147483647 w 107"/>
              <a:gd name="T43" fmla="*/ 2147483647 h 137"/>
              <a:gd name="T44" fmla="*/ 2147483647 w 107"/>
              <a:gd name="T45" fmla="*/ 2147483647 h 137"/>
              <a:gd name="T46" fmla="*/ 2147483647 w 107"/>
              <a:gd name="T47" fmla="*/ 0 h 137"/>
              <a:gd name="T48" fmla="*/ 2147483647 w 107"/>
              <a:gd name="T49" fmla="*/ 2147483647 h 137"/>
              <a:gd name="T50" fmla="*/ 2147483647 w 107"/>
              <a:gd name="T51" fmla="*/ 2147483647 h 137"/>
              <a:gd name="T52" fmla="*/ 2147483647 w 107"/>
              <a:gd name="T53" fmla="*/ 2147483647 h 137"/>
              <a:gd name="T54" fmla="*/ 2147483647 w 107"/>
              <a:gd name="T55" fmla="*/ 2147483647 h 137"/>
              <a:gd name="T56" fmla="*/ 0 w 107"/>
              <a:gd name="T57" fmla="*/ 2147483647 h 13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7"/>
              <a:gd name="T88" fmla="*/ 0 h 137"/>
              <a:gd name="T89" fmla="*/ 107 w 107"/>
              <a:gd name="T90" fmla="*/ 137 h 13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7" h="137">
                <a:moveTo>
                  <a:pt x="0" y="54"/>
                </a:moveTo>
                <a:lnTo>
                  <a:pt x="2" y="74"/>
                </a:lnTo>
                <a:lnTo>
                  <a:pt x="0" y="80"/>
                </a:lnTo>
                <a:lnTo>
                  <a:pt x="12" y="85"/>
                </a:lnTo>
                <a:lnTo>
                  <a:pt x="16" y="80"/>
                </a:lnTo>
                <a:lnTo>
                  <a:pt x="18" y="83"/>
                </a:lnTo>
                <a:lnTo>
                  <a:pt x="18" y="97"/>
                </a:lnTo>
                <a:lnTo>
                  <a:pt x="11" y="101"/>
                </a:lnTo>
                <a:lnTo>
                  <a:pt x="12" y="114"/>
                </a:lnTo>
                <a:lnTo>
                  <a:pt x="8" y="123"/>
                </a:lnTo>
                <a:lnTo>
                  <a:pt x="15" y="120"/>
                </a:lnTo>
                <a:lnTo>
                  <a:pt x="35" y="136"/>
                </a:lnTo>
                <a:lnTo>
                  <a:pt x="42" y="118"/>
                </a:lnTo>
                <a:lnTo>
                  <a:pt x="50" y="101"/>
                </a:lnTo>
                <a:lnTo>
                  <a:pt x="69" y="87"/>
                </a:lnTo>
                <a:lnTo>
                  <a:pt x="89" y="74"/>
                </a:lnTo>
                <a:lnTo>
                  <a:pt x="102" y="50"/>
                </a:lnTo>
                <a:lnTo>
                  <a:pt x="106" y="50"/>
                </a:lnTo>
                <a:lnTo>
                  <a:pt x="98" y="34"/>
                </a:lnTo>
                <a:lnTo>
                  <a:pt x="103" y="31"/>
                </a:lnTo>
                <a:lnTo>
                  <a:pt x="83" y="21"/>
                </a:lnTo>
                <a:lnTo>
                  <a:pt x="65" y="21"/>
                </a:lnTo>
                <a:lnTo>
                  <a:pt x="54" y="11"/>
                </a:lnTo>
                <a:lnTo>
                  <a:pt x="39" y="0"/>
                </a:lnTo>
                <a:lnTo>
                  <a:pt x="31" y="7"/>
                </a:lnTo>
                <a:lnTo>
                  <a:pt x="15" y="16"/>
                </a:lnTo>
                <a:lnTo>
                  <a:pt x="10" y="34"/>
                </a:lnTo>
                <a:lnTo>
                  <a:pt x="8" y="43"/>
                </a:lnTo>
                <a:lnTo>
                  <a:pt x="0" y="54"/>
                </a:lnTo>
              </a:path>
            </a:pathLst>
          </a:custGeom>
          <a:solidFill>
            <a:schemeClr val="accent4">
              <a:lumMod val="60000"/>
              <a:lumOff val="40000"/>
              <a:alpha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4" name="Freeform 256"/>
          <p:cNvSpPr>
            <a:spLocks noChangeAspect="1"/>
          </p:cNvSpPr>
          <p:nvPr/>
        </p:nvSpPr>
        <p:spPr bwMode="auto">
          <a:xfrm>
            <a:off x="5140325" y="2954337"/>
            <a:ext cx="69850" cy="60325"/>
          </a:xfrm>
          <a:custGeom>
            <a:avLst/>
            <a:gdLst>
              <a:gd name="T0" fmla="*/ 2147483647 w 22"/>
              <a:gd name="T1" fmla="*/ 0 h 21"/>
              <a:gd name="T2" fmla="*/ 2147483647 w 22"/>
              <a:gd name="T3" fmla="*/ 2147483647 h 21"/>
              <a:gd name="T4" fmla="*/ 0 w 22"/>
              <a:gd name="T5" fmla="*/ 0 h 21"/>
              <a:gd name="T6" fmla="*/ 2147483647 w 22"/>
              <a:gd name="T7" fmla="*/ 0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1"/>
              <a:gd name="T14" fmla="*/ 22 w 22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1">
                <a:moveTo>
                  <a:pt x="21" y="0"/>
                </a:moveTo>
                <a:lnTo>
                  <a:pt x="5" y="20"/>
                </a:ln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5" name="Freeform 258"/>
          <p:cNvSpPr>
            <a:spLocks noChangeAspect="1"/>
          </p:cNvSpPr>
          <p:nvPr/>
        </p:nvSpPr>
        <p:spPr bwMode="auto">
          <a:xfrm>
            <a:off x="5076825" y="2801937"/>
            <a:ext cx="785813" cy="1038225"/>
          </a:xfrm>
          <a:custGeom>
            <a:avLst/>
            <a:gdLst>
              <a:gd name="T0" fmla="*/ 2147483647 w 245"/>
              <a:gd name="T1" fmla="*/ 2147483647 h 385"/>
              <a:gd name="T2" fmla="*/ 2147483647 w 245"/>
              <a:gd name="T3" fmla="*/ 2147483647 h 385"/>
              <a:gd name="T4" fmla="*/ 2147483647 w 245"/>
              <a:gd name="T5" fmla="*/ 2147483647 h 385"/>
              <a:gd name="T6" fmla="*/ 2147483647 w 245"/>
              <a:gd name="T7" fmla="*/ 2147483647 h 385"/>
              <a:gd name="T8" fmla="*/ 2147483647 w 245"/>
              <a:gd name="T9" fmla="*/ 2147483647 h 385"/>
              <a:gd name="T10" fmla="*/ 2147483647 w 245"/>
              <a:gd name="T11" fmla="*/ 2147483647 h 385"/>
              <a:gd name="T12" fmla="*/ 2147483647 w 245"/>
              <a:gd name="T13" fmla="*/ 2147483647 h 385"/>
              <a:gd name="T14" fmla="*/ 2147483647 w 245"/>
              <a:gd name="T15" fmla="*/ 2147483647 h 385"/>
              <a:gd name="T16" fmla="*/ 2147483647 w 245"/>
              <a:gd name="T17" fmla="*/ 2147483647 h 385"/>
              <a:gd name="T18" fmla="*/ 2147483647 w 245"/>
              <a:gd name="T19" fmla="*/ 2147483647 h 385"/>
              <a:gd name="T20" fmla="*/ 2147483647 w 245"/>
              <a:gd name="T21" fmla="*/ 2147483647 h 385"/>
              <a:gd name="T22" fmla="*/ 2147483647 w 245"/>
              <a:gd name="T23" fmla="*/ 2147483647 h 385"/>
              <a:gd name="T24" fmla="*/ 2147483647 w 245"/>
              <a:gd name="T25" fmla="*/ 2147483647 h 385"/>
              <a:gd name="T26" fmla="*/ 2147483647 w 245"/>
              <a:gd name="T27" fmla="*/ 2147483647 h 385"/>
              <a:gd name="T28" fmla="*/ 2147483647 w 245"/>
              <a:gd name="T29" fmla="*/ 2147483647 h 385"/>
              <a:gd name="T30" fmla="*/ 2147483647 w 245"/>
              <a:gd name="T31" fmla="*/ 2147483647 h 385"/>
              <a:gd name="T32" fmla="*/ 2147483647 w 245"/>
              <a:gd name="T33" fmla="*/ 2147483647 h 385"/>
              <a:gd name="T34" fmla="*/ 2147483647 w 245"/>
              <a:gd name="T35" fmla="*/ 2147483647 h 385"/>
              <a:gd name="T36" fmla="*/ 2147483647 w 245"/>
              <a:gd name="T37" fmla="*/ 2147483647 h 385"/>
              <a:gd name="T38" fmla="*/ 2147483647 w 245"/>
              <a:gd name="T39" fmla="*/ 2147483647 h 385"/>
              <a:gd name="T40" fmla="*/ 2147483647 w 245"/>
              <a:gd name="T41" fmla="*/ 2147483647 h 385"/>
              <a:gd name="T42" fmla="*/ 2147483647 w 245"/>
              <a:gd name="T43" fmla="*/ 2147483647 h 385"/>
              <a:gd name="T44" fmla="*/ 2147483647 w 245"/>
              <a:gd name="T45" fmla="*/ 0 h 385"/>
              <a:gd name="T46" fmla="*/ 2147483647 w 245"/>
              <a:gd name="T47" fmla="*/ 2147483647 h 385"/>
              <a:gd name="T48" fmla="*/ 2147483647 w 245"/>
              <a:gd name="T49" fmla="*/ 2147483647 h 385"/>
              <a:gd name="T50" fmla="*/ 2147483647 w 245"/>
              <a:gd name="T51" fmla="*/ 2147483647 h 385"/>
              <a:gd name="T52" fmla="*/ 2147483647 w 245"/>
              <a:gd name="T53" fmla="*/ 2147483647 h 385"/>
              <a:gd name="T54" fmla="*/ 2147483647 w 245"/>
              <a:gd name="T55" fmla="*/ 2147483647 h 385"/>
              <a:gd name="T56" fmla="*/ 2147483647 w 245"/>
              <a:gd name="T57" fmla="*/ 2147483647 h 385"/>
              <a:gd name="T58" fmla="*/ 2147483647 w 245"/>
              <a:gd name="T59" fmla="*/ 2147483647 h 385"/>
              <a:gd name="T60" fmla="*/ 2147483647 w 245"/>
              <a:gd name="T61" fmla="*/ 2147483647 h 385"/>
              <a:gd name="T62" fmla="*/ 2147483647 w 245"/>
              <a:gd name="T63" fmla="*/ 2147483647 h 385"/>
              <a:gd name="T64" fmla="*/ 2147483647 w 245"/>
              <a:gd name="T65" fmla="*/ 2147483647 h 385"/>
              <a:gd name="T66" fmla="*/ 2147483647 w 245"/>
              <a:gd name="T67" fmla="*/ 2147483647 h 385"/>
              <a:gd name="T68" fmla="*/ 2147483647 w 245"/>
              <a:gd name="T69" fmla="*/ 2147483647 h 385"/>
              <a:gd name="T70" fmla="*/ 2147483647 w 245"/>
              <a:gd name="T71" fmla="*/ 2147483647 h 385"/>
              <a:gd name="T72" fmla="*/ 2147483647 w 245"/>
              <a:gd name="T73" fmla="*/ 2147483647 h 385"/>
              <a:gd name="T74" fmla="*/ 2147483647 w 245"/>
              <a:gd name="T75" fmla="*/ 2147483647 h 3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5"/>
              <a:gd name="T115" fmla="*/ 0 h 385"/>
              <a:gd name="T116" fmla="*/ 245 w 245"/>
              <a:gd name="T117" fmla="*/ 385 h 3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5" h="385">
                <a:moveTo>
                  <a:pt x="238" y="291"/>
                </a:moveTo>
                <a:lnTo>
                  <a:pt x="236" y="303"/>
                </a:lnTo>
                <a:lnTo>
                  <a:pt x="235" y="320"/>
                </a:lnTo>
                <a:lnTo>
                  <a:pt x="237" y="338"/>
                </a:lnTo>
                <a:lnTo>
                  <a:pt x="244" y="341"/>
                </a:lnTo>
                <a:lnTo>
                  <a:pt x="236" y="357"/>
                </a:lnTo>
                <a:lnTo>
                  <a:pt x="235" y="366"/>
                </a:lnTo>
                <a:lnTo>
                  <a:pt x="230" y="375"/>
                </a:lnTo>
                <a:lnTo>
                  <a:pt x="225" y="384"/>
                </a:lnTo>
                <a:lnTo>
                  <a:pt x="221" y="384"/>
                </a:lnTo>
                <a:lnTo>
                  <a:pt x="208" y="375"/>
                </a:lnTo>
                <a:lnTo>
                  <a:pt x="199" y="363"/>
                </a:lnTo>
                <a:lnTo>
                  <a:pt x="184" y="354"/>
                </a:lnTo>
                <a:lnTo>
                  <a:pt x="169" y="346"/>
                </a:lnTo>
                <a:lnTo>
                  <a:pt x="152" y="337"/>
                </a:lnTo>
                <a:lnTo>
                  <a:pt x="136" y="327"/>
                </a:lnTo>
                <a:lnTo>
                  <a:pt x="121" y="310"/>
                </a:lnTo>
                <a:lnTo>
                  <a:pt x="104" y="295"/>
                </a:lnTo>
                <a:lnTo>
                  <a:pt x="106" y="284"/>
                </a:lnTo>
                <a:lnTo>
                  <a:pt x="92" y="262"/>
                </a:lnTo>
                <a:lnTo>
                  <a:pt x="79" y="240"/>
                </a:lnTo>
                <a:lnTo>
                  <a:pt x="72" y="224"/>
                </a:lnTo>
                <a:lnTo>
                  <a:pt x="63" y="209"/>
                </a:lnTo>
                <a:lnTo>
                  <a:pt x="55" y="194"/>
                </a:lnTo>
                <a:lnTo>
                  <a:pt x="46" y="179"/>
                </a:lnTo>
                <a:lnTo>
                  <a:pt x="39" y="164"/>
                </a:lnTo>
                <a:lnTo>
                  <a:pt x="31" y="147"/>
                </a:lnTo>
                <a:lnTo>
                  <a:pt x="18" y="137"/>
                </a:lnTo>
                <a:lnTo>
                  <a:pt x="5" y="127"/>
                </a:lnTo>
                <a:lnTo>
                  <a:pt x="7" y="122"/>
                </a:lnTo>
                <a:lnTo>
                  <a:pt x="0" y="93"/>
                </a:lnTo>
                <a:lnTo>
                  <a:pt x="8" y="82"/>
                </a:lnTo>
                <a:lnTo>
                  <a:pt x="17" y="69"/>
                </a:lnTo>
                <a:lnTo>
                  <a:pt x="18" y="82"/>
                </a:lnTo>
                <a:lnTo>
                  <a:pt x="15" y="90"/>
                </a:lnTo>
                <a:lnTo>
                  <a:pt x="21" y="88"/>
                </a:lnTo>
                <a:lnTo>
                  <a:pt x="41" y="103"/>
                </a:lnTo>
                <a:lnTo>
                  <a:pt x="49" y="85"/>
                </a:lnTo>
                <a:lnTo>
                  <a:pt x="56" y="69"/>
                </a:lnTo>
                <a:lnTo>
                  <a:pt x="75" y="55"/>
                </a:lnTo>
                <a:lnTo>
                  <a:pt x="96" y="42"/>
                </a:lnTo>
                <a:lnTo>
                  <a:pt x="108" y="18"/>
                </a:lnTo>
                <a:lnTo>
                  <a:pt x="112" y="18"/>
                </a:lnTo>
                <a:lnTo>
                  <a:pt x="104" y="2"/>
                </a:lnTo>
                <a:lnTo>
                  <a:pt x="109" y="0"/>
                </a:lnTo>
                <a:lnTo>
                  <a:pt x="111" y="0"/>
                </a:lnTo>
                <a:lnTo>
                  <a:pt x="121" y="10"/>
                </a:lnTo>
                <a:lnTo>
                  <a:pt x="131" y="20"/>
                </a:lnTo>
                <a:lnTo>
                  <a:pt x="146" y="36"/>
                </a:lnTo>
                <a:lnTo>
                  <a:pt x="150" y="45"/>
                </a:lnTo>
                <a:lnTo>
                  <a:pt x="173" y="46"/>
                </a:lnTo>
                <a:lnTo>
                  <a:pt x="188" y="48"/>
                </a:lnTo>
                <a:lnTo>
                  <a:pt x="206" y="53"/>
                </a:lnTo>
                <a:lnTo>
                  <a:pt x="199" y="78"/>
                </a:lnTo>
                <a:lnTo>
                  <a:pt x="211" y="87"/>
                </a:lnTo>
                <a:lnTo>
                  <a:pt x="203" y="85"/>
                </a:lnTo>
                <a:lnTo>
                  <a:pt x="188" y="90"/>
                </a:lnTo>
                <a:lnTo>
                  <a:pt x="173" y="97"/>
                </a:lnTo>
                <a:lnTo>
                  <a:pt x="159" y="104"/>
                </a:lnTo>
                <a:lnTo>
                  <a:pt x="154" y="120"/>
                </a:lnTo>
                <a:lnTo>
                  <a:pt x="149" y="136"/>
                </a:lnTo>
                <a:lnTo>
                  <a:pt x="139" y="152"/>
                </a:lnTo>
                <a:lnTo>
                  <a:pt x="147" y="169"/>
                </a:lnTo>
                <a:lnTo>
                  <a:pt x="156" y="185"/>
                </a:lnTo>
                <a:lnTo>
                  <a:pt x="155" y="194"/>
                </a:lnTo>
                <a:lnTo>
                  <a:pt x="163" y="195"/>
                </a:lnTo>
                <a:lnTo>
                  <a:pt x="173" y="205"/>
                </a:lnTo>
                <a:lnTo>
                  <a:pt x="188" y="208"/>
                </a:lnTo>
                <a:lnTo>
                  <a:pt x="201" y="198"/>
                </a:lnTo>
                <a:lnTo>
                  <a:pt x="203" y="213"/>
                </a:lnTo>
                <a:lnTo>
                  <a:pt x="203" y="229"/>
                </a:lnTo>
                <a:lnTo>
                  <a:pt x="223" y="228"/>
                </a:lnTo>
                <a:lnTo>
                  <a:pt x="233" y="245"/>
                </a:lnTo>
                <a:lnTo>
                  <a:pt x="242" y="261"/>
                </a:lnTo>
                <a:lnTo>
                  <a:pt x="238" y="266"/>
                </a:lnTo>
                <a:lnTo>
                  <a:pt x="238" y="291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6" name="Freeform 259"/>
          <p:cNvSpPr>
            <a:spLocks noChangeAspect="1"/>
          </p:cNvSpPr>
          <p:nvPr/>
        </p:nvSpPr>
        <p:spPr bwMode="auto">
          <a:xfrm>
            <a:off x="6889750" y="2738437"/>
            <a:ext cx="139700" cy="104775"/>
          </a:xfrm>
          <a:custGeom>
            <a:avLst/>
            <a:gdLst>
              <a:gd name="T0" fmla="*/ 2147483647 w 44"/>
              <a:gd name="T1" fmla="*/ 2147483647 h 37"/>
              <a:gd name="T2" fmla="*/ 2147483647 w 44"/>
              <a:gd name="T3" fmla="*/ 2147483647 h 37"/>
              <a:gd name="T4" fmla="*/ 2147483647 w 44"/>
              <a:gd name="T5" fmla="*/ 2147483647 h 37"/>
              <a:gd name="T6" fmla="*/ 2147483647 w 44"/>
              <a:gd name="T7" fmla="*/ 2147483647 h 37"/>
              <a:gd name="T8" fmla="*/ 0 w 44"/>
              <a:gd name="T9" fmla="*/ 2147483647 h 37"/>
              <a:gd name="T10" fmla="*/ 2147483647 w 44"/>
              <a:gd name="T11" fmla="*/ 2147483647 h 37"/>
              <a:gd name="T12" fmla="*/ 2147483647 w 44"/>
              <a:gd name="T13" fmla="*/ 2147483647 h 37"/>
              <a:gd name="T14" fmla="*/ 2147483647 w 44"/>
              <a:gd name="T15" fmla="*/ 0 h 37"/>
              <a:gd name="T16" fmla="*/ 2147483647 w 44"/>
              <a:gd name="T17" fmla="*/ 2147483647 h 37"/>
              <a:gd name="T18" fmla="*/ 2147483647 w 44"/>
              <a:gd name="T19" fmla="*/ 2147483647 h 37"/>
              <a:gd name="T20" fmla="*/ 2147483647 w 44"/>
              <a:gd name="T21" fmla="*/ 2147483647 h 37"/>
              <a:gd name="T22" fmla="*/ 2147483647 w 44"/>
              <a:gd name="T23" fmla="*/ 2147483647 h 37"/>
              <a:gd name="T24" fmla="*/ 2147483647 w 44"/>
              <a:gd name="T25" fmla="*/ 2147483647 h 37"/>
              <a:gd name="T26" fmla="*/ 2147483647 w 44"/>
              <a:gd name="T27" fmla="*/ 2147483647 h 37"/>
              <a:gd name="T28" fmla="*/ 2147483647 w 44"/>
              <a:gd name="T29" fmla="*/ 2147483647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4"/>
              <a:gd name="T46" fmla="*/ 0 h 37"/>
              <a:gd name="T47" fmla="*/ 44 w 44"/>
              <a:gd name="T48" fmla="*/ 37 h 3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4" h="37">
                <a:moveTo>
                  <a:pt x="22" y="32"/>
                </a:moveTo>
                <a:lnTo>
                  <a:pt x="18" y="34"/>
                </a:lnTo>
                <a:lnTo>
                  <a:pt x="9" y="31"/>
                </a:lnTo>
                <a:lnTo>
                  <a:pt x="6" y="36"/>
                </a:lnTo>
                <a:lnTo>
                  <a:pt x="0" y="21"/>
                </a:lnTo>
                <a:lnTo>
                  <a:pt x="2" y="21"/>
                </a:lnTo>
                <a:lnTo>
                  <a:pt x="1" y="11"/>
                </a:lnTo>
                <a:lnTo>
                  <a:pt x="6" y="0"/>
                </a:lnTo>
                <a:lnTo>
                  <a:pt x="24" y="3"/>
                </a:lnTo>
                <a:lnTo>
                  <a:pt x="43" y="6"/>
                </a:lnTo>
                <a:lnTo>
                  <a:pt x="35" y="23"/>
                </a:lnTo>
                <a:lnTo>
                  <a:pt x="33" y="26"/>
                </a:lnTo>
                <a:lnTo>
                  <a:pt x="31" y="29"/>
                </a:lnTo>
                <a:lnTo>
                  <a:pt x="28" y="29"/>
                </a:lnTo>
                <a:lnTo>
                  <a:pt x="22" y="32"/>
                </a:lnTo>
              </a:path>
            </a:pathLst>
          </a:custGeom>
          <a:noFill/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7" name="Freeform 260"/>
          <p:cNvSpPr>
            <a:spLocks noChangeAspect="1"/>
          </p:cNvSpPr>
          <p:nvPr/>
        </p:nvSpPr>
        <p:spPr bwMode="auto">
          <a:xfrm>
            <a:off x="6292850" y="2195512"/>
            <a:ext cx="96838" cy="57150"/>
          </a:xfrm>
          <a:custGeom>
            <a:avLst/>
            <a:gdLst>
              <a:gd name="T0" fmla="*/ 2147483647 w 31"/>
              <a:gd name="T1" fmla="*/ 2147483647 h 22"/>
              <a:gd name="T2" fmla="*/ 2147483647 w 31"/>
              <a:gd name="T3" fmla="*/ 2147483647 h 22"/>
              <a:gd name="T4" fmla="*/ 2147483647 w 31"/>
              <a:gd name="T5" fmla="*/ 2147483647 h 22"/>
              <a:gd name="T6" fmla="*/ 0 w 31"/>
              <a:gd name="T7" fmla="*/ 2147483647 h 22"/>
              <a:gd name="T8" fmla="*/ 2147483647 w 31"/>
              <a:gd name="T9" fmla="*/ 0 h 22"/>
              <a:gd name="T10" fmla="*/ 2147483647 w 31"/>
              <a:gd name="T11" fmla="*/ 2147483647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"/>
              <a:gd name="T19" fmla="*/ 0 h 22"/>
              <a:gd name="T20" fmla="*/ 31 w 31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" h="22">
                <a:moveTo>
                  <a:pt x="30" y="9"/>
                </a:moveTo>
                <a:lnTo>
                  <a:pt x="27" y="14"/>
                </a:lnTo>
                <a:lnTo>
                  <a:pt x="7" y="21"/>
                </a:lnTo>
                <a:lnTo>
                  <a:pt x="0" y="14"/>
                </a:lnTo>
                <a:lnTo>
                  <a:pt x="3" y="0"/>
                </a:lnTo>
                <a:lnTo>
                  <a:pt x="30" y="9"/>
                </a:lnTo>
              </a:path>
            </a:pathLst>
          </a:custGeom>
          <a:solidFill>
            <a:srgbClr val="E3ABDC"/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2" name="Rectangle 267"/>
          <p:cNvSpPr>
            <a:spLocks noChangeArrowheads="1"/>
          </p:cNvSpPr>
          <p:nvPr/>
        </p:nvSpPr>
        <p:spPr bwMode="auto">
          <a:xfrm>
            <a:off x="4876800" y="1371600"/>
            <a:ext cx="63500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Jamaica</a:t>
            </a:r>
          </a:p>
        </p:txBody>
      </p:sp>
      <p:sp>
        <p:nvSpPr>
          <p:cNvPr id="126" name="Rectangle 271"/>
          <p:cNvSpPr>
            <a:spLocks noChangeArrowheads="1"/>
          </p:cNvSpPr>
          <p:nvPr/>
        </p:nvSpPr>
        <p:spPr bwMode="auto">
          <a:xfrm>
            <a:off x="5257800" y="1600199"/>
            <a:ext cx="43180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Haiti</a:t>
            </a:r>
          </a:p>
        </p:txBody>
      </p:sp>
      <p:sp>
        <p:nvSpPr>
          <p:cNvPr id="131" name="Rectangle 276"/>
          <p:cNvSpPr>
            <a:spLocks noChangeArrowheads="1"/>
          </p:cNvSpPr>
          <p:nvPr/>
        </p:nvSpPr>
        <p:spPr bwMode="auto">
          <a:xfrm>
            <a:off x="5562600" y="2209799"/>
            <a:ext cx="7429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Venezuela</a:t>
            </a:r>
          </a:p>
        </p:txBody>
      </p:sp>
      <p:sp>
        <p:nvSpPr>
          <p:cNvPr id="132" name="Rectangle 277"/>
          <p:cNvSpPr>
            <a:spLocks noChangeArrowheads="1"/>
          </p:cNvSpPr>
          <p:nvPr/>
        </p:nvSpPr>
        <p:spPr bwMode="auto">
          <a:xfrm>
            <a:off x="5221522" y="2514599"/>
            <a:ext cx="739306" cy="2308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white"/>
                </a:solidFill>
                <a:sym typeface="Wingdings 2" pitchFamily="18" charset="2"/>
              </a:rPr>
              <a:t>Colombia</a:t>
            </a:r>
          </a:p>
        </p:txBody>
      </p:sp>
      <p:sp>
        <p:nvSpPr>
          <p:cNvPr id="133" name="Rectangle 278"/>
          <p:cNvSpPr>
            <a:spLocks noChangeArrowheads="1"/>
          </p:cNvSpPr>
          <p:nvPr/>
        </p:nvSpPr>
        <p:spPr bwMode="auto">
          <a:xfrm>
            <a:off x="4495800" y="2819399"/>
            <a:ext cx="6413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Ecuador</a:t>
            </a:r>
          </a:p>
        </p:txBody>
      </p:sp>
      <p:sp>
        <p:nvSpPr>
          <p:cNvPr id="134" name="Rectangle 279"/>
          <p:cNvSpPr>
            <a:spLocks noChangeArrowheads="1"/>
          </p:cNvSpPr>
          <p:nvPr/>
        </p:nvSpPr>
        <p:spPr bwMode="auto">
          <a:xfrm>
            <a:off x="5276850" y="3279774"/>
            <a:ext cx="4381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Peru</a:t>
            </a:r>
          </a:p>
        </p:txBody>
      </p:sp>
      <p:sp>
        <p:nvSpPr>
          <p:cNvPr id="135" name="Rectangle 280"/>
          <p:cNvSpPr>
            <a:spLocks noChangeArrowheads="1"/>
          </p:cNvSpPr>
          <p:nvPr/>
        </p:nvSpPr>
        <p:spPr bwMode="auto">
          <a:xfrm>
            <a:off x="5835650" y="3662362"/>
            <a:ext cx="55880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Bolivia</a:t>
            </a:r>
          </a:p>
        </p:txBody>
      </p:sp>
      <p:sp>
        <p:nvSpPr>
          <p:cNvPr id="136" name="Rectangle 281"/>
          <p:cNvSpPr>
            <a:spLocks noChangeArrowheads="1"/>
          </p:cNvSpPr>
          <p:nvPr/>
        </p:nvSpPr>
        <p:spPr bwMode="auto">
          <a:xfrm>
            <a:off x="6096000" y="4038600"/>
            <a:ext cx="69850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Paraguay</a:t>
            </a:r>
          </a:p>
        </p:txBody>
      </p:sp>
      <p:sp>
        <p:nvSpPr>
          <p:cNvPr id="138" name="Rectangle 283"/>
          <p:cNvSpPr>
            <a:spLocks noChangeArrowheads="1"/>
          </p:cNvSpPr>
          <p:nvPr/>
        </p:nvSpPr>
        <p:spPr bwMode="auto">
          <a:xfrm>
            <a:off x="5562600" y="4681537"/>
            <a:ext cx="4635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Chile</a:t>
            </a:r>
          </a:p>
        </p:txBody>
      </p:sp>
      <p:sp>
        <p:nvSpPr>
          <p:cNvPr id="139" name="Rectangle 284"/>
          <p:cNvSpPr>
            <a:spLocks noChangeArrowheads="1"/>
          </p:cNvSpPr>
          <p:nvPr/>
        </p:nvSpPr>
        <p:spPr bwMode="auto">
          <a:xfrm>
            <a:off x="5943600" y="4571999"/>
            <a:ext cx="7175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Argentina</a:t>
            </a:r>
          </a:p>
        </p:txBody>
      </p:sp>
      <p:sp>
        <p:nvSpPr>
          <p:cNvPr id="141" name="Rectangle 286"/>
          <p:cNvSpPr>
            <a:spLocks noChangeArrowheads="1"/>
          </p:cNvSpPr>
          <p:nvPr/>
        </p:nvSpPr>
        <p:spPr bwMode="auto">
          <a:xfrm>
            <a:off x="4724400" y="1676399"/>
            <a:ext cx="5143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Belize</a:t>
            </a:r>
          </a:p>
        </p:txBody>
      </p:sp>
      <p:sp>
        <p:nvSpPr>
          <p:cNvPr id="111" name="Freeform 253"/>
          <p:cNvSpPr>
            <a:spLocks noChangeAspect="1"/>
          </p:cNvSpPr>
          <p:nvPr/>
        </p:nvSpPr>
        <p:spPr bwMode="auto">
          <a:xfrm>
            <a:off x="3276600" y="957262"/>
            <a:ext cx="1574800" cy="1023937"/>
          </a:xfrm>
          <a:custGeom>
            <a:avLst/>
            <a:gdLst>
              <a:gd name="T0" fmla="*/ 2147483647 w 491"/>
              <a:gd name="T1" fmla="*/ 2147483647 h 380"/>
              <a:gd name="T2" fmla="*/ 2147483647 w 491"/>
              <a:gd name="T3" fmla="*/ 2147483647 h 380"/>
              <a:gd name="T4" fmla="*/ 2147483647 w 491"/>
              <a:gd name="T5" fmla="*/ 2147483647 h 380"/>
              <a:gd name="T6" fmla="*/ 2147483647 w 491"/>
              <a:gd name="T7" fmla="*/ 2147483647 h 380"/>
              <a:gd name="T8" fmla="*/ 2147483647 w 491"/>
              <a:gd name="T9" fmla="*/ 2147483647 h 380"/>
              <a:gd name="T10" fmla="*/ 2147483647 w 491"/>
              <a:gd name="T11" fmla="*/ 0 h 380"/>
              <a:gd name="T12" fmla="*/ 2147483647 w 491"/>
              <a:gd name="T13" fmla="*/ 2147483647 h 380"/>
              <a:gd name="T14" fmla="*/ 2147483647 w 491"/>
              <a:gd name="T15" fmla="*/ 2147483647 h 380"/>
              <a:gd name="T16" fmla="*/ 2147483647 w 491"/>
              <a:gd name="T17" fmla="*/ 2147483647 h 380"/>
              <a:gd name="T18" fmla="*/ 2147483647 w 491"/>
              <a:gd name="T19" fmla="*/ 2147483647 h 380"/>
              <a:gd name="T20" fmla="*/ 2147483647 w 491"/>
              <a:gd name="T21" fmla="*/ 2147483647 h 380"/>
              <a:gd name="T22" fmla="*/ 2147483647 w 491"/>
              <a:gd name="T23" fmla="*/ 2147483647 h 380"/>
              <a:gd name="T24" fmla="*/ 2147483647 w 491"/>
              <a:gd name="T25" fmla="*/ 2147483647 h 380"/>
              <a:gd name="T26" fmla="*/ 2147483647 w 491"/>
              <a:gd name="T27" fmla="*/ 2147483647 h 380"/>
              <a:gd name="T28" fmla="*/ 2147483647 w 491"/>
              <a:gd name="T29" fmla="*/ 2147483647 h 380"/>
              <a:gd name="T30" fmla="*/ 2147483647 w 491"/>
              <a:gd name="T31" fmla="*/ 2147483647 h 380"/>
              <a:gd name="T32" fmla="*/ 2147483647 w 491"/>
              <a:gd name="T33" fmla="*/ 2147483647 h 380"/>
              <a:gd name="T34" fmla="*/ 2147483647 w 491"/>
              <a:gd name="T35" fmla="*/ 2147483647 h 380"/>
              <a:gd name="T36" fmla="*/ 2147483647 w 491"/>
              <a:gd name="T37" fmla="*/ 2147483647 h 380"/>
              <a:gd name="T38" fmla="*/ 2147483647 w 491"/>
              <a:gd name="T39" fmla="*/ 2147483647 h 380"/>
              <a:gd name="T40" fmla="*/ 2147483647 w 491"/>
              <a:gd name="T41" fmla="*/ 2147483647 h 380"/>
              <a:gd name="T42" fmla="*/ 2147483647 w 491"/>
              <a:gd name="T43" fmla="*/ 2147483647 h 380"/>
              <a:gd name="T44" fmla="*/ 2147483647 w 491"/>
              <a:gd name="T45" fmla="*/ 2147483647 h 380"/>
              <a:gd name="T46" fmla="*/ 2147483647 w 491"/>
              <a:gd name="T47" fmla="*/ 2147483647 h 380"/>
              <a:gd name="T48" fmla="*/ 2147483647 w 491"/>
              <a:gd name="T49" fmla="*/ 2147483647 h 380"/>
              <a:gd name="T50" fmla="*/ 2147483647 w 491"/>
              <a:gd name="T51" fmla="*/ 2147483647 h 380"/>
              <a:gd name="T52" fmla="*/ 2147483647 w 491"/>
              <a:gd name="T53" fmla="*/ 2147483647 h 380"/>
              <a:gd name="T54" fmla="*/ 2147483647 w 491"/>
              <a:gd name="T55" fmla="*/ 2147483647 h 380"/>
              <a:gd name="T56" fmla="*/ 2147483647 w 491"/>
              <a:gd name="T57" fmla="*/ 2147483647 h 380"/>
              <a:gd name="T58" fmla="*/ 2147483647 w 491"/>
              <a:gd name="T59" fmla="*/ 2147483647 h 380"/>
              <a:gd name="T60" fmla="*/ 2147483647 w 491"/>
              <a:gd name="T61" fmla="*/ 2147483647 h 380"/>
              <a:gd name="T62" fmla="*/ 2147483647 w 491"/>
              <a:gd name="T63" fmla="*/ 2147483647 h 380"/>
              <a:gd name="T64" fmla="*/ 2147483647 w 491"/>
              <a:gd name="T65" fmla="*/ 2147483647 h 380"/>
              <a:gd name="T66" fmla="*/ 2147483647 w 491"/>
              <a:gd name="T67" fmla="*/ 2147483647 h 380"/>
              <a:gd name="T68" fmla="*/ 2147483647 w 491"/>
              <a:gd name="T69" fmla="*/ 2147483647 h 380"/>
              <a:gd name="T70" fmla="*/ 2147483647 w 491"/>
              <a:gd name="T71" fmla="*/ 2147483647 h 380"/>
              <a:gd name="T72" fmla="*/ 2147483647 w 491"/>
              <a:gd name="T73" fmla="*/ 2147483647 h 380"/>
              <a:gd name="T74" fmla="*/ 2147483647 w 491"/>
              <a:gd name="T75" fmla="*/ 2147483647 h 380"/>
              <a:gd name="T76" fmla="*/ 2147483647 w 491"/>
              <a:gd name="T77" fmla="*/ 2147483647 h 380"/>
              <a:gd name="T78" fmla="*/ 2147483647 w 491"/>
              <a:gd name="T79" fmla="*/ 2147483647 h 380"/>
              <a:gd name="T80" fmla="*/ 2147483647 w 491"/>
              <a:gd name="T81" fmla="*/ 2147483647 h 380"/>
              <a:gd name="T82" fmla="*/ 2147483647 w 491"/>
              <a:gd name="T83" fmla="*/ 2147483647 h 380"/>
              <a:gd name="T84" fmla="*/ 2147483647 w 491"/>
              <a:gd name="T85" fmla="*/ 2147483647 h 3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91"/>
              <a:gd name="T130" fmla="*/ 0 h 380"/>
              <a:gd name="T131" fmla="*/ 491 w 491"/>
              <a:gd name="T132" fmla="*/ 380 h 38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91" h="380">
                <a:moveTo>
                  <a:pt x="84" y="197"/>
                </a:moveTo>
                <a:lnTo>
                  <a:pt x="71" y="203"/>
                </a:lnTo>
                <a:lnTo>
                  <a:pt x="61" y="183"/>
                </a:lnTo>
                <a:lnTo>
                  <a:pt x="44" y="165"/>
                </a:lnTo>
                <a:lnTo>
                  <a:pt x="45" y="147"/>
                </a:lnTo>
                <a:lnTo>
                  <a:pt x="40" y="131"/>
                </a:lnTo>
                <a:lnTo>
                  <a:pt x="34" y="120"/>
                </a:lnTo>
                <a:lnTo>
                  <a:pt x="22" y="120"/>
                </a:lnTo>
                <a:lnTo>
                  <a:pt x="15" y="109"/>
                </a:lnTo>
                <a:lnTo>
                  <a:pt x="6" y="101"/>
                </a:lnTo>
                <a:lnTo>
                  <a:pt x="20" y="102"/>
                </a:lnTo>
                <a:lnTo>
                  <a:pt x="23" y="82"/>
                </a:lnTo>
                <a:lnTo>
                  <a:pt x="15" y="68"/>
                </a:lnTo>
                <a:lnTo>
                  <a:pt x="3" y="54"/>
                </a:lnTo>
                <a:lnTo>
                  <a:pt x="2" y="27"/>
                </a:lnTo>
                <a:lnTo>
                  <a:pt x="0" y="1"/>
                </a:lnTo>
                <a:lnTo>
                  <a:pt x="21" y="0"/>
                </a:lnTo>
                <a:lnTo>
                  <a:pt x="41" y="0"/>
                </a:lnTo>
                <a:lnTo>
                  <a:pt x="56" y="6"/>
                </a:lnTo>
                <a:lnTo>
                  <a:pt x="70" y="12"/>
                </a:lnTo>
                <a:lnTo>
                  <a:pt x="83" y="20"/>
                </a:lnTo>
                <a:lnTo>
                  <a:pt x="98" y="26"/>
                </a:lnTo>
                <a:lnTo>
                  <a:pt x="123" y="26"/>
                </a:lnTo>
                <a:lnTo>
                  <a:pt x="149" y="26"/>
                </a:lnTo>
                <a:lnTo>
                  <a:pt x="151" y="17"/>
                </a:lnTo>
                <a:lnTo>
                  <a:pt x="181" y="17"/>
                </a:lnTo>
                <a:lnTo>
                  <a:pt x="197" y="37"/>
                </a:lnTo>
                <a:lnTo>
                  <a:pt x="203" y="59"/>
                </a:lnTo>
                <a:lnTo>
                  <a:pt x="213" y="68"/>
                </a:lnTo>
                <a:lnTo>
                  <a:pt x="224" y="75"/>
                </a:lnTo>
                <a:lnTo>
                  <a:pt x="237" y="60"/>
                </a:lnTo>
                <a:lnTo>
                  <a:pt x="261" y="63"/>
                </a:lnTo>
                <a:lnTo>
                  <a:pt x="270" y="83"/>
                </a:lnTo>
                <a:lnTo>
                  <a:pt x="279" y="102"/>
                </a:lnTo>
                <a:lnTo>
                  <a:pt x="284" y="126"/>
                </a:lnTo>
                <a:lnTo>
                  <a:pt x="296" y="135"/>
                </a:lnTo>
                <a:lnTo>
                  <a:pt x="318" y="138"/>
                </a:lnTo>
                <a:lnTo>
                  <a:pt x="306" y="168"/>
                </a:lnTo>
                <a:lnTo>
                  <a:pt x="296" y="195"/>
                </a:lnTo>
                <a:lnTo>
                  <a:pt x="292" y="223"/>
                </a:lnTo>
                <a:lnTo>
                  <a:pt x="299" y="243"/>
                </a:lnTo>
                <a:lnTo>
                  <a:pt x="305" y="262"/>
                </a:lnTo>
                <a:lnTo>
                  <a:pt x="311" y="276"/>
                </a:lnTo>
                <a:lnTo>
                  <a:pt x="316" y="289"/>
                </a:lnTo>
                <a:lnTo>
                  <a:pt x="319" y="291"/>
                </a:lnTo>
                <a:lnTo>
                  <a:pt x="338" y="300"/>
                </a:lnTo>
                <a:lnTo>
                  <a:pt x="354" y="300"/>
                </a:lnTo>
                <a:lnTo>
                  <a:pt x="375" y="295"/>
                </a:lnTo>
                <a:lnTo>
                  <a:pt x="387" y="295"/>
                </a:lnTo>
                <a:lnTo>
                  <a:pt x="395" y="296"/>
                </a:lnTo>
                <a:lnTo>
                  <a:pt x="400" y="291"/>
                </a:lnTo>
                <a:lnTo>
                  <a:pt x="399" y="289"/>
                </a:lnTo>
                <a:lnTo>
                  <a:pt x="414" y="272"/>
                </a:lnTo>
                <a:lnTo>
                  <a:pt x="421" y="247"/>
                </a:lnTo>
                <a:lnTo>
                  <a:pt x="442" y="236"/>
                </a:lnTo>
                <a:lnTo>
                  <a:pt x="459" y="236"/>
                </a:lnTo>
                <a:lnTo>
                  <a:pt x="477" y="233"/>
                </a:lnTo>
                <a:lnTo>
                  <a:pt x="482" y="233"/>
                </a:lnTo>
                <a:lnTo>
                  <a:pt x="488" y="237"/>
                </a:lnTo>
                <a:lnTo>
                  <a:pt x="490" y="241"/>
                </a:lnTo>
                <a:lnTo>
                  <a:pt x="473" y="266"/>
                </a:lnTo>
                <a:lnTo>
                  <a:pt x="469" y="274"/>
                </a:lnTo>
                <a:lnTo>
                  <a:pt x="471" y="277"/>
                </a:lnTo>
                <a:lnTo>
                  <a:pt x="469" y="279"/>
                </a:lnTo>
                <a:lnTo>
                  <a:pt x="460" y="300"/>
                </a:lnTo>
                <a:lnTo>
                  <a:pt x="457" y="291"/>
                </a:lnTo>
                <a:lnTo>
                  <a:pt x="454" y="296"/>
                </a:lnTo>
                <a:lnTo>
                  <a:pt x="436" y="312"/>
                </a:lnTo>
                <a:lnTo>
                  <a:pt x="420" y="312"/>
                </a:lnTo>
                <a:lnTo>
                  <a:pt x="402" y="312"/>
                </a:lnTo>
                <a:lnTo>
                  <a:pt x="401" y="323"/>
                </a:lnTo>
                <a:lnTo>
                  <a:pt x="395" y="324"/>
                </a:lnTo>
                <a:lnTo>
                  <a:pt x="409" y="344"/>
                </a:lnTo>
                <a:lnTo>
                  <a:pt x="385" y="348"/>
                </a:lnTo>
                <a:lnTo>
                  <a:pt x="373" y="363"/>
                </a:lnTo>
                <a:lnTo>
                  <a:pt x="372" y="379"/>
                </a:lnTo>
                <a:lnTo>
                  <a:pt x="353" y="361"/>
                </a:lnTo>
                <a:lnTo>
                  <a:pt x="335" y="343"/>
                </a:lnTo>
                <a:lnTo>
                  <a:pt x="343" y="349"/>
                </a:lnTo>
                <a:lnTo>
                  <a:pt x="333" y="343"/>
                </a:lnTo>
                <a:lnTo>
                  <a:pt x="324" y="343"/>
                </a:lnTo>
                <a:lnTo>
                  <a:pt x="327" y="344"/>
                </a:lnTo>
                <a:lnTo>
                  <a:pt x="309" y="349"/>
                </a:lnTo>
                <a:lnTo>
                  <a:pt x="291" y="354"/>
                </a:lnTo>
                <a:lnTo>
                  <a:pt x="271" y="346"/>
                </a:lnTo>
                <a:lnTo>
                  <a:pt x="251" y="336"/>
                </a:lnTo>
                <a:lnTo>
                  <a:pt x="231" y="327"/>
                </a:lnTo>
                <a:lnTo>
                  <a:pt x="210" y="317"/>
                </a:lnTo>
                <a:lnTo>
                  <a:pt x="199" y="308"/>
                </a:lnTo>
                <a:lnTo>
                  <a:pt x="185" y="301"/>
                </a:lnTo>
                <a:lnTo>
                  <a:pt x="173" y="295"/>
                </a:lnTo>
                <a:lnTo>
                  <a:pt x="159" y="281"/>
                </a:lnTo>
                <a:lnTo>
                  <a:pt x="146" y="270"/>
                </a:lnTo>
                <a:lnTo>
                  <a:pt x="143" y="255"/>
                </a:lnTo>
                <a:lnTo>
                  <a:pt x="151" y="251"/>
                </a:lnTo>
                <a:lnTo>
                  <a:pt x="149" y="246"/>
                </a:lnTo>
                <a:lnTo>
                  <a:pt x="154" y="233"/>
                </a:lnTo>
                <a:lnTo>
                  <a:pt x="146" y="217"/>
                </a:lnTo>
                <a:lnTo>
                  <a:pt x="141" y="200"/>
                </a:lnTo>
                <a:lnTo>
                  <a:pt x="130" y="185"/>
                </a:lnTo>
                <a:lnTo>
                  <a:pt x="119" y="170"/>
                </a:lnTo>
                <a:lnTo>
                  <a:pt x="125" y="173"/>
                </a:lnTo>
                <a:lnTo>
                  <a:pt x="117" y="161"/>
                </a:lnTo>
                <a:lnTo>
                  <a:pt x="113" y="159"/>
                </a:lnTo>
                <a:lnTo>
                  <a:pt x="114" y="157"/>
                </a:lnTo>
                <a:lnTo>
                  <a:pt x="102" y="150"/>
                </a:lnTo>
                <a:lnTo>
                  <a:pt x="104" y="145"/>
                </a:lnTo>
                <a:lnTo>
                  <a:pt x="97" y="145"/>
                </a:lnTo>
                <a:lnTo>
                  <a:pt x="102" y="132"/>
                </a:lnTo>
                <a:lnTo>
                  <a:pt x="95" y="125"/>
                </a:lnTo>
                <a:lnTo>
                  <a:pt x="83" y="104"/>
                </a:lnTo>
                <a:lnTo>
                  <a:pt x="83" y="98"/>
                </a:lnTo>
                <a:lnTo>
                  <a:pt x="71" y="90"/>
                </a:lnTo>
                <a:lnTo>
                  <a:pt x="65" y="72"/>
                </a:lnTo>
                <a:lnTo>
                  <a:pt x="59" y="54"/>
                </a:lnTo>
                <a:lnTo>
                  <a:pt x="59" y="29"/>
                </a:lnTo>
                <a:lnTo>
                  <a:pt x="46" y="22"/>
                </a:lnTo>
                <a:lnTo>
                  <a:pt x="34" y="15"/>
                </a:lnTo>
                <a:lnTo>
                  <a:pt x="30" y="37"/>
                </a:lnTo>
                <a:lnTo>
                  <a:pt x="29" y="59"/>
                </a:lnTo>
                <a:lnTo>
                  <a:pt x="37" y="77"/>
                </a:lnTo>
                <a:lnTo>
                  <a:pt x="46" y="94"/>
                </a:lnTo>
                <a:lnTo>
                  <a:pt x="53" y="109"/>
                </a:lnTo>
                <a:lnTo>
                  <a:pt x="56" y="123"/>
                </a:lnTo>
                <a:lnTo>
                  <a:pt x="60" y="121"/>
                </a:lnTo>
                <a:lnTo>
                  <a:pt x="63" y="146"/>
                </a:lnTo>
                <a:lnTo>
                  <a:pt x="65" y="171"/>
                </a:lnTo>
                <a:lnTo>
                  <a:pt x="73" y="176"/>
                </a:lnTo>
                <a:lnTo>
                  <a:pt x="82" y="186"/>
                </a:lnTo>
                <a:lnTo>
                  <a:pt x="84" y="197"/>
                </a:lnTo>
              </a:path>
            </a:pathLst>
          </a:custGeom>
          <a:solidFill>
            <a:schemeClr val="tx2"/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9" name="Rectangle 264"/>
          <p:cNvSpPr>
            <a:spLocks noChangeArrowheads="1"/>
          </p:cNvSpPr>
          <p:nvPr/>
        </p:nvSpPr>
        <p:spPr bwMode="auto">
          <a:xfrm>
            <a:off x="3657600" y="1828800"/>
            <a:ext cx="7683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Guatemala</a:t>
            </a:r>
          </a:p>
        </p:txBody>
      </p: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353830" cy="6096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000" dirty="0" smtClean="0">
                <a:solidFill>
                  <a:srgbClr val="FFFF00"/>
                </a:solidFill>
                <a:latin typeface="Palatino Linotype" pitchFamily="18" charset="0"/>
              </a:rPr>
              <a:t>From PEFA to PFM Reforms: PFM-focused Projects</a:t>
            </a:r>
            <a:endParaRPr lang="en-US" sz="3000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>
          <a:xfrm>
            <a:off x="8229600" y="6556248"/>
            <a:ext cx="502920" cy="301752"/>
          </a:xfrm>
        </p:spPr>
        <p:txBody>
          <a:bodyPr/>
          <a:lstStyle/>
          <a:p>
            <a:fld id="{0452F229-EA32-44D3-A34B-DA23F989E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4" name="Rectangle 269"/>
          <p:cNvSpPr>
            <a:spLocks noChangeArrowheads="1"/>
          </p:cNvSpPr>
          <p:nvPr/>
        </p:nvSpPr>
        <p:spPr bwMode="auto">
          <a:xfrm>
            <a:off x="4343400" y="2362200"/>
            <a:ext cx="788999" cy="2308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Costa </a:t>
            </a:r>
            <a:r>
              <a:rPr lang="en-US" sz="900" b="1" dirty="0" smtClean="0">
                <a:solidFill>
                  <a:prstClr val="black"/>
                </a:solidFill>
                <a:sym typeface="Wingdings 2" pitchFamily="18" charset="2"/>
              </a:rPr>
              <a:t>Rica</a:t>
            </a:r>
            <a:endParaRPr lang="en-US" sz="900" b="1" dirty="0">
              <a:solidFill>
                <a:prstClr val="black"/>
              </a:solidFill>
              <a:sym typeface="Wingdings 2" pitchFamily="18" charset="2"/>
            </a:endParaRPr>
          </a:p>
        </p:txBody>
      </p:sp>
      <p:sp>
        <p:nvSpPr>
          <p:cNvPr id="120" name="Rectangle 265"/>
          <p:cNvSpPr>
            <a:spLocks noChangeArrowheads="1"/>
          </p:cNvSpPr>
          <p:nvPr/>
        </p:nvSpPr>
        <p:spPr bwMode="auto">
          <a:xfrm>
            <a:off x="4191000" y="2133600"/>
            <a:ext cx="8064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El Salvador</a:t>
            </a:r>
          </a:p>
        </p:txBody>
      </p:sp>
      <p:sp>
        <p:nvSpPr>
          <p:cNvPr id="125" name="Rectangle 270"/>
          <p:cNvSpPr>
            <a:spLocks noChangeArrowheads="1"/>
          </p:cNvSpPr>
          <p:nvPr/>
        </p:nvSpPr>
        <p:spPr bwMode="auto">
          <a:xfrm>
            <a:off x="4648200" y="2514600"/>
            <a:ext cx="62230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Panama</a:t>
            </a:r>
          </a:p>
        </p:txBody>
      </p:sp>
      <p:sp>
        <p:nvSpPr>
          <p:cNvPr id="123" name="Rectangle 268"/>
          <p:cNvSpPr>
            <a:spLocks noChangeArrowheads="1"/>
          </p:cNvSpPr>
          <p:nvPr/>
        </p:nvSpPr>
        <p:spPr bwMode="auto">
          <a:xfrm>
            <a:off x="4902200" y="1981199"/>
            <a:ext cx="73660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Nicaragua</a:t>
            </a:r>
          </a:p>
        </p:txBody>
      </p:sp>
      <p:sp>
        <p:nvSpPr>
          <p:cNvPr id="107" name="Freeform 249"/>
          <p:cNvSpPr>
            <a:spLocks noChangeAspect="1"/>
          </p:cNvSpPr>
          <p:nvPr/>
        </p:nvSpPr>
        <p:spPr bwMode="auto">
          <a:xfrm>
            <a:off x="4648200" y="1904999"/>
            <a:ext cx="369888" cy="165100"/>
          </a:xfrm>
          <a:custGeom>
            <a:avLst/>
            <a:gdLst>
              <a:gd name="T0" fmla="*/ 2147483647 w 116"/>
              <a:gd name="T1" fmla="*/ 2147483647 h 61"/>
              <a:gd name="T2" fmla="*/ 2147483647 w 116"/>
              <a:gd name="T3" fmla="*/ 2147483647 h 61"/>
              <a:gd name="T4" fmla="*/ 2147483647 w 116"/>
              <a:gd name="T5" fmla="*/ 2147483647 h 61"/>
              <a:gd name="T6" fmla="*/ 2147483647 w 116"/>
              <a:gd name="T7" fmla="*/ 2147483647 h 61"/>
              <a:gd name="T8" fmla="*/ 2147483647 w 116"/>
              <a:gd name="T9" fmla="*/ 2147483647 h 61"/>
              <a:gd name="T10" fmla="*/ 2147483647 w 116"/>
              <a:gd name="T11" fmla="*/ 2147483647 h 61"/>
              <a:gd name="T12" fmla="*/ 2147483647 w 116"/>
              <a:gd name="T13" fmla="*/ 2147483647 h 61"/>
              <a:gd name="T14" fmla="*/ 2147483647 w 116"/>
              <a:gd name="T15" fmla="*/ 2147483647 h 61"/>
              <a:gd name="T16" fmla="*/ 2147483647 w 116"/>
              <a:gd name="T17" fmla="*/ 2147483647 h 61"/>
              <a:gd name="T18" fmla="*/ 0 w 116"/>
              <a:gd name="T19" fmla="*/ 2147483647 h 61"/>
              <a:gd name="T20" fmla="*/ 2147483647 w 116"/>
              <a:gd name="T21" fmla="*/ 2147483647 h 61"/>
              <a:gd name="T22" fmla="*/ 2147483647 w 116"/>
              <a:gd name="T23" fmla="*/ 2147483647 h 61"/>
              <a:gd name="T24" fmla="*/ 2147483647 w 116"/>
              <a:gd name="T25" fmla="*/ 2147483647 h 61"/>
              <a:gd name="T26" fmla="*/ 2147483647 w 116"/>
              <a:gd name="T27" fmla="*/ 2147483647 h 61"/>
              <a:gd name="T28" fmla="*/ 2147483647 w 116"/>
              <a:gd name="T29" fmla="*/ 0 h 61"/>
              <a:gd name="T30" fmla="*/ 2147483647 w 116"/>
              <a:gd name="T31" fmla="*/ 0 h 61"/>
              <a:gd name="T32" fmla="*/ 2147483647 w 116"/>
              <a:gd name="T33" fmla="*/ 0 h 61"/>
              <a:gd name="T34" fmla="*/ 2147483647 w 116"/>
              <a:gd name="T35" fmla="*/ 2147483647 h 61"/>
              <a:gd name="T36" fmla="*/ 2147483647 w 116"/>
              <a:gd name="T37" fmla="*/ 2147483647 h 61"/>
              <a:gd name="T38" fmla="*/ 2147483647 w 116"/>
              <a:gd name="T39" fmla="*/ 2147483647 h 61"/>
              <a:gd name="T40" fmla="*/ 2147483647 w 116"/>
              <a:gd name="T41" fmla="*/ 2147483647 h 61"/>
              <a:gd name="T42" fmla="*/ 2147483647 w 116"/>
              <a:gd name="T43" fmla="*/ 2147483647 h 61"/>
              <a:gd name="T44" fmla="*/ 2147483647 w 116"/>
              <a:gd name="T45" fmla="*/ 2147483647 h 61"/>
              <a:gd name="T46" fmla="*/ 2147483647 w 116"/>
              <a:gd name="T47" fmla="*/ 2147483647 h 61"/>
              <a:gd name="T48" fmla="*/ 2147483647 w 11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1"/>
              <a:gd name="T77" fmla="*/ 116 w 11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1">
                <a:moveTo>
                  <a:pt x="61" y="40"/>
                </a:moveTo>
                <a:lnTo>
                  <a:pt x="54" y="42"/>
                </a:lnTo>
                <a:lnTo>
                  <a:pt x="45" y="47"/>
                </a:lnTo>
                <a:lnTo>
                  <a:pt x="39" y="60"/>
                </a:lnTo>
                <a:lnTo>
                  <a:pt x="34" y="60"/>
                </a:lnTo>
                <a:lnTo>
                  <a:pt x="32" y="52"/>
                </a:lnTo>
                <a:lnTo>
                  <a:pt x="26" y="50"/>
                </a:lnTo>
                <a:lnTo>
                  <a:pt x="26" y="41"/>
                </a:lnTo>
                <a:lnTo>
                  <a:pt x="11" y="37"/>
                </a:lnTo>
                <a:lnTo>
                  <a:pt x="0" y="30"/>
                </a:lnTo>
                <a:lnTo>
                  <a:pt x="11" y="12"/>
                </a:lnTo>
                <a:lnTo>
                  <a:pt x="22" y="2"/>
                </a:lnTo>
                <a:lnTo>
                  <a:pt x="26" y="2"/>
                </a:lnTo>
                <a:lnTo>
                  <a:pt x="42" y="1"/>
                </a:lnTo>
                <a:lnTo>
                  <a:pt x="60" y="0"/>
                </a:lnTo>
                <a:lnTo>
                  <a:pt x="75" y="0"/>
                </a:lnTo>
                <a:lnTo>
                  <a:pt x="89" y="0"/>
                </a:lnTo>
                <a:lnTo>
                  <a:pt x="102" y="7"/>
                </a:lnTo>
                <a:lnTo>
                  <a:pt x="98" y="7"/>
                </a:lnTo>
                <a:lnTo>
                  <a:pt x="101" y="11"/>
                </a:lnTo>
                <a:lnTo>
                  <a:pt x="107" y="11"/>
                </a:lnTo>
                <a:lnTo>
                  <a:pt x="115" y="17"/>
                </a:lnTo>
                <a:lnTo>
                  <a:pt x="99" y="20"/>
                </a:lnTo>
                <a:lnTo>
                  <a:pt x="84" y="22"/>
                </a:lnTo>
                <a:lnTo>
                  <a:pt x="61" y="40"/>
                </a:lnTo>
              </a:path>
            </a:pathLst>
          </a:custGeom>
          <a:solidFill>
            <a:schemeClr val="accent6">
              <a:lumMod val="20000"/>
              <a:lumOff val="80000"/>
              <a:alpha val="60000"/>
            </a:schemeClr>
          </a:solidFill>
          <a:ln w="190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1" name="Rectangle 266"/>
          <p:cNvSpPr>
            <a:spLocks noChangeArrowheads="1"/>
          </p:cNvSpPr>
          <p:nvPr/>
        </p:nvSpPr>
        <p:spPr bwMode="auto">
          <a:xfrm>
            <a:off x="4845050" y="1828799"/>
            <a:ext cx="7175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Honduras</a:t>
            </a:r>
          </a:p>
        </p:txBody>
      </p:sp>
      <p:sp>
        <p:nvSpPr>
          <p:cNvPr id="137" name="Rectangle 282"/>
          <p:cNvSpPr>
            <a:spLocks noChangeArrowheads="1"/>
          </p:cNvSpPr>
          <p:nvPr/>
        </p:nvSpPr>
        <p:spPr bwMode="auto">
          <a:xfrm>
            <a:off x="6705600" y="4724399"/>
            <a:ext cx="64770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Uruguay</a:t>
            </a:r>
          </a:p>
        </p:txBody>
      </p:sp>
      <p:sp>
        <p:nvSpPr>
          <p:cNvPr id="140" name="Rectangle 285"/>
          <p:cNvSpPr>
            <a:spLocks noChangeArrowheads="1"/>
          </p:cNvSpPr>
          <p:nvPr/>
        </p:nvSpPr>
        <p:spPr bwMode="auto">
          <a:xfrm>
            <a:off x="6729413" y="3406774"/>
            <a:ext cx="49530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Brazil</a:t>
            </a:r>
          </a:p>
        </p:txBody>
      </p:sp>
      <p:sp>
        <p:nvSpPr>
          <p:cNvPr id="143" name="Rectangular Callout 142"/>
          <p:cNvSpPr/>
          <p:nvPr/>
        </p:nvSpPr>
        <p:spPr>
          <a:xfrm>
            <a:off x="5832101" y="736278"/>
            <a:ext cx="3132137" cy="732952"/>
          </a:xfrm>
          <a:prstGeom prst="wedgeRectCallout">
            <a:avLst>
              <a:gd name="adj1" fmla="val -50746"/>
              <a:gd name="adj2" fmla="val 84790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i="1" dirty="0" smtClean="0">
                <a:solidFill>
                  <a:schemeClr val="tx1"/>
                </a:solidFill>
              </a:rPr>
              <a:t>DOMINICAN REPUBLIC.</a:t>
            </a:r>
            <a:r>
              <a:rPr lang="en-US" sz="1200" dirty="0" smtClean="0">
                <a:solidFill>
                  <a:schemeClr val="tx1"/>
                </a:solidFill>
              </a:rPr>
              <a:t>   </a:t>
            </a:r>
            <a:r>
              <a:rPr lang="en-US" sz="1200" dirty="0">
                <a:solidFill>
                  <a:schemeClr val="tx1"/>
                </a:solidFill>
              </a:rPr>
              <a:t>EC-financed Trust Fund to implement some priority areas identified in PEFA. 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6" name="Rectangular Callout 75"/>
          <p:cNvSpPr/>
          <p:nvPr/>
        </p:nvSpPr>
        <p:spPr>
          <a:xfrm>
            <a:off x="136666" y="4171949"/>
            <a:ext cx="3813174" cy="800099"/>
          </a:xfrm>
          <a:prstGeom prst="wedgeRectCallout">
            <a:avLst>
              <a:gd name="adj1" fmla="val 82031"/>
              <a:gd name="adj2" fmla="val -28040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PANAMA</a:t>
            </a:r>
            <a:r>
              <a:rPr lang="en-US" sz="1200" dirty="0" smtClean="0">
                <a:solidFill>
                  <a:schemeClr val="tx1"/>
                </a:solidFill>
              </a:rPr>
              <a:t>.  </a:t>
            </a:r>
            <a:r>
              <a:rPr lang="en-US" sz="1200" dirty="0">
                <a:solidFill>
                  <a:schemeClr val="tx1"/>
                </a:solidFill>
              </a:rPr>
              <a:t>PEFA assessment being carried out as part of the Enhanced Public Sector Efficiency TA project, and PEFA indicators are being used for monitoring and evaluation.</a:t>
            </a:r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118" name="Rectangle 263"/>
          <p:cNvSpPr>
            <a:spLocks noChangeArrowheads="1"/>
          </p:cNvSpPr>
          <p:nvPr/>
        </p:nvSpPr>
        <p:spPr bwMode="auto">
          <a:xfrm>
            <a:off x="3581400" y="1303336"/>
            <a:ext cx="665163" cy="2308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white"/>
                </a:solidFill>
                <a:sym typeface="Wingdings 2" pitchFamily="18" charset="2"/>
              </a:rPr>
              <a:t>Mexico</a:t>
            </a:r>
          </a:p>
        </p:txBody>
      </p:sp>
      <p:sp>
        <p:nvSpPr>
          <p:cNvPr id="128" name="Rectangle 273"/>
          <p:cNvSpPr>
            <a:spLocks noChangeArrowheads="1"/>
          </p:cNvSpPr>
          <p:nvPr/>
        </p:nvSpPr>
        <p:spPr bwMode="auto">
          <a:xfrm>
            <a:off x="6248400" y="1905000"/>
            <a:ext cx="83820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74738"/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Trinidad </a:t>
            </a:r>
            <a:r>
              <a:rPr lang="en-US" sz="900" b="1" dirty="0" smtClean="0">
                <a:solidFill>
                  <a:prstClr val="black"/>
                </a:solidFill>
                <a:sym typeface="Wingdings 2" pitchFamily="18" charset="2"/>
              </a:rPr>
              <a:t>&amp;</a:t>
            </a:r>
          </a:p>
          <a:p>
            <a:pPr defTabSz="1074738"/>
            <a:r>
              <a:rPr lang="en-US" sz="900" b="1" dirty="0" smtClean="0">
                <a:solidFill>
                  <a:prstClr val="black"/>
                </a:solidFill>
                <a:sym typeface="Wingdings 2" pitchFamily="18" charset="2"/>
              </a:rPr>
              <a:t> </a:t>
            </a: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Tobago</a:t>
            </a:r>
          </a:p>
        </p:txBody>
      </p:sp>
      <p:sp>
        <p:nvSpPr>
          <p:cNvPr id="129" name="Rectangle 274"/>
          <p:cNvSpPr>
            <a:spLocks noChangeArrowheads="1"/>
          </p:cNvSpPr>
          <p:nvPr/>
        </p:nvSpPr>
        <p:spPr bwMode="auto">
          <a:xfrm>
            <a:off x="6553200" y="2362199"/>
            <a:ext cx="7048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Suriname</a:t>
            </a:r>
          </a:p>
        </p:txBody>
      </p:sp>
      <p:sp>
        <p:nvSpPr>
          <p:cNvPr id="130" name="Rectangle 275"/>
          <p:cNvSpPr>
            <a:spLocks noChangeArrowheads="1"/>
          </p:cNvSpPr>
          <p:nvPr/>
        </p:nvSpPr>
        <p:spPr bwMode="auto">
          <a:xfrm>
            <a:off x="6330950" y="2209799"/>
            <a:ext cx="603250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74738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Guyana</a:t>
            </a:r>
          </a:p>
        </p:txBody>
      </p:sp>
      <p:sp>
        <p:nvSpPr>
          <p:cNvPr id="127" name="Rectangle 272"/>
          <p:cNvSpPr>
            <a:spLocks noChangeArrowheads="1"/>
          </p:cNvSpPr>
          <p:nvPr/>
        </p:nvSpPr>
        <p:spPr bwMode="auto">
          <a:xfrm>
            <a:off x="5638800" y="1752600"/>
            <a:ext cx="800100" cy="3651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74738"/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Dominican </a:t>
            </a:r>
          </a:p>
          <a:p>
            <a:pPr defTabSz="1074738"/>
            <a:r>
              <a:rPr lang="en-US" sz="900" b="1" dirty="0">
                <a:solidFill>
                  <a:prstClr val="black"/>
                </a:solidFill>
                <a:sym typeface="Wingdings 2" pitchFamily="18" charset="2"/>
              </a:rPr>
              <a:t>Republic</a:t>
            </a:r>
          </a:p>
        </p:txBody>
      </p:sp>
      <p:sp>
        <p:nvSpPr>
          <p:cNvPr id="79" name="Rectangular Callout 78"/>
          <p:cNvSpPr/>
          <p:nvPr/>
        </p:nvSpPr>
        <p:spPr>
          <a:xfrm>
            <a:off x="7353300" y="1714499"/>
            <a:ext cx="1848130" cy="920749"/>
          </a:xfrm>
          <a:prstGeom prst="wedgeRectCallout">
            <a:avLst>
              <a:gd name="adj1" fmla="val -181261"/>
              <a:gd name="adj2" fmla="val -12142"/>
            </a:avLst>
          </a:prstGeom>
          <a:solidFill>
            <a:srgbClr val="D2EC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NICARAGUA</a:t>
            </a:r>
            <a:r>
              <a:rPr lang="en-US" sz="1200" dirty="0" smtClean="0">
                <a:solidFill>
                  <a:schemeClr val="tx1"/>
                </a:solidFill>
              </a:rPr>
              <a:t>.  </a:t>
            </a:r>
            <a:r>
              <a:rPr lang="en-US" sz="1200" dirty="0">
                <a:solidFill>
                  <a:schemeClr val="tx1"/>
                </a:solidFill>
              </a:rPr>
              <a:t>2007 PEFA supported dialogue and preparation of PFM Modernization Project.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85800" y="381000"/>
            <a:ext cx="7467600" cy="586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0" name="Rectangular Callout 79"/>
          <p:cNvSpPr/>
          <p:nvPr/>
        </p:nvSpPr>
        <p:spPr>
          <a:xfrm>
            <a:off x="118737" y="1303197"/>
            <a:ext cx="2911334" cy="954086"/>
          </a:xfrm>
          <a:prstGeom prst="wedgeRectCallout">
            <a:avLst>
              <a:gd name="adj1" fmla="val 113977"/>
              <a:gd name="adj2" fmla="val 4049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i="1" dirty="0" smtClean="0">
                <a:solidFill>
                  <a:schemeClr val="tx1"/>
                </a:solidFill>
              </a:rPr>
              <a:t>EL SALVADOR:</a:t>
            </a:r>
            <a:r>
              <a:rPr lang="en-US" sz="1200" dirty="0" smtClean="0">
                <a:solidFill>
                  <a:schemeClr val="tx1"/>
                </a:solidFill>
              </a:rPr>
              <a:t>  </a:t>
            </a:r>
            <a:r>
              <a:rPr lang="en-US" sz="1200" dirty="0">
                <a:solidFill>
                  <a:schemeClr val="tx1"/>
                </a:solidFill>
              </a:rPr>
              <a:t>2009 PEFA supported preparation of the Fiscal Management and Public Sector Performance TA project</a:t>
            </a:r>
          </a:p>
        </p:txBody>
      </p:sp>
    </p:spTree>
    <p:extLst>
      <p:ext uri="{BB962C8B-B14F-4D97-AF65-F5344CB8AC3E}">
        <p14:creationId xmlns:p14="http://schemas.microsoft.com/office/powerpoint/2010/main" val="36167812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50" y="152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From PEFA to PFM </a:t>
            </a:r>
            <a:r>
              <a:rPr lang="en-US" sz="3600" dirty="0" smtClean="0">
                <a:solidFill>
                  <a:srgbClr val="FFFF00"/>
                </a:solidFill>
              </a:rPr>
              <a:t>Reforms: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PFM-focused Projects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152400" y="63246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95569-AAFB-423D-BB0D-7AE0811776A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676400"/>
            <a:ext cx="89154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El Salvador:</a:t>
            </a:r>
            <a:r>
              <a:rPr lang="en-US" sz="2400" dirty="0" smtClean="0">
                <a:solidFill>
                  <a:schemeClr val="bg1"/>
                </a:solidFill>
              </a:rPr>
              <a:t>  2009 PEFA supported preparation of the Fiscal Management and Public Sector Performance TA </a:t>
            </a:r>
            <a:r>
              <a:rPr lang="en-US" sz="2400" dirty="0" smtClean="0">
                <a:solidFill>
                  <a:schemeClr val="bg1"/>
                </a:solidFill>
              </a:rPr>
              <a:t>Project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Nicaragua</a:t>
            </a:r>
            <a:r>
              <a:rPr lang="en-US" sz="2400" dirty="0" smtClean="0">
                <a:solidFill>
                  <a:schemeClr val="bg1"/>
                </a:solidFill>
              </a:rPr>
              <a:t>.  2007 PEFA supported dialogue and preparation of PFM Modernization Project.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Honduras</a:t>
            </a:r>
            <a:r>
              <a:rPr lang="en-US" sz="2400" dirty="0" smtClean="0">
                <a:solidFill>
                  <a:schemeClr val="bg1"/>
                </a:solidFill>
              </a:rPr>
              <a:t>:   PEFA indicator  is being used to measure achievement of a key project development objective on the </a:t>
            </a:r>
            <a:r>
              <a:rPr lang="en-US" sz="2400" dirty="0" smtClean="0">
                <a:solidFill>
                  <a:schemeClr val="bg1"/>
                </a:solidFill>
              </a:rPr>
              <a:t>Improving </a:t>
            </a:r>
            <a:r>
              <a:rPr lang="en-US" sz="2400" dirty="0" smtClean="0">
                <a:solidFill>
                  <a:schemeClr val="bg1"/>
                </a:solidFill>
              </a:rPr>
              <a:t>Public Sector Performance </a:t>
            </a:r>
            <a:r>
              <a:rPr lang="en-US" sz="2400" dirty="0" smtClean="0">
                <a:solidFill>
                  <a:schemeClr val="bg1"/>
                </a:solidFill>
              </a:rPr>
              <a:t>Project.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Panama</a:t>
            </a:r>
            <a:r>
              <a:rPr lang="en-US" sz="2400" dirty="0" smtClean="0">
                <a:solidFill>
                  <a:schemeClr val="bg1"/>
                </a:solidFill>
              </a:rPr>
              <a:t>.  PEFA </a:t>
            </a:r>
            <a:r>
              <a:rPr lang="en-US" sz="2400" dirty="0">
                <a:solidFill>
                  <a:schemeClr val="bg1"/>
                </a:solidFill>
              </a:rPr>
              <a:t>assessment being carried out as part of the Enhanced </a:t>
            </a:r>
            <a:r>
              <a:rPr lang="en-US" sz="2400" dirty="0" smtClean="0">
                <a:solidFill>
                  <a:schemeClr val="bg1"/>
                </a:solidFill>
              </a:rPr>
              <a:t>Public Sector Efficiency </a:t>
            </a:r>
            <a:r>
              <a:rPr lang="en-US" sz="2400" dirty="0">
                <a:solidFill>
                  <a:schemeClr val="bg1"/>
                </a:solidFill>
              </a:rPr>
              <a:t>TA </a:t>
            </a:r>
            <a:r>
              <a:rPr lang="en-US" sz="2400" dirty="0" smtClean="0">
                <a:solidFill>
                  <a:schemeClr val="bg1"/>
                </a:solidFill>
              </a:rPr>
              <a:t>project, and PEFA </a:t>
            </a:r>
            <a:r>
              <a:rPr lang="en-US" sz="2400" dirty="0">
                <a:solidFill>
                  <a:schemeClr val="bg1"/>
                </a:solidFill>
              </a:rPr>
              <a:t>indicators </a:t>
            </a:r>
            <a:r>
              <a:rPr lang="en-US" sz="2400" dirty="0" smtClean="0">
                <a:solidFill>
                  <a:schemeClr val="bg1"/>
                </a:solidFill>
              </a:rPr>
              <a:t>are being used for monitoring and evaluation.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Dominican Republic.</a:t>
            </a:r>
            <a:r>
              <a:rPr lang="en-US" sz="2400" dirty="0" smtClean="0">
                <a:solidFill>
                  <a:schemeClr val="bg1"/>
                </a:solidFill>
              </a:rPr>
              <a:t>   EC-financed Trust Fund to implement some priority areas identified in PEFA. 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5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tx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vert="horz" lIns="91440" tIns="45720" rIns="91440" bIns="45720" rtlCol="0" anchor="ctr">
        <a:normAutofit fontScale="97500"/>
      </a:bodyPr>
      <a:lstStyle>
        <a:defPPr algn="ctr" fontAlgn="auto">
          <a:spcAft>
            <a:spcPts val="0"/>
          </a:spcAft>
          <a:defRPr sz="4000" dirty="0" smtClean="0">
            <a:solidFill>
              <a:schemeClr val="bg1"/>
            </a:solidFill>
            <a:latin typeface="Eras Demi ITC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3_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6776</TotalTime>
  <Words>1854</Words>
  <Application>Microsoft Office PowerPoint</Application>
  <PresentationFormat>On-screen Show (4:3)</PresentationFormat>
  <Paragraphs>350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Elemental</vt:lpstr>
      <vt:lpstr>Office Theme</vt:lpstr>
      <vt:lpstr>1_Elemental</vt:lpstr>
      <vt:lpstr>2_Elemental</vt:lpstr>
      <vt:lpstr>4_Elemental</vt:lpstr>
      <vt:lpstr>5_Elemental</vt:lpstr>
      <vt:lpstr>1_Office Theme</vt:lpstr>
      <vt:lpstr>3_Elemental</vt:lpstr>
      <vt:lpstr>PowerPoint Presentation</vt:lpstr>
      <vt:lpstr>PowerPoint Presentation</vt:lpstr>
      <vt:lpstr>PowerPoint Presentation</vt:lpstr>
      <vt:lpstr>PowerPoint Presentation</vt:lpstr>
      <vt:lpstr>From PEFA to PFM Reforms</vt:lpstr>
      <vt:lpstr>PowerPoint Presentation</vt:lpstr>
      <vt:lpstr>PowerPoint Presentation</vt:lpstr>
      <vt:lpstr>From PEFA to PFM Reforms: PFM-focused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Eriko Tominaga</dc:creator>
  <cp:lastModifiedBy>wb73277</cp:lastModifiedBy>
  <cp:revision>302</cp:revision>
  <cp:lastPrinted>2012-11-29T23:19:32Z</cp:lastPrinted>
  <dcterms:created xsi:type="dcterms:W3CDTF">2012-10-11T13:44:45Z</dcterms:created>
  <dcterms:modified xsi:type="dcterms:W3CDTF">2012-12-04T05:00:51Z</dcterms:modified>
</cp:coreProperties>
</file>