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307" r:id="rId2"/>
    <p:sldId id="450" r:id="rId3"/>
    <p:sldId id="468" r:id="rId4"/>
    <p:sldId id="467" r:id="rId5"/>
    <p:sldId id="474" r:id="rId6"/>
    <p:sldId id="473" r:id="rId7"/>
    <p:sldId id="469" r:id="rId8"/>
    <p:sldId id="470" r:id="rId9"/>
    <p:sldId id="471" r:id="rId10"/>
    <p:sldId id="440" r:id="rId11"/>
  </p:sldIdLst>
  <p:sldSz cx="9144000" cy="6858000" type="screen4x3"/>
  <p:notesSz cx="6985000" cy="9283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b294046" initials="PJS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B9B9"/>
    <a:srgbClr val="E13124"/>
    <a:srgbClr val="284270"/>
    <a:srgbClr val="333333"/>
    <a:srgbClr val="353B55"/>
    <a:srgbClr val="000000"/>
    <a:srgbClr val="CEA839"/>
    <a:srgbClr val="207BB4"/>
    <a:srgbClr val="C0C0C0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3" autoAdjust="0"/>
    <p:restoredTop sz="96143" autoAdjust="0"/>
  </p:normalViewPr>
  <p:slideViewPr>
    <p:cSldViewPr>
      <p:cViewPr>
        <p:scale>
          <a:sx n="70" d="100"/>
          <a:sy n="70" d="100"/>
        </p:scale>
        <p:origin x="-1146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794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8563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794" y="8818563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4900E2-5AE8-428A-8024-2EC6D147BF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5974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2820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8" tIns="46509" rIns="93018" bIns="46509" numCol="1" anchor="t" anchorCtr="0" compatLnSpc="1">
            <a:prstTxWarp prst="textNoShape">
              <a:avLst/>
            </a:prstTxWarp>
          </a:bodyPr>
          <a:lstStyle>
            <a:lvl1pPr defTabSz="930177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5210" y="0"/>
            <a:ext cx="302820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8" tIns="46509" rIns="93018" bIns="46509" numCol="1" anchor="t" anchorCtr="0" compatLnSpc="1">
            <a:prstTxWarp prst="textNoShape">
              <a:avLst/>
            </a:prstTxWarp>
          </a:bodyPr>
          <a:lstStyle>
            <a:lvl1pPr algn="r" defTabSz="930177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818" y="4410075"/>
            <a:ext cx="5587366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8" tIns="46509" rIns="93018" bIns="46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16975"/>
            <a:ext cx="302820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8" tIns="46509" rIns="93018" bIns="46509" numCol="1" anchor="b" anchorCtr="0" compatLnSpc="1">
            <a:prstTxWarp prst="textNoShape">
              <a:avLst/>
            </a:prstTxWarp>
          </a:bodyPr>
          <a:lstStyle>
            <a:lvl1pPr defTabSz="930177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5210" y="8816975"/>
            <a:ext cx="302820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8" tIns="46509" rIns="93018" bIns="46509" numCol="1" anchor="b" anchorCtr="0" compatLnSpc="1">
            <a:prstTxWarp prst="textNoShape">
              <a:avLst/>
            </a:prstTxWarp>
          </a:bodyPr>
          <a:lstStyle>
            <a:lvl1pPr algn="r" defTabSz="930177">
              <a:defRPr sz="1200"/>
            </a:lvl1pPr>
          </a:lstStyle>
          <a:p>
            <a:pPr>
              <a:defRPr/>
            </a:pPr>
            <a:fld id="{46D24092-1241-4DD7-9C27-868515D1568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57134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715A5A-5934-426A-B710-116C07486B0C}" type="slidenum">
              <a:rPr lang="en-GB"/>
              <a:pPr/>
              <a:t>5</a:t>
            </a:fld>
            <a:endParaRPr lang="en-GB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/>
              <a:t>There is no “template”  - each assessment should be driven by its own needs and </a:t>
            </a:r>
            <a:r>
              <a:rPr lang="en-US" sz="1000" dirty="0" err="1"/>
              <a:t>requiremenets</a:t>
            </a:r>
            <a:r>
              <a:rPr lang="en-US" sz="1000" dirty="0"/>
              <a:t> – this is just guidance and should not be seen as a blueprint.</a:t>
            </a:r>
          </a:p>
          <a:p>
            <a:endParaRPr lang="en-US" sz="1000" dirty="0"/>
          </a:p>
          <a:p>
            <a:r>
              <a:rPr lang="en-US" sz="1000" dirty="0"/>
              <a:t>Note:</a:t>
            </a:r>
          </a:p>
          <a:p>
            <a:r>
              <a:rPr lang="en-US" sz="1000" dirty="0"/>
              <a:t>The process presented start when an agreement in principle has been reached between a lead agency and the government on launching a PEFA based assessment. That process can itself be long and involve many steps.</a:t>
            </a:r>
          </a:p>
          <a:p>
            <a:endParaRPr lang="en-US" sz="1000" dirty="0"/>
          </a:p>
          <a:p>
            <a:r>
              <a:rPr lang="en-US" sz="1000" dirty="0"/>
              <a:t>The sheer number of steps in a typical process (in this simplified presentation)</a:t>
            </a:r>
          </a:p>
          <a:p>
            <a:endParaRPr lang="en-US" sz="1000" dirty="0"/>
          </a:p>
          <a:p>
            <a:r>
              <a:rPr lang="en-US" sz="1000" dirty="0"/>
              <a:t>This process does not include a government self-assessment and report, which may replace or run parallel to steps 5 and 6.  </a:t>
            </a:r>
            <a:r>
              <a:rPr lang="en-US" sz="1000" b="1" dirty="0"/>
              <a:t>Variation</a:t>
            </a:r>
          </a:p>
          <a:p>
            <a:endParaRPr lang="en-US" sz="1000" dirty="0"/>
          </a:p>
          <a:p>
            <a:r>
              <a:rPr lang="en-US" sz="1000" dirty="0"/>
              <a:t>The assessment team (consultants) may be needed in–country on 4 occasions (steps 4, 7, 10, 12). This is unfortunately often cut down in order to save on the budget. </a:t>
            </a:r>
            <a:r>
              <a:rPr lang="en-US" sz="1000" b="1" dirty="0"/>
              <a:t>Variation</a:t>
            </a:r>
          </a:p>
          <a:p>
            <a:endParaRPr lang="en-US" sz="1000" dirty="0"/>
          </a:p>
          <a:p>
            <a:r>
              <a:rPr lang="en-US" sz="1000" dirty="0"/>
              <a:t>It may be useful to arrange a validation workshop with government as introduction to the supplementary field mission, step 10. </a:t>
            </a:r>
            <a:r>
              <a:rPr lang="en-US" sz="1000" b="1" dirty="0"/>
              <a:t>Variation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F1DCF6-DB78-4DF4-BF29-42ECE4ADDD4B}" type="slidenum">
              <a:rPr lang="en-GB"/>
              <a:pPr/>
              <a:t>6</a:t>
            </a:fld>
            <a:endParaRPr lang="en-GB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186" indent="-228186"/>
            <a:r>
              <a:rPr lang="en-US" dirty="0"/>
              <a:t>Early experience shows steep learning curve for new PEFA assessors; both for consultants and donor agency team leaders who undertook more than one assessment.</a:t>
            </a:r>
          </a:p>
          <a:p>
            <a:pPr marL="228186" indent="-228186"/>
            <a:endParaRPr lang="en-US" dirty="0"/>
          </a:p>
          <a:p>
            <a:pPr marL="228186" indent="-228186"/>
            <a:r>
              <a:rPr lang="en-US" dirty="0"/>
              <a:t>Specialist team members can often be mobilized locally thus minimizing travel time and logistics costs e.g. the World Bank has procurement specialists in many country offices and a tax specialist may be drawn from one of the major accounting/audit firms such as PWC, Ernst &amp; Young, Deloitte, KPMG (ref. Mauritius).</a:t>
            </a:r>
          </a:p>
          <a:p>
            <a:pPr marL="228186" indent="-228186"/>
            <a:endParaRPr lang="en-US" dirty="0"/>
          </a:p>
          <a:p>
            <a:pPr marL="228186" indent="-228186"/>
            <a:r>
              <a:rPr lang="en-US" dirty="0"/>
              <a:t>Monitoring of applications during 2005-2006 shows the strong impact on report quality by having a team leader (or at least an important member) with previous PEFA experience.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CFFBB-1B08-4E94-BD86-3FCD5E953557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F89CEA-1310-4381-893C-23637EF85C34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F637F-11D0-41F5-9F05-5B354F518781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924175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5847" name="AutoShape 7"/>
          <p:cNvSpPr>
            <a:spLocks noGrp="1" noChangeArrowheads="1"/>
          </p:cNvSpPr>
          <p:nvPr>
            <p:ph type="ctrTitle" sz="quarter"/>
          </p:nvPr>
        </p:nvSpPr>
        <p:spPr>
          <a:xfrm>
            <a:off x="323529" y="1268760"/>
            <a:ext cx="4536504" cy="1544290"/>
          </a:xfrm>
          <a:prstGeom prst="roundRect">
            <a:avLst>
              <a:gd name="adj" fmla="val 0"/>
            </a:avLst>
          </a:prstGeom>
        </p:spPr>
        <p:txBody>
          <a:bodyPr anchor="ctr"/>
          <a:lstStyle>
            <a:lvl1pPr algn="l">
              <a:defRPr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6403"/>
            <a:ext cx="8291512" cy="79533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2133178"/>
            <a:ext cx="8062912" cy="4248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266403"/>
            <a:ext cx="2071687" cy="511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266403"/>
            <a:ext cx="6067425" cy="51149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5288" y="1266403"/>
            <a:ext cx="8291512" cy="51149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5510"/>
            <a:ext cx="8291512" cy="795338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133178"/>
            <a:ext cx="8062912" cy="424815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3333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5510"/>
            <a:ext cx="8291512" cy="795338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2133178"/>
            <a:ext cx="3954462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175" y="2133178"/>
            <a:ext cx="3956050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806102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6434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34096"/>
            <a:ext cx="4040188" cy="32312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6434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04107"/>
            <a:ext cx="4041775" cy="32611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5510"/>
            <a:ext cx="8291512" cy="795338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6287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7628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38337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5791200" y="6248401"/>
            <a:ext cx="2381200" cy="4209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32440" y="6381328"/>
            <a:ext cx="611560" cy="47667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E1D16-4E47-43B6-B0CE-5B7D5834A8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FA master template low res 2"/>
          <p:cNvPicPr>
            <a:picLocks noChangeAspect="1" noChangeArrowheads="1"/>
          </p:cNvPicPr>
          <p:nvPr/>
        </p:nvPicPr>
        <p:blipFill>
          <a:blip r:embed="rId14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AutoShap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762000"/>
            <a:ext cx="8291512" cy="795338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6291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smtClean="0"/>
              <a:t>Third </a:t>
            </a:r>
            <a:r>
              <a:rPr lang="en-US" dirty="0" smtClean="0"/>
              <a:t>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D2417-4D29-7F44-97AC-F8437FA64C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412776"/>
            <a:ext cx="9144000" cy="187220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rgbClr val="C00000"/>
                </a:solidFill>
              </a:rPr>
              <a:t>PEFA</a:t>
            </a:r>
            <a:r>
              <a:rPr lang="en-US" sz="4400" dirty="0" smtClean="0">
                <a:solidFill>
                  <a:srgbClr val="C00000"/>
                </a:solidFill>
              </a:rPr>
              <a:t> in Latin America: </a:t>
            </a:r>
            <a:br>
              <a:rPr lang="en-US" sz="4400" dirty="0" smtClean="0">
                <a:solidFill>
                  <a:srgbClr val="C00000"/>
                </a:solidFill>
              </a:rPr>
            </a:br>
            <a:r>
              <a:rPr lang="en-US" sz="4400" dirty="0" smtClean="0">
                <a:solidFill>
                  <a:srgbClr val="C00000"/>
                </a:solidFill>
              </a:rPr>
              <a:t>comparison with other regions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4221088"/>
            <a:ext cx="9144000" cy="187220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EU Workshop</a:t>
            </a:r>
          </a:p>
          <a:p>
            <a:pPr algn="ctr">
              <a:buNone/>
            </a:pPr>
            <a:r>
              <a:rPr lang="en-US" dirty="0" smtClean="0"/>
              <a:t>Dec</a:t>
            </a:r>
            <a:r>
              <a:rPr lang="en-US" sz="2800" b="0" dirty="0" smtClean="0">
                <a:solidFill>
                  <a:schemeClr val="tx1"/>
                </a:solidFill>
              </a:rPr>
              <a:t>ember 2012</a:t>
            </a:r>
          </a:p>
          <a:p>
            <a:pPr algn="ctr">
              <a:buNone/>
            </a:pPr>
            <a:r>
              <a:rPr lang="en-US" sz="2800" b="0" dirty="0" smtClean="0">
                <a:solidFill>
                  <a:schemeClr val="tx1"/>
                </a:solidFill>
              </a:rPr>
              <a:t>PEFA Secretariat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04864"/>
            <a:ext cx="9144000" cy="2016224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Thank you for your attention</a:t>
            </a:r>
            <a:endParaRPr lang="en-US" sz="4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720080"/>
          </a:xfrm>
        </p:spPr>
        <p:txBody>
          <a:bodyPr/>
          <a:lstStyle/>
          <a:p>
            <a:pPr algn="ctr"/>
            <a:r>
              <a:rPr lang="en-US" sz="4000" kern="1200" dirty="0" err="1" smtClean="0">
                <a:solidFill>
                  <a:srgbClr val="C00000"/>
                </a:solidFill>
                <a:latin typeface="Calibri (headings)"/>
              </a:rPr>
              <a:t>PEFAs</a:t>
            </a:r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 in LAC suggest that....</a:t>
            </a:r>
            <a:endParaRPr lang="en-US" sz="4000" kern="1200" dirty="0">
              <a:solidFill>
                <a:srgbClr val="C00000"/>
              </a:solidFill>
              <a:latin typeface="Calibri (headings)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2" y="1472546"/>
          <a:ext cx="9144002" cy="5105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834"/>
                <a:gridCol w="2160240"/>
                <a:gridCol w="3923928"/>
              </a:tblGrid>
              <a:tr h="538181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Dimension</a:t>
                      </a:r>
                      <a:endParaRPr lang="en-US" sz="3000" b="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Overview</a:t>
                      </a:r>
                      <a:endParaRPr lang="en-US" sz="30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Relevant</a:t>
                      </a:r>
                      <a:r>
                        <a:rPr lang="en-US" sz="3000" baseline="0" dirty="0" smtClean="0"/>
                        <a:t> c</a:t>
                      </a:r>
                      <a:r>
                        <a:rPr lang="en-US" sz="3000" dirty="0" smtClean="0"/>
                        <a:t>oncerns </a:t>
                      </a:r>
                      <a:endParaRPr lang="en-US" sz="3000" dirty="0"/>
                    </a:p>
                  </a:txBody>
                  <a:tcPr marT="48986" marB="48986"/>
                </a:tc>
              </a:tr>
              <a:tr h="479086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Credibility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Reasonable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Composition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479086">
                <a:tc>
                  <a:txBody>
                    <a:bodyPr/>
                    <a:lstStyle/>
                    <a:p>
                      <a:r>
                        <a:rPr lang="en-US" sz="2600" b="1" dirty="0" err="1" smtClean="0"/>
                        <a:t>Com’hensiveness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Mixed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Fiscal risks</a:t>
                      </a:r>
                      <a:r>
                        <a:rPr lang="en-US" sz="2600" baseline="0" dirty="0" smtClean="0"/>
                        <a:t> (</a:t>
                      </a:r>
                      <a:r>
                        <a:rPr lang="en-US" sz="2600" dirty="0" err="1" smtClean="0"/>
                        <a:t>EBFs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SNGs</a:t>
                      </a:r>
                      <a:r>
                        <a:rPr lang="en-US" sz="2600" dirty="0" smtClean="0"/>
                        <a:t>)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479086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Policy-based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Very</a:t>
                      </a:r>
                      <a:r>
                        <a:rPr lang="en-US" sz="2600" baseline="0" dirty="0" smtClean="0"/>
                        <a:t> w</a:t>
                      </a:r>
                      <a:r>
                        <a:rPr lang="en-US" sz="2600" dirty="0" smtClean="0"/>
                        <a:t>eak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Forward</a:t>
                      </a:r>
                      <a:r>
                        <a:rPr lang="en-US" sz="2600" baseline="0" dirty="0" smtClean="0"/>
                        <a:t> l</a:t>
                      </a:r>
                      <a:r>
                        <a:rPr lang="en-US" sz="2600" dirty="0" smtClean="0"/>
                        <a:t>inks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1247312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Predictability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Weak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Predictability;</a:t>
                      </a:r>
                      <a:r>
                        <a:rPr lang="en-US" sz="2600" baseline="0" dirty="0" smtClean="0"/>
                        <a:t> Procurement &amp; Payroll; Internal control, IA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863199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Accounting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Improving (?)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PI-23; Financial Statements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863199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Oversight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Very weak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/>
                        <a:t>SAI</a:t>
                      </a:r>
                      <a:r>
                        <a:rPr lang="en-US" sz="2600" dirty="0" smtClean="0"/>
                        <a:t> independence;</a:t>
                      </a:r>
                      <a:r>
                        <a:rPr lang="en-US" sz="2600" baseline="0" dirty="0" smtClean="0"/>
                        <a:t> PAC; Follow-up</a:t>
                      </a:r>
                      <a:endParaRPr lang="en-US" sz="2600" dirty="0"/>
                    </a:p>
                  </a:txBody>
                  <a:tcPr marT="48986" marB="4898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816429"/>
            <a:ext cx="8748712" cy="898071"/>
          </a:xfrm>
        </p:spPr>
        <p:txBody>
          <a:bodyPr/>
          <a:lstStyle/>
          <a:p>
            <a:pPr algn="ctr"/>
            <a:r>
              <a:rPr lang="en-US" sz="4000" kern="1200" dirty="0" err="1" smtClean="0">
                <a:solidFill>
                  <a:srgbClr val="C00000"/>
                </a:solidFill>
                <a:latin typeface="Calibri (headings)"/>
              </a:rPr>
              <a:t>PEFAs</a:t>
            </a:r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 </a:t>
            </a:r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in </a:t>
            </a:r>
            <a:r>
              <a:rPr lang="en-US" sz="4000" kern="1200" dirty="0" err="1" smtClean="0">
                <a:solidFill>
                  <a:srgbClr val="C00000"/>
                </a:solidFill>
                <a:latin typeface="Calibri (headings)"/>
              </a:rPr>
              <a:t>ESAAG</a:t>
            </a:r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 suggest that....</a:t>
            </a:r>
            <a:endParaRPr lang="en-US" sz="4000" kern="1200" dirty="0">
              <a:solidFill>
                <a:srgbClr val="C00000"/>
              </a:solidFill>
              <a:latin typeface="Calibri (headings)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2" y="1632855"/>
          <a:ext cx="9144002" cy="48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2"/>
                <a:gridCol w="2016224"/>
                <a:gridCol w="4716016"/>
              </a:tblGrid>
              <a:tr h="621042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Dimension</a:t>
                      </a:r>
                      <a:endParaRPr lang="en-US" sz="30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Overview</a:t>
                      </a:r>
                      <a:endParaRPr lang="en-US" sz="30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Relevant</a:t>
                      </a:r>
                      <a:r>
                        <a:rPr lang="en-US" sz="3000" baseline="0" dirty="0" smtClean="0"/>
                        <a:t> c</a:t>
                      </a:r>
                      <a:r>
                        <a:rPr lang="en-US" sz="3000" dirty="0" smtClean="0"/>
                        <a:t>oncerns </a:t>
                      </a:r>
                      <a:endParaRPr lang="en-US" sz="3000" dirty="0"/>
                    </a:p>
                  </a:txBody>
                  <a:tcPr marT="48986" marB="48986"/>
                </a:tc>
              </a:tr>
              <a:tr h="585849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Credibility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Reasonable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Composition; Arrears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585849">
                <a:tc>
                  <a:txBody>
                    <a:bodyPr/>
                    <a:lstStyle/>
                    <a:p>
                      <a:r>
                        <a:rPr lang="en-US" sz="2600" b="1" dirty="0" err="1" smtClean="0"/>
                        <a:t>Com’siveness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Fair 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Access; </a:t>
                      </a:r>
                      <a:r>
                        <a:rPr lang="en-US" sz="2600" dirty="0" err="1" smtClean="0"/>
                        <a:t>EBFs</a:t>
                      </a:r>
                      <a:r>
                        <a:rPr lang="en-US" sz="2600" dirty="0" smtClean="0"/>
                        <a:t>; </a:t>
                      </a:r>
                      <a:r>
                        <a:rPr lang="en-US" sz="2600" dirty="0" err="1" smtClean="0"/>
                        <a:t>SNGs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585849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Policy-based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Weak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Links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986362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Predictability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Mixed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Cash planning;</a:t>
                      </a:r>
                      <a:r>
                        <a:rPr lang="en-US" sz="2600" baseline="0" dirty="0" smtClean="0"/>
                        <a:t> Procurement &amp; Payroll; Internal control; PI-23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941688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Accounting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Improving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Data quality; Delays; Standards</a:t>
                      </a:r>
                      <a:endParaRPr lang="en-US" sz="2600" dirty="0"/>
                    </a:p>
                  </a:txBody>
                  <a:tcPr marT="48986" marB="48986"/>
                </a:tc>
              </a:tr>
              <a:tr h="585849">
                <a:tc>
                  <a:txBody>
                    <a:bodyPr/>
                    <a:lstStyle/>
                    <a:p>
                      <a:r>
                        <a:rPr lang="en-US" sz="2600" b="1" dirty="0" smtClean="0"/>
                        <a:t>Oversight</a:t>
                      </a:r>
                      <a:endParaRPr lang="en-US" sz="2600" b="1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Improving</a:t>
                      </a:r>
                      <a:endParaRPr lang="en-US" sz="2600" dirty="0"/>
                    </a:p>
                  </a:txBody>
                  <a:tcPr marT="48986" marB="48986"/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/>
                        <a:t>Independence;</a:t>
                      </a:r>
                      <a:r>
                        <a:rPr lang="en-US" sz="2600" baseline="0" dirty="0" err="1" smtClean="0"/>
                        <a:t>PAC</a:t>
                      </a:r>
                      <a:r>
                        <a:rPr lang="en-US" sz="2600" baseline="0" dirty="0" smtClean="0"/>
                        <a:t>; Follow-up</a:t>
                      </a:r>
                      <a:endParaRPr lang="en-US" sz="2600" dirty="0"/>
                    </a:p>
                  </a:txBody>
                  <a:tcPr marT="48986" marB="4898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08720"/>
            <a:ext cx="8291512" cy="792088"/>
          </a:xfrm>
        </p:spPr>
        <p:txBody>
          <a:bodyPr/>
          <a:lstStyle/>
          <a:p>
            <a:pPr algn="ctr"/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In </a:t>
            </a:r>
            <a:r>
              <a:rPr lang="en-US" sz="4000" kern="1200" dirty="0" smtClean="0">
                <a:solidFill>
                  <a:srgbClr val="C00000"/>
                </a:solidFill>
                <a:latin typeface="Calibri (headings)"/>
              </a:rPr>
              <a:t>summary...........</a:t>
            </a:r>
            <a:endParaRPr lang="en-US" sz="4000" kern="1200" dirty="0" smtClean="0">
              <a:solidFill>
                <a:srgbClr val="C00000"/>
              </a:solidFill>
              <a:latin typeface="Calibri (headings)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892480" cy="468052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353B55"/>
              </a:buClr>
              <a:buSzPct val="125000"/>
              <a:buFont typeface="Arial" pitchFamily="34" charset="0"/>
              <a:buChar char="•"/>
            </a:pP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Frequency </a:t>
            </a: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of use</a:t>
            </a:r>
          </a:p>
          <a:p>
            <a:pPr>
              <a:lnSpc>
                <a:spcPct val="90000"/>
              </a:lnSpc>
              <a:buClr>
                <a:srgbClr val="353B55"/>
              </a:buClr>
              <a:buSzPct val="125000"/>
              <a:buFont typeface="Arial" pitchFamily="34" charset="0"/>
              <a:buChar char="•"/>
            </a:pP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Publication rate </a:t>
            </a: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less than anticipated, &amp; varies</a:t>
            </a:r>
          </a:p>
          <a:p>
            <a:pPr>
              <a:lnSpc>
                <a:spcPct val="90000"/>
              </a:lnSpc>
              <a:buClr>
                <a:srgbClr val="353B55"/>
              </a:buClr>
              <a:buSzPct val="125000"/>
              <a:buFont typeface="Arial" pitchFamily="34" charset="0"/>
              <a:buChar char="•"/>
            </a:pPr>
            <a:r>
              <a:rPr lang="en-US" sz="3200" i="1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Repeat </a:t>
            </a:r>
            <a:r>
              <a:rPr lang="en-US" sz="3200" i="1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assessments’ </a:t>
            </a: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demonstrate changes in performance (result of reform efforts?) but improvements often </a:t>
            </a:r>
            <a:r>
              <a:rPr lang="en-US" sz="3200" b="1" i="1" kern="12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form</a:t>
            </a: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 not </a:t>
            </a:r>
            <a:r>
              <a:rPr lang="en-US" sz="3200" b="1" i="1" kern="12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function</a:t>
            </a:r>
          </a:p>
          <a:p>
            <a:pPr eaLnBrk="1" hangingPunct="1">
              <a:lnSpc>
                <a:spcPct val="90000"/>
              </a:lnSpc>
              <a:buClr>
                <a:srgbClr val="353B55"/>
              </a:buClr>
              <a:buSzPct val="125000"/>
              <a:buFont typeface="Arial" pitchFamily="34" charset="0"/>
              <a:buChar char="•"/>
            </a:pPr>
            <a:r>
              <a:rPr lang="en-US" sz="3200" kern="1200" dirty="0" smtClean="0">
                <a:solidFill>
                  <a:srgbClr val="353B55"/>
                </a:solidFill>
                <a:latin typeface="Calibri" pitchFamily="34" charset="0"/>
                <a:cs typeface="Arial" charset="0"/>
              </a:rPr>
              <a:t>Process issues</a:t>
            </a:r>
            <a:endParaRPr lang="en-US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886CC1-491E-4E9C-92D8-EAB13D2CC39D}" type="slidenum">
              <a:rPr lang="en-US"/>
              <a:pPr/>
              <a:t>5</a:t>
            </a:fld>
            <a:endParaRPr lang="en-US"/>
          </a:p>
        </p:txBody>
      </p:sp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0" y="76470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0163" indent="-30163" algn="ctr">
              <a:lnSpc>
                <a:spcPct val="90000"/>
              </a:lnSpc>
            </a:pPr>
            <a:r>
              <a:rPr lang="en-US" sz="3600" b="1" dirty="0" smtClean="0">
                <a:solidFill>
                  <a:srgbClr val="D00000"/>
                </a:solidFill>
                <a:latin typeface="Calibri" pitchFamily="34" charset="0"/>
                <a:ea typeface="+mj-ea"/>
                <a:cs typeface="Arial" pitchFamily="34" charset="0"/>
              </a:rPr>
              <a:t>Stages in a Typical Process </a:t>
            </a:r>
            <a:endParaRPr lang="en-US" sz="3600" b="1" dirty="0">
              <a:solidFill>
                <a:srgbClr val="D00000"/>
              </a:solidFill>
              <a:latin typeface="Calibri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Oval 4"/>
          <p:cNvSpPr/>
          <p:nvPr/>
        </p:nvSpPr>
        <p:spPr>
          <a:xfrm>
            <a:off x="539552" y="1196752"/>
            <a:ext cx="8352928" cy="56612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510" tIns="16510" rIns="16510" bIns="16510" numCol="1" spcCol="1270" anchor="ctr" anchorCtr="0">
            <a:noAutofit/>
          </a:bodyPr>
          <a:lstStyle/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</a:pPr>
            <a:r>
              <a:rPr lang="en-US" sz="2400" dirty="0" smtClean="0">
                <a:solidFill>
                  <a:srgbClr val="002060"/>
                </a:solidFill>
                <a:latin typeface="Calibri body"/>
              </a:rPr>
              <a:t>0.  Agree to undertake PEFA assessment </a:t>
            </a:r>
            <a:br>
              <a:rPr lang="en-US" sz="2400" dirty="0" smtClean="0">
                <a:solidFill>
                  <a:srgbClr val="002060"/>
                </a:solidFill>
                <a:latin typeface="Calibri body"/>
              </a:rPr>
            </a:br>
            <a:r>
              <a:rPr lang="en-US" sz="2400" dirty="0" smtClean="0">
                <a:solidFill>
                  <a:srgbClr val="002060"/>
                </a:solidFill>
                <a:latin typeface="Calibri body"/>
              </a:rPr>
              <a:t>     1</a:t>
            </a: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. Agree purpose, scope and stakeholder roles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114300" lvl="2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2. Prepare TOR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171450" lvl="3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3. Mobilize assessment team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228600" lvl="4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4. Introduction workshop for stakeholders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285750" lvl="5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    5. Review of existing information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342900" lvl="6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        6. Inception Report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400050" lvl="7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        7. Main field work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342900" lvl="6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     8. 1</a:t>
            </a:r>
            <a:r>
              <a:rPr lang="en-US" sz="2400" kern="1200" baseline="30000" dirty="0" smtClean="0">
                <a:solidFill>
                  <a:srgbClr val="002060"/>
                </a:solidFill>
                <a:latin typeface="Calibri body"/>
              </a:rPr>
              <a:t>st</a:t>
            </a: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Draft Report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285750" lvl="5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     9. Quality Review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228600" lvl="4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    10. Supplementary field work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171450" lvl="3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     11. Draft Final Report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114300" lvl="2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     12. Presentation seminar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  <a:p>
            <a:pPr marL="57150" lvl="1" indent="-57150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 smtClean="0">
                <a:solidFill>
                  <a:srgbClr val="002060"/>
                </a:solidFill>
                <a:latin typeface="Calibri body"/>
              </a:rPr>
              <a:t>13. Final report</a:t>
            </a:r>
            <a:endParaRPr lang="en-US" sz="2400" kern="1200" dirty="0">
              <a:solidFill>
                <a:srgbClr val="002060"/>
              </a:solidFill>
              <a:latin typeface="Calibri body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836712"/>
            <a:ext cx="9144000" cy="792088"/>
          </a:xfrm>
        </p:spPr>
        <p:txBody>
          <a:bodyPr>
            <a:normAutofit/>
          </a:bodyPr>
          <a:lstStyle/>
          <a:p>
            <a:pPr lvl="1" algn="ctr"/>
            <a:r>
              <a:rPr lang="en-GB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Composition &amp;</a:t>
            </a:r>
            <a:r>
              <a:rPr lang="en-US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 Management</a:t>
            </a:r>
            <a:r>
              <a:rPr lang="en-GB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 </a:t>
            </a:r>
            <a:r>
              <a:rPr lang="en-GB" dirty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of </a:t>
            </a:r>
            <a:r>
              <a:rPr lang="en-GB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Team</a:t>
            </a:r>
            <a:endParaRPr lang="en-GB" dirty="0">
              <a:solidFill>
                <a:srgbClr val="D00000"/>
              </a:solidFill>
              <a:latin typeface="Calibri (headings)"/>
              <a:ea typeface="+mj-ea"/>
              <a:cs typeface="+mj-cs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49636" cy="49685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3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12800" dirty="0" smtClean="0">
                <a:latin typeface="Calibri" pitchFamily="34" charset="0"/>
              </a:rPr>
              <a:t>Multi-skilled team: </a:t>
            </a:r>
            <a:r>
              <a:rPr lang="en-US" sz="11200" b="0" dirty="0">
                <a:latin typeface="Calibri" pitchFamily="34" charset="0"/>
              </a:rPr>
              <a:t>covering </a:t>
            </a:r>
            <a:r>
              <a:rPr lang="en-US" sz="11200" b="0" dirty="0">
                <a:solidFill>
                  <a:srgbClr val="FF0000"/>
                </a:solidFill>
                <a:latin typeface="Calibri" pitchFamily="34" charset="0"/>
              </a:rPr>
              <a:t>full range </a:t>
            </a:r>
            <a:r>
              <a:rPr lang="en-US" sz="11200" b="0" dirty="0">
                <a:latin typeface="Calibri" pitchFamily="34" charset="0"/>
              </a:rPr>
              <a:t>of </a:t>
            </a:r>
            <a:r>
              <a:rPr lang="en-US" sz="11200" b="0" dirty="0" smtClean="0">
                <a:latin typeface="Calibri" pitchFamily="34" charset="0"/>
              </a:rPr>
              <a:t>indicators: Planning &amp; Budgeting, Accounting &amp; Auditing, Procurement &amp; Tax administration</a:t>
            </a:r>
            <a:endParaRPr lang="en-US" sz="11200" b="0" dirty="0">
              <a:latin typeface="Calibri" pitchFamily="34" charset="0"/>
            </a:endParaRPr>
          </a:p>
          <a:p>
            <a:pPr>
              <a:lnSpc>
                <a:spcPts val="3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12800" b="0" dirty="0">
                <a:latin typeface="Calibri" pitchFamily="34" charset="0"/>
              </a:rPr>
              <a:t>PEFA </a:t>
            </a:r>
            <a:r>
              <a:rPr lang="en-US" sz="12800" dirty="0">
                <a:latin typeface="Calibri" pitchFamily="34" charset="0"/>
              </a:rPr>
              <a:t>experienced</a:t>
            </a:r>
            <a:r>
              <a:rPr lang="en-US" sz="12800" b="0" dirty="0">
                <a:latin typeface="Calibri" pitchFamily="34" charset="0"/>
              </a:rPr>
              <a:t> team </a:t>
            </a:r>
            <a:r>
              <a:rPr lang="en-US" sz="12800" b="0" dirty="0" smtClean="0">
                <a:latin typeface="Calibri" pitchFamily="34" charset="0"/>
              </a:rPr>
              <a:t>member: </a:t>
            </a:r>
            <a:r>
              <a:rPr lang="en-US" sz="11200" b="0" dirty="0" smtClean="0">
                <a:latin typeface="Calibri" pitchFamily="34" charset="0"/>
              </a:rPr>
              <a:t>(Leader?) International &amp; </a:t>
            </a:r>
            <a:r>
              <a:rPr lang="en-US" sz="11200" b="0" dirty="0">
                <a:latin typeface="Calibri" pitchFamily="34" charset="0"/>
              </a:rPr>
              <a:t>local </a:t>
            </a:r>
            <a:r>
              <a:rPr lang="en-US" sz="11200" b="0" dirty="0" smtClean="0">
                <a:latin typeface="Calibri" pitchFamily="34" charset="0"/>
              </a:rPr>
              <a:t>consultants</a:t>
            </a:r>
            <a:endParaRPr lang="en-US" sz="11200" dirty="0" smtClean="0">
              <a:latin typeface="Calibri" pitchFamily="34" charset="0"/>
            </a:endParaRPr>
          </a:p>
          <a:p>
            <a:pPr>
              <a:lnSpc>
                <a:spcPts val="3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12800" b="0" dirty="0" smtClean="0">
                <a:latin typeface="Calibri" pitchFamily="34" charset="0"/>
              </a:rPr>
              <a:t>Assessment process needs </a:t>
            </a:r>
            <a:r>
              <a:rPr lang="en-US" sz="12800" dirty="0" smtClean="0">
                <a:latin typeface="Calibri" pitchFamily="34" charset="0"/>
              </a:rPr>
              <a:t>coordination</a:t>
            </a:r>
            <a:r>
              <a:rPr lang="en-US" sz="12800" b="0" dirty="0" smtClean="0">
                <a:latin typeface="Calibri" pitchFamily="34" charset="0"/>
              </a:rPr>
              <a:t> of activity &amp; methodological consistency</a:t>
            </a:r>
          </a:p>
          <a:p>
            <a:pPr>
              <a:lnSpc>
                <a:spcPts val="3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12800" b="0" dirty="0" smtClean="0">
                <a:latin typeface="Calibri" pitchFamily="34" charset="0"/>
              </a:rPr>
              <a:t>Costs &amp; resource use:</a:t>
            </a:r>
          </a:p>
          <a:p>
            <a:pPr lvl="1">
              <a:lnSpc>
                <a:spcPts val="3000"/>
              </a:lnSpc>
              <a:buSzPct val="100000"/>
              <a:buFont typeface="Arial" pitchFamily="34" charset="0"/>
              <a:buChar char="-"/>
            </a:pPr>
            <a:r>
              <a:rPr lang="en-US" sz="11200" b="0" dirty="0" smtClean="0">
                <a:latin typeface="Calibri" pitchFamily="34" charset="0"/>
              </a:rPr>
              <a:t>Average USD 126,000 (range $50,000-$280,000)</a:t>
            </a:r>
          </a:p>
          <a:p>
            <a:pPr lvl="1">
              <a:lnSpc>
                <a:spcPts val="3000"/>
              </a:lnSpc>
              <a:buSzPct val="100000"/>
              <a:buFont typeface="Arial" pitchFamily="34" charset="0"/>
              <a:buChar char="-"/>
            </a:pPr>
            <a:r>
              <a:rPr lang="en-US" sz="11200" b="0" dirty="0" smtClean="0">
                <a:latin typeface="Calibri" pitchFamily="34" charset="0"/>
              </a:rPr>
              <a:t>Average 92 professional labor days (30-275)</a:t>
            </a:r>
          </a:p>
          <a:p>
            <a:pPr lvl="1">
              <a:lnSpc>
                <a:spcPts val="3000"/>
              </a:lnSpc>
              <a:buSzPct val="100000"/>
              <a:buFont typeface="Arial" pitchFamily="34" charset="0"/>
              <a:buChar char="-"/>
            </a:pPr>
            <a:r>
              <a:rPr lang="en-US" sz="11200" b="0" dirty="0" smtClean="0">
                <a:latin typeface="Calibri" pitchFamily="34" charset="0"/>
              </a:rPr>
              <a:t>Volume linked to size of country</a:t>
            </a:r>
          </a:p>
          <a:p>
            <a:pPr>
              <a:lnSpc>
                <a:spcPct val="120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endParaRPr lang="en-US" sz="11200" b="0" dirty="0" smtClean="0"/>
          </a:p>
          <a:p>
            <a:pPr>
              <a:lnSpc>
                <a:spcPct val="90000"/>
              </a:lnSpc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99C956-355F-477A-867A-AE37A2042411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en-US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  PEFA CHECK </a:t>
            </a:r>
          </a:p>
        </p:txBody>
      </p:sp>
      <p:sp>
        <p:nvSpPr>
          <p:cNvPr id="3075" name="Content Placeholder 8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39925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>
                <a:solidFill>
                  <a:srgbClr val="353B55"/>
                </a:solidFill>
              </a:rPr>
              <a:t>Enhanced Quality Assurance Mechanism for PEFA Assessments </a:t>
            </a:r>
          </a:p>
          <a:p>
            <a:pPr algn="ctr">
              <a:buFont typeface="Arial" charset="0"/>
              <a:buNone/>
            </a:pPr>
            <a:r>
              <a:rPr lang="es-ES_tradnl" smtClean="0">
                <a:solidFill>
                  <a:srgbClr val="353B55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8E80983-3E12-40E0-B545-C7CDD003991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3077" name="Picture 5" descr="PEFACHECK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429000"/>
            <a:ext cx="194468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1075"/>
            <a:ext cx="8229600" cy="719734"/>
          </a:xfrm>
        </p:spPr>
        <p:txBody>
          <a:bodyPr rtlCol="0">
            <a:noAutofit/>
          </a:bodyPr>
          <a:lstStyle/>
          <a:p>
            <a:pPr lvl="1" algn="ctr">
              <a:defRPr/>
            </a:pPr>
            <a:r>
              <a:rPr lang="en-US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PEFA CHECK: What, Why &amp; How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537" y="1700808"/>
            <a:ext cx="7992814" cy="4608512"/>
          </a:xfrm>
        </p:spPr>
        <p:txBody>
          <a:bodyPr/>
          <a:lstStyle/>
          <a:p>
            <a:pPr eaLnBrk="1" hangingPunct="1"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Verification that “good practices” have been followed: “Process quality endorsement”</a:t>
            </a:r>
          </a:p>
          <a:p>
            <a:pPr eaLnBrk="1" hangingPunct="1"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Stakeholders rely on </a:t>
            </a:r>
            <a:r>
              <a:rPr lang="en-US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 assessments </a:t>
            </a:r>
          </a:p>
          <a:p>
            <a:pPr eaLnBrk="1" hangingPunct="1">
              <a:buSzPct val="100000"/>
              <a:buFont typeface="Arial" charset="0"/>
              <a:buChar char="•"/>
            </a:pPr>
            <a:r>
              <a:rPr lang="en-US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 CHECK seeks to increase confidence in quality of reports by enforcing good practices &amp; creating an incentive to adhere to them </a:t>
            </a:r>
          </a:p>
          <a:p>
            <a:pPr eaLnBrk="1" hangingPunct="1"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How:  Criteria; 4  independent </a:t>
            </a:r>
            <a:r>
              <a:rPr lang="en-US" dirty="0" err="1" smtClean="0">
                <a:solidFill>
                  <a:srgbClr val="353B55"/>
                </a:solidFill>
                <a:latin typeface="Calibri" pitchFamily="34" charset="0"/>
              </a:rPr>
              <a:t>PFM</a:t>
            </a: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 institutions  (</a:t>
            </a:r>
            <a:r>
              <a:rPr lang="en-US" dirty="0" err="1" smtClean="0">
                <a:solidFill>
                  <a:srgbClr val="353B55"/>
                </a:solidFill>
                <a:latin typeface="Calibri" pitchFamily="34" charset="0"/>
              </a:rPr>
              <a:t>Govt</a:t>
            </a: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, lead agency, Secretariat, others) review </a:t>
            </a:r>
            <a:r>
              <a:rPr lang="en-US" i="1" dirty="0" smtClean="0">
                <a:solidFill>
                  <a:srgbClr val="353B55"/>
                </a:solidFill>
                <a:latin typeface="Calibri" pitchFamily="34" charset="0"/>
              </a:rPr>
              <a:t>Concept Note &amp; </a:t>
            </a:r>
            <a:r>
              <a:rPr lang="en-US" dirty="0" smtClean="0">
                <a:solidFill>
                  <a:srgbClr val="353B55"/>
                </a:solidFill>
                <a:latin typeface="Calibri" pitchFamily="34" charset="0"/>
              </a:rPr>
              <a:t>draft/final draft report: illustrate how comments have been addressed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353B55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353B55"/>
              </a:solidFill>
            </a:endParaRPr>
          </a:p>
          <a:p>
            <a:pPr marL="800100" lvl="4" indent="-342900" eaLnBrk="1" hangingPunct="1">
              <a:buFont typeface="Arial" charset="0"/>
              <a:buNone/>
            </a:pPr>
            <a:r>
              <a:rPr lang="en-US" sz="3200" dirty="0" smtClean="0">
                <a:solidFill>
                  <a:srgbClr val="353B55"/>
                </a:solidFill>
              </a:rPr>
              <a:t>                 </a:t>
            </a:r>
          </a:p>
          <a:p>
            <a:pPr eaLnBrk="1" hangingPunct="1">
              <a:buFont typeface="Arial" charset="0"/>
              <a:buNone/>
            </a:pPr>
            <a:endParaRPr lang="es-E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475688-C45E-4415-8559-614E30EC7620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6149" name="Picture 7" descr="PEFACHECK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5733256"/>
            <a:ext cx="79208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8064500" cy="719138"/>
          </a:xfrm>
        </p:spPr>
        <p:txBody>
          <a:bodyPr/>
          <a:lstStyle/>
          <a:p>
            <a:pPr lvl="1" algn="ctr">
              <a:defRPr/>
            </a:pPr>
            <a:r>
              <a:rPr lang="en-US" dirty="0" smtClean="0">
                <a:solidFill>
                  <a:srgbClr val="D00000"/>
                </a:solidFill>
                <a:latin typeface="Calibri (headings)"/>
                <a:ea typeface="+mj-ea"/>
                <a:cs typeface="+mj-cs"/>
              </a:rPr>
              <a:t>PEFA CHECK: how it works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628800"/>
            <a:ext cx="8291512" cy="4895825"/>
          </a:xfrm>
        </p:spPr>
        <p:txBody>
          <a:bodyPr/>
          <a:lstStyle/>
          <a:p>
            <a:pPr marL="274320" lvl="1" indent="-274320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sz="3200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 Secretariat will verifies compliance with 6 criteria, authorize use </a:t>
            </a:r>
            <a:r>
              <a:rPr lang="en-US" sz="3200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 CHECK stamp &amp; mark </a:t>
            </a:r>
            <a:r>
              <a:rPr lang="en-US" sz="3200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 CHECK (website, data base, list of finalized reports)</a:t>
            </a:r>
          </a:p>
          <a:p>
            <a:pPr eaLnBrk="1" hangingPunct="1">
              <a:buFont typeface="Arial" charset="0"/>
              <a:buChar char="•"/>
            </a:pPr>
            <a:r>
              <a:rPr lang="en-US" sz="3200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 CHECK in effect May 1st, 2012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Transition period May 1st-Dec 31</a:t>
            </a:r>
            <a:r>
              <a:rPr lang="en-US" sz="3200" baseline="30000" dirty="0" smtClean="0">
                <a:solidFill>
                  <a:srgbClr val="353B55"/>
                </a:solidFill>
                <a:latin typeface="Calibri" pitchFamily="34" charset="0"/>
              </a:rPr>
              <a:t>st</a:t>
            </a: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, 2012 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353B55"/>
                </a:solidFill>
                <a:latin typeface="Calibri" pitchFamily="34" charset="0"/>
              </a:rPr>
              <a:t>Assessments started prior May </a:t>
            </a:r>
          </a:p>
          <a:p>
            <a:pPr lvl="1" eaLnBrk="1" hangingPunct="1"/>
            <a:r>
              <a:rPr lang="en-US" sz="3200" b="1" dirty="0" smtClean="0">
                <a:solidFill>
                  <a:srgbClr val="353B55"/>
                </a:solidFill>
                <a:latin typeface="Calibri" pitchFamily="34" charset="0"/>
              </a:rPr>
              <a:t>Not subject to </a:t>
            </a:r>
            <a:r>
              <a:rPr lang="en-US" sz="3200" b="1" dirty="0" err="1" smtClean="0">
                <a:solidFill>
                  <a:srgbClr val="353B55"/>
                </a:solidFill>
                <a:latin typeface="Calibri" pitchFamily="34" charset="0"/>
              </a:rPr>
              <a:t>PEFA</a:t>
            </a:r>
            <a:r>
              <a:rPr lang="en-US" sz="3200" b="1" dirty="0" smtClean="0">
                <a:solidFill>
                  <a:srgbClr val="353B55"/>
                </a:solidFill>
                <a:latin typeface="Calibri" pitchFamily="34" charset="0"/>
              </a:rPr>
              <a:t> CHECK</a:t>
            </a:r>
          </a:p>
          <a:p>
            <a:pPr lvl="1" eaLnBrk="1" hangingPunct="1"/>
            <a:r>
              <a:rPr lang="en-US" sz="3200" b="1" dirty="0" smtClean="0">
                <a:solidFill>
                  <a:srgbClr val="353B55"/>
                </a:solidFill>
                <a:latin typeface="Calibri" pitchFamily="34" charset="0"/>
              </a:rPr>
              <a:t>Marked not applicable (N/A)  </a:t>
            </a:r>
          </a:p>
          <a:p>
            <a:pPr marL="274320" lvl="1" indent="-274320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s-ES_tradnl" dirty="0" smtClean="0"/>
              <a:t>	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0BECDE5-58A4-4B51-A7C3-68E6816234E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9221" name="Picture 5" descr="PEFACHECK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5373688"/>
            <a:ext cx="8572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efa template">
  <a:themeElements>
    <a:clrScheme name="2_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2_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 Strengthened Approach-Standard-Ass-donors-gvt-EN</Template>
  <TotalTime>9082</TotalTime>
  <Words>701</Words>
  <Application>Microsoft Office PowerPoint</Application>
  <PresentationFormat>On-screen Show (4:3)</PresentationFormat>
  <Paragraphs>126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pefa template</vt:lpstr>
      <vt:lpstr>PEFA in Latin America:  comparison with other regions</vt:lpstr>
      <vt:lpstr>PEFAs in LAC suggest that....</vt:lpstr>
      <vt:lpstr>PEFAs in ESAAG suggest that....</vt:lpstr>
      <vt:lpstr>In summary...........</vt:lpstr>
      <vt:lpstr>Slide 5</vt:lpstr>
      <vt:lpstr>Composition &amp; Management of Team</vt:lpstr>
      <vt:lpstr>  PEFA CHECK </vt:lpstr>
      <vt:lpstr>PEFA CHECK: What, Why &amp; How</vt:lpstr>
      <vt:lpstr>PEFA CHECK: how it works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Summarizing the Assessment</dc:title>
  <dc:creator>Frans Ronsholt</dc:creator>
  <cp:lastModifiedBy>wb294046</cp:lastModifiedBy>
  <cp:revision>375</cp:revision>
  <dcterms:created xsi:type="dcterms:W3CDTF">2006-09-19T16:59:17Z</dcterms:created>
  <dcterms:modified xsi:type="dcterms:W3CDTF">2012-12-05T06:38:35Z</dcterms:modified>
</cp:coreProperties>
</file>