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312" r:id="rId2"/>
    <p:sldId id="393" r:id="rId3"/>
    <p:sldId id="371" r:id="rId4"/>
    <p:sldId id="398" r:id="rId5"/>
    <p:sldId id="410" r:id="rId6"/>
    <p:sldId id="408" r:id="rId7"/>
    <p:sldId id="376" r:id="rId8"/>
    <p:sldId id="404" r:id="rId9"/>
    <p:sldId id="403" r:id="rId10"/>
    <p:sldId id="397" r:id="rId11"/>
    <p:sldId id="409" r:id="rId12"/>
    <p:sldId id="372" r:id="rId13"/>
    <p:sldId id="400" r:id="rId14"/>
    <p:sldId id="395" r:id="rId15"/>
  </p:sldIdLst>
  <p:sldSz cx="9144000" cy="6858000" type="screen4x3"/>
  <p:notesSz cx="7010400" cy="9296400"/>
  <p:defaultTextStyle>
    <a:defPPr>
      <a:defRPr lang="es-ES_tradnl"/>
    </a:defPPr>
    <a:lvl1pPr algn="l" rtl="0" eaLnBrk="0" fontAlgn="base" hangingPunct="0">
      <a:spcBef>
        <a:spcPct val="20000"/>
      </a:spcBef>
      <a:spcAft>
        <a:spcPct val="0"/>
      </a:spcAft>
      <a:buChar char="•"/>
      <a:defRPr sz="2800" i="1" kern="1200">
        <a:solidFill>
          <a:schemeClr val="tx1"/>
        </a:solidFill>
        <a:latin typeface="Times New Roman" pitchFamily="18" charset="0"/>
        <a:ea typeface="+mn-ea"/>
        <a:cs typeface="+mn-cs"/>
      </a:defRPr>
    </a:lvl1pPr>
    <a:lvl2pPr marL="457200" algn="l" rtl="0" eaLnBrk="0" fontAlgn="base" hangingPunct="0">
      <a:spcBef>
        <a:spcPct val="20000"/>
      </a:spcBef>
      <a:spcAft>
        <a:spcPct val="0"/>
      </a:spcAft>
      <a:buChar char="•"/>
      <a:defRPr sz="2800" i="1" kern="1200">
        <a:solidFill>
          <a:schemeClr val="tx1"/>
        </a:solidFill>
        <a:latin typeface="Times New Roman" pitchFamily="18" charset="0"/>
        <a:ea typeface="+mn-ea"/>
        <a:cs typeface="+mn-cs"/>
      </a:defRPr>
    </a:lvl2pPr>
    <a:lvl3pPr marL="914400" algn="l" rtl="0" eaLnBrk="0" fontAlgn="base" hangingPunct="0">
      <a:spcBef>
        <a:spcPct val="20000"/>
      </a:spcBef>
      <a:spcAft>
        <a:spcPct val="0"/>
      </a:spcAft>
      <a:buChar char="•"/>
      <a:defRPr sz="2800" i="1" kern="1200">
        <a:solidFill>
          <a:schemeClr val="tx1"/>
        </a:solidFill>
        <a:latin typeface="Times New Roman" pitchFamily="18" charset="0"/>
        <a:ea typeface="+mn-ea"/>
        <a:cs typeface="+mn-cs"/>
      </a:defRPr>
    </a:lvl3pPr>
    <a:lvl4pPr marL="1371600" algn="l" rtl="0" eaLnBrk="0" fontAlgn="base" hangingPunct="0">
      <a:spcBef>
        <a:spcPct val="20000"/>
      </a:spcBef>
      <a:spcAft>
        <a:spcPct val="0"/>
      </a:spcAft>
      <a:buChar char="•"/>
      <a:defRPr sz="2800" i="1" kern="1200">
        <a:solidFill>
          <a:schemeClr val="tx1"/>
        </a:solidFill>
        <a:latin typeface="Times New Roman" pitchFamily="18" charset="0"/>
        <a:ea typeface="+mn-ea"/>
        <a:cs typeface="+mn-cs"/>
      </a:defRPr>
    </a:lvl4pPr>
    <a:lvl5pPr marL="1828800" algn="l" rtl="0" eaLnBrk="0" fontAlgn="base" hangingPunct="0">
      <a:spcBef>
        <a:spcPct val="20000"/>
      </a:spcBef>
      <a:spcAft>
        <a:spcPct val="0"/>
      </a:spcAft>
      <a:buChar char="•"/>
      <a:defRPr sz="2800" i="1" kern="1200">
        <a:solidFill>
          <a:schemeClr val="tx1"/>
        </a:solidFill>
        <a:latin typeface="Times New Roman" pitchFamily="18" charset="0"/>
        <a:ea typeface="+mn-ea"/>
        <a:cs typeface="+mn-cs"/>
      </a:defRPr>
    </a:lvl5pPr>
    <a:lvl6pPr marL="2286000" algn="l" defTabSz="914400" rtl="0" eaLnBrk="1" latinLnBrk="0" hangingPunct="1">
      <a:defRPr sz="2800" i="1" kern="1200">
        <a:solidFill>
          <a:schemeClr val="tx1"/>
        </a:solidFill>
        <a:latin typeface="Times New Roman" pitchFamily="18" charset="0"/>
        <a:ea typeface="+mn-ea"/>
        <a:cs typeface="+mn-cs"/>
      </a:defRPr>
    </a:lvl6pPr>
    <a:lvl7pPr marL="2743200" algn="l" defTabSz="914400" rtl="0" eaLnBrk="1" latinLnBrk="0" hangingPunct="1">
      <a:defRPr sz="2800" i="1" kern="1200">
        <a:solidFill>
          <a:schemeClr val="tx1"/>
        </a:solidFill>
        <a:latin typeface="Times New Roman" pitchFamily="18" charset="0"/>
        <a:ea typeface="+mn-ea"/>
        <a:cs typeface="+mn-cs"/>
      </a:defRPr>
    </a:lvl7pPr>
    <a:lvl8pPr marL="3200400" algn="l" defTabSz="914400" rtl="0" eaLnBrk="1" latinLnBrk="0" hangingPunct="1">
      <a:defRPr sz="2800" i="1" kern="1200">
        <a:solidFill>
          <a:schemeClr val="tx1"/>
        </a:solidFill>
        <a:latin typeface="Times New Roman" pitchFamily="18" charset="0"/>
        <a:ea typeface="+mn-ea"/>
        <a:cs typeface="+mn-cs"/>
      </a:defRPr>
    </a:lvl8pPr>
    <a:lvl9pPr marL="3657600" algn="l" defTabSz="914400" rtl="0" eaLnBrk="1" latinLnBrk="0" hangingPunct="1">
      <a:defRPr sz="2800" i="1"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ina Ramirez Arras" initials="KR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3B75"/>
    <a:srgbClr val="CCFFFF"/>
    <a:srgbClr val="FFFF66"/>
    <a:srgbClr val="FFCC00"/>
    <a:srgbClr val="66FF33"/>
    <a:srgbClr val="FFFF00"/>
    <a:srgbClr val="FF00FF"/>
    <a:srgbClr val="FF33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50" autoAdjust="0"/>
    <p:restoredTop sz="99806" autoAdjust="0"/>
  </p:normalViewPr>
  <p:slideViewPr>
    <p:cSldViewPr>
      <p:cViewPr>
        <p:scale>
          <a:sx n="100" d="100"/>
          <a:sy n="100" d="100"/>
        </p:scale>
        <p:origin x="-7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84"/>
    </p:cViewPr>
  </p:sorterViewPr>
  <p:notesViewPr>
    <p:cSldViewPr>
      <p:cViewPr varScale="1">
        <p:scale>
          <a:sx n="44" d="100"/>
          <a:sy n="44" d="100"/>
        </p:scale>
        <p:origin x="-244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1" y="1"/>
            <a:ext cx="3039617" cy="464315"/>
          </a:xfrm>
          <a:prstGeom prst="rect">
            <a:avLst/>
          </a:prstGeom>
          <a:noFill/>
          <a:ln w="9525">
            <a:noFill/>
            <a:miter lim="800000"/>
            <a:headEnd/>
            <a:tailEnd/>
          </a:ln>
          <a:effectLst/>
        </p:spPr>
        <p:txBody>
          <a:bodyPr vert="horz" wrap="square" lIns="88384" tIns="44193" rIns="88384" bIns="44193" numCol="1" anchor="t" anchorCtr="0" compatLnSpc="1">
            <a:prstTxWarp prst="textNoShape">
              <a:avLst/>
            </a:prstTxWarp>
          </a:bodyPr>
          <a:lstStyle>
            <a:lvl1pPr defTabSz="884070">
              <a:spcBef>
                <a:spcPct val="0"/>
              </a:spcBef>
              <a:buFontTx/>
              <a:buNone/>
              <a:defRPr sz="1100" i="0"/>
            </a:lvl1pPr>
          </a:lstStyle>
          <a:p>
            <a:endParaRPr lang="es-ES"/>
          </a:p>
        </p:txBody>
      </p:sp>
      <p:sp>
        <p:nvSpPr>
          <p:cNvPr id="19459" name="Rectangle 3"/>
          <p:cNvSpPr>
            <a:spLocks noGrp="1" noChangeArrowheads="1"/>
          </p:cNvSpPr>
          <p:nvPr>
            <p:ph type="dt" sz="quarter" idx="1"/>
          </p:nvPr>
        </p:nvSpPr>
        <p:spPr bwMode="auto">
          <a:xfrm>
            <a:off x="3970784" y="1"/>
            <a:ext cx="3039616" cy="464315"/>
          </a:xfrm>
          <a:prstGeom prst="rect">
            <a:avLst/>
          </a:prstGeom>
          <a:noFill/>
          <a:ln w="9525">
            <a:noFill/>
            <a:miter lim="800000"/>
            <a:headEnd/>
            <a:tailEnd/>
          </a:ln>
          <a:effectLst/>
        </p:spPr>
        <p:txBody>
          <a:bodyPr vert="horz" wrap="square" lIns="88384" tIns="44193" rIns="88384" bIns="44193" numCol="1" anchor="t" anchorCtr="0" compatLnSpc="1">
            <a:prstTxWarp prst="textNoShape">
              <a:avLst/>
            </a:prstTxWarp>
          </a:bodyPr>
          <a:lstStyle>
            <a:lvl1pPr algn="r" defTabSz="884070">
              <a:spcBef>
                <a:spcPct val="0"/>
              </a:spcBef>
              <a:buFontTx/>
              <a:buNone/>
              <a:defRPr sz="1100" i="0"/>
            </a:lvl1pPr>
          </a:lstStyle>
          <a:p>
            <a:endParaRPr lang="es-ES"/>
          </a:p>
        </p:txBody>
      </p:sp>
      <p:sp>
        <p:nvSpPr>
          <p:cNvPr id="19460" name="Rectangle 4"/>
          <p:cNvSpPr>
            <a:spLocks noGrp="1" noChangeArrowheads="1"/>
          </p:cNvSpPr>
          <p:nvPr>
            <p:ph type="ftr" sz="quarter" idx="2"/>
          </p:nvPr>
        </p:nvSpPr>
        <p:spPr bwMode="auto">
          <a:xfrm>
            <a:off x="1" y="8832085"/>
            <a:ext cx="3039617" cy="464315"/>
          </a:xfrm>
          <a:prstGeom prst="rect">
            <a:avLst/>
          </a:prstGeom>
          <a:noFill/>
          <a:ln w="9525">
            <a:noFill/>
            <a:miter lim="800000"/>
            <a:headEnd/>
            <a:tailEnd/>
          </a:ln>
          <a:effectLst/>
        </p:spPr>
        <p:txBody>
          <a:bodyPr vert="horz" wrap="square" lIns="88384" tIns="44193" rIns="88384" bIns="44193" numCol="1" anchor="b" anchorCtr="0" compatLnSpc="1">
            <a:prstTxWarp prst="textNoShape">
              <a:avLst/>
            </a:prstTxWarp>
          </a:bodyPr>
          <a:lstStyle>
            <a:lvl1pPr defTabSz="884070">
              <a:spcBef>
                <a:spcPct val="0"/>
              </a:spcBef>
              <a:buFontTx/>
              <a:buNone/>
              <a:defRPr sz="1100" i="0"/>
            </a:lvl1pPr>
          </a:lstStyle>
          <a:p>
            <a:endParaRPr lang="es-ES"/>
          </a:p>
        </p:txBody>
      </p:sp>
      <p:sp>
        <p:nvSpPr>
          <p:cNvPr id="19461" name="Rectangle 5"/>
          <p:cNvSpPr>
            <a:spLocks noGrp="1" noChangeArrowheads="1"/>
          </p:cNvSpPr>
          <p:nvPr>
            <p:ph type="sldNum" sz="quarter" idx="3"/>
          </p:nvPr>
        </p:nvSpPr>
        <p:spPr bwMode="auto">
          <a:xfrm>
            <a:off x="3970784" y="8832085"/>
            <a:ext cx="3039616" cy="464315"/>
          </a:xfrm>
          <a:prstGeom prst="rect">
            <a:avLst/>
          </a:prstGeom>
          <a:noFill/>
          <a:ln w="9525">
            <a:noFill/>
            <a:miter lim="800000"/>
            <a:headEnd/>
            <a:tailEnd/>
          </a:ln>
          <a:effectLst/>
        </p:spPr>
        <p:txBody>
          <a:bodyPr vert="horz" wrap="square" lIns="88384" tIns="44193" rIns="88384" bIns="44193" numCol="1" anchor="b" anchorCtr="0" compatLnSpc="1">
            <a:prstTxWarp prst="textNoShape">
              <a:avLst/>
            </a:prstTxWarp>
          </a:bodyPr>
          <a:lstStyle>
            <a:lvl1pPr algn="r" defTabSz="884070">
              <a:spcBef>
                <a:spcPct val="0"/>
              </a:spcBef>
              <a:buFontTx/>
              <a:buNone/>
              <a:defRPr sz="1100" i="0"/>
            </a:lvl1pPr>
          </a:lstStyle>
          <a:p>
            <a:fld id="{509C761E-A395-4194-97E0-7187AB232A80}" type="slidenum">
              <a:rPr lang="es-ES"/>
              <a:pPr/>
              <a:t>‹#›</a:t>
            </a:fld>
            <a:endParaRPr lang="es-ES"/>
          </a:p>
        </p:txBody>
      </p:sp>
    </p:spTree>
    <p:extLst>
      <p:ext uri="{BB962C8B-B14F-4D97-AF65-F5344CB8AC3E}">
        <p14:creationId xmlns:p14="http://schemas.microsoft.com/office/powerpoint/2010/main" val="421381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3031779" cy="493155"/>
          </a:xfrm>
          <a:prstGeom prst="rect">
            <a:avLst/>
          </a:prstGeom>
          <a:noFill/>
          <a:ln w="9525">
            <a:noFill/>
            <a:miter lim="800000"/>
            <a:headEnd/>
            <a:tailEnd/>
          </a:ln>
          <a:effectLst/>
        </p:spPr>
        <p:txBody>
          <a:bodyPr vert="horz" wrap="square" lIns="87277" tIns="43638" rIns="87277" bIns="43638" numCol="1" anchor="t" anchorCtr="0" compatLnSpc="1">
            <a:prstTxWarp prst="textNoShape">
              <a:avLst/>
            </a:prstTxWarp>
          </a:bodyPr>
          <a:lstStyle>
            <a:lvl1pPr defTabSz="873617">
              <a:defRPr sz="1100" i="0"/>
            </a:lvl1pPr>
          </a:lstStyle>
          <a:p>
            <a:endParaRPr lang="en-US"/>
          </a:p>
        </p:txBody>
      </p:sp>
      <p:sp>
        <p:nvSpPr>
          <p:cNvPr id="111619" name="Rectangle 3"/>
          <p:cNvSpPr>
            <a:spLocks noGrp="1" noChangeArrowheads="1"/>
          </p:cNvSpPr>
          <p:nvPr>
            <p:ph type="dt" idx="1"/>
          </p:nvPr>
        </p:nvSpPr>
        <p:spPr bwMode="auto">
          <a:xfrm>
            <a:off x="3962946" y="0"/>
            <a:ext cx="3031779" cy="493155"/>
          </a:xfrm>
          <a:prstGeom prst="rect">
            <a:avLst/>
          </a:prstGeom>
          <a:noFill/>
          <a:ln w="9525">
            <a:noFill/>
            <a:miter lim="800000"/>
            <a:headEnd/>
            <a:tailEnd/>
          </a:ln>
          <a:effectLst/>
        </p:spPr>
        <p:txBody>
          <a:bodyPr vert="horz" wrap="square" lIns="87277" tIns="43638" rIns="87277" bIns="43638" numCol="1" anchor="t" anchorCtr="0" compatLnSpc="1">
            <a:prstTxWarp prst="textNoShape">
              <a:avLst/>
            </a:prstTxWarp>
          </a:bodyPr>
          <a:lstStyle>
            <a:lvl1pPr algn="r" defTabSz="873617">
              <a:defRPr sz="1100" i="0"/>
            </a:lvl1pPr>
          </a:lstStyle>
          <a:p>
            <a:endParaRPr lang="en-US"/>
          </a:p>
        </p:txBody>
      </p:sp>
      <p:sp>
        <p:nvSpPr>
          <p:cNvPr id="111620" name="Rectangle 4"/>
          <p:cNvSpPr>
            <a:spLocks noGrp="1" noRot="1" noChangeAspect="1" noChangeArrowheads="1" noTextEdit="1"/>
          </p:cNvSpPr>
          <p:nvPr>
            <p:ph type="sldImg" idx="2"/>
          </p:nvPr>
        </p:nvSpPr>
        <p:spPr bwMode="auto">
          <a:xfrm>
            <a:off x="1196975" y="704850"/>
            <a:ext cx="4597400" cy="3448050"/>
          </a:xfrm>
          <a:prstGeom prst="rect">
            <a:avLst/>
          </a:prstGeom>
          <a:noFill/>
          <a:ln w="9525">
            <a:solidFill>
              <a:srgbClr val="000000"/>
            </a:solidFill>
            <a:miter lim="800000"/>
            <a:headEnd/>
            <a:tailEnd/>
          </a:ln>
          <a:effectLst/>
        </p:spPr>
      </p:sp>
      <p:sp>
        <p:nvSpPr>
          <p:cNvPr id="111621" name="Rectangle 5"/>
          <p:cNvSpPr>
            <a:spLocks noGrp="1" noChangeArrowheads="1"/>
          </p:cNvSpPr>
          <p:nvPr>
            <p:ph type="body" sz="quarter" idx="3"/>
          </p:nvPr>
        </p:nvSpPr>
        <p:spPr bwMode="auto">
          <a:xfrm>
            <a:off x="932735" y="4435509"/>
            <a:ext cx="5127687" cy="4151441"/>
          </a:xfrm>
          <a:prstGeom prst="rect">
            <a:avLst/>
          </a:prstGeom>
          <a:noFill/>
          <a:ln w="9525">
            <a:noFill/>
            <a:miter lim="800000"/>
            <a:headEnd/>
            <a:tailEnd/>
          </a:ln>
          <a:effectLst/>
        </p:spPr>
        <p:txBody>
          <a:bodyPr vert="horz" wrap="square" lIns="87277" tIns="43638" rIns="87277" bIns="43638" numCol="1" anchor="t" anchorCtr="0" compatLnSpc="1">
            <a:prstTxWarp prst="textNoShape">
              <a:avLst/>
            </a:prstTxWarp>
          </a:bodyPr>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a:t>
            </a:r>
          </a:p>
        </p:txBody>
      </p:sp>
      <p:sp>
        <p:nvSpPr>
          <p:cNvPr id="111622" name="Rectangle 6"/>
          <p:cNvSpPr>
            <a:spLocks noGrp="1" noChangeArrowheads="1"/>
          </p:cNvSpPr>
          <p:nvPr>
            <p:ph type="ftr" sz="quarter" idx="4"/>
          </p:nvPr>
        </p:nvSpPr>
        <p:spPr bwMode="auto">
          <a:xfrm>
            <a:off x="0" y="8798919"/>
            <a:ext cx="3031779" cy="493155"/>
          </a:xfrm>
          <a:prstGeom prst="rect">
            <a:avLst/>
          </a:prstGeom>
          <a:noFill/>
          <a:ln w="9525">
            <a:noFill/>
            <a:miter lim="800000"/>
            <a:headEnd/>
            <a:tailEnd/>
          </a:ln>
          <a:effectLst/>
        </p:spPr>
        <p:txBody>
          <a:bodyPr vert="horz" wrap="square" lIns="87277" tIns="43638" rIns="87277" bIns="43638" numCol="1" anchor="b" anchorCtr="0" compatLnSpc="1">
            <a:prstTxWarp prst="textNoShape">
              <a:avLst/>
            </a:prstTxWarp>
          </a:bodyPr>
          <a:lstStyle>
            <a:lvl1pPr defTabSz="873617">
              <a:defRPr sz="1100" i="0"/>
            </a:lvl1pPr>
          </a:lstStyle>
          <a:p>
            <a:endParaRPr lang="en-US"/>
          </a:p>
        </p:txBody>
      </p:sp>
      <p:sp>
        <p:nvSpPr>
          <p:cNvPr id="111623" name="Rectangle 7"/>
          <p:cNvSpPr>
            <a:spLocks noGrp="1" noChangeArrowheads="1"/>
          </p:cNvSpPr>
          <p:nvPr>
            <p:ph type="sldNum" sz="quarter" idx="5"/>
          </p:nvPr>
        </p:nvSpPr>
        <p:spPr bwMode="auto">
          <a:xfrm>
            <a:off x="3962946" y="8798919"/>
            <a:ext cx="3031779" cy="493155"/>
          </a:xfrm>
          <a:prstGeom prst="rect">
            <a:avLst/>
          </a:prstGeom>
          <a:noFill/>
          <a:ln w="9525">
            <a:noFill/>
            <a:miter lim="800000"/>
            <a:headEnd/>
            <a:tailEnd/>
          </a:ln>
          <a:effectLst/>
        </p:spPr>
        <p:txBody>
          <a:bodyPr vert="horz" wrap="square" lIns="87277" tIns="43638" rIns="87277" bIns="43638" numCol="1" anchor="b" anchorCtr="0" compatLnSpc="1">
            <a:prstTxWarp prst="textNoShape">
              <a:avLst/>
            </a:prstTxWarp>
          </a:bodyPr>
          <a:lstStyle>
            <a:lvl1pPr algn="r" defTabSz="873617">
              <a:defRPr sz="1100" i="0"/>
            </a:lvl1pPr>
          </a:lstStyle>
          <a:p>
            <a:fld id="{73168AED-DA2D-426A-82A7-51A9FA2A40CD}" type="slidenum">
              <a:rPr lang="en-US"/>
              <a:pPr/>
              <a:t>‹#›</a:t>
            </a:fld>
            <a:endParaRPr lang="en-US"/>
          </a:p>
        </p:txBody>
      </p:sp>
    </p:spTree>
    <p:extLst>
      <p:ext uri="{BB962C8B-B14F-4D97-AF65-F5344CB8AC3E}">
        <p14:creationId xmlns:p14="http://schemas.microsoft.com/office/powerpoint/2010/main" val="65421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5B0D31-39DF-4043-AA53-87240E9516A9}" type="slidenum">
              <a:rPr lang="en-US"/>
              <a:pPr/>
              <a:t>1</a:t>
            </a:fld>
            <a:endParaRPr lang="en-US" dirty="0"/>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s-E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11</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12</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13</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14</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2</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3</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4</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5</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7</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8</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9</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45F09-396C-494F-B541-C4DE3DE6A6FD}" type="slidenum">
              <a:rPr lang="en-US"/>
              <a:pPr/>
              <a:t>10</a:t>
            </a:fld>
            <a:endParaRPr 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Line 11"/>
          <p:cNvSpPr>
            <a:spLocks noChangeShapeType="1"/>
          </p:cNvSpPr>
          <p:nvPr userDrawn="1"/>
        </p:nvSpPr>
        <p:spPr bwMode="auto">
          <a:xfrm>
            <a:off x="280988" y="476250"/>
            <a:ext cx="8582025" cy="0"/>
          </a:xfrm>
          <a:prstGeom prst="line">
            <a:avLst/>
          </a:prstGeom>
          <a:noFill/>
          <a:ln w="38100">
            <a:solidFill>
              <a:schemeClr val="accent2"/>
            </a:solidFill>
            <a:round/>
            <a:headEnd/>
            <a:tailEnd/>
          </a:ln>
          <a:effectLst/>
        </p:spPr>
        <p:txBody>
          <a:bodyPr/>
          <a:lstStyle/>
          <a:p>
            <a:endParaRPr lang="en-US"/>
          </a:p>
        </p:txBody>
      </p:sp>
      <p:sp>
        <p:nvSpPr>
          <p:cNvPr id="1043" name="Line 19"/>
          <p:cNvSpPr>
            <a:spLocks noChangeShapeType="1"/>
          </p:cNvSpPr>
          <p:nvPr userDrawn="1"/>
        </p:nvSpPr>
        <p:spPr bwMode="auto">
          <a:xfrm>
            <a:off x="1839210" y="6524624"/>
            <a:ext cx="6477206" cy="0"/>
          </a:xfrm>
          <a:prstGeom prst="line">
            <a:avLst/>
          </a:prstGeom>
          <a:noFill/>
          <a:ln w="38100">
            <a:solidFill>
              <a:schemeClr val="accent2"/>
            </a:solidFill>
            <a:round/>
            <a:headEnd/>
            <a:tailEnd/>
          </a:ln>
          <a:effectLst/>
        </p:spPr>
        <p:txBody>
          <a:bodyPr/>
          <a:lstStyle/>
          <a:p>
            <a:endParaRPr lang="en-US"/>
          </a:p>
        </p:txBody>
      </p:sp>
      <p:pic>
        <p:nvPicPr>
          <p:cNvPr id="1044" name="Picture 4"/>
          <p:cNvPicPr>
            <a:picLocks noChangeArrowheads="1"/>
          </p:cNvPicPr>
          <p:nvPr userDrawn="1"/>
        </p:nvPicPr>
        <p:blipFill>
          <a:blip r:embed="rId13" cstate="print"/>
          <a:srcRect/>
          <a:stretch>
            <a:fillRect/>
          </a:stretch>
        </p:blipFill>
        <p:spPr bwMode="auto">
          <a:xfrm>
            <a:off x="8388424" y="6036751"/>
            <a:ext cx="576065" cy="560601"/>
          </a:xfrm>
          <a:prstGeom prst="rect">
            <a:avLst/>
          </a:prstGeom>
          <a:noFill/>
          <a:ln w="12700">
            <a:noFill/>
            <a:miter lim="800000"/>
            <a:headEnd/>
            <a:tailEnd/>
          </a:ln>
        </p:spPr>
      </p:pic>
      <p:pic>
        <p:nvPicPr>
          <p:cNvPr id="1026"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190242" y="6064103"/>
            <a:ext cx="1054166" cy="389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userDrawn="1"/>
        </p:nvPicPr>
        <p:blipFill>
          <a:blip r:embed="rId15" cstate="print"/>
          <a:srcRect/>
          <a:stretch>
            <a:fillRect/>
          </a:stretch>
        </p:blipFill>
        <p:spPr bwMode="auto">
          <a:xfrm>
            <a:off x="35496" y="5768801"/>
            <a:ext cx="1943100" cy="1044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4" name="Rectangle 6"/>
          <p:cNvSpPr>
            <a:spLocks noChangeArrowheads="1"/>
          </p:cNvSpPr>
          <p:nvPr/>
        </p:nvSpPr>
        <p:spPr bwMode="auto">
          <a:xfrm>
            <a:off x="395288" y="765175"/>
            <a:ext cx="8351837" cy="4672048"/>
          </a:xfrm>
          <a:prstGeom prst="rect">
            <a:avLst/>
          </a:prstGeom>
          <a:noFill/>
          <a:ln w="9525">
            <a:noFill/>
            <a:miter lim="800000"/>
            <a:headEnd/>
            <a:tailEnd/>
          </a:ln>
          <a:effectLst/>
        </p:spPr>
        <p:txBody>
          <a:bodyPr wrap="square">
            <a:spAutoFit/>
          </a:bodyPr>
          <a:lstStyle/>
          <a:p>
            <a:pPr>
              <a:buNone/>
            </a:pPr>
            <a:r>
              <a:rPr lang="en-US" sz="3600" b="1" i="0" dirty="0" smtClean="0">
                <a:solidFill>
                  <a:schemeClr val="tx2"/>
                </a:solidFill>
                <a:latin typeface="Arial"/>
                <a:cs typeface="Arial"/>
              </a:rPr>
              <a:t>Some reflections on the PEFA experience in Latin American</a:t>
            </a:r>
          </a:p>
          <a:p>
            <a:pPr>
              <a:buNone/>
            </a:pPr>
            <a:endParaRPr lang="en-US" sz="1800" b="1" i="0" dirty="0" smtClean="0">
              <a:solidFill>
                <a:schemeClr val="tx2"/>
              </a:solidFill>
              <a:latin typeface="Arial"/>
              <a:cs typeface="Arial"/>
            </a:endParaRPr>
          </a:p>
          <a:p>
            <a:pPr>
              <a:buNone/>
            </a:pPr>
            <a:endParaRPr lang="en-US" sz="1800" b="1" i="0" dirty="0" smtClean="0">
              <a:solidFill>
                <a:schemeClr val="tx2"/>
              </a:solidFill>
              <a:latin typeface="Arial"/>
              <a:cs typeface="Arial"/>
            </a:endParaRPr>
          </a:p>
          <a:p>
            <a:pPr>
              <a:buNone/>
            </a:pPr>
            <a:r>
              <a:rPr lang="en-US" sz="2000" b="1" i="0" dirty="0" smtClean="0">
                <a:latin typeface="Arial"/>
                <a:cs typeface="Arial"/>
              </a:rPr>
              <a:t>“PEFA in Latin America, Seven Years of Implementation”</a:t>
            </a:r>
          </a:p>
          <a:p>
            <a:pPr>
              <a:buNone/>
            </a:pPr>
            <a:endParaRPr lang="en-US" sz="1400" b="1" i="0" dirty="0" smtClean="0">
              <a:latin typeface="Arial"/>
              <a:cs typeface="Arial"/>
            </a:endParaRPr>
          </a:p>
          <a:p>
            <a:pPr>
              <a:buNone/>
            </a:pPr>
            <a:r>
              <a:rPr lang="en-US" sz="2000" b="1" i="0" dirty="0" err="1" smtClean="0">
                <a:latin typeface="Arial"/>
                <a:cs typeface="Arial"/>
              </a:rPr>
              <a:t>EuropeAid's</a:t>
            </a:r>
            <a:r>
              <a:rPr lang="en-US" sz="2000" b="1" i="0" dirty="0" smtClean="0">
                <a:latin typeface="Arial"/>
                <a:cs typeface="Arial"/>
              </a:rPr>
              <a:t> Workshop</a:t>
            </a:r>
          </a:p>
          <a:p>
            <a:pPr>
              <a:buNone/>
            </a:pPr>
            <a:endParaRPr lang="en-US" sz="1000" b="1" i="0" dirty="0" smtClean="0">
              <a:latin typeface="Arial"/>
              <a:cs typeface="Arial"/>
            </a:endParaRPr>
          </a:p>
          <a:p>
            <a:pPr>
              <a:buNone/>
            </a:pPr>
            <a:r>
              <a:rPr lang="en-US" sz="1800" b="1" dirty="0" smtClean="0">
                <a:latin typeface="Arial"/>
                <a:cs typeface="Arial"/>
              </a:rPr>
              <a:t>Brussels, 4-5 December 2012</a:t>
            </a:r>
            <a:endParaRPr lang="en-US" sz="1800" b="1" i="0" dirty="0" smtClean="0">
              <a:solidFill>
                <a:schemeClr val="tx2"/>
              </a:solidFill>
              <a:latin typeface="Arial"/>
              <a:cs typeface="Arial"/>
            </a:endParaRPr>
          </a:p>
          <a:p>
            <a:pPr>
              <a:buNone/>
            </a:pPr>
            <a:endParaRPr lang="en-US" sz="1800" b="1" i="0" dirty="0" smtClean="0">
              <a:solidFill>
                <a:schemeClr val="tx2"/>
              </a:solidFill>
              <a:latin typeface="Arial"/>
              <a:cs typeface="Arial"/>
            </a:endParaRPr>
          </a:p>
          <a:p>
            <a:pPr>
              <a:buNone/>
            </a:pPr>
            <a:endParaRPr lang="en-US" sz="1800" b="1" i="0" dirty="0" smtClean="0">
              <a:solidFill>
                <a:schemeClr val="tx2"/>
              </a:solidFill>
              <a:latin typeface="Arial"/>
              <a:cs typeface="Arial"/>
            </a:endParaRPr>
          </a:p>
          <a:p>
            <a:pPr>
              <a:buNone/>
            </a:pPr>
            <a:r>
              <a:rPr lang="en-US" sz="1200" b="1" i="0" dirty="0" smtClean="0">
                <a:solidFill>
                  <a:schemeClr val="tx2"/>
                </a:solidFill>
                <a:latin typeface="Arial"/>
                <a:cs typeface="Arial"/>
              </a:rPr>
              <a:t>Public Sector and Governance Unit </a:t>
            </a:r>
          </a:p>
          <a:p>
            <a:pPr>
              <a:buNone/>
            </a:pPr>
            <a:r>
              <a:rPr lang="en-US" sz="1200" b="1" i="0" dirty="0" smtClean="0">
                <a:solidFill>
                  <a:schemeClr val="tx2"/>
                </a:solidFill>
                <a:latin typeface="Arial"/>
                <a:cs typeface="Arial"/>
              </a:rPr>
              <a:t>Latin America and the Caribbean Region</a:t>
            </a:r>
          </a:p>
          <a:p>
            <a:pPr eaLnBrk="1" hangingPunct="1">
              <a:spcBef>
                <a:spcPct val="0"/>
              </a:spcBef>
              <a:buFontTx/>
              <a:buNone/>
            </a:pPr>
            <a:r>
              <a:rPr lang="en-US" sz="1200" b="1" i="0" dirty="0" smtClean="0">
                <a:solidFill>
                  <a:schemeClr val="tx2"/>
                </a:solidFill>
                <a:latin typeface="Arial"/>
                <a:cs typeface="Arial"/>
              </a:rPr>
              <a:t>The World Bank</a:t>
            </a:r>
            <a:endParaRPr lang="es-ES_tradnl" sz="2000" i="0" dirty="0" smtClean="0">
              <a:solidFill>
                <a:schemeClr val="tx2"/>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p:cNvSpPr>
          <p:nvPr/>
        </p:nvSpPr>
        <p:spPr bwMode="auto">
          <a:xfrm>
            <a:off x="323528" y="404664"/>
            <a:ext cx="7598345" cy="936104"/>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charset="0"/>
              </a:rPr>
              <a:t>	</a:t>
            </a:r>
          </a:p>
          <a:p>
            <a:pPr marL="342900" indent="-342900">
              <a:buNone/>
            </a:pPr>
            <a:endParaRPr lang="en-US" sz="2400" b="1" i="0" dirty="0" smtClean="0">
              <a:solidFill>
                <a:schemeClr val="tx2"/>
              </a:solidFill>
              <a:latin typeface="Arial" charset="0"/>
            </a:endParaRPr>
          </a:p>
          <a:p>
            <a:pPr marL="342900" indent="-342900">
              <a:buNone/>
            </a:pPr>
            <a:endParaRPr lang="en-U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    </a:t>
            </a: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r>
              <a:rPr lang="en-US" b="1" i="0" dirty="0" smtClean="0">
                <a:solidFill>
                  <a:schemeClr val="tx2"/>
                </a:solidFill>
                <a:latin typeface="Arial" charset="0"/>
              </a:rPr>
              <a:t>The way forward</a:t>
            </a:r>
          </a:p>
          <a:p>
            <a:pPr marL="342900" indent="-342900" algn="just">
              <a:buNone/>
            </a:pPr>
            <a:r>
              <a:rPr lang="en-US" sz="1800" dirty="0" smtClean="0">
                <a:solidFill>
                  <a:schemeClr val="tx2"/>
                </a:solidFill>
                <a:latin typeface="Arial" charset="0"/>
              </a:rPr>
              <a:t>Some ideas and questions for discussion</a:t>
            </a:r>
            <a:endParaRPr lang="en-US" sz="3200" dirty="0">
              <a:solidFill>
                <a:schemeClr val="tx2"/>
              </a:solidFill>
              <a:latin typeface="Arial" charset="0"/>
            </a:endParaRPr>
          </a:p>
        </p:txBody>
      </p:sp>
      <p:sp>
        <p:nvSpPr>
          <p:cNvPr id="5" name="Text Box 9"/>
          <p:cNvSpPr txBox="1">
            <a:spLocks noChangeArrowheads="1"/>
          </p:cNvSpPr>
          <p:nvPr/>
        </p:nvSpPr>
        <p:spPr bwMode="auto">
          <a:xfrm>
            <a:off x="395536" y="1451445"/>
            <a:ext cx="8280920" cy="4425827"/>
          </a:xfrm>
          <a:prstGeom prst="rect">
            <a:avLst/>
          </a:prstGeom>
          <a:noFill/>
          <a:ln w="9525">
            <a:noFill/>
            <a:miter lim="800000"/>
            <a:headEnd/>
            <a:tailEnd/>
          </a:ln>
          <a:effectLst/>
        </p:spPr>
        <p:txBody>
          <a:bodyPr wrap="square">
            <a:spAutoFit/>
          </a:bodyPr>
          <a:lstStyle/>
          <a:p>
            <a:pPr marL="342900" indent="-342900"/>
            <a:r>
              <a:rPr lang="en-US" sz="1600" b="1" i="0" dirty="0" smtClean="0">
                <a:latin typeface="Arial" pitchFamily="34" charset="0"/>
                <a:cs typeface="Arial" pitchFamily="34" charset="0"/>
              </a:rPr>
              <a:t>Can / should PEFA capture the political economy of the reform? </a:t>
            </a:r>
            <a:r>
              <a:rPr lang="en-US" sz="1600" i="0" dirty="0" smtClean="0">
                <a:latin typeface="Arial" pitchFamily="34" charset="0"/>
                <a:cs typeface="Arial" pitchFamily="34" charset="0"/>
              </a:rPr>
              <a:t>Successful PFM reports depends on political support and leadership. It is essential to take into account the political context when designing reform. Coordination between the technical level and the political level is crucial.</a:t>
            </a:r>
          </a:p>
          <a:p>
            <a:pPr marL="342900" indent="-342900"/>
            <a:r>
              <a:rPr lang="en-US" sz="1600" b="1" i="0" dirty="0" smtClean="0">
                <a:latin typeface="Arial" pitchFamily="34" charset="0"/>
                <a:cs typeface="Arial" pitchFamily="34" charset="0"/>
              </a:rPr>
              <a:t>Can ownership and independence be maintained? </a:t>
            </a:r>
            <a:r>
              <a:rPr lang="en-US" sz="1600" i="0" dirty="0" smtClean="0">
                <a:latin typeface="Arial" pitchFamily="34" charset="0"/>
                <a:cs typeface="Arial" pitchFamily="34" charset="0"/>
              </a:rPr>
              <a:t>Without ownership, reform stops when the money from donors stops. Without independent review the quality is compromised. Can the methodology combine self assessment with independent review? Strong process guidelines and good practices cases could guide.</a:t>
            </a:r>
          </a:p>
          <a:p>
            <a:pPr marL="342900" indent="-342900"/>
            <a:r>
              <a:rPr lang="en-US" sz="1600" b="1" i="0" dirty="0">
                <a:latin typeface="Arial" pitchFamily="34" charset="0"/>
                <a:cs typeface="Arial" pitchFamily="34" charset="0"/>
              </a:rPr>
              <a:t>Areas covered and indicators. </a:t>
            </a:r>
            <a:r>
              <a:rPr lang="en-US" sz="1600" i="0" dirty="0">
                <a:latin typeface="Arial" pitchFamily="34" charset="0"/>
                <a:cs typeface="Arial" pitchFamily="34" charset="0"/>
              </a:rPr>
              <a:t>Should under-served areas such as revenue or procurement reviewed? What is the balance between quantitative and qualitative indicators? Can exercises of “PEFA plus” (e.g. </a:t>
            </a:r>
            <a:r>
              <a:rPr lang="en-US" sz="1600" i="0" smtClean="0">
                <a:latin typeface="Arial" pitchFamily="34" charset="0"/>
                <a:cs typeface="Arial" pitchFamily="34" charset="0"/>
              </a:rPr>
              <a:t>Brazil) </a:t>
            </a:r>
            <a:r>
              <a:rPr lang="en-US" sz="1600" i="0" dirty="0">
                <a:latin typeface="Arial" pitchFamily="34" charset="0"/>
                <a:cs typeface="Arial" pitchFamily="34" charset="0"/>
              </a:rPr>
              <a:t>provide some inspiration for further areas (e.g. public investment, budget performance orientation)? Can tools and exercises like CATT or IAMTAX inspire some changes?</a:t>
            </a:r>
            <a:endParaRPr lang="en-US" sz="2000" i="0" dirty="0">
              <a:latin typeface="+mn-lt"/>
              <a:cs typeface="Arial" pitchFamily="34" charset="0"/>
            </a:endParaRPr>
          </a:p>
          <a:p>
            <a:pPr marL="342900" indent="-342900"/>
            <a:r>
              <a:rPr lang="en-US" sz="1600" b="1" i="0" dirty="0" smtClean="0">
                <a:latin typeface="Arial" pitchFamily="34" charset="0"/>
                <a:cs typeface="Arial" pitchFamily="34" charset="0"/>
              </a:rPr>
              <a:t>Enhancing quality without increasing the heaviness of the review process.</a:t>
            </a:r>
            <a:r>
              <a:rPr lang="en-US" sz="1600" i="0" dirty="0" smtClean="0">
                <a:latin typeface="Arial" pitchFamily="34" charset="0"/>
                <a:cs typeface="Arial" pitchFamily="34" charset="0"/>
              </a:rPr>
              <a:t> Is it possible to simplify the review process and maintain a consistent quality? Does it make sense to come </a:t>
            </a:r>
            <a:r>
              <a:rPr lang="en-US" sz="1600" i="0" dirty="0">
                <a:latin typeface="Arial" pitchFamily="34" charset="0"/>
                <a:cs typeface="Arial" pitchFamily="34" charset="0"/>
              </a:rPr>
              <a:t>up with a “lighter PEFA</a:t>
            </a:r>
            <a:r>
              <a:rPr lang="en-US" sz="1600" i="0" dirty="0" smtClean="0">
                <a:latin typeface="Arial" pitchFamily="34" charset="0"/>
                <a:cs typeface="Arial" pitchFamily="34" charset="0"/>
              </a:rPr>
              <a:t>”, </a:t>
            </a:r>
            <a:r>
              <a:rPr lang="en-US" sz="1600" i="0" dirty="0">
                <a:latin typeface="Arial" pitchFamily="34" charset="0"/>
                <a:cs typeface="Arial" pitchFamily="34" charset="0"/>
              </a:rPr>
              <a:t>both in terms of scope and the review </a:t>
            </a:r>
            <a:r>
              <a:rPr lang="en-US" sz="1600" i="0" dirty="0" smtClean="0">
                <a:latin typeface="Arial" pitchFamily="34" charset="0"/>
                <a:cs typeface="Arial" pitchFamily="34" charset="0"/>
              </a:rPr>
              <a:t>process, </a:t>
            </a:r>
            <a:r>
              <a:rPr lang="en-US" sz="1600" i="0" dirty="0">
                <a:latin typeface="Arial" pitchFamily="34" charset="0"/>
                <a:cs typeface="Arial" pitchFamily="34" charset="0"/>
              </a:rPr>
              <a:t>for </a:t>
            </a:r>
            <a:r>
              <a:rPr lang="en-US" sz="1600" i="0" dirty="0" err="1" smtClean="0">
                <a:latin typeface="Arial" pitchFamily="34" charset="0"/>
                <a:cs typeface="Arial" pitchFamily="34" charset="0"/>
              </a:rPr>
              <a:t>subnationals</a:t>
            </a:r>
            <a:r>
              <a:rPr lang="en-US" sz="1600" i="0" dirty="0" smtClean="0">
                <a:latin typeface="Arial" pitchFamily="34" charset="0"/>
                <a:cs typeface="Arial" pitchFamily="34" charset="0"/>
              </a:rPr>
              <a:t>, without losing the systemic view?</a:t>
            </a:r>
          </a:p>
        </p:txBody>
      </p:sp>
    </p:spTree>
    <p:extLst>
      <p:ext uri="{BB962C8B-B14F-4D97-AF65-F5344CB8AC3E}">
        <p14:creationId xmlns:p14="http://schemas.microsoft.com/office/powerpoint/2010/main" val="1346836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auto">
          <a:xfrm>
            <a:off x="718071" y="861808"/>
            <a:ext cx="7598345" cy="1415064"/>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s-ES" sz="2400" b="1" i="0" dirty="0" smtClean="0">
                <a:solidFill>
                  <a:schemeClr val="tx2"/>
                </a:solidFill>
                <a:latin typeface="Arial" charset="0"/>
              </a:rPr>
              <a:t>    </a:t>
            </a: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ctr">
              <a:buNone/>
            </a:pPr>
            <a:r>
              <a:rPr lang="en-US" sz="4000" b="1" i="0" dirty="0" smtClean="0">
                <a:solidFill>
                  <a:schemeClr val="tx2"/>
                </a:solidFill>
                <a:latin typeface="Arial" charset="0"/>
              </a:rPr>
              <a:t>Country </a:t>
            </a:r>
          </a:p>
          <a:p>
            <a:pPr marL="342900" indent="-342900" algn="ctr">
              <a:buNone/>
            </a:pPr>
            <a:r>
              <a:rPr lang="en-US" sz="4000" b="1" i="0" dirty="0" smtClean="0">
                <a:solidFill>
                  <a:schemeClr val="tx2"/>
                </a:solidFill>
                <a:latin typeface="Arial" charset="0"/>
              </a:rPr>
              <a:t>Case Studies</a:t>
            </a:r>
            <a:endParaRPr lang="en-US" sz="4800" dirty="0">
              <a:solidFill>
                <a:schemeClr val="tx2"/>
              </a:solidFill>
              <a:latin typeface="Arial" charset="0"/>
            </a:endParaRPr>
          </a:p>
        </p:txBody>
      </p:sp>
    </p:spTree>
    <p:extLst>
      <p:ext uri="{BB962C8B-B14F-4D97-AF65-F5344CB8AC3E}">
        <p14:creationId xmlns:p14="http://schemas.microsoft.com/office/powerpoint/2010/main" val="163652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23528" y="476672"/>
            <a:ext cx="7598345" cy="550968"/>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charset="0"/>
              </a:rPr>
              <a:t>	</a:t>
            </a:r>
          </a:p>
          <a:p>
            <a:pPr marL="342900" indent="-342900">
              <a:buNone/>
            </a:pPr>
            <a:endParaRPr lang="en-US" sz="2400" b="1" i="0" dirty="0" smtClean="0">
              <a:solidFill>
                <a:schemeClr val="tx2"/>
              </a:solidFill>
              <a:latin typeface="Arial" charset="0"/>
            </a:endParaRPr>
          </a:p>
          <a:p>
            <a:pPr marL="342900" indent="-342900">
              <a:buNone/>
            </a:pPr>
            <a:endParaRPr lang="en-U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    </a:t>
            </a: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r>
              <a:rPr lang="en-US" b="1" i="0" dirty="0" smtClean="0">
                <a:solidFill>
                  <a:schemeClr val="tx2"/>
                </a:solidFill>
                <a:latin typeface="Arial" charset="0"/>
              </a:rPr>
              <a:t>Case Study: Guatemala</a:t>
            </a:r>
          </a:p>
        </p:txBody>
      </p:sp>
      <p:sp>
        <p:nvSpPr>
          <p:cNvPr id="5" name="Text Box 9"/>
          <p:cNvSpPr txBox="1">
            <a:spLocks noChangeArrowheads="1"/>
          </p:cNvSpPr>
          <p:nvPr/>
        </p:nvSpPr>
        <p:spPr bwMode="auto">
          <a:xfrm>
            <a:off x="415686" y="1186177"/>
            <a:ext cx="8280920" cy="4475071"/>
          </a:xfrm>
          <a:prstGeom prst="rect">
            <a:avLst/>
          </a:prstGeom>
          <a:solidFill>
            <a:schemeClr val="bg1"/>
          </a:solidFill>
          <a:ln w="9525">
            <a:solidFill>
              <a:schemeClr val="tx1"/>
            </a:solidFill>
            <a:miter lim="800000"/>
            <a:headEnd/>
            <a:tailEnd/>
          </a:ln>
          <a:effectLst>
            <a:outerShdw blurRad="50800" dist="50800" dir="5400000" algn="ctr" rotWithShape="0">
              <a:schemeClr val="bg1">
                <a:lumMod val="75000"/>
              </a:schemeClr>
            </a:outerShdw>
          </a:effectLst>
        </p:spPr>
        <p:txBody>
          <a:bodyPr wrap="square">
            <a:spAutoFit/>
          </a:bodyPr>
          <a:lstStyle/>
          <a:p>
            <a:pPr marL="342900" indent="-342900"/>
            <a:r>
              <a:rPr lang="en-US" sz="1600" i="0" dirty="0" smtClean="0">
                <a:latin typeface="Arial" pitchFamily="34" charset="0"/>
                <a:cs typeface="Arial" pitchFamily="34" charset="0"/>
              </a:rPr>
              <a:t>Donors provided long-standing support to develop PFM systems.</a:t>
            </a:r>
          </a:p>
          <a:p>
            <a:pPr marL="342900" indent="-342900"/>
            <a:r>
              <a:rPr lang="en-US" sz="1600" i="0" dirty="0" smtClean="0">
                <a:latin typeface="Arial" pitchFamily="34" charset="0"/>
                <a:cs typeface="Arial" pitchFamily="34" charset="0"/>
              </a:rPr>
              <a:t>Country’s IFMIS considered among the best practices in LAC </a:t>
            </a:r>
          </a:p>
          <a:p>
            <a:pPr marL="342900" indent="-342900"/>
            <a:r>
              <a:rPr lang="en-US" sz="1600" i="0" dirty="0" smtClean="0">
                <a:latin typeface="Arial" pitchFamily="34" charset="0"/>
                <a:cs typeface="Arial" pitchFamily="34" charset="0"/>
              </a:rPr>
              <a:t>Despite robust systems in place PEFA reveals weaknesses in actual practices and identifies rooms for improvement: </a:t>
            </a:r>
          </a:p>
          <a:p>
            <a:pPr marL="800100" lvl="1" indent="-342900"/>
            <a:r>
              <a:rPr lang="en-US" sz="1600" i="0" dirty="0" smtClean="0">
                <a:latin typeface="Arial" pitchFamily="34" charset="0"/>
                <a:cs typeface="Arial" pitchFamily="34" charset="0"/>
              </a:rPr>
              <a:t>multi-year budgets and linkages to medium-term planning;</a:t>
            </a:r>
          </a:p>
          <a:p>
            <a:pPr marL="800100" lvl="1" indent="-342900"/>
            <a:r>
              <a:rPr lang="en-US" sz="1600" i="0" dirty="0" smtClean="0">
                <a:latin typeface="Arial" pitchFamily="34" charset="0"/>
                <a:cs typeface="Arial" pitchFamily="34" charset="0"/>
              </a:rPr>
              <a:t>arrears recording and management;</a:t>
            </a:r>
          </a:p>
          <a:p>
            <a:pPr marL="800100" lvl="1" indent="-342900"/>
            <a:r>
              <a:rPr lang="en-US" sz="1600" i="0" dirty="0" smtClean="0">
                <a:latin typeface="Arial" pitchFamily="34" charset="0"/>
                <a:cs typeface="Arial" pitchFamily="34" charset="0"/>
              </a:rPr>
              <a:t>sector level PFM operations. </a:t>
            </a:r>
          </a:p>
          <a:p>
            <a:pPr marL="342900" indent="-342900"/>
            <a:r>
              <a:rPr lang="en-US" sz="1600" i="0" dirty="0" smtClean="0">
                <a:latin typeface="Arial" pitchFamily="34" charset="0"/>
                <a:cs typeface="Arial" pitchFamily="34" charset="0"/>
              </a:rPr>
              <a:t>The Guatemala PEFA 2010 might be considered as a good practice for promoting effective policy as well as technical dialogue based on the report findings.</a:t>
            </a:r>
          </a:p>
          <a:p>
            <a:pPr marL="342900" indent="-342900"/>
            <a:r>
              <a:rPr lang="en-US" sz="1600" i="0" dirty="0" smtClean="0">
                <a:latin typeface="Arial" pitchFamily="34" charset="0"/>
                <a:cs typeface="Arial" pitchFamily="34" charset="0"/>
              </a:rPr>
              <a:t>The good practices are referred to:</a:t>
            </a:r>
          </a:p>
          <a:p>
            <a:pPr marL="800100" lvl="1" indent="-342900"/>
            <a:r>
              <a:rPr lang="en-US" sz="1600" b="1" dirty="0" smtClean="0">
                <a:latin typeface="Arial" pitchFamily="34" charset="0"/>
                <a:cs typeface="Arial" pitchFamily="34" charset="0"/>
              </a:rPr>
              <a:t>The way the methodology was presented and executed </a:t>
            </a:r>
            <a:r>
              <a:rPr lang="en-US" sz="1600" i="0" dirty="0" smtClean="0">
                <a:latin typeface="Arial" pitchFamily="34" charset="0"/>
                <a:cs typeface="Arial" pitchFamily="34" charset="0"/>
              </a:rPr>
              <a:t>in order to promote country’s ownership. The PEFA report was carried out through a joint assessment between the PEFA evaluation and a local team.</a:t>
            </a:r>
          </a:p>
          <a:p>
            <a:pPr marL="800100" lvl="1" indent="-342900"/>
            <a:r>
              <a:rPr lang="en-US" sz="1600" i="0" dirty="0" smtClean="0">
                <a:latin typeface="Arial" pitchFamily="34" charset="0"/>
                <a:cs typeface="Arial" pitchFamily="34" charset="0"/>
              </a:rPr>
              <a:t>At government’s request, the exercise went beyond traditional PEFA and </a:t>
            </a:r>
            <a:r>
              <a:rPr lang="en-US" sz="1600" b="1" dirty="0" smtClean="0">
                <a:latin typeface="Arial" pitchFamily="34" charset="0"/>
                <a:cs typeface="Arial" pitchFamily="34" charset="0"/>
              </a:rPr>
              <a:t>included a policy recommendation section jointly developed by PEFA and Government’s team </a:t>
            </a:r>
            <a:r>
              <a:rPr lang="en-US" sz="1600" i="0" dirty="0" smtClean="0">
                <a:latin typeface="Arial" pitchFamily="34" charset="0"/>
                <a:cs typeface="Arial" pitchFamily="34" charset="0"/>
              </a:rPr>
              <a:t>(PEFA plus).</a:t>
            </a:r>
          </a:p>
        </p:txBody>
      </p:sp>
      <p:sp>
        <p:nvSpPr>
          <p:cNvPr id="2" name="Rectangle 1"/>
          <p:cNvSpPr/>
          <p:nvPr/>
        </p:nvSpPr>
        <p:spPr bwMode="auto">
          <a:xfrm>
            <a:off x="323528" y="1124745"/>
            <a:ext cx="8280920" cy="460851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ct val="0"/>
              </a:spcAft>
              <a:buClrTx/>
              <a:buSzTx/>
              <a:buFontTx/>
              <a:buChar char="•"/>
              <a:tabLst/>
            </a:pPr>
            <a:endParaRPr kumimoji="0" lang="en-US" sz="2800" b="0" i="1"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23528" y="620688"/>
            <a:ext cx="7598345" cy="550968"/>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charset="0"/>
              </a:rPr>
              <a:t>	</a:t>
            </a:r>
          </a:p>
          <a:p>
            <a:pPr marL="342900" indent="-342900">
              <a:buNone/>
            </a:pPr>
            <a:endParaRPr lang="en-US" sz="2400" b="1" i="0" dirty="0" smtClean="0">
              <a:solidFill>
                <a:schemeClr val="tx2"/>
              </a:solidFill>
              <a:latin typeface="Arial" charset="0"/>
            </a:endParaRPr>
          </a:p>
          <a:p>
            <a:pPr marL="342900" indent="-342900">
              <a:buNone/>
            </a:pPr>
            <a:endParaRPr lang="en-U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    </a:t>
            </a: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r>
              <a:rPr lang="en-US" b="1" i="0" dirty="0" smtClean="0">
                <a:solidFill>
                  <a:schemeClr val="tx2"/>
                </a:solidFill>
                <a:latin typeface="Arial" charset="0"/>
              </a:rPr>
              <a:t>Case Study: Nicaragua</a:t>
            </a:r>
          </a:p>
        </p:txBody>
      </p:sp>
      <p:sp>
        <p:nvSpPr>
          <p:cNvPr id="4" name="Text Box 9"/>
          <p:cNvSpPr txBox="1">
            <a:spLocks noChangeArrowheads="1"/>
          </p:cNvSpPr>
          <p:nvPr/>
        </p:nvSpPr>
        <p:spPr bwMode="auto">
          <a:xfrm>
            <a:off x="324322" y="1397558"/>
            <a:ext cx="8280920" cy="2751522"/>
          </a:xfrm>
          <a:prstGeom prst="rect">
            <a:avLst/>
          </a:prstGeom>
          <a:solidFill>
            <a:schemeClr val="bg1"/>
          </a:solidFill>
          <a:ln w="9525">
            <a:solidFill>
              <a:schemeClr val="tx1"/>
            </a:solidFill>
            <a:miter lim="800000"/>
            <a:headEnd/>
            <a:tailEnd/>
          </a:ln>
          <a:effectLst>
            <a:outerShdw blurRad="50800" dist="50800" dir="5400000" algn="ctr" rotWithShape="0">
              <a:schemeClr val="bg1">
                <a:lumMod val="75000"/>
              </a:schemeClr>
            </a:outerShdw>
          </a:effectLst>
        </p:spPr>
        <p:txBody>
          <a:bodyPr wrap="square">
            <a:spAutoFit/>
          </a:bodyPr>
          <a:lstStyle/>
          <a:p>
            <a:pPr marL="342900" indent="-342900"/>
            <a:r>
              <a:rPr lang="en-US" sz="1600" i="0" dirty="0">
                <a:latin typeface="Arial" pitchFamily="34" charset="0"/>
                <a:cs typeface="Arial" pitchFamily="34" charset="0"/>
              </a:rPr>
              <a:t>Nicaragua is an IDA donor-dependent country that made progress in improving PFM </a:t>
            </a:r>
            <a:r>
              <a:rPr lang="en-US" sz="1600" i="0" dirty="0" smtClean="0">
                <a:latin typeface="Arial" pitchFamily="34" charset="0"/>
                <a:cs typeface="Arial" pitchFamily="34" charset="0"/>
              </a:rPr>
              <a:t>arrangements </a:t>
            </a:r>
            <a:r>
              <a:rPr lang="en-US" sz="1600" i="0" dirty="0">
                <a:latin typeface="Arial" pitchFamily="34" charset="0"/>
                <a:cs typeface="Arial" pitchFamily="34" charset="0"/>
              </a:rPr>
              <a:t>over </a:t>
            </a:r>
            <a:r>
              <a:rPr lang="en-US" sz="1600" i="0" dirty="0" smtClean="0">
                <a:latin typeface="Arial" pitchFamily="34" charset="0"/>
                <a:cs typeface="Arial" pitchFamily="34" charset="0"/>
              </a:rPr>
              <a:t>years.</a:t>
            </a:r>
          </a:p>
          <a:p>
            <a:pPr marL="342900" indent="-342900"/>
            <a:r>
              <a:rPr lang="en-US" sz="1600" i="0" dirty="0" smtClean="0">
                <a:latin typeface="Arial" pitchFamily="34" charset="0"/>
                <a:cs typeface="Arial" pitchFamily="34" charset="0"/>
              </a:rPr>
              <a:t>However, it </a:t>
            </a:r>
            <a:r>
              <a:rPr lang="en-US" sz="1600" i="0" dirty="0">
                <a:latin typeface="Arial" pitchFamily="34" charset="0"/>
                <a:cs typeface="Arial" pitchFamily="34" charset="0"/>
              </a:rPr>
              <a:t>that faces serious issues of transparency and used of off-budget funding.</a:t>
            </a:r>
          </a:p>
          <a:p>
            <a:pPr marL="342900" indent="-342900"/>
            <a:r>
              <a:rPr lang="en-US" sz="1600" i="0" dirty="0">
                <a:latin typeface="Arial" pitchFamily="34" charset="0"/>
                <a:cs typeface="Arial" pitchFamily="34" charset="0"/>
              </a:rPr>
              <a:t>PEFA was suggested as a means to identify issues and areas for improvement as well as to inform preparation of PFM modernization engagement and to help benchmark and monitor progress.</a:t>
            </a:r>
          </a:p>
          <a:p>
            <a:pPr marL="342900" indent="-342900"/>
            <a:r>
              <a:rPr lang="en-US" sz="1600" i="0" dirty="0">
                <a:latin typeface="Arial" pitchFamily="34" charset="0"/>
                <a:cs typeface="Arial" pitchFamily="34" charset="0"/>
              </a:rPr>
              <a:t>Government rejected the preparation of a formal PEFA as they feared it would become a source to condition future financial assistance from Bank and donors.</a:t>
            </a:r>
          </a:p>
          <a:p>
            <a:pPr marL="342900" indent="-342900"/>
            <a:r>
              <a:rPr lang="en-US" sz="1600" i="0" dirty="0">
                <a:latin typeface="Arial" pitchFamily="34" charset="0"/>
                <a:cs typeface="Arial" pitchFamily="34" charset="0"/>
              </a:rPr>
              <a:t>Selected PEFA indicators were chosen and used for monitoring purposes in absence of a formal report.</a:t>
            </a:r>
          </a:p>
        </p:txBody>
      </p:sp>
    </p:spTree>
    <p:extLst>
      <p:ext uri="{BB962C8B-B14F-4D97-AF65-F5344CB8AC3E}">
        <p14:creationId xmlns:p14="http://schemas.microsoft.com/office/powerpoint/2010/main" val="2679016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23528" y="476672"/>
            <a:ext cx="7598345" cy="694984"/>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s-ES" sz="2400" b="1" i="0" dirty="0" smtClean="0">
                <a:solidFill>
                  <a:schemeClr val="tx2"/>
                </a:solidFill>
                <a:latin typeface="Arial" charset="0"/>
              </a:rPr>
              <a:t>    </a:t>
            </a: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r>
              <a:rPr lang="en-US" b="1" i="0" dirty="0" smtClean="0">
                <a:solidFill>
                  <a:schemeClr val="tx2"/>
                </a:solidFill>
                <a:latin typeface="Arial" charset="0"/>
              </a:rPr>
              <a:t>Case Study: El Salvador</a:t>
            </a:r>
            <a:endParaRPr lang="en-US" sz="3600" dirty="0">
              <a:solidFill>
                <a:schemeClr val="tx2"/>
              </a:solidFill>
              <a:latin typeface="Arial" charset="0"/>
            </a:endParaRPr>
          </a:p>
        </p:txBody>
      </p:sp>
      <p:sp>
        <p:nvSpPr>
          <p:cNvPr id="4" name="Text Box 9"/>
          <p:cNvSpPr txBox="1">
            <a:spLocks noChangeArrowheads="1"/>
          </p:cNvSpPr>
          <p:nvPr/>
        </p:nvSpPr>
        <p:spPr bwMode="auto">
          <a:xfrm>
            <a:off x="467544" y="1450519"/>
            <a:ext cx="8280920" cy="2554545"/>
          </a:xfrm>
          <a:prstGeom prst="rect">
            <a:avLst/>
          </a:prstGeom>
          <a:solidFill>
            <a:schemeClr val="bg1"/>
          </a:solidFill>
          <a:ln w="9525">
            <a:solidFill>
              <a:schemeClr val="tx1"/>
            </a:solidFill>
            <a:miter lim="800000"/>
            <a:headEnd/>
            <a:tailEnd/>
          </a:ln>
          <a:effectLst>
            <a:outerShdw blurRad="50800" dist="50800" dir="5400000" algn="ctr" rotWithShape="0">
              <a:schemeClr val="bg1">
                <a:lumMod val="75000"/>
              </a:schemeClr>
            </a:outerShdw>
          </a:effectLst>
        </p:spPr>
        <p:txBody>
          <a:bodyPr wrap="square">
            <a:spAutoFit/>
          </a:bodyPr>
          <a:lstStyle/>
          <a:p>
            <a:pPr marL="342900" indent="-342900"/>
            <a:r>
              <a:rPr lang="en-US" sz="1600" i="0" dirty="0">
                <a:latin typeface="Arial" pitchFamily="34" charset="0"/>
                <a:cs typeface="Arial" pitchFamily="34" charset="0"/>
              </a:rPr>
              <a:t>The PEFA exercise was undertaken in close collaboration between the EU and the </a:t>
            </a:r>
            <a:r>
              <a:rPr lang="en-US" sz="1600" i="0" dirty="0" smtClean="0">
                <a:latin typeface="Arial" pitchFamily="34" charset="0"/>
                <a:cs typeface="Arial" pitchFamily="34" charset="0"/>
              </a:rPr>
              <a:t>World Bank </a:t>
            </a:r>
            <a:r>
              <a:rPr lang="en-US" sz="1600" i="0" dirty="0">
                <a:latin typeface="Arial" pitchFamily="34" charset="0"/>
                <a:cs typeface="Arial" pitchFamily="34" charset="0"/>
              </a:rPr>
              <a:t>as part of strategic engagement to support macro and fiscal management in the country in 2009.</a:t>
            </a:r>
          </a:p>
          <a:p>
            <a:pPr marL="342900" indent="-342900"/>
            <a:r>
              <a:rPr lang="en-US" sz="1600" i="0" dirty="0" smtClean="0">
                <a:latin typeface="Arial" pitchFamily="34" charset="0"/>
                <a:cs typeface="Arial" pitchFamily="34" charset="0"/>
              </a:rPr>
              <a:t>Donors used </a:t>
            </a:r>
            <a:r>
              <a:rPr lang="en-US" sz="1600" i="0" dirty="0">
                <a:latin typeface="Arial" pitchFamily="34" charset="0"/>
                <a:cs typeface="Arial" pitchFamily="34" charset="0"/>
              </a:rPr>
              <a:t>the PEFA together with a </a:t>
            </a:r>
            <a:r>
              <a:rPr lang="en-US" sz="1600" i="0" dirty="0" smtClean="0">
                <a:latin typeface="Arial" pitchFamily="34" charset="0"/>
                <a:cs typeface="Arial" pitchFamily="34" charset="0"/>
              </a:rPr>
              <a:t>Public Expenditure Review (PER) </a:t>
            </a:r>
            <a:r>
              <a:rPr lang="en-US" sz="1600" i="0" dirty="0">
                <a:latin typeface="Arial" pitchFamily="34" charset="0"/>
                <a:cs typeface="Arial" pitchFamily="34" charset="0"/>
              </a:rPr>
              <a:t>to engage in strategic policy discussion with the new administration.</a:t>
            </a:r>
          </a:p>
          <a:p>
            <a:pPr marL="342900" indent="-342900"/>
            <a:r>
              <a:rPr lang="en-US" sz="1600" i="0" dirty="0">
                <a:latin typeface="Arial" pitchFamily="34" charset="0"/>
                <a:cs typeface="Arial" pitchFamily="34" charset="0"/>
              </a:rPr>
              <a:t>PFM specific areas of improvement highlighted by the report included: </a:t>
            </a:r>
            <a:endParaRPr lang="en-US" sz="1600" i="0" dirty="0" smtClean="0">
              <a:latin typeface="Arial" pitchFamily="34" charset="0"/>
              <a:cs typeface="Arial" pitchFamily="34" charset="0"/>
            </a:endParaRPr>
          </a:p>
          <a:p>
            <a:pPr marL="800100" lvl="1" indent="-342900"/>
            <a:r>
              <a:rPr lang="en-US" sz="1600" i="0" dirty="0" smtClean="0">
                <a:latin typeface="Arial" pitchFamily="34" charset="0"/>
                <a:cs typeface="Arial" pitchFamily="34" charset="0"/>
              </a:rPr>
              <a:t>budget </a:t>
            </a:r>
            <a:r>
              <a:rPr lang="en-US" sz="1600" i="0" dirty="0">
                <a:latin typeface="Arial" pitchFamily="34" charset="0"/>
                <a:cs typeface="Arial" pitchFamily="34" charset="0"/>
              </a:rPr>
              <a:t>management and its linkages between medium-term fiscal </a:t>
            </a:r>
            <a:r>
              <a:rPr lang="en-US" sz="1600" i="0" dirty="0" smtClean="0">
                <a:latin typeface="Arial" pitchFamily="34" charset="0"/>
                <a:cs typeface="Arial" pitchFamily="34" charset="0"/>
              </a:rPr>
              <a:t>management;</a:t>
            </a:r>
          </a:p>
          <a:p>
            <a:pPr marL="800100" lvl="1" indent="-342900"/>
            <a:r>
              <a:rPr lang="en-US" sz="1600" i="0" dirty="0" smtClean="0">
                <a:latin typeface="Arial" pitchFamily="34" charset="0"/>
                <a:cs typeface="Arial" pitchFamily="34" charset="0"/>
              </a:rPr>
              <a:t>treasury </a:t>
            </a:r>
            <a:r>
              <a:rPr lang="en-US" sz="1600" i="0" dirty="0">
                <a:latin typeface="Arial" pitchFamily="34" charset="0"/>
                <a:cs typeface="Arial" pitchFamily="34" charset="0"/>
              </a:rPr>
              <a:t>management; </a:t>
            </a:r>
            <a:endParaRPr lang="en-US" sz="1600" i="0" dirty="0" smtClean="0">
              <a:latin typeface="Arial" pitchFamily="34" charset="0"/>
              <a:cs typeface="Arial" pitchFamily="34" charset="0"/>
            </a:endParaRPr>
          </a:p>
          <a:p>
            <a:pPr marL="800100" lvl="1" indent="-342900"/>
            <a:r>
              <a:rPr lang="en-US" sz="1600" i="0" dirty="0" smtClean="0">
                <a:latin typeface="Arial" pitchFamily="34" charset="0"/>
                <a:cs typeface="Arial" pitchFamily="34" charset="0"/>
              </a:rPr>
              <a:t>budget </a:t>
            </a:r>
            <a:r>
              <a:rPr lang="en-US" sz="1600" i="0" dirty="0">
                <a:latin typeface="Arial" pitchFamily="34" charset="0"/>
                <a:cs typeface="Arial" pitchFamily="34" charset="0"/>
              </a:rPr>
              <a:t>transparency and upgrading of account standards.</a:t>
            </a:r>
          </a:p>
        </p:txBody>
      </p:sp>
    </p:spTree>
    <p:extLst>
      <p:ext uri="{BB962C8B-B14F-4D97-AF65-F5344CB8AC3E}">
        <p14:creationId xmlns:p14="http://schemas.microsoft.com/office/powerpoint/2010/main" val="460535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04799" y="764704"/>
            <a:ext cx="8610601" cy="504056"/>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Objective and scope of the presentation</a:t>
            </a:r>
            <a:endParaRPr lang="en-US" sz="2400" dirty="0">
              <a:solidFill>
                <a:schemeClr val="tx2"/>
              </a:solidFill>
              <a:latin typeface="Arial" charset="0"/>
            </a:endParaRPr>
          </a:p>
        </p:txBody>
      </p:sp>
      <p:sp>
        <p:nvSpPr>
          <p:cNvPr id="4" name="Elipse 3"/>
          <p:cNvSpPr/>
          <p:nvPr/>
        </p:nvSpPr>
        <p:spPr bwMode="auto">
          <a:xfrm>
            <a:off x="1447800" y="3200400"/>
            <a:ext cx="1524000" cy="609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ct val="0"/>
              </a:spcAft>
              <a:buClrTx/>
              <a:buSzTx/>
              <a:buFontTx/>
              <a:buChar char="•"/>
              <a:tabLst/>
            </a:pPr>
            <a:endParaRPr kumimoji="0" lang="es-ES_tradnl" sz="2800" b="0" i="1" u="none" strike="noStrike" cap="none" normalizeH="0" baseline="0" smtClean="0">
              <a:ln>
                <a:noFill/>
              </a:ln>
              <a:solidFill>
                <a:schemeClr val="tx1"/>
              </a:solidFill>
              <a:effectLst/>
              <a:latin typeface="Times New Roman" pitchFamily="18" charset="0"/>
            </a:endParaRPr>
          </a:p>
        </p:txBody>
      </p:sp>
      <p:sp>
        <p:nvSpPr>
          <p:cNvPr id="10" name="Rectángulo 9"/>
          <p:cNvSpPr/>
          <p:nvPr/>
        </p:nvSpPr>
        <p:spPr>
          <a:xfrm>
            <a:off x="381000" y="1526185"/>
            <a:ext cx="8305800" cy="2766911"/>
          </a:xfrm>
          <a:prstGeom prst="rect">
            <a:avLst/>
          </a:prstGeom>
        </p:spPr>
        <p:txBody>
          <a:bodyPr wrap="square">
            <a:spAutoFit/>
          </a:bodyPr>
          <a:lstStyle/>
          <a:p>
            <a:pPr marL="457200" indent="-457200">
              <a:lnSpc>
                <a:spcPct val="150000"/>
              </a:lnSpc>
            </a:pPr>
            <a:r>
              <a:rPr lang="en-US" sz="2200" i="0" dirty="0" smtClean="0">
                <a:latin typeface="Arial" pitchFamily="34" charset="0"/>
                <a:cs typeface="Arial" pitchFamily="34" charset="0"/>
              </a:rPr>
              <a:t>Provide some feedback based on experience from practitioners and individuals working with Governments for </a:t>
            </a:r>
            <a:r>
              <a:rPr lang="en-US" sz="2200" dirty="0" smtClean="0">
                <a:latin typeface="Arial" pitchFamily="34" charset="0"/>
                <a:cs typeface="Arial" pitchFamily="34" charset="0"/>
              </a:rPr>
              <a:t>ad hoc </a:t>
            </a:r>
            <a:r>
              <a:rPr lang="en-US" sz="2200" i="0" dirty="0" smtClean="0">
                <a:latin typeface="Arial" pitchFamily="34" charset="0"/>
                <a:cs typeface="Arial" pitchFamily="34" charset="0"/>
              </a:rPr>
              <a:t>workshop input</a:t>
            </a:r>
          </a:p>
          <a:p>
            <a:pPr marL="457200" indent="-457200">
              <a:lnSpc>
                <a:spcPct val="150000"/>
              </a:lnSpc>
            </a:pPr>
            <a:r>
              <a:rPr lang="en-US" sz="2200" i="0" dirty="0" smtClean="0">
                <a:latin typeface="Arial" pitchFamily="34" charset="0"/>
                <a:cs typeface="Arial" pitchFamily="34" charset="0"/>
              </a:rPr>
              <a:t>Some studies taken into consideration, but this presentation is not really based on a rigorous study </a:t>
            </a:r>
            <a:endParaRPr lang="en-US" sz="1600" i="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20028" y="620688"/>
            <a:ext cx="8496944" cy="792088"/>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s-ES" sz="2400" b="1" i="0" dirty="0" smtClean="0">
                <a:solidFill>
                  <a:schemeClr val="tx2"/>
                </a:solidFill>
                <a:latin typeface="Arial" charset="0"/>
              </a:rPr>
              <a:t>    </a:t>
            </a:r>
          </a:p>
          <a:p>
            <a:pPr marL="342900" indent="-342900" algn="just">
              <a:buNone/>
            </a:pPr>
            <a:r>
              <a:rPr lang="en-US" b="1" i="0" dirty="0" smtClean="0">
                <a:solidFill>
                  <a:schemeClr val="tx2"/>
                </a:solidFill>
                <a:latin typeface="Arial" charset="0"/>
              </a:rPr>
              <a:t>The use of PEFA has been extensive in LAC</a:t>
            </a:r>
          </a:p>
          <a:p>
            <a:pPr marL="342900" indent="-342900" algn="just">
              <a:buNone/>
            </a:pPr>
            <a:r>
              <a:rPr lang="en-US" sz="1800" dirty="0" smtClean="0">
                <a:solidFill>
                  <a:schemeClr val="tx2"/>
                </a:solidFill>
                <a:latin typeface="Arial" charset="0"/>
              </a:rPr>
              <a:t>An incomplete inventory…</a:t>
            </a:r>
            <a:endParaRPr lang="en-US" sz="1800" dirty="0">
              <a:solidFill>
                <a:schemeClr val="tx2"/>
              </a:solidFill>
              <a:latin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4670591"/>
              </p:ext>
            </p:extLst>
          </p:nvPr>
        </p:nvGraphicFramePr>
        <p:xfrm>
          <a:off x="736849" y="1772816"/>
          <a:ext cx="7363543" cy="3765057"/>
        </p:xfrm>
        <a:graphic>
          <a:graphicData uri="http://schemas.openxmlformats.org/drawingml/2006/table">
            <a:tbl>
              <a:tblPr firstRow="1" bandRow="1">
                <a:effectLst>
                  <a:outerShdw blurRad="50800" dist="50800" dir="5400000" algn="ctr" rotWithShape="0">
                    <a:schemeClr val="bg1">
                      <a:lumMod val="65000"/>
                    </a:schemeClr>
                  </a:outerShdw>
                </a:effectLst>
                <a:tableStyleId>{5C22544A-7EE6-4342-B048-85BDC9FD1C3A}</a:tableStyleId>
              </a:tblPr>
              <a:tblGrid>
                <a:gridCol w="1714647"/>
                <a:gridCol w="698560"/>
                <a:gridCol w="1460624"/>
                <a:gridCol w="698560"/>
                <a:gridCol w="2032173"/>
                <a:gridCol w="758979"/>
              </a:tblGrid>
              <a:tr h="473217">
                <a:tc>
                  <a:txBody>
                    <a:bodyPr/>
                    <a:lstStyle/>
                    <a:p>
                      <a:r>
                        <a:rPr lang="es-MX" sz="1200" dirty="0" smtClean="0">
                          <a:solidFill>
                            <a:schemeClr val="tx1"/>
                          </a:solidFill>
                          <a:latin typeface="Arial" pitchFamily="34" charset="0"/>
                          <a:cs typeface="Arial" pitchFamily="34" charset="0"/>
                        </a:rPr>
                        <a:t>Country</a:t>
                      </a:r>
                      <a:endParaRPr lang="en-US" sz="12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r>
                        <a:rPr lang="es-MX" sz="1200" dirty="0" smtClean="0">
                          <a:solidFill>
                            <a:schemeClr val="tx1"/>
                          </a:solidFill>
                          <a:latin typeface="Arial" pitchFamily="34" charset="0"/>
                          <a:cs typeface="Arial" pitchFamily="34" charset="0"/>
                        </a:rPr>
                        <a:t>Total</a:t>
                      </a:r>
                      <a:r>
                        <a:rPr lang="es-MX" sz="1200" baseline="0" dirty="0" smtClean="0">
                          <a:solidFill>
                            <a:schemeClr val="tx1"/>
                          </a:solidFill>
                          <a:latin typeface="Arial" pitchFamily="34" charset="0"/>
                          <a:cs typeface="Arial" pitchFamily="34" charset="0"/>
                        </a:rPr>
                        <a:t> </a:t>
                      </a:r>
                      <a:r>
                        <a:rPr lang="es-MX" sz="1200" baseline="0" dirty="0" err="1" smtClean="0">
                          <a:solidFill>
                            <a:schemeClr val="tx1"/>
                          </a:solidFill>
                          <a:latin typeface="Arial" pitchFamily="34" charset="0"/>
                          <a:cs typeface="Arial" pitchFamily="34" charset="0"/>
                        </a:rPr>
                        <a:t>PEFAs</a:t>
                      </a:r>
                      <a:endParaRPr lang="en-US" sz="1200" dirty="0">
                        <a:solidFill>
                          <a:schemeClr val="tx1"/>
                        </a:solidFill>
                        <a:latin typeface="Arial" pitchFamily="34" charset="0"/>
                        <a:cs typeface="Arial" pitchFamily="34"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en-US" sz="1200" dirty="0" smtClean="0">
                          <a:solidFill>
                            <a:schemeClr val="tx1"/>
                          </a:solidFill>
                          <a:latin typeface="Arial" pitchFamily="34" charset="0"/>
                          <a:cs typeface="Arial" pitchFamily="34" charset="0"/>
                        </a:rPr>
                        <a:t>Country</a:t>
                      </a:r>
                      <a:endParaRPr lang="en-US" sz="1200" dirty="0">
                        <a:solidFill>
                          <a:schemeClr val="tx1"/>
                        </a:solidFill>
                        <a:latin typeface="Arial" pitchFamily="34" charset="0"/>
                        <a:cs typeface="Arial" pitchFamily="34"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en-US" sz="1200" dirty="0" smtClean="0">
                          <a:solidFill>
                            <a:schemeClr val="tx1"/>
                          </a:solidFill>
                          <a:latin typeface="Arial" pitchFamily="34" charset="0"/>
                          <a:cs typeface="Arial" pitchFamily="34" charset="0"/>
                        </a:rPr>
                        <a:t>Total </a:t>
                      </a:r>
                      <a:r>
                        <a:rPr lang="en-US" sz="1200" baseline="0" dirty="0" smtClean="0">
                          <a:solidFill>
                            <a:schemeClr val="tx1"/>
                          </a:solidFill>
                          <a:latin typeface="Arial" pitchFamily="34" charset="0"/>
                          <a:cs typeface="Arial" pitchFamily="34" charset="0"/>
                        </a:rPr>
                        <a:t>PEFAs</a:t>
                      </a:r>
                      <a:endParaRPr lang="en-US" sz="1200" dirty="0">
                        <a:solidFill>
                          <a:schemeClr val="tx1"/>
                        </a:solidFill>
                        <a:latin typeface="Arial" pitchFamily="34" charset="0"/>
                        <a:cs typeface="Arial" pitchFamily="34"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en-US" sz="1200" dirty="0" smtClean="0">
                          <a:solidFill>
                            <a:schemeClr val="tx1"/>
                          </a:solidFill>
                          <a:latin typeface="Arial" pitchFamily="34" charset="0"/>
                          <a:cs typeface="Arial" pitchFamily="34" charset="0"/>
                        </a:rPr>
                        <a:t>Country</a:t>
                      </a:r>
                      <a:endParaRPr lang="en-US" sz="1200" dirty="0">
                        <a:solidFill>
                          <a:schemeClr val="tx1"/>
                        </a:solidFill>
                        <a:latin typeface="Arial" pitchFamily="34" charset="0"/>
                        <a:cs typeface="Arial" pitchFamily="34"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en-US" sz="1200" dirty="0" smtClean="0">
                          <a:solidFill>
                            <a:schemeClr val="tx1"/>
                          </a:solidFill>
                          <a:latin typeface="Arial" pitchFamily="34" charset="0"/>
                          <a:cs typeface="Arial" pitchFamily="34" charset="0"/>
                        </a:rPr>
                        <a:t>Total PEFAs</a:t>
                      </a:r>
                      <a:endParaRPr lang="en-US" sz="1200" dirty="0">
                        <a:solidFill>
                          <a:schemeClr val="tx1"/>
                        </a:solidFill>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273968">
                <a:tc>
                  <a:txBody>
                    <a:bodyPr/>
                    <a:lstStyle/>
                    <a:p>
                      <a:r>
                        <a:rPr lang="es-MX" sz="1200" dirty="0" smtClean="0">
                          <a:latin typeface="Arial" pitchFamily="34" charset="0"/>
                          <a:cs typeface="Arial" pitchFamily="34" charset="0"/>
                        </a:rPr>
                        <a:t>Antigua </a:t>
                      </a:r>
                      <a:r>
                        <a:rPr lang="en-US" sz="1200" dirty="0" smtClean="0">
                          <a:latin typeface="Arial" pitchFamily="34" charset="0"/>
                          <a:cs typeface="Arial" pitchFamily="34" charset="0"/>
                        </a:rPr>
                        <a:t>&amp;</a:t>
                      </a:r>
                      <a:r>
                        <a:rPr lang="en-US" sz="1200" baseline="0" dirty="0" smtClean="0">
                          <a:latin typeface="Arial" pitchFamily="34" charset="0"/>
                          <a:cs typeface="Arial" pitchFamily="34" charset="0"/>
                        </a:rPr>
                        <a:t> Barbuda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Ecuador</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Peru</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err="1" smtClean="0">
                          <a:latin typeface="Arial" pitchFamily="34" charset="0"/>
                          <a:cs typeface="Arial" pitchFamily="34" charset="0"/>
                        </a:rPr>
                        <a:t>Anguila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Grenada</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Paraguay</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Aruba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Guatemala</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Suriname</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Barbados</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Guyana</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El Salvador</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Bolivia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Honduras</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3</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Turks</a:t>
                      </a:r>
                      <a:r>
                        <a:rPr lang="en-US" sz="1200" baseline="0" dirty="0" smtClean="0">
                          <a:latin typeface="Arial" pitchFamily="34" charset="0"/>
                          <a:cs typeface="Arial" pitchFamily="34" charset="0"/>
                        </a:rPr>
                        <a:t> &amp; Caicos Islands</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Brazil</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err="1" smtClean="0">
                          <a:latin typeface="Arial" pitchFamily="34" charset="0"/>
                          <a:cs typeface="Arial" pitchFamily="34" charset="0"/>
                        </a:rPr>
                        <a:t>Hait</a:t>
                      </a:r>
                      <a:r>
                        <a:rPr lang="es-MX" sz="1200" dirty="0" smtClean="0">
                          <a:latin typeface="Arial" pitchFamily="34" charset="0"/>
                          <a:cs typeface="Arial" pitchFamily="34" charset="0"/>
                        </a:rPr>
                        <a:t>í</a:t>
                      </a:r>
                      <a:endParaRPr lang="en-US" sz="1200" dirty="0">
                        <a:latin typeface="Arial" pitchFamily="34" charset="0"/>
                        <a:cs typeface="Arial" pitchFamily="34" charset="0"/>
                      </a:endParaRPr>
                    </a:p>
                  </a:txBody>
                  <a:tcPr>
                    <a:solidFill>
                      <a:schemeClr val="bg1"/>
                    </a:solidFill>
                  </a:tcPr>
                </a:tc>
                <a:tc>
                  <a:txBody>
                    <a:bodyPr/>
                    <a:lstStyle/>
                    <a:p>
                      <a:r>
                        <a:rPr lang="es-MX"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Trinidad &amp;</a:t>
                      </a:r>
                      <a:r>
                        <a:rPr lang="en-US" sz="1200" baseline="0" dirty="0" smtClean="0">
                          <a:latin typeface="Arial" pitchFamily="34" charset="0"/>
                          <a:cs typeface="Arial" pitchFamily="34" charset="0"/>
                        </a:rPr>
                        <a:t> Tobago</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Bahamas</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s-MX" sz="1200" dirty="0" smtClean="0">
                          <a:latin typeface="Arial" pitchFamily="34" charset="0"/>
                          <a:cs typeface="Arial" pitchFamily="34" charset="0"/>
                        </a:rPr>
                        <a:t>Jamaica</a:t>
                      </a:r>
                      <a:endParaRPr lang="en-US" sz="1200" dirty="0">
                        <a:latin typeface="Arial" pitchFamily="34" charset="0"/>
                        <a:cs typeface="Arial" pitchFamily="34" charset="0"/>
                      </a:endParaRPr>
                    </a:p>
                  </a:txBody>
                  <a:tcPr>
                    <a:solidFill>
                      <a:schemeClr val="bg1"/>
                    </a:solidFill>
                  </a:tcPr>
                </a:tc>
                <a:tc>
                  <a:txBody>
                    <a:bodyPr/>
                    <a:lstStyle/>
                    <a:p>
                      <a:r>
                        <a:rPr lang="es-MX"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Uruguay</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Belize</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s-MX" sz="1200" dirty="0" smtClean="0">
                          <a:latin typeface="Arial" pitchFamily="34" charset="0"/>
                          <a:cs typeface="Arial" pitchFamily="34" charset="0"/>
                        </a:rPr>
                        <a:t>St.</a:t>
                      </a:r>
                      <a:r>
                        <a:rPr lang="es-MX" sz="1200" baseline="0" dirty="0" smtClean="0">
                          <a:latin typeface="Arial" pitchFamily="34" charset="0"/>
                          <a:cs typeface="Arial" pitchFamily="34" charset="0"/>
                        </a:rPr>
                        <a:t> </a:t>
                      </a:r>
                      <a:r>
                        <a:rPr lang="es-MX" sz="1200" baseline="0" dirty="0" err="1" smtClean="0">
                          <a:latin typeface="Arial" pitchFamily="34" charset="0"/>
                          <a:cs typeface="Arial" pitchFamily="34" charset="0"/>
                        </a:rPr>
                        <a:t>Kitts</a:t>
                      </a:r>
                      <a:r>
                        <a:rPr lang="es-MX" sz="1200" baseline="0" dirty="0" smtClean="0">
                          <a:latin typeface="Arial" pitchFamily="34" charset="0"/>
                          <a:cs typeface="Arial" pitchFamily="34" charset="0"/>
                        </a:rPr>
                        <a:t> </a:t>
                      </a:r>
                      <a:r>
                        <a:rPr lang="en-US" sz="1200" baseline="0" dirty="0" smtClean="0">
                          <a:latin typeface="Arial" pitchFamily="34" charset="0"/>
                          <a:cs typeface="Arial" pitchFamily="34" charset="0"/>
                        </a:rPr>
                        <a:t>&amp;Nevis</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St. Vincent &amp; Grenadines</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Colombia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St. Lucia</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b="1" dirty="0" smtClean="0">
                          <a:latin typeface="Arial" pitchFamily="34" charset="0"/>
                          <a:cs typeface="Arial" pitchFamily="34" charset="0"/>
                        </a:rPr>
                        <a:t>TOTAL  NATIONAL</a:t>
                      </a:r>
                      <a:endParaRPr lang="en-US" sz="1200" b="1" dirty="0">
                        <a:latin typeface="Arial" pitchFamily="34" charset="0"/>
                        <a:cs typeface="Arial" pitchFamily="34" charset="0"/>
                      </a:endParaRPr>
                    </a:p>
                  </a:txBody>
                  <a:tcPr>
                    <a:solidFill>
                      <a:schemeClr val="bg1"/>
                    </a:solidFill>
                  </a:tcPr>
                </a:tc>
                <a:tc>
                  <a:txBody>
                    <a:bodyPr/>
                    <a:lstStyle/>
                    <a:p>
                      <a:r>
                        <a:rPr lang="en-US" sz="1200" b="1" dirty="0" smtClean="0">
                          <a:latin typeface="Arial" pitchFamily="34" charset="0"/>
                          <a:cs typeface="Arial" pitchFamily="34" charset="0"/>
                        </a:rPr>
                        <a:t>51</a:t>
                      </a:r>
                      <a:endParaRPr lang="en-US" sz="12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Costa</a:t>
                      </a:r>
                      <a:r>
                        <a:rPr lang="en-US" sz="1200" baseline="0" dirty="0" smtClean="0">
                          <a:latin typeface="Arial" pitchFamily="34" charset="0"/>
                          <a:cs typeface="Arial" pitchFamily="34" charset="0"/>
                        </a:rPr>
                        <a:t> R</a:t>
                      </a:r>
                      <a:r>
                        <a:rPr lang="en-US" sz="1200" dirty="0" smtClean="0">
                          <a:latin typeface="Arial" pitchFamily="34" charset="0"/>
                          <a:cs typeface="Arial" pitchFamily="34" charset="0"/>
                        </a:rPr>
                        <a:t>ica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Montserrat</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endParaRPr lang="en-US" sz="1200" dirty="0">
                        <a:latin typeface="Arial" pitchFamily="34" charset="0"/>
                        <a:cs typeface="Arial" pitchFamily="34" charset="0"/>
                      </a:endParaRPr>
                    </a:p>
                  </a:txBody>
                  <a:tcPr>
                    <a:solidFill>
                      <a:schemeClr val="bg1"/>
                    </a:solidFill>
                  </a:tcPr>
                </a:tc>
                <a:tc>
                  <a:txBody>
                    <a:bodyPr/>
                    <a:lstStyle/>
                    <a:p>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Dominica</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r>
                        <a:rPr lang="en-US" sz="1200" dirty="0" smtClean="0">
                          <a:latin typeface="Arial" pitchFamily="34" charset="0"/>
                          <a:cs typeface="Arial" pitchFamily="34" charset="0"/>
                        </a:rPr>
                        <a:t>2</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Nicaragua</a:t>
                      </a:r>
                      <a:endParaRPr lang="en-US" sz="1200" dirty="0">
                        <a:latin typeface="Arial" pitchFamily="34" charset="0"/>
                        <a:cs typeface="Arial" pitchFamily="34" charset="0"/>
                      </a:endParaRPr>
                    </a:p>
                  </a:txBody>
                  <a:tcPr>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solidFill>
                      <a:schemeClr val="bg1"/>
                    </a:solidFill>
                  </a:tcPr>
                </a:tc>
                <a:tc>
                  <a:txBody>
                    <a:bodyPr/>
                    <a:lstStyle/>
                    <a:p>
                      <a:endParaRPr lang="en-US" sz="1200" dirty="0">
                        <a:latin typeface="Arial" pitchFamily="34" charset="0"/>
                        <a:cs typeface="Arial" pitchFamily="34" charset="0"/>
                      </a:endParaRPr>
                    </a:p>
                  </a:txBody>
                  <a:tcPr>
                    <a:solidFill>
                      <a:schemeClr val="bg1"/>
                    </a:solidFill>
                  </a:tcPr>
                </a:tc>
                <a:tc>
                  <a:txBody>
                    <a:bodyPr/>
                    <a:lstStyle/>
                    <a:p>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273968">
                <a:tc>
                  <a:txBody>
                    <a:bodyPr/>
                    <a:lstStyle/>
                    <a:p>
                      <a:r>
                        <a:rPr lang="en-US" sz="1200" dirty="0" smtClean="0">
                          <a:latin typeface="Arial" pitchFamily="34" charset="0"/>
                          <a:cs typeface="Arial" pitchFamily="34" charset="0"/>
                        </a:rPr>
                        <a:t>Dominican Republic</a:t>
                      </a:r>
                      <a:endParaRPr lang="en-US" sz="1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latin typeface="Arial" pitchFamily="34" charset="0"/>
                          <a:cs typeface="Arial" pitchFamily="34" charset="0"/>
                        </a:rPr>
                        <a:t>4</a:t>
                      </a:r>
                      <a:endParaRPr lang="en-US" sz="1200" dirty="0">
                        <a:latin typeface="Arial" pitchFamily="34" charset="0"/>
                        <a:cs typeface="Arial" pitchFamily="34"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latin typeface="Arial" pitchFamily="34" charset="0"/>
                          <a:cs typeface="Arial" pitchFamily="34" charset="0"/>
                        </a:rPr>
                        <a:t>Panama</a:t>
                      </a:r>
                      <a:endParaRPr lang="en-US" sz="1200" dirty="0">
                        <a:latin typeface="Arial" pitchFamily="34" charset="0"/>
                        <a:cs typeface="Arial" pitchFamily="34"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latin typeface="Arial" pitchFamily="34" charset="0"/>
                          <a:cs typeface="Arial" pitchFamily="34" charset="0"/>
                        </a:rPr>
                        <a:t>1</a:t>
                      </a:r>
                      <a:endParaRPr lang="en-US" sz="1200" dirty="0">
                        <a:latin typeface="Arial" pitchFamily="34" charset="0"/>
                        <a:cs typeface="Arial" pitchFamily="34"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Arial" pitchFamily="34" charset="0"/>
                        <a:cs typeface="Arial" pitchFamily="34"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20028" y="350912"/>
            <a:ext cx="8496944" cy="792088"/>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s-ES" sz="2400" b="1" i="0" dirty="0" smtClean="0">
                <a:solidFill>
                  <a:schemeClr val="tx2"/>
                </a:solidFill>
                <a:latin typeface="Arial" charset="0"/>
              </a:rPr>
              <a:t>    </a:t>
            </a:r>
          </a:p>
          <a:p>
            <a:pPr marL="342900" indent="-342900" algn="just">
              <a:buNone/>
            </a:pPr>
            <a:r>
              <a:rPr lang="es-ES" b="1" i="0" dirty="0" smtClean="0">
                <a:solidFill>
                  <a:schemeClr val="tx2"/>
                </a:solidFill>
                <a:latin typeface="Arial" charset="0"/>
              </a:rPr>
              <a:t>…and also at the subnational level</a:t>
            </a:r>
            <a:endParaRPr lang="es-ES" i="0" dirty="0">
              <a:solidFill>
                <a:schemeClr val="tx2"/>
              </a:solidFill>
              <a:latin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34844214"/>
              </p:ext>
            </p:extLst>
          </p:nvPr>
        </p:nvGraphicFramePr>
        <p:xfrm>
          <a:off x="914400" y="2062336"/>
          <a:ext cx="2736304" cy="2590800"/>
        </p:xfrm>
        <a:graphic>
          <a:graphicData uri="http://schemas.openxmlformats.org/drawingml/2006/table">
            <a:tbl>
              <a:tblPr firstRow="1" bandRow="1">
                <a:effectLst>
                  <a:outerShdw blurRad="50800" dist="50800" dir="5400000" algn="ctr" rotWithShape="0">
                    <a:schemeClr val="bg1">
                      <a:lumMod val="65000"/>
                    </a:schemeClr>
                  </a:outerShdw>
                </a:effectLst>
                <a:tableStyleId>{5C22544A-7EE6-4342-B048-85BDC9FD1C3A}</a:tableStyleId>
              </a:tblPr>
              <a:tblGrid>
                <a:gridCol w="1512168"/>
                <a:gridCol w="1224136"/>
              </a:tblGrid>
              <a:tr h="568209">
                <a:tc>
                  <a:txBody>
                    <a:bodyPr/>
                    <a:lstStyle/>
                    <a:p>
                      <a:r>
                        <a:rPr lang="es-MX" sz="1600" dirty="0" smtClean="0">
                          <a:solidFill>
                            <a:schemeClr val="tx1"/>
                          </a:solidFill>
                          <a:latin typeface="Arial" pitchFamily="34" charset="0"/>
                          <a:cs typeface="Arial" pitchFamily="34" charset="0"/>
                        </a:rPr>
                        <a:t>Country</a:t>
                      </a:r>
                      <a:endParaRPr lang="en-US" sz="1600"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r>
                        <a:rPr lang="es-MX" sz="1600" dirty="0" smtClean="0">
                          <a:solidFill>
                            <a:schemeClr val="tx1"/>
                          </a:solidFill>
                          <a:latin typeface="Arial" pitchFamily="34" charset="0"/>
                          <a:cs typeface="Arial" pitchFamily="34" charset="0"/>
                        </a:rPr>
                        <a:t>Total</a:t>
                      </a:r>
                      <a:r>
                        <a:rPr lang="es-MX" sz="1600" baseline="0" dirty="0" smtClean="0">
                          <a:solidFill>
                            <a:schemeClr val="tx1"/>
                          </a:solidFill>
                          <a:latin typeface="Arial" pitchFamily="34" charset="0"/>
                          <a:cs typeface="Arial" pitchFamily="34" charset="0"/>
                        </a:rPr>
                        <a:t> </a:t>
                      </a:r>
                      <a:r>
                        <a:rPr lang="es-MX" sz="1600" baseline="0" dirty="0" err="1" smtClean="0">
                          <a:solidFill>
                            <a:schemeClr val="tx1"/>
                          </a:solidFill>
                          <a:latin typeface="Arial" pitchFamily="34" charset="0"/>
                          <a:cs typeface="Arial" pitchFamily="34" charset="0"/>
                        </a:rPr>
                        <a:t>PEFAs</a:t>
                      </a:r>
                      <a:endParaRPr lang="en-US" sz="1600" dirty="0">
                        <a:solidFill>
                          <a:schemeClr val="tx1"/>
                        </a:solidFill>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324691">
                <a:tc>
                  <a:txBody>
                    <a:bodyPr/>
                    <a:lstStyle/>
                    <a:p>
                      <a:r>
                        <a:rPr lang="en-US" sz="1600" dirty="0" smtClean="0">
                          <a:latin typeface="Arial" pitchFamily="34" charset="0"/>
                          <a:cs typeface="Arial" pitchFamily="34" charset="0"/>
                        </a:rPr>
                        <a:t>Argentina</a:t>
                      </a:r>
                      <a:endParaRPr lang="en-US" sz="16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600" dirty="0" smtClean="0">
                          <a:latin typeface="Arial" pitchFamily="34" charset="0"/>
                          <a:cs typeface="Arial" pitchFamily="34" charset="0"/>
                        </a:rPr>
                        <a:t>4</a:t>
                      </a:r>
                      <a:endParaRPr lang="en-US" sz="16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324691">
                <a:tc>
                  <a:txBody>
                    <a:bodyPr/>
                    <a:lstStyle/>
                    <a:p>
                      <a:r>
                        <a:rPr lang="en-US" sz="1600" dirty="0" smtClean="0">
                          <a:latin typeface="Arial" pitchFamily="34" charset="0"/>
                          <a:cs typeface="Arial" pitchFamily="34" charset="0"/>
                        </a:rPr>
                        <a:t>Brazil</a:t>
                      </a:r>
                      <a:endParaRPr lang="en-US" sz="16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600" dirty="0" smtClean="0">
                          <a:latin typeface="Arial" pitchFamily="34" charset="0"/>
                          <a:cs typeface="Arial" pitchFamily="34" charset="0"/>
                        </a:rPr>
                        <a:t>4</a:t>
                      </a:r>
                      <a:endParaRPr lang="en-US" sz="16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324691">
                <a:tc>
                  <a:txBody>
                    <a:bodyPr/>
                    <a:lstStyle/>
                    <a:p>
                      <a:r>
                        <a:rPr lang="en-US" sz="1600" dirty="0" smtClean="0">
                          <a:latin typeface="Arial" pitchFamily="34" charset="0"/>
                          <a:cs typeface="Arial" pitchFamily="34" charset="0"/>
                        </a:rPr>
                        <a:t>Colombia</a:t>
                      </a:r>
                      <a:endParaRPr lang="en-US" sz="16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600" dirty="0" smtClean="0">
                          <a:latin typeface="Arial" pitchFamily="34" charset="0"/>
                          <a:cs typeface="Arial" pitchFamily="34" charset="0"/>
                        </a:rPr>
                        <a:t>1</a:t>
                      </a:r>
                      <a:endParaRPr lang="en-US" sz="16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324691">
                <a:tc>
                  <a:txBody>
                    <a:bodyPr/>
                    <a:lstStyle/>
                    <a:p>
                      <a:r>
                        <a:rPr lang="en-US" sz="1600" dirty="0" smtClean="0">
                          <a:latin typeface="Arial" pitchFamily="34" charset="0"/>
                          <a:cs typeface="Arial" pitchFamily="34" charset="0"/>
                        </a:rPr>
                        <a:t>Honduras</a:t>
                      </a:r>
                      <a:endParaRPr lang="en-US" sz="16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600" dirty="0" smtClean="0">
                          <a:latin typeface="Arial" pitchFamily="34" charset="0"/>
                          <a:cs typeface="Arial" pitchFamily="34" charset="0"/>
                        </a:rPr>
                        <a:t>1</a:t>
                      </a:r>
                      <a:endParaRPr lang="en-US" sz="16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324691">
                <a:tc>
                  <a:txBody>
                    <a:bodyPr/>
                    <a:lstStyle/>
                    <a:p>
                      <a:r>
                        <a:rPr lang="en-US" sz="1600" dirty="0" smtClean="0">
                          <a:latin typeface="Arial" pitchFamily="34" charset="0"/>
                          <a:cs typeface="Arial" pitchFamily="34" charset="0"/>
                        </a:rPr>
                        <a:t>Peru</a:t>
                      </a:r>
                      <a:endParaRPr lang="en-US" sz="16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en-US" sz="1600" dirty="0" smtClean="0">
                          <a:latin typeface="Arial" pitchFamily="34" charset="0"/>
                          <a:cs typeface="Arial" pitchFamily="34" charset="0"/>
                        </a:rPr>
                        <a:t>3</a:t>
                      </a:r>
                      <a:endParaRPr lang="en-US" sz="1600"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solidFill>
                      <a:schemeClr val="bg1"/>
                    </a:solidFill>
                  </a:tcPr>
                </a:tc>
              </a:tr>
              <a:tr h="324691">
                <a:tc>
                  <a:txBody>
                    <a:bodyPr/>
                    <a:lstStyle/>
                    <a:p>
                      <a:r>
                        <a:rPr lang="en-US" sz="1600" b="1" dirty="0" smtClean="0">
                          <a:latin typeface="Arial" pitchFamily="34" charset="0"/>
                          <a:cs typeface="Arial" pitchFamily="34" charset="0"/>
                        </a:rPr>
                        <a:t>TOTAL</a:t>
                      </a:r>
                      <a:endParaRPr lang="en-US" sz="16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smtClean="0">
                          <a:latin typeface="Arial" pitchFamily="34" charset="0"/>
                          <a:cs typeface="Arial" pitchFamily="34" charset="0"/>
                        </a:rPr>
                        <a:t>13</a:t>
                      </a:r>
                      <a:endParaRPr lang="en-US" sz="16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 name="Rectángulo 9"/>
          <p:cNvSpPr/>
          <p:nvPr/>
        </p:nvSpPr>
        <p:spPr>
          <a:xfrm>
            <a:off x="4114800" y="2138536"/>
            <a:ext cx="4308800" cy="2431435"/>
          </a:xfrm>
          <a:prstGeom prst="rect">
            <a:avLst/>
          </a:prstGeom>
        </p:spPr>
        <p:txBody>
          <a:bodyPr wrap="square">
            <a:spAutoFit/>
          </a:bodyPr>
          <a:lstStyle/>
          <a:p>
            <a:pPr>
              <a:buNone/>
            </a:pPr>
            <a:r>
              <a:rPr lang="en-US" sz="2000" i="0" dirty="0" smtClean="0">
                <a:latin typeface="Arial" pitchFamily="34" charset="0"/>
                <a:cs typeface="Arial" pitchFamily="34" charset="0"/>
              </a:rPr>
              <a:t>In total, there are 64 </a:t>
            </a:r>
            <a:r>
              <a:rPr lang="en-US" sz="2000" i="0" dirty="0" err="1" smtClean="0">
                <a:latin typeface="Arial" pitchFamily="34" charset="0"/>
                <a:cs typeface="Arial" pitchFamily="34" charset="0"/>
              </a:rPr>
              <a:t>PEFAs</a:t>
            </a:r>
            <a:r>
              <a:rPr lang="en-US" sz="2000" i="0" dirty="0" smtClean="0">
                <a:latin typeface="Arial" pitchFamily="34" charset="0"/>
                <a:cs typeface="Arial" pitchFamily="34" charset="0"/>
              </a:rPr>
              <a:t> official performed in the LAC Region.</a:t>
            </a:r>
          </a:p>
          <a:p>
            <a:pPr>
              <a:buNone/>
            </a:pPr>
            <a:endParaRPr lang="en-US" sz="2000" i="0" dirty="0" smtClean="0">
              <a:latin typeface="Arial" pitchFamily="34" charset="0"/>
              <a:cs typeface="Arial" pitchFamily="34" charset="0"/>
            </a:endParaRPr>
          </a:p>
          <a:p>
            <a:pPr>
              <a:buNone/>
            </a:pPr>
            <a:r>
              <a:rPr lang="en-US" sz="2000" i="0" dirty="0" smtClean="0">
                <a:latin typeface="Arial" pitchFamily="34" charset="0"/>
                <a:cs typeface="Arial" pitchFamily="34" charset="0"/>
              </a:rPr>
              <a:t>Fairly, wide spread use across countries and well-known instrument.</a:t>
            </a:r>
            <a:endParaRPr lang="es-ES_tradnl" sz="2000" i="0" dirty="0" smtClean="0">
              <a:latin typeface="Arial" pitchFamily="34" charset="0"/>
              <a:cs typeface="Arial" pitchFamily="34" charset="0"/>
            </a:endParaRPr>
          </a:p>
          <a:p>
            <a:pPr marL="914400" lvl="1" indent="-457200">
              <a:buAutoNum type="arabicParenR"/>
            </a:pPr>
            <a:endParaRPr lang="es-ES_tradnl" sz="2000" i="0" dirty="0" smtClean="0">
              <a:latin typeface="Arial" pitchFamily="34" charset="0"/>
              <a:cs typeface="Arial" pitchFamily="34" charset="0"/>
            </a:endParaRPr>
          </a:p>
        </p:txBody>
      </p:sp>
    </p:spTree>
    <p:extLst>
      <p:ext uri="{BB962C8B-B14F-4D97-AF65-F5344CB8AC3E}">
        <p14:creationId xmlns:p14="http://schemas.microsoft.com/office/powerpoint/2010/main" val="1290043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304799" y="548680"/>
            <a:ext cx="8610601" cy="720080"/>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Some Public Financial Management Features in LAC</a:t>
            </a:r>
          </a:p>
          <a:p>
            <a:pPr marL="342900" indent="-342900">
              <a:buNone/>
            </a:pPr>
            <a:r>
              <a:rPr lang="en-US" sz="1800" dirty="0" smtClean="0">
                <a:solidFill>
                  <a:schemeClr val="tx2"/>
                </a:solidFill>
                <a:latin typeface="Arial" charset="0"/>
              </a:rPr>
              <a:t>Progress with pending challenges</a:t>
            </a:r>
            <a:endParaRPr lang="en-US" sz="2400" dirty="0">
              <a:solidFill>
                <a:schemeClr val="tx2"/>
              </a:solidFill>
              <a:latin typeface="Arial" charset="0"/>
            </a:endParaRPr>
          </a:p>
        </p:txBody>
      </p:sp>
      <p:sp>
        <p:nvSpPr>
          <p:cNvPr id="4" name="Elipse 3"/>
          <p:cNvSpPr/>
          <p:nvPr/>
        </p:nvSpPr>
        <p:spPr bwMode="auto">
          <a:xfrm>
            <a:off x="1447800" y="3200400"/>
            <a:ext cx="1524000" cy="609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ct val="0"/>
              </a:spcAft>
              <a:buClrTx/>
              <a:buSzTx/>
              <a:buFontTx/>
              <a:buChar char="•"/>
              <a:tabLst/>
            </a:pPr>
            <a:endParaRPr kumimoji="0" lang="es-ES_tradnl" sz="2800" b="0" i="1" u="none" strike="noStrike" cap="none" normalizeH="0" baseline="0" smtClean="0">
              <a:ln>
                <a:noFill/>
              </a:ln>
              <a:solidFill>
                <a:schemeClr val="tx1"/>
              </a:solidFill>
              <a:effectLst/>
              <a:latin typeface="Times New Roman" pitchFamily="18" charset="0"/>
            </a:endParaRPr>
          </a:p>
        </p:txBody>
      </p:sp>
      <p:sp>
        <p:nvSpPr>
          <p:cNvPr id="10" name="Rectángulo 9"/>
          <p:cNvSpPr/>
          <p:nvPr/>
        </p:nvSpPr>
        <p:spPr>
          <a:xfrm>
            <a:off x="381000" y="1340768"/>
            <a:ext cx="8305800" cy="4530471"/>
          </a:xfrm>
          <a:prstGeom prst="rect">
            <a:avLst/>
          </a:prstGeom>
        </p:spPr>
        <p:txBody>
          <a:bodyPr wrap="square">
            <a:spAutoFit/>
          </a:bodyPr>
          <a:lstStyle/>
          <a:p>
            <a:pPr marL="457200" indent="-457200">
              <a:lnSpc>
                <a:spcPct val="150000"/>
              </a:lnSpc>
            </a:pPr>
            <a:r>
              <a:rPr lang="en-US" sz="2200" b="1" dirty="0" smtClean="0">
                <a:latin typeface="Arial" pitchFamily="34" charset="0"/>
                <a:cs typeface="Arial" pitchFamily="34" charset="0"/>
              </a:rPr>
              <a:t>Great variation across countries </a:t>
            </a:r>
            <a:r>
              <a:rPr lang="en-US" sz="2200" i="0" dirty="0" smtClean="0">
                <a:latin typeface="Arial" pitchFamily="34" charset="0"/>
                <a:cs typeface="Arial" pitchFamily="34" charset="0"/>
              </a:rPr>
              <a:t>(from Chile to Haiti)</a:t>
            </a:r>
          </a:p>
          <a:p>
            <a:pPr marL="457200" indent="-457200">
              <a:lnSpc>
                <a:spcPct val="150000"/>
              </a:lnSpc>
            </a:pPr>
            <a:r>
              <a:rPr lang="en-US" sz="2200" b="1" dirty="0">
                <a:latin typeface="Arial" pitchFamily="34" charset="0"/>
                <a:cs typeface="Arial" pitchFamily="34" charset="0"/>
              </a:rPr>
              <a:t>P</a:t>
            </a:r>
            <a:r>
              <a:rPr lang="en-US" sz="2200" b="1" dirty="0" smtClean="0">
                <a:latin typeface="Arial" pitchFamily="34" charset="0"/>
                <a:cs typeface="Arial" pitchFamily="34" charset="0"/>
              </a:rPr>
              <a:t>rogress over recent decades </a:t>
            </a:r>
            <a:r>
              <a:rPr lang="en-US" sz="2200" i="0" dirty="0" smtClean="0">
                <a:latin typeface="Arial" pitchFamily="34" charset="0"/>
                <a:cs typeface="Arial" pitchFamily="34" charset="0"/>
              </a:rPr>
              <a:t>(</a:t>
            </a:r>
            <a:r>
              <a:rPr lang="en-US" sz="2200" i="0" dirty="0" err="1" smtClean="0">
                <a:latin typeface="Arial" pitchFamily="34" charset="0"/>
                <a:cs typeface="Arial" pitchFamily="34" charset="0"/>
              </a:rPr>
              <a:t>Dener</a:t>
            </a:r>
            <a:r>
              <a:rPr lang="en-US" sz="2200" i="0" dirty="0" smtClean="0">
                <a:latin typeface="Arial" pitchFamily="34" charset="0"/>
                <a:cs typeface="Arial" pitchFamily="34" charset="0"/>
              </a:rPr>
              <a:t> et al, 2011; </a:t>
            </a:r>
            <a:r>
              <a:rPr lang="en-US" sz="2200" i="0" dirty="0" err="1" smtClean="0">
                <a:latin typeface="Arial" pitchFamily="34" charset="0"/>
                <a:cs typeface="Arial" pitchFamily="34" charset="0"/>
              </a:rPr>
              <a:t>Vani</a:t>
            </a:r>
            <a:r>
              <a:rPr lang="en-US" sz="2200" i="0" dirty="0" smtClean="0">
                <a:latin typeface="Arial" pitchFamily="34" charset="0"/>
                <a:cs typeface="Arial" pitchFamily="34" charset="0"/>
              </a:rPr>
              <a:t>, 2012), but also stagnation… very country specific. </a:t>
            </a:r>
          </a:p>
          <a:p>
            <a:pPr marL="457200" indent="-457200">
              <a:lnSpc>
                <a:spcPct val="150000"/>
              </a:lnSpc>
            </a:pPr>
            <a:r>
              <a:rPr lang="en-US" sz="2200" i="0" dirty="0" smtClean="0">
                <a:latin typeface="Arial" pitchFamily="34" charset="0"/>
                <a:cs typeface="Arial" pitchFamily="34" charset="0"/>
              </a:rPr>
              <a:t>In general, </a:t>
            </a:r>
            <a:r>
              <a:rPr lang="en-US" sz="2200" b="1" dirty="0" smtClean="0">
                <a:latin typeface="Arial" pitchFamily="34" charset="0"/>
                <a:cs typeface="Arial" pitchFamily="34" charset="0"/>
              </a:rPr>
              <a:t>challenges remain</a:t>
            </a:r>
            <a:r>
              <a:rPr lang="en-US" sz="2200" i="0" dirty="0" smtClean="0">
                <a:latin typeface="Arial" pitchFamily="34" charset="0"/>
                <a:cs typeface="Arial" pitchFamily="34" charset="0"/>
              </a:rPr>
              <a:t>:</a:t>
            </a:r>
          </a:p>
          <a:p>
            <a:pPr marL="914400" lvl="1" indent="-457200"/>
            <a:r>
              <a:rPr lang="en-US" sz="1800" i="0" dirty="0" smtClean="0">
                <a:latin typeface="Arial" pitchFamily="34" charset="0"/>
                <a:cs typeface="Arial" pitchFamily="34" charset="0"/>
              </a:rPr>
              <a:t>Budget management and the linkages between medium-term fiscal management and budget; </a:t>
            </a:r>
          </a:p>
          <a:p>
            <a:pPr marL="914400" lvl="1" indent="-457200"/>
            <a:r>
              <a:rPr lang="en-US" sz="1800" i="0" dirty="0" smtClean="0">
                <a:latin typeface="Arial" pitchFamily="34" charset="0"/>
                <a:cs typeface="Arial" pitchFamily="34" charset="0"/>
              </a:rPr>
              <a:t>Treasury management; </a:t>
            </a:r>
            <a:r>
              <a:rPr lang="en-US" sz="1800" i="0" dirty="0">
                <a:latin typeface="Arial" pitchFamily="34" charset="0"/>
                <a:cs typeface="Arial" pitchFamily="34" charset="0"/>
              </a:rPr>
              <a:t>Arrears recording and management</a:t>
            </a:r>
          </a:p>
          <a:p>
            <a:pPr marL="914400" lvl="1" indent="-457200"/>
            <a:r>
              <a:rPr lang="en-US" sz="1800" i="0" dirty="0" smtClean="0">
                <a:latin typeface="Arial" pitchFamily="34" charset="0"/>
                <a:cs typeface="Arial" pitchFamily="34" charset="0"/>
              </a:rPr>
              <a:t>Budget transparency and upgrading of accounting standards.</a:t>
            </a:r>
          </a:p>
          <a:p>
            <a:pPr marL="914400" lvl="1" indent="-457200"/>
            <a:r>
              <a:rPr lang="en-US" sz="1800" i="0" dirty="0" smtClean="0">
                <a:latin typeface="Arial" pitchFamily="34" charset="0"/>
                <a:cs typeface="Arial" pitchFamily="34" charset="0"/>
              </a:rPr>
              <a:t>Sector level PFM operations</a:t>
            </a:r>
          </a:p>
          <a:p>
            <a:pPr marL="914400" lvl="1" indent="-457200"/>
            <a:r>
              <a:rPr lang="en-US" sz="1800" i="0" dirty="0" smtClean="0">
                <a:latin typeface="Arial" pitchFamily="34" charset="0"/>
                <a:cs typeface="Arial" pitchFamily="34" charset="0"/>
              </a:rPr>
              <a:t>Other areas: investment, performance budgeting, revenue</a:t>
            </a:r>
          </a:p>
          <a:p>
            <a:pPr marL="914400" lvl="1" indent="-457200"/>
            <a:r>
              <a:rPr lang="en-US" sz="1800" i="0" dirty="0" smtClean="0">
                <a:latin typeface="Arial" pitchFamily="34" charset="0"/>
                <a:cs typeface="Arial" pitchFamily="34" charset="0"/>
              </a:rPr>
              <a:t>Subnational dimension</a:t>
            </a:r>
          </a:p>
        </p:txBody>
      </p:sp>
    </p:spTree>
    <p:extLst>
      <p:ext uri="{BB962C8B-B14F-4D97-AF65-F5344CB8AC3E}">
        <p14:creationId xmlns:p14="http://schemas.microsoft.com/office/powerpoint/2010/main" val="3191415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p:cNvSpPr>
          <p:nvPr/>
        </p:nvSpPr>
        <p:spPr bwMode="auto">
          <a:xfrm>
            <a:off x="323528" y="548680"/>
            <a:ext cx="8496944" cy="468052"/>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pitchFamily="34" charset="0"/>
                <a:cs typeface="Arial" pitchFamily="34" charset="0"/>
              </a:rPr>
              <a:t>	</a:t>
            </a:r>
          </a:p>
          <a:p>
            <a:pPr marL="342900" indent="-342900">
              <a:buNone/>
            </a:pPr>
            <a:endParaRPr lang="en-US" sz="2400" b="1" i="0" dirty="0" smtClean="0">
              <a:solidFill>
                <a:schemeClr val="tx2"/>
              </a:solidFill>
              <a:latin typeface="Arial" pitchFamily="34" charset="0"/>
              <a:cs typeface="Arial" pitchFamily="34" charset="0"/>
            </a:endParaRPr>
          </a:p>
          <a:p>
            <a:pPr marL="342900" indent="-342900">
              <a:buNone/>
            </a:pPr>
            <a:endParaRPr lang="en-US" sz="2400" b="1" i="0" dirty="0" smtClean="0">
              <a:solidFill>
                <a:schemeClr val="tx2"/>
              </a:solidFill>
              <a:latin typeface="Arial" pitchFamily="34" charset="0"/>
              <a:cs typeface="Arial" pitchFamily="34" charset="0"/>
            </a:endParaRPr>
          </a:p>
          <a:p>
            <a:pPr marL="342900" indent="-342900">
              <a:buNone/>
            </a:pPr>
            <a:r>
              <a:rPr lang="en-US" sz="2400" b="1" i="0" dirty="0" smtClean="0">
                <a:solidFill>
                  <a:schemeClr val="tx2"/>
                </a:solidFill>
                <a:latin typeface="Arial" pitchFamily="34" charset="0"/>
                <a:cs typeface="Arial" pitchFamily="34" charset="0"/>
              </a:rPr>
              <a:t>    </a:t>
            </a: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r>
              <a:rPr lang="en-US" sz="2400" b="1" i="0" dirty="0" smtClean="0">
                <a:solidFill>
                  <a:schemeClr val="tx2"/>
                </a:solidFill>
                <a:latin typeface="Arial" pitchFamily="34" charset="0"/>
                <a:cs typeface="Arial" pitchFamily="34" charset="0"/>
              </a:rPr>
              <a:t>Differences between LAC and other Regions</a:t>
            </a:r>
          </a:p>
        </p:txBody>
      </p:sp>
      <p:sp>
        <p:nvSpPr>
          <p:cNvPr id="3" name="Text Box 9"/>
          <p:cNvSpPr txBox="1">
            <a:spLocks noChangeArrowheads="1"/>
          </p:cNvSpPr>
          <p:nvPr/>
        </p:nvSpPr>
        <p:spPr bwMode="auto">
          <a:xfrm>
            <a:off x="395536" y="1486057"/>
            <a:ext cx="5040560" cy="3804118"/>
          </a:xfrm>
          <a:prstGeom prst="rect">
            <a:avLst/>
          </a:prstGeom>
          <a:noFill/>
          <a:ln w="9525">
            <a:noFill/>
            <a:miter lim="800000"/>
            <a:headEnd/>
            <a:tailEnd/>
          </a:ln>
          <a:effectLst/>
        </p:spPr>
        <p:txBody>
          <a:bodyPr wrap="square">
            <a:spAutoFit/>
          </a:bodyPr>
          <a:lstStyle/>
          <a:p>
            <a:pPr marL="342900" indent="-342900"/>
            <a:r>
              <a:rPr lang="en-US" sz="1800" b="1" dirty="0" smtClean="0">
                <a:latin typeface="Arial" pitchFamily="34" charset="0"/>
                <a:cs typeface="Arial" pitchFamily="34" charset="0"/>
              </a:rPr>
              <a:t>LAC FMIS World Bank portfolio: </a:t>
            </a:r>
            <a:r>
              <a:rPr lang="en-US" sz="1800" i="0" dirty="0" smtClean="0">
                <a:latin typeface="Arial" pitchFamily="34" charset="0"/>
                <a:cs typeface="Arial" pitchFamily="34" charset="0"/>
              </a:rPr>
              <a:t>larger, somehow better performing (IEG) and with follow up operations (</a:t>
            </a:r>
            <a:r>
              <a:rPr lang="en-US" sz="1800" i="0" dirty="0" err="1" smtClean="0">
                <a:latin typeface="Arial" pitchFamily="34" charset="0"/>
                <a:cs typeface="Arial" pitchFamily="34" charset="0"/>
              </a:rPr>
              <a:t>Cem</a:t>
            </a:r>
            <a:r>
              <a:rPr lang="en-US" sz="1800" i="0" dirty="0" smtClean="0">
                <a:latin typeface="Arial" pitchFamily="34" charset="0"/>
                <a:cs typeface="Arial" pitchFamily="34" charset="0"/>
              </a:rPr>
              <a:t> et al, 2011), first </a:t>
            </a:r>
            <a:r>
              <a:rPr lang="en-US" sz="1800" i="0" dirty="0">
                <a:latin typeface="Arial" pitchFamily="34" charset="0"/>
                <a:cs typeface="Arial" pitchFamily="34" charset="0"/>
              </a:rPr>
              <a:t>movers (pioneers</a:t>
            </a:r>
            <a:r>
              <a:rPr lang="en-US" sz="1800" i="0" dirty="0" smtClean="0">
                <a:latin typeface="Arial" pitchFamily="34" charset="0"/>
                <a:cs typeface="Arial" pitchFamily="34" charset="0"/>
              </a:rPr>
              <a:t>?)</a:t>
            </a:r>
          </a:p>
          <a:p>
            <a:pPr marL="342900" indent="-342900"/>
            <a:r>
              <a:rPr lang="en-US" sz="1800" i="0" dirty="0" smtClean="0">
                <a:latin typeface="Arial" pitchFamily="34" charset="0"/>
                <a:cs typeface="Arial" pitchFamily="34" charset="0"/>
              </a:rPr>
              <a:t>On </a:t>
            </a:r>
            <a:r>
              <a:rPr lang="en-US" sz="1800" b="1" dirty="0" smtClean="0">
                <a:latin typeface="Arial" pitchFamily="34" charset="0"/>
                <a:cs typeface="Arial" pitchFamily="34" charset="0"/>
              </a:rPr>
              <a:t>transparency </a:t>
            </a:r>
            <a:r>
              <a:rPr lang="en-US" sz="1800" i="0" dirty="0" smtClean="0">
                <a:latin typeface="Arial" pitchFamily="34" charset="0"/>
                <a:cs typeface="Arial" pitchFamily="34" charset="0"/>
              </a:rPr>
              <a:t>related indicators, LAC average performance was above the average global performance.</a:t>
            </a:r>
          </a:p>
          <a:p>
            <a:pPr marL="342900" indent="-342900"/>
            <a:r>
              <a:rPr lang="en-US" sz="1800" b="1" dirty="0">
                <a:latin typeface="Arial" pitchFamily="34" charset="0"/>
                <a:cs typeface="Arial" pitchFamily="34" charset="0"/>
              </a:rPr>
              <a:t>PFM system performance </a:t>
            </a:r>
            <a:r>
              <a:rPr lang="en-US" sz="1800" i="0" dirty="0">
                <a:latin typeface="Arial" pitchFamily="34" charset="0"/>
                <a:cs typeface="Arial" pitchFamily="34" charset="0"/>
              </a:rPr>
              <a:t>varies across regions, and in general terms, Eastern European and </a:t>
            </a:r>
            <a:r>
              <a:rPr lang="en-US" sz="1800" b="1" dirty="0">
                <a:latin typeface="Arial" pitchFamily="34" charset="0"/>
                <a:cs typeface="Arial" pitchFamily="34" charset="0"/>
              </a:rPr>
              <a:t>LAC perform better</a:t>
            </a:r>
            <a:r>
              <a:rPr lang="en-US" sz="1800" i="0" dirty="0">
                <a:latin typeface="Arial" pitchFamily="34" charset="0"/>
                <a:cs typeface="Arial" pitchFamily="34" charset="0"/>
              </a:rPr>
              <a:t>, reaching on average roughly equivalent to a C+ score, while South Asian countries average slightly below C (</a:t>
            </a:r>
            <a:r>
              <a:rPr lang="en-US" sz="1800" i="0" dirty="0" err="1">
                <a:latin typeface="Arial" pitchFamily="34" charset="0"/>
                <a:cs typeface="Arial" pitchFamily="34" charset="0"/>
              </a:rPr>
              <a:t>Renzio</a:t>
            </a:r>
            <a:r>
              <a:rPr lang="en-US" sz="1800" i="0" dirty="0">
                <a:latin typeface="Arial" pitchFamily="34" charset="0"/>
                <a:cs typeface="Arial" pitchFamily="34" charset="0"/>
              </a:rPr>
              <a:t>, 2009). </a:t>
            </a:r>
          </a:p>
        </p:txBody>
      </p:sp>
      <p:graphicFrame>
        <p:nvGraphicFramePr>
          <p:cNvPr id="4" name="Table 3"/>
          <p:cNvGraphicFramePr>
            <a:graphicFrameLocks noGrp="1"/>
          </p:cNvGraphicFramePr>
          <p:nvPr>
            <p:extLst>
              <p:ext uri="{D42A27DB-BD31-4B8C-83A1-F6EECF244321}">
                <p14:modId xmlns:p14="http://schemas.microsoft.com/office/powerpoint/2010/main" val="50141752"/>
              </p:ext>
            </p:extLst>
          </p:nvPr>
        </p:nvGraphicFramePr>
        <p:xfrm>
          <a:off x="5652120" y="1412776"/>
          <a:ext cx="3276364" cy="3596640"/>
        </p:xfrm>
        <a:graphic>
          <a:graphicData uri="http://schemas.openxmlformats.org/drawingml/2006/table">
            <a:tbl>
              <a:tblPr firstRow="1" bandRow="1">
                <a:tableStyleId>{5C22544A-7EE6-4342-B048-85BDC9FD1C3A}</a:tableStyleId>
              </a:tblPr>
              <a:tblGrid>
                <a:gridCol w="1944216"/>
                <a:gridCol w="1332148"/>
              </a:tblGrid>
              <a:tr h="283263">
                <a:tc>
                  <a:txBody>
                    <a:bodyPr/>
                    <a:lstStyle/>
                    <a:p>
                      <a:pPr algn="ctr"/>
                      <a:r>
                        <a:rPr lang="en-US" sz="1400" dirty="0" smtClean="0">
                          <a:solidFill>
                            <a:schemeClr val="tx1"/>
                          </a:solidFill>
                        </a:rPr>
                        <a:t>Region</a:t>
                      </a:r>
                      <a:endParaRPr lang="en-US" sz="1400" dirty="0">
                        <a:solidFill>
                          <a:schemeClr val="tx1"/>
                        </a:solidFill>
                      </a:endParaRPr>
                    </a:p>
                  </a:txBody>
                  <a:tcPr>
                    <a:solidFill>
                      <a:schemeClr val="bg1">
                        <a:lumMod val="85000"/>
                      </a:schemeClr>
                    </a:solidFill>
                  </a:tcPr>
                </a:tc>
                <a:tc>
                  <a:txBody>
                    <a:bodyPr/>
                    <a:lstStyle/>
                    <a:p>
                      <a:pPr algn="ctr"/>
                      <a:r>
                        <a:rPr lang="en-US" sz="1400" dirty="0" smtClean="0">
                          <a:solidFill>
                            <a:schemeClr val="tx1"/>
                          </a:solidFill>
                        </a:rPr>
                        <a:t>Transparency</a:t>
                      </a:r>
                    </a:p>
                    <a:p>
                      <a:pPr algn="ctr"/>
                      <a:r>
                        <a:rPr lang="en-US" sz="1400" dirty="0" smtClean="0">
                          <a:solidFill>
                            <a:schemeClr val="tx1"/>
                          </a:solidFill>
                        </a:rPr>
                        <a:t>Average</a:t>
                      </a:r>
                      <a:endParaRPr lang="en-US" sz="1400" dirty="0">
                        <a:solidFill>
                          <a:schemeClr val="tx1"/>
                        </a:solidFill>
                      </a:endParaRPr>
                    </a:p>
                  </a:txBody>
                  <a:tcPr>
                    <a:solidFill>
                      <a:schemeClr val="bg1">
                        <a:lumMod val="85000"/>
                      </a:schemeClr>
                    </a:solidFill>
                  </a:tcPr>
                </a:tc>
              </a:tr>
              <a:tr h="283263">
                <a:tc>
                  <a:txBody>
                    <a:bodyPr/>
                    <a:lstStyle/>
                    <a:p>
                      <a:pPr algn="l"/>
                      <a:r>
                        <a:rPr lang="en-US" sz="1400" dirty="0" smtClean="0"/>
                        <a:t>Africa</a:t>
                      </a:r>
                      <a:endParaRPr lang="en-US" sz="1400" dirty="0"/>
                    </a:p>
                  </a:txBody>
                  <a:tcPr>
                    <a:solidFill>
                      <a:schemeClr val="bg1">
                        <a:lumMod val="85000"/>
                      </a:schemeClr>
                    </a:solidFill>
                  </a:tcPr>
                </a:tc>
                <a:tc>
                  <a:txBody>
                    <a:bodyPr/>
                    <a:lstStyle/>
                    <a:p>
                      <a:pPr algn="ctr"/>
                      <a:r>
                        <a:rPr lang="en-US" sz="1400" dirty="0" smtClean="0"/>
                        <a:t>2.37</a:t>
                      </a:r>
                      <a:endParaRPr lang="en-US" sz="1400" dirty="0"/>
                    </a:p>
                  </a:txBody>
                  <a:tcPr>
                    <a:solidFill>
                      <a:schemeClr val="bg1">
                        <a:lumMod val="85000"/>
                      </a:schemeClr>
                    </a:solidFill>
                  </a:tcPr>
                </a:tc>
              </a:tr>
              <a:tr h="283263">
                <a:tc>
                  <a:txBody>
                    <a:bodyPr/>
                    <a:lstStyle/>
                    <a:p>
                      <a:pPr algn="l"/>
                      <a:r>
                        <a:rPr lang="en-US" sz="1400" dirty="0" smtClean="0"/>
                        <a:t>East Asia &amp; Pacific</a:t>
                      </a:r>
                      <a:endParaRPr lang="en-US" sz="1400" dirty="0"/>
                    </a:p>
                  </a:txBody>
                  <a:tcPr>
                    <a:solidFill>
                      <a:schemeClr val="bg1">
                        <a:lumMod val="85000"/>
                      </a:schemeClr>
                    </a:solidFill>
                  </a:tcPr>
                </a:tc>
                <a:tc>
                  <a:txBody>
                    <a:bodyPr/>
                    <a:lstStyle/>
                    <a:p>
                      <a:pPr algn="ctr"/>
                      <a:r>
                        <a:rPr lang="en-US" sz="1400" dirty="0" smtClean="0"/>
                        <a:t>2.46</a:t>
                      </a:r>
                      <a:endParaRPr lang="en-US" sz="1400" dirty="0"/>
                    </a:p>
                  </a:txBody>
                  <a:tcPr>
                    <a:solidFill>
                      <a:schemeClr val="bg1">
                        <a:lumMod val="85000"/>
                      </a:schemeClr>
                    </a:solidFill>
                  </a:tcPr>
                </a:tc>
              </a:tr>
              <a:tr h="283263">
                <a:tc>
                  <a:txBody>
                    <a:bodyPr/>
                    <a:lstStyle/>
                    <a:p>
                      <a:pPr algn="l"/>
                      <a:r>
                        <a:rPr lang="en-US" sz="1400" dirty="0" smtClean="0"/>
                        <a:t>Eastern Europe &amp; Central Asia</a:t>
                      </a:r>
                      <a:endParaRPr lang="en-US" sz="1400" dirty="0"/>
                    </a:p>
                  </a:txBody>
                  <a:tcPr>
                    <a:solidFill>
                      <a:schemeClr val="bg1">
                        <a:lumMod val="85000"/>
                      </a:schemeClr>
                    </a:solidFill>
                  </a:tcPr>
                </a:tc>
                <a:tc>
                  <a:txBody>
                    <a:bodyPr/>
                    <a:lstStyle/>
                    <a:p>
                      <a:pPr algn="ctr"/>
                      <a:r>
                        <a:rPr lang="en-US" sz="1400" dirty="0" smtClean="0"/>
                        <a:t>3.10</a:t>
                      </a:r>
                      <a:endParaRPr lang="en-US" sz="1400" dirty="0"/>
                    </a:p>
                  </a:txBody>
                  <a:tcPr>
                    <a:solidFill>
                      <a:schemeClr val="bg1">
                        <a:lumMod val="85000"/>
                      </a:schemeClr>
                    </a:solidFill>
                  </a:tcPr>
                </a:tc>
              </a:tr>
              <a:tr h="283263">
                <a:tc>
                  <a:txBody>
                    <a:bodyPr/>
                    <a:lstStyle/>
                    <a:p>
                      <a:pPr algn="l"/>
                      <a:r>
                        <a:rPr lang="en-US" sz="1400" dirty="0" smtClean="0"/>
                        <a:t>Latin America &amp; Caribbean</a:t>
                      </a:r>
                      <a:endParaRPr lang="en-US" sz="1400" dirty="0"/>
                    </a:p>
                  </a:txBody>
                  <a:tcPr>
                    <a:solidFill>
                      <a:schemeClr val="bg1">
                        <a:lumMod val="85000"/>
                      </a:schemeClr>
                    </a:solidFill>
                  </a:tcPr>
                </a:tc>
                <a:tc>
                  <a:txBody>
                    <a:bodyPr/>
                    <a:lstStyle/>
                    <a:p>
                      <a:pPr algn="ctr"/>
                      <a:r>
                        <a:rPr lang="en-US" sz="1400" dirty="0" smtClean="0"/>
                        <a:t>2.83</a:t>
                      </a:r>
                      <a:endParaRPr lang="en-US" sz="1400" dirty="0"/>
                    </a:p>
                  </a:txBody>
                  <a:tcPr>
                    <a:solidFill>
                      <a:schemeClr val="bg1">
                        <a:lumMod val="85000"/>
                      </a:schemeClr>
                    </a:solidFill>
                  </a:tcPr>
                </a:tc>
              </a:tr>
              <a:tr h="283263">
                <a:tc>
                  <a:txBody>
                    <a:bodyPr/>
                    <a:lstStyle/>
                    <a:p>
                      <a:pPr algn="l"/>
                      <a:r>
                        <a:rPr lang="en-US" sz="1400" dirty="0" smtClean="0"/>
                        <a:t>Middle East &amp; North Africa</a:t>
                      </a:r>
                      <a:endParaRPr lang="en-US" sz="1400" dirty="0"/>
                    </a:p>
                  </a:txBody>
                  <a:tcPr>
                    <a:solidFill>
                      <a:schemeClr val="bg1">
                        <a:lumMod val="85000"/>
                      </a:schemeClr>
                    </a:solidFill>
                  </a:tcPr>
                </a:tc>
                <a:tc>
                  <a:txBody>
                    <a:bodyPr/>
                    <a:lstStyle/>
                    <a:p>
                      <a:pPr algn="ctr"/>
                      <a:r>
                        <a:rPr lang="en-US" sz="1400" dirty="0" smtClean="0"/>
                        <a:t>2.63</a:t>
                      </a:r>
                      <a:endParaRPr lang="en-US" sz="1400" dirty="0"/>
                    </a:p>
                  </a:txBody>
                  <a:tcPr>
                    <a:solidFill>
                      <a:schemeClr val="bg1">
                        <a:lumMod val="85000"/>
                      </a:schemeClr>
                    </a:solidFill>
                  </a:tcPr>
                </a:tc>
              </a:tr>
              <a:tr h="283263">
                <a:tc>
                  <a:txBody>
                    <a:bodyPr/>
                    <a:lstStyle/>
                    <a:p>
                      <a:pPr algn="l"/>
                      <a:r>
                        <a:rPr lang="en-US" sz="1400" dirty="0" smtClean="0"/>
                        <a:t>Norway</a:t>
                      </a:r>
                      <a:endParaRPr lang="en-US" sz="1400" dirty="0"/>
                    </a:p>
                  </a:txBody>
                  <a:tcPr>
                    <a:solidFill>
                      <a:schemeClr val="bg1">
                        <a:lumMod val="85000"/>
                      </a:schemeClr>
                    </a:solidFill>
                  </a:tcPr>
                </a:tc>
                <a:tc>
                  <a:txBody>
                    <a:bodyPr/>
                    <a:lstStyle/>
                    <a:p>
                      <a:pPr algn="ctr"/>
                      <a:r>
                        <a:rPr lang="en-US" sz="1400" dirty="0" smtClean="0"/>
                        <a:t>3.67</a:t>
                      </a:r>
                      <a:endParaRPr lang="en-US" sz="1400" dirty="0"/>
                    </a:p>
                  </a:txBody>
                  <a:tcPr>
                    <a:solidFill>
                      <a:schemeClr val="bg1">
                        <a:lumMod val="85000"/>
                      </a:schemeClr>
                    </a:solidFill>
                  </a:tcPr>
                </a:tc>
              </a:tr>
              <a:tr h="283263">
                <a:tc>
                  <a:txBody>
                    <a:bodyPr/>
                    <a:lstStyle/>
                    <a:p>
                      <a:pPr algn="l"/>
                      <a:r>
                        <a:rPr lang="en-US" sz="1400" dirty="0" smtClean="0"/>
                        <a:t>South</a:t>
                      </a:r>
                      <a:r>
                        <a:rPr lang="en-US" sz="1400" baseline="0" dirty="0" smtClean="0"/>
                        <a:t> Asia</a:t>
                      </a:r>
                      <a:endParaRPr lang="en-US" sz="1400" dirty="0"/>
                    </a:p>
                  </a:txBody>
                  <a:tcPr>
                    <a:solidFill>
                      <a:schemeClr val="bg1">
                        <a:lumMod val="85000"/>
                      </a:schemeClr>
                    </a:solidFill>
                  </a:tcPr>
                </a:tc>
                <a:tc>
                  <a:txBody>
                    <a:bodyPr/>
                    <a:lstStyle/>
                    <a:p>
                      <a:pPr algn="ctr"/>
                      <a:r>
                        <a:rPr lang="en-US" sz="1400" dirty="0" smtClean="0"/>
                        <a:t>2.96</a:t>
                      </a:r>
                      <a:endParaRPr lang="en-US" sz="1400" dirty="0"/>
                    </a:p>
                  </a:txBody>
                  <a:tcPr>
                    <a:solidFill>
                      <a:schemeClr val="bg1">
                        <a:lumMod val="85000"/>
                      </a:schemeClr>
                    </a:solidFill>
                  </a:tcPr>
                </a:tc>
              </a:tr>
              <a:tr h="283263">
                <a:tc>
                  <a:txBody>
                    <a:bodyPr/>
                    <a:lstStyle/>
                    <a:p>
                      <a:pPr algn="l"/>
                      <a:r>
                        <a:rPr lang="en-US" sz="1400" b="1" dirty="0" smtClean="0"/>
                        <a:t>Global</a:t>
                      </a:r>
                      <a:endParaRPr lang="en-US" sz="1400" b="1" dirty="0"/>
                    </a:p>
                  </a:txBody>
                  <a:tcPr>
                    <a:solidFill>
                      <a:schemeClr val="bg1">
                        <a:lumMod val="85000"/>
                      </a:schemeClr>
                    </a:solidFill>
                  </a:tcPr>
                </a:tc>
                <a:tc>
                  <a:txBody>
                    <a:bodyPr/>
                    <a:lstStyle/>
                    <a:p>
                      <a:pPr algn="ctr"/>
                      <a:r>
                        <a:rPr lang="en-US" sz="1400" b="1" dirty="0" smtClean="0"/>
                        <a:t>2.66</a:t>
                      </a:r>
                      <a:endParaRPr lang="en-US" sz="1400" b="1" dirty="0"/>
                    </a:p>
                  </a:txBody>
                  <a:tcPr>
                    <a:solidFill>
                      <a:schemeClr val="bg1">
                        <a:lumMod val="85000"/>
                      </a:schemeClr>
                    </a:solidFill>
                  </a:tcPr>
                </a:tc>
              </a:tr>
            </a:tbl>
          </a:graphicData>
        </a:graphic>
      </p:graphicFrame>
      <p:sp>
        <p:nvSpPr>
          <p:cNvPr id="5" name="TextBox 4"/>
          <p:cNvSpPr txBox="1"/>
          <p:nvPr/>
        </p:nvSpPr>
        <p:spPr>
          <a:xfrm>
            <a:off x="5652120" y="5092623"/>
            <a:ext cx="2412268" cy="246221"/>
          </a:xfrm>
          <a:prstGeom prst="rect">
            <a:avLst/>
          </a:prstGeom>
          <a:noFill/>
        </p:spPr>
        <p:txBody>
          <a:bodyPr wrap="square" rtlCol="0">
            <a:spAutoFit/>
          </a:bodyPr>
          <a:lstStyle/>
          <a:p>
            <a:pPr>
              <a:buNone/>
            </a:pPr>
            <a:r>
              <a:rPr lang="en-US" sz="1000" dirty="0" smtClean="0"/>
              <a:t>Source: PEFA assessments 2005-2010.</a:t>
            </a:r>
            <a:endParaRPr lang="en-US" sz="1000" dirty="0"/>
          </a:p>
        </p:txBody>
      </p:sp>
    </p:spTree>
    <p:extLst>
      <p:ext uri="{BB962C8B-B14F-4D97-AF65-F5344CB8AC3E}">
        <p14:creationId xmlns:p14="http://schemas.microsoft.com/office/powerpoint/2010/main" val="979249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p:cNvSpPr>
          <p:nvPr/>
        </p:nvSpPr>
        <p:spPr bwMode="auto">
          <a:xfrm>
            <a:off x="323528" y="667600"/>
            <a:ext cx="8496944" cy="673168"/>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charset="0"/>
              </a:rPr>
              <a:t>	</a:t>
            </a:r>
          </a:p>
          <a:p>
            <a:pPr marL="342900" indent="-342900">
              <a:buNone/>
            </a:pPr>
            <a:endParaRPr lang="en-US" sz="2400" b="1" i="0" dirty="0" smtClean="0">
              <a:solidFill>
                <a:schemeClr val="tx2"/>
              </a:solidFill>
              <a:latin typeface="Arial" charset="0"/>
            </a:endParaRPr>
          </a:p>
          <a:p>
            <a:pPr marL="342900" indent="-342900">
              <a:buNone/>
            </a:pPr>
            <a:endParaRPr lang="en-US" sz="2400" b="1" i="0" dirty="0" smtClean="0">
              <a:solidFill>
                <a:schemeClr val="tx2"/>
              </a:solidFill>
              <a:latin typeface="Arial" charset="0"/>
            </a:endParaRPr>
          </a:p>
          <a:p>
            <a:pPr marL="342900" indent="-342900">
              <a:buNone/>
            </a:pPr>
            <a:r>
              <a:rPr lang="en-US" sz="2400" b="1" i="0" dirty="0" smtClean="0">
                <a:solidFill>
                  <a:schemeClr val="tx2"/>
                </a:solidFill>
                <a:latin typeface="Arial" charset="0"/>
              </a:rPr>
              <a:t>    </a:t>
            </a: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endParaRPr lang="en-US" sz="2400" b="1" i="0" dirty="0" smtClean="0">
              <a:solidFill>
                <a:schemeClr val="tx2"/>
              </a:solidFill>
              <a:latin typeface="Arial" charset="0"/>
            </a:endParaRPr>
          </a:p>
          <a:p>
            <a:pPr marL="342900" indent="-342900" algn="just">
              <a:buNone/>
            </a:pPr>
            <a:r>
              <a:rPr lang="en-US" b="1" i="0" dirty="0" smtClean="0">
                <a:solidFill>
                  <a:schemeClr val="tx2"/>
                </a:solidFill>
                <a:latin typeface="Arial" charset="0"/>
              </a:rPr>
              <a:t>PEFA usefulness in LAC</a:t>
            </a:r>
          </a:p>
          <a:p>
            <a:pPr marL="342900" indent="-342900" algn="just">
              <a:buNone/>
            </a:pPr>
            <a:r>
              <a:rPr lang="en-US" sz="1800" dirty="0" smtClean="0">
                <a:solidFill>
                  <a:schemeClr val="tx2"/>
                </a:solidFill>
                <a:latin typeface="Arial" charset="0"/>
              </a:rPr>
              <a:t>Messages from practitioners</a:t>
            </a:r>
            <a:endParaRPr lang="en-US" sz="1800" dirty="0">
              <a:solidFill>
                <a:schemeClr val="tx2"/>
              </a:solidFill>
              <a:latin typeface="Arial" charset="0"/>
            </a:endParaRPr>
          </a:p>
        </p:txBody>
      </p:sp>
      <p:sp>
        <p:nvSpPr>
          <p:cNvPr id="3" name="Text Box 9"/>
          <p:cNvSpPr txBox="1">
            <a:spLocks noChangeArrowheads="1"/>
          </p:cNvSpPr>
          <p:nvPr/>
        </p:nvSpPr>
        <p:spPr bwMode="auto">
          <a:xfrm>
            <a:off x="395536" y="1412776"/>
            <a:ext cx="8280920" cy="4773614"/>
          </a:xfrm>
          <a:prstGeom prst="rect">
            <a:avLst/>
          </a:prstGeom>
          <a:noFill/>
          <a:ln w="9525">
            <a:noFill/>
            <a:miter lim="800000"/>
            <a:headEnd/>
            <a:tailEnd/>
          </a:ln>
          <a:effectLst/>
        </p:spPr>
        <p:txBody>
          <a:bodyPr wrap="square">
            <a:spAutoFit/>
          </a:bodyPr>
          <a:lstStyle/>
          <a:p>
            <a:pPr marL="342900" indent="-342900">
              <a:lnSpc>
                <a:spcPct val="150000"/>
              </a:lnSpc>
            </a:pPr>
            <a:r>
              <a:rPr lang="en-US" sz="1800" b="1" dirty="0" smtClean="0">
                <a:latin typeface="Arial" pitchFamily="34" charset="0"/>
                <a:cs typeface="Arial" pitchFamily="34" charset="0"/>
              </a:rPr>
              <a:t>Very useful instrument to open up and trigger policy discussion </a:t>
            </a:r>
            <a:r>
              <a:rPr lang="en-US" sz="1800" i="0" dirty="0" smtClean="0">
                <a:latin typeface="Arial" pitchFamily="34" charset="0"/>
                <a:cs typeface="Arial" pitchFamily="34" charset="0"/>
              </a:rPr>
              <a:t>with governments, including </a:t>
            </a:r>
            <a:r>
              <a:rPr lang="en-US" sz="1800" i="0" dirty="0" err="1" smtClean="0">
                <a:latin typeface="Arial" pitchFamily="34" charset="0"/>
                <a:cs typeface="Arial" pitchFamily="34" charset="0"/>
              </a:rPr>
              <a:t>subnationals</a:t>
            </a:r>
            <a:r>
              <a:rPr lang="en-US" sz="1800" i="0" dirty="0" smtClean="0">
                <a:latin typeface="Arial" pitchFamily="34" charset="0"/>
                <a:cs typeface="Arial" pitchFamily="34" charset="0"/>
              </a:rPr>
              <a:t>, willing to improve their PFM practices, particularly when linked with fiscal and macroeconomic management efforts.</a:t>
            </a:r>
          </a:p>
          <a:p>
            <a:pPr marL="342900" indent="-342900">
              <a:lnSpc>
                <a:spcPct val="150000"/>
              </a:lnSpc>
            </a:pPr>
            <a:r>
              <a:rPr lang="en-US" sz="1800" b="1" dirty="0" smtClean="0">
                <a:latin typeface="Arial" pitchFamily="34" charset="0"/>
                <a:cs typeface="Arial" pitchFamily="34" charset="0"/>
              </a:rPr>
              <a:t>Very effective entry point for policy dialogue</a:t>
            </a:r>
            <a:r>
              <a:rPr lang="en-US" sz="1800" i="0" dirty="0" smtClean="0">
                <a:latin typeface="Arial" pitchFamily="34" charset="0"/>
                <a:cs typeface="Arial" pitchFamily="34" charset="0"/>
              </a:rPr>
              <a:t>, particularly on overall system of control and compliance (even if changes are not materialized right away; e.g. Nicaragua, Brazil.)</a:t>
            </a:r>
          </a:p>
          <a:p>
            <a:pPr marL="342900" indent="-342900">
              <a:lnSpc>
                <a:spcPct val="150000"/>
              </a:lnSpc>
            </a:pPr>
            <a:r>
              <a:rPr lang="en-US" sz="1800" b="1" dirty="0" smtClean="0">
                <a:latin typeface="Arial" pitchFamily="34" charset="0"/>
                <a:cs typeface="Arial" pitchFamily="34" charset="0"/>
              </a:rPr>
              <a:t>Can help track progress</a:t>
            </a:r>
            <a:r>
              <a:rPr lang="en-US" sz="1800" i="0" dirty="0" smtClean="0">
                <a:latin typeface="Arial" pitchFamily="34" charset="0"/>
                <a:cs typeface="Arial" pitchFamily="34" charset="0"/>
              </a:rPr>
              <a:t>. If implemented on regular basis, the methodology also serves as a monitoring and evaluation (M&amp;E) tool event if selectively used in some of the dimensions or indicators. (e.g. El Salvador, Paraguay, selected PEFA indicators were used as outcome indicators for lending operations.)</a:t>
            </a:r>
            <a:endParaRPr lang="en-US" sz="2200" i="0" dirty="0" smtClean="0">
              <a:latin typeface="+mn-lt"/>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Title 1"/>
          <p:cNvSpPr>
            <a:spLocks/>
          </p:cNvSpPr>
          <p:nvPr/>
        </p:nvSpPr>
        <p:spPr bwMode="auto">
          <a:xfrm>
            <a:off x="261025" y="548680"/>
            <a:ext cx="8568952" cy="557406"/>
          </a:xfrm>
          <a:prstGeom prst="rect">
            <a:avLst/>
          </a:prstGeom>
          <a:noFill/>
          <a:ln w="9525">
            <a:noFill/>
            <a:miter lim="800000"/>
            <a:headEnd/>
            <a:tailEnd/>
          </a:ln>
        </p:spPr>
        <p:txBody>
          <a:bodyPr anchor="b"/>
          <a:lstStyle/>
          <a:p>
            <a:pPr marL="342900" indent="-342900">
              <a:buNone/>
            </a:pPr>
            <a:r>
              <a:rPr lang="en-US" sz="2400" b="1" i="0" dirty="0" smtClean="0">
                <a:solidFill>
                  <a:schemeClr val="tx2"/>
                </a:solidFill>
                <a:latin typeface="Arial" pitchFamily="34" charset="0"/>
                <a:cs typeface="Arial" pitchFamily="34" charset="0"/>
              </a:rPr>
              <a:t>	</a:t>
            </a:r>
          </a:p>
          <a:p>
            <a:pPr marL="342900" indent="-342900">
              <a:buNone/>
            </a:pPr>
            <a:endParaRPr lang="en-US" sz="2400" b="1" i="0" dirty="0" smtClean="0">
              <a:solidFill>
                <a:schemeClr val="tx2"/>
              </a:solidFill>
              <a:latin typeface="Arial" pitchFamily="34" charset="0"/>
              <a:cs typeface="Arial" pitchFamily="34" charset="0"/>
            </a:endParaRPr>
          </a:p>
          <a:p>
            <a:pPr marL="342900" indent="-342900">
              <a:buNone/>
            </a:pPr>
            <a:endParaRPr lang="en-US" sz="2400" b="1" i="0" dirty="0" smtClean="0">
              <a:solidFill>
                <a:schemeClr val="tx2"/>
              </a:solidFill>
              <a:latin typeface="Arial" pitchFamily="34" charset="0"/>
              <a:cs typeface="Arial" pitchFamily="34" charset="0"/>
            </a:endParaRPr>
          </a:p>
          <a:p>
            <a:pPr marL="342900" indent="-342900">
              <a:buNone/>
            </a:pPr>
            <a:r>
              <a:rPr lang="en-US" sz="2400" b="1" i="0" dirty="0" smtClean="0">
                <a:solidFill>
                  <a:schemeClr val="tx2"/>
                </a:solidFill>
                <a:latin typeface="Arial" pitchFamily="34" charset="0"/>
                <a:cs typeface="Arial" pitchFamily="34" charset="0"/>
              </a:rPr>
              <a:t>    </a:t>
            </a: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marL="342900" indent="-342900" algn="just">
              <a:buNone/>
            </a:pPr>
            <a:endParaRPr lang="en-US" sz="2400" b="1" i="0" dirty="0" smtClean="0">
              <a:solidFill>
                <a:schemeClr val="tx2"/>
              </a:solidFill>
              <a:latin typeface="Arial" pitchFamily="34" charset="0"/>
              <a:cs typeface="Arial" pitchFamily="34" charset="0"/>
            </a:endParaRPr>
          </a:p>
          <a:p>
            <a:pPr algn="just">
              <a:buNone/>
            </a:pPr>
            <a:r>
              <a:rPr lang="en-US" b="1" i="0" dirty="0" smtClean="0">
                <a:solidFill>
                  <a:schemeClr val="tx2"/>
                </a:solidFill>
                <a:latin typeface="Arial" pitchFamily="34" charset="0"/>
                <a:cs typeface="Arial" pitchFamily="34" charset="0"/>
              </a:rPr>
              <a:t>The subnational dimension</a:t>
            </a:r>
            <a:endParaRPr lang="en-US" sz="3600" dirty="0">
              <a:solidFill>
                <a:schemeClr val="tx2"/>
              </a:solidFill>
              <a:latin typeface="Arial" pitchFamily="34" charset="0"/>
              <a:cs typeface="Arial" pitchFamily="34" charset="0"/>
            </a:endParaRPr>
          </a:p>
        </p:txBody>
      </p:sp>
      <p:sp>
        <p:nvSpPr>
          <p:cNvPr id="6" name="Text Box 9"/>
          <p:cNvSpPr txBox="1">
            <a:spLocks noChangeArrowheads="1"/>
          </p:cNvSpPr>
          <p:nvPr/>
        </p:nvSpPr>
        <p:spPr bwMode="auto">
          <a:xfrm>
            <a:off x="467543" y="1268760"/>
            <a:ext cx="8362433" cy="4413516"/>
          </a:xfrm>
          <a:prstGeom prst="rect">
            <a:avLst/>
          </a:prstGeom>
          <a:noFill/>
          <a:ln w="9525">
            <a:noFill/>
            <a:miter lim="800000"/>
            <a:headEnd/>
            <a:tailEnd/>
          </a:ln>
          <a:effectLst/>
        </p:spPr>
        <p:txBody>
          <a:bodyPr wrap="square">
            <a:spAutoFit/>
          </a:bodyPr>
          <a:lstStyle/>
          <a:p>
            <a:pPr marL="342900" indent="-342900"/>
            <a:r>
              <a:rPr lang="en-US" sz="1800" i="0" dirty="0" smtClean="0">
                <a:latin typeface="Arial" pitchFamily="34" charset="0"/>
                <a:cs typeface="Arial" pitchFamily="34" charset="0"/>
              </a:rPr>
              <a:t>Challenges at the subnational level drive demand for PEFA</a:t>
            </a:r>
          </a:p>
          <a:p>
            <a:pPr marL="342900" indent="-342900"/>
            <a:r>
              <a:rPr lang="en-US" sz="1800" i="0" dirty="0" smtClean="0">
                <a:latin typeface="Arial" pitchFamily="34" charset="0"/>
                <a:cs typeface="Arial" pitchFamily="34" charset="0"/>
              </a:rPr>
              <a:t>Diverse world of subnational entities (size, autonomy, capacity)</a:t>
            </a:r>
          </a:p>
          <a:p>
            <a:pPr marL="342900" indent="-342900"/>
            <a:r>
              <a:rPr lang="en-US" sz="1800" i="0" dirty="0" smtClean="0">
                <a:latin typeface="Arial" pitchFamily="34" charset="0"/>
                <a:cs typeface="Arial" pitchFamily="34" charset="0"/>
              </a:rPr>
              <a:t>PEFA already present in large federal countries </a:t>
            </a:r>
            <a:r>
              <a:rPr lang="en-US" sz="1800" i="0" dirty="0">
                <a:solidFill>
                  <a:schemeClr val="tx2"/>
                </a:solidFill>
                <a:latin typeface="Arial" pitchFamily="34" charset="0"/>
                <a:cs typeface="Arial" pitchFamily="34" charset="0"/>
              </a:rPr>
              <a:t>Argentina, Brazil and </a:t>
            </a:r>
            <a:r>
              <a:rPr lang="en-US" sz="1800" i="0" dirty="0" smtClean="0">
                <a:solidFill>
                  <a:schemeClr val="tx2"/>
                </a:solidFill>
                <a:latin typeface="Arial" pitchFamily="34" charset="0"/>
                <a:cs typeface="Arial" pitchFamily="34" charset="0"/>
              </a:rPr>
              <a:t>Mexico. </a:t>
            </a:r>
            <a:endParaRPr lang="en-US" sz="1800" i="0" dirty="0">
              <a:solidFill>
                <a:schemeClr val="tx2"/>
              </a:solidFill>
              <a:latin typeface="Arial" pitchFamily="34" charset="0"/>
              <a:cs typeface="Arial" pitchFamily="34" charset="0"/>
            </a:endParaRPr>
          </a:p>
          <a:p>
            <a:pPr marL="342900" indent="-342900"/>
            <a:r>
              <a:rPr lang="en-US" sz="1800" i="0" dirty="0" smtClean="0">
                <a:latin typeface="Arial" pitchFamily="34" charset="0"/>
                <a:cs typeface="Arial" pitchFamily="34" charset="0"/>
              </a:rPr>
              <a:t>Experience so far is mixed and shows that :</a:t>
            </a:r>
          </a:p>
          <a:p>
            <a:pPr marL="800100" lvl="1" indent="-342900"/>
            <a:r>
              <a:rPr lang="en-US" sz="1800" b="1" dirty="0" smtClean="0">
                <a:latin typeface="Arial" pitchFamily="34" charset="0"/>
                <a:cs typeface="Arial" pitchFamily="34" charset="0"/>
              </a:rPr>
              <a:t>The strict approval and review process </a:t>
            </a:r>
            <a:r>
              <a:rPr lang="en-US" sz="1800" i="0" dirty="0" smtClean="0">
                <a:latin typeface="Arial" pitchFamily="34" charset="0"/>
                <a:cs typeface="Arial" pitchFamily="34" charset="0"/>
              </a:rPr>
              <a:t>required by the PEFA Secretariat and the </a:t>
            </a:r>
            <a:r>
              <a:rPr lang="en-US" sz="1800" b="1" dirty="0" smtClean="0">
                <a:latin typeface="Arial" pitchFamily="34" charset="0"/>
                <a:cs typeface="Arial" pitchFamily="34" charset="0"/>
              </a:rPr>
              <a:t>political sensitivities </a:t>
            </a:r>
            <a:r>
              <a:rPr lang="en-US" sz="1800" i="0" dirty="0" smtClean="0">
                <a:latin typeface="Arial" pitchFamily="34" charset="0"/>
                <a:cs typeface="Arial" pitchFamily="34" charset="0"/>
              </a:rPr>
              <a:t>can generate problems in the formal approval of the reports (Argentina)</a:t>
            </a:r>
          </a:p>
          <a:p>
            <a:pPr marL="800100" lvl="1" indent="-342900"/>
            <a:r>
              <a:rPr lang="en-US" sz="1800" b="1" dirty="0" smtClean="0">
                <a:latin typeface="Arial" pitchFamily="34" charset="0"/>
                <a:cs typeface="Arial" pitchFamily="34" charset="0"/>
              </a:rPr>
              <a:t>Problems with quality and accuracy </a:t>
            </a:r>
            <a:r>
              <a:rPr lang="en-US" sz="1800" i="0" dirty="0" smtClean="0">
                <a:latin typeface="Arial" pitchFamily="34" charset="0"/>
                <a:cs typeface="Arial" pitchFamily="34" charset="0"/>
              </a:rPr>
              <a:t>of report findings. Despite the quality control processes, the quality of PEFAs depends mostly on the experience and diligence of the consultants (Brazil).</a:t>
            </a:r>
          </a:p>
          <a:p>
            <a:pPr marL="800100" lvl="1" indent="-342900"/>
            <a:r>
              <a:rPr lang="en-US" sz="1800" i="0" dirty="0" smtClean="0">
                <a:latin typeface="Arial" pitchFamily="34" charset="0"/>
                <a:cs typeface="Arial" pitchFamily="34" charset="0"/>
              </a:rPr>
              <a:t>All in all, </a:t>
            </a:r>
            <a:r>
              <a:rPr lang="en-US" sz="1800" b="1" dirty="0" smtClean="0">
                <a:latin typeface="Arial" pitchFamily="34" charset="0"/>
                <a:cs typeface="Arial" pitchFamily="34" charset="0"/>
              </a:rPr>
              <a:t>useful instrument </a:t>
            </a:r>
            <a:r>
              <a:rPr lang="en-US" sz="1800" i="0" dirty="0" smtClean="0">
                <a:latin typeface="Arial" pitchFamily="34" charset="0"/>
                <a:cs typeface="Arial" pitchFamily="34" charset="0"/>
              </a:rPr>
              <a:t>for clients that can support subnational and federal initiatives (Mexico, accounting harmonization)</a:t>
            </a:r>
          </a:p>
          <a:p>
            <a:pPr marL="342900" indent="-342900"/>
            <a:endParaRPr lang="en-US" sz="1800" i="0" dirty="0" smtClean="0">
              <a:latin typeface="Arial" pitchFamily="34" charset="0"/>
              <a:cs typeface="Arial" pitchFamily="34" charset="0"/>
            </a:endParaRPr>
          </a:p>
          <a:p>
            <a:pPr marL="342900" indent="-342900"/>
            <a:endParaRPr lang="en-US" sz="1800" i="0" dirty="0" smtClean="0">
              <a:latin typeface="Arial" pitchFamily="34" charset="0"/>
              <a:cs typeface="Arial" pitchFamily="34" charset="0"/>
            </a:endParaRPr>
          </a:p>
        </p:txBody>
      </p:sp>
    </p:spTree>
    <p:extLst>
      <p:ext uri="{BB962C8B-B14F-4D97-AF65-F5344CB8AC3E}">
        <p14:creationId xmlns:p14="http://schemas.microsoft.com/office/powerpoint/2010/main" val="3627834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p:cNvSpPr>
          <p:nvPr/>
        </p:nvSpPr>
        <p:spPr bwMode="auto">
          <a:xfrm>
            <a:off x="323528" y="476672"/>
            <a:ext cx="7598345" cy="936104"/>
          </a:xfrm>
          <a:prstGeom prst="rect">
            <a:avLst/>
          </a:prstGeom>
          <a:noFill/>
          <a:ln w="9525">
            <a:noFill/>
            <a:miter lim="800000"/>
            <a:headEnd/>
            <a:tailEnd/>
          </a:ln>
        </p:spPr>
        <p:txBody>
          <a:bodyPr anchor="b"/>
          <a:lstStyle/>
          <a:p>
            <a:pPr marL="342900" indent="-342900">
              <a:buNone/>
            </a:pPr>
            <a:r>
              <a:rPr lang="es-ES" sz="2400" b="1" i="0" dirty="0" smtClean="0">
                <a:solidFill>
                  <a:schemeClr val="tx2"/>
                </a:solidFill>
                <a:latin typeface="Arial" charset="0"/>
              </a:rPr>
              <a:t>	</a:t>
            </a:r>
          </a:p>
          <a:p>
            <a:pPr marL="342900" indent="-342900">
              <a:buNone/>
            </a:pPr>
            <a:endParaRPr lang="es-ES" sz="2400" b="1" i="0" dirty="0" smtClean="0">
              <a:solidFill>
                <a:schemeClr val="tx2"/>
              </a:solidFill>
              <a:latin typeface="Arial" charset="0"/>
            </a:endParaRPr>
          </a:p>
          <a:p>
            <a:pPr marL="342900" indent="-342900">
              <a:buNone/>
            </a:pPr>
            <a:endParaRPr lang="es-ES" sz="2400" b="1" i="0" dirty="0" smtClean="0">
              <a:solidFill>
                <a:schemeClr val="tx2"/>
              </a:solidFill>
              <a:latin typeface="Arial" charset="0"/>
            </a:endParaRPr>
          </a:p>
          <a:p>
            <a:pPr marL="342900" indent="-342900">
              <a:buNone/>
            </a:pPr>
            <a:r>
              <a:rPr lang="es-ES" sz="2400" b="1" i="0" dirty="0" smtClean="0">
                <a:solidFill>
                  <a:schemeClr val="tx2"/>
                </a:solidFill>
                <a:latin typeface="Arial" charset="0"/>
              </a:rPr>
              <a:t>    </a:t>
            </a: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endParaRPr lang="es-ES" sz="2400" b="1" i="0" dirty="0">
              <a:solidFill>
                <a:schemeClr val="tx2"/>
              </a:solidFill>
              <a:latin typeface="Arial" charset="0"/>
            </a:endParaRPr>
          </a:p>
          <a:p>
            <a:pPr marL="342900" indent="-342900" algn="just">
              <a:buNone/>
            </a:pPr>
            <a:endParaRPr lang="es-ES" sz="2400" b="1" i="0" dirty="0" smtClean="0">
              <a:solidFill>
                <a:schemeClr val="tx2"/>
              </a:solidFill>
              <a:latin typeface="Arial" charset="0"/>
            </a:endParaRPr>
          </a:p>
          <a:p>
            <a:pPr marL="342900" indent="-342900" algn="just">
              <a:buNone/>
            </a:pPr>
            <a:r>
              <a:rPr lang="en-US" sz="2400" b="1" i="0" dirty="0">
                <a:solidFill>
                  <a:schemeClr val="tx2"/>
                </a:solidFill>
                <a:latin typeface="Arial" charset="0"/>
              </a:rPr>
              <a:t>PEFA </a:t>
            </a:r>
            <a:r>
              <a:rPr lang="en-US" sz="2400" b="1" i="0" dirty="0" smtClean="0">
                <a:solidFill>
                  <a:schemeClr val="tx2"/>
                </a:solidFill>
                <a:latin typeface="Arial" charset="0"/>
              </a:rPr>
              <a:t>limitations </a:t>
            </a:r>
            <a:r>
              <a:rPr lang="en-US" sz="2400" b="1" i="0" dirty="0">
                <a:solidFill>
                  <a:schemeClr val="tx2"/>
                </a:solidFill>
                <a:latin typeface="Arial" charset="0"/>
              </a:rPr>
              <a:t>in LAC</a:t>
            </a:r>
          </a:p>
          <a:p>
            <a:pPr marL="342900" indent="-342900" algn="just">
              <a:buNone/>
            </a:pPr>
            <a:r>
              <a:rPr lang="en-US" sz="1800" dirty="0">
                <a:solidFill>
                  <a:schemeClr val="tx2"/>
                </a:solidFill>
                <a:latin typeface="Arial" charset="0"/>
              </a:rPr>
              <a:t>Messages from </a:t>
            </a:r>
            <a:r>
              <a:rPr lang="en-US" sz="1800" dirty="0" smtClean="0">
                <a:solidFill>
                  <a:schemeClr val="tx2"/>
                </a:solidFill>
                <a:latin typeface="Arial" charset="0"/>
              </a:rPr>
              <a:t>practitioners</a:t>
            </a:r>
            <a:endParaRPr lang="en-US" sz="1800" dirty="0">
              <a:solidFill>
                <a:schemeClr val="tx2"/>
              </a:solidFill>
              <a:latin typeface="Arial" charset="0"/>
            </a:endParaRPr>
          </a:p>
        </p:txBody>
      </p:sp>
      <p:sp>
        <p:nvSpPr>
          <p:cNvPr id="3" name="Text Box 9"/>
          <p:cNvSpPr txBox="1">
            <a:spLocks noChangeArrowheads="1"/>
          </p:cNvSpPr>
          <p:nvPr/>
        </p:nvSpPr>
        <p:spPr bwMode="auto">
          <a:xfrm>
            <a:off x="467544" y="1500689"/>
            <a:ext cx="8424936" cy="4376583"/>
          </a:xfrm>
          <a:prstGeom prst="rect">
            <a:avLst/>
          </a:prstGeom>
          <a:noFill/>
          <a:ln w="9525">
            <a:noFill/>
            <a:miter lim="800000"/>
            <a:headEnd/>
            <a:tailEnd/>
          </a:ln>
          <a:effectLst/>
        </p:spPr>
        <p:txBody>
          <a:bodyPr wrap="square">
            <a:spAutoFit/>
          </a:bodyPr>
          <a:lstStyle/>
          <a:p>
            <a:pPr marL="342900" lvl="1" indent="-342900"/>
            <a:r>
              <a:rPr lang="en-US" sz="1200" b="1" i="0" dirty="0">
                <a:latin typeface="Arial" pitchFamily="34" charset="0"/>
                <a:cs typeface="Arial" pitchFamily="34" charset="0"/>
              </a:rPr>
              <a:t>Culture and political economy context. </a:t>
            </a:r>
            <a:r>
              <a:rPr lang="en-US" sz="1200" i="0" dirty="0">
                <a:latin typeface="Arial" pitchFamily="34" charset="0"/>
                <a:cs typeface="Arial" pitchFamily="34" charset="0"/>
              </a:rPr>
              <a:t>Lacks a strong legal and political economy analysis. (e.g. in El Salvador and Nicaragua, the report was delivery during political transition, causing the lack of involvement of the incoming Government administration and the present one on the final report.)</a:t>
            </a:r>
            <a:endParaRPr lang="es-ES_tradnl" sz="1200" i="0" dirty="0">
              <a:latin typeface="Arial" pitchFamily="34" charset="0"/>
              <a:cs typeface="Arial" pitchFamily="34" charset="0"/>
            </a:endParaRPr>
          </a:p>
          <a:p>
            <a:pPr marL="342900" lvl="1" indent="-342900"/>
            <a:r>
              <a:rPr lang="en-US" sz="1200" b="1" i="0" dirty="0" smtClean="0">
                <a:latin typeface="Arial" pitchFamily="34" charset="0"/>
                <a:cs typeface="Arial" pitchFamily="34" charset="0"/>
              </a:rPr>
              <a:t>Quality </a:t>
            </a:r>
            <a:r>
              <a:rPr lang="en-US" sz="1200" b="1" i="0" dirty="0">
                <a:latin typeface="Arial" pitchFamily="34" charset="0"/>
                <a:cs typeface="Arial" pitchFamily="34" charset="0"/>
              </a:rPr>
              <a:t>and independence. </a:t>
            </a:r>
          </a:p>
          <a:p>
            <a:pPr marL="800100" lvl="2" indent="-342900"/>
            <a:r>
              <a:rPr lang="en-US" sz="1200" i="0" dirty="0">
                <a:latin typeface="Arial" pitchFamily="34" charset="0"/>
                <a:cs typeface="Arial" pitchFamily="34" charset="0"/>
              </a:rPr>
              <a:t>Even though the PEFA methodology is oversight by the PEFA Secretariat, the standards of the reports might depart significantly among them depending on the experience and diligence of the technical team. </a:t>
            </a:r>
          </a:p>
          <a:p>
            <a:pPr marL="800100" lvl="2" indent="-342900"/>
            <a:r>
              <a:rPr lang="en-US" sz="1200" i="0" dirty="0">
                <a:latin typeface="Arial" pitchFamily="34" charset="0"/>
                <a:cs typeface="Arial" pitchFamily="34" charset="0"/>
              </a:rPr>
              <a:t>Ratings may be influenced by country relationship issues (e.g. Brazil ). </a:t>
            </a:r>
          </a:p>
          <a:p>
            <a:pPr marL="800100" lvl="2" indent="-342900"/>
            <a:r>
              <a:rPr lang="en-US" sz="1200" i="0" dirty="0">
                <a:latin typeface="Arial" pitchFamily="34" charset="0"/>
                <a:cs typeface="Arial" pitchFamily="34" charset="0"/>
              </a:rPr>
              <a:t>Quality of the report and the way they are presented might influence the policy dialogue. </a:t>
            </a:r>
          </a:p>
          <a:p>
            <a:pPr marL="342900" indent="-342900"/>
            <a:r>
              <a:rPr lang="en-US" sz="1200" b="1" i="0" dirty="0">
                <a:latin typeface="Arial" pitchFamily="34" charset="0"/>
                <a:cs typeface="Arial" pitchFamily="34" charset="0"/>
              </a:rPr>
              <a:t>Client ownership. </a:t>
            </a:r>
            <a:r>
              <a:rPr lang="en-US" sz="1200" i="0" dirty="0">
                <a:latin typeface="Arial" pitchFamily="34" charset="0"/>
                <a:cs typeface="Arial" pitchFamily="34" charset="0"/>
              </a:rPr>
              <a:t>Assessment by external consultants or individual experts </a:t>
            </a:r>
            <a:r>
              <a:rPr lang="en-US" sz="1200" i="0" dirty="0" smtClean="0">
                <a:latin typeface="Arial" pitchFamily="34" charset="0"/>
                <a:cs typeface="Arial" pitchFamily="34" charset="0"/>
              </a:rPr>
              <a:t>can create lack </a:t>
            </a:r>
            <a:r>
              <a:rPr lang="en-US" sz="1200" i="0" dirty="0">
                <a:latin typeface="Arial" pitchFamily="34" charset="0"/>
                <a:cs typeface="Arial" pitchFamily="34" charset="0"/>
              </a:rPr>
              <a:t>of local ownership (Nicaragua, Colombia, Trinidad and Tobago).</a:t>
            </a:r>
            <a:endParaRPr lang="en-US" sz="1200" dirty="0">
              <a:latin typeface="Arial" pitchFamily="34" charset="0"/>
              <a:cs typeface="Arial" pitchFamily="34" charset="0"/>
            </a:endParaRPr>
          </a:p>
          <a:p>
            <a:pPr marL="342900" lvl="1" indent="-342900"/>
            <a:r>
              <a:rPr lang="en-US" sz="1200" b="1" i="0" dirty="0" smtClean="0">
                <a:latin typeface="Arial" pitchFamily="34" charset="0"/>
                <a:cs typeface="Arial" pitchFamily="34" charset="0"/>
              </a:rPr>
              <a:t>Methodology / indicators. </a:t>
            </a:r>
          </a:p>
          <a:p>
            <a:pPr marL="800100" lvl="2" indent="-342900"/>
            <a:r>
              <a:rPr lang="en-US" sz="1200" i="0" dirty="0" smtClean="0">
                <a:latin typeface="Arial" pitchFamily="34" charset="0"/>
                <a:cs typeface="Arial" pitchFamily="34" charset="0"/>
              </a:rPr>
              <a:t>Adequacy of existing assessment methodologies and performance indicators are mostly suitable for central/upstream PFM functions (Ministries of Finance)</a:t>
            </a:r>
          </a:p>
          <a:p>
            <a:pPr marL="800100" lvl="2" indent="-342900"/>
            <a:r>
              <a:rPr lang="en-US" sz="1200" i="0" dirty="0" smtClean="0">
                <a:latin typeface="Arial" pitchFamily="34" charset="0"/>
                <a:cs typeface="Arial" pitchFamily="34" charset="0"/>
              </a:rPr>
              <a:t>It </a:t>
            </a:r>
            <a:r>
              <a:rPr lang="en-US" sz="1200" i="0" dirty="0">
                <a:latin typeface="Arial" pitchFamily="34" charset="0"/>
                <a:cs typeface="Arial" pitchFamily="34" charset="0"/>
              </a:rPr>
              <a:t>is more oriented towards public expenditure and includes only a few indicators for </a:t>
            </a:r>
            <a:r>
              <a:rPr lang="en-US" sz="1200" i="0" dirty="0" smtClean="0">
                <a:latin typeface="Arial" pitchFamily="34" charset="0"/>
                <a:cs typeface="Arial" pitchFamily="34" charset="0"/>
              </a:rPr>
              <a:t>revenue, customs and procurement. Lack of quantitative indicators in some areas.</a:t>
            </a:r>
          </a:p>
          <a:p>
            <a:pPr marL="800100" lvl="2" indent="-342900"/>
            <a:r>
              <a:rPr lang="en-US" sz="1200" i="0" dirty="0" smtClean="0">
                <a:latin typeface="Arial" pitchFamily="34" charset="0"/>
                <a:cs typeface="Arial" pitchFamily="34" charset="0"/>
              </a:rPr>
              <a:t>Issues </a:t>
            </a:r>
            <a:r>
              <a:rPr lang="en-US" sz="1200" i="0" dirty="0">
                <a:latin typeface="Arial" pitchFamily="34" charset="0"/>
                <a:cs typeface="Arial" pitchFamily="34" charset="0"/>
              </a:rPr>
              <a:t>on measures of budget </a:t>
            </a:r>
            <a:r>
              <a:rPr lang="en-US" sz="1200" i="0" dirty="0" smtClean="0">
                <a:latin typeface="Arial" pitchFamily="34" charset="0"/>
                <a:cs typeface="Arial" pitchFamily="34" charset="0"/>
              </a:rPr>
              <a:t>credibility since PEFA </a:t>
            </a:r>
            <a:r>
              <a:rPr lang="en-US" sz="1200" i="0" dirty="0">
                <a:latin typeface="Arial" pitchFamily="34" charset="0"/>
                <a:cs typeface="Arial" pitchFamily="34" charset="0"/>
              </a:rPr>
              <a:t>does not distinguish between deviations due to ineffective budget processes or external shocks</a:t>
            </a:r>
            <a:r>
              <a:rPr lang="en-US" sz="1200" i="0" dirty="0" smtClean="0">
                <a:latin typeface="Arial" pitchFamily="34" charset="0"/>
                <a:cs typeface="Arial" pitchFamily="34" charset="0"/>
              </a:rPr>
              <a:t>.</a:t>
            </a:r>
            <a:r>
              <a:rPr lang="en-US" sz="1200" i="0" dirty="0">
                <a:latin typeface="Arial" pitchFamily="34" charset="0"/>
                <a:cs typeface="Arial" pitchFamily="34" charset="0"/>
              </a:rPr>
              <a:t> </a:t>
            </a:r>
            <a:endParaRPr lang="en-US" sz="1200" i="0" dirty="0" smtClean="0">
              <a:latin typeface="Arial" pitchFamily="34" charset="0"/>
              <a:cs typeface="Arial" pitchFamily="34" charset="0"/>
            </a:endParaRPr>
          </a:p>
          <a:p>
            <a:pPr marL="800100" lvl="2" indent="-342900"/>
            <a:r>
              <a:rPr lang="en-US" sz="1200" i="0" dirty="0" smtClean="0">
                <a:latin typeface="Arial" pitchFamily="34" charset="0"/>
                <a:cs typeface="Arial" pitchFamily="34" charset="0"/>
              </a:rPr>
              <a:t>Indicators </a:t>
            </a:r>
            <a:r>
              <a:rPr lang="en-US" sz="1200" i="0" dirty="0">
                <a:latin typeface="Arial" pitchFamily="34" charset="0"/>
                <a:cs typeface="Arial" pitchFamily="34" charset="0"/>
              </a:rPr>
              <a:t>do not allow for a detailed understanding of the quality of PFM and in particular ought to have more regard to the quality of management</a:t>
            </a:r>
            <a:r>
              <a:rPr lang="en-US" sz="1200" dirty="0">
                <a:latin typeface="Arial" pitchFamily="34" charset="0"/>
                <a:cs typeface="Arial" pitchFamily="34" charset="0"/>
              </a:rPr>
              <a:t>.</a:t>
            </a:r>
          </a:p>
          <a:p>
            <a:pPr marL="342900" indent="-342900"/>
            <a:r>
              <a:rPr lang="en-US" sz="1200" b="1" i="0" dirty="0" smtClean="0">
                <a:latin typeface="Arial" pitchFamily="34" charset="0"/>
                <a:cs typeface="Arial" pitchFamily="34" charset="0"/>
              </a:rPr>
              <a:t>Heavy review process. </a:t>
            </a:r>
            <a:r>
              <a:rPr lang="en-US" sz="1200" i="0" dirty="0" smtClean="0">
                <a:latin typeface="Arial" pitchFamily="34" charset="0"/>
                <a:cs typeface="Arial" pitchFamily="34" charset="0"/>
              </a:rPr>
              <a:t>The approval process required by the PEFA Secretariat is quite heavy creating political sensitivities in some cases (e.g. </a:t>
            </a:r>
            <a:r>
              <a:rPr lang="en-US" sz="1200" i="0" dirty="0" err="1" smtClean="0">
                <a:latin typeface="Arial" pitchFamily="34" charset="0"/>
                <a:cs typeface="Arial" pitchFamily="34" charset="0"/>
              </a:rPr>
              <a:t>subnationals</a:t>
            </a:r>
            <a:r>
              <a:rPr lang="en-US" sz="1200" i="0" dirty="0" smtClean="0">
                <a:latin typeface="Arial" pitchFamily="34" charset="0"/>
                <a:cs typeface="Arial" pitchFamily="34" charset="0"/>
              </a:rPr>
              <a:t> in Argentina).</a:t>
            </a:r>
          </a:p>
        </p:txBody>
      </p:sp>
    </p:spTree>
    <p:extLst>
      <p:ext uri="{BB962C8B-B14F-4D97-AF65-F5344CB8AC3E}">
        <p14:creationId xmlns:p14="http://schemas.microsoft.com/office/powerpoint/2010/main" val="3241684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Tx/>
          <a:buSzTx/>
          <a:buFontTx/>
          <a:buChar char="•"/>
          <a:tabLst/>
          <a:defRPr kumimoji="0" lang="es-ES_tradnl" sz="28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Tx/>
          <a:buSzTx/>
          <a:buFontTx/>
          <a:buChar char="•"/>
          <a:tabLst/>
          <a:defRPr kumimoji="0" lang="es-ES_tradnl" sz="28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14444</TotalTime>
  <Words>1509</Words>
  <Application>Microsoft Office PowerPoint</Application>
  <PresentationFormat>On-screen Show (4:3)</PresentationFormat>
  <Paragraphs>442</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Diseño predeterminado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Arantxa</dc:creator>
  <cp:lastModifiedBy> </cp:lastModifiedBy>
  <cp:revision>550</cp:revision>
  <cp:lastPrinted>2012-12-03T14:12:18Z</cp:lastPrinted>
  <dcterms:created xsi:type="dcterms:W3CDTF">2012-12-01T15:58:53Z</dcterms:created>
  <dcterms:modified xsi:type="dcterms:W3CDTF">2012-12-05T07:43:26Z</dcterms:modified>
</cp:coreProperties>
</file>