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332" r:id="rId3"/>
    <p:sldId id="322" r:id="rId4"/>
    <p:sldId id="277" r:id="rId5"/>
    <p:sldId id="278" r:id="rId6"/>
    <p:sldId id="323" r:id="rId7"/>
    <p:sldId id="308" r:id="rId8"/>
    <p:sldId id="324" r:id="rId9"/>
    <p:sldId id="321" r:id="rId10"/>
    <p:sldId id="331" r:id="rId11"/>
    <p:sldId id="325" r:id="rId12"/>
    <p:sldId id="317" r:id="rId13"/>
    <p:sldId id="318" r:id="rId14"/>
    <p:sldId id="328" r:id="rId15"/>
    <p:sldId id="329" r:id="rId16"/>
    <p:sldId id="330" r:id="rId1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7DF85-B0E9-3BC3-E666-DCED5CE7D764}" v="2" dt="2022-09-13T07:56:16.277"/>
    <p1510:client id="{36B1FFA8-AC94-4CAC-EA28-C054F9DE6924}" v="3" dt="2022-09-13T07:20:47.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ber Oukhiti" userId="S::jaber.oukhiti@ecorys.com::16efe6d4-c8a8-4f4a-8b98-735c07db9693" providerId="AD" clId="Web-{20C7DF85-B0E9-3BC3-E666-DCED5CE7D764}"/>
    <pc:docChg chg="modSld">
      <pc:chgData name="Jaber Oukhiti" userId="S::jaber.oukhiti@ecorys.com::16efe6d4-c8a8-4f4a-8b98-735c07db9693" providerId="AD" clId="Web-{20C7DF85-B0E9-3BC3-E666-DCED5CE7D764}" dt="2022-09-13T07:56:16.277" v="1"/>
      <pc:docMkLst>
        <pc:docMk/>
      </pc:docMkLst>
      <pc:sldChg chg="mod modShow">
        <pc:chgData name="Jaber Oukhiti" userId="S::jaber.oukhiti@ecorys.com::16efe6d4-c8a8-4f4a-8b98-735c07db9693" providerId="AD" clId="Web-{20C7DF85-B0E9-3BC3-E666-DCED5CE7D764}" dt="2022-09-13T07:56:11.355" v="0"/>
        <pc:sldMkLst>
          <pc:docMk/>
          <pc:sldMk cId="1121371840" sldId="258"/>
        </pc:sldMkLst>
      </pc:sldChg>
      <pc:sldChg chg="mod modShow">
        <pc:chgData name="Jaber Oukhiti" userId="S::jaber.oukhiti@ecorys.com::16efe6d4-c8a8-4f4a-8b98-735c07db9693" providerId="AD" clId="Web-{20C7DF85-B0E9-3BC3-E666-DCED5CE7D764}" dt="2022-09-13T07:56:16.277" v="1"/>
        <pc:sldMkLst>
          <pc:docMk/>
          <pc:sldMk cId="3248839124" sldId="332"/>
        </pc:sldMkLst>
      </pc:sldChg>
    </pc:docChg>
  </pc:docChgLst>
  <pc:docChgLst>
    <pc:chgData name="Jaber Oukhiti" userId="S::jaber.oukhiti@ecorys.com::16efe6d4-c8a8-4f4a-8b98-735c07db9693" providerId="AD" clId="Web-{36B1FFA8-AC94-4CAC-EA28-C054F9DE6924}"/>
    <pc:docChg chg="addSld modSld sldOrd">
      <pc:chgData name="Jaber Oukhiti" userId="S::jaber.oukhiti@ecorys.com::16efe6d4-c8a8-4f4a-8b98-735c07db9693" providerId="AD" clId="Web-{36B1FFA8-AC94-4CAC-EA28-C054F9DE6924}" dt="2022-09-13T07:20:47.646" v="2"/>
      <pc:docMkLst>
        <pc:docMk/>
      </pc:docMkLst>
      <pc:sldChg chg="add mod ord modShow">
        <pc:chgData name="Jaber Oukhiti" userId="S::jaber.oukhiti@ecorys.com::16efe6d4-c8a8-4f4a-8b98-735c07db9693" providerId="AD" clId="Web-{36B1FFA8-AC94-4CAC-EA28-C054F9DE6924}" dt="2022-09-13T07:20:47.646" v="2"/>
        <pc:sldMkLst>
          <pc:docMk/>
          <pc:sldMk cId="3248839124" sldId="3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at\Downloads\JMP-2021-LDC-Least-Developed-Countr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at\Downloads\JMP-2021-LDC-Least-Developed-Countr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at\Downloads\JMP-2021-SDG-Sub-Saharan-Afric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solidFill>
                  <a:schemeClr val="tx1">
                    <a:lumMod val="50000"/>
                  </a:schemeClr>
                </a:solidFill>
              </a:rPr>
              <a:t>World</a:t>
            </a:r>
          </a:p>
        </c:rich>
      </c:tx>
      <c:layout>
        <c:manualLayout>
          <c:xMode val="edge"/>
          <c:yMode val="edge"/>
          <c:x val="0.3867913194444445"/>
          <c:y val="6.7398657209603863E-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069168993408365"/>
          <c:y val="0.3055144461846081"/>
          <c:w val="0.69871012448169201"/>
          <c:h val="0.57853670285678527"/>
        </c:manualLayout>
      </c:layout>
      <c:scatterChart>
        <c:scatterStyle val="lineMarker"/>
        <c:varyColors val="0"/>
        <c:ser>
          <c:idx val="2"/>
          <c:order val="0"/>
          <c:tx>
            <c:v>Safely managed drinking water</c:v>
          </c:tx>
          <c:spPr>
            <a:ln w="19050" cap="rnd">
              <a:solidFill>
                <a:srgbClr val="0070C0"/>
              </a:solidFill>
              <a:prstDash val="lgDash"/>
              <a:round/>
            </a:ln>
            <a:effectLst/>
          </c:spPr>
          <c:marker>
            <c:symbol val="circle"/>
            <c:size val="8"/>
            <c:spPr>
              <a:solidFill>
                <a:srgbClr val="0070C0"/>
              </a:solidFill>
              <a:ln w="9525">
                <a:solidFill>
                  <a:srgbClr val="0070C0"/>
                </a:solidFill>
              </a:ln>
              <a:effectLst/>
            </c:spPr>
          </c:marker>
          <c:dPt>
            <c:idx val="1"/>
            <c:marker>
              <c:symbol val="circle"/>
              <c:size val="8"/>
              <c:spPr>
                <a:solidFill>
                  <a:srgbClr val="0070C0"/>
                </a:solidFill>
                <a:ln w="9525">
                  <a:solidFill>
                    <a:srgbClr val="0070C0"/>
                  </a:solidFill>
                </a:ln>
                <a:effectLst/>
              </c:spPr>
            </c:marker>
            <c:bubble3D val="0"/>
            <c:spPr>
              <a:ln w="19050" cap="rnd">
                <a:solidFill>
                  <a:srgbClr val="0070C0"/>
                </a:solidFill>
                <a:prstDash val="solid"/>
                <a:round/>
              </a:ln>
              <a:effectLst/>
            </c:spPr>
            <c:extLst>
              <c:ext xmlns:c16="http://schemas.microsoft.com/office/drawing/2014/chart" uri="{C3380CC4-5D6E-409C-BE32-E72D297353CC}">
                <c16:uniqueId val="{00000001-DB90-40B3-B42A-36B52E00E31D}"/>
              </c:ext>
            </c:extLst>
          </c:dPt>
          <c:dPt>
            <c:idx val="3"/>
            <c:marker>
              <c:symbol val="circle"/>
              <c:size val="8"/>
              <c:spPr>
                <a:solidFill>
                  <a:srgbClr val="0070C0"/>
                </a:solidFill>
                <a:ln w="9525">
                  <a:solidFill>
                    <a:srgbClr val="0070C0"/>
                  </a:solidFill>
                </a:ln>
                <a:effectLst/>
              </c:spPr>
            </c:marker>
            <c:bubble3D val="0"/>
            <c:spPr>
              <a:ln w="19050" cap="rnd">
                <a:solidFill>
                  <a:srgbClr val="0070C0"/>
                </a:solidFill>
                <a:prstDash val="dash"/>
                <a:round/>
              </a:ln>
              <a:effectLst/>
            </c:spPr>
            <c:extLst>
              <c:ext xmlns:c16="http://schemas.microsoft.com/office/drawing/2014/chart" uri="{C3380CC4-5D6E-409C-BE32-E72D297353CC}">
                <c16:uniqueId val="{00000003-DB90-40B3-B42A-36B52E00E31D}"/>
              </c:ext>
            </c:extLst>
          </c:dPt>
          <c:dPt>
            <c:idx val="5"/>
            <c:marker>
              <c:symbol val="circle"/>
              <c:size val="8"/>
              <c:spPr>
                <a:solidFill>
                  <a:srgbClr val="0070C0"/>
                </a:solidFill>
                <a:ln w="9525">
                  <a:solidFill>
                    <a:srgbClr val="0070C0"/>
                  </a:solidFill>
                </a:ln>
                <a:effectLst/>
              </c:spPr>
            </c:marker>
            <c:bubble3D val="0"/>
            <c:spPr>
              <a:ln w="19050" cap="rnd">
                <a:solidFill>
                  <a:srgbClr val="0070C0"/>
                </a:solidFill>
                <a:prstDash val="sysDot"/>
                <a:round/>
              </a:ln>
              <a:effectLst/>
            </c:spPr>
            <c:extLst>
              <c:ext xmlns:c16="http://schemas.microsoft.com/office/drawing/2014/chart" uri="{C3380CC4-5D6E-409C-BE32-E72D297353CC}">
                <c16:uniqueId val="{00000005-DB90-40B3-B42A-36B52E00E31D}"/>
              </c:ext>
            </c:extLst>
          </c:dPt>
          <c:xVal>
            <c:numRef>
              <c:f>(WASH!$R$47:$S$47,WASH!$S$47:$T$47,WASH!$S$47,WASH!$U$47)</c:f>
              <c:numCache>
                <c:formatCode>General</c:formatCode>
                <c:ptCount val="6"/>
                <c:pt idx="0">
                  <c:v>2015</c:v>
                </c:pt>
                <c:pt idx="1">
                  <c:v>2020</c:v>
                </c:pt>
                <c:pt idx="2">
                  <c:v>2020</c:v>
                </c:pt>
                <c:pt idx="3">
                  <c:v>2030</c:v>
                </c:pt>
                <c:pt idx="4">
                  <c:v>2020</c:v>
                </c:pt>
                <c:pt idx="5">
                  <c:v>2030</c:v>
                </c:pt>
              </c:numCache>
            </c:numRef>
          </c:xVal>
          <c:yVal>
            <c:numRef>
              <c:f>(WASH!$R$48:$S$48,WASH!$S$48:$T$48,WASH!$S$48,WASH!$U$48)</c:f>
              <c:numCache>
                <c:formatCode>0.00</c:formatCode>
                <c:ptCount val="6"/>
                <c:pt idx="0">
                  <c:v>70.199371337890625</c:v>
                </c:pt>
                <c:pt idx="1">
                  <c:v>74.266036987304688</c:v>
                </c:pt>
                <c:pt idx="2">
                  <c:v>74.266036987304688</c:v>
                </c:pt>
                <c:pt idx="3">
                  <c:v>80.535648345947266</c:v>
                </c:pt>
                <c:pt idx="4">
                  <c:v>74.266036987304688</c:v>
                </c:pt>
                <c:pt idx="5">
                  <c:v>100</c:v>
                </c:pt>
              </c:numCache>
            </c:numRef>
          </c:yVal>
          <c:smooth val="0"/>
          <c:extLst>
            <c:ext xmlns:c16="http://schemas.microsoft.com/office/drawing/2014/chart" uri="{C3380CC4-5D6E-409C-BE32-E72D297353CC}">
              <c16:uniqueId val="{00000006-DB90-40B3-B42A-36B52E00E31D}"/>
            </c:ext>
          </c:extLst>
        </c:ser>
        <c:ser>
          <c:idx val="3"/>
          <c:order val="1"/>
          <c:tx>
            <c:v>Safely managed sanitation</c:v>
          </c:tx>
          <c:spPr>
            <a:ln w="19050" cap="rnd">
              <a:solidFill>
                <a:srgbClr val="2E7D32"/>
              </a:solidFill>
              <a:prstDash val="lgDash"/>
              <a:round/>
            </a:ln>
            <a:effectLst/>
          </c:spPr>
          <c:marker>
            <c:symbol val="circle"/>
            <c:size val="8"/>
            <c:spPr>
              <a:solidFill>
                <a:srgbClr val="2E7D32"/>
              </a:solidFill>
              <a:ln w="9525">
                <a:solidFill>
                  <a:srgbClr val="2E7D32"/>
                </a:solidFill>
              </a:ln>
              <a:effectLst/>
            </c:spPr>
          </c:marker>
          <c:dPt>
            <c:idx val="1"/>
            <c:marker>
              <c:symbol val="circle"/>
              <c:size val="8"/>
              <c:spPr>
                <a:solidFill>
                  <a:srgbClr val="2E7D32"/>
                </a:solidFill>
                <a:ln w="9525">
                  <a:solidFill>
                    <a:srgbClr val="2E7D32"/>
                  </a:solidFill>
                </a:ln>
                <a:effectLst/>
              </c:spPr>
            </c:marker>
            <c:bubble3D val="0"/>
            <c:spPr>
              <a:ln w="19050" cap="rnd">
                <a:solidFill>
                  <a:srgbClr val="2E7D32"/>
                </a:solidFill>
                <a:prstDash val="solid"/>
                <a:round/>
              </a:ln>
              <a:effectLst/>
            </c:spPr>
            <c:extLst>
              <c:ext xmlns:c16="http://schemas.microsoft.com/office/drawing/2014/chart" uri="{C3380CC4-5D6E-409C-BE32-E72D297353CC}">
                <c16:uniqueId val="{00000008-DB90-40B3-B42A-36B52E00E31D}"/>
              </c:ext>
            </c:extLst>
          </c:dPt>
          <c:dPt>
            <c:idx val="3"/>
            <c:marker>
              <c:symbol val="circle"/>
              <c:size val="8"/>
              <c:spPr>
                <a:solidFill>
                  <a:srgbClr val="2E7D32"/>
                </a:solidFill>
                <a:ln w="9525">
                  <a:solidFill>
                    <a:srgbClr val="2E7D32"/>
                  </a:solidFill>
                </a:ln>
                <a:effectLst/>
              </c:spPr>
            </c:marker>
            <c:bubble3D val="0"/>
            <c:spPr>
              <a:ln w="19050" cap="rnd">
                <a:solidFill>
                  <a:srgbClr val="2E7D32"/>
                </a:solidFill>
                <a:prstDash val="dash"/>
                <a:round/>
              </a:ln>
              <a:effectLst/>
            </c:spPr>
            <c:extLst>
              <c:ext xmlns:c16="http://schemas.microsoft.com/office/drawing/2014/chart" uri="{C3380CC4-5D6E-409C-BE32-E72D297353CC}">
                <c16:uniqueId val="{0000000A-DB90-40B3-B42A-36B52E00E31D}"/>
              </c:ext>
            </c:extLst>
          </c:dPt>
          <c:dPt>
            <c:idx val="5"/>
            <c:marker>
              <c:symbol val="circle"/>
              <c:size val="8"/>
              <c:spPr>
                <a:solidFill>
                  <a:srgbClr val="2E7D32"/>
                </a:solidFill>
                <a:ln w="9525">
                  <a:solidFill>
                    <a:srgbClr val="2E7D32"/>
                  </a:solidFill>
                </a:ln>
                <a:effectLst/>
              </c:spPr>
            </c:marker>
            <c:bubble3D val="0"/>
            <c:spPr>
              <a:ln w="19050" cap="rnd">
                <a:solidFill>
                  <a:srgbClr val="2E7D32"/>
                </a:solidFill>
                <a:prstDash val="sysDot"/>
                <a:round/>
              </a:ln>
              <a:effectLst/>
            </c:spPr>
            <c:extLst>
              <c:ext xmlns:c16="http://schemas.microsoft.com/office/drawing/2014/chart" uri="{C3380CC4-5D6E-409C-BE32-E72D297353CC}">
                <c16:uniqueId val="{0000000C-DB90-40B3-B42A-36B52E00E31D}"/>
              </c:ext>
            </c:extLst>
          </c:dPt>
          <c:xVal>
            <c:numRef>
              <c:f>(WASH!$R$47:$S$47,WASH!$S$47:$T$47,WASH!$S$47,WASH!$U$47)</c:f>
              <c:numCache>
                <c:formatCode>General</c:formatCode>
                <c:ptCount val="6"/>
                <c:pt idx="0">
                  <c:v>2015</c:v>
                </c:pt>
                <c:pt idx="1">
                  <c:v>2020</c:v>
                </c:pt>
                <c:pt idx="2">
                  <c:v>2020</c:v>
                </c:pt>
                <c:pt idx="3">
                  <c:v>2030</c:v>
                </c:pt>
                <c:pt idx="4">
                  <c:v>2020</c:v>
                </c:pt>
                <c:pt idx="5">
                  <c:v>2030</c:v>
                </c:pt>
              </c:numCache>
            </c:numRef>
          </c:xVal>
          <c:yVal>
            <c:numRef>
              <c:f>(WASH!$R$49:$S$49,WASH!$S$49:$T$49,WASH!$S$49,WASH!$U$49)</c:f>
              <c:numCache>
                <c:formatCode>0.00</c:formatCode>
                <c:ptCount val="6"/>
                <c:pt idx="0">
                  <c:v>47.144336700439453</c:v>
                </c:pt>
                <c:pt idx="1">
                  <c:v>53.950145721435547</c:v>
                </c:pt>
                <c:pt idx="2">
                  <c:v>53.950145721435547</c:v>
                </c:pt>
                <c:pt idx="3">
                  <c:v>66.604215621948242</c:v>
                </c:pt>
                <c:pt idx="4">
                  <c:v>53.950145721435547</c:v>
                </c:pt>
                <c:pt idx="5">
                  <c:v>100</c:v>
                </c:pt>
              </c:numCache>
            </c:numRef>
          </c:yVal>
          <c:smooth val="0"/>
          <c:extLst>
            <c:ext xmlns:c16="http://schemas.microsoft.com/office/drawing/2014/chart" uri="{C3380CC4-5D6E-409C-BE32-E72D297353CC}">
              <c16:uniqueId val="{0000000E-DB90-40B3-B42A-36B52E00E31D}"/>
            </c:ext>
          </c:extLst>
        </c:ser>
        <c:ser>
          <c:idx val="4"/>
          <c:order val="2"/>
          <c:tx>
            <c:v>Basic hygiene</c:v>
          </c:tx>
          <c:spPr>
            <a:ln w="19050" cap="rnd">
              <a:solidFill>
                <a:srgbClr val="AB47BC"/>
              </a:solidFill>
              <a:prstDash val="lgDash"/>
              <a:round/>
            </a:ln>
            <a:effectLst/>
          </c:spPr>
          <c:marker>
            <c:symbol val="circle"/>
            <c:size val="8"/>
            <c:spPr>
              <a:solidFill>
                <a:srgbClr val="AB47BC"/>
              </a:solidFill>
              <a:ln w="9525">
                <a:solidFill>
                  <a:srgbClr val="AB47BC"/>
                </a:solidFill>
              </a:ln>
              <a:effectLst/>
            </c:spPr>
          </c:marker>
          <c:dPt>
            <c:idx val="1"/>
            <c:marker>
              <c:symbol val="circle"/>
              <c:size val="8"/>
              <c:spPr>
                <a:solidFill>
                  <a:srgbClr val="AB47BC"/>
                </a:solidFill>
                <a:ln w="9525">
                  <a:solidFill>
                    <a:srgbClr val="AB47BC"/>
                  </a:solidFill>
                </a:ln>
                <a:effectLst/>
              </c:spPr>
            </c:marker>
            <c:bubble3D val="0"/>
            <c:spPr>
              <a:ln w="19050" cap="rnd">
                <a:solidFill>
                  <a:srgbClr val="AB47BC"/>
                </a:solidFill>
                <a:prstDash val="solid"/>
                <a:round/>
              </a:ln>
              <a:effectLst/>
            </c:spPr>
            <c:extLst>
              <c:ext xmlns:c16="http://schemas.microsoft.com/office/drawing/2014/chart" uri="{C3380CC4-5D6E-409C-BE32-E72D297353CC}">
                <c16:uniqueId val="{00000010-DB90-40B3-B42A-36B52E00E31D}"/>
              </c:ext>
            </c:extLst>
          </c:dPt>
          <c:dPt>
            <c:idx val="3"/>
            <c:marker>
              <c:symbol val="circle"/>
              <c:size val="8"/>
              <c:spPr>
                <a:solidFill>
                  <a:srgbClr val="AB47BC"/>
                </a:solidFill>
                <a:ln w="9525">
                  <a:solidFill>
                    <a:srgbClr val="AB47BC"/>
                  </a:solidFill>
                </a:ln>
                <a:effectLst/>
              </c:spPr>
            </c:marker>
            <c:bubble3D val="0"/>
            <c:spPr>
              <a:ln w="19050" cap="rnd">
                <a:noFill/>
                <a:prstDash val="dash"/>
                <a:round/>
              </a:ln>
              <a:effectLst/>
            </c:spPr>
            <c:extLst>
              <c:ext xmlns:c16="http://schemas.microsoft.com/office/drawing/2014/chart" uri="{C3380CC4-5D6E-409C-BE32-E72D297353CC}">
                <c16:uniqueId val="{00000012-DB90-40B3-B42A-36B52E00E31D}"/>
              </c:ext>
            </c:extLst>
          </c:dPt>
          <c:dPt>
            <c:idx val="5"/>
            <c:marker>
              <c:symbol val="circle"/>
              <c:size val="8"/>
              <c:spPr>
                <a:solidFill>
                  <a:srgbClr val="AB47BC"/>
                </a:solidFill>
                <a:ln w="9525">
                  <a:solidFill>
                    <a:srgbClr val="AB47BC"/>
                  </a:solidFill>
                </a:ln>
                <a:effectLst/>
              </c:spPr>
            </c:marker>
            <c:bubble3D val="0"/>
            <c:spPr>
              <a:ln w="19050" cap="rnd">
                <a:solidFill>
                  <a:srgbClr val="AB47BC"/>
                </a:solidFill>
                <a:prstDash val="sysDot"/>
                <a:round/>
              </a:ln>
              <a:effectLst/>
            </c:spPr>
            <c:extLst>
              <c:ext xmlns:c16="http://schemas.microsoft.com/office/drawing/2014/chart" uri="{C3380CC4-5D6E-409C-BE32-E72D297353CC}">
                <c16:uniqueId val="{00000014-DB90-40B3-B42A-36B52E00E31D}"/>
              </c:ext>
            </c:extLst>
          </c:dPt>
          <c:xVal>
            <c:numRef>
              <c:f>(WASH!$R$47:$S$47,WASH!$S$47:$T$47,WASH!$S$47,WASH!$U$47)</c:f>
              <c:numCache>
                <c:formatCode>General</c:formatCode>
                <c:ptCount val="6"/>
                <c:pt idx="0">
                  <c:v>2015</c:v>
                </c:pt>
                <c:pt idx="1">
                  <c:v>2020</c:v>
                </c:pt>
                <c:pt idx="2">
                  <c:v>2020</c:v>
                </c:pt>
                <c:pt idx="3">
                  <c:v>2030</c:v>
                </c:pt>
                <c:pt idx="4">
                  <c:v>2020</c:v>
                </c:pt>
                <c:pt idx="5">
                  <c:v>2030</c:v>
                </c:pt>
              </c:numCache>
            </c:numRef>
          </c:xVal>
          <c:yVal>
            <c:numRef>
              <c:f>(WASH!$R$50:$S$50,WASH!$S$50:$T$50,WASH!$S$50,WASH!$U$50)</c:f>
              <c:numCache>
                <c:formatCode>0.00</c:formatCode>
                <c:ptCount val="6"/>
                <c:pt idx="0">
                  <c:v>67.302986145019531</c:v>
                </c:pt>
                <c:pt idx="1">
                  <c:v>70.739608764648438</c:v>
                </c:pt>
                <c:pt idx="2">
                  <c:v>70.739608764648438</c:v>
                </c:pt>
                <c:pt idx="3">
                  <c:v>77.61285400390625</c:v>
                </c:pt>
                <c:pt idx="4">
                  <c:v>70.739608764648438</c:v>
                </c:pt>
                <c:pt idx="5">
                  <c:v>100</c:v>
                </c:pt>
              </c:numCache>
            </c:numRef>
          </c:yVal>
          <c:smooth val="0"/>
          <c:extLst>
            <c:ext xmlns:c16="http://schemas.microsoft.com/office/drawing/2014/chart" uri="{C3380CC4-5D6E-409C-BE32-E72D297353CC}">
              <c16:uniqueId val="{00000015-DB90-40B3-B42A-36B52E00E31D}"/>
            </c:ext>
          </c:extLst>
        </c:ser>
        <c:dLbls>
          <c:showLegendKey val="0"/>
          <c:showVal val="0"/>
          <c:showCatName val="0"/>
          <c:showSerName val="0"/>
          <c:showPercent val="0"/>
          <c:showBubbleSize val="0"/>
        </c:dLbls>
        <c:axId val="565429944"/>
        <c:axId val="565419776"/>
      </c:scatterChart>
      <c:valAx>
        <c:axId val="565429944"/>
        <c:scaling>
          <c:orientation val="minMax"/>
          <c:max val="2030"/>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19776"/>
        <c:crossesAt val="0"/>
        <c:crossBetween val="midCat"/>
      </c:valAx>
      <c:valAx>
        <c:axId val="565419776"/>
        <c:scaling>
          <c:orientation val="minMax"/>
          <c:max val="100"/>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29944"/>
        <c:crosses val="autoZero"/>
        <c:crossBetween val="midCat"/>
        <c:majorUnit val="20"/>
      </c:valAx>
      <c:spPr>
        <a:noFill/>
        <a:ln>
          <a:noFill/>
        </a:ln>
        <a:effectLst/>
      </c:spPr>
    </c:plotArea>
    <c:legend>
      <c:legendPos val="t"/>
      <c:layout>
        <c:manualLayout>
          <c:xMode val="edge"/>
          <c:yMode val="edge"/>
          <c:x val="4.8506944444444443E-2"/>
          <c:y val="6.2747349573327227E-2"/>
          <c:w val="0.90521041666666668"/>
          <c:h val="0.2034455187008388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solidFill>
                  <a:schemeClr val="tx1">
                    <a:lumMod val="50000"/>
                  </a:schemeClr>
                </a:solidFill>
              </a:rPr>
              <a:t>Least-developed countries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68432111955987"/>
          <c:y val="0.30551454918331178"/>
          <c:w val="0.69871012448169201"/>
          <c:h val="0.57853670285678527"/>
        </c:manualLayout>
      </c:layout>
      <c:scatterChart>
        <c:scatterStyle val="lineMarker"/>
        <c:varyColors val="0"/>
        <c:ser>
          <c:idx val="2"/>
          <c:order val="0"/>
          <c:tx>
            <c:v>Safely managed drinking water</c:v>
          </c:tx>
          <c:spPr>
            <a:ln w="19050" cap="rnd">
              <a:solidFill>
                <a:srgbClr val="0070C0"/>
              </a:solidFill>
              <a:round/>
            </a:ln>
            <a:effectLst/>
          </c:spPr>
          <c:marker>
            <c:symbol val="circle"/>
            <c:size val="8"/>
            <c:spPr>
              <a:solidFill>
                <a:srgbClr val="0070C0"/>
              </a:solidFill>
              <a:ln w="9525">
                <a:solidFill>
                  <a:srgbClr val="0070C0"/>
                </a:solidFill>
              </a:ln>
              <a:effectLst/>
            </c:spPr>
          </c:marker>
          <c:dPt>
            <c:idx val="5"/>
            <c:marker>
              <c:symbol val="circle"/>
              <c:size val="8"/>
              <c:spPr>
                <a:solidFill>
                  <a:srgbClr val="0070C0"/>
                </a:solidFill>
                <a:ln w="9525">
                  <a:solidFill>
                    <a:srgbClr val="0070C0"/>
                  </a:solidFill>
                </a:ln>
                <a:effectLst/>
              </c:spPr>
            </c:marker>
            <c:bubble3D val="0"/>
            <c:spPr>
              <a:ln w="19050" cap="rnd">
                <a:solidFill>
                  <a:srgbClr val="0070C0"/>
                </a:solidFill>
                <a:prstDash val="sysDot"/>
                <a:round/>
              </a:ln>
              <a:effectLst/>
            </c:spPr>
            <c:extLst>
              <c:ext xmlns:c16="http://schemas.microsoft.com/office/drawing/2014/chart" uri="{C3380CC4-5D6E-409C-BE32-E72D297353CC}">
                <c16:uniqueId val="{00000001-6C87-4A9C-8F10-81811AF89F08}"/>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(WASH!$R$54:$S$54,WASH!$S$54:$T$54,WASH!$S$54,WASH!$U$54)</c:f>
              <c:numCache>
                <c:formatCode>0.00</c:formatCode>
                <c:ptCount val="6"/>
                <c:pt idx="0">
                  <c:v>33.453300476074219</c:v>
                </c:pt>
                <c:pt idx="1">
                  <c:v>37.089458465576172</c:v>
                </c:pt>
                <c:pt idx="2">
                  <c:v>37.089458465576172</c:v>
                </c:pt>
                <c:pt idx="3">
                  <c:v>43.151067733764648</c:v>
                </c:pt>
                <c:pt idx="4">
                  <c:v>37.089458465576172</c:v>
                </c:pt>
                <c:pt idx="5">
                  <c:v>100</c:v>
                </c:pt>
              </c:numCache>
            </c:numRef>
          </c:yVal>
          <c:smooth val="0"/>
          <c:extLst>
            <c:ext xmlns:c16="http://schemas.microsoft.com/office/drawing/2014/chart" uri="{C3380CC4-5D6E-409C-BE32-E72D297353CC}">
              <c16:uniqueId val="{00000002-6C87-4A9C-8F10-81811AF89F08}"/>
            </c:ext>
          </c:extLst>
        </c:ser>
        <c:ser>
          <c:idx val="3"/>
          <c:order val="1"/>
          <c:tx>
            <c:v>Safely managed sanitation</c:v>
          </c:tx>
          <c:spPr>
            <a:ln w="19050" cap="rnd">
              <a:solidFill>
                <a:srgbClr val="2E7D32"/>
              </a:solidFill>
              <a:round/>
            </a:ln>
            <a:effectLst/>
          </c:spPr>
          <c:marker>
            <c:symbol val="circle"/>
            <c:size val="8"/>
            <c:spPr>
              <a:solidFill>
                <a:srgbClr val="2E7D32"/>
              </a:solidFill>
              <a:ln w="9525">
                <a:solidFill>
                  <a:srgbClr val="2E7D32"/>
                </a:solidFill>
              </a:ln>
              <a:effectLst/>
            </c:spPr>
          </c:marker>
          <c:dPt>
            <c:idx val="5"/>
            <c:marker>
              <c:symbol val="circle"/>
              <c:size val="8"/>
              <c:spPr>
                <a:solidFill>
                  <a:srgbClr val="2E7D32"/>
                </a:solidFill>
                <a:ln w="9525">
                  <a:solidFill>
                    <a:srgbClr val="2E7D32"/>
                  </a:solidFill>
                </a:ln>
                <a:effectLst/>
              </c:spPr>
            </c:marker>
            <c:bubble3D val="0"/>
            <c:spPr>
              <a:ln w="19050" cap="rnd">
                <a:solidFill>
                  <a:srgbClr val="2E7D32"/>
                </a:solidFill>
                <a:prstDash val="sysDot"/>
                <a:round/>
              </a:ln>
              <a:effectLst/>
            </c:spPr>
            <c:extLst>
              <c:ext xmlns:c16="http://schemas.microsoft.com/office/drawing/2014/chart" uri="{C3380CC4-5D6E-409C-BE32-E72D297353CC}">
                <c16:uniqueId val="{00000004-6C87-4A9C-8F10-81811AF89F08}"/>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(WASH!$R$55:$S$55,WASH!$S$55:$T$55,WASH!$S$55,WASH!$U$55)</c:f>
              <c:numCache>
                <c:formatCode>0.00</c:formatCode>
                <c:ptCount val="6"/>
                <c:pt idx="0">
                  <c:v>23.651464462280273</c:v>
                </c:pt>
                <c:pt idx="1">
                  <c:v>25.713943481445313</c:v>
                </c:pt>
                <c:pt idx="2">
                  <c:v>25.713943481445313</c:v>
                </c:pt>
                <c:pt idx="3">
                  <c:v>30.60179328918457</c:v>
                </c:pt>
                <c:pt idx="4">
                  <c:v>25.713943481445313</c:v>
                </c:pt>
                <c:pt idx="5">
                  <c:v>100</c:v>
                </c:pt>
              </c:numCache>
            </c:numRef>
          </c:yVal>
          <c:smooth val="0"/>
          <c:extLst>
            <c:ext xmlns:c16="http://schemas.microsoft.com/office/drawing/2014/chart" uri="{C3380CC4-5D6E-409C-BE32-E72D297353CC}">
              <c16:uniqueId val="{00000005-6C87-4A9C-8F10-81811AF89F08}"/>
            </c:ext>
          </c:extLst>
        </c:ser>
        <c:ser>
          <c:idx val="4"/>
          <c:order val="2"/>
          <c:tx>
            <c:v>Basic hygiene</c:v>
          </c:tx>
          <c:spPr>
            <a:ln w="19050" cap="rnd">
              <a:solidFill>
                <a:srgbClr val="AB47BC"/>
              </a:solidFill>
              <a:round/>
            </a:ln>
            <a:effectLst/>
          </c:spPr>
          <c:marker>
            <c:symbol val="circle"/>
            <c:size val="8"/>
            <c:spPr>
              <a:solidFill>
                <a:srgbClr val="AB47BC"/>
              </a:solidFill>
              <a:ln w="9525">
                <a:solidFill>
                  <a:srgbClr val="AB47BC"/>
                </a:solidFill>
              </a:ln>
              <a:effectLst/>
            </c:spPr>
          </c:marker>
          <c:dPt>
            <c:idx val="3"/>
            <c:marker>
              <c:symbol val="circle"/>
              <c:size val="8"/>
              <c:spPr>
                <a:solidFill>
                  <a:srgbClr val="AB47BC"/>
                </a:solidFill>
                <a:ln w="9525">
                  <a:solidFill>
                    <a:srgbClr val="AB47BC"/>
                  </a:solidFill>
                </a:ln>
                <a:effectLst/>
              </c:spPr>
            </c:marker>
            <c:bubble3D val="0"/>
            <c:spPr>
              <a:ln w="19050" cap="rnd">
                <a:solidFill>
                  <a:srgbClr val="AB47BC"/>
                </a:solidFill>
                <a:prstDash val="dash"/>
                <a:round/>
              </a:ln>
              <a:effectLst/>
            </c:spPr>
            <c:extLst>
              <c:ext xmlns:c16="http://schemas.microsoft.com/office/drawing/2014/chart" uri="{C3380CC4-5D6E-409C-BE32-E72D297353CC}">
                <c16:uniqueId val="{00000007-6C87-4A9C-8F10-81811AF89F08}"/>
              </c:ext>
            </c:extLst>
          </c:dPt>
          <c:dPt>
            <c:idx val="5"/>
            <c:marker>
              <c:symbol val="circle"/>
              <c:size val="8"/>
              <c:spPr>
                <a:solidFill>
                  <a:srgbClr val="AB47BC"/>
                </a:solidFill>
                <a:ln w="9525">
                  <a:solidFill>
                    <a:srgbClr val="AB47BC"/>
                  </a:solidFill>
                </a:ln>
                <a:effectLst/>
              </c:spPr>
            </c:marker>
            <c:bubble3D val="0"/>
            <c:spPr>
              <a:ln w="19050" cap="rnd">
                <a:solidFill>
                  <a:srgbClr val="AB47BC"/>
                </a:solidFill>
                <a:prstDash val="sysDot"/>
                <a:round/>
              </a:ln>
              <a:effectLst/>
            </c:spPr>
            <c:extLst>
              <c:ext xmlns:c16="http://schemas.microsoft.com/office/drawing/2014/chart" uri="{C3380CC4-5D6E-409C-BE32-E72D297353CC}">
                <c16:uniqueId val="{00000009-6C87-4A9C-8F10-81811AF89F08}"/>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(WASH!$R$56:$S$56,WASH!$S$56:$T$56,WASH!$S$56,WASH!$U$56)</c:f>
              <c:numCache>
                <c:formatCode>0.00</c:formatCode>
                <c:ptCount val="6"/>
                <c:pt idx="0">
                  <c:v>32.134479522705078</c:v>
                </c:pt>
                <c:pt idx="1">
                  <c:v>36.878005981445313</c:v>
                </c:pt>
                <c:pt idx="2">
                  <c:v>36.878005981445313</c:v>
                </c:pt>
                <c:pt idx="3">
                  <c:v>46.365058898925781</c:v>
                </c:pt>
                <c:pt idx="4">
                  <c:v>36.878005981445313</c:v>
                </c:pt>
                <c:pt idx="5">
                  <c:v>100</c:v>
                </c:pt>
              </c:numCache>
            </c:numRef>
          </c:yVal>
          <c:smooth val="0"/>
          <c:extLst>
            <c:ext xmlns:c16="http://schemas.microsoft.com/office/drawing/2014/chart" uri="{C3380CC4-5D6E-409C-BE32-E72D297353CC}">
              <c16:uniqueId val="{0000000A-6C87-4A9C-8F10-81811AF89F08}"/>
            </c:ext>
          </c:extLst>
        </c:ser>
        <c:dLbls>
          <c:showLegendKey val="0"/>
          <c:showVal val="0"/>
          <c:showCatName val="0"/>
          <c:showSerName val="0"/>
          <c:showPercent val="0"/>
          <c:showBubbleSize val="0"/>
        </c:dLbls>
        <c:axId val="565429944"/>
        <c:axId val="565419776"/>
      </c:scatterChart>
      <c:valAx>
        <c:axId val="565429944"/>
        <c:scaling>
          <c:orientation val="minMax"/>
          <c:max val="2030"/>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19776"/>
        <c:crossesAt val="0"/>
        <c:crossBetween val="midCat"/>
      </c:valAx>
      <c:valAx>
        <c:axId val="565419776"/>
        <c:scaling>
          <c:orientation val="minMax"/>
          <c:max val="100"/>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2994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solidFill>
                  <a:schemeClr val="tx1">
                    <a:lumMod val="50000"/>
                  </a:schemeClr>
                </a:solidFill>
              </a:rPr>
              <a:t>Sub-Saharan</a:t>
            </a:r>
            <a:r>
              <a:rPr lang="en-GB" baseline="0">
                <a:solidFill>
                  <a:schemeClr val="tx1">
                    <a:lumMod val="50000"/>
                  </a:schemeClr>
                </a:solidFill>
              </a:rPr>
              <a:t> Africa</a:t>
            </a:r>
            <a:endParaRPr lang="en-GB">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68432111955987"/>
          <c:y val="0.30551454918331178"/>
          <c:w val="0.69871012448169201"/>
          <c:h val="0.57853670285678527"/>
        </c:manualLayout>
      </c:layout>
      <c:scatterChart>
        <c:scatterStyle val="lineMarker"/>
        <c:varyColors val="0"/>
        <c:ser>
          <c:idx val="2"/>
          <c:order val="0"/>
          <c:tx>
            <c:v>Safely managed drinking water</c:v>
          </c:tx>
          <c:spPr>
            <a:ln w="19050" cap="rnd">
              <a:solidFill>
                <a:srgbClr val="0070C0"/>
              </a:solidFill>
              <a:round/>
            </a:ln>
            <a:effectLst/>
          </c:spPr>
          <c:marker>
            <c:symbol val="circle"/>
            <c:size val="8"/>
            <c:spPr>
              <a:solidFill>
                <a:srgbClr val="0070C0"/>
              </a:solidFill>
              <a:ln w="9525">
                <a:solidFill>
                  <a:srgbClr val="0070C0"/>
                </a:solidFill>
              </a:ln>
              <a:effectLst/>
            </c:spPr>
          </c:marker>
          <c:dPt>
            <c:idx val="5"/>
            <c:marker>
              <c:symbol val="circle"/>
              <c:size val="8"/>
              <c:spPr>
                <a:solidFill>
                  <a:srgbClr val="0070C0"/>
                </a:solidFill>
                <a:ln w="9525">
                  <a:solidFill>
                    <a:srgbClr val="0070C0"/>
                  </a:solidFill>
                </a:ln>
                <a:effectLst/>
              </c:spPr>
            </c:marker>
            <c:bubble3D val="0"/>
            <c:spPr>
              <a:ln w="19050" cap="rnd">
                <a:solidFill>
                  <a:srgbClr val="0070C0"/>
                </a:solidFill>
                <a:prstDash val="sysDot"/>
                <a:round/>
              </a:ln>
              <a:effectLst/>
            </c:spPr>
            <c:extLst>
              <c:ext xmlns:c16="http://schemas.microsoft.com/office/drawing/2014/chart" uri="{C3380CC4-5D6E-409C-BE32-E72D297353CC}">
                <c16:uniqueId val="{00000001-FB28-4DD5-92A3-FF4588EE0111}"/>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(WASH!$R$54:$S$54,WASH!$S$54:$T$54,WASH!$S$54,WASH!$U$54)</c:f>
              <c:numCache>
                <c:formatCode>0.00</c:formatCode>
                <c:ptCount val="6"/>
                <c:pt idx="0">
                  <c:v>26.68696403503418</c:v>
                </c:pt>
                <c:pt idx="1">
                  <c:v>30.025154113769531</c:v>
                </c:pt>
                <c:pt idx="2">
                  <c:v>30.025154113769531</c:v>
                </c:pt>
                <c:pt idx="3">
                  <c:v>36.50791072845459</c:v>
                </c:pt>
                <c:pt idx="4">
                  <c:v>30.025154113769531</c:v>
                </c:pt>
                <c:pt idx="5">
                  <c:v>100</c:v>
                </c:pt>
              </c:numCache>
            </c:numRef>
          </c:yVal>
          <c:smooth val="0"/>
          <c:extLst>
            <c:ext xmlns:c16="http://schemas.microsoft.com/office/drawing/2014/chart" uri="{C3380CC4-5D6E-409C-BE32-E72D297353CC}">
              <c16:uniqueId val="{00000002-FB28-4DD5-92A3-FF4588EE0111}"/>
            </c:ext>
          </c:extLst>
        </c:ser>
        <c:ser>
          <c:idx val="3"/>
          <c:order val="1"/>
          <c:tx>
            <c:v>Safely managed sanitation</c:v>
          </c:tx>
          <c:spPr>
            <a:ln w="19050" cap="rnd">
              <a:solidFill>
                <a:srgbClr val="2E7D32"/>
              </a:solidFill>
              <a:round/>
            </a:ln>
            <a:effectLst/>
          </c:spPr>
          <c:marker>
            <c:symbol val="circle"/>
            <c:size val="8"/>
            <c:spPr>
              <a:solidFill>
                <a:srgbClr val="2E7D32"/>
              </a:solidFill>
              <a:ln w="9525">
                <a:solidFill>
                  <a:srgbClr val="2E7D32"/>
                </a:solidFill>
              </a:ln>
              <a:effectLst/>
            </c:spPr>
          </c:marker>
          <c:dPt>
            <c:idx val="5"/>
            <c:marker>
              <c:symbol val="circle"/>
              <c:size val="8"/>
              <c:spPr>
                <a:solidFill>
                  <a:srgbClr val="2E7D32"/>
                </a:solidFill>
                <a:ln w="9525">
                  <a:solidFill>
                    <a:srgbClr val="2E7D32"/>
                  </a:solidFill>
                </a:ln>
                <a:effectLst/>
              </c:spPr>
            </c:marker>
            <c:bubble3D val="0"/>
            <c:spPr>
              <a:ln w="19050" cap="rnd">
                <a:solidFill>
                  <a:srgbClr val="2E7D32"/>
                </a:solidFill>
                <a:prstDash val="sysDot"/>
                <a:round/>
              </a:ln>
              <a:effectLst/>
            </c:spPr>
            <c:extLst>
              <c:ext xmlns:c16="http://schemas.microsoft.com/office/drawing/2014/chart" uri="{C3380CC4-5D6E-409C-BE32-E72D297353CC}">
                <c16:uniqueId val="{00000004-FB28-4DD5-92A3-FF4588EE0111}"/>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(WASH!$R$55:$S$55,WASH!$S$55:$T$55,WASH!$S$55,WASH!$U$55)</c:f>
              <c:numCache>
                <c:formatCode>0.00</c:formatCode>
                <c:ptCount val="6"/>
                <c:pt idx="0">
                  <c:v>19.424514770507813</c:v>
                </c:pt>
                <c:pt idx="1">
                  <c:v>21.064069747924805</c:v>
                </c:pt>
                <c:pt idx="2">
                  <c:v>21.064069747924805</c:v>
                </c:pt>
                <c:pt idx="3">
                  <c:v>24.447596073150635</c:v>
                </c:pt>
                <c:pt idx="4">
                  <c:v>21.064069747924805</c:v>
                </c:pt>
                <c:pt idx="5">
                  <c:v>100</c:v>
                </c:pt>
              </c:numCache>
            </c:numRef>
          </c:yVal>
          <c:smooth val="0"/>
          <c:extLst>
            <c:ext xmlns:c16="http://schemas.microsoft.com/office/drawing/2014/chart" uri="{C3380CC4-5D6E-409C-BE32-E72D297353CC}">
              <c16:uniqueId val="{00000005-FB28-4DD5-92A3-FF4588EE0111}"/>
            </c:ext>
          </c:extLst>
        </c:ser>
        <c:ser>
          <c:idx val="4"/>
          <c:order val="2"/>
          <c:tx>
            <c:v>Basic hygiene</c:v>
          </c:tx>
          <c:spPr>
            <a:ln w="19050" cap="rnd">
              <a:solidFill>
                <a:srgbClr val="AB47BC"/>
              </a:solidFill>
              <a:round/>
            </a:ln>
            <a:effectLst/>
          </c:spPr>
          <c:marker>
            <c:symbol val="circle"/>
            <c:size val="8"/>
            <c:spPr>
              <a:solidFill>
                <a:srgbClr val="AB47BC"/>
              </a:solidFill>
              <a:ln w="9525">
                <a:solidFill>
                  <a:srgbClr val="AB47BC"/>
                </a:solidFill>
              </a:ln>
              <a:effectLst/>
            </c:spPr>
          </c:marker>
          <c:dPt>
            <c:idx val="3"/>
            <c:marker>
              <c:symbol val="circle"/>
              <c:size val="8"/>
              <c:spPr>
                <a:solidFill>
                  <a:srgbClr val="AB47BC"/>
                </a:solidFill>
                <a:ln w="9525">
                  <a:solidFill>
                    <a:srgbClr val="AB47BC"/>
                  </a:solidFill>
                </a:ln>
                <a:effectLst/>
              </c:spPr>
            </c:marker>
            <c:bubble3D val="0"/>
            <c:spPr>
              <a:ln w="19050" cap="rnd">
                <a:solidFill>
                  <a:srgbClr val="AB47BC"/>
                </a:solidFill>
                <a:prstDash val="dash"/>
                <a:round/>
              </a:ln>
              <a:effectLst/>
            </c:spPr>
            <c:extLst>
              <c:ext xmlns:c16="http://schemas.microsoft.com/office/drawing/2014/chart" uri="{C3380CC4-5D6E-409C-BE32-E72D297353CC}">
                <c16:uniqueId val="{00000007-FB28-4DD5-92A3-FF4588EE0111}"/>
              </c:ext>
            </c:extLst>
          </c:dPt>
          <c:dPt>
            <c:idx val="5"/>
            <c:marker>
              <c:symbol val="circle"/>
              <c:size val="8"/>
              <c:spPr>
                <a:solidFill>
                  <a:srgbClr val="AB47BC"/>
                </a:solidFill>
                <a:ln w="9525">
                  <a:solidFill>
                    <a:srgbClr val="AB47BC"/>
                  </a:solidFill>
                </a:ln>
                <a:effectLst/>
              </c:spPr>
            </c:marker>
            <c:bubble3D val="0"/>
            <c:spPr>
              <a:ln w="19050" cap="rnd">
                <a:solidFill>
                  <a:srgbClr val="AB47BC"/>
                </a:solidFill>
                <a:prstDash val="sysDot"/>
                <a:round/>
              </a:ln>
              <a:effectLst/>
            </c:spPr>
            <c:extLst>
              <c:ext xmlns:c16="http://schemas.microsoft.com/office/drawing/2014/chart" uri="{C3380CC4-5D6E-409C-BE32-E72D297353CC}">
                <c16:uniqueId val="{00000009-FB28-4DD5-92A3-FF4588EE0111}"/>
              </c:ext>
            </c:extLst>
          </c:dPt>
          <c:xVal>
            <c:numRef>
              <c:f>(WASH!$R$53:$S$53,WASH!$S$53:$T$53,WASH!$S$53,WASH!$U$53)</c:f>
              <c:numCache>
                <c:formatCode>General</c:formatCode>
                <c:ptCount val="6"/>
                <c:pt idx="0">
                  <c:v>2015</c:v>
                </c:pt>
                <c:pt idx="1">
                  <c:v>2020</c:v>
                </c:pt>
                <c:pt idx="2">
                  <c:v>2020</c:v>
                </c:pt>
                <c:pt idx="3">
                  <c:v>2030</c:v>
                </c:pt>
                <c:pt idx="4">
                  <c:v>2020</c:v>
                </c:pt>
                <c:pt idx="5">
                  <c:v>2030</c:v>
                </c:pt>
              </c:numCache>
            </c:numRef>
          </c:xVal>
          <c:yVal>
            <c:numRef>
              <c:f>(WASH!$R$56:$S$56,WASH!$S$56:$T$56,WASH!$S$56,WASH!$U$56)</c:f>
              <c:numCache>
                <c:formatCode>0.00</c:formatCode>
                <c:ptCount val="6"/>
                <c:pt idx="0">
                  <c:v>24.848056793212891</c:v>
                </c:pt>
                <c:pt idx="1">
                  <c:v>25.944822311401367</c:v>
                </c:pt>
                <c:pt idx="2">
                  <c:v>25.944822311401367</c:v>
                </c:pt>
                <c:pt idx="3">
                  <c:v>28.13835334777832</c:v>
                </c:pt>
                <c:pt idx="4">
                  <c:v>25.944822311401367</c:v>
                </c:pt>
                <c:pt idx="5">
                  <c:v>100</c:v>
                </c:pt>
              </c:numCache>
            </c:numRef>
          </c:yVal>
          <c:smooth val="0"/>
          <c:extLst>
            <c:ext xmlns:c16="http://schemas.microsoft.com/office/drawing/2014/chart" uri="{C3380CC4-5D6E-409C-BE32-E72D297353CC}">
              <c16:uniqueId val="{0000000A-FB28-4DD5-92A3-FF4588EE0111}"/>
            </c:ext>
          </c:extLst>
        </c:ser>
        <c:dLbls>
          <c:showLegendKey val="0"/>
          <c:showVal val="0"/>
          <c:showCatName val="0"/>
          <c:showSerName val="0"/>
          <c:showPercent val="0"/>
          <c:showBubbleSize val="0"/>
        </c:dLbls>
        <c:axId val="565429944"/>
        <c:axId val="565419776"/>
      </c:scatterChart>
      <c:valAx>
        <c:axId val="565429944"/>
        <c:scaling>
          <c:orientation val="minMax"/>
          <c:max val="2030"/>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19776"/>
        <c:crossesAt val="0"/>
        <c:crossBetween val="midCat"/>
      </c:valAx>
      <c:valAx>
        <c:axId val="565419776"/>
        <c:scaling>
          <c:orientation val="minMax"/>
          <c:max val="100"/>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42994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5F94D-6D80-4D1A-96B8-A1C1DD9614E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BE"/>
        </a:p>
      </dgm:t>
    </dgm:pt>
    <dgm:pt modelId="{EFD19F2E-6D9E-48B4-BFA3-A819421C9033}">
      <dgm:prSet phldrT="[Text]"/>
      <dgm:spPr/>
      <dgm:t>
        <a:bodyPr/>
        <a:lstStyle/>
        <a:p>
          <a:r>
            <a:rPr lang="fr-BE" b="1">
              <a:solidFill>
                <a:schemeClr val="tx2"/>
              </a:solidFill>
            </a:rPr>
            <a:t>CCA/DRR and water</a:t>
          </a:r>
          <a:endParaRPr lang="en-BE" b="1">
            <a:solidFill>
              <a:schemeClr val="tx2"/>
            </a:solidFill>
          </a:endParaRPr>
        </a:p>
      </dgm:t>
    </dgm:pt>
    <dgm:pt modelId="{0754E995-2CC9-4593-AD3F-EA1EC77FF5D7}" type="parTrans" cxnId="{97C3E845-C739-4BBD-8FD6-E63795C80C44}">
      <dgm:prSet/>
      <dgm:spPr/>
      <dgm:t>
        <a:bodyPr/>
        <a:lstStyle/>
        <a:p>
          <a:endParaRPr lang="en-BE"/>
        </a:p>
      </dgm:t>
    </dgm:pt>
    <dgm:pt modelId="{2542BA4D-0C6E-4E9C-A28C-FA5C2DCE8776}" type="sibTrans" cxnId="{97C3E845-C739-4BBD-8FD6-E63795C80C44}">
      <dgm:prSet/>
      <dgm:spPr/>
      <dgm:t>
        <a:bodyPr/>
        <a:lstStyle/>
        <a:p>
          <a:endParaRPr lang="en-BE"/>
        </a:p>
      </dgm:t>
    </dgm:pt>
    <dgm:pt modelId="{8798F273-890A-4F41-BB15-74D238FD64AB}">
      <dgm:prSet phldrT="[Text]"/>
      <dgm:spPr/>
      <dgm:t>
        <a:bodyPr/>
        <a:lstStyle/>
        <a:p>
          <a:r>
            <a:rPr lang="fr-BE" b="1"/>
            <a:t>NAPs/Sendai</a:t>
          </a:r>
          <a:endParaRPr lang="en-BE" b="1"/>
        </a:p>
      </dgm:t>
    </dgm:pt>
    <dgm:pt modelId="{7BFC6389-3375-4A9C-AAAA-C2AEEAAD9250}" type="parTrans" cxnId="{C9B5FDDD-BCE7-4F8C-9775-D5D430CA978D}">
      <dgm:prSet/>
      <dgm:spPr/>
      <dgm:t>
        <a:bodyPr/>
        <a:lstStyle/>
        <a:p>
          <a:endParaRPr lang="en-BE"/>
        </a:p>
      </dgm:t>
    </dgm:pt>
    <dgm:pt modelId="{0F3B479C-64A8-4D92-9EC9-61947F2B1B31}" type="sibTrans" cxnId="{C9B5FDDD-BCE7-4F8C-9775-D5D430CA978D}">
      <dgm:prSet/>
      <dgm:spPr/>
      <dgm:t>
        <a:bodyPr/>
        <a:lstStyle/>
        <a:p>
          <a:endParaRPr lang="en-BE"/>
        </a:p>
      </dgm:t>
    </dgm:pt>
    <dgm:pt modelId="{00C5DA74-4C83-43C0-92C9-7602C801F0FD}" type="pres">
      <dgm:prSet presAssocID="{2355F94D-6D80-4D1A-96B8-A1C1DD9614E8}" presName="Name0" presStyleCnt="0">
        <dgm:presLayoutVars>
          <dgm:chMax val="7"/>
          <dgm:chPref val="7"/>
          <dgm:dir/>
          <dgm:animLvl val="lvl"/>
        </dgm:presLayoutVars>
      </dgm:prSet>
      <dgm:spPr/>
    </dgm:pt>
    <dgm:pt modelId="{38419E34-671B-4C30-B40D-08F8F12A6ACF}" type="pres">
      <dgm:prSet presAssocID="{EFD19F2E-6D9E-48B4-BFA3-A819421C9033}" presName="Accent1" presStyleCnt="0"/>
      <dgm:spPr/>
    </dgm:pt>
    <dgm:pt modelId="{F9720A11-3281-4FCE-A1DC-4E7E8B966031}" type="pres">
      <dgm:prSet presAssocID="{EFD19F2E-6D9E-48B4-BFA3-A819421C9033}" presName="Accent" presStyleLbl="node1" presStyleIdx="0" presStyleCnt="2"/>
      <dgm:spPr/>
    </dgm:pt>
    <dgm:pt modelId="{C9CAFFEB-9498-4956-A7BE-6F74B7048D7B}" type="pres">
      <dgm:prSet presAssocID="{EFD19F2E-6D9E-48B4-BFA3-A819421C9033}" presName="Parent1" presStyleLbl="revTx" presStyleIdx="0" presStyleCnt="2">
        <dgm:presLayoutVars>
          <dgm:chMax val="1"/>
          <dgm:chPref val="1"/>
          <dgm:bulletEnabled val="1"/>
        </dgm:presLayoutVars>
      </dgm:prSet>
      <dgm:spPr/>
    </dgm:pt>
    <dgm:pt modelId="{2F30DE5C-8639-4875-84A2-34CCEC9FB42A}" type="pres">
      <dgm:prSet presAssocID="{8798F273-890A-4F41-BB15-74D238FD64AB}" presName="Accent2" presStyleCnt="0"/>
      <dgm:spPr/>
    </dgm:pt>
    <dgm:pt modelId="{0F476D37-1DC0-404D-817B-6B9CF67CC847}" type="pres">
      <dgm:prSet presAssocID="{8798F273-890A-4F41-BB15-74D238FD64AB}" presName="Accent" presStyleLbl="node1" presStyleIdx="1" presStyleCnt="2"/>
      <dgm:spPr/>
    </dgm:pt>
    <dgm:pt modelId="{60A94B3C-47DE-401D-AE66-3941F48D0115}" type="pres">
      <dgm:prSet presAssocID="{8798F273-890A-4F41-BB15-74D238FD64AB}" presName="Parent2" presStyleLbl="revTx" presStyleIdx="1" presStyleCnt="2">
        <dgm:presLayoutVars>
          <dgm:chMax val="1"/>
          <dgm:chPref val="1"/>
          <dgm:bulletEnabled val="1"/>
        </dgm:presLayoutVars>
      </dgm:prSet>
      <dgm:spPr/>
    </dgm:pt>
  </dgm:ptLst>
  <dgm:cxnLst>
    <dgm:cxn modelId="{97C3E845-C739-4BBD-8FD6-E63795C80C44}" srcId="{2355F94D-6D80-4D1A-96B8-A1C1DD9614E8}" destId="{EFD19F2E-6D9E-48B4-BFA3-A819421C9033}" srcOrd="0" destOrd="0" parTransId="{0754E995-2CC9-4593-AD3F-EA1EC77FF5D7}" sibTransId="{2542BA4D-0C6E-4E9C-A28C-FA5C2DCE8776}"/>
    <dgm:cxn modelId="{AFA2A0A1-6EE4-4879-A23C-CFD7C9BD85E3}" type="presOf" srcId="{EFD19F2E-6D9E-48B4-BFA3-A819421C9033}" destId="{C9CAFFEB-9498-4956-A7BE-6F74B7048D7B}" srcOrd="0" destOrd="0" presId="urn:microsoft.com/office/officeart/2009/layout/CircleArrowProcess"/>
    <dgm:cxn modelId="{B9EA4EC0-FFFE-4B05-8206-BB760C36895E}" type="presOf" srcId="{8798F273-890A-4F41-BB15-74D238FD64AB}" destId="{60A94B3C-47DE-401D-AE66-3941F48D0115}" srcOrd="0" destOrd="0" presId="urn:microsoft.com/office/officeart/2009/layout/CircleArrowProcess"/>
    <dgm:cxn modelId="{C9B5FDDD-BCE7-4F8C-9775-D5D430CA978D}" srcId="{2355F94D-6D80-4D1A-96B8-A1C1DD9614E8}" destId="{8798F273-890A-4F41-BB15-74D238FD64AB}" srcOrd="1" destOrd="0" parTransId="{7BFC6389-3375-4A9C-AAAA-C2AEEAAD9250}" sibTransId="{0F3B479C-64A8-4D92-9EC9-61947F2B1B31}"/>
    <dgm:cxn modelId="{F50F54EF-D70C-4269-B1B3-DDF82D0AC204}" type="presOf" srcId="{2355F94D-6D80-4D1A-96B8-A1C1DD9614E8}" destId="{00C5DA74-4C83-43C0-92C9-7602C801F0FD}" srcOrd="0" destOrd="0" presId="urn:microsoft.com/office/officeart/2009/layout/CircleArrowProcess"/>
    <dgm:cxn modelId="{AE0B2180-E83B-4FC6-A88E-F765B458B822}" type="presParOf" srcId="{00C5DA74-4C83-43C0-92C9-7602C801F0FD}" destId="{38419E34-671B-4C30-B40D-08F8F12A6ACF}" srcOrd="0" destOrd="0" presId="urn:microsoft.com/office/officeart/2009/layout/CircleArrowProcess"/>
    <dgm:cxn modelId="{B0DA3477-FB35-460B-ACC0-D1A8D423865F}" type="presParOf" srcId="{38419E34-671B-4C30-B40D-08F8F12A6ACF}" destId="{F9720A11-3281-4FCE-A1DC-4E7E8B966031}" srcOrd="0" destOrd="0" presId="urn:microsoft.com/office/officeart/2009/layout/CircleArrowProcess"/>
    <dgm:cxn modelId="{A2B6BA4B-6E5C-4F83-A2C0-FD14CE90A05F}" type="presParOf" srcId="{00C5DA74-4C83-43C0-92C9-7602C801F0FD}" destId="{C9CAFFEB-9498-4956-A7BE-6F74B7048D7B}" srcOrd="1" destOrd="0" presId="urn:microsoft.com/office/officeart/2009/layout/CircleArrowProcess"/>
    <dgm:cxn modelId="{40C9F7FF-175B-4C77-BAC7-DEC36C6B77EF}" type="presParOf" srcId="{00C5DA74-4C83-43C0-92C9-7602C801F0FD}" destId="{2F30DE5C-8639-4875-84A2-34CCEC9FB42A}" srcOrd="2" destOrd="0" presId="urn:microsoft.com/office/officeart/2009/layout/CircleArrowProcess"/>
    <dgm:cxn modelId="{2915780E-7B8A-4E32-862A-D33180AE9CCB}" type="presParOf" srcId="{2F30DE5C-8639-4875-84A2-34CCEC9FB42A}" destId="{0F476D37-1DC0-404D-817B-6B9CF67CC847}" srcOrd="0" destOrd="0" presId="urn:microsoft.com/office/officeart/2009/layout/CircleArrowProcess"/>
    <dgm:cxn modelId="{D1364C80-CA55-4DF4-8F68-009B8A2F41C7}" type="presParOf" srcId="{00C5DA74-4C83-43C0-92C9-7602C801F0FD}" destId="{60A94B3C-47DE-401D-AE66-3941F48D0115}"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93DF2-65EB-4D90-BA5E-45CB65B3D4B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BE"/>
        </a:p>
      </dgm:t>
    </dgm:pt>
    <dgm:pt modelId="{B24191EF-BB31-4075-B286-4F6330006943}">
      <dgm:prSet phldrT="[Text]"/>
      <dgm:spPr/>
      <dgm:t>
        <a:bodyPr/>
        <a:lstStyle/>
        <a:p>
          <a:r>
            <a:rPr lang="en-GB" b="1"/>
            <a:t>Smarter</a:t>
          </a:r>
          <a:r>
            <a:rPr lang="en-GB"/>
            <a:t> </a:t>
          </a:r>
          <a:r>
            <a:rPr lang="en-GB" i="1"/>
            <a:t>adaptation by improving knowledge and managing uncertainty </a:t>
          </a:r>
          <a:endParaRPr lang="en-BE" i="1"/>
        </a:p>
      </dgm:t>
    </dgm:pt>
    <dgm:pt modelId="{FB70E9DB-777D-412C-9071-59FB2C74EF7A}" type="parTrans" cxnId="{5828BB44-E479-47D9-9BBA-CAFCBB87492D}">
      <dgm:prSet/>
      <dgm:spPr/>
      <dgm:t>
        <a:bodyPr/>
        <a:lstStyle/>
        <a:p>
          <a:endParaRPr lang="en-BE"/>
        </a:p>
      </dgm:t>
    </dgm:pt>
    <dgm:pt modelId="{E7B4026D-8516-456E-94CE-88F89F7B6244}" type="sibTrans" cxnId="{5828BB44-E479-47D9-9BBA-CAFCBB87492D}">
      <dgm:prSet/>
      <dgm:spPr/>
      <dgm:t>
        <a:bodyPr/>
        <a:lstStyle/>
        <a:p>
          <a:endParaRPr lang="en-BE"/>
        </a:p>
      </dgm:t>
    </dgm:pt>
    <dgm:pt modelId="{AC74F710-4CBB-4C0F-B12C-BE1EEECE8040}">
      <dgm:prSet/>
      <dgm:spPr/>
      <dgm:t>
        <a:bodyPr/>
        <a:lstStyle/>
        <a:p>
          <a:r>
            <a:rPr lang="en-GB" b="1"/>
            <a:t>More systemic </a:t>
          </a:r>
          <a:r>
            <a:rPr lang="en-GB" i="1"/>
            <a:t>adaptation through mainstreaming into all policy fields</a:t>
          </a:r>
        </a:p>
      </dgm:t>
    </dgm:pt>
    <dgm:pt modelId="{D7045480-20D4-402D-B3C6-2F1FA019BDBB}" type="parTrans" cxnId="{2D51F199-53C9-4CC9-BFAF-C2764A391EC5}">
      <dgm:prSet/>
      <dgm:spPr/>
      <dgm:t>
        <a:bodyPr/>
        <a:lstStyle/>
        <a:p>
          <a:endParaRPr lang="en-BE"/>
        </a:p>
      </dgm:t>
    </dgm:pt>
    <dgm:pt modelId="{D82B21C4-BD1A-4337-9512-A0CEC095BEDD}" type="sibTrans" cxnId="{2D51F199-53C9-4CC9-BFAF-C2764A391EC5}">
      <dgm:prSet/>
      <dgm:spPr/>
      <dgm:t>
        <a:bodyPr/>
        <a:lstStyle/>
        <a:p>
          <a:endParaRPr lang="en-BE"/>
        </a:p>
      </dgm:t>
    </dgm:pt>
    <dgm:pt modelId="{95FA85B9-0E3E-4592-80EA-B545996EA634}">
      <dgm:prSet/>
      <dgm:spPr/>
      <dgm:t>
        <a:bodyPr/>
        <a:lstStyle/>
        <a:p>
          <a:r>
            <a:rPr lang="en-GB" b="1"/>
            <a:t>Faster </a:t>
          </a:r>
          <a:r>
            <a:rPr lang="en-GB" i="1"/>
            <a:t>adaptation and more comprehensive adaption to manage climate risk</a:t>
          </a:r>
        </a:p>
      </dgm:t>
    </dgm:pt>
    <dgm:pt modelId="{8DC2BC7A-C298-4B02-A5C7-94DFFCF4F021}" type="parTrans" cxnId="{A64130A3-8D55-4B98-9F04-169BFFF9DFAA}">
      <dgm:prSet/>
      <dgm:spPr/>
      <dgm:t>
        <a:bodyPr/>
        <a:lstStyle/>
        <a:p>
          <a:endParaRPr lang="en-BE"/>
        </a:p>
      </dgm:t>
    </dgm:pt>
    <dgm:pt modelId="{C2068258-1FEF-4205-8402-869E83F7D6A6}" type="sibTrans" cxnId="{A64130A3-8D55-4B98-9F04-169BFFF9DFAA}">
      <dgm:prSet/>
      <dgm:spPr/>
      <dgm:t>
        <a:bodyPr/>
        <a:lstStyle/>
        <a:p>
          <a:endParaRPr lang="en-BE"/>
        </a:p>
      </dgm:t>
    </dgm:pt>
    <dgm:pt modelId="{2A31E8B0-7155-48D8-A4D3-9ACEAD5EA7F9}">
      <dgm:prSet/>
      <dgm:spPr/>
      <dgm:t>
        <a:bodyPr/>
        <a:lstStyle/>
        <a:p>
          <a:r>
            <a:rPr lang="en-GB" b="1"/>
            <a:t>Stepping up international action </a:t>
          </a:r>
          <a:r>
            <a:rPr lang="en-GB"/>
            <a:t>f</a:t>
          </a:r>
          <a:r>
            <a:rPr lang="en-GB" i="1"/>
            <a:t>or climate resilience through scaling up international finance and exchanges</a:t>
          </a:r>
        </a:p>
      </dgm:t>
    </dgm:pt>
    <dgm:pt modelId="{9742ED25-B5CA-410C-BF59-47F2EA3E7EE4}" type="parTrans" cxnId="{96C21275-F799-4740-87DA-6949CFB28566}">
      <dgm:prSet/>
      <dgm:spPr/>
      <dgm:t>
        <a:bodyPr/>
        <a:lstStyle/>
        <a:p>
          <a:endParaRPr lang="en-BE"/>
        </a:p>
      </dgm:t>
    </dgm:pt>
    <dgm:pt modelId="{25B9A210-1786-45F4-8B97-EAE71A44A1A8}" type="sibTrans" cxnId="{96C21275-F799-4740-87DA-6949CFB28566}">
      <dgm:prSet/>
      <dgm:spPr/>
      <dgm:t>
        <a:bodyPr/>
        <a:lstStyle/>
        <a:p>
          <a:endParaRPr lang="en-BE"/>
        </a:p>
      </dgm:t>
    </dgm:pt>
    <dgm:pt modelId="{350D8D50-2754-4DE9-80B1-6BCF69E3B540}" type="pres">
      <dgm:prSet presAssocID="{42E93DF2-65EB-4D90-BA5E-45CB65B3D4B6}" presName="diagram" presStyleCnt="0">
        <dgm:presLayoutVars>
          <dgm:dir/>
          <dgm:resizeHandles val="exact"/>
        </dgm:presLayoutVars>
      </dgm:prSet>
      <dgm:spPr/>
    </dgm:pt>
    <dgm:pt modelId="{7E46A0BA-9C98-4FAF-B70C-D6200E1E1F8D}" type="pres">
      <dgm:prSet presAssocID="{B24191EF-BB31-4075-B286-4F6330006943}" presName="node" presStyleLbl="node1" presStyleIdx="0" presStyleCnt="4">
        <dgm:presLayoutVars>
          <dgm:bulletEnabled val="1"/>
        </dgm:presLayoutVars>
      </dgm:prSet>
      <dgm:spPr/>
    </dgm:pt>
    <dgm:pt modelId="{0CDF3A5A-5DE9-48D3-9466-B4A4A863509D}" type="pres">
      <dgm:prSet presAssocID="{E7B4026D-8516-456E-94CE-88F89F7B6244}" presName="sibTrans" presStyleCnt="0"/>
      <dgm:spPr/>
    </dgm:pt>
    <dgm:pt modelId="{6FFACFD1-3C90-4C90-91A4-D418C3AC0622}" type="pres">
      <dgm:prSet presAssocID="{AC74F710-4CBB-4C0F-B12C-BE1EEECE8040}" presName="node" presStyleLbl="node1" presStyleIdx="1" presStyleCnt="4">
        <dgm:presLayoutVars>
          <dgm:bulletEnabled val="1"/>
        </dgm:presLayoutVars>
      </dgm:prSet>
      <dgm:spPr/>
    </dgm:pt>
    <dgm:pt modelId="{938516CD-0369-499F-9F58-7A4ED6F9736A}" type="pres">
      <dgm:prSet presAssocID="{D82B21C4-BD1A-4337-9512-A0CEC095BEDD}" presName="sibTrans" presStyleCnt="0"/>
      <dgm:spPr/>
    </dgm:pt>
    <dgm:pt modelId="{F2650486-1BB1-4EBD-95D6-2B989070C805}" type="pres">
      <dgm:prSet presAssocID="{95FA85B9-0E3E-4592-80EA-B545996EA634}" presName="node" presStyleLbl="node1" presStyleIdx="2" presStyleCnt="4">
        <dgm:presLayoutVars>
          <dgm:bulletEnabled val="1"/>
        </dgm:presLayoutVars>
      </dgm:prSet>
      <dgm:spPr/>
    </dgm:pt>
    <dgm:pt modelId="{2D54B3A8-5F27-4268-AC63-74CC7450A92C}" type="pres">
      <dgm:prSet presAssocID="{C2068258-1FEF-4205-8402-869E83F7D6A6}" presName="sibTrans" presStyleCnt="0"/>
      <dgm:spPr/>
    </dgm:pt>
    <dgm:pt modelId="{D254DDB7-2339-421B-8111-E3CA1DFBD2F5}" type="pres">
      <dgm:prSet presAssocID="{2A31E8B0-7155-48D8-A4D3-9ACEAD5EA7F9}" presName="node" presStyleLbl="node1" presStyleIdx="3" presStyleCnt="4">
        <dgm:presLayoutVars>
          <dgm:bulletEnabled val="1"/>
        </dgm:presLayoutVars>
      </dgm:prSet>
      <dgm:spPr/>
    </dgm:pt>
  </dgm:ptLst>
  <dgm:cxnLst>
    <dgm:cxn modelId="{40C3E43E-0CA1-497C-9E70-F9B1D7F240EB}" type="presOf" srcId="{AC74F710-4CBB-4C0F-B12C-BE1EEECE8040}" destId="{6FFACFD1-3C90-4C90-91A4-D418C3AC0622}" srcOrd="0" destOrd="0" presId="urn:microsoft.com/office/officeart/2005/8/layout/default"/>
    <dgm:cxn modelId="{99CEBE5E-7935-4902-B744-B51843586428}" type="presOf" srcId="{95FA85B9-0E3E-4592-80EA-B545996EA634}" destId="{F2650486-1BB1-4EBD-95D6-2B989070C805}" srcOrd="0" destOrd="0" presId="urn:microsoft.com/office/officeart/2005/8/layout/default"/>
    <dgm:cxn modelId="{5828BB44-E479-47D9-9BBA-CAFCBB87492D}" srcId="{42E93DF2-65EB-4D90-BA5E-45CB65B3D4B6}" destId="{B24191EF-BB31-4075-B286-4F6330006943}" srcOrd="0" destOrd="0" parTransId="{FB70E9DB-777D-412C-9071-59FB2C74EF7A}" sibTransId="{E7B4026D-8516-456E-94CE-88F89F7B6244}"/>
    <dgm:cxn modelId="{96C21275-F799-4740-87DA-6949CFB28566}" srcId="{42E93DF2-65EB-4D90-BA5E-45CB65B3D4B6}" destId="{2A31E8B0-7155-48D8-A4D3-9ACEAD5EA7F9}" srcOrd="3" destOrd="0" parTransId="{9742ED25-B5CA-410C-BF59-47F2EA3E7EE4}" sibTransId="{25B9A210-1786-45F4-8B97-EAE71A44A1A8}"/>
    <dgm:cxn modelId="{2D51F199-53C9-4CC9-BFAF-C2764A391EC5}" srcId="{42E93DF2-65EB-4D90-BA5E-45CB65B3D4B6}" destId="{AC74F710-4CBB-4C0F-B12C-BE1EEECE8040}" srcOrd="1" destOrd="0" parTransId="{D7045480-20D4-402D-B3C6-2F1FA019BDBB}" sibTransId="{D82B21C4-BD1A-4337-9512-A0CEC095BEDD}"/>
    <dgm:cxn modelId="{A64130A3-8D55-4B98-9F04-169BFFF9DFAA}" srcId="{42E93DF2-65EB-4D90-BA5E-45CB65B3D4B6}" destId="{95FA85B9-0E3E-4592-80EA-B545996EA634}" srcOrd="2" destOrd="0" parTransId="{8DC2BC7A-C298-4B02-A5C7-94DFFCF4F021}" sibTransId="{C2068258-1FEF-4205-8402-869E83F7D6A6}"/>
    <dgm:cxn modelId="{2A5A5AC3-76A7-4C04-B298-EA824D5E048A}" type="presOf" srcId="{42E93DF2-65EB-4D90-BA5E-45CB65B3D4B6}" destId="{350D8D50-2754-4DE9-80B1-6BCF69E3B540}" srcOrd="0" destOrd="0" presId="urn:microsoft.com/office/officeart/2005/8/layout/default"/>
    <dgm:cxn modelId="{EAE98FFB-2D35-47B1-94DC-A62EB64A9747}" type="presOf" srcId="{2A31E8B0-7155-48D8-A4D3-9ACEAD5EA7F9}" destId="{D254DDB7-2339-421B-8111-E3CA1DFBD2F5}" srcOrd="0" destOrd="0" presId="urn:microsoft.com/office/officeart/2005/8/layout/default"/>
    <dgm:cxn modelId="{1981EBFC-4988-4408-9EA6-E04CA5608C97}" type="presOf" srcId="{B24191EF-BB31-4075-B286-4F6330006943}" destId="{7E46A0BA-9C98-4FAF-B70C-D6200E1E1F8D}" srcOrd="0" destOrd="0" presId="urn:microsoft.com/office/officeart/2005/8/layout/default"/>
    <dgm:cxn modelId="{690214B8-915A-478B-9DBC-67A9F0A835F4}" type="presParOf" srcId="{350D8D50-2754-4DE9-80B1-6BCF69E3B540}" destId="{7E46A0BA-9C98-4FAF-B70C-D6200E1E1F8D}" srcOrd="0" destOrd="0" presId="urn:microsoft.com/office/officeart/2005/8/layout/default"/>
    <dgm:cxn modelId="{96D577C2-4D13-412C-A103-06EAE1E34DF9}" type="presParOf" srcId="{350D8D50-2754-4DE9-80B1-6BCF69E3B540}" destId="{0CDF3A5A-5DE9-48D3-9466-B4A4A863509D}" srcOrd="1" destOrd="0" presId="urn:microsoft.com/office/officeart/2005/8/layout/default"/>
    <dgm:cxn modelId="{87350584-E833-49B3-90AD-CF8CF7B06467}" type="presParOf" srcId="{350D8D50-2754-4DE9-80B1-6BCF69E3B540}" destId="{6FFACFD1-3C90-4C90-91A4-D418C3AC0622}" srcOrd="2" destOrd="0" presId="urn:microsoft.com/office/officeart/2005/8/layout/default"/>
    <dgm:cxn modelId="{66A7C167-2CB7-48EC-84D3-D3069023A83F}" type="presParOf" srcId="{350D8D50-2754-4DE9-80B1-6BCF69E3B540}" destId="{938516CD-0369-499F-9F58-7A4ED6F9736A}" srcOrd="3" destOrd="0" presId="urn:microsoft.com/office/officeart/2005/8/layout/default"/>
    <dgm:cxn modelId="{A8D3A7FA-7736-412C-9884-3A11E679DC30}" type="presParOf" srcId="{350D8D50-2754-4DE9-80B1-6BCF69E3B540}" destId="{F2650486-1BB1-4EBD-95D6-2B989070C805}" srcOrd="4" destOrd="0" presId="urn:microsoft.com/office/officeart/2005/8/layout/default"/>
    <dgm:cxn modelId="{56438F29-E14D-4192-9396-D8CA03396548}" type="presParOf" srcId="{350D8D50-2754-4DE9-80B1-6BCF69E3B540}" destId="{2D54B3A8-5F27-4268-AC63-74CC7450A92C}" srcOrd="5" destOrd="0" presId="urn:microsoft.com/office/officeart/2005/8/layout/default"/>
    <dgm:cxn modelId="{9A368D82-623B-460E-A46B-1C7CDED08EA9}" type="presParOf" srcId="{350D8D50-2754-4DE9-80B1-6BCF69E3B540}" destId="{D254DDB7-2339-421B-8111-E3CA1DFBD2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8EA74-36A1-48EF-9BFE-08E472A3D0D1}" type="doc">
      <dgm:prSet loTypeId="urn:microsoft.com/office/officeart/2005/8/layout/hProcess9" loCatId="process" qsTypeId="urn:microsoft.com/office/officeart/2005/8/quickstyle/simple1" qsCatId="simple" csTypeId="urn:microsoft.com/office/officeart/2005/8/colors/accent0_3" csCatId="mainScheme" phldr="1"/>
      <dgm:spPr/>
    </dgm:pt>
    <dgm:pt modelId="{8C884996-08D9-45E8-90AE-3B482CB4265A}">
      <dgm:prSet phldrT="[Text]"/>
      <dgm:spPr/>
      <dgm:t>
        <a:bodyPr/>
        <a:lstStyle/>
        <a:p>
          <a:r>
            <a:rPr lang="fr-BE"/>
            <a:t>MIP</a:t>
          </a:r>
        </a:p>
        <a:p>
          <a:r>
            <a:rPr lang="fr-BE"/>
            <a:t>2021-2027</a:t>
          </a:r>
          <a:endParaRPr lang="en-BE"/>
        </a:p>
      </dgm:t>
    </dgm:pt>
    <dgm:pt modelId="{F21DB29D-E950-4C82-994D-DB183AB77FCF}" type="parTrans" cxnId="{498B910C-F702-41E7-8907-25F66A625292}">
      <dgm:prSet/>
      <dgm:spPr/>
      <dgm:t>
        <a:bodyPr/>
        <a:lstStyle/>
        <a:p>
          <a:endParaRPr lang="en-BE"/>
        </a:p>
      </dgm:t>
    </dgm:pt>
    <dgm:pt modelId="{7102E44D-75BF-4B0D-8AAA-81D81B3C6676}" type="sibTrans" cxnId="{498B910C-F702-41E7-8907-25F66A625292}">
      <dgm:prSet/>
      <dgm:spPr/>
      <dgm:t>
        <a:bodyPr/>
        <a:lstStyle/>
        <a:p>
          <a:endParaRPr lang="en-BE"/>
        </a:p>
      </dgm:t>
    </dgm:pt>
    <dgm:pt modelId="{E76023D1-40F4-423F-9246-6AEF9BD682F4}">
      <dgm:prSet phldrT="[Text]"/>
      <dgm:spPr/>
      <dgm:t>
        <a:bodyPr/>
        <a:lstStyle/>
        <a:p>
          <a:r>
            <a:rPr lang="fr-BE"/>
            <a:t>AAP</a:t>
          </a:r>
        </a:p>
        <a:p>
          <a:r>
            <a:rPr lang="fr-BE"/>
            <a:t>2021-2022</a:t>
          </a:r>
          <a:endParaRPr lang="en-BE"/>
        </a:p>
      </dgm:t>
    </dgm:pt>
    <dgm:pt modelId="{B50A6C54-96CC-41C8-94E8-209A24E8FD58}" type="parTrans" cxnId="{9B24BFBE-A885-4403-8C93-862B776C25CD}">
      <dgm:prSet/>
      <dgm:spPr/>
      <dgm:t>
        <a:bodyPr/>
        <a:lstStyle/>
        <a:p>
          <a:endParaRPr lang="en-BE"/>
        </a:p>
      </dgm:t>
    </dgm:pt>
    <dgm:pt modelId="{DC8607E2-4561-43AF-A6C9-4D24CE92DBF0}" type="sibTrans" cxnId="{9B24BFBE-A885-4403-8C93-862B776C25CD}">
      <dgm:prSet/>
      <dgm:spPr/>
      <dgm:t>
        <a:bodyPr/>
        <a:lstStyle/>
        <a:p>
          <a:endParaRPr lang="en-BE"/>
        </a:p>
      </dgm:t>
    </dgm:pt>
    <dgm:pt modelId="{FD10A275-0AF2-4860-9E75-7D5CB948C104}">
      <dgm:prSet phldrT="[Text]"/>
      <dgm:spPr/>
      <dgm:t>
        <a:bodyPr/>
        <a:lstStyle/>
        <a:p>
          <a:r>
            <a:rPr lang="fr-BE"/>
            <a:t>AD</a:t>
          </a:r>
          <a:endParaRPr lang="en-BE"/>
        </a:p>
      </dgm:t>
    </dgm:pt>
    <dgm:pt modelId="{35E6699F-E7F9-4C37-BC14-48BC17F53372}" type="parTrans" cxnId="{A26A8D6C-C794-4C80-BF19-87E288EA3FFA}">
      <dgm:prSet/>
      <dgm:spPr/>
      <dgm:t>
        <a:bodyPr/>
        <a:lstStyle/>
        <a:p>
          <a:endParaRPr lang="en-BE"/>
        </a:p>
      </dgm:t>
    </dgm:pt>
    <dgm:pt modelId="{EA8E972A-C492-4DE9-BC9F-B2DF9877BE1F}" type="sibTrans" cxnId="{A26A8D6C-C794-4C80-BF19-87E288EA3FFA}">
      <dgm:prSet/>
      <dgm:spPr/>
      <dgm:t>
        <a:bodyPr/>
        <a:lstStyle/>
        <a:p>
          <a:endParaRPr lang="en-BE"/>
        </a:p>
      </dgm:t>
    </dgm:pt>
    <dgm:pt modelId="{435D41D2-CAC2-4213-AD11-FF8E503D1FA9}" type="pres">
      <dgm:prSet presAssocID="{F388EA74-36A1-48EF-9BFE-08E472A3D0D1}" presName="CompostProcess" presStyleCnt="0">
        <dgm:presLayoutVars>
          <dgm:dir/>
          <dgm:resizeHandles val="exact"/>
        </dgm:presLayoutVars>
      </dgm:prSet>
      <dgm:spPr/>
    </dgm:pt>
    <dgm:pt modelId="{738EDBC4-BAF5-4106-ABA1-6FC8F2D61ACE}" type="pres">
      <dgm:prSet presAssocID="{F388EA74-36A1-48EF-9BFE-08E472A3D0D1}" presName="arrow" presStyleLbl="bgShp" presStyleIdx="0" presStyleCnt="1"/>
      <dgm:spPr/>
    </dgm:pt>
    <dgm:pt modelId="{D97AF682-30E4-441B-8074-A851B5F34C6F}" type="pres">
      <dgm:prSet presAssocID="{F388EA74-36A1-48EF-9BFE-08E472A3D0D1}" presName="linearProcess" presStyleCnt="0"/>
      <dgm:spPr/>
    </dgm:pt>
    <dgm:pt modelId="{67BDF580-71C8-4B9A-A0F1-A6D148D294FA}" type="pres">
      <dgm:prSet presAssocID="{8C884996-08D9-45E8-90AE-3B482CB4265A}" presName="textNode" presStyleLbl="node1" presStyleIdx="0" presStyleCnt="3">
        <dgm:presLayoutVars>
          <dgm:bulletEnabled val="1"/>
        </dgm:presLayoutVars>
      </dgm:prSet>
      <dgm:spPr/>
    </dgm:pt>
    <dgm:pt modelId="{EDDC2A8C-8379-4A41-89BC-D61F66448BCB}" type="pres">
      <dgm:prSet presAssocID="{7102E44D-75BF-4B0D-8AAA-81D81B3C6676}" presName="sibTrans" presStyleCnt="0"/>
      <dgm:spPr/>
    </dgm:pt>
    <dgm:pt modelId="{5B94A416-4AEE-4A1D-80C6-798AFB7CEB34}" type="pres">
      <dgm:prSet presAssocID="{E76023D1-40F4-423F-9246-6AEF9BD682F4}" presName="textNode" presStyleLbl="node1" presStyleIdx="1" presStyleCnt="3">
        <dgm:presLayoutVars>
          <dgm:bulletEnabled val="1"/>
        </dgm:presLayoutVars>
      </dgm:prSet>
      <dgm:spPr/>
    </dgm:pt>
    <dgm:pt modelId="{12E06859-90ED-4935-B1FC-8535D2817BF5}" type="pres">
      <dgm:prSet presAssocID="{DC8607E2-4561-43AF-A6C9-4D24CE92DBF0}" presName="sibTrans" presStyleCnt="0"/>
      <dgm:spPr/>
    </dgm:pt>
    <dgm:pt modelId="{7F7A2BA0-2CBE-4F8B-AA6E-F9A65DC9BE90}" type="pres">
      <dgm:prSet presAssocID="{FD10A275-0AF2-4860-9E75-7D5CB948C104}" presName="textNode" presStyleLbl="node1" presStyleIdx="2" presStyleCnt="3">
        <dgm:presLayoutVars>
          <dgm:bulletEnabled val="1"/>
        </dgm:presLayoutVars>
      </dgm:prSet>
      <dgm:spPr/>
    </dgm:pt>
  </dgm:ptLst>
  <dgm:cxnLst>
    <dgm:cxn modelId="{498B910C-F702-41E7-8907-25F66A625292}" srcId="{F388EA74-36A1-48EF-9BFE-08E472A3D0D1}" destId="{8C884996-08D9-45E8-90AE-3B482CB4265A}" srcOrd="0" destOrd="0" parTransId="{F21DB29D-E950-4C82-994D-DB183AB77FCF}" sibTransId="{7102E44D-75BF-4B0D-8AAA-81D81B3C6676}"/>
    <dgm:cxn modelId="{71B83925-ADD0-481F-B7A1-463B8A7F45D1}" type="presOf" srcId="{F388EA74-36A1-48EF-9BFE-08E472A3D0D1}" destId="{435D41D2-CAC2-4213-AD11-FF8E503D1FA9}" srcOrd="0" destOrd="0" presId="urn:microsoft.com/office/officeart/2005/8/layout/hProcess9"/>
    <dgm:cxn modelId="{FF4B2D39-724F-425A-9413-1054C2C508B6}" type="presOf" srcId="{FD10A275-0AF2-4860-9E75-7D5CB948C104}" destId="{7F7A2BA0-2CBE-4F8B-AA6E-F9A65DC9BE90}" srcOrd="0" destOrd="0" presId="urn:microsoft.com/office/officeart/2005/8/layout/hProcess9"/>
    <dgm:cxn modelId="{0CB78465-20C6-45CA-8892-FBEFBFC6CA1D}" type="presOf" srcId="{E76023D1-40F4-423F-9246-6AEF9BD682F4}" destId="{5B94A416-4AEE-4A1D-80C6-798AFB7CEB34}" srcOrd="0" destOrd="0" presId="urn:microsoft.com/office/officeart/2005/8/layout/hProcess9"/>
    <dgm:cxn modelId="{5061376C-587C-44B2-B9A7-04737A8000D6}" type="presOf" srcId="{8C884996-08D9-45E8-90AE-3B482CB4265A}" destId="{67BDF580-71C8-4B9A-A0F1-A6D148D294FA}" srcOrd="0" destOrd="0" presId="urn:microsoft.com/office/officeart/2005/8/layout/hProcess9"/>
    <dgm:cxn modelId="{A26A8D6C-C794-4C80-BF19-87E288EA3FFA}" srcId="{F388EA74-36A1-48EF-9BFE-08E472A3D0D1}" destId="{FD10A275-0AF2-4860-9E75-7D5CB948C104}" srcOrd="2" destOrd="0" parTransId="{35E6699F-E7F9-4C37-BC14-48BC17F53372}" sibTransId="{EA8E972A-C492-4DE9-BC9F-B2DF9877BE1F}"/>
    <dgm:cxn modelId="{9B24BFBE-A885-4403-8C93-862B776C25CD}" srcId="{F388EA74-36A1-48EF-9BFE-08E472A3D0D1}" destId="{E76023D1-40F4-423F-9246-6AEF9BD682F4}" srcOrd="1" destOrd="0" parTransId="{B50A6C54-96CC-41C8-94E8-209A24E8FD58}" sibTransId="{DC8607E2-4561-43AF-A6C9-4D24CE92DBF0}"/>
    <dgm:cxn modelId="{EFED08DA-28C8-43D9-B249-1A3392CBDB59}" type="presParOf" srcId="{435D41D2-CAC2-4213-AD11-FF8E503D1FA9}" destId="{738EDBC4-BAF5-4106-ABA1-6FC8F2D61ACE}" srcOrd="0" destOrd="0" presId="urn:microsoft.com/office/officeart/2005/8/layout/hProcess9"/>
    <dgm:cxn modelId="{CBAB609C-C9B1-4B80-B4D8-D44F6CF3DDB8}" type="presParOf" srcId="{435D41D2-CAC2-4213-AD11-FF8E503D1FA9}" destId="{D97AF682-30E4-441B-8074-A851B5F34C6F}" srcOrd="1" destOrd="0" presId="urn:microsoft.com/office/officeart/2005/8/layout/hProcess9"/>
    <dgm:cxn modelId="{3799499F-67AC-414F-82C6-C65BAA91121D}" type="presParOf" srcId="{D97AF682-30E4-441B-8074-A851B5F34C6F}" destId="{67BDF580-71C8-4B9A-A0F1-A6D148D294FA}" srcOrd="0" destOrd="0" presId="urn:microsoft.com/office/officeart/2005/8/layout/hProcess9"/>
    <dgm:cxn modelId="{8A5AEB65-A588-4A58-9E08-0D76387C33EF}" type="presParOf" srcId="{D97AF682-30E4-441B-8074-A851B5F34C6F}" destId="{EDDC2A8C-8379-4A41-89BC-D61F66448BCB}" srcOrd="1" destOrd="0" presId="urn:microsoft.com/office/officeart/2005/8/layout/hProcess9"/>
    <dgm:cxn modelId="{0A0B5214-5622-4EA6-84EC-1EEC005A8E8D}" type="presParOf" srcId="{D97AF682-30E4-441B-8074-A851B5F34C6F}" destId="{5B94A416-4AEE-4A1D-80C6-798AFB7CEB34}" srcOrd="2" destOrd="0" presId="urn:microsoft.com/office/officeart/2005/8/layout/hProcess9"/>
    <dgm:cxn modelId="{CFF61E84-734B-4A15-98F8-0D23E48BE921}" type="presParOf" srcId="{D97AF682-30E4-441B-8074-A851B5F34C6F}" destId="{12E06859-90ED-4935-B1FC-8535D2817BF5}" srcOrd="3" destOrd="0" presId="urn:microsoft.com/office/officeart/2005/8/layout/hProcess9"/>
    <dgm:cxn modelId="{625B8552-E006-4C31-9C42-6FB548AE0F45}" type="presParOf" srcId="{D97AF682-30E4-441B-8074-A851B5F34C6F}" destId="{7F7A2BA0-2CBE-4F8B-AA6E-F9A65DC9BE9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0A11-3281-4FCE-A1DC-4E7E8B966031}">
      <dsp:nvSpPr>
        <dsp:cNvPr id="0" name=""/>
        <dsp:cNvSpPr/>
      </dsp:nvSpPr>
      <dsp:spPr>
        <a:xfrm>
          <a:off x="1445139" y="0"/>
          <a:ext cx="2135031" cy="21350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AFFEB-9498-4956-A7BE-6F74B7048D7B}">
      <dsp:nvSpPr>
        <dsp:cNvPr id="0" name=""/>
        <dsp:cNvSpPr/>
      </dsp:nvSpPr>
      <dsp:spPr>
        <a:xfrm>
          <a:off x="1916679" y="772990"/>
          <a:ext cx="1191179" cy="5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BE" sz="1400" b="1" kern="1200">
              <a:solidFill>
                <a:schemeClr val="tx2"/>
              </a:solidFill>
            </a:rPr>
            <a:t>CCA/DRR and water</a:t>
          </a:r>
          <a:endParaRPr lang="en-BE" sz="1400" b="1" kern="1200">
            <a:solidFill>
              <a:schemeClr val="tx2"/>
            </a:solidFill>
          </a:endParaRPr>
        </a:p>
      </dsp:txBody>
      <dsp:txXfrm>
        <a:off x="1916679" y="772990"/>
        <a:ext cx="1191179" cy="595519"/>
      </dsp:txXfrm>
    </dsp:sp>
    <dsp:sp modelId="{0F476D37-1DC0-404D-817B-6B9CF67CC847}">
      <dsp:nvSpPr>
        <dsp:cNvPr id="0" name=""/>
        <dsp:cNvSpPr/>
      </dsp:nvSpPr>
      <dsp:spPr>
        <a:xfrm>
          <a:off x="1004418" y="1368509"/>
          <a:ext cx="1834154" cy="1834930"/>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94B3C-47DE-401D-AE66-3941F48D0115}">
      <dsp:nvSpPr>
        <dsp:cNvPr id="0" name=""/>
        <dsp:cNvSpPr/>
      </dsp:nvSpPr>
      <dsp:spPr>
        <a:xfrm>
          <a:off x="1321090" y="2002150"/>
          <a:ext cx="1191179" cy="5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BE" sz="1400" b="1" kern="1200"/>
            <a:t>NAPs/Sendai</a:t>
          </a:r>
          <a:endParaRPr lang="en-BE" sz="1400" b="1" kern="1200"/>
        </a:p>
      </dsp:txBody>
      <dsp:txXfrm>
        <a:off x="1321090" y="2002150"/>
        <a:ext cx="1191179" cy="595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6A0BA-9C98-4FAF-B70C-D6200E1E1F8D}">
      <dsp:nvSpPr>
        <dsp:cNvPr id="0" name=""/>
        <dsp:cNvSpPr/>
      </dsp:nvSpPr>
      <dsp:spPr>
        <a:xfrm>
          <a:off x="992" y="194138"/>
          <a:ext cx="3869531" cy="2321718"/>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Smarter</a:t>
          </a:r>
          <a:r>
            <a:rPr lang="en-GB" sz="2600" kern="1200"/>
            <a:t> </a:t>
          </a:r>
          <a:r>
            <a:rPr lang="en-GB" sz="2600" i="1" kern="1200"/>
            <a:t>adaptation by improving knowledge and managing uncertainty </a:t>
          </a:r>
          <a:endParaRPr lang="en-BE" sz="2600" i="1" kern="1200"/>
        </a:p>
      </dsp:txBody>
      <dsp:txXfrm>
        <a:off x="992" y="194138"/>
        <a:ext cx="3869531" cy="2321718"/>
      </dsp:txXfrm>
    </dsp:sp>
    <dsp:sp modelId="{6FFACFD1-3C90-4C90-91A4-D418C3AC0622}">
      <dsp:nvSpPr>
        <dsp:cNvPr id="0" name=""/>
        <dsp:cNvSpPr/>
      </dsp:nvSpPr>
      <dsp:spPr>
        <a:xfrm>
          <a:off x="4257476" y="194138"/>
          <a:ext cx="3869531" cy="2321718"/>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More systemic </a:t>
          </a:r>
          <a:r>
            <a:rPr lang="en-GB" sz="2600" i="1" kern="1200"/>
            <a:t>adaptation through mainstreaming into all policy fields</a:t>
          </a:r>
        </a:p>
      </dsp:txBody>
      <dsp:txXfrm>
        <a:off x="4257476" y="194138"/>
        <a:ext cx="3869531" cy="2321718"/>
      </dsp:txXfrm>
    </dsp:sp>
    <dsp:sp modelId="{F2650486-1BB1-4EBD-95D6-2B989070C805}">
      <dsp:nvSpPr>
        <dsp:cNvPr id="0" name=""/>
        <dsp:cNvSpPr/>
      </dsp:nvSpPr>
      <dsp:spPr>
        <a:xfrm>
          <a:off x="992" y="2902810"/>
          <a:ext cx="3869531" cy="2321718"/>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Faster </a:t>
          </a:r>
          <a:r>
            <a:rPr lang="en-GB" sz="2600" i="1" kern="1200"/>
            <a:t>adaptation and more comprehensive adaption to manage climate risk</a:t>
          </a:r>
        </a:p>
      </dsp:txBody>
      <dsp:txXfrm>
        <a:off x="992" y="2902810"/>
        <a:ext cx="3869531" cy="2321718"/>
      </dsp:txXfrm>
    </dsp:sp>
    <dsp:sp modelId="{D254DDB7-2339-421B-8111-E3CA1DFBD2F5}">
      <dsp:nvSpPr>
        <dsp:cNvPr id="0" name=""/>
        <dsp:cNvSpPr/>
      </dsp:nvSpPr>
      <dsp:spPr>
        <a:xfrm>
          <a:off x="4257476" y="2902810"/>
          <a:ext cx="3869531" cy="2321718"/>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t>Stepping up international action </a:t>
          </a:r>
          <a:r>
            <a:rPr lang="en-GB" sz="2600" kern="1200"/>
            <a:t>f</a:t>
          </a:r>
          <a:r>
            <a:rPr lang="en-GB" sz="2600" i="1" kern="1200"/>
            <a:t>or climate resilience through scaling up international finance and exchanges</a:t>
          </a:r>
        </a:p>
      </dsp:txBody>
      <dsp:txXfrm>
        <a:off x="4257476" y="2902810"/>
        <a:ext cx="3869531" cy="2321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EDBC4-BAF5-4106-ABA1-6FC8F2D61ACE}">
      <dsp:nvSpPr>
        <dsp:cNvPr id="0" name=""/>
        <dsp:cNvSpPr/>
      </dsp:nvSpPr>
      <dsp:spPr>
        <a:xfrm>
          <a:off x="322099" y="0"/>
          <a:ext cx="3650460" cy="475437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DF580-71C8-4B9A-A0F1-A6D148D294FA}">
      <dsp:nvSpPr>
        <dsp:cNvPr id="0" name=""/>
        <dsp:cNvSpPr/>
      </dsp:nvSpPr>
      <dsp:spPr>
        <a:xfrm>
          <a:off x="4613" y="1426312"/>
          <a:ext cx="1382343" cy="1901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BE" sz="3100" kern="1200"/>
            <a:t>MIP</a:t>
          </a:r>
        </a:p>
        <a:p>
          <a:pPr marL="0" lvl="0" indent="0" algn="ctr" defTabSz="1377950">
            <a:lnSpc>
              <a:spcPct val="90000"/>
            </a:lnSpc>
            <a:spcBef>
              <a:spcPct val="0"/>
            </a:spcBef>
            <a:spcAft>
              <a:spcPct val="35000"/>
            </a:spcAft>
            <a:buNone/>
          </a:pPr>
          <a:r>
            <a:rPr lang="fr-BE" sz="3100" kern="1200"/>
            <a:t>2021-2027</a:t>
          </a:r>
          <a:endParaRPr lang="en-BE" sz="3100" kern="1200"/>
        </a:p>
      </dsp:txBody>
      <dsp:txXfrm>
        <a:off x="72093" y="1493792"/>
        <a:ext cx="1247383" cy="1766790"/>
      </dsp:txXfrm>
    </dsp:sp>
    <dsp:sp modelId="{5B94A416-4AEE-4A1D-80C6-798AFB7CEB34}">
      <dsp:nvSpPr>
        <dsp:cNvPr id="0" name=""/>
        <dsp:cNvSpPr/>
      </dsp:nvSpPr>
      <dsp:spPr>
        <a:xfrm>
          <a:off x="1456157" y="1426312"/>
          <a:ext cx="1382343" cy="1901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BE" sz="3100" kern="1200"/>
            <a:t>AAP</a:t>
          </a:r>
        </a:p>
        <a:p>
          <a:pPr marL="0" lvl="0" indent="0" algn="ctr" defTabSz="1377950">
            <a:lnSpc>
              <a:spcPct val="90000"/>
            </a:lnSpc>
            <a:spcBef>
              <a:spcPct val="0"/>
            </a:spcBef>
            <a:spcAft>
              <a:spcPct val="35000"/>
            </a:spcAft>
            <a:buNone/>
          </a:pPr>
          <a:r>
            <a:rPr lang="fr-BE" sz="3100" kern="1200"/>
            <a:t>2021-2022</a:t>
          </a:r>
          <a:endParaRPr lang="en-BE" sz="3100" kern="1200"/>
        </a:p>
      </dsp:txBody>
      <dsp:txXfrm>
        <a:off x="1523637" y="1493792"/>
        <a:ext cx="1247383" cy="1766790"/>
      </dsp:txXfrm>
    </dsp:sp>
    <dsp:sp modelId="{7F7A2BA0-2CBE-4F8B-AA6E-F9A65DC9BE90}">
      <dsp:nvSpPr>
        <dsp:cNvPr id="0" name=""/>
        <dsp:cNvSpPr/>
      </dsp:nvSpPr>
      <dsp:spPr>
        <a:xfrm>
          <a:off x="2907702" y="1426312"/>
          <a:ext cx="1382343" cy="1901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BE" sz="3100" kern="1200"/>
            <a:t>AD</a:t>
          </a:r>
          <a:endParaRPr lang="en-BE" sz="3100" kern="1200"/>
        </a:p>
      </dsp:txBody>
      <dsp:txXfrm>
        <a:off x="2975182" y="1493792"/>
        <a:ext cx="1247383" cy="176679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46EB6-B642-488C-AF23-0095AB295448}" type="datetimeFigureOut">
              <a:rPr lang="en-BE" smtClean="0"/>
              <a:t>09/13/2022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546DD-5AE0-42AC-ABFE-ABDBAD2A1B1D}" type="slidenum">
              <a:rPr lang="en-BE" smtClean="0"/>
              <a:t>‹#›</a:t>
            </a:fld>
            <a:endParaRPr lang="en-BE"/>
          </a:p>
        </p:txBody>
      </p:sp>
    </p:spTree>
    <p:extLst>
      <p:ext uri="{BB962C8B-B14F-4D97-AF65-F5344CB8AC3E}">
        <p14:creationId xmlns:p14="http://schemas.microsoft.com/office/powerpoint/2010/main" val="257307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Purpose: Present yourself &amp; tell audience what you will tell them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Thank you so much for giving me the word, Murray. My name is Martin Obermaier, I am with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EU NDC Facility which supports the INTPA F1</a:t>
            </a:r>
            <a:r>
              <a:rPr lang="en-GB" sz="1800">
                <a:effectLst/>
                <a:latin typeface="Times New Roman" panose="02020603050405020304" pitchFamily="18" charset="0"/>
                <a:ea typeface="Calibri" panose="020F0502020204030204" pitchFamily="34" charset="0"/>
                <a:cs typeface="Times New Roman" panose="02020603050405020304" pitchFamily="18" charset="0"/>
              </a:rPr>
              <a:t> unit. I am here together with my colleague Philippe Chabot.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We continue the presentation with a short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setting the scene</a:t>
            </a:r>
            <a:r>
              <a:rPr lang="en-GB" sz="1800">
                <a:effectLst/>
                <a:latin typeface="Times New Roman" panose="02020603050405020304" pitchFamily="18" charset="0"/>
                <a:ea typeface="Calibri" panose="020F0502020204030204" pitchFamily="34" charset="0"/>
                <a:cs typeface="Times New Roman" panose="02020603050405020304" pitchFamily="18" charset="0"/>
              </a:rPr>
              <a:t>” of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the linkages between water, climate change, and sustainability</a:t>
            </a:r>
            <a:r>
              <a:rPr lang="en-GB" sz="1800">
                <a:effectLst/>
                <a:latin typeface="Times New Roman" panose="02020603050405020304" pitchFamily="18" charset="0"/>
                <a:ea typeface="Calibri" panose="020F0502020204030204" pitchFamily="34" charset="0"/>
                <a:cs typeface="Times New Roman" panose="02020603050405020304" pitchFamily="18" charset="0"/>
              </a:rPr>
              <a:t>, and the applicable international, EU, and national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adaptation</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frameworks</a:t>
            </a:r>
            <a:r>
              <a:rPr lang="en-GB" sz="1800">
                <a:effectLst/>
                <a:latin typeface="Times New Roman" panose="02020603050405020304" pitchFamily="18" charset="0"/>
                <a:ea typeface="Calibri" panose="020F0502020204030204" pitchFamily="34" charset="0"/>
                <a:cs typeface="Times New Roman" panose="02020603050405020304" pitchFamily="18" charset="0"/>
              </a:rPr>
              <a:t> in that context.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pt-PT"/>
          </a:p>
        </p:txBody>
      </p:sp>
      <p:sp>
        <p:nvSpPr>
          <p:cNvPr id="4" name="Slide Number Placeholder 3"/>
          <p:cNvSpPr>
            <a:spLocks noGrp="1"/>
          </p:cNvSpPr>
          <p:nvPr>
            <p:ph type="sldNum" sz="quarter" idx="5"/>
          </p:nvPr>
        </p:nvSpPr>
        <p:spPr/>
        <p:txBody>
          <a:bodyPr/>
          <a:lstStyle/>
          <a:p>
            <a:fld id="{95B546DD-5AE0-42AC-ABFE-ABDBAD2A1B1D}" type="slidenum">
              <a:rPr lang="en-BE" smtClean="0"/>
              <a:t>1</a:t>
            </a:fld>
            <a:endParaRPr lang="en-BE"/>
          </a:p>
        </p:txBody>
      </p:sp>
    </p:spTree>
    <p:extLst>
      <p:ext uri="{BB962C8B-B14F-4D97-AF65-F5344CB8AC3E}">
        <p14:creationId xmlns:p14="http://schemas.microsoft.com/office/powerpoint/2010/main" val="74345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a:t>The EU is committed to radically cutting emissions by 2030 and becoming climate-neutral by 2050. However, the locked in impacts of past emissions mean we cannot ignore the adaptation challenge.</a:t>
            </a:r>
            <a:endParaRPr lang="en-GB"/>
          </a:p>
          <a:p>
            <a:r>
              <a:rPr lang="en-GB"/>
              <a:t>The EU has already taken action to boost its resilience over the past years. All Member States now have a national adaptation strategy or plan; adaptation has been mainstreamed into the EU’s policies and long-term budget.</a:t>
            </a:r>
          </a:p>
          <a:p>
            <a:pPr lvl="0"/>
            <a:r>
              <a:rPr lang="en-GB"/>
              <a:t>The EU adopted its new </a:t>
            </a:r>
            <a:r>
              <a:rPr lang="en-GB" b="1">
                <a:highlight>
                  <a:srgbClr val="FFFF00"/>
                </a:highlight>
              </a:rPr>
              <a:t>EU Adaptation Strategy in February 2021</a:t>
            </a:r>
            <a:r>
              <a:rPr lang="en-GB"/>
              <a:t>. The strategy is a key part of the European Green Deal and it aims to realise the 2050 vision of a climate-resilient Union by making adaptation smarter, more systemic, swifter, and by stepping up international action. </a:t>
            </a:r>
          </a:p>
          <a:p>
            <a:endParaRPr lang="pt-PT"/>
          </a:p>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546DD-5AE0-42AC-ABFE-ABDBAD2A1B1D}"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01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a:t>The EU is committed to radically cutting emissions by 2030 and becoming climate-neutral by 2050. However, the locked in impacts of past emissions mean we cannot ignore the adaptation challenge.</a:t>
            </a:r>
            <a:endParaRPr lang="en-GB"/>
          </a:p>
          <a:p>
            <a:r>
              <a:rPr lang="en-GB"/>
              <a:t>The EU has already taken action to boost its resilience over the past years. All Member States now have a national adaptation strategy or plan; adaptation has been mainstreamed into the EU’s policies and long-term budget.</a:t>
            </a:r>
          </a:p>
          <a:p>
            <a:pPr lvl="0"/>
            <a:r>
              <a:rPr lang="en-GB"/>
              <a:t>The EU adopted its new </a:t>
            </a:r>
            <a:r>
              <a:rPr lang="en-GB" b="1">
                <a:highlight>
                  <a:srgbClr val="FFFF00"/>
                </a:highlight>
              </a:rPr>
              <a:t>EU Adaptation Strategy in February 2021</a:t>
            </a:r>
            <a:r>
              <a:rPr lang="en-GB"/>
              <a:t>. The strategy is a key part of the European Green Deal and it aims to realise the 2050 vision of a climate-resilient Union by making adaptation smarter, more systemic, swifter, and by stepping up international action. </a:t>
            </a:r>
          </a:p>
          <a:p>
            <a:endParaRPr lang="pt-PT"/>
          </a:p>
          <a:p>
            <a:endParaRPr lang="pt-PT"/>
          </a:p>
        </p:txBody>
      </p:sp>
      <p:sp>
        <p:nvSpPr>
          <p:cNvPr id="4" name="Slide Number Placeholder 3"/>
          <p:cNvSpPr>
            <a:spLocks noGrp="1"/>
          </p:cNvSpPr>
          <p:nvPr>
            <p:ph type="sldNum" sz="quarter" idx="5"/>
          </p:nvPr>
        </p:nvSpPr>
        <p:spPr/>
        <p:txBody>
          <a:bodyPr/>
          <a:lstStyle/>
          <a:p>
            <a:fld id="{95B546DD-5AE0-42AC-ABFE-ABDBAD2A1B1D}" type="slidenum">
              <a:rPr lang="en-BE" smtClean="0"/>
              <a:t>13</a:t>
            </a:fld>
            <a:endParaRPr lang="en-BE"/>
          </a:p>
        </p:txBody>
      </p:sp>
    </p:spTree>
    <p:extLst>
      <p:ext uri="{BB962C8B-B14F-4D97-AF65-F5344CB8AC3E}">
        <p14:creationId xmlns:p14="http://schemas.microsoft.com/office/powerpoint/2010/main" val="294902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95B546DD-5AE0-42AC-ABFE-ABDBAD2A1B1D}" type="slidenum">
              <a:rPr lang="en-BE" smtClean="0"/>
              <a:t>16</a:t>
            </a:fld>
            <a:endParaRPr lang="en-BE"/>
          </a:p>
        </p:txBody>
      </p:sp>
    </p:spTree>
    <p:extLst>
      <p:ext uri="{BB962C8B-B14F-4D97-AF65-F5344CB8AC3E}">
        <p14:creationId xmlns:p14="http://schemas.microsoft.com/office/powerpoint/2010/main" val="271806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48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1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Water is a key component for reaching the SDGs. Water is also heavily affected by increasing climate impact. Climate adaptation, therefore, needs to be integrated into water policy and practice at all levels, especially in LDCs and SIDs who are most vulnerable.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GB" sz="1800">
                <a:effectLst/>
                <a:latin typeface="Times New Roman" panose="02020603050405020304" pitchFamily="18" charset="0"/>
                <a:ea typeface="Calibri" panose="020F0502020204030204" pitchFamily="34" charset="0"/>
                <a:cs typeface="Times New Roman" panose="02020603050405020304" pitchFamily="18" charset="0"/>
              </a:rPr>
              <a:t>Brief recap about climate change and water, using latest IPCC AR6 report, and present applicable UN frameworks on climate change and sustainability.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546DD-5AE0-42AC-ABFE-ABDBAD2A1B1D}"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37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Arial" panose="020B0604020202020204" pitchFamily="34" charset="0"/>
              </a:rPr>
              <a:t>Ecosystem degradation:</a:t>
            </a:r>
            <a:r>
              <a:rPr lang="en-US">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CC and changes in land use and water pollution are key drivers of loss and degradation of freshwater ecosystems (high confidence). In addition, precipitation and extreme weather events are linked to increased incidence and outbreaks of water-related diseases (high confidence).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Changes in water-related hazards disproportionately impact vulnerable populations such as the poor, women, children, Indigenous Peoples and the elderly in all locations, especially in the Global South, due to systemic inequities stemming from historical, socioeconomic and political marginalization.</a:t>
            </a:r>
          </a:p>
          <a:p>
            <a:r>
              <a:rPr lang="en-US">
                <a:effectLst/>
                <a:latin typeface="Arial" panose="020B0604020202020204" pitchFamily="34" charset="0"/>
              </a:rPr>
              <a:t>Some 4 billion people are estimated to experience severe water scarcity.</a:t>
            </a:r>
          </a:p>
          <a:p>
            <a:endParaRPr lang="en-US">
              <a:effectLst/>
              <a:latin typeface="Arial" panose="020B0604020202020204" pitchFamily="34" charset="0"/>
            </a:endParaRPr>
          </a:p>
          <a:p>
            <a:r>
              <a:rPr lang="en-US"/>
              <a:t>800 million to 4 billion people at increased water insecurity by 2100</a:t>
            </a:r>
          </a:p>
          <a:p>
            <a:endParaRPr lang="en-US">
              <a:effectLst/>
              <a:latin typeface="Arial" panose="020B0604020202020204" pitchFamily="34" charset="0"/>
            </a:endParaRPr>
          </a:p>
          <a:p>
            <a:r>
              <a:rPr lang="en-US">
                <a:effectLst/>
                <a:latin typeface="Arial" panose="020B0604020202020204" pitchFamily="34" charset="0"/>
              </a:rPr>
              <a:t>Floods are critical climate hazards identified in the adaptation components of NDCs (85 out of 137 countries for floods).</a:t>
            </a:r>
          </a:p>
          <a:p>
            <a:endParaRPr lang="en-US">
              <a:effectLst/>
              <a:latin typeface="Arial" panose="020B0604020202020204" pitchFamily="34" charset="0"/>
            </a:endParaRPr>
          </a:p>
          <a:p>
            <a:endParaRPr lang="en-US">
              <a:effectLst/>
              <a:latin typeface="Arial" panose="020B0604020202020204" pitchFamily="34" charset="0"/>
            </a:endParaRPr>
          </a:p>
          <a:p>
            <a:r>
              <a:rPr lang="en-US">
                <a:effectLst/>
                <a:latin typeface="Arial" panose="020B0604020202020204" pitchFamily="34" charset="0"/>
              </a:rPr>
              <a:t>Water security is the availability of adequate and reliable water resources of acceptable quality to provide water services for all livelihood, social, and environmental activities and to maintain a</a:t>
            </a:r>
            <a:br>
              <a:rPr lang="en-US"/>
            </a:br>
            <a:r>
              <a:rPr lang="en-US">
                <a:effectLst/>
                <a:latin typeface="Arial" panose="020B0604020202020204" pitchFamily="34" charset="0"/>
              </a:rPr>
              <a:t>functioning water platform for growth, coupled with an acceptable level of water-related risks such as floods, droughts, and pollution to people, the environment, and economies. Water security also encompasses the ability and capacity to access (financially, socially, and legally) and use water, including in situations where there are shared waters (GWP, 2014).</a:t>
            </a:r>
            <a:br>
              <a:rPr lang="en-US"/>
            </a:br>
            <a:r>
              <a:rPr lang="en-US">
                <a:effectLst/>
                <a:latin typeface="Arial" panose="020B0604020202020204" pitchFamily="34" charset="0"/>
              </a:rPr>
              <a:t>The Asian Water Development Outlook (ADB and APWF, 2016) sets out five interdependent key  dimensions of water security that are globally applicable:</a:t>
            </a:r>
            <a:br>
              <a:rPr lang="en-US"/>
            </a:br>
            <a:r>
              <a:rPr lang="en-US">
                <a:effectLst/>
                <a:latin typeface="Arial" panose="020B0604020202020204" pitchFamily="34" charset="0"/>
              </a:rPr>
              <a:t>◼ household water security – providing all people with reliable, safe water and sanitation services</a:t>
            </a:r>
            <a:br>
              <a:rPr lang="en-US"/>
            </a:br>
            <a:r>
              <a:rPr lang="en-US">
                <a:effectLst/>
                <a:latin typeface="Arial" panose="020B0604020202020204" pitchFamily="34" charset="0"/>
              </a:rPr>
              <a:t>◼ economic water security – the productive use of water to sustain economic growth in food production, industry, and energy sectors of the economy</a:t>
            </a:r>
            <a:br>
              <a:rPr lang="en-US"/>
            </a:br>
            <a:r>
              <a:rPr lang="en-US">
                <a:effectLst/>
                <a:latin typeface="Arial" panose="020B0604020202020204" pitchFamily="34" charset="0"/>
              </a:rPr>
              <a:t>◼ urban water security – creation of better water management and services to support vibrant and </a:t>
            </a:r>
            <a:r>
              <a:rPr lang="en-US" err="1">
                <a:effectLst/>
                <a:latin typeface="Arial" panose="020B0604020202020204" pitchFamily="34" charset="0"/>
              </a:rPr>
              <a:t>liveable</a:t>
            </a:r>
            <a:r>
              <a:rPr lang="en-US">
                <a:effectLst/>
                <a:latin typeface="Arial" panose="020B0604020202020204" pitchFamily="34" charset="0"/>
              </a:rPr>
              <a:t> water-sensitive cities</a:t>
            </a:r>
            <a:br>
              <a:rPr lang="en-US"/>
            </a:br>
            <a:r>
              <a:rPr lang="en-US">
                <a:effectLst/>
                <a:latin typeface="Arial" panose="020B0604020202020204" pitchFamily="34" charset="0"/>
              </a:rPr>
              <a:t>◼ environmental water security – supporting the health of rivers, wetlands, and freshwater ecosystems</a:t>
            </a:r>
            <a:br>
              <a:rPr lang="en-US"/>
            </a:br>
            <a:r>
              <a:rPr lang="en-US">
                <a:effectLst/>
                <a:latin typeface="Arial" panose="020B0604020202020204" pitchFamily="34" charset="0"/>
              </a:rPr>
              <a:t>◼ resilience to water-related disasters – resilient communities that can adapt to change and reduce risk from water-related natural disasters.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546DD-5AE0-42AC-ABFE-ABDBAD2A1B1D}"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97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720 to 811 million people face hunger, &amp; undernourishment climbs to 9.9% during COVID-19 CC to cause  acute food insecurity and malnutrition as food production drops off in LMICs</a:t>
            </a:r>
          </a:p>
          <a:p>
            <a:r>
              <a:rPr lang="en-US"/>
              <a:t>Food production requires quality and availability of water, because boosting agricultural production can increase water withdrawals and worsen land and water degradation. Moreover, achieving nutrition targets requires access to clean water and sanitation. </a:t>
            </a:r>
            <a:endParaRPr lang="en-GB"/>
          </a:p>
          <a:p>
            <a:r>
              <a:rPr lang="en-US">
                <a:effectLst/>
                <a:latin typeface="Times New Roman" panose="02020603050405020304" pitchFamily="18" charset="0"/>
              </a:rPr>
              <a:t>77 percent of small-scale farms across LMICs are located in water-scarce regions, while only 37 percent have access to irrigation.</a:t>
            </a:r>
          </a:p>
          <a:p>
            <a:endParaRPr lang="pt-PT"/>
          </a:p>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546DD-5AE0-42AC-ABFE-ABDBAD2A1B1D}"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6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Arial" panose="020B0604020202020204" pitchFamily="34" charset="0"/>
              </a:rPr>
              <a:t>Ecosystem degradation:</a:t>
            </a:r>
            <a:r>
              <a:rPr lang="en-US">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CC and changes in land use and water pollution are key drivers of loss and degradation of freshwater ecosystems (high confidence). In addition, precipitation and extreme weather events are linked to increased incidence and outbreaks of water-related diseases (high confidence).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Changes in water-related hazards disproportionately impact vulnerable populations such as the poor, women, children, Indigenous Peoples and the elderly in all locations, especially in the Global South, due to systemic inequities stemming from historical, socioeconomic and political marginalization.</a:t>
            </a:r>
          </a:p>
          <a:p>
            <a:r>
              <a:rPr lang="en-US">
                <a:effectLst/>
                <a:latin typeface="Arial" panose="020B0604020202020204" pitchFamily="34" charset="0"/>
              </a:rPr>
              <a:t>Some 4 billion people are estimated to experience severe water scarcity.</a:t>
            </a:r>
          </a:p>
          <a:p>
            <a:endParaRPr lang="en-US">
              <a:effectLst/>
              <a:latin typeface="Arial" panose="020B0604020202020204" pitchFamily="34" charset="0"/>
            </a:endParaRPr>
          </a:p>
          <a:p>
            <a:r>
              <a:rPr lang="en-US"/>
              <a:t>800 million to 4 billion people at increased water insecurity by 2100</a:t>
            </a:r>
          </a:p>
          <a:p>
            <a:endParaRPr lang="en-US">
              <a:effectLst/>
              <a:latin typeface="Arial" panose="020B0604020202020204" pitchFamily="34" charset="0"/>
            </a:endParaRPr>
          </a:p>
          <a:p>
            <a:r>
              <a:rPr lang="en-US">
                <a:effectLst/>
                <a:latin typeface="Arial" panose="020B0604020202020204" pitchFamily="34" charset="0"/>
              </a:rPr>
              <a:t>Floods are critical climate hazards identified in the adaptation components of NDCs (85 out of 137 countries for floods).</a:t>
            </a:r>
          </a:p>
          <a:p>
            <a:endParaRPr lang="en-US">
              <a:effectLst/>
              <a:latin typeface="Arial" panose="020B0604020202020204" pitchFamily="34" charset="0"/>
            </a:endParaRPr>
          </a:p>
          <a:p>
            <a:endParaRPr lang="en-US">
              <a:effectLst/>
              <a:latin typeface="Arial" panose="020B0604020202020204" pitchFamily="34" charset="0"/>
            </a:endParaRPr>
          </a:p>
          <a:p>
            <a:r>
              <a:rPr lang="en-US">
                <a:effectLst/>
                <a:latin typeface="Arial" panose="020B0604020202020204" pitchFamily="34" charset="0"/>
              </a:rPr>
              <a:t>Water security is the availability of adequate and reliable water resources of acceptable quality to provide water services for all livelihood, social, and environmental activities and to maintain a</a:t>
            </a:r>
            <a:br>
              <a:rPr lang="en-US"/>
            </a:br>
            <a:r>
              <a:rPr lang="en-US">
                <a:effectLst/>
                <a:latin typeface="Arial" panose="020B0604020202020204" pitchFamily="34" charset="0"/>
              </a:rPr>
              <a:t>functioning water platform for growth, coupled with an acceptable level of water-related risks such as floods, droughts, and pollution to people, the environment, and economies. Water security also encompasses the ability and capacity to access (financially, socially, and legally) and use water, including in situations where there are shared waters (GWP, 2014).</a:t>
            </a:r>
            <a:br>
              <a:rPr lang="en-US"/>
            </a:br>
            <a:r>
              <a:rPr lang="en-US">
                <a:effectLst/>
                <a:latin typeface="Arial" panose="020B0604020202020204" pitchFamily="34" charset="0"/>
              </a:rPr>
              <a:t>The Asian Water Development Outlook (ADB and APWF, 2016) sets out five interdependent key  dimensions of water security that are globally applicable:</a:t>
            </a:r>
            <a:br>
              <a:rPr lang="en-US"/>
            </a:br>
            <a:r>
              <a:rPr lang="en-US">
                <a:effectLst/>
                <a:latin typeface="Arial" panose="020B0604020202020204" pitchFamily="34" charset="0"/>
              </a:rPr>
              <a:t>◼ household water security – providing all people with reliable, safe water and sanitation services</a:t>
            </a:r>
            <a:br>
              <a:rPr lang="en-US"/>
            </a:br>
            <a:r>
              <a:rPr lang="en-US">
                <a:effectLst/>
                <a:latin typeface="Arial" panose="020B0604020202020204" pitchFamily="34" charset="0"/>
              </a:rPr>
              <a:t>◼ economic water security – the productive use of water to sustain economic growth in food production, industry, and energy sectors of the economy</a:t>
            </a:r>
            <a:br>
              <a:rPr lang="en-US"/>
            </a:br>
            <a:r>
              <a:rPr lang="en-US">
                <a:effectLst/>
                <a:latin typeface="Arial" panose="020B0604020202020204" pitchFamily="34" charset="0"/>
              </a:rPr>
              <a:t>◼ urban water security – creation of better water management and services to support vibrant and </a:t>
            </a:r>
            <a:r>
              <a:rPr lang="en-US" err="1">
                <a:effectLst/>
                <a:latin typeface="Arial" panose="020B0604020202020204" pitchFamily="34" charset="0"/>
              </a:rPr>
              <a:t>liveable</a:t>
            </a:r>
            <a:r>
              <a:rPr lang="en-US">
                <a:effectLst/>
                <a:latin typeface="Arial" panose="020B0604020202020204" pitchFamily="34" charset="0"/>
              </a:rPr>
              <a:t> water-sensitive cities</a:t>
            </a:r>
            <a:br>
              <a:rPr lang="en-US"/>
            </a:br>
            <a:r>
              <a:rPr lang="en-US">
                <a:effectLst/>
                <a:latin typeface="Arial" panose="020B0604020202020204" pitchFamily="34" charset="0"/>
              </a:rPr>
              <a:t>◼ environmental water security – supporting the health of rivers, wetlands, and freshwater ecosystems</a:t>
            </a:r>
            <a:br>
              <a:rPr lang="en-US"/>
            </a:br>
            <a:r>
              <a:rPr lang="en-US">
                <a:effectLst/>
                <a:latin typeface="Arial" panose="020B0604020202020204" pitchFamily="34" charset="0"/>
              </a:rPr>
              <a:t>◼ resilience to water-related disasters – resilient communities that can adapt to change and reduce risk from water-related natural disasters.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546DD-5AE0-42AC-ABFE-ABDBAD2A1B1D}"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95B546DD-5AE0-42AC-ABFE-ABDBAD2A1B1D}" type="slidenum">
              <a:rPr lang="en-BE" smtClean="0"/>
              <a:t>10</a:t>
            </a:fld>
            <a:endParaRPr lang="en-BE"/>
          </a:p>
        </p:txBody>
      </p:sp>
    </p:spTree>
    <p:extLst>
      <p:ext uri="{BB962C8B-B14F-4D97-AF65-F5344CB8AC3E}">
        <p14:creationId xmlns:p14="http://schemas.microsoft.com/office/powerpoint/2010/main" val="47019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95B546DD-5AE0-42AC-ABFE-ABDBAD2A1B1D}" type="slidenum">
              <a:rPr lang="en-BE" smtClean="0"/>
              <a:t>11</a:t>
            </a:fld>
            <a:endParaRPr lang="en-BE"/>
          </a:p>
        </p:txBody>
      </p:sp>
    </p:spTree>
    <p:extLst>
      <p:ext uri="{BB962C8B-B14F-4D97-AF65-F5344CB8AC3E}">
        <p14:creationId xmlns:p14="http://schemas.microsoft.com/office/powerpoint/2010/main" val="3067400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557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16967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3844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8179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93008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3228538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115476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409445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83854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7251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22120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596556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15494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75699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253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2458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65647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0661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68557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27925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 id="2147483679" r:id="rId17"/>
    <p:sldLayoutId id="2147483681" r:id="rId18"/>
    <p:sldLayoutId id="2147483682"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ext, outdoor, person&#10;&#10;Description automatically generated">
            <a:extLst>
              <a:ext uri="{FF2B5EF4-FFF2-40B4-BE49-F238E27FC236}">
                <a16:creationId xmlns:a16="http://schemas.microsoft.com/office/drawing/2014/main" id="{15AB7102-0680-6EC6-FFCF-F46DE3BB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7"/>
          <p:cNvSpPr>
            <a:spLocks noGrp="1"/>
          </p:cNvSpPr>
          <p:nvPr>
            <p:ph type="body" sz="quarter" idx="13"/>
          </p:nvPr>
        </p:nvSpPr>
        <p:spPr/>
        <p:txBody>
          <a:bodyPr/>
          <a:lstStyle/>
          <a:p>
            <a:r>
              <a:rPr lang="en-GB"/>
              <a:t> </a:t>
            </a:r>
          </a:p>
        </p:txBody>
      </p:sp>
      <p:sp>
        <p:nvSpPr>
          <p:cNvPr id="11" name="Subtitle 6">
            <a:extLst>
              <a:ext uri="{FF2B5EF4-FFF2-40B4-BE49-F238E27FC236}">
                <a16:creationId xmlns:a16="http://schemas.microsoft.com/office/drawing/2014/main" id="{162E435D-DDD0-86EC-0953-FDE4E0643763}"/>
              </a:ext>
            </a:extLst>
          </p:cNvPr>
          <p:cNvSpPr txBox="1">
            <a:spLocks/>
          </p:cNvSpPr>
          <p:nvPr/>
        </p:nvSpPr>
        <p:spPr>
          <a:xfrm>
            <a:off x="491375" y="5542320"/>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400" b="1" i="0" u="none" strike="noStrike" kern="1200" cap="none" spc="0" normalizeH="0" baseline="0" noProof="0">
                <a:ln>
                  <a:noFill/>
                </a:ln>
                <a:effectLst/>
                <a:uLnTx/>
                <a:uFillTx/>
                <a:latin typeface="Arial"/>
                <a:ea typeface="+mn-ea"/>
                <a:cs typeface="+mn-cs"/>
              </a:rPr>
              <a:t>Facilitators : Murray Biedler </a:t>
            </a: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lang="en-GB" sz="2400" b="1">
                <a:latin typeface="Arial"/>
              </a:rPr>
              <a:t>		 </a:t>
            </a:r>
            <a:r>
              <a:rPr kumimoji="0" lang="en-GB" sz="2400" b="1" i="0" u="none" strike="noStrike" kern="1200" cap="none" spc="0" normalizeH="0" baseline="0" noProof="0">
                <a:ln>
                  <a:noFill/>
                </a:ln>
                <a:effectLst/>
                <a:uLnTx/>
                <a:uFillTx/>
                <a:latin typeface="Arial"/>
                <a:ea typeface="+mn-ea"/>
                <a:cs typeface="+mn-cs"/>
              </a:rPr>
              <a:t>NDC and EU Water Facilities</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Placeholder 1">
            <a:extLst>
              <a:ext uri="{FF2B5EF4-FFF2-40B4-BE49-F238E27FC236}">
                <a16:creationId xmlns:a16="http://schemas.microsoft.com/office/drawing/2014/main" id="{F7183840-D28F-9DA5-F2DE-46A48B10E471}"/>
              </a:ext>
            </a:extLst>
          </p:cNvPr>
          <p:cNvSpPr>
            <a:spLocks noGrp="1"/>
          </p:cNvSpPr>
          <p:nvPr>
            <p:ph type="body" idx="1"/>
          </p:nvPr>
        </p:nvSpPr>
        <p:spPr>
          <a:xfrm>
            <a:off x="1027113" y="958019"/>
            <a:ext cx="5157787" cy="823912"/>
          </a:xfrm>
        </p:spPr>
        <p:txBody>
          <a:bodyPr/>
          <a:lstStyle/>
          <a:p>
            <a:r>
              <a:rPr lang="en-US" b="0"/>
              <a:t>Agenda 2030 – SDGs  </a:t>
            </a:r>
          </a:p>
        </p:txBody>
      </p:sp>
      <p:pic>
        <p:nvPicPr>
          <p:cNvPr id="4" name="Content Placeholder 3" descr="A group of people holding signs&#10;&#10;Description automatically generated with medium confidence">
            <a:extLst>
              <a:ext uri="{FF2B5EF4-FFF2-40B4-BE49-F238E27FC236}">
                <a16:creationId xmlns:a16="http://schemas.microsoft.com/office/drawing/2014/main" id="{F1407DF8-B0CE-5A5F-70BA-C6AD037845B1}"/>
              </a:ext>
            </a:extLst>
          </p:cNvPr>
          <p:cNvPicPr>
            <a:picLocks noGrp="1" noChangeAspect="1"/>
          </p:cNvPicPr>
          <p:nvPr>
            <p:ph sz="half" idx="2"/>
          </p:nvPr>
        </p:nvPicPr>
        <p:blipFill rotWithShape="1">
          <a:blip r:embed="rId3"/>
          <a:srcRect l="26085" r="25207"/>
          <a:stretch/>
        </p:blipFill>
        <p:spPr>
          <a:xfrm>
            <a:off x="1079158" y="1793192"/>
            <a:ext cx="3434019" cy="2062181"/>
          </a:xfrm>
          <a:prstGeom prst="rect">
            <a:avLst/>
          </a:prstGeom>
          <a:noFill/>
        </p:spPr>
      </p:pic>
      <p:sp>
        <p:nvSpPr>
          <p:cNvPr id="17" name="TextBox 16">
            <a:extLst>
              <a:ext uri="{FF2B5EF4-FFF2-40B4-BE49-F238E27FC236}">
                <a16:creationId xmlns:a16="http://schemas.microsoft.com/office/drawing/2014/main" id="{C0E8CDBF-746E-5C9A-A47D-6BA9BE03F8E8}"/>
              </a:ext>
            </a:extLst>
          </p:cNvPr>
          <p:cNvSpPr txBox="1"/>
          <p:nvPr/>
        </p:nvSpPr>
        <p:spPr>
          <a:xfrm>
            <a:off x="5981699" y="969280"/>
            <a:ext cx="6044046" cy="823912"/>
          </a:xfrm>
          <a:prstGeom prst="rect">
            <a:avLst/>
          </a:prstGeom>
          <a:noFill/>
        </p:spPr>
        <p:txBody>
          <a:bodyPr vert="horz" wrap="square" lIns="91440" tIns="45720" rIns="91440" bIns="45720" rtlCol="0" anchor="b">
            <a:normAutofit/>
          </a:bodyPr>
          <a:lstStyle/>
          <a:p>
            <a:pPr>
              <a:lnSpc>
                <a:spcPct val="90000"/>
              </a:lnSpc>
              <a:spcAft>
                <a:spcPts val="1800"/>
              </a:spcAft>
              <a:buClr>
                <a:schemeClr val="tx2"/>
              </a:buClr>
            </a:pPr>
            <a:r>
              <a:rPr lang="en-US" sz="2800" kern="1200">
                <a:solidFill>
                  <a:schemeClr val="tx2"/>
                </a:solidFill>
                <a:latin typeface="+mn-lt"/>
                <a:ea typeface="+mn-ea"/>
                <a:cs typeface="+mn-cs"/>
              </a:rPr>
              <a:t>Paris Agreement </a:t>
            </a:r>
            <a:r>
              <a:rPr lang="en-US" sz="2800">
                <a:solidFill>
                  <a:schemeClr val="tx2"/>
                </a:solidFill>
              </a:rPr>
              <a:t>on Climate Change </a:t>
            </a:r>
          </a:p>
        </p:txBody>
      </p:sp>
      <p:pic>
        <p:nvPicPr>
          <p:cNvPr id="1026" name="Picture 2" descr="A group of people raising their hands&#10;&#10;Description automatically generated with medium confidence">
            <a:extLst>
              <a:ext uri="{FF2B5EF4-FFF2-40B4-BE49-F238E27FC236}">
                <a16:creationId xmlns:a16="http://schemas.microsoft.com/office/drawing/2014/main" id="{491BD39D-DE21-AFD7-2A23-52CD1F4AEE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73" b="2767"/>
          <a:stretch/>
        </p:blipFill>
        <p:spPr bwMode="auto">
          <a:xfrm>
            <a:off x="6096001" y="1839484"/>
            <a:ext cx="3350342" cy="2002072"/>
          </a:xfrm>
          <a:prstGeom prst="rect">
            <a:avLst/>
          </a:prstGeom>
          <a:solidFill>
            <a:srgbClr val="FFFFFF"/>
          </a:solidFill>
        </p:spPr>
      </p:pic>
      <p:sp>
        <p:nvSpPr>
          <p:cNvPr id="5" name="Title 4">
            <a:extLst>
              <a:ext uri="{FF2B5EF4-FFF2-40B4-BE49-F238E27FC236}">
                <a16:creationId xmlns:a16="http://schemas.microsoft.com/office/drawing/2014/main" id="{C47EEC83-A573-8E22-B3E9-507F020E808A}"/>
              </a:ext>
            </a:extLst>
          </p:cNvPr>
          <p:cNvSpPr>
            <a:spLocks noGrp="1"/>
          </p:cNvSpPr>
          <p:nvPr>
            <p:ph type="title"/>
          </p:nvPr>
        </p:nvSpPr>
        <p:spPr>
          <a:xfrm>
            <a:off x="970722" y="482860"/>
            <a:ext cx="10515600" cy="782357"/>
          </a:xfrm>
        </p:spPr>
        <p:txBody>
          <a:bodyPr vert="horz" lIns="91440" tIns="45720" rIns="91440" bIns="0" rtlCol="0" anchor="b" anchorCtr="0">
            <a:normAutofit/>
          </a:bodyPr>
          <a:lstStyle/>
          <a:p>
            <a:r>
              <a:rPr lang="pt-PT"/>
              <a:t>UN Frameworks</a:t>
            </a:r>
          </a:p>
        </p:txBody>
      </p:sp>
      <p:pic>
        <p:nvPicPr>
          <p:cNvPr id="18" name="Picture 17">
            <a:extLst>
              <a:ext uri="{FF2B5EF4-FFF2-40B4-BE49-F238E27FC236}">
                <a16:creationId xmlns:a16="http://schemas.microsoft.com/office/drawing/2014/main" id="{63F68FFB-0FD6-FCBB-A3C5-93E1E582C3D2}"/>
              </a:ext>
            </a:extLst>
          </p:cNvPr>
          <p:cNvPicPr>
            <a:picLocks noChangeAspect="1"/>
          </p:cNvPicPr>
          <p:nvPr/>
        </p:nvPicPr>
        <p:blipFill>
          <a:blip r:embed="rId5"/>
          <a:stretch>
            <a:fillRect/>
          </a:stretch>
        </p:blipFill>
        <p:spPr>
          <a:xfrm>
            <a:off x="1079158" y="4768552"/>
            <a:ext cx="3341088" cy="1947648"/>
          </a:xfrm>
          <a:prstGeom prst="rect">
            <a:avLst/>
          </a:prstGeom>
        </p:spPr>
      </p:pic>
      <p:sp>
        <p:nvSpPr>
          <p:cNvPr id="20" name="TextBox 19">
            <a:extLst>
              <a:ext uri="{FF2B5EF4-FFF2-40B4-BE49-F238E27FC236}">
                <a16:creationId xmlns:a16="http://schemas.microsoft.com/office/drawing/2014/main" id="{1D956A1D-093C-8B68-A2A9-E2AC12B2A8AF}"/>
              </a:ext>
            </a:extLst>
          </p:cNvPr>
          <p:cNvSpPr txBox="1"/>
          <p:nvPr/>
        </p:nvSpPr>
        <p:spPr>
          <a:xfrm>
            <a:off x="970722" y="3954534"/>
            <a:ext cx="5183188" cy="823912"/>
          </a:xfrm>
          <a:prstGeom prst="rect">
            <a:avLst/>
          </a:prstGeom>
          <a:noFill/>
        </p:spPr>
        <p:txBody>
          <a:bodyPr vert="horz" wrap="square" lIns="91440" tIns="45720" rIns="91440" bIns="45720" rtlCol="0" anchor="b">
            <a:normAutofit lnSpcReduction="10000"/>
          </a:bodyPr>
          <a:lstStyle/>
          <a:p>
            <a:pPr>
              <a:lnSpc>
                <a:spcPct val="90000"/>
              </a:lnSpc>
              <a:spcAft>
                <a:spcPts val="1800"/>
              </a:spcAft>
              <a:buClr>
                <a:schemeClr val="tx2"/>
              </a:buClr>
            </a:pPr>
            <a:r>
              <a:rPr lang="en-US" sz="2800" kern="1200">
                <a:solidFill>
                  <a:schemeClr val="tx2"/>
                </a:solidFill>
                <a:latin typeface="+mn-lt"/>
                <a:ea typeface="+mn-ea"/>
                <a:cs typeface="+mn-cs"/>
              </a:rPr>
              <a:t>Sendai </a:t>
            </a:r>
            <a:r>
              <a:rPr lang="en-US" sz="2800">
                <a:solidFill>
                  <a:schemeClr val="tx2"/>
                </a:solidFill>
              </a:rPr>
              <a:t>Framework for DRR 2015-2030</a:t>
            </a:r>
          </a:p>
        </p:txBody>
      </p:sp>
      <p:sp>
        <p:nvSpPr>
          <p:cNvPr id="24" name="TextBox 23">
            <a:extLst>
              <a:ext uri="{FF2B5EF4-FFF2-40B4-BE49-F238E27FC236}">
                <a16:creationId xmlns:a16="http://schemas.microsoft.com/office/drawing/2014/main" id="{9676B0AA-7FF9-ADFE-7A5B-422FDE81CEC1}"/>
              </a:ext>
            </a:extLst>
          </p:cNvPr>
          <p:cNvSpPr txBox="1"/>
          <p:nvPr/>
        </p:nvSpPr>
        <p:spPr>
          <a:xfrm>
            <a:off x="5981699" y="3953161"/>
            <a:ext cx="5183188" cy="823912"/>
          </a:xfrm>
          <a:prstGeom prst="rect">
            <a:avLst/>
          </a:prstGeom>
          <a:noFill/>
        </p:spPr>
        <p:txBody>
          <a:bodyPr vert="horz" wrap="square" lIns="91440" tIns="45720" rIns="91440" bIns="45720" rtlCol="0" anchor="b">
            <a:normAutofit lnSpcReduction="10000"/>
          </a:bodyPr>
          <a:lstStyle/>
          <a:p>
            <a:pPr>
              <a:lnSpc>
                <a:spcPct val="90000"/>
              </a:lnSpc>
              <a:spcAft>
                <a:spcPts val="1800"/>
              </a:spcAft>
              <a:buClr>
                <a:schemeClr val="tx2"/>
              </a:buClr>
            </a:pPr>
            <a:r>
              <a:rPr lang="en-US" sz="2800">
                <a:solidFill>
                  <a:schemeClr val="tx2"/>
                </a:solidFill>
              </a:rPr>
              <a:t>Post-2020 Global Biodiversity Framework</a:t>
            </a:r>
          </a:p>
        </p:txBody>
      </p:sp>
      <p:pic>
        <p:nvPicPr>
          <p:cNvPr id="25" name="Picture 24">
            <a:extLst>
              <a:ext uri="{FF2B5EF4-FFF2-40B4-BE49-F238E27FC236}">
                <a16:creationId xmlns:a16="http://schemas.microsoft.com/office/drawing/2014/main" id="{1D1E0A30-5F9A-8468-51E8-8D17317903C1}"/>
              </a:ext>
            </a:extLst>
          </p:cNvPr>
          <p:cNvPicPr>
            <a:picLocks noChangeAspect="1"/>
          </p:cNvPicPr>
          <p:nvPr/>
        </p:nvPicPr>
        <p:blipFill>
          <a:blip r:embed="rId6"/>
          <a:stretch>
            <a:fillRect/>
          </a:stretch>
        </p:blipFill>
        <p:spPr>
          <a:xfrm>
            <a:off x="6096000" y="4711760"/>
            <a:ext cx="3733501" cy="1451917"/>
          </a:xfrm>
          <a:prstGeom prst="rect">
            <a:avLst/>
          </a:prstGeom>
        </p:spPr>
      </p:pic>
    </p:spTree>
    <p:extLst>
      <p:ext uri="{BB962C8B-B14F-4D97-AF65-F5344CB8AC3E}">
        <p14:creationId xmlns:p14="http://schemas.microsoft.com/office/powerpoint/2010/main" val="147456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7EEC83-A573-8E22-B3E9-507F020E808A}"/>
              </a:ext>
            </a:extLst>
          </p:cNvPr>
          <p:cNvSpPr>
            <a:spLocks noGrp="1"/>
          </p:cNvSpPr>
          <p:nvPr>
            <p:ph type="title"/>
          </p:nvPr>
        </p:nvSpPr>
        <p:spPr>
          <a:xfrm>
            <a:off x="970722" y="482860"/>
            <a:ext cx="10515600" cy="782357"/>
          </a:xfrm>
        </p:spPr>
        <p:txBody>
          <a:bodyPr vert="horz" lIns="91440" tIns="45720" rIns="91440" bIns="0" rtlCol="0" anchor="b" anchorCtr="0">
            <a:normAutofit/>
          </a:bodyPr>
          <a:lstStyle/>
          <a:p>
            <a:r>
              <a:rPr lang="pt-PT"/>
              <a:t>UN Frameworks</a:t>
            </a:r>
          </a:p>
        </p:txBody>
      </p:sp>
      <p:sp>
        <p:nvSpPr>
          <p:cNvPr id="31" name="TextBox 30">
            <a:extLst>
              <a:ext uri="{FF2B5EF4-FFF2-40B4-BE49-F238E27FC236}">
                <a16:creationId xmlns:a16="http://schemas.microsoft.com/office/drawing/2014/main" id="{6882415C-2972-C54D-5C3C-65B708256D5E}"/>
              </a:ext>
            </a:extLst>
          </p:cNvPr>
          <p:cNvSpPr txBox="1"/>
          <p:nvPr/>
        </p:nvSpPr>
        <p:spPr>
          <a:xfrm>
            <a:off x="770417" y="1693991"/>
            <a:ext cx="6866774" cy="4031873"/>
          </a:xfrm>
          <a:prstGeom prst="rect">
            <a:avLst/>
          </a:prstGeom>
          <a:noFill/>
        </p:spPr>
        <p:txBody>
          <a:bodyPr wrap="square">
            <a:spAutoFit/>
          </a:bodyPr>
          <a:lstStyle/>
          <a:p>
            <a:r>
              <a:rPr lang="en-GB" sz="3200" b="1">
                <a:solidFill>
                  <a:schemeClr val="tx2"/>
                </a:solidFill>
              </a:rPr>
              <a:t>NDCs identify </a:t>
            </a:r>
          </a:p>
          <a:p>
            <a:r>
              <a:rPr lang="en-GB" sz="3200" b="1">
                <a:solidFill>
                  <a:schemeClr val="tx2"/>
                </a:solidFill>
              </a:rPr>
              <a:t>water as CCA/DRR</a:t>
            </a:r>
          </a:p>
          <a:p>
            <a:r>
              <a:rPr lang="en-GB" sz="3200" b="1">
                <a:solidFill>
                  <a:schemeClr val="tx2"/>
                </a:solidFill>
              </a:rPr>
              <a:t>priority</a:t>
            </a:r>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p:txBody>
      </p:sp>
      <p:sp>
        <p:nvSpPr>
          <p:cNvPr id="35" name="TextBox 34">
            <a:extLst>
              <a:ext uri="{FF2B5EF4-FFF2-40B4-BE49-F238E27FC236}">
                <a16:creationId xmlns:a16="http://schemas.microsoft.com/office/drawing/2014/main" id="{3023D75B-4795-1D4E-98F2-CD515CC7132F}"/>
              </a:ext>
            </a:extLst>
          </p:cNvPr>
          <p:cNvSpPr txBox="1"/>
          <p:nvPr/>
        </p:nvSpPr>
        <p:spPr>
          <a:xfrm>
            <a:off x="5580743" y="1693991"/>
            <a:ext cx="6524171" cy="5509200"/>
          </a:xfrm>
          <a:prstGeom prst="rect">
            <a:avLst/>
          </a:prstGeom>
          <a:noFill/>
        </p:spPr>
        <p:txBody>
          <a:bodyPr wrap="square">
            <a:spAutoFit/>
          </a:bodyPr>
          <a:lstStyle/>
          <a:p>
            <a:r>
              <a:rPr lang="en-GB" sz="3200" b="1">
                <a:solidFill>
                  <a:schemeClr val="tx2"/>
                </a:solidFill>
              </a:rPr>
              <a:t>NAPs &amp; Sendai Framework promote integration of water and CCA/DRR</a:t>
            </a:r>
          </a:p>
          <a:p>
            <a:endParaRPr lang="en-GB" sz="3200" b="1">
              <a:solidFill>
                <a:schemeClr val="tx2"/>
              </a:solidFill>
            </a:endParaRPr>
          </a:p>
          <a:p>
            <a:endParaRPr lang="en-GB" sz="3200" b="1">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a:p>
            <a:endParaRPr lang="en-GB" sz="3200">
              <a:solidFill>
                <a:schemeClr val="tx2"/>
              </a:solidFill>
            </a:endParaRPr>
          </a:p>
        </p:txBody>
      </p:sp>
      <p:pic>
        <p:nvPicPr>
          <p:cNvPr id="37" name="Picture 36">
            <a:extLst>
              <a:ext uri="{FF2B5EF4-FFF2-40B4-BE49-F238E27FC236}">
                <a16:creationId xmlns:a16="http://schemas.microsoft.com/office/drawing/2014/main" id="{45412603-654F-CD6E-0A60-6BF100B14741}"/>
              </a:ext>
            </a:extLst>
          </p:cNvPr>
          <p:cNvPicPr>
            <a:picLocks noChangeAspect="1"/>
          </p:cNvPicPr>
          <p:nvPr/>
        </p:nvPicPr>
        <p:blipFill>
          <a:blip r:embed="rId3"/>
          <a:stretch>
            <a:fillRect/>
          </a:stretch>
        </p:blipFill>
        <p:spPr>
          <a:xfrm>
            <a:off x="658194" y="3429000"/>
            <a:ext cx="4584589" cy="2755631"/>
          </a:xfrm>
          <a:prstGeom prst="rect">
            <a:avLst/>
          </a:prstGeom>
        </p:spPr>
      </p:pic>
      <p:sp>
        <p:nvSpPr>
          <p:cNvPr id="38" name="TextBox 37">
            <a:extLst>
              <a:ext uri="{FF2B5EF4-FFF2-40B4-BE49-F238E27FC236}">
                <a16:creationId xmlns:a16="http://schemas.microsoft.com/office/drawing/2014/main" id="{558EA318-5619-11CB-CEA8-F47CABB5D94B}"/>
              </a:ext>
            </a:extLst>
          </p:cNvPr>
          <p:cNvSpPr txBox="1"/>
          <p:nvPr/>
        </p:nvSpPr>
        <p:spPr>
          <a:xfrm>
            <a:off x="2286000" y="4572000"/>
            <a:ext cx="1334529" cy="461665"/>
          </a:xfrm>
          <a:prstGeom prst="rect">
            <a:avLst/>
          </a:prstGeom>
          <a:noFill/>
        </p:spPr>
        <p:txBody>
          <a:bodyPr wrap="square" rtlCol="0">
            <a:spAutoFit/>
          </a:bodyPr>
          <a:lstStyle/>
          <a:p>
            <a:pPr algn="ctr"/>
            <a:r>
              <a:rPr lang="fr-BE" sz="2400" b="1"/>
              <a:t>60 % </a:t>
            </a:r>
            <a:endParaRPr lang="en-BE" sz="2400" b="1"/>
          </a:p>
        </p:txBody>
      </p:sp>
      <p:graphicFrame>
        <p:nvGraphicFramePr>
          <p:cNvPr id="39" name="Diagram 38">
            <a:extLst>
              <a:ext uri="{FF2B5EF4-FFF2-40B4-BE49-F238E27FC236}">
                <a16:creationId xmlns:a16="http://schemas.microsoft.com/office/drawing/2014/main" id="{94669F9F-380F-7311-53C7-66D22F41F3A5}"/>
              </a:ext>
            </a:extLst>
          </p:cNvPr>
          <p:cNvGraphicFramePr/>
          <p:nvPr>
            <p:extLst>
              <p:ext uri="{D42A27DB-BD31-4B8C-83A1-F6EECF244321}">
                <p14:modId xmlns:p14="http://schemas.microsoft.com/office/powerpoint/2010/main" val="4204302235"/>
              </p:ext>
            </p:extLst>
          </p:nvPr>
        </p:nvGraphicFramePr>
        <p:xfrm>
          <a:off x="6836994" y="2981191"/>
          <a:ext cx="4584589" cy="3203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285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EC4D1-20A9-10ED-6B6C-2815A5D0FB9B}"/>
              </a:ext>
            </a:extLst>
          </p:cNvPr>
          <p:cNvSpPr>
            <a:spLocks noGrp="1"/>
          </p:cNvSpPr>
          <p:nvPr>
            <p:ph type="title"/>
          </p:nvPr>
        </p:nvSpPr>
        <p:spPr/>
        <p:txBody>
          <a:bodyPr/>
          <a:lstStyle/>
          <a:p>
            <a:r>
              <a:rPr lang="fr-BE"/>
              <a:t>EU Green Deal</a:t>
            </a:r>
            <a:endParaRPr lang="pt-PT"/>
          </a:p>
        </p:txBody>
      </p:sp>
      <p:sp>
        <p:nvSpPr>
          <p:cNvPr id="8" name="Content Placeholder 7">
            <a:extLst>
              <a:ext uri="{FF2B5EF4-FFF2-40B4-BE49-F238E27FC236}">
                <a16:creationId xmlns:a16="http://schemas.microsoft.com/office/drawing/2014/main" id="{1C8D2007-3DA2-B1DC-9660-0557957E1781}"/>
              </a:ext>
            </a:extLst>
          </p:cNvPr>
          <p:cNvSpPr>
            <a:spLocks noGrp="1"/>
          </p:cNvSpPr>
          <p:nvPr>
            <p:ph idx="1"/>
          </p:nvPr>
        </p:nvSpPr>
        <p:spPr>
          <a:xfrm>
            <a:off x="6940861" y="1927654"/>
            <a:ext cx="4780239" cy="4250724"/>
          </a:xfrm>
        </p:spPr>
        <p:txBody>
          <a:bodyPr/>
          <a:lstStyle/>
          <a:p>
            <a:pPr marL="0" indent="0">
              <a:buNone/>
            </a:pPr>
            <a:r>
              <a:rPr lang="en-US">
                <a:solidFill>
                  <a:schemeClr val="tx2"/>
                </a:solidFill>
              </a:rPr>
              <a:t>EU responses to climate change</a:t>
            </a:r>
          </a:p>
          <a:p>
            <a:pPr marL="0" indent="0">
              <a:buNone/>
            </a:pPr>
            <a:endParaRPr lang="en-US">
              <a:solidFill>
                <a:schemeClr val="tx2"/>
              </a:solidFill>
            </a:endParaRPr>
          </a:p>
          <a:p>
            <a:pPr marL="0" indent="0">
              <a:buNone/>
            </a:pPr>
            <a:r>
              <a:rPr lang="en-US">
                <a:solidFill>
                  <a:schemeClr val="tx2"/>
                </a:solidFill>
              </a:rPr>
              <a:t>A road map to become carbon-neutral continent by 2050 </a:t>
            </a:r>
          </a:p>
          <a:p>
            <a:pPr marL="0" indent="0">
              <a:buNone/>
            </a:pPr>
            <a:endParaRPr lang="fr-BE">
              <a:solidFill>
                <a:schemeClr val="tx2"/>
              </a:solidFill>
            </a:endParaRPr>
          </a:p>
          <a:p>
            <a:pPr marL="0" indent="0">
              <a:buNone/>
            </a:pPr>
            <a:r>
              <a:rPr lang="en-GB">
                <a:solidFill>
                  <a:schemeClr val="tx2"/>
                </a:solidFill>
              </a:rPr>
              <a:t>EU Adaptation Strategy (2021) as part of European Green Deal </a:t>
            </a:r>
          </a:p>
          <a:p>
            <a:pPr marL="0" indent="0">
              <a:buNone/>
            </a:pPr>
            <a:endParaRPr lang="fr-BE" b="1"/>
          </a:p>
          <a:p>
            <a:pPr marL="0" indent="0">
              <a:buNone/>
            </a:pPr>
            <a:endParaRPr lang="fr-BE" b="1"/>
          </a:p>
          <a:p>
            <a:pPr marL="0" indent="0">
              <a:buNone/>
            </a:pPr>
            <a:endParaRPr lang="fr-BE" b="1"/>
          </a:p>
          <a:p>
            <a:pPr marL="0" indent="0">
              <a:buNone/>
            </a:pPr>
            <a:endParaRPr lang="fr-BE" b="1"/>
          </a:p>
          <a:p>
            <a:pPr marL="0" indent="0">
              <a:buNone/>
            </a:pPr>
            <a:endParaRPr lang="en-BE" b="1"/>
          </a:p>
        </p:txBody>
      </p:sp>
      <p:pic>
        <p:nvPicPr>
          <p:cNvPr id="9" name="Picture 8">
            <a:extLst>
              <a:ext uri="{FF2B5EF4-FFF2-40B4-BE49-F238E27FC236}">
                <a16:creationId xmlns:a16="http://schemas.microsoft.com/office/drawing/2014/main" id="{DB2CE5A6-F129-90AF-498D-6B8D1133DBF2}"/>
              </a:ext>
            </a:extLst>
          </p:cNvPr>
          <p:cNvPicPr>
            <a:picLocks noChangeAspect="1"/>
          </p:cNvPicPr>
          <p:nvPr/>
        </p:nvPicPr>
        <p:blipFill>
          <a:blip r:embed="rId3"/>
          <a:stretch>
            <a:fillRect/>
          </a:stretch>
        </p:blipFill>
        <p:spPr>
          <a:xfrm>
            <a:off x="1070930" y="1731299"/>
            <a:ext cx="5690288" cy="3793525"/>
          </a:xfrm>
          <a:prstGeom prst="rect">
            <a:avLst/>
          </a:prstGeom>
        </p:spPr>
      </p:pic>
    </p:spTree>
    <p:extLst>
      <p:ext uri="{BB962C8B-B14F-4D97-AF65-F5344CB8AC3E}">
        <p14:creationId xmlns:p14="http://schemas.microsoft.com/office/powerpoint/2010/main" val="187756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EC4D1-20A9-10ED-6B6C-2815A5D0FB9B}"/>
              </a:ext>
            </a:extLst>
          </p:cNvPr>
          <p:cNvSpPr>
            <a:spLocks noGrp="1"/>
          </p:cNvSpPr>
          <p:nvPr>
            <p:ph type="title"/>
          </p:nvPr>
        </p:nvSpPr>
        <p:spPr/>
        <p:txBody>
          <a:bodyPr/>
          <a:lstStyle/>
          <a:p>
            <a:r>
              <a:rPr lang="fr-BE"/>
              <a:t>EU Adaptation </a:t>
            </a:r>
            <a:r>
              <a:rPr lang="fr-BE" err="1"/>
              <a:t>Strategy</a:t>
            </a:r>
            <a:r>
              <a:rPr lang="fr-BE"/>
              <a:t> (</a:t>
            </a:r>
            <a:r>
              <a:rPr lang="fr-BE" err="1"/>
              <a:t>February</a:t>
            </a:r>
            <a:r>
              <a:rPr lang="fr-BE"/>
              <a:t> 2021) </a:t>
            </a:r>
            <a:endParaRPr lang="pt-PT"/>
          </a:p>
        </p:txBody>
      </p:sp>
      <p:graphicFrame>
        <p:nvGraphicFramePr>
          <p:cNvPr id="6" name="Diagram 5">
            <a:extLst>
              <a:ext uri="{FF2B5EF4-FFF2-40B4-BE49-F238E27FC236}">
                <a16:creationId xmlns:a16="http://schemas.microsoft.com/office/drawing/2014/main" id="{24389A59-411D-4378-AD87-B98F4285AC99}"/>
              </a:ext>
            </a:extLst>
          </p:cNvPr>
          <p:cNvGraphicFramePr/>
          <p:nvPr>
            <p:extLst>
              <p:ext uri="{D42A27DB-BD31-4B8C-83A1-F6EECF244321}">
                <p14:modId xmlns:p14="http://schemas.microsoft.com/office/powerpoint/2010/main" val="3646188733"/>
              </p:ext>
            </p:extLst>
          </p:nvPr>
        </p:nvGraphicFramePr>
        <p:xfrm>
          <a:off x="1633182" y="12576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13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192" y="-101548"/>
            <a:ext cx="10676038" cy="1044575"/>
          </a:xfrm>
        </p:spPr>
        <p:txBody>
          <a:bodyPr/>
          <a:lstStyle/>
          <a:p>
            <a:pPr algn="ctr"/>
            <a:r>
              <a:rPr lang="fr-FR"/>
              <a:t>Council Conclusions</a:t>
            </a:r>
            <a:r>
              <a:rPr lang="fr-FR">
                <a:solidFill>
                  <a:srgbClr val="FF0000"/>
                </a:solidFill>
              </a:rPr>
              <a:t> </a:t>
            </a:r>
            <a:r>
              <a:rPr lang="fr-FR"/>
              <a:t>on Water</a:t>
            </a:r>
            <a:endParaRPr lang="en-GB"/>
          </a:p>
        </p:txBody>
      </p:sp>
      <p:sp>
        <p:nvSpPr>
          <p:cNvPr id="3" name="Subtitle 2"/>
          <p:cNvSpPr>
            <a:spLocks noGrp="1"/>
          </p:cNvSpPr>
          <p:nvPr>
            <p:ph type="subTitle" idx="1"/>
          </p:nvPr>
        </p:nvSpPr>
        <p:spPr>
          <a:xfrm>
            <a:off x="5967031" y="1321694"/>
            <a:ext cx="5048250" cy="5018340"/>
          </a:xfrm>
        </p:spPr>
        <p:txBody>
          <a:bodyPr/>
          <a:lstStyle/>
          <a:p>
            <a:pPr>
              <a:lnSpc>
                <a:spcPct val="150000"/>
              </a:lnSpc>
            </a:pPr>
            <a:r>
              <a:rPr lang="en-GB"/>
              <a:t>Articles 1, 6, 9, 13 'The Council stresses that water actions need to be better integrated into the EU’s external action and finance in the field of climate change mitigation and adaptation, as well as through the Sendai Framework for Disaster Risk Reduction and preparedness.'</a:t>
            </a:r>
          </a:p>
        </p:txBody>
      </p:sp>
      <p:pic>
        <p:nvPicPr>
          <p:cNvPr id="6" name="Picture 5" descr="A picture containing diagram&#10;&#10;Description automatically generated">
            <a:extLst>
              <a:ext uri="{FF2B5EF4-FFF2-40B4-BE49-F238E27FC236}">
                <a16:creationId xmlns:a16="http://schemas.microsoft.com/office/drawing/2014/main" id="{6D75472A-A4A5-5417-050C-7BE81A027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356" y="1123951"/>
            <a:ext cx="4562716" cy="2171801"/>
          </a:xfrm>
          <a:prstGeom prst="rect">
            <a:avLst/>
          </a:prstGeom>
        </p:spPr>
      </p:pic>
      <p:pic>
        <p:nvPicPr>
          <p:cNvPr id="8" name="Picture 7" descr="Text&#10;&#10;Description automatically generated">
            <a:extLst>
              <a:ext uri="{FF2B5EF4-FFF2-40B4-BE49-F238E27FC236}">
                <a16:creationId xmlns:a16="http://schemas.microsoft.com/office/drawing/2014/main" id="{B2D37B76-071A-686D-16BC-0B5880AD2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357" y="3601664"/>
            <a:ext cx="4581064" cy="1966130"/>
          </a:xfrm>
          <a:prstGeom prst="rect">
            <a:avLst/>
          </a:prstGeom>
        </p:spPr>
      </p:pic>
    </p:spTree>
    <p:extLst>
      <p:ext uri="{BB962C8B-B14F-4D97-AF65-F5344CB8AC3E}">
        <p14:creationId xmlns:p14="http://schemas.microsoft.com/office/powerpoint/2010/main" val="24398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E768D-4E18-0178-8E87-42CAF2FD850E}"/>
              </a:ext>
            </a:extLst>
          </p:cNvPr>
          <p:cNvSpPr>
            <a:spLocks noGrp="1"/>
          </p:cNvSpPr>
          <p:nvPr>
            <p:ph type="title"/>
          </p:nvPr>
        </p:nvSpPr>
        <p:spPr/>
        <p:txBody>
          <a:bodyPr/>
          <a:lstStyle/>
          <a:p>
            <a:r>
              <a:rPr lang="fr-BE"/>
              <a:t>EU international </a:t>
            </a:r>
            <a:r>
              <a:rPr lang="en-US"/>
              <a:t>climate</a:t>
            </a:r>
            <a:r>
              <a:rPr lang="fr-BE"/>
              <a:t> finance (2021-2027):</a:t>
            </a:r>
            <a:br>
              <a:rPr lang="fr-BE"/>
            </a:br>
            <a:r>
              <a:rPr lang="en-US"/>
              <a:t>targets and commitments</a:t>
            </a:r>
            <a:r>
              <a:rPr lang="fr-BE"/>
              <a:t>	</a:t>
            </a:r>
            <a:endParaRPr lang="pt-PT"/>
          </a:p>
        </p:txBody>
      </p:sp>
      <p:grpSp>
        <p:nvGrpSpPr>
          <p:cNvPr id="4" name="Grupo 12">
            <a:extLst>
              <a:ext uri="{FF2B5EF4-FFF2-40B4-BE49-F238E27FC236}">
                <a16:creationId xmlns:a16="http://schemas.microsoft.com/office/drawing/2014/main" id="{A8E68F14-146A-CDE8-60C9-FBAE8D027A01}"/>
              </a:ext>
            </a:extLst>
          </p:cNvPr>
          <p:cNvGrpSpPr/>
          <p:nvPr/>
        </p:nvGrpSpPr>
        <p:grpSpPr>
          <a:xfrm>
            <a:off x="1146353" y="2125973"/>
            <a:ext cx="2749793" cy="3454985"/>
            <a:chOff x="2366599" y="2129151"/>
            <a:chExt cx="2749793" cy="3454985"/>
          </a:xfrm>
        </p:grpSpPr>
        <p:sp>
          <p:nvSpPr>
            <p:cNvPr id="5" name="TextBox 124">
              <a:extLst>
                <a:ext uri="{FF2B5EF4-FFF2-40B4-BE49-F238E27FC236}">
                  <a16:creationId xmlns:a16="http://schemas.microsoft.com/office/drawing/2014/main" id="{7C12B3BD-97F4-1B19-2634-DA7DD78DCDF6}"/>
                </a:ext>
              </a:extLst>
            </p:cNvPr>
            <p:cNvSpPr txBox="1"/>
            <p:nvPr/>
          </p:nvSpPr>
          <p:spPr>
            <a:xfrm>
              <a:off x="2366599" y="4630029"/>
              <a:ext cx="2749793" cy="954107"/>
            </a:xfrm>
            <a:prstGeom prst="rect">
              <a:avLst/>
            </a:prstGeom>
            <a:noFill/>
          </p:spPr>
          <p:txBody>
            <a:bodyPr wrap="square" rtlCol="0">
              <a:spAutoFit/>
            </a:bodyPr>
            <a:lstStyle/>
            <a:p>
              <a:pPr>
                <a:defRPr/>
              </a:pPr>
              <a:r>
                <a:rPr lang="en-GB" altLang="x-none" sz="2800" b="1">
                  <a:solidFill>
                    <a:schemeClr val="tx2"/>
                  </a:solidFill>
                </a:rPr>
                <a:t>NDICI Regulation</a:t>
              </a:r>
            </a:p>
          </p:txBody>
        </p:sp>
        <p:grpSp>
          <p:nvGrpSpPr>
            <p:cNvPr id="6" name="Grupo 4">
              <a:extLst>
                <a:ext uri="{FF2B5EF4-FFF2-40B4-BE49-F238E27FC236}">
                  <a16:creationId xmlns:a16="http://schemas.microsoft.com/office/drawing/2014/main" id="{1A3D0C18-0DE8-61C4-52B7-AC79E26234CA}"/>
                </a:ext>
              </a:extLst>
            </p:cNvPr>
            <p:cNvGrpSpPr/>
            <p:nvPr/>
          </p:nvGrpSpPr>
          <p:grpSpPr>
            <a:xfrm>
              <a:off x="2712882" y="2129151"/>
              <a:ext cx="2079893" cy="2624852"/>
              <a:chOff x="1988295" y="2442920"/>
              <a:chExt cx="1617895" cy="2041804"/>
            </a:xfrm>
          </p:grpSpPr>
          <p:pic>
            <p:nvPicPr>
              <p:cNvPr id="7" name="Picture 10">
                <a:extLst>
                  <a:ext uri="{FF2B5EF4-FFF2-40B4-BE49-F238E27FC236}">
                    <a16:creationId xmlns:a16="http://schemas.microsoft.com/office/drawing/2014/main" id="{E08887EB-543E-3064-83E3-F6C9BF5CF4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295" y="2442920"/>
                <a:ext cx="1617895" cy="18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5">
                <a:extLst>
                  <a:ext uri="{FF2B5EF4-FFF2-40B4-BE49-F238E27FC236}">
                    <a16:creationId xmlns:a16="http://schemas.microsoft.com/office/drawing/2014/main" id="{5B1BE6C3-95B9-B894-819E-B330861E1913}"/>
                  </a:ext>
                </a:extLst>
              </p:cNvPr>
              <p:cNvSpPr txBox="1"/>
              <p:nvPr/>
            </p:nvSpPr>
            <p:spPr>
              <a:xfrm>
                <a:off x="2209799" y="3776838"/>
                <a:ext cx="1144228" cy="707886"/>
              </a:xfrm>
              <a:prstGeom prst="rect">
                <a:avLst/>
              </a:prstGeom>
              <a:noFill/>
            </p:spPr>
            <p:txBody>
              <a:bodyPr wrap="square" rtlCol="0">
                <a:spAutoFit/>
              </a:bodyPr>
              <a:lstStyle/>
              <a:p>
                <a:pPr algn="ctr"/>
                <a:r>
                  <a:rPr lang="en-GB" altLang="x-none" sz="4000" b="1">
                    <a:solidFill>
                      <a:schemeClr val="bg1"/>
                    </a:solidFill>
                  </a:rPr>
                  <a:t>30% </a:t>
                </a:r>
              </a:p>
            </p:txBody>
          </p:sp>
        </p:grpSp>
      </p:grpSp>
      <p:sp>
        <p:nvSpPr>
          <p:cNvPr id="9" name="TextBox 32">
            <a:extLst>
              <a:ext uri="{FF2B5EF4-FFF2-40B4-BE49-F238E27FC236}">
                <a16:creationId xmlns:a16="http://schemas.microsoft.com/office/drawing/2014/main" id="{861AF4B2-C014-24D8-0A2E-5955CA0C4DAC}"/>
              </a:ext>
            </a:extLst>
          </p:cNvPr>
          <p:cNvSpPr txBox="1"/>
          <p:nvPr/>
        </p:nvSpPr>
        <p:spPr>
          <a:xfrm>
            <a:off x="4066673" y="3337784"/>
            <a:ext cx="624575" cy="1446550"/>
          </a:xfrm>
          <a:prstGeom prst="rect">
            <a:avLst/>
          </a:prstGeom>
          <a:noFill/>
        </p:spPr>
        <p:txBody>
          <a:bodyPr wrap="square" rtlCol="0">
            <a:spAutoFit/>
          </a:bodyPr>
          <a:lstStyle/>
          <a:p>
            <a:pPr algn="ctr"/>
            <a:r>
              <a:rPr lang="en-US" sz="8800" b="1">
                <a:solidFill>
                  <a:srgbClr val="0356B1"/>
                </a:solidFill>
              </a:rPr>
              <a:t>+</a:t>
            </a:r>
          </a:p>
        </p:txBody>
      </p:sp>
      <p:grpSp>
        <p:nvGrpSpPr>
          <p:cNvPr id="10" name="Grupo 10">
            <a:extLst>
              <a:ext uri="{FF2B5EF4-FFF2-40B4-BE49-F238E27FC236}">
                <a16:creationId xmlns:a16="http://schemas.microsoft.com/office/drawing/2014/main" id="{AEAF605B-D5EA-6757-BC57-3A800B677258}"/>
              </a:ext>
            </a:extLst>
          </p:cNvPr>
          <p:cNvGrpSpPr/>
          <p:nvPr/>
        </p:nvGrpSpPr>
        <p:grpSpPr>
          <a:xfrm>
            <a:off x="5168169" y="2134493"/>
            <a:ext cx="2102231" cy="3446465"/>
            <a:chOff x="5159929" y="2137671"/>
            <a:chExt cx="2102231" cy="3446465"/>
          </a:xfrm>
        </p:grpSpPr>
        <p:sp>
          <p:nvSpPr>
            <p:cNvPr id="11" name="TextBox 124">
              <a:extLst>
                <a:ext uri="{FF2B5EF4-FFF2-40B4-BE49-F238E27FC236}">
                  <a16:creationId xmlns:a16="http://schemas.microsoft.com/office/drawing/2014/main" id="{4B412499-FE96-3D2D-87A4-87996BDC64C6}"/>
                </a:ext>
              </a:extLst>
            </p:cNvPr>
            <p:cNvSpPr txBox="1"/>
            <p:nvPr/>
          </p:nvSpPr>
          <p:spPr>
            <a:xfrm>
              <a:off x="5159929" y="4630029"/>
              <a:ext cx="2053453" cy="954107"/>
            </a:xfrm>
            <a:prstGeom prst="rect">
              <a:avLst/>
            </a:prstGeom>
            <a:noFill/>
          </p:spPr>
          <p:txBody>
            <a:bodyPr wrap="square" rtlCol="0">
              <a:spAutoFit/>
            </a:bodyPr>
            <a:lstStyle/>
            <a:p>
              <a:pPr>
                <a:defRPr/>
              </a:pPr>
              <a:r>
                <a:rPr lang="en-GB" altLang="x-none" sz="2800" b="1">
                  <a:solidFill>
                    <a:schemeClr val="tx2"/>
                  </a:solidFill>
                </a:rPr>
                <a:t>SOTEU 2021</a:t>
              </a:r>
            </a:p>
          </p:txBody>
        </p:sp>
        <p:grpSp>
          <p:nvGrpSpPr>
            <p:cNvPr id="12" name="Grupo 6">
              <a:extLst>
                <a:ext uri="{FF2B5EF4-FFF2-40B4-BE49-F238E27FC236}">
                  <a16:creationId xmlns:a16="http://schemas.microsoft.com/office/drawing/2014/main" id="{C31E90B7-5758-19F9-FC24-79E122FBEE2E}"/>
                </a:ext>
              </a:extLst>
            </p:cNvPr>
            <p:cNvGrpSpPr/>
            <p:nvPr/>
          </p:nvGrpSpPr>
          <p:grpSpPr>
            <a:xfrm>
              <a:off x="5179994" y="2137671"/>
              <a:ext cx="2082166" cy="2586496"/>
              <a:chOff x="4455407" y="2442920"/>
              <a:chExt cx="1619663" cy="2011968"/>
            </a:xfrm>
          </p:grpSpPr>
          <p:pic>
            <p:nvPicPr>
              <p:cNvPr id="13" name="Picture 10">
                <a:extLst>
                  <a:ext uri="{FF2B5EF4-FFF2-40B4-BE49-F238E27FC236}">
                    <a16:creationId xmlns:a16="http://schemas.microsoft.com/office/drawing/2014/main" id="{1AD7532D-378B-8861-1D9A-F133906F0D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175" y="2442920"/>
                <a:ext cx="1617895" cy="18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5">
                <a:extLst>
                  <a:ext uri="{FF2B5EF4-FFF2-40B4-BE49-F238E27FC236}">
                    <a16:creationId xmlns:a16="http://schemas.microsoft.com/office/drawing/2014/main" id="{6AE12A25-EFFA-5F44-BF2F-CFFCA73AD5E2}"/>
                  </a:ext>
                </a:extLst>
              </p:cNvPr>
              <p:cNvSpPr txBox="1"/>
              <p:nvPr/>
            </p:nvSpPr>
            <p:spPr>
              <a:xfrm>
                <a:off x="4455407" y="3747002"/>
                <a:ext cx="1531621" cy="707886"/>
              </a:xfrm>
              <a:prstGeom prst="rect">
                <a:avLst/>
              </a:prstGeom>
              <a:noFill/>
            </p:spPr>
            <p:txBody>
              <a:bodyPr wrap="square" rtlCol="0">
                <a:spAutoFit/>
              </a:bodyPr>
              <a:lstStyle/>
              <a:p>
                <a:pPr algn="ctr"/>
                <a:r>
                  <a:rPr lang="en-GB" altLang="x-none" sz="4000" b="1">
                    <a:solidFill>
                      <a:schemeClr val="bg1"/>
                    </a:solidFill>
                  </a:rPr>
                  <a:t>€4 bn </a:t>
                </a:r>
              </a:p>
            </p:txBody>
          </p:sp>
        </p:grpSp>
      </p:grpSp>
      <p:sp>
        <p:nvSpPr>
          <p:cNvPr id="15" name="TextBox 32">
            <a:extLst>
              <a:ext uri="{FF2B5EF4-FFF2-40B4-BE49-F238E27FC236}">
                <a16:creationId xmlns:a16="http://schemas.microsoft.com/office/drawing/2014/main" id="{5FDF3B1C-56C0-3FBD-B7CC-BC830DBF315F}"/>
              </a:ext>
            </a:extLst>
          </p:cNvPr>
          <p:cNvSpPr txBox="1"/>
          <p:nvPr/>
        </p:nvSpPr>
        <p:spPr>
          <a:xfrm>
            <a:off x="7869070" y="3331594"/>
            <a:ext cx="624575" cy="1446550"/>
          </a:xfrm>
          <a:prstGeom prst="rect">
            <a:avLst/>
          </a:prstGeom>
          <a:noFill/>
        </p:spPr>
        <p:txBody>
          <a:bodyPr wrap="square" rtlCol="0">
            <a:spAutoFit/>
          </a:bodyPr>
          <a:lstStyle/>
          <a:p>
            <a:pPr algn="ctr"/>
            <a:r>
              <a:rPr lang="en-US" sz="8800" b="1">
                <a:solidFill>
                  <a:srgbClr val="0356B1"/>
                </a:solidFill>
                <a:latin typeface="Calibri"/>
              </a:rPr>
              <a:t>=</a:t>
            </a:r>
          </a:p>
        </p:txBody>
      </p:sp>
      <p:pic>
        <p:nvPicPr>
          <p:cNvPr id="16" name="Picture 15">
            <a:extLst>
              <a:ext uri="{FF2B5EF4-FFF2-40B4-BE49-F238E27FC236}">
                <a16:creationId xmlns:a16="http://schemas.microsoft.com/office/drawing/2014/main" id="{56ADD97D-B276-CFB5-A02A-16F257D355C6}"/>
              </a:ext>
            </a:extLst>
          </p:cNvPr>
          <p:cNvPicPr>
            <a:picLocks noChangeAspect="1"/>
          </p:cNvPicPr>
          <p:nvPr/>
        </p:nvPicPr>
        <p:blipFill>
          <a:blip r:embed="rId3"/>
          <a:stretch>
            <a:fillRect/>
          </a:stretch>
        </p:blipFill>
        <p:spPr>
          <a:xfrm>
            <a:off x="8837448" y="1661145"/>
            <a:ext cx="2548349" cy="3340898"/>
          </a:xfrm>
          <a:prstGeom prst="rect">
            <a:avLst/>
          </a:prstGeom>
        </p:spPr>
      </p:pic>
      <p:sp>
        <p:nvSpPr>
          <p:cNvPr id="17" name="TextBox 124">
            <a:extLst>
              <a:ext uri="{FF2B5EF4-FFF2-40B4-BE49-F238E27FC236}">
                <a16:creationId xmlns:a16="http://schemas.microsoft.com/office/drawing/2014/main" id="{01BBB464-D623-E0EE-5931-AC98AF1CCF3D}"/>
              </a:ext>
            </a:extLst>
          </p:cNvPr>
          <p:cNvSpPr txBox="1"/>
          <p:nvPr/>
        </p:nvSpPr>
        <p:spPr>
          <a:xfrm>
            <a:off x="8752136" y="4937836"/>
            <a:ext cx="3022289" cy="523220"/>
          </a:xfrm>
          <a:prstGeom prst="rect">
            <a:avLst/>
          </a:prstGeom>
          <a:noFill/>
        </p:spPr>
        <p:txBody>
          <a:bodyPr wrap="square" rtlCol="0">
            <a:spAutoFit/>
          </a:bodyPr>
          <a:lstStyle/>
          <a:p>
            <a:pPr>
              <a:defRPr/>
            </a:pPr>
            <a:r>
              <a:rPr lang="en-GB" altLang="x-none" sz="2800" b="1">
                <a:solidFill>
                  <a:schemeClr val="tx2"/>
                </a:solidFill>
                <a:latin typeface="Calibri"/>
              </a:rPr>
              <a:t>of NDICI envelope</a:t>
            </a:r>
          </a:p>
        </p:txBody>
      </p:sp>
    </p:spTree>
    <p:extLst>
      <p:ext uri="{BB962C8B-B14F-4D97-AF65-F5344CB8AC3E}">
        <p14:creationId xmlns:p14="http://schemas.microsoft.com/office/powerpoint/2010/main" val="191760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4E0D0-FE4F-68A5-7E5E-BC3293694AC5}"/>
              </a:ext>
            </a:extLst>
          </p:cNvPr>
          <p:cNvSpPr>
            <a:spLocks noGrp="1"/>
          </p:cNvSpPr>
          <p:nvPr>
            <p:ph type="title"/>
          </p:nvPr>
        </p:nvSpPr>
        <p:spPr>
          <a:xfrm>
            <a:off x="1070930" y="736244"/>
            <a:ext cx="10515600" cy="782357"/>
          </a:xfrm>
        </p:spPr>
        <p:txBody>
          <a:bodyPr/>
          <a:lstStyle/>
          <a:p>
            <a:r>
              <a:rPr lang="en-US">
                <a:solidFill>
                  <a:srgbClr val="0356B1"/>
                </a:solidFill>
              </a:rPr>
              <a:t>EU INTPA &amp; NEAR  – CCA/DRR &amp; Water Emerging  Priorities </a:t>
            </a:r>
            <a:endParaRPr lang="en-BE"/>
          </a:p>
        </p:txBody>
      </p:sp>
      <p:sp>
        <p:nvSpPr>
          <p:cNvPr id="6" name="CuadroTexto 2">
            <a:extLst>
              <a:ext uri="{FF2B5EF4-FFF2-40B4-BE49-F238E27FC236}">
                <a16:creationId xmlns:a16="http://schemas.microsoft.com/office/drawing/2014/main" id="{1B284E7C-B8B9-3DF4-8579-F0E0B3E3BA43}"/>
              </a:ext>
            </a:extLst>
          </p:cNvPr>
          <p:cNvSpPr txBox="1">
            <a:spLocks noGrp="1"/>
          </p:cNvSpPr>
          <p:nvPr>
            <p:ph idx="1"/>
          </p:nvPr>
        </p:nvSpPr>
        <p:spPr>
          <a:xfrm>
            <a:off x="5070774" y="1570228"/>
            <a:ext cx="7121226" cy="4924425"/>
          </a:xfrm>
          <a:prstGeom prst="rect">
            <a:avLst/>
          </a:prstGeom>
          <a:noFill/>
        </p:spPr>
        <p:txBody>
          <a:bodyPr wrap="square" rtlCol="0">
            <a:spAutoFit/>
          </a:bodyPr>
          <a:lstStyle/>
          <a:p>
            <a:pPr marL="457200" indent="-457200">
              <a:spcAft>
                <a:spcPts val="1200"/>
              </a:spcAft>
            </a:pPr>
            <a:r>
              <a:rPr lang="en-US">
                <a:solidFill>
                  <a:schemeClr val="tx2"/>
                </a:solidFill>
                <a:latin typeface="+mj-lt"/>
              </a:rPr>
              <a:t>Improving comprehensive climate &amp; disaster risk analyses/assessments, data/information sharing and multi-hazard early warning systems</a:t>
            </a:r>
          </a:p>
          <a:p>
            <a:pPr marL="457200" indent="-457200">
              <a:spcAft>
                <a:spcPts val="1200"/>
              </a:spcAft>
            </a:pPr>
            <a:r>
              <a:rPr lang="en-US">
                <a:solidFill>
                  <a:schemeClr val="tx2"/>
                </a:solidFill>
                <a:latin typeface="+mj-lt"/>
              </a:rPr>
              <a:t>Ensuring climate proofing of infrastructure </a:t>
            </a:r>
          </a:p>
          <a:p>
            <a:pPr marL="457200" indent="-457200">
              <a:spcAft>
                <a:spcPts val="1200"/>
              </a:spcAft>
              <a:buFont typeface="Arial" panose="020B0604020202020204" pitchFamily="34" charset="0"/>
              <a:buChar char="•"/>
            </a:pPr>
            <a:r>
              <a:rPr lang="en-US">
                <a:solidFill>
                  <a:schemeClr val="tx2"/>
                </a:solidFill>
                <a:latin typeface="+mj-lt"/>
              </a:rPr>
              <a:t>Increasing availability and sustainable use of freshwater </a:t>
            </a:r>
          </a:p>
          <a:p>
            <a:pPr marL="457200" indent="-457200">
              <a:spcAft>
                <a:spcPts val="1200"/>
              </a:spcAft>
              <a:buFont typeface="Arial" panose="020B0604020202020204" pitchFamily="34" charset="0"/>
              <a:buChar char="•"/>
            </a:pPr>
            <a:r>
              <a:rPr lang="en-US">
                <a:solidFill>
                  <a:schemeClr val="tx2"/>
                </a:solidFill>
                <a:latin typeface="+mj-lt"/>
              </a:rPr>
              <a:t>Combating droughts and floods</a:t>
            </a:r>
          </a:p>
          <a:p>
            <a:pPr marL="457200" indent="-457200">
              <a:spcAft>
                <a:spcPts val="1200"/>
              </a:spcAft>
              <a:buFont typeface="Arial" panose="020B0604020202020204" pitchFamily="34" charset="0"/>
              <a:buChar char="•"/>
            </a:pPr>
            <a:r>
              <a:rPr lang="en-US">
                <a:solidFill>
                  <a:schemeClr val="tx2"/>
                </a:solidFill>
                <a:latin typeface="+mj-lt"/>
              </a:rPr>
              <a:t>Enhancing coastal resilience and ocean governance</a:t>
            </a:r>
          </a:p>
          <a:p>
            <a:pPr marL="457200" indent="-457200">
              <a:spcAft>
                <a:spcPts val="1200"/>
              </a:spcAft>
              <a:buFont typeface="Arial" panose="020B0604020202020204" pitchFamily="34" charset="0"/>
              <a:buChar char="•"/>
            </a:pPr>
            <a:r>
              <a:rPr lang="en-US">
                <a:solidFill>
                  <a:schemeClr val="tx2"/>
                </a:solidFill>
                <a:latin typeface="+mj-lt"/>
              </a:rPr>
              <a:t>Increasing access to climate finance and disaster risk financing/transfer</a:t>
            </a:r>
          </a:p>
        </p:txBody>
      </p:sp>
      <p:graphicFrame>
        <p:nvGraphicFramePr>
          <p:cNvPr id="2" name="Diagram 1">
            <a:extLst>
              <a:ext uri="{FF2B5EF4-FFF2-40B4-BE49-F238E27FC236}">
                <a16:creationId xmlns:a16="http://schemas.microsoft.com/office/drawing/2014/main" id="{6737F26F-5924-7355-7E4A-B079CECD944B}"/>
              </a:ext>
            </a:extLst>
          </p:cNvPr>
          <p:cNvGraphicFramePr/>
          <p:nvPr/>
        </p:nvGraphicFramePr>
        <p:xfrm>
          <a:off x="543941" y="1740277"/>
          <a:ext cx="4294659" cy="475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Oval 3">
            <a:extLst>
              <a:ext uri="{FF2B5EF4-FFF2-40B4-BE49-F238E27FC236}">
                <a16:creationId xmlns:a16="http://schemas.microsoft.com/office/drawing/2014/main" id="{C2CB4090-D07C-E793-64DC-3C6CC3EA309E}"/>
              </a:ext>
            </a:extLst>
          </p:cNvPr>
          <p:cNvSpPr/>
          <p:nvPr/>
        </p:nvSpPr>
        <p:spPr>
          <a:xfrm rot="9655654">
            <a:off x="3427148" y="5182451"/>
            <a:ext cx="1527643" cy="14551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BB217DD5-6D30-E7B5-F64B-139ADE1720FD}"/>
              </a:ext>
            </a:extLst>
          </p:cNvPr>
          <p:cNvSpPr txBox="1"/>
          <p:nvPr/>
        </p:nvSpPr>
        <p:spPr>
          <a:xfrm>
            <a:off x="3543341" y="5586848"/>
            <a:ext cx="1295259" cy="646331"/>
          </a:xfrm>
          <a:prstGeom prst="rect">
            <a:avLst/>
          </a:prstGeom>
          <a:noFill/>
        </p:spPr>
        <p:txBody>
          <a:bodyPr wrap="square" rtlCol="0">
            <a:spAutoFit/>
          </a:bodyPr>
          <a:lstStyle/>
          <a:p>
            <a:pPr algn="ctr"/>
            <a:r>
              <a:rPr lang="fr-BE" b="1"/>
              <a:t>Rio Markers</a:t>
            </a:r>
            <a:endParaRPr lang="en-BE" b="1"/>
          </a:p>
        </p:txBody>
      </p:sp>
    </p:spTree>
    <p:extLst>
      <p:ext uri="{BB962C8B-B14F-4D97-AF65-F5344CB8AC3E}">
        <p14:creationId xmlns:p14="http://schemas.microsoft.com/office/powerpoint/2010/main" val="113148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6942E-B567-19F5-D162-A6DF5D123429}"/>
              </a:ext>
            </a:extLst>
          </p:cNvPr>
          <p:cNvSpPr>
            <a:spLocks noGrp="1"/>
          </p:cNvSpPr>
          <p:nvPr>
            <p:ph type="ctrTitle"/>
          </p:nvPr>
        </p:nvSpPr>
        <p:spPr/>
        <p:txBody>
          <a:bodyPr/>
          <a:lstStyle/>
          <a:p>
            <a:r>
              <a:rPr lang="en-GB" sz="2400" i="1">
                <a:solidFill>
                  <a:srgbClr val="FFFFFF"/>
                </a:solidFill>
                <a:effectLst/>
                <a:latin typeface="Arial" panose="020B0604020202020204" pitchFamily="34" charset="0"/>
                <a:ea typeface="Calibri" panose="020F0502020204030204" pitchFamily="34" charset="0"/>
              </a:rPr>
              <a:t>Series of webinars N°6: European Green Deal - Greening EU cooperation</a:t>
            </a:r>
            <a:br>
              <a:rPr lang="en-GB" sz="2400" i="1">
                <a:solidFill>
                  <a:srgbClr val="FFFFFF"/>
                </a:solidFill>
                <a:effectLst/>
                <a:latin typeface="Arial" panose="020B0604020202020204" pitchFamily="34" charset="0"/>
                <a:ea typeface="Calibri" panose="020F0502020204030204" pitchFamily="34" charset="0"/>
              </a:rPr>
            </a:br>
            <a:br>
              <a:rPr lang="en-GB" sz="2400" i="1">
                <a:solidFill>
                  <a:srgbClr val="FFFFFF"/>
                </a:solidFill>
                <a:effectLst/>
                <a:latin typeface="Arial" panose="020B0604020202020204" pitchFamily="34" charset="0"/>
                <a:ea typeface="Calibri" panose="020F0502020204030204" pitchFamily="34" charset="0"/>
              </a:rPr>
            </a:br>
            <a:br>
              <a:rPr lang="en-GB" sz="1800" i="1">
                <a:solidFill>
                  <a:srgbClr val="FFFFFF"/>
                </a:solidFill>
                <a:effectLst/>
                <a:latin typeface="Arial" panose="020B0604020202020204" pitchFamily="34" charset="0"/>
                <a:ea typeface="Calibri" panose="020F0502020204030204" pitchFamily="34" charset="0"/>
              </a:rPr>
            </a:br>
            <a:r>
              <a:rPr lang="en-GB" sz="4800"/>
              <a:t>WATER AND CLIMATE</a:t>
            </a:r>
            <a:br>
              <a:rPr lang="en-GB" sz="4800"/>
            </a:br>
            <a:r>
              <a:rPr lang="en-GB" sz="4800"/>
              <a:t>CHANGE ADAPTATION</a:t>
            </a:r>
            <a:endParaRPr lang="en-BE"/>
          </a:p>
        </p:txBody>
      </p:sp>
      <p:sp>
        <p:nvSpPr>
          <p:cNvPr id="6" name="Subtitle 5">
            <a:extLst>
              <a:ext uri="{FF2B5EF4-FFF2-40B4-BE49-F238E27FC236}">
                <a16:creationId xmlns:a16="http://schemas.microsoft.com/office/drawing/2014/main" id="{3D46DAEC-D569-CE5B-D125-3194B49F7442}"/>
              </a:ext>
            </a:extLst>
          </p:cNvPr>
          <p:cNvSpPr>
            <a:spLocks noGrp="1"/>
          </p:cNvSpPr>
          <p:nvPr>
            <p:ph type="subTitle" idx="1"/>
          </p:nvPr>
        </p:nvSpPr>
        <p:spPr>
          <a:xfrm>
            <a:off x="1071350" y="4660149"/>
            <a:ext cx="10065224" cy="897754"/>
          </a:xfrm>
        </p:spPr>
        <p:txBody>
          <a:bodyPr/>
          <a:lstStyle/>
          <a:p>
            <a:pPr>
              <a:spcAft>
                <a:spcPts val="0"/>
              </a:spcAft>
            </a:pPr>
            <a:r>
              <a:rPr lang="en-GB"/>
              <a:t>Facilitators : Murray Biedler </a:t>
            </a:r>
          </a:p>
          <a:p>
            <a:pPr>
              <a:spcAft>
                <a:spcPts val="0"/>
              </a:spcAft>
            </a:pPr>
            <a:r>
              <a:rPr lang="en-GB"/>
              <a:t>		 NDC and EU Water Facilities</a:t>
            </a:r>
          </a:p>
          <a:p>
            <a:endParaRPr lang="en-BE"/>
          </a:p>
        </p:txBody>
      </p:sp>
      <p:sp>
        <p:nvSpPr>
          <p:cNvPr id="7" name="Text Placeholder 6">
            <a:extLst>
              <a:ext uri="{FF2B5EF4-FFF2-40B4-BE49-F238E27FC236}">
                <a16:creationId xmlns:a16="http://schemas.microsoft.com/office/drawing/2014/main" id="{FC4D7C08-D5A3-28FF-3B25-9E5CB79924A9}"/>
              </a:ext>
            </a:extLst>
          </p:cNvPr>
          <p:cNvSpPr>
            <a:spLocks noGrp="1"/>
          </p:cNvSpPr>
          <p:nvPr>
            <p:ph type="body" sz="quarter" idx="13"/>
          </p:nvPr>
        </p:nvSpPr>
        <p:spPr/>
        <p:txBody>
          <a:bodyPr/>
          <a:lstStyle/>
          <a:p>
            <a:r>
              <a:rPr lang="en-GB"/>
              <a:t>13 September 2022</a:t>
            </a:r>
            <a:endParaRPr lang="en-BE"/>
          </a:p>
        </p:txBody>
      </p:sp>
    </p:spTree>
    <p:extLst>
      <p:ext uri="{BB962C8B-B14F-4D97-AF65-F5344CB8AC3E}">
        <p14:creationId xmlns:p14="http://schemas.microsoft.com/office/powerpoint/2010/main" val="324883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92B974-6138-4726-8B8C-83214A87F4DC}"/>
              </a:ext>
            </a:extLst>
          </p:cNvPr>
          <p:cNvSpPr>
            <a:spLocks noGrp="1"/>
          </p:cNvSpPr>
          <p:nvPr>
            <p:ph idx="1"/>
          </p:nvPr>
        </p:nvSpPr>
        <p:spPr>
          <a:xfrm>
            <a:off x="838199" y="1825624"/>
            <a:ext cx="10905699" cy="4185431"/>
          </a:xfrm>
        </p:spPr>
        <p:txBody>
          <a:bodyPr/>
          <a:lstStyle/>
          <a:p>
            <a:r>
              <a:rPr lang="en-US" b="1">
                <a:solidFill>
                  <a:srgbClr val="0070C0"/>
                </a:solidFill>
              </a:rPr>
              <a:t>Intro</a:t>
            </a:r>
          </a:p>
          <a:p>
            <a:r>
              <a:rPr lang="en-US" b="1">
                <a:solidFill>
                  <a:srgbClr val="0070C0"/>
                </a:solidFill>
              </a:rPr>
              <a:t>Background on Water and Climate Change, Policy Frameworks</a:t>
            </a:r>
          </a:p>
          <a:p>
            <a:r>
              <a:rPr lang="en-US" b="1">
                <a:solidFill>
                  <a:srgbClr val="0070C0"/>
                </a:solidFill>
              </a:rPr>
              <a:t>Case Study 1 EUD Lesotho with Q&amp;A</a:t>
            </a:r>
          </a:p>
          <a:p>
            <a:r>
              <a:rPr lang="en-US" b="1">
                <a:solidFill>
                  <a:srgbClr val="0070C0"/>
                </a:solidFill>
              </a:rPr>
              <a:t>Case Study 2 EUD Nepal </a:t>
            </a:r>
            <a:r>
              <a:rPr kumimoji="0" lang="en-US" sz="2400" b="1" i="0" u="none" strike="noStrike" kern="1200" cap="none" spc="0" normalizeH="0" baseline="0" noProof="0">
                <a:ln>
                  <a:noFill/>
                </a:ln>
                <a:solidFill>
                  <a:srgbClr val="0070C0"/>
                </a:solidFill>
                <a:effectLst/>
                <a:uLnTx/>
                <a:uFillTx/>
                <a:latin typeface="Arial"/>
                <a:ea typeface="+mn-ea"/>
                <a:cs typeface="+mn-cs"/>
              </a:rPr>
              <a:t>with Q&amp;A</a:t>
            </a:r>
            <a:endParaRPr lang="en-US" b="1">
              <a:solidFill>
                <a:srgbClr val="0070C0"/>
              </a:solidFill>
            </a:endParaRPr>
          </a:p>
          <a:p>
            <a:r>
              <a:rPr lang="en-US" b="1">
                <a:solidFill>
                  <a:srgbClr val="0070C0"/>
                </a:solidFill>
              </a:rPr>
              <a:t>Case Study 3 UNEP/Wetlands International Indonesia </a:t>
            </a:r>
            <a:r>
              <a:rPr kumimoji="0" lang="en-US" sz="2400" b="1" i="0" u="none" strike="noStrike" kern="1200" cap="none" spc="0" normalizeH="0" baseline="0" noProof="0">
                <a:ln>
                  <a:noFill/>
                </a:ln>
                <a:solidFill>
                  <a:srgbClr val="0070C0"/>
                </a:solidFill>
                <a:effectLst/>
                <a:uLnTx/>
                <a:uFillTx/>
                <a:latin typeface="Arial"/>
                <a:ea typeface="+mn-ea"/>
                <a:cs typeface="+mn-cs"/>
              </a:rPr>
              <a:t>with Q&amp;A</a:t>
            </a:r>
            <a:endParaRPr lang="en-US" b="1">
              <a:solidFill>
                <a:srgbClr val="0070C0"/>
              </a:solidFill>
            </a:endParaRPr>
          </a:p>
          <a:p>
            <a:r>
              <a:rPr lang="en-US" b="1">
                <a:solidFill>
                  <a:srgbClr val="0070C0"/>
                </a:solidFill>
              </a:rPr>
              <a:t>Survey for EUDs and Evaluation</a:t>
            </a:r>
          </a:p>
          <a:p>
            <a:r>
              <a:rPr lang="en-US" b="1">
                <a:solidFill>
                  <a:srgbClr val="0070C0"/>
                </a:solidFill>
              </a:rPr>
              <a:t>Closing</a:t>
            </a:r>
          </a:p>
          <a:p>
            <a:endParaRPr lang="en-IE">
              <a:solidFill>
                <a:srgbClr val="FF0000"/>
              </a:solidFill>
            </a:endParaRPr>
          </a:p>
        </p:txBody>
      </p:sp>
      <p:sp>
        <p:nvSpPr>
          <p:cNvPr id="5" name="Title 4">
            <a:extLst>
              <a:ext uri="{FF2B5EF4-FFF2-40B4-BE49-F238E27FC236}">
                <a16:creationId xmlns:a16="http://schemas.microsoft.com/office/drawing/2014/main" id="{EC79107F-83F6-434D-ABD4-9F60C60FFC93}"/>
              </a:ext>
            </a:extLst>
          </p:cNvPr>
          <p:cNvSpPr>
            <a:spLocks noGrp="1"/>
          </p:cNvSpPr>
          <p:nvPr>
            <p:ph type="title"/>
          </p:nvPr>
        </p:nvSpPr>
        <p:spPr/>
        <p:txBody>
          <a:bodyPr/>
          <a:lstStyle/>
          <a:p>
            <a:r>
              <a:rPr lang="de-DE"/>
              <a:t>Agenda</a:t>
            </a:r>
            <a:endParaRPr lang="en-IE"/>
          </a:p>
        </p:txBody>
      </p:sp>
    </p:spTree>
    <p:extLst>
      <p:ext uri="{BB962C8B-B14F-4D97-AF65-F5344CB8AC3E}">
        <p14:creationId xmlns:p14="http://schemas.microsoft.com/office/powerpoint/2010/main" val="216206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1172" y="127603"/>
            <a:ext cx="10515600" cy="782357"/>
          </a:xfrm>
        </p:spPr>
        <p:txBody>
          <a:bodyPr/>
          <a:lstStyle/>
          <a:p>
            <a:r>
              <a:rPr lang="en-GB" sz="3200"/>
              <a:t>Water Situation </a:t>
            </a:r>
            <a:r>
              <a:rPr lang="en-GB" b="1"/>
              <a:t>The Cycle: Major Shifts</a:t>
            </a:r>
          </a:p>
        </p:txBody>
      </p:sp>
      <p:pic>
        <p:nvPicPr>
          <p:cNvPr id="22" name="Content Placeholder 21" descr="Map&#10;&#10;Description automatically generated">
            <a:extLst>
              <a:ext uri="{FF2B5EF4-FFF2-40B4-BE49-F238E27FC236}">
                <a16:creationId xmlns:a16="http://schemas.microsoft.com/office/drawing/2014/main" id="{9C03260D-B4F5-3125-753C-32BE129E58B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1431" y="1825625"/>
            <a:ext cx="6899663" cy="3881438"/>
          </a:xfrm>
        </p:spPr>
      </p:pic>
      <p:grpSp>
        <p:nvGrpSpPr>
          <p:cNvPr id="34" name="Group 33">
            <a:extLst>
              <a:ext uri="{FF2B5EF4-FFF2-40B4-BE49-F238E27FC236}">
                <a16:creationId xmlns:a16="http://schemas.microsoft.com/office/drawing/2014/main" id="{BAF1EF8C-3746-CC44-DF08-09196557EEDD}"/>
              </a:ext>
            </a:extLst>
          </p:cNvPr>
          <p:cNvGrpSpPr/>
          <p:nvPr/>
        </p:nvGrpSpPr>
        <p:grpSpPr>
          <a:xfrm>
            <a:off x="10098615" y="2410353"/>
            <a:ext cx="1947333" cy="2711983"/>
            <a:chOff x="10098615" y="2412934"/>
            <a:chExt cx="1947333" cy="2711983"/>
          </a:xfrm>
        </p:grpSpPr>
        <p:sp>
          <p:nvSpPr>
            <p:cNvPr id="25" name="Callout: Line with Border and Accent Bar 24">
              <a:extLst>
                <a:ext uri="{FF2B5EF4-FFF2-40B4-BE49-F238E27FC236}">
                  <a16:creationId xmlns:a16="http://schemas.microsoft.com/office/drawing/2014/main" id="{032FBF55-0EB8-00DF-943B-494DF36BB9F0}"/>
                </a:ext>
              </a:extLst>
            </p:cNvPr>
            <p:cNvSpPr/>
            <p:nvPr/>
          </p:nvSpPr>
          <p:spPr>
            <a:xfrm>
              <a:off x="10098615" y="2412934"/>
              <a:ext cx="1947333" cy="782357"/>
            </a:xfrm>
            <a:prstGeom prst="accentBorderCallout1">
              <a:avLst>
                <a:gd name="adj1" fmla="val 18750"/>
                <a:gd name="adj2" fmla="val -8333"/>
                <a:gd name="adj3" fmla="val 128327"/>
                <a:gd name="adj4" fmla="val -40778"/>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Green water use 19±20%</a:t>
              </a:r>
            </a:p>
          </p:txBody>
        </p:sp>
        <p:sp>
          <p:nvSpPr>
            <p:cNvPr id="28" name="Callout: Line with Border and Accent Bar 27">
              <a:extLst>
                <a:ext uri="{FF2B5EF4-FFF2-40B4-BE49-F238E27FC236}">
                  <a16:creationId xmlns:a16="http://schemas.microsoft.com/office/drawing/2014/main" id="{56DF0115-1DF4-3EAD-43FA-C1096BACC527}"/>
                </a:ext>
              </a:extLst>
            </p:cNvPr>
            <p:cNvSpPr/>
            <p:nvPr/>
          </p:nvSpPr>
          <p:spPr>
            <a:xfrm>
              <a:off x="10098615" y="3375613"/>
              <a:ext cx="1947333" cy="782357"/>
            </a:xfrm>
            <a:prstGeom prst="accentBorderCallout1">
              <a:avLst>
                <a:gd name="adj1" fmla="val 18750"/>
                <a:gd name="adj2" fmla="val -8333"/>
                <a:gd name="adj3" fmla="val 164851"/>
                <a:gd name="adj4" fmla="val -47137"/>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Irrigation from surface water 1.9±6%</a:t>
              </a:r>
            </a:p>
          </p:txBody>
        </p:sp>
        <p:sp>
          <p:nvSpPr>
            <p:cNvPr id="29" name="Callout: Line with Border and Accent Bar 28">
              <a:extLst>
                <a:ext uri="{FF2B5EF4-FFF2-40B4-BE49-F238E27FC236}">
                  <a16:creationId xmlns:a16="http://schemas.microsoft.com/office/drawing/2014/main" id="{F9E03EBA-97B8-7B37-DB3A-8485CED16523}"/>
                </a:ext>
              </a:extLst>
            </p:cNvPr>
            <p:cNvSpPr/>
            <p:nvPr/>
          </p:nvSpPr>
          <p:spPr>
            <a:xfrm>
              <a:off x="10098615" y="4342560"/>
              <a:ext cx="1947333" cy="782357"/>
            </a:xfrm>
            <a:prstGeom prst="accentBorderCallout1">
              <a:avLst>
                <a:gd name="adj1" fmla="val 43235"/>
                <a:gd name="adj2" fmla="val -8170"/>
                <a:gd name="adj3" fmla="val 141449"/>
                <a:gd name="adj4" fmla="val -46974"/>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Irrigation from ground water 0.6±17%</a:t>
              </a:r>
            </a:p>
          </p:txBody>
        </p:sp>
      </p:grpSp>
      <p:grpSp>
        <p:nvGrpSpPr>
          <p:cNvPr id="33" name="Group 32">
            <a:extLst>
              <a:ext uri="{FF2B5EF4-FFF2-40B4-BE49-F238E27FC236}">
                <a16:creationId xmlns:a16="http://schemas.microsoft.com/office/drawing/2014/main" id="{E8958181-AE28-D82C-6EDD-F8A555257056}"/>
              </a:ext>
            </a:extLst>
          </p:cNvPr>
          <p:cNvGrpSpPr/>
          <p:nvPr/>
        </p:nvGrpSpPr>
        <p:grpSpPr>
          <a:xfrm>
            <a:off x="536576" y="2847880"/>
            <a:ext cx="1947334" cy="1836928"/>
            <a:chOff x="536576" y="2804112"/>
            <a:chExt cx="1947334" cy="1836928"/>
          </a:xfrm>
        </p:grpSpPr>
        <p:sp>
          <p:nvSpPr>
            <p:cNvPr id="27" name="Callout: Line with Border and Accent Bar 26">
              <a:extLst>
                <a:ext uri="{FF2B5EF4-FFF2-40B4-BE49-F238E27FC236}">
                  <a16:creationId xmlns:a16="http://schemas.microsoft.com/office/drawing/2014/main" id="{92440C2B-BBE2-BB31-2AB5-DCAA9DDC4C30}"/>
                </a:ext>
              </a:extLst>
            </p:cNvPr>
            <p:cNvSpPr/>
            <p:nvPr/>
          </p:nvSpPr>
          <p:spPr>
            <a:xfrm>
              <a:off x="536576" y="2804112"/>
              <a:ext cx="1947333" cy="782357"/>
            </a:xfrm>
            <a:prstGeom prst="accentBorderCallout1">
              <a:avLst>
                <a:gd name="adj1" fmla="val 22403"/>
                <a:gd name="adj2" fmla="val 108080"/>
                <a:gd name="adj3" fmla="val 240335"/>
                <a:gd name="adj4" fmla="val 221883"/>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Industrial water withdrawal 0.8±11%</a:t>
              </a:r>
            </a:p>
          </p:txBody>
        </p:sp>
        <p:sp>
          <p:nvSpPr>
            <p:cNvPr id="32" name="Callout: Line with Border and Accent Bar 31">
              <a:extLst>
                <a:ext uri="{FF2B5EF4-FFF2-40B4-BE49-F238E27FC236}">
                  <a16:creationId xmlns:a16="http://schemas.microsoft.com/office/drawing/2014/main" id="{5BB4BD9E-480F-F30E-85C9-7C2EBAAC164C}"/>
                </a:ext>
              </a:extLst>
            </p:cNvPr>
            <p:cNvSpPr/>
            <p:nvPr/>
          </p:nvSpPr>
          <p:spPr>
            <a:xfrm>
              <a:off x="536577" y="3858683"/>
              <a:ext cx="1947333" cy="782357"/>
            </a:xfrm>
            <a:prstGeom prst="accentBorderCallout1">
              <a:avLst>
                <a:gd name="adj1" fmla="val 33359"/>
                <a:gd name="adj2" fmla="val 108080"/>
                <a:gd name="adj3" fmla="val 114935"/>
                <a:gd name="adj4" fmla="val 210145"/>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Municipal water withdrawal 0.4±12%</a:t>
              </a:r>
            </a:p>
          </p:txBody>
        </p:sp>
      </p:grpSp>
      <p:sp>
        <p:nvSpPr>
          <p:cNvPr id="30" name="Rectangle: Rounded Corners 29">
            <a:extLst>
              <a:ext uri="{FF2B5EF4-FFF2-40B4-BE49-F238E27FC236}">
                <a16:creationId xmlns:a16="http://schemas.microsoft.com/office/drawing/2014/main" id="{F53CF1DD-6E61-D28A-2BC4-42935A7235A7}"/>
              </a:ext>
            </a:extLst>
          </p:cNvPr>
          <p:cNvSpPr/>
          <p:nvPr/>
        </p:nvSpPr>
        <p:spPr>
          <a:xfrm>
            <a:off x="322289" y="1356610"/>
            <a:ext cx="2519142" cy="1053743"/>
          </a:xfrm>
          <a:prstGeom prst="roundRect">
            <a:avLst>
              <a:gd name="adj" fmla="val 9642"/>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D4D4D"/>
                </a:solidFill>
                <a:effectLst/>
                <a:uLnTx/>
                <a:uFillTx/>
                <a:latin typeface="Arial"/>
                <a:ea typeface="+mn-ea"/>
                <a:cs typeface="+mn-cs"/>
              </a:rPr>
              <a:t>Water fluxes in human systems (thousand km</a:t>
            </a:r>
            <a:r>
              <a:rPr kumimoji="0" lang="en-GB" sz="1800" b="1" i="0" u="none" strike="noStrike" kern="1200" cap="none" spc="0" normalizeH="0" baseline="30000" noProof="0">
                <a:ln>
                  <a:noFill/>
                </a:ln>
                <a:solidFill>
                  <a:srgbClr val="4D4D4D"/>
                </a:solidFill>
                <a:effectLst/>
                <a:uLnTx/>
                <a:uFillTx/>
                <a:latin typeface="Arial"/>
                <a:ea typeface="+mn-ea"/>
                <a:cs typeface="+mn-cs"/>
              </a:rPr>
              <a:t>3</a:t>
            </a:r>
            <a:r>
              <a:rPr kumimoji="0" lang="en-GB" sz="1800" b="1" i="0" u="none" strike="noStrike" kern="1200" cap="none" spc="0" normalizeH="0" baseline="0" noProof="0">
                <a:ln>
                  <a:noFill/>
                </a:ln>
                <a:solidFill>
                  <a:srgbClr val="4D4D4D"/>
                </a:solidFill>
                <a:effectLst/>
                <a:uLnTx/>
                <a:uFillTx/>
                <a:latin typeface="Arial"/>
                <a:ea typeface="+mn-ea"/>
                <a:cs typeface="+mn-cs"/>
              </a:rPr>
              <a:t> per year). </a:t>
            </a: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41725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791992-053B-DF43-732F-F9893108E8C5}"/>
              </a:ext>
            </a:extLst>
          </p:cNvPr>
          <p:cNvSpPr>
            <a:spLocks noGrp="1"/>
          </p:cNvSpPr>
          <p:nvPr>
            <p:ph type="title"/>
          </p:nvPr>
        </p:nvSpPr>
        <p:spPr>
          <a:xfrm>
            <a:off x="970722" y="226162"/>
            <a:ext cx="10515600" cy="782357"/>
          </a:xfrm>
        </p:spPr>
        <p:txBody>
          <a:bodyPr/>
          <a:lstStyle/>
          <a:p>
            <a:r>
              <a:rPr lang="en-GB" sz="3200"/>
              <a:t>Water Situation </a:t>
            </a:r>
            <a:r>
              <a:rPr lang="en-GB" b="1"/>
              <a:t>Infrastructure</a:t>
            </a:r>
            <a:r>
              <a:rPr lang="en-GB"/>
              <a:t>: </a:t>
            </a:r>
            <a:r>
              <a:rPr lang="en-GB" b="1"/>
              <a:t>Urgent Needs</a:t>
            </a:r>
          </a:p>
        </p:txBody>
      </p:sp>
      <p:graphicFrame>
        <p:nvGraphicFramePr>
          <p:cNvPr id="23" name="Content Placeholder 22">
            <a:extLst>
              <a:ext uri="{FF2B5EF4-FFF2-40B4-BE49-F238E27FC236}">
                <a16:creationId xmlns:a16="http://schemas.microsoft.com/office/drawing/2014/main" id="{E7E1CBB4-E6B0-4F62-A974-CE241CD8B0EA}"/>
              </a:ext>
            </a:extLst>
          </p:cNvPr>
          <p:cNvGraphicFramePr>
            <a:graphicFrameLocks noGrp="1"/>
          </p:cNvGraphicFramePr>
          <p:nvPr>
            <p:ph sz="half" idx="1"/>
            <p:extLst>
              <p:ext uri="{D42A27DB-BD31-4B8C-83A1-F6EECF244321}">
                <p14:modId xmlns:p14="http://schemas.microsoft.com/office/powerpoint/2010/main" val="2969185336"/>
              </p:ext>
            </p:extLst>
          </p:nvPr>
        </p:nvGraphicFramePr>
        <p:xfrm>
          <a:off x="1234579" y="1684912"/>
          <a:ext cx="2880000" cy="4360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a:extLst>
              <a:ext uri="{FF2B5EF4-FFF2-40B4-BE49-F238E27FC236}">
                <a16:creationId xmlns:a16="http://schemas.microsoft.com/office/drawing/2014/main" id="{29BE732F-BAF3-4A46-BD46-2F3D34A9623E}"/>
              </a:ext>
            </a:extLst>
          </p:cNvPr>
          <p:cNvGraphicFramePr>
            <a:graphicFrameLocks noGrp="1"/>
          </p:cNvGraphicFramePr>
          <p:nvPr>
            <p:ph sz="half" idx="13"/>
            <p:extLst>
              <p:ext uri="{D42A27DB-BD31-4B8C-83A1-F6EECF244321}">
                <p14:modId xmlns:p14="http://schemas.microsoft.com/office/powerpoint/2010/main" val="1590286119"/>
              </p:ext>
            </p:extLst>
          </p:nvPr>
        </p:nvGraphicFramePr>
        <p:xfrm>
          <a:off x="4988634" y="2089138"/>
          <a:ext cx="2880000" cy="3762375"/>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84E5009-4C09-012A-0236-96DD37069BFC}"/>
              </a:ext>
            </a:extLst>
          </p:cNvPr>
          <p:cNvSpPr txBox="1"/>
          <p:nvPr/>
        </p:nvSpPr>
        <p:spPr>
          <a:xfrm>
            <a:off x="970722" y="1169690"/>
            <a:ext cx="110307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D4D4D"/>
                </a:solidFill>
                <a:effectLst/>
                <a:uLnTx/>
                <a:uFillTx/>
                <a:latin typeface="Arial"/>
                <a:ea typeface="+mn-ea"/>
                <a:cs typeface="+mn-cs"/>
              </a:rPr>
              <a:t>Acceleration required to meet WASH SDG targets by 2030. </a:t>
            </a:r>
            <a:r>
              <a:rPr kumimoji="0" lang="en-GB" sz="1800" b="0" i="1" u="none" strike="noStrike" kern="1200" cap="none" spc="0" normalizeH="0" baseline="0" noProof="0">
                <a:ln>
                  <a:noFill/>
                </a:ln>
                <a:solidFill>
                  <a:srgbClr val="4D4D4D"/>
                </a:solidFill>
                <a:effectLst/>
                <a:uLnTx/>
                <a:uFillTx/>
                <a:latin typeface="Arial"/>
                <a:ea typeface="+mn-ea"/>
                <a:cs typeface="+mn-cs"/>
              </a:rPr>
              <a:t>Source: WHO/UNICEF JMP (2021)</a:t>
            </a:r>
          </a:p>
        </p:txBody>
      </p:sp>
      <p:graphicFrame>
        <p:nvGraphicFramePr>
          <p:cNvPr id="36" name="Content Placeholder 20">
            <a:extLst>
              <a:ext uri="{FF2B5EF4-FFF2-40B4-BE49-F238E27FC236}">
                <a16:creationId xmlns:a16="http://schemas.microsoft.com/office/drawing/2014/main" id="{5E4F117F-F570-2D36-5C82-750B5F04B0C1}"/>
              </a:ext>
            </a:extLst>
          </p:cNvPr>
          <p:cNvGraphicFramePr>
            <a:graphicFrameLocks/>
          </p:cNvGraphicFramePr>
          <p:nvPr>
            <p:extLst>
              <p:ext uri="{D42A27DB-BD31-4B8C-83A1-F6EECF244321}">
                <p14:modId xmlns:p14="http://schemas.microsoft.com/office/powerpoint/2010/main" val="617779482"/>
              </p:ext>
            </p:extLst>
          </p:nvPr>
        </p:nvGraphicFramePr>
        <p:xfrm>
          <a:off x="8466224" y="2188417"/>
          <a:ext cx="2880000" cy="3762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89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u="sng">
                <a:solidFill>
                  <a:schemeClr val="tx2"/>
                </a:solidFill>
              </a:rPr>
              <a:t>Most of the increasing impacts are water-related</a:t>
            </a:r>
            <a:r>
              <a:rPr lang="en-GB" u="sng"/>
              <a:t> </a:t>
            </a:r>
          </a:p>
          <a:p>
            <a:pPr lvl="1"/>
            <a:r>
              <a:rPr lang="en-GB" sz="2400">
                <a:solidFill>
                  <a:schemeClr val="tx2"/>
                </a:solidFill>
              </a:rPr>
              <a:t>Ecosystems degradation </a:t>
            </a:r>
          </a:p>
          <a:p>
            <a:pPr lvl="1"/>
            <a:r>
              <a:rPr lang="en-GB" sz="2400">
                <a:solidFill>
                  <a:schemeClr val="tx2"/>
                </a:solidFill>
              </a:rPr>
              <a:t>GDP loss</a:t>
            </a:r>
            <a:endParaRPr lang="en-GB" sz="2400">
              <a:solidFill>
                <a:srgbClr val="FF0000"/>
              </a:solidFill>
            </a:endParaRPr>
          </a:p>
          <a:p>
            <a:pPr lvl="1"/>
            <a:r>
              <a:rPr lang="en-GB" sz="2400">
                <a:solidFill>
                  <a:schemeClr val="tx2"/>
                </a:solidFill>
              </a:rPr>
              <a:t>More frequent and extreme hydrometeorological hazards/events (esp. floods, heat/cold waves &amp; droughts)</a:t>
            </a:r>
          </a:p>
        </p:txBody>
      </p:sp>
      <p:sp>
        <p:nvSpPr>
          <p:cNvPr id="3" name="Content Placeholder 2"/>
          <p:cNvSpPr>
            <a:spLocks noGrp="1"/>
          </p:cNvSpPr>
          <p:nvPr>
            <p:ph sz="half" idx="2"/>
          </p:nvPr>
        </p:nvSpPr>
        <p:spPr/>
        <p:txBody>
          <a:bodyPr/>
          <a:lstStyle/>
          <a:p>
            <a:pPr marL="0" indent="0">
              <a:buNone/>
            </a:pPr>
            <a:r>
              <a:rPr lang="en-US" u="sng">
                <a:solidFill>
                  <a:schemeClr val="tx2"/>
                </a:solidFill>
              </a:rPr>
              <a:t>LDCs, SIDSs are the most vulnerable</a:t>
            </a:r>
            <a:endParaRPr lang="en-GB" u="sng">
              <a:solidFill>
                <a:schemeClr val="tx2"/>
              </a:solidFill>
            </a:endParaRPr>
          </a:p>
          <a:p>
            <a:pPr lvl="1">
              <a:spcBef>
                <a:spcPts val="3300"/>
              </a:spcBef>
            </a:pPr>
            <a:r>
              <a:rPr lang="en-GB" sz="2400">
                <a:solidFill>
                  <a:schemeClr val="tx2"/>
                </a:solidFill>
              </a:rPr>
              <a:t>SDG 2 “</a:t>
            </a:r>
            <a:r>
              <a:rPr lang="en-GB" sz="2400" i="1">
                <a:solidFill>
                  <a:schemeClr val="tx2"/>
                </a:solidFill>
              </a:rPr>
              <a:t>Zero Hunger</a:t>
            </a:r>
            <a:r>
              <a:rPr lang="en-GB" sz="2400">
                <a:solidFill>
                  <a:schemeClr val="tx2"/>
                </a:solidFill>
              </a:rPr>
              <a:t>” </a:t>
            </a:r>
          </a:p>
          <a:p>
            <a:pPr lvl="1"/>
            <a:r>
              <a:rPr lang="en-GB" sz="2400">
                <a:solidFill>
                  <a:schemeClr val="tx2"/>
                </a:solidFill>
              </a:rPr>
              <a:t>SDG 6 “</a:t>
            </a:r>
            <a:r>
              <a:rPr lang="en-GB" sz="2400" i="1">
                <a:solidFill>
                  <a:schemeClr val="tx2"/>
                </a:solidFill>
              </a:rPr>
              <a:t>Clean Water and Sanitation</a:t>
            </a:r>
            <a:r>
              <a:rPr lang="en-GB" sz="2400">
                <a:solidFill>
                  <a:schemeClr val="tx2"/>
                </a:solidFill>
              </a:rPr>
              <a:t>”</a:t>
            </a:r>
          </a:p>
          <a:p>
            <a:pPr lvl="1"/>
            <a:r>
              <a:rPr lang="en-GB" sz="2400">
                <a:solidFill>
                  <a:schemeClr val="tx2"/>
                </a:solidFill>
              </a:rPr>
              <a:t>SDG 13 “</a:t>
            </a:r>
            <a:r>
              <a:rPr lang="en-GB" sz="2400" i="1">
                <a:solidFill>
                  <a:schemeClr val="tx2"/>
                </a:solidFill>
              </a:rPr>
              <a:t>Climate Action</a:t>
            </a:r>
            <a:r>
              <a:rPr lang="en-GB" sz="2400">
                <a:solidFill>
                  <a:schemeClr val="tx2"/>
                </a:solidFill>
              </a:rPr>
              <a:t>”</a:t>
            </a:r>
          </a:p>
          <a:p>
            <a:pPr lvl="1"/>
            <a:r>
              <a:rPr lang="en-GB" sz="2400">
                <a:solidFill>
                  <a:schemeClr val="tx2"/>
                </a:solidFill>
              </a:rPr>
              <a:t>SDG 14 “</a:t>
            </a:r>
            <a:r>
              <a:rPr lang="en-GB" sz="2400" i="1">
                <a:solidFill>
                  <a:schemeClr val="tx2"/>
                </a:solidFill>
              </a:rPr>
              <a:t>Life below water</a:t>
            </a:r>
            <a:r>
              <a:rPr lang="en-GB" sz="2400">
                <a:solidFill>
                  <a:schemeClr val="tx2"/>
                </a:solidFill>
              </a:rPr>
              <a:t>”</a:t>
            </a:r>
          </a:p>
          <a:p>
            <a:pPr marL="0" indent="0">
              <a:buNone/>
            </a:pPr>
            <a:r>
              <a:rPr lang="en-GB" b="1">
                <a:solidFill>
                  <a:schemeClr val="tx2"/>
                </a:solidFill>
              </a:rPr>
              <a:t> </a:t>
            </a:r>
          </a:p>
          <a:p>
            <a:pPr marL="0" indent="0">
              <a:buNone/>
            </a:pPr>
            <a:endParaRPr lang="en-GB"/>
          </a:p>
        </p:txBody>
      </p:sp>
      <p:sp>
        <p:nvSpPr>
          <p:cNvPr id="4" name="Title 3"/>
          <p:cNvSpPr>
            <a:spLocks noGrp="1"/>
          </p:cNvSpPr>
          <p:nvPr>
            <p:ph type="title"/>
          </p:nvPr>
        </p:nvSpPr>
        <p:spPr/>
        <p:txBody>
          <a:bodyPr/>
          <a:lstStyle/>
          <a:p>
            <a:r>
              <a:rPr lang="en-GB"/>
              <a:t>Background on CCA and DRR</a:t>
            </a:r>
          </a:p>
        </p:txBody>
      </p:sp>
    </p:spTree>
    <p:extLst>
      <p:ext uri="{BB962C8B-B14F-4D97-AF65-F5344CB8AC3E}">
        <p14:creationId xmlns:p14="http://schemas.microsoft.com/office/powerpoint/2010/main" val="321149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066BB2-31BE-46D9-EF2E-A9A521F05154}"/>
              </a:ext>
            </a:extLst>
          </p:cNvPr>
          <p:cNvSpPr>
            <a:spLocks noGrp="1"/>
          </p:cNvSpPr>
          <p:nvPr>
            <p:ph idx="1"/>
          </p:nvPr>
        </p:nvSpPr>
        <p:spPr>
          <a:xfrm>
            <a:off x="5672667" y="1825625"/>
            <a:ext cx="6071231" cy="3881904"/>
          </a:xfrm>
        </p:spPr>
        <p:txBody>
          <a:bodyPr/>
          <a:lstStyle/>
          <a:p>
            <a:pPr marL="0" indent="0">
              <a:buNone/>
            </a:pPr>
            <a:r>
              <a:rPr lang="en-GB">
                <a:solidFill>
                  <a:schemeClr val="tx2"/>
                </a:solidFill>
              </a:rPr>
              <a:t>800 million to 4 billion people at increased </a:t>
            </a:r>
            <a:r>
              <a:rPr lang="en-GB" b="1">
                <a:solidFill>
                  <a:schemeClr val="tx2"/>
                </a:solidFill>
              </a:rPr>
              <a:t>water insecurity </a:t>
            </a:r>
            <a:r>
              <a:rPr lang="en-GB">
                <a:solidFill>
                  <a:schemeClr val="tx2"/>
                </a:solidFill>
              </a:rPr>
              <a:t>by 2100 (IPCC, 2022)</a:t>
            </a:r>
          </a:p>
          <a:p>
            <a:pPr marL="0" indent="0">
              <a:buNone/>
            </a:pPr>
            <a:endParaRPr lang="en-GB">
              <a:solidFill>
                <a:schemeClr val="tx2"/>
              </a:solidFill>
            </a:endParaRPr>
          </a:p>
          <a:p>
            <a:pPr marL="0" indent="0">
              <a:buNone/>
            </a:pPr>
            <a:r>
              <a:rPr lang="en-GB">
                <a:solidFill>
                  <a:schemeClr val="tx2"/>
                </a:solidFill>
              </a:rPr>
              <a:t>Up to </a:t>
            </a:r>
            <a:r>
              <a:rPr lang="en-US">
                <a:solidFill>
                  <a:schemeClr val="tx2"/>
                </a:solidFill>
              </a:rPr>
              <a:t>14% </a:t>
            </a:r>
            <a:r>
              <a:rPr lang="en-US" b="1">
                <a:solidFill>
                  <a:schemeClr val="tx2"/>
                </a:solidFill>
              </a:rPr>
              <a:t>GDP loss</a:t>
            </a:r>
            <a:r>
              <a:rPr lang="en-US">
                <a:solidFill>
                  <a:schemeClr val="tx2"/>
                </a:solidFill>
              </a:rPr>
              <a:t> by 2050 due to water-related CC </a:t>
            </a:r>
            <a:r>
              <a:rPr lang="en-GB">
                <a:solidFill>
                  <a:schemeClr val="tx2"/>
                </a:solidFill>
              </a:rPr>
              <a:t>(IPCC, 2022)</a:t>
            </a:r>
            <a:endParaRPr lang="en-US">
              <a:solidFill>
                <a:schemeClr val="tx2"/>
              </a:solidFill>
            </a:endParaRPr>
          </a:p>
          <a:p>
            <a:pPr marL="0" indent="0">
              <a:buNone/>
            </a:pPr>
            <a:endParaRPr lang="en-US">
              <a:solidFill>
                <a:schemeClr val="tx2"/>
              </a:solidFill>
            </a:endParaRPr>
          </a:p>
          <a:p>
            <a:pPr marL="0" indent="0">
              <a:buNone/>
            </a:pPr>
            <a:r>
              <a:rPr lang="en-US">
                <a:solidFill>
                  <a:schemeClr val="tx2"/>
                </a:solidFill>
              </a:rPr>
              <a:t>In last 50 years </a:t>
            </a:r>
            <a:r>
              <a:rPr lang="en-US" b="1">
                <a:solidFill>
                  <a:schemeClr val="tx2"/>
                </a:solidFill>
              </a:rPr>
              <a:t>extreme floods </a:t>
            </a:r>
            <a:r>
              <a:rPr lang="en-US">
                <a:solidFill>
                  <a:schemeClr val="tx2"/>
                </a:solidFill>
              </a:rPr>
              <a:t>cause US$ 1.1 trillion economic losses and 330,389 deaths (WMO, 2021) </a:t>
            </a:r>
            <a:endParaRPr lang="en-GB">
              <a:solidFill>
                <a:schemeClr val="tx2"/>
              </a:solidFill>
            </a:endParaRPr>
          </a:p>
          <a:p>
            <a:endParaRPr lang="en-GB"/>
          </a:p>
        </p:txBody>
      </p:sp>
      <p:sp>
        <p:nvSpPr>
          <p:cNvPr id="4" name="Title 3">
            <a:extLst>
              <a:ext uri="{FF2B5EF4-FFF2-40B4-BE49-F238E27FC236}">
                <a16:creationId xmlns:a16="http://schemas.microsoft.com/office/drawing/2014/main" id="{DF150E8F-1947-5CBD-9670-D957F5D0A1C2}"/>
              </a:ext>
            </a:extLst>
          </p:cNvPr>
          <p:cNvSpPr>
            <a:spLocks noGrp="1"/>
          </p:cNvSpPr>
          <p:nvPr>
            <p:ph type="title"/>
          </p:nvPr>
        </p:nvSpPr>
        <p:spPr>
          <a:xfrm>
            <a:off x="836537" y="160131"/>
            <a:ext cx="11104737" cy="782357"/>
          </a:xfrm>
        </p:spPr>
        <p:txBody>
          <a:bodyPr/>
          <a:lstStyle/>
          <a:p>
            <a:r>
              <a:rPr lang="en-GB"/>
              <a:t>Most of the increasing impacts are water-related </a:t>
            </a:r>
            <a:endParaRPr lang="pt-PT"/>
          </a:p>
        </p:txBody>
      </p:sp>
      <p:pic>
        <p:nvPicPr>
          <p:cNvPr id="6" name="Picture 5">
            <a:extLst>
              <a:ext uri="{FF2B5EF4-FFF2-40B4-BE49-F238E27FC236}">
                <a16:creationId xmlns:a16="http://schemas.microsoft.com/office/drawing/2014/main" id="{F2863103-5EAA-7D5C-C79F-CDDD1829D8E9}"/>
              </a:ext>
            </a:extLst>
          </p:cNvPr>
          <p:cNvPicPr>
            <a:picLocks noChangeAspect="1"/>
          </p:cNvPicPr>
          <p:nvPr/>
        </p:nvPicPr>
        <p:blipFill>
          <a:blip r:embed="rId3"/>
          <a:stretch>
            <a:fillRect/>
          </a:stretch>
        </p:blipFill>
        <p:spPr>
          <a:xfrm>
            <a:off x="836537" y="2013307"/>
            <a:ext cx="4669541" cy="3506539"/>
          </a:xfrm>
          <a:prstGeom prst="rect">
            <a:avLst/>
          </a:prstGeom>
        </p:spPr>
      </p:pic>
    </p:spTree>
    <p:extLst>
      <p:ext uri="{BB962C8B-B14F-4D97-AF65-F5344CB8AC3E}">
        <p14:creationId xmlns:p14="http://schemas.microsoft.com/office/powerpoint/2010/main" val="356248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700BBC-EDD8-E448-4DF1-5335C9DCAAB6}"/>
              </a:ext>
            </a:extLst>
          </p:cNvPr>
          <p:cNvSpPr>
            <a:spLocks noGrp="1"/>
          </p:cNvSpPr>
          <p:nvPr>
            <p:ph idx="1"/>
          </p:nvPr>
        </p:nvSpPr>
        <p:spPr>
          <a:xfrm>
            <a:off x="6096000" y="1688176"/>
            <a:ext cx="5647898" cy="3657917"/>
          </a:xfrm>
        </p:spPr>
        <p:txBody>
          <a:bodyPr/>
          <a:lstStyle/>
          <a:p>
            <a:pPr marL="0" indent="0">
              <a:buNone/>
            </a:pPr>
            <a:r>
              <a:rPr lang="pt-PT" b="1">
                <a:solidFill>
                  <a:schemeClr val="tx2"/>
                </a:solidFill>
              </a:rPr>
              <a:t>SDG 2 “Zero </a:t>
            </a:r>
            <a:r>
              <a:rPr lang="en-US" b="1">
                <a:solidFill>
                  <a:schemeClr val="tx2"/>
                </a:solidFill>
              </a:rPr>
              <a:t>Hunger</a:t>
            </a:r>
            <a:r>
              <a:rPr lang="pt-PT" b="1">
                <a:solidFill>
                  <a:schemeClr val="tx2"/>
                </a:solidFill>
              </a:rPr>
              <a:t>” </a:t>
            </a:r>
            <a:r>
              <a:rPr lang="en-US">
                <a:solidFill>
                  <a:schemeClr val="tx2"/>
                </a:solidFill>
              </a:rPr>
              <a:t>acute food insecurity and malnutrition under CC</a:t>
            </a:r>
          </a:p>
          <a:p>
            <a:pPr marL="0" indent="0">
              <a:buNone/>
            </a:pPr>
            <a:r>
              <a:rPr lang="en-US" b="1">
                <a:solidFill>
                  <a:schemeClr val="tx2"/>
                </a:solidFill>
              </a:rPr>
              <a:t>SDG 6 “Clean Water and Sanitation”</a:t>
            </a:r>
            <a:endParaRPr lang="en-US">
              <a:solidFill>
                <a:schemeClr val="tx2"/>
              </a:solidFill>
            </a:endParaRPr>
          </a:p>
          <a:p>
            <a:pPr marL="0" indent="0">
              <a:buNone/>
            </a:pPr>
            <a:r>
              <a:rPr lang="en-US" b="1">
                <a:solidFill>
                  <a:schemeClr val="tx2"/>
                </a:solidFill>
              </a:rPr>
              <a:t>SDG 13 “Climate Action”</a:t>
            </a:r>
          </a:p>
          <a:p>
            <a:pPr marL="0" indent="0">
              <a:buNone/>
            </a:pPr>
            <a:r>
              <a:rPr lang="en-US" b="1">
                <a:solidFill>
                  <a:schemeClr val="tx2"/>
                </a:solidFill>
              </a:rPr>
              <a:t>SDG 14 “Life Below Water” </a:t>
            </a:r>
            <a:r>
              <a:rPr lang="en-US">
                <a:solidFill>
                  <a:schemeClr val="tx2"/>
                </a:solidFill>
              </a:rPr>
              <a:t>healthy oceans as heat and carbon sinks, but acidification impacts fishery and livelihoods</a:t>
            </a:r>
            <a:endParaRPr lang="en-US" b="1">
              <a:solidFill>
                <a:schemeClr val="tx2"/>
              </a:solidFill>
            </a:endParaRPr>
          </a:p>
          <a:p>
            <a:endParaRPr lang="en-US"/>
          </a:p>
          <a:p>
            <a:endParaRPr lang="pt-PT"/>
          </a:p>
          <a:p>
            <a:endParaRPr lang="pt-PT"/>
          </a:p>
        </p:txBody>
      </p:sp>
      <p:sp>
        <p:nvSpPr>
          <p:cNvPr id="5" name="Title 4">
            <a:extLst>
              <a:ext uri="{FF2B5EF4-FFF2-40B4-BE49-F238E27FC236}">
                <a16:creationId xmlns:a16="http://schemas.microsoft.com/office/drawing/2014/main" id="{CB8FC95E-1730-955A-A028-3F734873B3BE}"/>
              </a:ext>
            </a:extLst>
          </p:cNvPr>
          <p:cNvSpPr>
            <a:spLocks noGrp="1"/>
          </p:cNvSpPr>
          <p:nvPr>
            <p:ph type="title"/>
          </p:nvPr>
        </p:nvSpPr>
        <p:spPr/>
        <p:txBody>
          <a:bodyPr/>
          <a:lstStyle/>
          <a:p>
            <a:r>
              <a:rPr lang="en-GB"/>
              <a:t>LDCs, SIDSs are the most vulnerable</a:t>
            </a:r>
            <a:endParaRPr lang="pt-PT"/>
          </a:p>
        </p:txBody>
      </p:sp>
      <p:pic>
        <p:nvPicPr>
          <p:cNvPr id="3" name="Picture 2">
            <a:extLst>
              <a:ext uri="{FF2B5EF4-FFF2-40B4-BE49-F238E27FC236}">
                <a16:creationId xmlns:a16="http://schemas.microsoft.com/office/drawing/2014/main" id="{FD9EEF10-8298-33C2-DE46-7E3C3D8D9FAC}"/>
              </a:ext>
            </a:extLst>
          </p:cNvPr>
          <p:cNvPicPr>
            <a:picLocks noChangeAspect="1"/>
          </p:cNvPicPr>
          <p:nvPr/>
        </p:nvPicPr>
        <p:blipFill>
          <a:blip r:embed="rId3"/>
          <a:stretch>
            <a:fillRect/>
          </a:stretch>
        </p:blipFill>
        <p:spPr>
          <a:xfrm>
            <a:off x="970722" y="1688176"/>
            <a:ext cx="4871126" cy="3657917"/>
          </a:xfrm>
          <a:prstGeom prst="rect">
            <a:avLst/>
          </a:prstGeom>
        </p:spPr>
      </p:pic>
    </p:spTree>
    <p:extLst>
      <p:ext uri="{BB962C8B-B14F-4D97-AF65-F5344CB8AC3E}">
        <p14:creationId xmlns:p14="http://schemas.microsoft.com/office/powerpoint/2010/main" val="268001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50E8F-1947-5CBD-9670-D957F5D0A1C2}"/>
              </a:ext>
            </a:extLst>
          </p:cNvPr>
          <p:cNvSpPr>
            <a:spLocks noGrp="1"/>
          </p:cNvSpPr>
          <p:nvPr>
            <p:ph type="title"/>
          </p:nvPr>
        </p:nvSpPr>
        <p:spPr>
          <a:xfrm>
            <a:off x="838200" y="86252"/>
            <a:ext cx="10515600" cy="782357"/>
          </a:xfrm>
        </p:spPr>
        <p:txBody>
          <a:bodyPr/>
          <a:lstStyle/>
          <a:p>
            <a:r>
              <a:rPr lang="pt-PT" err="1"/>
              <a:t>Observed</a:t>
            </a:r>
            <a:r>
              <a:rPr lang="pt-PT"/>
              <a:t> </a:t>
            </a:r>
            <a:r>
              <a:rPr lang="pt-PT" err="1"/>
              <a:t>climate</a:t>
            </a:r>
            <a:r>
              <a:rPr lang="pt-PT"/>
              <a:t> </a:t>
            </a:r>
            <a:r>
              <a:rPr lang="pt-PT" err="1"/>
              <a:t>impacts</a:t>
            </a:r>
            <a:r>
              <a:rPr lang="pt-PT"/>
              <a:t> </a:t>
            </a:r>
            <a:r>
              <a:rPr lang="pt-PT" err="1"/>
              <a:t>on</a:t>
            </a:r>
            <a:r>
              <a:rPr lang="pt-PT"/>
              <a:t> </a:t>
            </a:r>
            <a:r>
              <a:rPr lang="pt-PT" err="1"/>
              <a:t>water</a:t>
            </a:r>
            <a:r>
              <a:rPr lang="pt-PT"/>
              <a:t> </a:t>
            </a:r>
            <a:r>
              <a:rPr lang="pt-PT" err="1"/>
              <a:t>scarcity</a:t>
            </a:r>
            <a:r>
              <a:rPr lang="pt-PT"/>
              <a:t> </a:t>
            </a:r>
          </a:p>
        </p:txBody>
      </p:sp>
      <p:pic>
        <p:nvPicPr>
          <p:cNvPr id="7" name="Picture 6">
            <a:extLst>
              <a:ext uri="{FF2B5EF4-FFF2-40B4-BE49-F238E27FC236}">
                <a16:creationId xmlns:a16="http://schemas.microsoft.com/office/drawing/2014/main" id="{94FD6EB2-FA85-D4F8-56A3-4C7D723ED588}"/>
              </a:ext>
            </a:extLst>
          </p:cNvPr>
          <p:cNvPicPr>
            <a:picLocks noChangeAspect="1"/>
          </p:cNvPicPr>
          <p:nvPr/>
        </p:nvPicPr>
        <p:blipFill>
          <a:blip r:embed="rId3"/>
          <a:stretch>
            <a:fillRect/>
          </a:stretch>
        </p:blipFill>
        <p:spPr>
          <a:xfrm>
            <a:off x="760634" y="1189823"/>
            <a:ext cx="2487343" cy="5161402"/>
          </a:xfrm>
          <a:prstGeom prst="rect">
            <a:avLst/>
          </a:prstGeom>
        </p:spPr>
      </p:pic>
      <p:pic>
        <p:nvPicPr>
          <p:cNvPr id="9" name="Picture 8">
            <a:extLst>
              <a:ext uri="{FF2B5EF4-FFF2-40B4-BE49-F238E27FC236}">
                <a16:creationId xmlns:a16="http://schemas.microsoft.com/office/drawing/2014/main" id="{9ADD7A58-D19C-6DC0-7BD9-BAFF951F234D}"/>
              </a:ext>
            </a:extLst>
          </p:cNvPr>
          <p:cNvPicPr>
            <a:picLocks noChangeAspect="1"/>
          </p:cNvPicPr>
          <p:nvPr/>
        </p:nvPicPr>
        <p:blipFill>
          <a:blip r:embed="rId4"/>
          <a:stretch>
            <a:fillRect/>
          </a:stretch>
        </p:blipFill>
        <p:spPr>
          <a:xfrm>
            <a:off x="4486814" y="1277957"/>
            <a:ext cx="2135465" cy="5255046"/>
          </a:xfrm>
          <a:prstGeom prst="rect">
            <a:avLst/>
          </a:prstGeom>
        </p:spPr>
      </p:pic>
      <p:pic>
        <p:nvPicPr>
          <p:cNvPr id="11" name="Picture 10">
            <a:extLst>
              <a:ext uri="{FF2B5EF4-FFF2-40B4-BE49-F238E27FC236}">
                <a16:creationId xmlns:a16="http://schemas.microsoft.com/office/drawing/2014/main" id="{1080505A-B670-D17E-A0A0-BD3B86864474}"/>
              </a:ext>
            </a:extLst>
          </p:cNvPr>
          <p:cNvPicPr>
            <a:picLocks noChangeAspect="1"/>
          </p:cNvPicPr>
          <p:nvPr/>
        </p:nvPicPr>
        <p:blipFill>
          <a:blip r:embed="rId5"/>
          <a:stretch>
            <a:fillRect/>
          </a:stretch>
        </p:blipFill>
        <p:spPr>
          <a:xfrm>
            <a:off x="7861117" y="1162280"/>
            <a:ext cx="3663485" cy="4775812"/>
          </a:xfrm>
          <a:prstGeom prst="rect">
            <a:avLst/>
          </a:prstGeom>
        </p:spPr>
      </p:pic>
    </p:spTree>
    <p:extLst>
      <p:ext uri="{BB962C8B-B14F-4D97-AF65-F5344CB8AC3E}">
        <p14:creationId xmlns:p14="http://schemas.microsoft.com/office/powerpoint/2010/main" val="3516514303"/>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12</Notes>
  <HiddenSlides>1</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PowerPoint Presentation</vt:lpstr>
      <vt:lpstr>Series of webinars N°6: European Green Deal - Greening EU cooperation   WATER AND CLIMATE CHANGE ADAPTATION</vt:lpstr>
      <vt:lpstr>Agenda</vt:lpstr>
      <vt:lpstr>Water Situation The Cycle: Major Shifts</vt:lpstr>
      <vt:lpstr>Water Situation Infrastructure: Urgent Needs</vt:lpstr>
      <vt:lpstr>Background on CCA and DRR</vt:lpstr>
      <vt:lpstr>Most of the increasing impacts are water-related </vt:lpstr>
      <vt:lpstr>LDCs, SIDSs are the most vulnerable</vt:lpstr>
      <vt:lpstr>Observed climate impacts on water scarcity </vt:lpstr>
      <vt:lpstr>UN Frameworks</vt:lpstr>
      <vt:lpstr>UN Frameworks</vt:lpstr>
      <vt:lpstr>EU Green Deal</vt:lpstr>
      <vt:lpstr>EU Adaptation Strategy (February 2021) </vt:lpstr>
      <vt:lpstr>Council Conclusions on Water</vt:lpstr>
      <vt:lpstr>EU international climate finance (2021-2027): targets and commitments </vt:lpstr>
      <vt:lpstr>EU INTPA &amp; NEAR  – CCA/DRR &amp; Water Emerging  Priorities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NDCF Contribution to the Webinar Water &amp; CCA / DRR</dc:title>
  <dc:creator>Philippe Chabot</dc:creator>
  <cp:revision>3</cp:revision>
  <dcterms:created xsi:type="dcterms:W3CDTF">2022-09-05T13:51:43Z</dcterms:created>
  <dcterms:modified xsi:type="dcterms:W3CDTF">2022-09-13T07:56:21Z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2022-09-12T10:07:12Z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e28fc8c2-0fb6-4ca9-828b-ee03437cb101</vt:lpwstr>
  </property>
  <property fmtid="{D5CDD505-2E9C-101B-9397-08002B2CF9AE}" pid="8" name="MSIP_Label_6bd9ddd1-4d20-43f6-abfa-fc3c07406f94_ContentBits">
    <vt:lpwstr>0</vt:lpwstr>
  </property>
</Properties>
</file>