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429" r:id="rId3"/>
    <p:sldId id="431" r:id="rId4"/>
    <p:sldId id="404" r:id="rId5"/>
    <p:sldId id="405" r:id="rId6"/>
    <p:sldId id="382" r:id="rId7"/>
    <p:sldId id="434" r:id="rId8"/>
    <p:sldId id="436" r:id="rId9"/>
    <p:sldId id="438" r:id="rId10"/>
    <p:sldId id="441" r:id="rId11"/>
    <p:sldId id="442" r:id="rId12"/>
    <p:sldId id="274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71E533-365E-40D5-9108-0C299DCAFF0C}" type="slidenum">
              <a:rPr lang="ar-SA" altLang="en-US"/>
              <a:pPr eaLnBrk="1" hangingPunct="1"/>
              <a:t>2</a:t>
            </a:fld>
            <a:endParaRPr lang="en-GB" altLang="en-US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81634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Delete/update</a:t>
            </a:r>
            <a:r>
              <a:rPr lang="en-IE" baseline="0" dirty="0"/>
              <a:t> as appropriate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979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71E533-365E-40D5-9108-0C299DCAFF0C}" type="slidenum">
              <a:rPr lang="ar-SA" altLang="en-US"/>
              <a:pPr eaLnBrk="1" hangingPunct="1"/>
              <a:t>3</a:t>
            </a:fld>
            <a:endParaRPr lang="en-GB" altLang="en-US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96367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71E533-365E-40D5-9108-0C299DCAFF0C}" type="slidenum">
              <a:rPr lang="ar-SA" altLang="en-US"/>
              <a:pPr eaLnBrk="1" hangingPunct="1"/>
              <a:t>4</a:t>
            </a:fld>
            <a:endParaRPr lang="en-GB" altLang="en-US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12253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71E533-365E-40D5-9108-0C299DCAFF0C}" type="slidenum">
              <a:rPr lang="ar-SA" altLang="en-US"/>
              <a:pPr eaLnBrk="1" hangingPunct="1"/>
              <a:t>5</a:t>
            </a:fld>
            <a:endParaRPr lang="en-GB" altLang="en-US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/>
              <a:t>Phase 1:</a:t>
            </a:r>
            <a:r>
              <a:rPr lang="en-GB" altLang="en-US" baseline="0" dirty="0"/>
              <a:t> A bit of attention to DRR, little on CCA. Topic is vey much access to water</a:t>
            </a:r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6378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71E533-365E-40D5-9108-0C299DCAFF0C}" type="slidenum">
              <a:rPr lang="ar-SA" altLang="en-US"/>
              <a:pPr eaLnBrk="1" hangingPunct="1"/>
              <a:t>6</a:t>
            </a:fld>
            <a:endParaRPr lang="en-GB" altLang="en-US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71E533-365E-40D5-9108-0C299DCAFF0C}" type="slidenum">
              <a:rPr lang="ar-SA" altLang="en-US"/>
              <a:pPr eaLnBrk="1" hangingPunct="1"/>
              <a:t>7</a:t>
            </a:fld>
            <a:endParaRPr lang="en-GB" altLang="en-US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331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71E533-365E-40D5-9108-0C299DCAFF0C}" type="slidenum">
              <a:rPr lang="ar-SA" altLang="en-US"/>
              <a:pPr eaLnBrk="1" hangingPunct="1"/>
              <a:t>8</a:t>
            </a:fld>
            <a:endParaRPr lang="en-GB" altLang="en-US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17638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71E533-365E-40D5-9108-0C299DCAFF0C}" type="slidenum">
              <a:rPr lang="ar-SA" altLang="en-US"/>
              <a:pPr eaLnBrk="1" hangingPunct="1"/>
              <a:t>9</a:t>
            </a:fld>
            <a:endParaRPr lang="en-GB" altLang="en-US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023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71E533-365E-40D5-9108-0C299DCAFF0C}" type="slidenum">
              <a:rPr lang="ar-SA" altLang="en-US"/>
              <a:pPr eaLnBrk="1" hangingPunct="1"/>
              <a:t>10</a:t>
            </a:fld>
            <a:endParaRPr lang="en-GB" altLang="en-US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6747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DR1lGEQ-9oo?feature=oembed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u_commission" TargetMode="External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3" Type="http://schemas.openxmlformats.org/officeDocument/2006/relationships/hyperlink" Target="https://open.spotify.com/user/v7ra0as4ychfdatgcjt9nabh0?si=SEs1mANESea5kzyVy7HvDw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17" Type="http://schemas.openxmlformats.org/officeDocument/2006/relationships/hyperlink" Target="https://www.youtube.com/user/eutube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medium.com/@EuropeanCommission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uropa.eu/" TargetMode="External"/><Relationship Id="rId11" Type="http://schemas.openxmlformats.org/officeDocument/2006/relationships/hyperlink" Target="https://www.linkedin.com/company/european-commission/" TargetMode="External"/><Relationship Id="rId5" Type="http://schemas.openxmlformats.org/officeDocument/2006/relationships/hyperlink" Target="https://ec.europa.eu/" TargetMode="External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19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hyperlink" Target="https://www.facebook.com/EuropeanCommission" TargetMode="External"/><Relationship Id="rId14" Type="http://schemas.openxmlformats.org/officeDocument/2006/relationships/hyperlink" Target="https://www.instagram.com/europeancommissio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CAEE1-4683-4811-36E9-D659ACEAE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5222"/>
            <a:ext cx="12192000" cy="289277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63388" y="2304509"/>
            <a:ext cx="10065224" cy="872647"/>
          </a:xfrm>
        </p:spPr>
        <p:txBody>
          <a:bodyPr>
            <a:noAutofit/>
          </a:bodyPr>
          <a:lstStyle/>
          <a:p>
            <a:r>
              <a:rPr lang="en-GB" sz="4800" dirty="0"/>
              <a:t>Water and Climate Change Webinar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350" y="3309650"/>
            <a:ext cx="10065224" cy="897754"/>
          </a:xfrm>
        </p:spPr>
        <p:txBody>
          <a:bodyPr/>
          <a:lstStyle/>
          <a:p>
            <a:r>
              <a:rPr lang="en-GB" dirty="0"/>
              <a:t>Delegation of the European Union to Nepal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13 September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BE94D-A7C3-02AE-5766-61950C2880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977" y="241941"/>
            <a:ext cx="592939" cy="72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376B2B2-69C7-D2A5-C3D2-C60DEDBD4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1012012" cy="782357"/>
          </a:xfrm>
        </p:spPr>
        <p:txBody>
          <a:bodyPr/>
          <a:lstStyle/>
          <a:p>
            <a:r>
              <a:rPr lang="en-GB" sz="3600" dirty="0" smtClean="0"/>
              <a:t>What Next?</a:t>
            </a:r>
            <a:endParaRPr lang="en-GB" sz="3600" dirty="0"/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9FDC5898-1F66-28E4-0364-1F4BEFF2235E}"/>
              </a:ext>
            </a:extLst>
          </p:cNvPr>
          <p:cNvSpPr txBox="1">
            <a:spLocks/>
          </p:cNvSpPr>
          <p:nvPr/>
        </p:nvSpPr>
        <p:spPr bwMode="auto">
          <a:xfrm>
            <a:off x="1298268" y="1734315"/>
            <a:ext cx="1035692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 dirty="0" smtClean="0">
                <a:solidFill>
                  <a:schemeClr val="tx2"/>
                </a:solidFill>
              </a:rPr>
              <a:t>SUSWA (Sustainable WASH for All)</a:t>
            </a:r>
            <a:endParaRPr lang="en-GB" sz="2000" b="1" dirty="0">
              <a:solidFill>
                <a:schemeClr val="tx2"/>
              </a:solidFill>
            </a:endParaRP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Enabling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environment, good governance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GESI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WSP +++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sanitation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3 stars schools,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dignified menstruation practices.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2"/>
                </a:solidFill>
              </a:rPr>
              <a:t>Local adaptation to climate change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GB" dirty="0">
                <a:solidFill>
                  <a:srgbClr val="4D4D4D"/>
                </a:solidFill>
                <a:latin typeface="Arial"/>
              </a:rPr>
              <a:t>Broaden the good results of the resilience framework (Governance, GESI, DRM/CCA</a:t>
            </a:r>
            <a:r>
              <a:rPr lang="en-GB" dirty="0" smtClean="0">
                <a:solidFill>
                  <a:srgbClr val="4D4D4D"/>
                </a:solidFill>
                <a:latin typeface="Arial"/>
              </a:rPr>
              <a:t>)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GB" dirty="0" smtClean="0">
                <a:solidFill>
                  <a:srgbClr val="4D4D4D"/>
                </a:solidFill>
                <a:latin typeface="Arial"/>
              </a:rPr>
              <a:t>Management of natural resources (land, water, forest).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GB" dirty="0" smtClean="0">
                <a:solidFill>
                  <a:srgbClr val="4D4D4D"/>
                </a:solidFill>
                <a:latin typeface="Arial"/>
              </a:rPr>
              <a:t>CCA adaptation as the main theme.</a:t>
            </a:r>
            <a:endParaRPr lang="en-GB" dirty="0">
              <a:solidFill>
                <a:srgbClr val="4D4D4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8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RVWRMP Impact in Marma, Darchula">
            <a:hlinkClick r:id="" action="ppaction://media"/>
            <a:extLst>
              <a:ext uri="{FF2B5EF4-FFF2-40B4-BE49-F238E27FC236}">
                <a16:creationId xmlns:a16="http://schemas.microsoft.com/office/drawing/2014/main" id="{28712103-4BE4-AAB6-7D1F-8043EB47A05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0724" y="1569476"/>
            <a:ext cx="7668661" cy="433322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09CB0D4-4F49-6E21-18D8-B8674897E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Example </a:t>
            </a:r>
            <a:r>
              <a:rPr lang="en-GB" dirty="0" smtClean="0"/>
              <a:t>of Multiple Use System (MUS)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3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Keep in touch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70177" y="4714827"/>
            <a:ext cx="3617290" cy="361995"/>
          </a:xfrm>
        </p:spPr>
        <p:txBody>
          <a:bodyPr/>
          <a:lstStyle/>
          <a:p>
            <a:pPr marL="0" indent="0">
              <a:buNone/>
            </a:pPr>
            <a:r>
              <a:rPr lang="en-IE" sz="1600" dirty="0">
                <a:hlinkClick r:id="rId3"/>
              </a:rPr>
              <a:t>EU Spotify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1630238"/>
            <a:ext cx="684199" cy="7501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9504" y="1774881"/>
            <a:ext cx="1439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5"/>
              </a:rPr>
              <a:t>ec.europa.eu/</a:t>
            </a:r>
            <a:endParaRPr lang="en-IE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2635213"/>
            <a:ext cx="684199" cy="750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19504" y="2841009"/>
            <a:ext cx="1165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6"/>
              </a:rPr>
              <a:t>europa.eu/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3587900"/>
            <a:ext cx="640631" cy="7022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9504" y="3736212"/>
            <a:ext cx="1975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600" dirty="0">
                <a:hlinkClick r:id="rId8"/>
              </a:rPr>
              <a:t>@</a:t>
            </a:r>
            <a:r>
              <a:rPr lang="en-IE" sz="1600" dirty="0" err="1">
                <a:hlinkClick r:id="rId8"/>
              </a:rPr>
              <a:t>EU_Commission</a:t>
            </a:r>
            <a:r>
              <a:rPr lang="en-IE" sz="1600" dirty="0">
                <a:hlinkClick r:id="rId8"/>
              </a:rPr>
              <a:t> </a:t>
            </a:r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1819504" y="471065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600" dirty="0">
                <a:hlinkClick r:id="rId9"/>
              </a:rPr>
              <a:t>@</a:t>
            </a:r>
            <a:r>
              <a:rPr lang="en-IE" sz="1600" dirty="0" err="1">
                <a:hlinkClick r:id="rId9"/>
              </a:rPr>
              <a:t>EuropeanCommission</a:t>
            </a:r>
            <a:r>
              <a:rPr lang="en-IE" sz="1600" dirty="0">
                <a:hlinkClick r:id="rId9"/>
              </a:rPr>
              <a:t> </a:t>
            </a:r>
            <a:endParaRPr lang="en-GB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2" y="4538287"/>
            <a:ext cx="620230" cy="6815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19504" y="566164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600" dirty="0">
                <a:hlinkClick r:id="rId11"/>
              </a:rPr>
              <a:t>European Commission</a:t>
            </a:r>
            <a:endParaRPr lang="en-GB" sz="1200" dirty="0">
              <a:hlinkClick r:id="rId11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2" y="5491270"/>
            <a:ext cx="620230" cy="681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60" y="1661642"/>
            <a:ext cx="647562" cy="71153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56397" y="1792054"/>
            <a:ext cx="37980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>
                <a:hlinkClick r:id="rId14"/>
              </a:rPr>
              <a:t>europeancommission</a:t>
            </a:r>
            <a:r>
              <a:rPr lang="en-IE" sz="1600" dirty="0"/>
              <a:t> </a:t>
            </a:r>
            <a:endParaRPr lang="en-GB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48" y="2611751"/>
            <a:ext cx="568985" cy="623695"/>
          </a:xfrm>
          <a:prstGeom prst="rect">
            <a:avLst/>
          </a:prstGeom>
        </p:spPr>
      </p:pic>
      <p:sp>
        <p:nvSpPr>
          <p:cNvPr id="17" name="Rectangle 16">
            <a:hlinkClick r:id="rId16"/>
          </p:cNvPr>
          <p:cNvSpPr/>
          <p:nvPr/>
        </p:nvSpPr>
        <p:spPr>
          <a:xfrm>
            <a:off x="6156397" y="2749321"/>
            <a:ext cx="2465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16"/>
              </a:rPr>
              <a:t>@</a:t>
            </a:r>
            <a:r>
              <a:rPr lang="en-GB" sz="1600" dirty="0" err="1">
                <a:hlinkClick r:id="rId16"/>
              </a:rPr>
              <a:t>EuropeanCommission</a:t>
            </a:r>
            <a:endParaRPr lang="en-GB" sz="1200" dirty="0"/>
          </a:p>
        </p:txBody>
      </p:sp>
      <p:sp>
        <p:nvSpPr>
          <p:cNvPr id="18" name="Rectangle 17"/>
          <p:cNvSpPr/>
          <p:nvPr/>
        </p:nvSpPr>
        <p:spPr>
          <a:xfrm>
            <a:off x="6270177" y="3733427"/>
            <a:ext cx="927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600" dirty="0">
                <a:hlinkClick r:id="rId17"/>
              </a:rPr>
              <a:t>EUTube</a:t>
            </a:r>
            <a:endParaRPr lang="en-IE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23" y="3542487"/>
            <a:ext cx="660728" cy="7260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61" y="4514763"/>
            <a:ext cx="695271" cy="7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 dirty="0"/>
              <a:t>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</a:t>
            </a:r>
            <a:r>
              <a:rPr lang="en-US" sz="1050" dirty="0">
                <a:solidFill>
                  <a:schemeClr val="accent6"/>
                </a:solidFill>
              </a:rPr>
              <a:t>: e.g. Fotolia.com</a:t>
            </a:r>
            <a:r>
              <a:rPr lang="en-US" sz="1050" dirty="0"/>
              <a:t>; 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source: </a:t>
            </a:r>
            <a:r>
              <a:rPr lang="en-US" sz="1050" dirty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95690" y="2060849"/>
            <a:ext cx="9144000" cy="4394615"/>
          </a:xfrm>
          <a:blipFill>
            <a:blip r:embed="rId3">
              <a:alphaModFix amt="4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en-US" b="1" i="1" dirty="0"/>
          </a:p>
          <a:p>
            <a:endParaRPr lang="en-US" b="1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Box 11"/>
          <p:cNvSpPr txBox="1">
            <a:spLocks/>
          </p:cNvSpPr>
          <p:nvPr/>
        </p:nvSpPr>
        <p:spPr bwMode="auto">
          <a:xfrm>
            <a:off x="970722" y="1375441"/>
            <a:ext cx="10515599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Water </a:t>
            </a:r>
            <a:r>
              <a:rPr lang="en-GB" sz="2400" b="1" dirty="0">
                <a:solidFill>
                  <a:schemeClr val="tx2"/>
                </a:solidFill>
              </a:rPr>
              <a:t>and Sanitation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GB" sz="1600" b="1" dirty="0"/>
              <a:t>Water supply coverage has improved </a:t>
            </a:r>
            <a:r>
              <a:rPr lang="en-GB" sz="1600" dirty="0"/>
              <a:t>(91% of the population has access to basic water </a:t>
            </a:r>
            <a:r>
              <a:rPr lang="en-GB" sz="1600" dirty="0" smtClean="0"/>
              <a:t>supply)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GB" sz="1600" b="1" dirty="0" smtClean="0"/>
              <a:t>Challenges</a:t>
            </a:r>
            <a:endParaRPr lang="en-GB" sz="1600" b="1" dirty="0"/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Poor </a:t>
            </a:r>
            <a:r>
              <a:rPr lang="en-GB" sz="1600" dirty="0"/>
              <a:t>maintenance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Poor </a:t>
            </a:r>
            <a:r>
              <a:rPr lang="en-GB" sz="1600" dirty="0"/>
              <a:t>functionality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Poor </a:t>
            </a:r>
            <a:r>
              <a:rPr lang="en-GB" sz="1600" dirty="0"/>
              <a:t>water quality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GB" sz="1600" b="1" dirty="0"/>
              <a:t>Sanitation has improved </a:t>
            </a:r>
            <a:r>
              <a:rPr lang="en-GB" sz="1600" dirty="0" smtClean="0"/>
              <a:t>(ODF </a:t>
            </a:r>
            <a:r>
              <a:rPr lang="en-GB" sz="1600" dirty="0" smtClean="0"/>
              <a:t>declared country </a:t>
            </a:r>
            <a:r>
              <a:rPr lang="en-GB" sz="1600" dirty="0"/>
              <a:t>country-wide </a:t>
            </a:r>
            <a:r>
              <a:rPr lang="en-GB" sz="1600" dirty="0" smtClean="0"/>
              <a:t>on </a:t>
            </a:r>
            <a:r>
              <a:rPr lang="en-GB" sz="1600" dirty="0" smtClean="0"/>
              <a:t>30/09/19; </a:t>
            </a:r>
            <a:r>
              <a:rPr lang="en-GB" sz="1600" dirty="0"/>
              <a:t>94% of population has access to improved sanitation facilities</a:t>
            </a:r>
            <a:r>
              <a:rPr lang="en-GB" sz="1600" dirty="0" smtClean="0"/>
              <a:t>)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GB" sz="1600" b="1" dirty="0" smtClean="0"/>
              <a:t>Challenges</a:t>
            </a:r>
            <a:endParaRPr lang="en-GB" sz="1600" b="1" dirty="0"/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ODF </a:t>
            </a:r>
            <a:r>
              <a:rPr lang="en-GB" sz="1600" dirty="0" smtClean="0"/>
              <a:t>slippage</a:t>
            </a:r>
            <a:endParaRPr lang="en-GB" sz="1600" dirty="0"/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Limited safely </a:t>
            </a:r>
            <a:r>
              <a:rPr lang="en-GB" sz="1600" dirty="0"/>
              <a:t>managed sanitation services.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Insufficient facilities in schools (separate toilets, </a:t>
            </a:r>
            <a:r>
              <a:rPr lang="en-GB" sz="1600" dirty="0"/>
              <a:t>menstrual hygiene </a:t>
            </a:r>
            <a:r>
              <a:rPr lang="en-GB" sz="1600" dirty="0" smtClean="0"/>
              <a:t>management).</a:t>
            </a:r>
            <a:endParaRPr lang="en-GB" sz="1600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5B11FFB-68F8-C908-6B00-3C0456F8D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95690" y="2060849"/>
            <a:ext cx="9144000" cy="4394615"/>
          </a:xfrm>
          <a:blipFill>
            <a:blip r:embed="rId3">
              <a:alphaModFix amt="4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en-US" b="1" i="1" dirty="0"/>
          </a:p>
          <a:p>
            <a:endParaRPr lang="en-US" b="1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Box 11"/>
          <p:cNvSpPr txBox="1">
            <a:spLocks/>
          </p:cNvSpPr>
          <p:nvPr/>
        </p:nvSpPr>
        <p:spPr bwMode="auto">
          <a:xfrm>
            <a:off x="970722" y="1712325"/>
            <a:ext cx="10515599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Key info on Climate Change</a:t>
            </a:r>
          </a:p>
          <a:p>
            <a:endParaRPr lang="en-GB" sz="1600" dirty="0" smtClean="0"/>
          </a:p>
          <a:p>
            <a:r>
              <a:rPr lang="en-GB" sz="1600" b="1" dirty="0" smtClean="0"/>
              <a:t>High </a:t>
            </a:r>
            <a:r>
              <a:rPr lang="en-GB" sz="1600" b="1" dirty="0"/>
              <a:t>vulnerability to climate change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•     Nepal </a:t>
            </a:r>
            <a:r>
              <a:rPr lang="en-GB" sz="1600" dirty="0"/>
              <a:t>in top 10 most affected </a:t>
            </a:r>
            <a:r>
              <a:rPr lang="en-GB" sz="1600" dirty="0" smtClean="0"/>
              <a:t>countries.</a:t>
            </a:r>
            <a:endParaRPr lang="en-GB" sz="1600" dirty="0"/>
          </a:p>
          <a:p>
            <a:pPr>
              <a:lnSpc>
                <a:spcPct val="150000"/>
              </a:lnSpc>
            </a:pPr>
            <a:r>
              <a:rPr lang="en-GB" sz="1600" dirty="0" smtClean="0"/>
              <a:t>•     Warming is </a:t>
            </a:r>
            <a:r>
              <a:rPr lang="en-GB" sz="1600" dirty="0"/>
              <a:t>projected to be higher than the global average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•     Number </a:t>
            </a:r>
            <a:r>
              <a:rPr lang="en-GB" sz="1600" dirty="0"/>
              <a:t>of people affected by floods could more than double by 2030.</a:t>
            </a:r>
          </a:p>
          <a:p>
            <a:endParaRPr lang="en-GB" sz="1600" dirty="0" smtClean="0"/>
          </a:p>
          <a:p>
            <a:r>
              <a:rPr lang="en-GB" sz="1600" b="1" dirty="0" smtClean="0"/>
              <a:t>Already </a:t>
            </a:r>
            <a:r>
              <a:rPr lang="en-GB" sz="1600" b="1" dirty="0"/>
              <a:t>significant impact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•     Soil </a:t>
            </a:r>
            <a:r>
              <a:rPr lang="en-GB" sz="1600" dirty="0"/>
              <a:t>erosion, landslides, flash floods, and </a:t>
            </a:r>
            <a:r>
              <a:rPr lang="en-GB" sz="1600" dirty="0" smtClean="0"/>
              <a:t>droughts more </a:t>
            </a:r>
            <a:r>
              <a:rPr lang="en-GB" sz="1600" dirty="0" err="1" smtClean="0"/>
              <a:t>frequest</a:t>
            </a:r>
            <a:r>
              <a:rPr lang="en-GB" sz="1600" dirty="0" smtClean="0"/>
              <a:t>. </a:t>
            </a:r>
            <a:endParaRPr lang="en-GB" sz="1600" dirty="0"/>
          </a:p>
          <a:p>
            <a:pPr>
              <a:lnSpc>
                <a:spcPct val="150000"/>
              </a:lnSpc>
            </a:pPr>
            <a:r>
              <a:rPr lang="en-GB" sz="1600" dirty="0" smtClean="0"/>
              <a:t>•     Species</a:t>
            </a:r>
            <a:r>
              <a:rPr lang="en-GB" sz="1600" dirty="0"/>
              <a:t>’ ranges shifting to higher altitudes, glaciers are melting, </a:t>
            </a:r>
            <a:r>
              <a:rPr lang="en-GB" sz="1600" dirty="0" smtClean="0"/>
              <a:t>extreme precipitations </a:t>
            </a:r>
            <a:r>
              <a:rPr lang="en-GB" sz="1600" dirty="0"/>
              <a:t>increasing.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•     Sectors most at risk: energy</a:t>
            </a:r>
            <a:r>
              <a:rPr lang="en-GB" sz="1600" dirty="0"/>
              <a:t>, agriculture, water resources, </a:t>
            </a:r>
            <a:r>
              <a:rPr lang="en-GB" sz="1600" dirty="0" smtClean="0"/>
              <a:t>forestry </a:t>
            </a:r>
            <a:r>
              <a:rPr lang="en-GB" sz="1600" dirty="0"/>
              <a:t>and </a:t>
            </a:r>
            <a:r>
              <a:rPr lang="en-GB" sz="1600" dirty="0" smtClean="0"/>
              <a:t>health.</a:t>
            </a:r>
            <a:endParaRPr lang="en-GB" sz="1600" dirty="0"/>
          </a:p>
          <a:p>
            <a:endParaRPr lang="en-GB" sz="2400" b="1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5B11FFB-68F8-C908-6B00-3C0456F8D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3" b="10437"/>
          <a:stretch/>
        </p:blipFill>
        <p:spPr>
          <a:xfrm>
            <a:off x="1049154" y="3202459"/>
            <a:ext cx="10741793" cy="3567934"/>
          </a:xfrm>
          <a:prstGeom prst="rect">
            <a:avLst/>
          </a:prstGeom>
        </p:spPr>
      </p:pic>
      <p:sp>
        <p:nvSpPr>
          <p:cNvPr id="9" name="Text Box 11"/>
          <p:cNvSpPr txBox="1">
            <a:spLocks/>
          </p:cNvSpPr>
          <p:nvPr/>
        </p:nvSpPr>
        <p:spPr bwMode="auto">
          <a:xfrm>
            <a:off x="970722" y="1398701"/>
            <a:ext cx="1035691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Three Phases</a:t>
            </a:r>
          </a:p>
          <a:p>
            <a:endParaRPr lang="en-GB" sz="2400" dirty="0"/>
          </a:p>
          <a:p>
            <a:r>
              <a:rPr lang="en-GB" sz="2000" b="1" dirty="0"/>
              <a:t>Phase 1</a:t>
            </a:r>
            <a:r>
              <a:rPr lang="en-GB" sz="2000" dirty="0"/>
              <a:t>: 2006 to 2010. EUR 14m (83% Finland</a:t>
            </a:r>
            <a:r>
              <a:rPr lang="en-GB" sz="2000" dirty="0" smtClean="0"/>
              <a:t>). </a:t>
            </a:r>
            <a:endParaRPr lang="en-GB" sz="2000" dirty="0"/>
          </a:p>
          <a:p>
            <a:r>
              <a:rPr lang="en-GB" sz="2000" b="1" dirty="0" smtClean="0"/>
              <a:t>Phase </a:t>
            </a:r>
            <a:r>
              <a:rPr lang="en-GB" sz="2000" b="1" dirty="0"/>
              <a:t>2</a:t>
            </a:r>
            <a:r>
              <a:rPr lang="en-GB" sz="2000" dirty="0"/>
              <a:t>: 2010 to 2016, EUR 26m (59% Finland</a:t>
            </a:r>
            <a:r>
              <a:rPr lang="en-GB" sz="2000" dirty="0" smtClean="0"/>
              <a:t>).</a:t>
            </a:r>
            <a:endParaRPr lang="en-GB" sz="2000" dirty="0"/>
          </a:p>
          <a:p>
            <a:r>
              <a:rPr lang="en-GB" sz="2000" b="1" dirty="0" smtClean="0"/>
              <a:t>Phase </a:t>
            </a:r>
            <a:r>
              <a:rPr lang="en-GB" sz="2000" b="1" dirty="0"/>
              <a:t>3</a:t>
            </a:r>
            <a:r>
              <a:rPr lang="en-GB" sz="2000" dirty="0"/>
              <a:t>: 2016 to 2022. EU joins. EUR 70m (51% EU + Finland</a:t>
            </a:r>
            <a:r>
              <a:rPr lang="en-GB" sz="2000" dirty="0" smtClean="0"/>
              <a:t>).</a:t>
            </a:r>
          </a:p>
          <a:p>
            <a:endParaRPr lang="en-GB" sz="2000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CBF3DA3-7D25-ABBD-CF3A-C892E5AC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1012012" cy="782357"/>
          </a:xfrm>
        </p:spPr>
        <p:txBody>
          <a:bodyPr/>
          <a:lstStyle/>
          <a:p>
            <a:r>
              <a:rPr lang="en-GB" sz="3600" dirty="0"/>
              <a:t>Rural Village Water Resources Management Project </a:t>
            </a:r>
            <a:endParaRPr lang="en-BE" sz="3600" dirty="0"/>
          </a:p>
        </p:txBody>
      </p:sp>
    </p:spTree>
    <p:extLst>
      <p:ext uri="{BB962C8B-B14F-4D97-AF65-F5344CB8AC3E}">
        <p14:creationId xmlns:p14="http://schemas.microsoft.com/office/powerpoint/2010/main" val="13140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/>
          </p:cNvSpPr>
          <p:nvPr/>
        </p:nvSpPr>
        <p:spPr bwMode="auto">
          <a:xfrm>
            <a:off x="1991545" y="1772816"/>
            <a:ext cx="835342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 dirty="0"/>
              <a:t>Result areas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459554"/>
              </p:ext>
            </p:extLst>
          </p:nvPr>
        </p:nvGraphicFramePr>
        <p:xfrm>
          <a:off x="970722" y="1397002"/>
          <a:ext cx="10275033" cy="47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011">
                  <a:extLst>
                    <a:ext uri="{9D8B030D-6E8A-4147-A177-3AD203B41FA5}">
                      <a16:colId xmlns:a16="http://schemas.microsoft.com/office/drawing/2014/main" val="3800178944"/>
                    </a:ext>
                  </a:extLst>
                </a:gridCol>
                <a:gridCol w="3180368">
                  <a:extLst>
                    <a:ext uri="{9D8B030D-6E8A-4147-A177-3AD203B41FA5}">
                      <a16:colId xmlns:a16="http://schemas.microsoft.com/office/drawing/2014/main" val="2574179441"/>
                    </a:ext>
                  </a:extLst>
                </a:gridCol>
                <a:gridCol w="3669654">
                  <a:extLst>
                    <a:ext uri="{9D8B030D-6E8A-4147-A177-3AD203B41FA5}">
                      <a16:colId xmlns:a16="http://schemas.microsoft.com/office/drawing/2014/main" val="162518472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Phase 1 (2006-2010)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Phase 2 (2010-2016)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Phase 3 (2016-2022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18750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Institutional Capacity for water resources management at local level (Water Use Master Plan)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Institutional Capacity local administration for WASH and livelihood.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Community managed drinking </a:t>
                      </a:r>
                      <a:r>
                        <a:rPr lang="en-GB" dirty="0"/>
                        <a:t>water, sanitation, and hygiene.</a:t>
                      </a:r>
                    </a:p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56449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Improving water services (drinking, sanitation, irrigation, energy)</a:t>
                      </a:r>
                    </a:p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Capacity of community to construct</a:t>
                      </a:r>
                      <a:r>
                        <a:rPr lang="en-GB" baseline="0" dirty="0"/>
                        <a:t> and maintain water infrastructure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Water resources-based livelihood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 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191527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GB" dirty="0"/>
                        <a:t>Pilots on livelihood and cooperatives</a:t>
                      </a:r>
                    </a:p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Natural resources based livelihoods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Resilience</a:t>
                      </a:r>
                      <a:r>
                        <a:rPr lang="en-GB" baseline="0" dirty="0" smtClean="0"/>
                        <a:t> to disaster and </a:t>
                      </a:r>
                      <a:r>
                        <a:rPr lang="en-GB" dirty="0" smtClean="0"/>
                        <a:t>climate </a:t>
                      </a:r>
                      <a:r>
                        <a:rPr lang="en-GB" dirty="0"/>
                        <a:t>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41921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WASH and livelihood</a:t>
                      </a:r>
                      <a:r>
                        <a:rPr lang="en-GB" baseline="0" dirty="0" smtClean="0"/>
                        <a:t> g</a:t>
                      </a:r>
                      <a:r>
                        <a:rPr lang="en-GB" dirty="0" smtClean="0"/>
                        <a:t>overnance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4314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E024DA3-35A1-5EAB-BF67-0A51E198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1012012" cy="782357"/>
          </a:xfrm>
        </p:spPr>
        <p:txBody>
          <a:bodyPr/>
          <a:lstStyle/>
          <a:p>
            <a:r>
              <a:rPr lang="en-GB" sz="3600" dirty="0"/>
              <a:t>Evolution of result areas</a:t>
            </a:r>
          </a:p>
        </p:txBody>
      </p:sp>
    </p:spTree>
    <p:extLst>
      <p:ext uri="{BB962C8B-B14F-4D97-AF65-F5344CB8AC3E}">
        <p14:creationId xmlns:p14="http://schemas.microsoft.com/office/powerpoint/2010/main" val="42199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376B2B2-69C7-D2A5-C3D2-C60DEDBD4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1012012" cy="782357"/>
          </a:xfrm>
        </p:spPr>
        <p:txBody>
          <a:bodyPr/>
          <a:lstStyle/>
          <a:p>
            <a:r>
              <a:rPr lang="en-GB" sz="3600" dirty="0"/>
              <a:t>Approaches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9FDC5898-1F66-28E4-0364-1F4BEFF2235E}"/>
              </a:ext>
            </a:extLst>
          </p:cNvPr>
          <p:cNvSpPr txBox="1">
            <a:spLocks/>
          </p:cNvSpPr>
          <p:nvPr/>
        </p:nvSpPr>
        <p:spPr bwMode="auto">
          <a:xfrm>
            <a:off x="970722" y="1265217"/>
            <a:ext cx="5362701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 </a:t>
            </a:r>
          </a:p>
          <a:p>
            <a:r>
              <a:rPr lang="en-GB" sz="2400" b="1" dirty="0" smtClean="0"/>
              <a:t>Climate Change </a:t>
            </a:r>
            <a:r>
              <a:rPr lang="en-GB" sz="2400" b="1" dirty="0" smtClean="0"/>
              <a:t>Adaptation: Through </a:t>
            </a:r>
            <a:r>
              <a:rPr lang="en-GB" sz="2400" b="1" dirty="0" smtClean="0"/>
              <a:t>the wider lens of Resilience in WASH, a condition for sustainability</a:t>
            </a:r>
          </a:p>
          <a:p>
            <a:endParaRPr lang="en-GB" sz="2000" dirty="0"/>
          </a:p>
          <a:p>
            <a:r>
              <a:rPr lang="en-GB" sz="2000" dirty="0" smtClean="0"/>
              <a:t>Integrating the three </a:t>
            </a:r>
            <a:r>
              <a:rPr lang="en-GB" sz="2000" dirty="0" smtClean="0"/>
              <a:t>aspects </a:t>
            </a:r>
            <a:r>
              <a:rPr lang="en-GB" sz="2000" dirty="0" smtClean="0"/>
              <a:t>of resilience as cross cutting themes in </a:t>
            </a:r>
            <a:r>
              <a:rPr lang="en-GB" sz="2000" dirty="0"/>
              <a:t>all project components:</a:t>
            </a:r>
          </a:p>
          <a:p>
            <a:endParaRPr lang="en-GB" sz="2000" dirty="0"/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GESI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Governance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</a:rPr>
              <a:t>DRR/CCA and DRM/CCA</a:t>
            </a:r>
            <a:endParaRPr lang="en-GB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29" y="1540042"/>
            <a:ext cx="5143128" cy="3840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376B2B2-69C7-D2A5-C3D2-C60DEDBD4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1012012" cy="782357"/>
          </a:xfrm>
        </p:spPr>
        <p:txBody>
          <a:bodyPr/>
          <a:lstStyle/>
          <a:p>
            <a:r>
              <a:rPr lang="en-GB" sz="3600" dirty="0"/>
              <a:t>Approaches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9FDC5898-1F66-28E4-0364-1F4BEFF2235E}"/>
              </a:ext>
            </a:extLst>
          </p:cNvPr>
          <p:cNvSpPr txBox="1">
            <a:spLocks/>
          </p:cNvSpPr>
          <p:nvPr/>
        </p:nvSpPr>
        <p:spPr bwMode="auto">
          <a:xfrm>
            <a:off x="970722" y="1445557"/>
            <a:ext cx="512207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GESI </a:t>
            </a:r>
          </a:p>
          <a:p>
            <a:r>
              <a:rPr lang="en-GB" b="1" dirty="0" smtClean="0"/>
              <a:t>Women and lower caste face </a:t>
            </a:r>
            <a:r>
              <a:rPr lang="en-GB" b="1" dirty="0" smtClean="0"/>
              <a:t>discrimination</a:t>
            </a: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Taboos </a:t>
            </a:r>
            <a:r>
              <a:rPr lang="en-GB" dirty="0"/>
              <a:t>and </a:t>
            </a:r>
            <a:r>
              <a:rPr lang="en-GB" dirty="0" err="1" smtClean="0"/>
              <a:t>discrimatory</a:t>
            </a:r>
            <a:r>
              <a:rPr lang="en-GB" dirty="0" smtClean="0"/>
              <a:t> practices </a:t>
            </a:r>
            <a:r>
              <a:rPr lang="en-GB" dirty="0" smtClean="0"/>
              <a:t>related to access to 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Unfair workload.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lack </a:t>
            </a:r>
            <a:r>
              <a:rPr lang="en-GB" dirty="0"/>
              <a:t>of representation and equal </a:t>
            </a:r>
            <a:r>
              <a:rPr lang="en-GB" dirty="0" smtClean="0"/>
              <a:t>rights.</a:t>
            </a:r>
          </a:p>
          <a:p>
            <a:endParaRPr lang="en-GB" sz="1600" dirty="0"/>
          </a:p>
          <a:p>
            <a:r>
              <a:rPr lang="en-GB" sz="2400" b="1" dirty="0">
                <a:solidFill>
                  <a:schemeClr val="tx2"/>
                </a:solidFill>
              </a:rPr>
              <a:t>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Local government and Communities in charge, with financial </a:t>
            </a:r>
            <a:r>
              <a:rPr lang="en-GB" dirty="0" smtClean="0"/>
              <a:t>contribution.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WASH board and WASH units at municipal level, Users </a:t>
            </a:r>
            <a:r>
              <a:rPr lang="en-GB" dirty="0" smtClean="0"/>
              <a:t>Committees.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Public </a:t>
            </a:r>
            <a:r>
              <a:rPr lang="en-GB" dirty="0" smtClean="0"/>
              <a:t>audit.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Step by step </a:t>
            </a:r>
            <a:r>
              <a:rPr lang="en-GB" dirty="0" smtClean="0"/>
              <a:t>process.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22" y="1265217"/>
            <a:ext cx="5105662" cy="41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376B2B2-69C7-D2A5-C3D2-C60DEDBD4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1012012" cy="782357"/>
          </a:xfrm>
        </p:spPr>
        <p:txBody>
          <a:bodyPr/>
          <a:lstStyle/>
          <a:p>
            <a:r>
              <a:rPr lang="en-GB" sz="3600" dirty="0"/>
              <a:t>Approaches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9FDC5898-1F66-28E4-0364-1F4BEFF2235E}"/>
              </a:ext>
            </a:extLst>
          </p:cNvPr>
          <p:cNvSpPr txBox="1">
            <a:spLocks/>
          </p:cNvSpPr>
          <p:nvPr/>
        </p:nvSpPr>
        <p:spPr bwMode="auto">
          <a:xfrm>
            <a:off x="970722" y="1772816"/>
            <a:ext cx="1035692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chemeClr val="tx2"/>
                </a:solidFill>
              </a:rPr>
              <a:t>DRM/CCA as cross cutting</a:t>
            </a:r>
          </a:p>
          <a:p>
            <a:pPr algn="just"/>
            <a:endParaRPr lang="en-GB" sz="2400" b="1" dirty="0">
              <a:solidFill>
                <a:schemeClr val="tx2"/>
              </a:solidFill>
            </a:endParaRPr>
          </a:p>
          <a:p>
            <a:r>
              <a:rPr lang="en-GB" u="sng" dirty="0"/>
              <a:t>In schemes development: </a:t>
            </a:r>
            <a:r>
              <a:rPr lang="en-GB" dirty="0"/>
              <a:t>DRM/CCA activities included during preparation, implementation and </a:t>
            </a:r>
            <a:r>
              <a:rPr lang="en-GB" dirty="0" smtClean="0"/>
              <a:t>post-construction. </a:t>
            </a:r>
            <a:r>
              <a:rPr lang="en-GB" dirty="0"/>
              <a:t>Compulsory Water Safety Plan with DRM/CCA component. </a:t>
            </a:r>
            <a:endParaRPr lang="en-GB" dirty="0" smtClean="0"/>
          </a:p>
          <a:p>
            <a:endParaRPr lang="en-GB" dirty="0"/>
          </a:p>
          <a:p>
            <a:r>
              <a:rPr lang="en-GB" u="sng" dirty="0"/>
              <a:t>Livelihood area</a:t>
            </a:r>
            <a:r>
              <a:rPr lang="en-GB" dirty="0"/>
              <a:t>: incorporated in capacity building support (home gardening, IGA, farming methods, irrigation technologies, etc</a:t>
            </a:r>
            <a:r>
              <a:rPr lang="en-GB" dirty="0" smtClean="0"/>
              <a:t>…)</a:t>
            </a:r>
          </a:p>
          <a:p>
            <a:endParaRPr lang="en-GB" dirty="0"/>
          </a:p>
          <a:p>
            <a:r>
              <a:rPr lang="en-GB" u="sng" dirty="0"/>
              <a:t>In renewable energy</a:t>
            </a:r>
            <a:r>
              <a:rPr lang="en-GB" dirty="0"/>
              <a:t>: </a:t>
            </a:r>
            <a:r>
              <a:rPr lang="en-GB" dirty="0" smtClean="0"/>
              <a:t>direct answer to CC </a:t>
            </a:r>
            <a:r>
              <a:rPr lang="en-GB" dirty="0"/>
              <a:t>(solar mini-grid, Improved Water Mills, Improved Cooking Stoves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u="sng" dirty="0"/>
              <a:t>In institutional capacity building</a:t>
            </a:r>
            <a:r>
              <a:rPr lang="en-GB" dirty="0"/>
              <a:t>: </a:t>
            </a:r>
            <a:r>
              <a:rPr lang="en-GB" dirty="0" smtClean="0"/>
              <a:t>CC part of all </a:t>
            </a:r>
            <a:r>
              <a:rPr lang="en-GB" dirty="0"/>
              <a:t>capacity building activities with the local governments and communities.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7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376B2B2-69C7-D2A5-C3D2-C60DEDBD4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1012012" cy="782357"/>
          </a:xfrm>
        </p:spPr>
        <p:txBody>
          <a:bodyPr/>
          <a:lstStyle/>
          <a:p>
            <a:r>
              <a:rPr lang="en-GB" sz="3600" dirty="0" smtClean="0"/>
              <a:t>Contributing factors</a:t>
            </a:r>
            <a:endParaRPr lang="en-GB" sz="3600" dirty="0"/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9FDC5898-1F66-28E4-0364-1F4BEFF2235E}"/>
              </a:ext>
            </a:extLst>
          </p:cNvPr>
          <p:cNvSpPr txBox="1">
            <a:spLocks/>
          </p:cNvSpPr>
          <p:nvPr/>
        </p:nvSpPr>
        <p:spPr bwMode="auto">
          <a:xfrm>
            <a:off x="970722" y="1474433"/>
            <a:ext cx="1035692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Multiple Uses Systems (MUS)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Drinking water supply + </a:t>
            </a:r>
            <a:r>
              <a:rPr lang="en-GB" dirty="0" smtClean="0"/>
              <a:t>irrigation + micro-hydro power </a:t>
            </a:r>
            <a:r>
              <a:rPr lang="en-GB" dirty="0" smtClean="0"/>
              <a:t>+ Improved Water Mills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Water </a:t>
            </a:r>
            <a:r>
              <a:rPr lang="en-GB" dirty="0"/>
              <a:t>Supply Schemes work better when </a:t>
            </a:r>
            <a:r>
              <a:rPr lang="en-GB" dirty="0" smtClean="0"/>
              <a:t>different uses </a:t>
            </a:r>
            <a:r>
              <a:rPr lang="en-GB" dirty="0"/>
              <a:t>of the water </a:t>
            </a:r>
            <a:r>
              <a:rPr lang="en-GB" dirty="0" smtClean="0"/>
              <a:t>available</a:t>
            </a:r>
          </a:p>
          <a:p>
            <a:r>
              <a:rPr lang="en-GB" dirty="0" smtClean="0"/>
              <a:t>Productive </a:t>
            </a:r>
            <a:r>
              <a:rPr lang="en-GB" dirty="0"/>
              <a:t>use of the water </a:t>
            </a:r>
            <a:r>
              <a:rPr lang="en-GB" dirty="0" smtClean="0"/>
              <a:t>supports better </a:t>
            </a:r>
            <a:r>
              <a:rPr lang="en-GB" dirty="0"/>
              <a:t>maintenance, </a:t>
            </a:r>
            <a:r>
              <a:rPr lang="en-GB" dirty="0" smtClean="0"/>
              <a:t>long </a:t>
            </a:r>
            <a:r>
              <a:rPr lang="en-GB" dirty="0"/>
              <a:t>term functionality and sustainability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sz="2400" b="1" dirty="0">
                <a:solidFill>
                  <a:schemeClr val="tx2"/>
                </a:solidFill>
              </a:rPr>
              <a:t>Water Safety </a:t>
            </a:r>
            <a:r>
              <a:rPr lang="en-GB" sz="2400" b="1" dirty="0" smtClean="0">
                <a:solidFill>
                  <a:schemeClr val="tx2"/>
                </a:solidFill>
              </a:rPr>
              <a:t>Plans</a:t>
            </a:r>
          </a:p>
          <a:p>
            <a:endParaRPr lang="en-GB" sz="24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Started with the conventional Water Safety Plan: quality and safety of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Moved progressively to WSP+++ concept: </a:t>
            </a:r>
            <a:r>
              <a:rPr lang="en-GB" dirty="0" smtClean="0"/>
              <a:t>addressing O&amp;M </a:t>
            </a:r>
            <a:r>
              <a:rPr lang="en-GB" dirty="0"/>
              <a:t>and water tariff collection </a:t>
            </a:r>
            <a:r>
              <a:rPr lang="en-GB" dirty="0" smtClean="0"/>
              <a:t>(+), </a:t>
            </a:r>
            <a:r>
              <a:rPr lang="en-GB" dirty="0"/>
              <a:t>climate change adaptation and disaster risk reduction (++), and social inclusion (+++).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3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1578</TotalTime>
  <Words>834</Words>
  <Application>Microsoft Office PowerPoint</Application>
  <PresentationFormat>Widescreen</PresentationFormat>
  <Paragraphs>137</Paragraphs>
  <Slides>13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Courier New</vt:lpstr>
      <vt:lpstr>Office Theme</vt:lpstr>
      <vt:lpstr>Water and Climate Change Webinar</vt:lpstr>
      <vt:lpstr>Context</vt:lpstr>
      <vt:lpstr>Context</vt:lpstr>
      <vt:lpstr>Rural Village Water Resources Management Project </vt:lpstr>
      <vt:lpstr>Evolution of result areas</vt:lpstr>
      <vt:lpstr>Approaches</vt:lpstr>
      <vt:lpstr>Approaches</vt:lpstr>
      <vt:lpstr>Approaches</vt:lpstr>
      <vt:lpstr>Contributing factors</vt:lpstr>
      <vt:lpstr>What Next?</vt:lpstr>
      <vt:lpstr>Example of Multiple Use System (MUS)</vt:lpstr>
      <vt:lpstr>Keep in touch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KELECOM Diane (DEVCO-EXT)</dc:creator>
  <cp:lastModifiedBy>DAVID Stephane (EEAS-KATHMANDU)</cp:lastModifiedBy>
  <cp:revision>37</cp:revision>
  <dcterms:created xsi:type="dcterms:W3CDTF">2020-02-21T11:23:23Z</dcterms:created>
  <dcterms:modified xsi:type="dcterms:W3CDTF">2022-09-09T10:10:43Z</dcterms:modified>
</cp:coreProperties>
</file>