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75" r:id="rId2"/>
    <p:sldId id="291" r:id="rId3"/>
    <p:sldId id="292" r:id="rId4"/>
    <p:sldId id="294" r:id="rId5"/>
    <p:sldId id="371" r:id="rId6"/>
    <p:sldId id="361" r:id="rId7"/>
    <p:sldId id="368" r:id="rId8"/>
    <p:sldId id="372" r:id="rId9"/>
    <p:sldId id="369" r:id="rId10"/>
    <p:sldId id="370" r:id="rId11"/>
    <p:sldId id="269" r:id="rId12"/>
    <p:sldId id="272" r:id="rId13"/>
    <p:sldId id="288" r:id="rId14"/>
    <p:sldId id="364" r:id="rId15"/>
    <p:sldId id="290"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C48C56-5F4B-48CD-81A2-1BC9C177F5FD}">
          <p14:sldIdLst/>
        </p14:section>
        <p14:section name="Untitled Section" id="{2BE02D25-F610-44BD-9F2F-AA956751557E}">
          <p14:sldIdLst>
            <p14:sldId id="275"/>
            <p14:sldId id="291"/>
            <p14:sldId id="292"/>
            <p14:sldId id="294"/>
            <p14:sldId id="371"/>
            <p14:sldId id="361"/>
            <p14:sldId id="368"/>
            <p14:sldId id="372"/>
            <p14:sldId id="369"/>
            <p14:sldId id="370"/>
            <p14:sldId id="269"/>
            <p14:sldId id="272"/>
            <p14:sldId id="288"/>
            <p14:sldId id="364"/>
            <p14:sldId id="290"/>
            <p14:sldId id="284"/>
          </p14:sldIdLst>
        </p14:section>
      </p14:sectionLst>
    </p:ex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94"/>
    <a:srgbClr val="035DC1"/>
    <a:srgbClr val="0356B1"/>
    <a:srgbClr val="024EA2"/>
    <a:srgbClr val="024B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6" autoAdjust="0"/>
    <p:restoredTop sz="65176" autoAdjust="0"/>
  </p:normalViewPr>
  <p:slideViewPr>
    <p:cSldViewPr snapToGrid="0">
      <p:cViewPr varScale="1">
        <p:scale>
          <a:sx n="52" d="100"/>
          <a:sy n="52" d="100"/>
        </p:scale>
        <p:origin x="1416" y="29"/>
      </p:cViewPr>
      <p:guideLst>
        <p:guide orient="horz" pos="2092"/>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12/09/2022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12/09/2022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87612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200" dirty="0"/>
              <a:t>As part of the Bio-Rights mechanism, various community-driven measures were implemented as part of the agreed actions, including 1) building of canal blocking to effectively block the water in the upstream of village, 2) Community group initiatives to monitor the planted native peat species, 3) Community participation in peat fires fighting, 4) Construction of a fires monitoring tower voluntarily built by community groups, 5) Actively conducting regular peat ground water monitoring, and 6)  Training on the production of fish-based (aquaculture) food products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1976084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effectiveness of Bio-Rights approach partly determined with the </a:t>
            </a:r>
            <a:r>
              <a:rPr lang="en-US" sz="1000" dirty="0" err="1"/>
              <a:t>attractedness</a:t>
            </a:r>
            <a:r>
              <a:rPr lang="en-US" sz="1000" dirty="0"/>
              <a:t> of local community to be actively participated on the agreed rehabilitation measures which are integrated with the diversification and improvement of local community livelihood. The change of mindset that peatland destruction will have destructive impact to their livelihood, or on the other perspective that improved peatland ecosystem healthy will also improve their livelihood, will establish a genuine connection on the protection of natural ecosystem and voluntarily restoring the degraded one.</a:t>
            </a:r>
          </a:p>
          <a:p>
            <a:endParaRPr lang="en-US" sz="1000" dirty="0"/>
          </a:p>
        </p:txBody>
      </p:sp>
      <p:sp>
        <p:nvSpPr>
          <p:cNvPr id="4" name="Slide Number Placeholder 3"/>
          <p:cNvSpPr>
            <a:spLocks noGrp="1"/>
          </p:cNvSpPr>
          <p:nvPr>
            <p:ph type="sldNum" sz="quarter" idx="5"/>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244281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Identification of the relevant national initiatives in peat restoration is essential for upscaling. The project has engaged the key national agencies among others : BRGM, National DM Agency, National Development Planning Agency and Ministry of Village to share the results and model. It has been successful to advocate the model into national training programme especially on the development of peatland management without burning training manual. </a:t>
            </a:r>
          </a:p>
        </p:txBody>
      </p:sp>
      <p:sp>
        <p:nvSpPr>
          <p:cNvPr id="4" name="Slide Number Placeholder 3"/>
          <p:cNvSpPr>
            <a:spLocks noGrp="1"/>
          </p:cNvSpPr>
          <p:nvPr>
            <p:ph type="sldNum" sz="quarter" idx="5"/>
          </p:nvPr>
        </p:nvSpPr>
        <p:spPr/>
        <p:txBody>
          <a:bodyPr/>
          <a:lstStyle/>
          <a:p>
            <a:fld id="{59CF2995-AB43-4B7C-B8CD-9DC7C3692A9C}" type="slidenum">
              <a:rPr lang="en-GB" smtClean="0"/>
              <a:t>13</a:t>
            </a:fld>
            <a:endParaRPr lang="en-GB"/>
          </a:p>
        </p:txBody>
      </p:sp>
    </p:spTree>
    <p:extLst>
      <p:ext uri="{BB962C8B-B14F-4D97-AF65-F5344CB8AC3E}">
        <p14:creationId xmlns:p14="http://schemas.microsoft.com/office/powerpoint/2010/main" val="348430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presents some of the lessons learned during the project. It ranges from the effectiveness of the Bio-Rights approach on the engagement of local community on stewardship of environment, strong interest on the upscaling of ECO-DRR as a way to gain multiple benefits as well as local community and government participation on influencing policy making. We are also observing a challenge to align multiyear Bio-Rights mechanism into government’s annual budgeting system</a:t>
            </a:r>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14</a:t>
            </a:fld>
            <a:endParaRPr lang="en-GB"/>
          </a:p>
        </p:txBody>
      </p:sp>
    </p:spTree>
    <p:extLst>
      <p:ext uri="{BB962C8B-B14F-4D97-AF65-F5344CB8AC3E}">
        <p14:creationId xmlns:p14="http://schemas.microsoft.com/office/powerpoint/2010/main" val="3173086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is not completed yet. It is actually in an important period when local community and local government has started to seen the effectiveness of our intervention, not only for the environment protection’s perspective, but also more importantly for the development of sustainable livelihood, linking with the peatland protection and restoration. We appeal global support to keep the momentum alive, and to convince our local community that local action is a big matter for global efforts to tackle climate change issue.</a:t>
            </a:r>
          </a:p>
        </p:txBody>
      </p:sp>
      <p:sp>
        <p:nvSpPr>
          <p:cNvPr id="4" name="Slide Number Placeholder 3"/>
          <p:cNvSpPr>
            <a:spLocks noGrp="1"/>
          </p:cNvSpPr>
          <p:nvPr>
            <p:ph type="sldNum" sz="quarter" idx="5"/>
          </p:nvPr>
        </p:nvSpPr>
        <p:spPr/>
        <p:txBody>
          <a:bodyPr/>
          <a:lstStyle/>
          <a:p>
            <a:fld id="{59CF2995-AB43-4B7C-B8CD-9DC7C3692A9C}" type="slidenum">
              <a:rPr lang="en-GB" smtClean="0"/>
              <a:t>15</a:t>
            </a:fld>
            <a:endParaRPr lang="en-GB"/>
          </a:p>
        </p:txBody>
      </p:sp>
    </p:spTree>
    <p:extLst>
      <p:ext uri="{BB962C8B-B14F-4D97-AF65-F5344CB8AC3E}">
        <p14:creationId xmlns:p14="http://schemas.microsoft.com/office/powerpoint/2010/main" val="3195310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16</a:t>
            </a:fld>
            <a:endParaRPr lang="en-GB"/>
          </a:p>
        </p:txBody>
      </p:sp>
    </p:spTree>
    <p:extLst>
      <p:ext uri="{BB962C8B-B14F-4D97-AF65-F5344CB8AC3E}">
        <p14:creationId xmlns:p14="http://schemas.microsoft.com/office/powerpoint/2010/main" val="2007519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362596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10632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Peatlands play a crucial role in climate change mitigation &amp; adaptation: </a:t>
            </a:r>
          </a:p>
          <a:p>
            <a:r>
              <a:rPr lang="en-US" sz="1200" u="sng" dirty="0"/>
              <a:t>&gt; Peatlands </a:t>
            </a:r>
            <a:r>
              <a:rPr lang="en-US" sz="1200" dirty="0"/>
              <a:t>only cover 3% of the worlds land area but contain 500GigaTon of carbon. Which is </a:t>
            </a:r>
            <a:r>
              <a:rPr lang="en-US" sz="1200" b="1" dirty="0"/>
              <a:t>twice</a:t>
            </a:r>
            <a:r>
              <a:rPr lang="en-US" sz="1200" dirty="0"/>
              <a:t> </a:t>
            </a:r>
            <a:r>
              <a:rPr lang="en-US" sz="1200" b="1" dirty="0"/>
              <a:t>the carbon stock in total of global forest biomass</a:t>
            </a:r>
            <a:r>
              <a:rPr lang="en-US" sz="1200" dirty="0"/>
              <a:t>.</a:t>
            </a:r>
          </a:p>
          <a:p>
            <a:pPr marL="171450" indent="-171450">
              <a:buFont typeface="Wingdings" panose="05000000000000000000" pitchFamily="2" charset="2"/>
              <a:buChar char="Ø"/>
            </a:pPr>
            <a:r>
              <a:rPr lang="en-US" sz="1200" u="sng" dirty="0"/>
              <a:t>Emissions </a:t>
            </a:r>
            <a:r>
              <a:rPr lang="en-US" sz="1200" dirty="0"/>
              <a:t>from peatland drainage, degradation and fires account for approx. </a:t>
            </a:r>
            <a:r>
              <a:rPr lang="en-US" sz="1200" b="1" dirty="0"/>
              <a:t>5% of global anthropogenic Greenhouse Gas Emissions. </a:t>
            </a:r>
          </a:p>
          <a:p>
            <a:pPr marL="0" indent="0">
              <a:buFont typeface="Wingdings" panose="05000000000000000000" pitchFamily="2" charset="2"/>
              <a:buNone/>
            </a:pPr>
            <a:r>
              <a:rPr lang="en-US" sz="1200" b="0" dirty="0"/>
              <a:t>This crucial role of peatlands was also stressed by The Global Convention on Wetlands, Ramsar. It urged the world that </a:t>
            </a:r>
            <a:r>
              <a:rPr lang="en-US" sz="1200" u="sng" dirty="0"/>
              <a:t>50 million hectare </a:t>
            </a:r>
            <a:r>
              <a:rPr lang="en-US" sz="1200" dirty="0"/>
              <a:t>of peatland needs to be restored by 2050 to meet the 1.5C target in the Paris Agreement, in the </a:t>
            </a:r>
            <a:r>
              <a:rPr lang="en-US" sz="1200" i="1" dirty="0"/>
              <a:t>Global Guidelines for Peatland Rewetting and Restoration </a:t>
            </a:r>
            <a:r>
              <a:rPr lang="en-US" sz="1200" i="0" dirty="0"/>
              <a:t>issued by Ramsar in 2021</a:t>
            </a:r>
            <a:endParaRPr lang="en-US" sz="1200" b="0" dirty="0"/>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5</a:t>
            </a:fld>
            <a:endParaRPr lang="en-GB"/>
          </a:p>
        </p:txBody>
      </p:sp>
    </p:spTree>
    <p:extLst>
      <p:ext uri="{BB962C8B-B14F-4D97-AF65-F5344CB8AC3E}">
        <p14:creationId xmlns:p14="http://schemas.microsoft.com/office/powerpoint/2010/main" val="138992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accent6">
                    <a:lumMod val="75000"/>
                  </a:schemeClr>
                </a:solidFill>
              </a:rPr>
              <a:t>A momentum for the restoration of degraded peatlands in this most important global peatland’s harbor is the release of Presidential Regulation (2016) to establish a dedicated Peatland Restoration Agency (BRG). This was Indonesia’s leading initiative on the coordination of peatlands restoration efforts nation-wide. As the mandate of the Agency has finished on 2020, a renewal of, an even bigger, institution established in 2020 under a Presidential Regulation, which is called the Peatland and Mangrove Restoration Agency (BRGM). The main task of this agency is to facilitate the acceleration of the restoration of 1.2 millions hectares of peatlands and 600,000 hectares  of mangroves; using </a:t>
            </a:r>
            <a:r>
              <a:rPr lang="en-US" sz="1000" b="1" dirty="0">
                <a:solidFill>
                  <a:schemeClr val="accent6">
                    <a:lumMod val="75000"/>
                  </a:schemeClr>
                </a:solidFill>
              </a:rPr>
              <a:t>rewetting </a:t>
            </a:r>
            <a:r>
              <a:rPr lang="en-US" sz="1000" dirty="0">
                <a:solidFill>
                  <a:schemeClr val="accent6">
                    <a:lumMod val="75000"/>
                  </a:schemeClr>
                </a:solidFill>
              </a:rPr>
              <a:t>of drained peatlands and </a:t>
            </a:r>
            <a:r>
              <a:rPr lang="en-US" sz="1000" b="1" dirty="0">
                <a:solidFill>
                  <a:schemeClr val="accent6">
                    <a:lumMod val="75000"/>
                  </a:schemeClr>
                </a:solidFill>
              </a:rPr>
              <a:t>revegetating </a:t>
            </a:r>
            <a:r>
              <a:rPr lang="en-US" sz="1000" dirty="0">
                <a:solidFill>
                  <a:schemeClr val="accent6">
                    <a:lumMod val="75000"/>
                  </a:schemeClr>
                </a:solidFill>
              </a:rPr>
              <a:t>landscape principles, and at the same time </a:t>
            </a:r>
            <a:r>
              <a:rPr lang="en-US" sz="1000" b="1" dirty="0">
                <a:solidFill>
                  <a:schemeClr val="accent6">
                    <a:lumMod val="75000"/>
                  </a:schemeClr>
                </a:solidFill>
              </a:rPr>
              <a:t>revitalizing or </a:t>
            </a:r>
            <a:r>
              <a:rPr lang="en-US" sz="1000" b="0" i="0" dirty="0">
                <a:solidFill>
                  <a:schemeClr val="accent6">
                    <a:lumMod val="75000"/>
                  </a:schemeClr>
                </a:solidFill>
              </a:rPr>
              <a:t>improving </a:t>
            </a:r>
            <a:r>
              <a:rPr lang="en-US" sz="1000" dirty="0">
                <a:solidFill>
                  <a:schemeClr val="accent6">
                    <a:lumMod val="75000"/>
                  </a:schemeClr>
                </a:solidFill>
              </a:rPr>
              <a:t>livelihoods of communities in the targeted areas. Our project has contributed in the provision of successful field examples on the implementation of this nation-wide peatlands restoration.</a:t>
            </a:r>
          </a:p>
        </p:txBody>
      </p:sp>
      <p:sp>
        <p:nvSpPr>
          <p:cNvPr id="4" name="Slide Number Placeholder 3"/>
          <p:cNvSpPr>
            <a:spLocks noGrp="1"/>
          </p:cNvSpPr>
          <p:nvPr>
            <p:ph type="sldNum" sz="quarter" idx="5"/>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315614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Indonesia’s commitment on global efforts on tackling climate change, especially through the sustainable management of wetlands, is expressed in the latest country’s Nationally Determined Contribution (NDC). It mentions a target under the unconditional commitment on reducing emissions by 29% (or by 41% under the conditional commitment). Furthermore it refers to restoring functions of degraded ecosystems, including wetland ecosystems like peatlands, as a necessary prerequisite for embarking on a more ambitious commitment to further reductions by 2030. On the current commitment, Indonesia has set up an ambitious target to restore 2 million ha of peatlands by 2030. </a:t>
            </a:r>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517183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DengXian" panose="02010600030101010101" pitchFamily="2" charset="-122"/>
              </a:rPr>
              <a:t>Under the </a:t>
            </a:r>
            <a:r>
              <a:rPr lang="en-AU" sz="1200" dirty="0" err="1">
                <a:effectLst/>
                <a:latin typeface="Calibri" panose="020F0502020204030204" pitchFamily="34" charset="0"/>
                <a:ea typeface="DengXian" panose="02010600030101010101" pitchFamily="2" charset="-122"/>
              </a:rPr>
              <a:t>Eco-DRR</a:t>
            </a:r>
            <a:r>
              <a:rPr lang="en-AU" sz="1200" dirty="0">
                <a:effectLst/>
                <a:latin typeface="Calibri" panose="020F0502020204030204" pitchFamily="34" charset="0"/>
                <a:ea typeface="DengXian" panose="02010600030101010101" pitchFamily="2" charset="-122"/>
              </a:rPr>
              <a:t> program (running from 2019-2021), scalable models for community-based </a:t>
            </a:r>
            <a:r>
              <a:rPr lang="en-AU" sz="1200" dirty="0" err="1">
                <a:effectLst/>
                <a:latin typeface="Calibri" panose="020F0502020204030204" pitchFamily="34" charset="0"/>
                <a:ea typeface="DengXian" panose="02010600030101010101" pitchFamily="2" charset="-122"/>
              </a:rPr>
              <a:t>Eco-DRR</a:t>
            </a:r>
            <a:r>
              <a:rPr lang="en-AU" sz="1200" dirty="0">
                <a:effectLst/>
                <a:latin typeface="Calibri" panose="020F0502020204030204" pitchFamily="34" charset="0"/>
                <a:ea typeface="DengXian" panose="02010600030101010101" pitchFamily="2" charset="-122"/>
              </a:rPr>
              <a:t> are developed. The overall objective of the project is to increase community resilience in peat ecosystems, and enabling for sustainable development. The specific objective is to increase the ECO DRR  practices in peatland ecosystem that contribute to increasing the resilience of communities. </a:t>
            </a:r>
            <a:r>
              <a:rPr lang="en-US" sz="1200" dirty="0">
                <a:effectLst/>
                <a:latin typeface="Roboto" panose="02000000000000000000" pitchFamily="2" charset="0"/>
                <a:ea typeface="Times New Roman" panose="02020603050405020304" pitchFamily="18" charset="0"/>
                <a:cs typeface="Arial" panose="020B0604020202020204" pitchFamily="34" charset="0"/>
              </a:rPr>
              <a:t>We are working in the grass root level but keep engaging with local to national level stakeholders for mainstreaming the </a:t>
            </a:r>
            <a:r>
              <a:rPr lang="en-US" sz="1200" dirty="0" err="1">
                <a:effectLst/>
                <a:latin typeface="Roboto" panose="02000000000000000000" pitchFamily="2" charset="0"/>
                <a:ea typeface="Times New Roman" panose="02020603050405020304" pitchFamily="18" charset="0"/>
                <a:cs typeface="Arial" panose="020B0604020202020204" pitchFamily="34" charset="0"/>
              </a:rPr>
              <a:t>Eco-DRR</a:t>
            </a:r>
            <a:r>
              <a:rPr lang="en-US" sz="1200" dirty="0">
                <a:effectLst/>
                <a:latin typeface="Roboto" panose="02000000000000000000" pitchFamily="2" charset="0"/>
                <a:ea typeface="Times New Roman" panose="02020603050405020304" pitchFamily="18" charset="0"/>
                <a:cs typeface="Arial" panose="020B0604020202020204" pitchFamily="34" charset="0"/>
              </a:rPr>
              <a:t> approach and model for upscaling. The </a:t>
            </a:r>
            <a:r>
              <a:rPr lang="en-US" sz="1200" dirty="0" err="1">
                <a:effectLst/>
                <a:latin typeface="Roboto" panose="02000000000000000000" pitchFamily="2" charset="0"/>
                <a:ea typeface="Times New Roman" panose="02020603050405020304" pitchFamily="18" charset="0"/>
                <a:cs typeface="Arial" panose="020B0604020202020204" pitchFamily="34" charset="0"/>
              </a:rPr>
              <a:t>Eco-DRR</a:t>
            </a:r>
            <a:r>
              <a:rPr lang="en-US" sz="1200" dirty="0">
                <a:effectLst/>
                <a:latin typeface="Roboto" panose="02000000000000000000" pitchFamily="2" charset="0"/>
                <a:ea typeface="Times New Roman" panose="02020603050405020304" pitchFamily="18" charset="0"/>
                <a:cs typeface="Arial" panose="020B0604020202020204" pitchFamily="34" charset="0"/>
              </a:rPr>
              <a:t> upscaling model includes interventions on </a:t>
            </a:r>
            <a:r>
              <a:rPr lang="en-US" sz="1200" dirty="0">
                <a:solidFill>
                  <a:srgbClr val="262626"/>
                </a:solidFill>
                <a:effectLst/>
                <a:latin typeface="Arial Narrow" panose="020B0606020202030204" pitchFamily="34" charset="0"/>
                <a:ea typeface="DengXian" panose="02010600030101010101" pitchFamily="2" charset="-122"/>
                <a:cs typeface="Arial" panose="020B0604020202020204" pitchFamily="34" charset="0"/>
              </a:rPr>
              <a:t>Ecosystem Restoration/Protection, Climate smart livelihoods and Disaster Reduction.  Through this approach, we are promoting the rehabilitation of peatlands through </a:t>
            </a:r>
            <a:r>
              <a:rPr lang="en-US" sz="1200" dirty="0" err="1">
                <a:solidFill>
                  <a:srgbClr val="262626"/>
                </a:solidFill>
                <a:effectLst/>
                <a:latin typeface="Arial Narrow" panose="020B0606020202030204" pitchFamily="34" charset="0"/>
                <a:ea typeface="DengXian" panose="02010600030101010101" pitchFamily="2" charset="-122"/>
                <a:cs typeface="Arial" panose="020B0604020202020204" pitchFamily="34" charset="0"/>
              </a:rPr>
              <a:t>paludiculture</a:t>
            </a:r>
            <a:r>
              <a:rPr lang="en-US" sz="1200" dirty="0">
                <a:solidFill>
                  <a:srgbClr val="262626"/>
                </a:solidFill>
                <a:effectLst/>
                <a:latin typeface="Arial Narrow" panose="020B0606020202030204" pitchFamily="34" charset="0"/>
                <a:ea typeface="DengXian" panose="02010600030101010101" pitchFamily="2" charset="-122"/>
                <a:cs typeface="Arial" panose="020B0604020202020204" pitchFamily="34" charset="0"/>
              </a:rPr>
              <a:t> techniques (native peat species), community engagement using financial support and conservation measures (through so-called bio-rights schemes), and encourage local communities to prevent, monitor and respond to peat fires.</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1305614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546A"/>
                </a:solidFill>
                <a:effectLst/>
                <a:latin typeface="Calibri" panose="020F0502020204030204" pitchFamily="34" charset="0"/>
                <a:ea typeface="Calibri" panose="020F0502020204030204" pitchFamily="34" charset="0"/>
                <a:cs typeface="Arial" panose="020B0604020202020204" pitchFamily="34" charset="0"/>
              </a:rPr>
              <a:t>We are using the Bio-Rights approach as a kind of bonding mechanism for interest-free conditional loans, linking nature-based solutions initiatives (we call them “packages”) and increasing people's incomes. The main goal is to increase the functionality of the ecosystem, which takes a long time. While waiting, community groups received assistance to increase their income. Group members are encouraged to fulfill the entire “package of agreement”, or at least meet a certain percentage agreed upon at the outset. If this is achieved, the conditional loan will then be converted into a grant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219485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44546A"/>
                </a:solidFill>
                <a:effectLst/>
                <a:latin typeface="Calibri" panose="020F0502020204030204" pitchFamily="34" charset="0"/>
                <a:ea typeface="Calibri" panose="020F0502020204030204" pitchFamily="34" charset="0"/>
                <a:cs typeface="Arial" panose="020B0604020202020204" pitchFamily="34" charset="0"/>
              </a:rPr>
              <a:t>Taking a Bio-Rights approach requires a systems approach, so instead of just determining specific technical solutions to address local problems, it is even more important to apply a systems approach, which means linking what happens to ecosystem and hydrological processes with social, institutional and economic processes. So apply it in a large landscape and see the possibilities of all interacting. This slide shows that the joint dialogue at the beginning of the activity is the key to the success of all work and an important factor in sustainability, through the application of adaptive management principles</a:t>
            </a:r>
            <a:endParaRPr lang="en-US" sz="1200" i="1" dirty="0">
              <a:solidFill>
                <a:srgbClr val="44546A"/>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CF2995-AB43-4B7C-B8CD-9DC7C3692A9C}" type="slidenum">
              <a:rPr lang="en-GB" smtClean="0"/>
              <a:t>10</a:t>
            </a:fld>
            <a:endParaRPr lang="en-GB"/>
          </a:p>
        </p:txBody>
      </p:sp>
    </p:spTree>
    <p:extLst>
      <p:ext uri="{BB962C8B-B14F-4D97-AF65-F5344CB8AC3E}">
        <p14:creationId xmlns:p14="http://schemas.microsoft.com/office/powerpoint/2010/main" val="868017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74825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hoto galler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cxnSp>
        <p:nvCxnSpPr>
          <p:cNvPr id="4" name="Straight Connector 3"/>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838199" y="1748079"/>
            <a:ext cx="1896289" cy="1896289"/>
          </a:xfrm>
          <a:solidFill>
            <a:schemeClr val="bg2"/>
          </a:solidFill>
        </p:spPr>
        <p:txBody>
          <a:bodyPr/>
          <a:lstStyle/>
          <a:p>
            <a:r>
              <a:rPr lang="en-US"/>
              <a:t>Click icon to add picture</a:t>
            </a:r>
            <a:endParaRPr lang="en-GB"/>
          </a:p>
        </p:txBody>
      </p:sp>
      <p:sp>
        <p:nvSpPr>
          <p:cNvPr id="7" name="Picture Placeholder 5"/>
          <p:cNvSpPr>
            <a:spLocks noGrp="1"/>
          </p:cNvSpPr>
          <p:nvPr>
            <p:ph type="pic" sz="quarter" idx="12"/>
          </p:nvPr>
        </p:nvSpPr>
        <p:spPr>
          <a:xfrm>
            <a:off x="2993027" y="1748079"/>
            <a:ext cx="1896289" cy="1896289"/>
          </a:xfrm>
          <a:solidFill>
            <a:schemeClr val="bg2"/>
          </a:solidFill>
        </p:spPr>
        <p:txBody>
          <a:bodyPr/>
          <a:lstStyle/>
          <a:p>
            <a:r>
              <a:rPr lang="en-US"/>
              <a:t>Click icon to add picture</a:t>
            </a:r>
            <a:endParaRPr lang="en-GB"/>
          </a:p>
        </p:txBody>
      </p:sp>
      <p:sp>
        <p:nvSpPr>
          <p:cNvPr id="8" name="Picture Placeholder 5"/>
          <p:cNvSpPr>
            <a:spLocks noGrp="1"/>
          </p:cNvSpPr>
          <p:nvPr>
            <p:ph type="pic" sz="quarter" idx="13"/>
          </p:nvPr>
        </p:nvSpPr>
        <p:spPr>
          <a:xfrm>
            <a:off x="5147855" y="1748078"/>
            <a:ext cx="1896289" cy="1896289"/>
          </a:xfrm>
          <a:solidFill>
            <a:schemeClr val="bg2"/>
          </a:solidFill>
        </p:spPr>
        <p:txBody>
          <a:bodyPr/>
          <a:lstStyle/>
          <a:p>
            <a:r>
              <a:rPr lang="en-US"/>
              <a:t>Click icon to add picture</a:t>
            </a:r>
            <a:endParaRPr lang="en-GB"/>
          </a:p>
        </p:txBody>
      </p:sp>
      <p:sp>
        <p:nvSpPr>
          <p:cNvPr id="9" name="Picture Placeholder 5"/>
          <p:cNvSpPr>
            <a:spLocks noGrp="1"/>
          </p:cNvSpPr>
          <p:nvPr>
            <p:ph type="pic" sz="quarter" idx="14"/>
          </p:nvPr>
        </p:nvSpPr>
        <p:spPr>
          <a:xfrm>
            <a:off x="7302683" y="1748077"/>
            <a:ext cx="1896289" cy="1896289"/>
          </a:xfrm>
          <a:solidFill>
            <a:schemeClr val="bg2"/>
          </a:solidFill>
        </p:spPr>
        <p:txBody>
          <a:bodyPr/>
          <a:lstStyle/>
          <a:p>
            <a:r>
              <a:rPr lang="en-US"/>
              <a:t>Click icon to add picture</a:t>
            </a:r>
            <a:endParaRPr lang="en-GB"/>
          </a:p>
        </p:txBody>
      </p:sp>
      <p:sp>
        <p:nvSpPr>
          <p:cNvPr id="10" name="Picture Placeholder 5"/>
          <p:cNvSpPr>
            <a:spLocks noGrp="1"/>
          </p:cNvSpPr>
          <p:nvPr>
            <p:ph type="pic" sz="quarter" idx="15"/>
          </p:nvPr>
        </p:nvSpPr>
        <p:spPr>
          <a:xfrm>
            <a:off x="9457511" y="1748077"/>
            <a:ext cx="1896289" cy="1896289"/>
          </a:xfrm>
          <a:solidFill>
            <a:schemeClr val="bg2"/>
          </a:solidFill>
        </p:spPr>
        <p:txBody>
          <a:bodyPr/>
          <a:lstStyle/>
          <a:p>
            <a:r>
              <a:rPr lang="en-US"/>
              <a:t>Click icon to add picture</a:t>
            </a:r>
            <a:endParaRPr lang="en-GB"/>
          </a:p>
        </p:txBody>
      </p:sp>
      <p:sp>
        <p:nvSpPr>
          <p:cNvPr id="11" name="Picture Placeholder 5"/>
          <p:cNvSpPr>
            <a:spLocks noGrp="1"/>
          </p:cNvSpPr>
          <p:nvPr>
            <p:ph type="pic" sz="quarter" idx="16"/>
          </p:nvPr>
        </p:nvSpPr>
        <p:spPr>
          <a:xfrm>
            <a:off x="838199" y="3934111"/>
            <a:ext cx="1896289" cy="1896289"/>
          </a:xfrm>
          <a:solidFill>
            <a:schemeClr val="bg2"/>
          </a:solidFill>
        </p:spPr>
        <p:txBody>
          <a:bodyPr/>
          <a:lstStyle/>
          <a:p>
            <a:r>
              <a:rPr lang="en-US"/>
              <a:t>Click icon to add picture</a:t>
            </a:r>
            <a:endParaRPr lang="en-GB"/>
          </a:p>
        </p:txBody>
      </p:sp>
      <p:sp>
        <p:nvSpPr>
          <p:cNvPr id="12" name="Picture Placeholder 5"/>
          <p:cNvSpPr>
            <a:spLocks noGrp="1"/>
          </p:cNvSpPr>
          <p:nvPr>
            <p:ph type="pic" sz="quarter" idx="17"/>
          </p:nvPr>
        </p:nvSpPr>
        <p:spPr>
          <a:xfrm>
            <a:off x="2993027" y="3934111"/>
            <a:ext cx="1896289" cy="1896289"/>
          </a:xfrm>
          <a:solidFill>
            <a:schemeClr val="bg2"/>
          </a:solidFill>
        </p:spPr>
        <p:txBody>
          <a:bodyPr/>
          <a:lstStyle/>
          <a:p>
            <a:r>
              <a:rPr lang="en-US"/>
              <a:t>Click icon to add picture</a:t>
            </a:r>
            <a:endParaRPr lang="en-GB"/>
          </a:p>
        </p:txBody>
      </p:sp>
      <p:sp>
        <p:nvSpPr>
          <p:cNvPr id="13" name="Picture Placeholder 5"/>
          <p:cNvSpPr>
            <a:spLocks noGrp="1"/>
          </p:cNvSpPr>
          <p:nvPr>
            <p:ph type="pic" sz="quarter" idx="18"/>
          </p:nvPr>
        </p:nvSpPr>
        <p:spPr>
          <a:xfrm>
            <a:off x="5147855" y="3934110"/>
            <a:ext cx="1896289" cy="1896289"/>
          </a:xfrm>
          <a:solidFill>
            <a:schemeClr val="bg2"/>
          </a:solidFill>
        </p:spPr>
        <p:txBody>
          <a:bodyPr/>
          <a:lstStyle/>
          <a:p>
            <a:r>
              <a:rPr lang="en-US"/>
              <a:t>Click icon to add picture</a:t>
            </a:r>
            <a:endParaRPr lang="en-GB"/>
          </a:p>
        </p:txBody>
      </p:sp>
      <p:sp>
        <p:nvSpPr>
          <p:cNvPr id="14" name="Picture Placeholder 5"/>
          <p:cNvSpPr>
            <a:spLocks noGrp="1"/>
          </p:cNvSpPr>
          <p:nvPr>
            <p:ph type="pic" sz="quarter" idx="19"/>
          </p:nvPr>
        </p:nvSpPr>
        <p:spPr>
          <a:xfrm>
            <a:off x="7302683" y="3934109"/>
            <a:ext cx="1896289" cy="1896289"/>
          </a:xfrm>
          <a:solidFill>
            <a:schemeClr val="bg2"/>
          </a:solidFill>
        </p:spPr>
        <p:txBody>
          <a:bodyPr/>
          <a:lstStyle/>
          <a:p>
            <a:r>
              <a:rPr lang="en-US"/>
              <a:t>Click icon to add picture</a:t>
            </a:r>
            <a:endParaRPr lang="en-GB"/>
          </a:p>
        </p:txBody>
      </p:sp>
      <p:sp>
        <p:nvSpPr>
          <p:cNvPr id="15" name="Picture Placeholder 5"/>
          <p:cNvSpPr>
            <a:spLocks noGrp="1"/>
          </p:cNvSpPr>
          <p:nvPr>
            <p:ph type="pic" sz="quarter" idx="20"/>
          </p:nvPr>
        </p:nvSpPr>
        <p:spPr>
          <a:xfrm>
            <a:off x="9457511" y="3934109"/>
            <a:ext cx="1896289" cy="1896289"/>
          </a:xfrm>
          <a:solidFill>
            <a:schemeClr val="bg2"/>
          </a:solidFill>
        </p:spPr>
        <p:txBody>
          <a:bodyPr/>
          <a:lstStyle/>
          <a:p>
            <a:r>
              <a:rPr lang="en-US"/>
              <a:t>Click icon to add picture</a:t>
            </a:r>
            <a:endParaRPr lang="en-GB"/>
          </a:p>
        </p:txBody>
      </p:sp>
      <p:sp>
        <p:nvSpPr>
          <p:cNvPr id="16"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82860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 id="2147483671" r:id="rId20"/>
    <p:sldLayoutId id="2147483672" r:id="rId21"/>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0548" y="466060"/>
            <a:ext cx="11350895" cy="2041166"/>
          </a:xfrm>
        </p:spPr>
        <p:txBody>
          <a:bodyPr anchor="t"/>
          <a:lstStyle/>
          <a:p>
            <a:pPr algn="ctr"/>
            <a:r>
              <a:rPr lang="en-GB" sz="4000" b="1" dirty="0">
                <a:effectLst/>
                <a:latin typeface="Calibri" panose="020F0502020204030204" pitchFamily="34" charset="0"/>
                <a:ea typeface="DengXian" panose="02010600030101010101" pitchFamily="2" charset="-122"/>
              </a:rPr>
              <a:t>Upscaling community resilience through Ecosystem-based Disaster Risk Reduction (Eco-DRR) </a:t>
            </a:r>
            <a:br>
              <a:rPr lang="en-GB" sz="4000" b="1" dirty="0">
                <a:effectLst/>
                <a:latin typeface="Calibri" panose="020F0502020204030204" pitchFamily="34" charset="0"/>
                <a:ea typeface="DengXian" panose="02010600030101010101" pitchFamily="2" charset="-122"/>
              </a:rPr>
            </a:br>
            <a:br>
              <a:rPr lang="en-GB" sz="4000" b="1" dirty="0">
                <a:effectLst/>
                <a:latin typeface="Calibri" panose="020F0502020204030204" pitchFamily="34" charset="0"/>
                <a:ea typeface="DengXian" panose="02010600030101010101" pitchFamily="2" charset="-122"/>
              </a:rPr>
            </a:br>
            <a:r>
              <a:rPr lang="en-GB" sz="4000" b="1" dirty="0">
                <a:effectLst/>
                <a:latin typeface="Calibri" panose="020F0502020204030204" pitchFamily="34" charset="0"/>
                <a:ea typeface="DengXian" panose="02010600030101010101" pitchFamily="2" charset="-122"/>
              </a:rPr>
              <a:t>Case study 2 Indonesia</a:t>
            </a:r>
            <a:br>
              <a:rPr lang="en-GB" sz="4000" b="1" dirty="0">
                <a:effectLst/>
                <a:latin typeface="Calibri" panose="020F0502020204030204" pitchFamily="34" charset="0"/>
                <a:ea typeface="DengXian" panose="02010600030101010101" pitchFamily="2" charset="-122"/>
              </a:rPr>
            </a:br>
            <a:br>
              <a:rPr lang="en-GB" sz="4000" b="1" dirty="0">
                <a:effectLst/>
                <a:latin typeface="Calibri" panose="020F0502020204030204" pitchFamily="34" charset="0"/>
                <a:ea typeface="DengXian" panose="02010600030101010101" pitchFamily="2" charset="-122"/>
              </a:rPr>
            </a:br>
            <a:r>
              <a:rPr lang="en-GB" sz="2800" b="1" dirty="0">
                <a:effectLst/>
                <a:latin typeface="Calibri" panose="020F0502020204030204" pitchFamily="34" charset="0"/>
                <a:ea typeface="DengXian" panose="02010600030101010101" pitchFamily="2" charset="-122"/>
              </a:rPr>
              <a:t>Presentation by</a:t>
            </a:r>
            <a:br>
              <a:rPr lang="en-GB" sz="4000" dirty="0">
                <a:effectLst/>
                <a:latin typeface="Calibri" panose="020F0502020204030204" pitchFamily="34" charset="0"/>
                <a:ea typeface="DengXian" panose="02010600030101010101" pitchFamily="2" charset="-122"/>
              </a:rPr>
            </a:br>
            <a:br>
              <a:rPr lang="en-GB" sz="4000" dirty="0">
                <a:effectLst/>
                <a:latin typeface="Calibri" panose="020F0502020204030204" pitchFamily="34" charset="0"/>
                <a:ea typeface="DengXian" panose="02010600030101010101" pitchFamily="2" charset="-122"/>
              </a:rPr>
            </a:br>
            <a:br>
              <a:rPr lang="en-GB" sz="4000" dirty="0">
                <a:effectLst/>
                <a:latin typeface="Calibri" panose="020F0502020204030204" pitchFamily="34" charset="0"/>
                <a:ea typeface="DengXian" panose="02010600030101010101" pitchFamily="2" charset="-122"/>
              </a:rPr>
            </a:br>
            <a:br>
              <a:rPr lang="en-GB" sz="4000" dirty="0">
                <a:effectLst/>
                <a:latin typeface="Calibri" panose="020F0502020204030204" pitchFamily="34" charset="0"/>
                <a:ea typeface="DengXian" panose="02010600030101010101" pitchFamily="2" charset="-122"/>
              </a:rPr>
            </a:br>
            <a:br>
              <a:rPr lang="en-GB" sz="4000" dirty="0">
                <a:effectLst/>
                <a:latin typeface="Calibri" panose="020F0502020204030204" pitchFamily="34" charset="0"/>
                <a:ea typeface="DengXian" panose="02010600030101010101" pitchFamily="2" charset="-122"/>
              </a:rPr>
            </a:br>
            <a:r>
              <a:rPr lang="en-GB" sz="2000" dirty="0">
                <a:effectLst/>
                <a:latin typeface="Calibri" panose="020F0502020204030204" pitchFamily="34" charset="0"/>
                <a:ea typeface="DengXian" panose="02010600030101010101" pitchFamily="2" charset="-122"/>
              </a:rPr>
              <a:t>Water and Climate Change Adaptation  </a:t>
            </a:r>
            <a:br>
              <a:rPr lang="en-GB" sz="2000" dirty="0">
                <a:effectLst/>
                <a:latin typeface="Calibri" panose="020F0502020204030204" pitchFamily="34" charset="0"/>
                <a:ea typeface="DengXian" panose="02010600030101010101" pitchFamily="2" charset="-122"/>
              </a:rPr>
            </a:br>
            <a:r>
              <a:rPr lang="en-GB" sz="2000" dirty="0">
                <a:effectLst/>
                <a:latin typeface="Calibri" panose="020F0502020204030204" pitchFamily="34" charset="0"/>
                <a:ea typeface="DengXian" panose="02010600030101010101" pitchFamily="2" charset="-122"/>
              </a:rPr>
              <a:t>13 September 2022</a:t>
            </a:r>
            <a:endParaRPr lang="en-GB" sz="2000" dirty="0"/>
          </a:p>
        </p:txBody>
      </p:sp>
      <p:sp>
        <p:nvSpPr>
          <p:cNvPr id="3" name="Subtitle 2"/>
          <p:cNvSpPr>
            <a:spLocks noGrp="1"/>
          </p:cNvSpPr>
          <p:nvPr>
            <p:ph type="subTitle" idx="1"/>
          </p:nvPr>
        </p:nvSpPr>
        <p:spPr>
          <a:xfrm>
            <a:off x="1129182" y="3917412"/>
            <a:ext cx="10676038" cy="1441912"/>
          </a:xfrm>
        </p:spPr>
        <p:txBody>
          <a:bodyPr/>
          <a:lstStyle/>
          <a:p>
            <a:r>
              <a:rPr lang="fr-FR" sz="3200" b="1" dirty="0">
                <a:solidFill>
                  <a:srgbClr val="FFC000"/>
                </a:solidFill>
              </a:rPr>
              <a:t>Mohammad </a:t>
            </a:r>
            <a:r>
              <a:rPr lang="fr-FR" sz="3200" b="1" dirty="0" err="1">
                <a:solidFill>
                  <a:srgbClr val="FFC000"/>
                </a:solidFill>
              </a:rPr>
              <a:t>Hasnain</a:t>
            </a:r>
            <a:r>
              <a:rPr lang="fr-FR" sz="3200" b="1" dirty="0">
                <a:solidFill>
                  <a:srgbClr val="FFC000"/>
                </a:solidFill>
              </a:rPr>
              <a:t>		UNEP</a:t>
            </a:r>
          </a:p>
          <a:p>
            <a:r>
              <a:rPr lang="fr-FR" sz="3200" b="1" dirty="0">
                <a:solidFill>
                  <a:srgbClr val="FFC000"/>
                </a:solidFill>
              </a:rPr>
              <a:t>Yus Noor					</a:t>
            </a:r>
            <a:r>
              <a:rPr lang="fr-FR" sz="3200" b="1" dirty="0" err="1">
                <a:solidFill>
                  <a:srgbClr val="FFC000"/>
                </a:solidFill>
              </a:rPr>
              <a:t>Wetlands</a:t>
            </a:r>
            <a:r>
              <a:rPr lang="fr-FR" sz="3200" b="1" dirty="0">
                <a:solidFill>
                  <a:srgbClr val="FFC000"/>
                </a:solidFill>
              </a:rPr>
              <a:t> International</a:t>
            </a:r>
          </a:p>
          <a:p>
            <a:endParaRPr lang="en-GB" sz="2800" b="1" dirty="0"/>
          </a:p>
        </p:txBody>
      </p:sp>
    </p:spTree>
    <p:extLst>
      <p:ext uri="{BB962C8B-B14F-4D97-AF65-F5344CB8AC3E}">
        <p14:creationId xmlns:p14="http://schemas.microsoft.com/office/powerpoint/2010/main" val="1658662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6D8ACDB4-295E-4B8F-900C-C98E93CBA782}"/>
              </a:ext>
            </a:extLst>
          </p:cNvPr>
          <p:cNvGrpSpPr/>
          <p:nvPr/>
        </p:nvGrpSpPr>
        <p:grpSpPr>
          <a:xfrm>
            <a:off x="682390" y="232013"/>
            <a:ext cx="10802752" cy="5575140"/>
            <a:chOff x="682390" y="232013"/>
            <a:chExt cx="10802752" cy="5575140"/>
          </a:xfrm>
        </p:grpSpPr>
        <p:sp>
          <p:nvSpPr>
            <p:cNvPr id="21" name="Rectangle 20">
              <a:extLst>
                <a:ext uri="{FF2B5EF4-FFF2-40B4-BE49-F238E27FC236}">
                  <a16:creationId xmlns:a16="http://schemas.microsoft.com/office/drawing/2014/main" id="{670420F1-DEF8-8A86-CFB5-51E5AFAB46BC}"/>
                </a:ext>
              </a:extLst>
            </p:cNvPr>
            <p:cNvSpPr/>
            <p:nvPr/>
          </p:nvSpPr>
          <p:spPr>
            <a:xfrm>
              <a:off x="798945" y="2968418"/>
              <a:ext cx="10686197" cy="2838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31E019B-A718-4EFB-2654-5C1D3877C7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2187" t="26548" r="27378" b="48509"/>
            <a:stretch/>
          </p:blipFill>
          <p:spPr>
            <a:xfrm>
              <a:off x="4271749" y="232013"/>
              <a:ext cx="4408227" cy="2414630"/>
            </a:xfrm>
            <a:prstGeom prst="rect">
              <a:avLst/>
            </a:prstGeom>
          </p:spPr>
        </p:pic>
        <p:sp>
          <p:nvSpPr>
            <p:cNvPr id="30" name="TextBox 29">
              <a:extLst>
                <a:ext uri="{FF2B5EF4-FFF2-40B4-BE49-F238E27FC236}">
                  <a16:creationId xmlns:a16="http://schemas.microsoft.com/office/drawing/2014/main" id="{C77F4A0F-6ED6-6288-B87A-CB10A9C745D5}"/>
                </a:ext>
              </a:extLst>
            </p:cNvPr>
            <p:cNvSpPr txBox="1"/>
            <p:nvPr/>
          </p:nvSpPr>
          <p:spPr>
            <a:xfrm>
              <a:off x="1188499" y="5402230"/>
              <a:ext cx="10204556" cy="369332"/>
            </a:xfrm>
            <a:prstGeom prst="rect">
              <a:avLst/>
            </a:prstGeom>
            <a:noFill/>
          </p:spPr>
          <p:txBody>
            <a:bodyPr wrap="square" rtlCol="0">
              <a:spAutoFit/>
            </a:bodyPr>
            <a:lstStyle/>
            <a:p>
              <a:pPr algn="ctr"/>
              <a:r>
                <a:rPr lang="en-US" dirty="0">
                  <a:solidFill>
                    <a:srgbClr val="FFFF00"/>
                  </a:solidFill>
                </a:rPr>
                <a:t>Debt-for-rehabilitation-swap /conditional loan … Bio-Rights</a:t>
              </a:r>
            </a:p>
          </p:txBody>
        </p:sp>
        <p:grpSp>
          <p:nvGrpSpPr>
            <p:cNvPr id="42" name="Group 41">
              <a:extLst>
                <a:ext uri="{FF2B5EF4-FFF2-40B4-BE49-F238E27FC236}">
                  <a16:creationId xmlns:a16="http://schemas.microsoft.com/office/drawing/2014/main" id="{DA0C83A8-0B02-8B6B-C77C-3BB443B2F3A3}"/>
                </a:ext>
              </a:extLst>
            </p:cNvPr>
            <p:cNvGrpSpPr/>
            <p:nvPr/>
          </p:nvGrpSpPr>
          <p:grpSpPr>
            <a:xfrm>
              <a:off x="1856096" y="2743200"/>
              <a:ext cx="8359831" cy="222938"/>
              <a:chOff x="1856096" y="2743200"/>
              <a:chExt cx="8359831" cy="222938"/>
            </a:xfrm>
          </p:grpSpPr>
          <p:cxnSp>
            <p:nvCxnSpPr>
              <p:cNvPr id="35" name="Straight Arrow Connector 34">
                <a:extLst>
                  <a:ext uri="{FF2B5EF4-FFF2-40B4-BE49-F238E27FC236}">
                    <a16:creationId xmlns:a16="http://schemas.microsoft.com/office/drawing/2014/main" id="{E36254AB-AB9F-AD82-E16A-47EEDE9CE500}"/>
                  </a:ext>
                </a:extLst>
              </p:cNvPr>
              <p:cNvCxnSpPr/>
              <p:nvPr/>
            </p:nvCxnSpPr>
            <p:spPr>
              <a:xfrm>
                <a:off x="1856096" y="2743200"/>
                <a:ext cx="0" cy="218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2730927-1FEC-3BCF-2EBA-1F7491DAB63C}"/>
                  </a:ext>
                </a:extLst>
              </p:cNvPr>
              <p:cNvCxnSpPr/>
              <p:nvPr/>
            </p:nvCxnSpPr>
            <p:spPr>
              <a:xfrm>
                <a:off x="4090337" y="2743200"/>
                <a:ext cx="0" cy="218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15BA5FE-C521-CA0C-C8E8-D57B89E3B0D2}"/>
                  </a:ext>
                </a:extLst>
              </p:cNvPr>
              <p:cNvCxnSpPr/>
              <p:nvPr/>
            </p:nvCxnSpPr>
            <p:spPr>
              <a:xfrm>
                <a:off x="6235309" y="2745481"/>
                <a:ext cx="0" cy="218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F227311-1DA6-4D05-E6D3-C42661F500BC}"/>
                  </a:ext>
                </a:extLst>
              </p:cNvPr>
              <p:cNvCxnSpPr/>
              <p:nvPr/>
            </p:nvCxnSpPr>
            <p:spPr>
              <a:xfrm>
                <a:off x="8357557" y="2747762"/>
                <a:ext cx="0" cy="218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2C294AA-E745-E9F1-5DDC-864225794A06}"/>
                  </a:ext>
                </a:extLst>
              </p:cNvPr>
              <p:cNvCxnSpPr/>
              <p:nvPr/>
            </p:nvCxnSpPr>
            <p:spPr>
              <a:xfrm>
                <a:off x="10215927" y="2743200"/>
                <a:ext cx="0" cy="218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65E6EFE-8754-BB78-C5CE-69DFC0FE48C0}"/>
                  </a:ext>
                </a:extLst>
              </p:cNvPr>
              <p:cNvCxnSpPr/>
              <p:nvPr/>
            </p:nvCxnSpPr>
            <p:spPr>
              <a:xfrm>
                <a:off x="1856096" y="2743200"/>
                <a:ext cx="8359831"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8A64038-137A-2FA1-46A1-4EC697206AAA}"/>
                </a:ext>
              </a:extLst>
            </p:cNvPr>
            <p:cNvGrpSpPr/>
            <p:nvPr/>
          </p:nvGrpSpPr>
          <p:grpSpPr>
            <a:xfrm rot="10800000">
              <a:off x="2249037" y="5067352"/>
              <a:ext cx="8359831" cy="222938"/>
              <a:chOff x="1856096" y="2743200"/>
              <a:chExt cx="8359831" cy="222938"/>
            </a:xfrm>
          </p:grpSpPr>
          <p:cxnSp>
            <p:nvCxnSpPr>
              <p:cNvPr id="44" name="Straight Arrow Connector 43">
                <a:extLst>
                  <a:ext uri="{FF2B5EF4-FFF2-40B4-BE49-F238E27FC236}">
                    <a16:creationId xmlns:a16="http://schemas.microsoft.com/office/drawing/2014/main" id="{58DA5735-7674-D48E-34B7-5A07E40E7B53}"/>
                  </a:ext>
                </a:extLst>
              </p:cNvPr>
              <p:cNvCxnSpPr/>
              <p:nvPr/>
            </p:nvCxnSpPr>
            <p:spPr>
              <a:xfrm>
                <a:off x="1856096" y="2743200"/>
                <a:ext cx="0" cy="2183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9706FE0-88CE-BB86-6129-93822484AECD}"/>
                  </a:ext>
                </a:extLst>
              </p:cNvPr>
              <p:cNvCxnSpPr/>
              <p:nvPr/>
            </p:nvCxnSpPr>
            <p:spPr>
              <a:xfrm>
                <a:off x="4090337" y="2743200"/>
                <a:ext cx="0" cy="2183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8782770-0DA4-6C59-D1B6-357A5B4FBE9F}"/>
                  </a:ext>
                </a:extLst>
              </p:cNvPr>
              <p:cNvCxnSpPr/>
              <p:nvPr/>
            </p:nvCxnSpPr>
            <p:spPr>
              <a:xfrm>
                <a:off x="6235309" y="2745481"/>
                <a:ext cx="0" cy="2183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838B102-5843-14B9-9CF9-5408ED34D645}"/>
                  </a:ext>
                </a:extLst>
              </p:cNvPr>
              <p:cNvCxnSpPr/>
              <p:nvPr/>
            </p:nvCxnSpPr>
            <p:spPr>
              <a:xfrm>
                <a:off x="8357557" y="2747762"/>
                <a:ext cx="0" cy="2183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9EE2391-4A04-5726-CFE8-7280ABE064F1}"/>
                  </a:ext>
                </a:extLst>
              </p:cNvPr>
              <p:cNvCxnSpPr/>
              <p:nvPr/>
            </p:nvCxnSpPr>
            <p:spPr>
              <a:xfrm>
                <a:off x="10215927" y="2743200"/>
                <a:ext cx="0" cy="21837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175B48F-006A-97BE-504B-520A0D66FD92}"/>
                  </a:ext>
                </a:extLst>
              </p:cNvPr>
              <p:cNvCxnSpPr/>
              <p:nvPr/>
            </p:nvCxnSpPr>
            <p:spPr>
              <a:xfrm>
                <a:off x="1856096" y="2743200"/>
                <a:ext cx="83598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74D2BEA9-A8EE-9329-2A45-C653DC47DF36}"/>
                </a:ext>
              </a:extLst>
            </p:cNvPr>
            <p:cNvSpPr txBox="1"/>
            <p:nvPr/>
          </p:nvSpPr>
          <p:spPr>
            <a:xfrm>
              <a:off x="682390" y="284371"/>
              <a:ext cx="4696529" cy="523220"/>
            </a:xfrm>
            <a:prstGeom prst="rect">
              <a:avLst/>
            </a:prstGeom>
            <a:solidFill>
              <a:schemeClr val="bg1"/>
            </a:solidFill>
          </p:spPr>
          <p:txBody>
            <a:bodyPr wrap="square" rtlCol="0">
              <a:spAutoFit/>
            </a:bodyPr>
            <a:lstStyle/>
            <a:p>
              <a:r>
                <a:rPr lang="en-US" sz="2800" b="1" dirty="0"/>
                <a:t>Bio-Rights … </a:t>
              </a:r>
              <a:r>
                <a:rPr lang="en-US" sz="2400" b="1" dirty="0"/>
                <a:t>How it works</a:t>
              </a:r>
              <a:endParaRPr lang="en-US" sz="2800" b="1" dirty="0"/>
            </a:p>
          </p:txBody>
        </p:sp>
      </p:grpSp>
      <p:sp>
        <p:nvSpPr>
          <p:cNvPr id="19" name="TextBox 18">
            <a:extLst>
              <a:ext uri="{FF2B5EF4-FFF2-40B4-BE49-F238E27FC236}">
                <a16:creationId xmlns:a16="http://schemas.microsoft.com/office/drawing/2014/main" id="{5AC7DD4D-34D7-C1B0-9C83-2744B4E39C26}"/>
              </a:ext>
            </a:extLst>
          </p:cNvPr>
          <p:cNvSpPr txBox="1"/>
          <p:nvPr/>
        </p:nvSpPr>
        <p:spPr>
          <a:xfrm>
            <a:off x="1049168" y="3271987"/>
            <a:ext cx="1906704" cy="523220"/>
          </a:xfrm>
          <a:prstGeom prst="rect">
            <a:avLst/>
          </a:prstGeom>
          <a:solidFill>
            <a:schemeClr val="accent6">
              <a:lumMod val="60000"/>
              <a:lumOff val="40000"/>
            </a:schemeClr>
          </a:solidFill>
        </p:spPr>
        <p:txBody>
          <a:bodyPr wrap="square" rtlCol="0">
            <a:spAutoFit/>
          </a:bodyPr>
          <a:lstStyle/>
          <a:p>
            <a:pPr algn="ctr"/>
            <a:r>
              <a:rPr lang="en-US" sz="1400" b="1" dirty="0">
                <a:solidFill>
                  <a:srgbClr val="002060"/>
                </a:solidFill>
              </a:rPr>
              <a:t>COMMUNITY CONSULTATION</a:t>
            </a:r>
          </a:p>
        </p:txBody>
      </p:sp>
      <p:sp>
        <p:nvSpPr>
          <p:cNvPr id="20" name="TextBox 19">
            <a:extLst>
              <a:ext uri="{FF2B5EF4-FFF2-40B4-BE49-F238E27FC236}">
                <a16:creationId xmlns:a16="http://schemas.microsoft.com/office/drawing/2014/main" id="{9AEBB176-AC72-F051-E693-3A6A04C7D254}"/>
              </a:ext>
            </a:extLst>
          </p:cNvPr>
          <p:cNvSpPr txBox="1"/>
          <p:nvPr/>
        </p:nvSpPr>
        <p:spPr>
          <a:xfrm>
            <a:off x="3045715" y="3259102"/>
            <a:ext cx="2303058" cy="523220"/>
          </a:xfrm>
          <a:prstGeom prst="rect">
            <a:avLst/>
          </a:prstGeom>
          <a:solidFill>
            <a:schemeClr val="accent6">
              <a:lumMod val="60000"/>
              <a:lumOff val="40000"/>
            </a:schemeClr>
          </a:solidFill>
        </p:spPr>
        <p:txBody>
          <a:bodyPr wrap="square" rtlCol="0">
            <a:spAutoFit/>
          </a:bodyPr>
          <a:lstStyle/>
          <a:p>
            <a:pPr algn="ctr"/>
            <a:r>
              <a:rPr lang="en-US" sz="1400" b="1" dirty="0">
                <a:solidFill>
                  <a:srgbClr val="002060"/>
                </a:solidFill>
              </a:rPr>
              <a:t>CAPACITY BUILDING</a:t>
            </a:r>
          </a:p>
          <a:p>
            <a:pPr algn="ctr"/>
            <a:endParaRPr lang="en-US" sz="1400" b="1" dirty="0">
              <a:solidFill>
                <a:srgbClr val="002060"/>
              </a:solidFill>
            </a:endParaRPr>
          </a:p>
        </p:txBody>
      </p:sp>
      <p:sp>
        <p:nvSpPr>
          <p:cNvPr id="22" name="TextBox 21">
            <a:extLst>
              <a:ext uri="{FF2B5EF4-FFF2-40B4-BE49-F238E27FC236}">
                <a16:creationId xmlns:a16="http://schemas.microsoft.com/office/drawing/2014/main" id="{6F268EE0-CB23-FC3B-704C-FC8AE7D53932}"/>
              </a:ext>
            </a:extLst>
          </p:cNvPr>
          <p:cNvSpPr txBox="1"/>
          <p:nvPr/>
        </p:nvSpPr>
        <p:spPr>
          <a:xfrm>
            <a:off x="5482991" y="3251560"/>
            <a:ext cx="1891925" cy="523220"/>
          </a:xfrm>
          <a:prstGeom prst="rect">
            <a:avLst/>
          </a:prstGeom>
          <a:solidFill>
            <a:schemeClr val="accent6">
              <a:lumMod val="60000"/>
              <a:lumOff val="40000"/>
            </a:schemeClr>
          </a:solidFill>
        </p:spPr>
        <p:txBody>
          <a:bodyPr wrap="square" rtlCol="0">
            <a:spAutoFit/>
          </a:bodyPr>
          <a:lstStyle/>
          <a:p>
            <a:pPr algn="ctr"/>
            <a:r>
              <a:rPr lang="en-US" sz="1400" b="1" dirty="0">
                <a:solidFill>
                  <a:srgbClr val="002060"/>
                </a:solidFill>
              </a:rPr>
              <a:t>IMPLEMENTATION OF MEASURES</a:t>
            </a:r>
          </a:p>
        </p:txBody>
      </p:sp>
      <p:sp>
        <p:nvSpPr>
          <p:cNvPr id="23" name="TextBox 22">
            <a:extLst>
              <a:ext uri="{FF2B5EF4-FFF2-40B4-BE49-F238E27FC236}">
                <a16:creationId xmlns:a16="http://schemas.microsoft.com/office/drawing/2014/main" id="{B620D6C6-51F3-8285-90B9-E8699FE89398}"/>
              </a:ext>
            </a:extLst>
          </p:cNvPr>
          <p:cNvSpPr txBox="1"/>
          <p:nvPr/>
        </p:nvSpPr>
        <p:spPr>
          <a:xfrm>
            <a:off x="7478988" y="3255113"/>
            <a:ext cx="1757139" cy="523220"/>
          </a:xfrm>
          <a:prstGeom prst="rect">
            <a:avLst/>
          </a:prstGeom>
          <a:solidFill>
            <a:schemeClr val="accent6">
              <a:lumMod val="60000"/>
              <a:lumOff val="40000"/>
            </a:schemeClr>
          </a:solidFill>
        </p:spPr>
        <p:txBody>
          <a:bodyPr wrap="square" rtlCol="0">
            <a:spAutoFit/>
          </a:bodyPr>
          <a:lstStyle/>
          <a:p>
            <a:pPr algn="ctr"/>
            <a:r>
              <a:rPr lang="en-US" sz="1400" b="1" dirty="0">
                <a:solidFill>
                  <a:srgbClr val="002060"/>
                </a:solidFill>
              </a:rPr>
              <a:t>POLICY DEVELOPMENT</a:t>
            </a:r>
          </a:p>
        </p:txBody>
      </p:sp>
      <p:sp>
        <p:nvSpPr>
          <p:cNvPr id="24" name="TextBox 23">
            <a:extLst>
              <a:ext uri="{FF2B5EF4-FFF2-40B4-BE49-F238E27FC236}">
                <a16:creationId xmlns:a16="http://schemas.microsoft.com/office/drawing/2014/main" id="{4F0BC711-2722-2AD0-5954-4E3F0E362A12}"/>
              </a:ext>
            </a:extLst>
          </p:cNvPr>
          <p:cNvSpPr txBox="1"/>
          <p:nvPr/>
        </p:nvSpPr>
        <p:spPr>
          <a:xfrm>
            <a:off x="9380576" y="3251560"/>
            <a:ext cx="1873148" cy="523220"/>
          </a:xfrm>
          <a:prstGeom prst="rect">
            <a:avLst/>
          </a:prstGeom>
          <a:solidFill>
            <a:schemeClr val="accent6">
              <a:lumMod val="60000"/>
              <a:lumOff val="40000"/>
            </a:schemeClr>
          </a:solidFill>
        </p:spPr>
        <p:txBody>
          <a:bodyPr wrap="square" rtlCol="0">
            <a:spAutoFit/>
          </a:bodyPr>
          <a:lstStyle/>
          <a:p>
            <a:pPr algn="ctr"/>
            <a:r>
              <a:rPr lang="en-US" sz="1400" b="1" dirty="0">
                <a:solidFill>
                  <a:srgbClr val="002060"/>
                </a:solidFill>
              </a:rPr>
              <a:t>MONITORING &amp; EVALUATION</a:t>
            </a:r>
          </a:p>
        </p:txBody>
      </p:sp>
      <p:sp>
        <p:nvSpPr>
          <p:cNvPr id="25" name="TextBox 24">
            <a:extLst>
              <a:ext uri="{FF2B5EF4-FFF2-40B4-BE49-F238E27FC236}">
                <a16:creationId xmlns:a16="http://schemas.microsoft.com/office/drawing/2014/main" id="{80677D07-B84E-A2D9-4A7C-370DAE346237}"/>
              </a:ext>
            </a:extLst>
          </p:cNvPr>
          <p:cNvSpPr txBox="1"/>
          <p:nvPr/>
        </p:nvSpPr>
        <p:spPr>
          <a:xfrm>
            <a:off x="1049168" y="3878234"/>
            <a:ext cx="1891925" cy="1169551"/>
          </a:xfrm>
          <a:prstGeom prst="rect">
            <a:avLst/>
          </a:prstGeom>
          <a:solidFill>
            <a:schemeClr val="bg1"/>
          </a:solidFill>
        </p:spPr>
        <p:txBody>
          <a:bodyPr wrap="square" rtlCol="0">
            <a:spAutoFit/>
          </a:bodyPr>
          <a:lstStyle/>
          <a:p>
            <a:pPr marL="109538" indent="-109538">
              <a:buFont typeface="Arial" panose="020B0604020202020204" pitchFamily="34" charset="0"/>
              <a:buChar char="•"/>
            </a:pPr>
            <a:r>
              <a:rPr lang="en-US" sz="1400" dirty="0">
                <a:solidFill>
                  <a:srgbClr val="002060"/>
                </a:solidFill>
              </a:rPr>
              <a:t>Community Group establishment &amp; legal status</a:t>
            </a:r>
          </a:p>
          <a:p>
            <a:pPr marL="109538" indent="-109538">
              <a:buFont typeface="Arial" panose="020B0604020202020204" pitchFamily="34" charset="0"/>
              <a:buChar char="•"/>
            </a:pPr>
            <a:r>
              <a:rPr lang="en-US" sz="1400" dirty="0">
                <a:solidFill>
                  <a:srgbClr val="002060"/>
                </a:solidFill>
              </a:rPr>
              <a:t>Work planning</a:t>
            </a:r>
          </a:p>
          <a:p>
            <a:pPr marL="109538" indent="-109538">
              <a:buFont typeface="Arial" panose="020B0604020202020204" pitchFamily="34" charset="0"/>
              <a:buChar char="•"/>
            </a:pPr>
            <a:r>
              <a:rPr lang="en-US" sz="1400" dirty="0">
                <a:solidFill>
                  <a:srgbClr val="002060"/>
                </a:solidFill>
              </a:rPr>
              <a:t>Long-term vision</a:t>
            </a:r>
          </a:p>
        </p:txBody>
      </p:sp>
      <p:sp>
        <p:nvSpPr>
          <p:cNvPr id="26" name="TextBox 25">
            <a:extLst>
              <a:ext uri="{FF2B5EF4-FFF2-40B4-BE49-F238E27FC236}">
                <a16:creationId xmlns:a16="http://schemas.microsoft.com/office/drawing/2014/main" id="{4B93481F-0911-E05E-FF35-0E9CB931D0CA}"/>
              </a:ext>
            </a:extLst>
          </p:cNvPr>
          <p:cNvSpPr txBox="1"/>
          <p:nvPr/>
        </p:nvSpPr>
        <p:spPr>
          <a:xfrm>
            <a:off x="3075861" y="3878234"/>
            <a:ext cx="2303059" cy="1169551"/>
          </a:xfrm>
          <a:prstGeom prst="rect">
            <a:avLst/>
          </a:prstGeom>
          <a:solidFill>
            <a:schemeClr val="bg1"/>
          </a:solidFill>
        </p:spPr>
        <p:txBody>
          <a:bodyPr wrap="square" rtlCol="0">
            <a:spAutoFit/>
          </a:bodyPr>
          <a:lstStyle/>
          <a:p>
            <a:pPr marL="109538" indent="-109538">
              <a:buFont typeface="Arial" panose="020B0604020202020204" pitchFamily="34" charset="0"/>
              <a:buChar char="•"/>
            </a:pPr>
            <a:r>
              <a:rPr lang="en-US" sz="1400" dirty="0">
                <a:solidFill>
                  <a:srgbClr val="002060"/>
                </a:solidFill>
              </a:rPr>
              <a:t>Livelihood</a:t>
            </a:r>
          </a:p>
          <a:p>
            <a:pPr marL="109538" indent="-109538">
              <a:buFont typeface="Arial" panose="020B0604020202020204" pitchFamily="34" charset="0"/>
              <a:buChar char="•"/>
            </a:pPr>
            <a:r>
              <a:rPr lang="en-US" sz="1400" dirty="0">
                <a:solidFill>
                  <a:srgbClr val="002060"/>
                </a:solidFill>
              </a:rPr>
              <a:t>Peatland rehabilitation</a:t>
            </a:r>
          </a:p>
          <a:p>
            <a:pPr marL="109538" indent="-109538">
              <a:buFont typeface="Arial" panose="020B0604020202020204" pitchFamily="34" charset="0"/>
              <a:buChar char="•"/>
            </a:pPr>
            <a:r>
              <a:rPr lang="en-US" sz="1400" dirty="0">
                <a:solidFill>
                  <a:srgbClr val="002060"/>
                </a:solidFill>
              </a:rPr>
              <a:t>Knowledge management</a:t>
            </a:r>
          </a:p>
          <a:p>
            <a:pPr marL="109538" indent="-109538">
              <a:buFont typeface="Arial" panose="020B0604020202020204" pitchFamily="34" charset="0"/>
              <a:buChar char="•"/>
            </a:pPr>
            <a:endParaRPr lang="en-US" sz="1400" dirty="0">
              <a:solidFill>
                <a:srgbClr val="002060"/>
              </a:solidFill>
            </a:endParaRPr>
          </a:p>
          <a:p>
            <a:pPr marL="109538" indent="-109538">
              <a:buFont typeface="Arial" panose="020B0604020202020204" pitchFamily="34" charset="0"/>
              <a:buChar char="•"/>
            </a:pPr>
            <a:endParaRPr lang="en-US" sz="1400" dirty="0">
              <a:solidFill>
                <a:srgbClr val="002060"/>
              </a:solidFill>
            </a:endParaRPr>
          </a:p>
        </p:txBody>
      </p:sp>
      <p:sp>
        <p:nvSpPr>
          <p:cNvPr id="27" name="TextBox 26">
            <a:extLst>
              <a:ext uri="{FF2B5EF4-FFF2-40B4-BE49-F238E27FC236}">
                <a16:creationId xmlns:a16="http://schemas.microsoft.com/office/drawing/2014/main" id="{74AE7191-4D0E-6B2F-37DE-50B7B3DA497A}"/>
              </a:ext>
            </a:extLst>
          </p:cNvPr>
          <p:cNvSpPr txBox="1"/>
          <p:nvPr/>
        </p:nvSpPr>
        <p:spPr>
          <a:xfrm>
            <a:off x="5482992" y="3866743"/>
            <a:ext cx="1891925" cy="1169551"/>
          </a:xfrm>
          <a:prstGeom prst="rect">
            <a:avLst/>
          </a:prstGeom>
          <a:solidFill>
            <a:schemeClr val="bg1"/>
          </a:solidFill>
        </p:spPr>
        <p:txBody>
          <a:bodyPr wrap="square" rtlCol="0">
            <a:spAutoFit/>
          </a:bodyPr>
          <a:lstStyle/>
          <a:p>
            <a:pPr marL="109538" indent="-109538">
              <a:buFont typeface="Arial" panose="020B0604020202020204" pitchFamily="34" charset="0"/>
              <a:buChar char="•"/>
            </a:pPr>
            <a:r>
              <a:rPr lang="en-US" sz="1400" dirty="0">
                <a:solidFill>
                  <a:srgbClr val="002060"/>
                </a:solidFill>
              </a:rPr>
              <a:t>Peatland rehabilitation</a:t>
            </a:r>
          </a:p>
          <a:p>
            <a:pPr marL="109538" indent="-109538">
              <a:buFont typeface="Arial" panose="020B0604020202020204" pitchFamily="34" charset="0"/>
              <a:buChar char="•"/>
            </a:pPr>
            <a:r>
              <a:rPr lang="en-US" sz="1400" dirty="0">
                <a:solidFill>
                  <a:srgbClr val="002060"/>
                </a:solidFill>
              </a:rPr>
              <a:t>DRR measures</a:t>
            </a:r>
          </a:p>
          <a:p>
            <a:pPr marL="109538" indent="-109538">
              <a:buFont typeface="Arial" panose="020B0604020202020204" pitchFamily="34" charset="0"/>
              <a:buChar char="•"/>
            </a:pPr>
            <a:endParaRPr lang="en-US" sz="1400" dirty="0">
              <a:solidFill>
                <a:srgbClr val="002060"/>
              </a:solidFill>
            </a:endParaRPr>
          </a:p>
          <a:p>
            <a:pPr marL="109538" indent="-109538">
              <a:buFont typeface="Arial" panose="020B0604020202020204" pitchFamily="34" charset="0"/>
              <a:buChar char="•"/>
            </a:pPr>
            <a:endParaRPr lang="en-US" sz="1400" dirty="0">
              <a:solidFill>
                <a:srgbClr val="002060"/>
              </a:solidFill>
            </a:endParaRPr>
          </a:p>
        </p:txBody>
      </p:sp>
      <p:sp>
        <p:nvSpPr>
          <p:cNvPr id="28" name="TextBox 27">
            <a:extLst>
              <a:ext uri="{FF2B5EF4-FFF2-40B4-BE49-F238E27FC236}">
                <a16:creationId xmlns:a16="http://schemas.microsoft.com/office/drawing/2014/main" id="{52961F86-9C6E-5E02-EDBD-6BBFDF352DA0}"/>
              </a:ext>
            </a:extLst>
          </p:cNvPr>
          <p:cNvSpPr txBox="1"/>
          <p:nvPr/>
        </p:nvSpPr>
        <p:spPr>
          <a:xfrm>
            <a:off x="7478989" y="3857724"/>
            <a:ext cx="1792385" cy="1169551"/>
          </a:xfrm>
          <a:prstGeom prst="rect">
            <a:avLst/>
          </a:prstGeom>
          <a:solidFill>
            <a:schemeClr val="bg1"/>
          </a:solidFill>
        </p:spPr>
        <p:txBody>
          <a:bodyPr wrap="square" rtlCol="0">
            <a:spAutoFit/>
          </a:bodyPr>
          <a:lstStyle/>
          <a:p>
            <a:pPr marL="109538" indent="-109538">
              <a:buFont typeface="Arial" panose="020B0604020202020204" pitchFamily="34" charset="0"/>
              <a:buChar char="•"/>
            </a:pPr>
            <a:r>
              <a:rPr lang="en-US" sz="1400" dirty="0">
                <a:solidFill>
                  <a:srgbClr val="002060"/>
                </a:solidFill>
              </a:rPr>
              <a:t>Village regulation</a:t>
            </a:r>
          </a:p>
          <a:p>
            <a:pPr marL="109538" indent="-109538">
              <a:buFont typeface="Arial" panose="020B0604020202020204" pitchFamily="34" charset="0"/>
              <a:buChar char="•"/>
            </a:pPr>
            <a:r>
              <a:rPr lang="en-US" sz="1400" dirty="0">
                <a:solidFill>
                  <a:srgbClr val="002060"/>
                </a:solidFill>
              </a:rPr>
              <a:t>Mid-term planning</a:t>
            </a:r>
          </a:p>
          <a:p>
            <a:pPr marL="109538" indent="-109538">
              <a:buFont typeface="Arial" panose="020B0604020202020204" pitchFamily="34" charset="0"/>
              <a:buChar char="•"/>
            </a:pPr>
            <a:r>
              <a:rPr lang="en-US" sz="1400" dirty="0">
                <a:solidFill>
                  <a:srgbClr val="002060"/>
                </a:solidFill>
              </a:rPr>
              <a:t>Training curricula</a:t>
            </a:r>
          </a:p>
          <a:p>
            <a:pPr marL="109538" indent="-109538">
              <a:buFont typeface="Arial" panose="020B0604020202020204" pitchFamily="34" charset="0"/>
              <a:buChar char="•"/>
            </a:pPr>
            <a:endParaRPr lang="en-US" sz="1400" dirty="0">
              <a:solidFill>
                <a:srgbClr val="002060"/>
              </a:solidFill>
            </a:endParaRPr>
          </a:p>
          <a:p>
            <a:pPr marL="109538" indent="-109538">
              <a:buFont typeface="Arial" panose="020B0604020202020204" pitchFamily="34" charset="0"/>
              <a:buChar char="•"/>
            </a:pPr>
            <a:endParaRPr lang="en-US" sz="1400" dirty="0">
              <a:solidFill>
                <a:srgbClr val="002060"/>
              </a:solidFill>
            </a:endParaRPr>
          </a:p>
        </p:txBody>
      </p:sp>
      <p:sp>
        <p:nvSpPr>
          <p:cNvPr id="29" name="TextBox 28">
            <a:extLst>
              <a:ext uri="{FF2B5EF4-FFF2-40B4-BE49-F238E27FC236}">
                <a16:creationId xmlns:a16="http://schemas.microsoft.com/office/drawing/2014/main" id="{84970995-9096-7E2C-7DB6-AE2D4BDB6A3D}"/>
              </a:ext>
            </a:extLst>
          </p:cNvPr>
          <p:cNvSpPr txBox="1"/>
          <p:nvPr/>
        </p:nvSpPr>
        <p:spPr>
          <a:xfrm>
            <a:off x="9375446" y="3864586"/>
            <a:ext cx="1891925" cy="1169551"/>
          </a:xfrm>
          <a:prstGeom prst="rect">
            <a:avLst/>
          </a:prstGeom>
          <a:solidFill>
            <a:schemeClr val="bg1"/>
          </a:solidFill>
        </p:spPr>
        <p:txBody>
          <a:bodyPr wrap="square" rtlCol="0">
            <a:spAutoFit/>
          </a:bodyPr>
          <a:lstStyle/>
          <a:p>
            <a:pPr marL="109538" indent="-109538">
              <a:buFont typeface="Arial" panose="020B0604020202020204" pitchFamily="34" charset="0"/>
              <a:buChar char="•"/>
            </a:pPr>
            <a:r>
              <a:rPr lang="en-US" sz="1400" dirty="0">
                <a:solidFill>
                  <a:srgbClr val="002060"/>
                </a:solidFill>
              </a:rPr>
              <a:t>YES, loan-to-grant</a:t>
            </a:r>
          </a:p>
          <a:p>
            <a:pPr marL="109538" indent="-109538">
              <a:buFont typeface="Arial" panose="020B0604020202020204" pitchFamily="34" charset="0"/>
              <a:buChar char="•"/>
            </a:pPr>
            <a:r>
              <a:rPr lang="en-US" sz="1400" dirty="0">
                <a:solidFill>
                  <a:srgbClr val="002060"/>
                </a:solidFill>
              </a:rPr>
              <a:t>NO, proportionate loan payment</a:t>
            </a:r>
          </a:p>
          <a:p>
            <a:pPr marL="109538" indent="-109538">
              <a:buFont typeface="Arial" panose="020B0604020202020204" pitchFamily="34" charset="0"/>
              <a:buChar char="•"/>
            </a:pPr>
            <a:endParaRPr lang="en-US" sz="1400" dirty="0">
              <a:solidFill>
                <a:srgbClr val="002060"/>
              </a:solidFill>
            </a:endParaRPr>
          </a:p>
          <a:p>
            <a:pPr marL="109538" indent="-109538">
              <a:buFont typeface="Arial" panose="020B0604020202020204" pitchFamily="34" charset="0"/>
              <a:buChar char="•"/>
            </a:pPr>
            <a:endParaRPr lang="en-US" sz="1400" dirty="0">
              <a:solidFill>
                <a:srgbClr val="002060"/>
              </a:solidFill>
            </a:endParaRPr>
          </a:p>
        </p:txBody>
      </p:sp>
      <p:pic>
        <p:nvPicPr>
          <p:cNvPr id="52" name="Picture 51">
            <a:extLst>
              <a:ext uri="{FF2B5EF4-FFF2-40B4-BE49-F238E27FC236}">
                <a16:creationId xmlns:a16="http://schemas.microsoft.com/office/drawing/2014/main" id="{7651A4E0-F1AF-1861-518A-A13F8C43AA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3877" y="9055"/>
            <a:ext cx="3198124" cy="2270121"/>
          </a:xfrm>
          <a:prstGeom prst="rect">
            <a:avLst/>
          </a:prstGeom>
        </p:spPr>
      </p:pic>
    </p:spTree>
    <p:extLst>
      <p:ext uri="{BB962C8B-B14F-4D97-AF65-F5344CB8AC3E}">
        <p14:creationId xmlns:p14="http://schemas.microsoft.com/office/powerpoint/2010/main" val="264525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2135A52E-27EE-48C0-A249-9A084117614B}"/>
              </a:ext>
            </a:extLst>
          </p:cNvPr>
          <p:cNvSpPr>
            <a:spLocks noGrp="1"/>
          </p:cNvSpPr>
          <p:nvPr>
            <p:ph type="title"/>
          </p:nvPr>
        </p:nvSpPr>
        <p:spPr>
          <a:xfrm>
            <a:off x="842741" y="-37422"/>
            <a:ext cx="10791091" cy="797410"/>
          </a:xfrm>
        </p:spPr>
        <p:txBody>
          <a:bodyPr>
            <a:normAutofit/>
          </a:bodyPr>
          <a:lstStyle/>
          <a:p>
            <a:r>
              <a:rPr lang="en-ID" dirty="0"/>
              <a:t>Upscaling Eco-DRR Measures</a:t>
            </a:r>
          </a:p>
        </p:txBody>
      </p:sp>
      <p:pic>
        <p:nvPicPr>
          <p:cNvPr id="36" name="Picture 35">
            <a:extLst>
              <a:ext uri="{FF2B5EF4-FFF2-40B4-BE49-F238E27FC236}">
                <a16:creationId xmlns:a16="http://schemas.microsoft.com/office/drawing/2014/main" id="{BD420D70-2E48-4802-B094-8E005B9BE6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2635" y="834886"/>
            <a:ext cx="1796716" cy="2503025"/>
          </a:xfrm>
          <a:prstGeom prst="rect">
            <a:avLst/>
          </a:prstGeom>
        </p:spPr>
      </p:pic>
      <p:pic>
        <p:nvPicPr>
          <p:cNvPr id="37" name="Picture 36">
            <a:extLst>
              <a:ext uri="{FF2B5EF4-FFF2-40B4-BE49-F238E27FC236}">
                <a16:creationId xmlns:a16="http://schemas.microsoft.com/office/drawing/2014/main" id="{01457A59-7C29-4F89-9D0F-B789A9C0A5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959" y="834886"/>
            <a:ext cx="2812082" cy="2490626"/>
          </a:xfrm>
          <a:prstGeom prst="rect">
            <a:avLst/>
          </a:prstGeom>
        </p:spPr>
      </p:pic>
      <p:pic>
        <p:nvPicPr>
          <p:cNvPr id="38" name="Picture 37">
            <a:extLst>
              <a:ext uri="{FF2B5EF4-FFF2-40B4-BE49-F238E27FC236}">
                <a16:creationId xmlns:a16="http://schemas.microsoft.com/office/drawing/2014/main" id="{617D53C3-A04F-42CB-8E53-C9428FB2E3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76945" y="834886"/>
            <a:ext cx="3348931" cy="2490626"/>
          </a:xfrm>
          <a:prstGeom prst="rect">
            <a:avLst/>
          </a:prstGeom>
        </p:spPr>
      </p:pic>
      <p:pic>
        <p:nvPicPr>
          <p:cNvPr id="39" name="Picture 38">
            <a:extLst>
              <a:ext uri="{FF2B5EF4-FFF2-40B4-BE49-F238E27FC236}">
                <a16:creationId xmlns:a16="http://schemas.microsoft.com/office/drawing/2014/main" id="{F1AE5E45-AD5B-4410-A727-3C208A7EB8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2958" y="3400411"/>
            <a:ext cx="2812081" cy="2489429"/>
          </a:xfrm>
          <a:prstGeom prst="rect">
            <a:avLst/>
          </a:prstGeom>
        </p:spPr>
      </p:pic>
      <p:pic>
        <p:nvPicPr>
          <p:cNvPr id="40" name="Picture 39">
            <a:extLst>
              <a:ext uri="{FF2B5EF4-FFF2-40B4-BE49-F238E27FC236}">
                <a16:creationId xmlns:a16="http://schemas.microsoft.com/office/drawing/2014/main" id="{DD50791C-8D70-4AD7-8853-2AF4B737FC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2635" y="3396797"/>
            <a:ext cx="1796716" cy="2512581"/>
          </a:xfrm>
          <a:prstGeom prst="rect">
            <a:avLst/>
          </a:prstGeom>
        </p:spPr>
      </p:pic>
      <p:pic>
        <p:nvPicPr>
          <p:cNvPr id="41" name="Picture 40">
            <a:extLst>
              <a:ext uri="{FF2B5EF4-FFF2-40B4-BE49-F238E27FC236}">
                <a16:creationId xmlns:a16="http://schemas.microsoft.com/office/drawing/2014/main" id="{8376D040-AAA3-4147-811B-6CBF3D4C811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03116" y="3376714"/>
            <a:ext cx="2107436" cy="2510987"/>
          </a:xfrm>
          <a:prstGeom prst="rect">
            <a:avLst/>
          </a:prstGeom>
        </p:spPr>
      </p:pic>
      <p:pic>
        <p:nvPicPr>
          <p:cNvPr id="43" name="Picture 42" descr="Graphical user interface, website&#10;&#10;Description automatically generated">
            <a:extLst>
              <a:ext uri="{FF2B5EF4-FFF2-40B4-BE49-F238E27FC236}">
                <a16:creationId xmlns:a16="http://schemas.microsoft.com/office/drawing/2014/main" id="{DACE15C1-06FB-4749-A527-9EF17B4F5F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04318" y="3376714"/>
            <a:ext cx="4113788" cy="2536821"/>
          </a:xfrm>
          <a:prstGeom prst="rect">
            <a:avLst/>
          </a:prstGeom>
        </p:spPr>
      </p:pic>
      <p:pic>
        <p:nvPicPr>
          <p:cNvPr id="3" name="Picture 2">
            <a:extLst>
              <a:ext uri="{FF2B5EF4-FFF2-40B4-BE49-F238E27FC236}">
                <a16:creationId xmlns:a16="http://schemas.microsoft.com/office/drawing/2014/main" id="{39C67DEA-C8AC-9D3D-CEA0-2F5AEDBFB9DB}"/>
              </a:ext>
            </a:extLst>
          </p:cNvPr>
          <p:cNvPicPr>
            <a:picLocks noChangeAspect="1"/>
          </p:cNvPicPr>
          <p:nvPr/>
        </p:nvPicPr>
        <p:blipFill>
          <a:blip r:embed="rId10"/>
          <a:stretch>
            <a:fillRect/>
          </a:stretch>
        </p:blipFill>
        <p:spPr>
          <a:xfrm>
            <a:off x="8393470" y="834886"/>
            <a:ext cx="3565571" cy="2490626"/>
          </a:xfrm>
          <a:prstGeom prst="rect">
            <a:avLst/>
          </a:prstGeom>
        </p:spPr>
      </p:pic>
    </p:spTree>
    <p:extLst>
      <p:ext uri="{BB962C8B-B14F-4D97-AF65-F5344CB8AC3E}">
        <p14:creationId xmlns:p14="http://schemas.microsoft.com/office/powerpoint/2010/main" val="2266475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686BF70-6BCA-4F8C-9C64-2A892A633D43}"/>
              </a:ext>
            </a:extLst>
          </p:cNvPr>
          <p:cNvSpPr>
            <a:spLocks noGrp="1"/>
          </p:cNvSpPr>
          <p:nvPr>
            <p:ph type="title"/>
          </p:nvPr>
        </p:nvSpPr>
        <p:spPr>
          <a:xfrm>
            <a:off x="1629674" y="337017"/>
            <a:ext cx="9311594" cy="554292"/>
          </a:xfrm>
        </p:spPr>
        <p:txBody>
          <a:bodyPr>
            <a:noAutofit/>
          </a:bodyPr>
          <a:lstStyle/>
          <a:p>
            <a:r>
              <a:rPr lang="en-ID" sz="2800" dirty="0"/>
              <a:t>Upscaling Eco-DRR Measures: </a:t>
            </a:r>
            <a:r>
              <a:rPr lang="en-US" sz="2800" dirty="0"/>
              <a:t>Integration of Peat Restoration (re-wetting) and floating net fish-cage</a:t>
            </a:r>
          </a:p>
        </p:txBody>
      </p:sp>
      <p:grpSp>
        <p:nvGrpSpPr>
          <p:cNvPr id="19" name="Group 18">
            <a:extLst>
              <a:ext uri="{FF2B5EF4-FFF2-40B4-BE49-F238E27FC236}">
                <a16:creationId xmlns:a16="http://schemas.microsoft.com/office/drawing/2014/main" id="{E2B68B67-9D03-4D10-BED7-1384ACAF6C7C}"/>
              </a:ext>
            </a:extLst>
          </p:cNvPr>
          <p:cNvGrpSpPr/>
          <p:nvPr/>
        </p:nvGrpSpPr>
        <p:grpSpPr>
          <a:xfrm>
            <a:off x="1307197" y="1125906"/>
            <a:ext cx="9038326" cy="4887273"/>
            <a:chOff x="1629674" y="1907017"/>
            <a:chExt cx="9038326" cy="4887273"/>
          </a:xfrm>
        </p:grpSpPr>
        <p:pic>
          <p:nvPicPr>
            <p:cNvPr id="20" name="Picture 19">
              <a:extLst>
                <a:ext uri="{FF2B5EF4-FFF2-40B4-BE49-F238E27FC236}">
                  <a16:creationId xmlns:a16="http://schemas.microsoft.com/office/drawing/2014/main" id="{685257F9-0923-4E9C-A730-603489E44F27}"/>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9674" y="1907017"/>
              <a:ext cx="4875675" cy="2477952"/>
            </a:xfrm>
            <a:prstGeom prst="rect">
              <a:avLst/>
            </a:prstGeom>
            <a:noFill/>
            <a:ln>
              <a:noFill/>
            </a:ln>
          </p:spPr>
        </p:pic>
        <p:grpSp>
          <p:nvGrpSpPr>
            <p:cNvPr id="21" name="Group 20">
              <a:extLst>
                <a:ext uri="{FF2B5EF4-FFF2-40B4-BE49-F238E27FC236}">
                  <a16:creationId xmlns:a16="http://schemas.microsoft.com/office/drawing/2014/main" id="{F8200ABA-CFA9-4A87-89FA-74AAC917808B}"/>
                </a:ext>
              </a:extLst>
            </p:cNvPr>
            <p:cNvGrpSpPr/>
            <p:nvPr/>
          </p:nvGrpSpPr>
          <p:grpSpPr>
            <a:xfrm>
              <a:off x="6551932" y="1907017"/>
              <a:ext cx="4116068" cy="2477952"/>
              <a:chOff x="1515002" y="1001172"/>
              <a:chExt cx="9016044" cy="5856827"/>
            </a:xfrm>
          </p:grpSpPr>
          <p:pic>
            <p:nvPicPr>
              <p:cNvPr id="26" name="Picture 25">
                <a:extLst>
                  <a:ext uri="{FF2B5EF4-FFF2-40B4-BE49-F238E27FC236}">
                    <a16:creationId xmlns:a16="http://schemas.microsoft.com/office/drawing/2014/main" id="{A4AD6E7B-E324-484F-97F0-D84A25AE30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5002" y="1001172"/>
                <a:ext cx="8740588" cy="5856827"/>
              </a:xfrm>
              <a:prstGeom prst="rect">
                <a:avLst/>
              </a:prstGeom>
            </p:spPr>
          </p:pic>
          <p:sp>
            <p:nvSpPr>
              <p:cNvPr id="27" name="TextBox 26">
                <a:extLst>
                  <a:ext uri="{FF2B5EF4-FFF2-40B4-BE49-F238E27FC236}">
                    <a16:creationId xmlns:a16="http://schemas.microsoft.com/office/drawing/2014/main" id="{1243B179-B050-4E66-A221-CE693B522A0B}"/>
                  </a:ext>
                </a:extLst>
              </p:cNvPr>
              <p:cNvSpPr txBox="1"/>
              <p:nvPr/>
            </p:nvSpPr>
            <p:spPr>
              <a:xfrm>
                <a:off x="7510605" y="2140302"/>
                <a:ext cx="3020441" cy="1363975"/>
              </a:xfrm>
              <a:prstGeom prst="rect">
                <a:avLst/>
              </a:prstGeom>
              <a:noFill/>
            </p:spPr>
            <p:txBody>
              <a:bodyPr wrap="square" rtlCol="0">
                <a:spAutoFit/>
              </a:bodyPr>
              <a:lstStyle/>
              <a:p>
                <a:pPr algn="ctr"/>
                <a:r>
                  <a:rPr lang="en-US" sz="1050" dirty="0">
                    <a:solidFill>
                      <a:srgbClr val="FFFF00"/>
                    </a:solidFill>
                  </a:rPr>
                  <a:t>Floating net cage for aquaculture placed in blocked canal</a:t>
                </a:r>
                <a:endParaRPr lang="en-ID" sz="1050" dirty="0">
                  <a:solidFill>
                    <a:srgbClr val="FFFF00"/>
                  </a:solidFill>
                </a:endParaRPr>
              </a:p>
            </p:txBody>
          </p:sp>
          <p:sp>
            <p:nvSpPr>
              <p:cNvPr id="28" name="Arrow: Down 27">
                <a:extLst>
                  <a:ext uri="{FF2B5EF4-FFF2-40B4-BE49-F238E27FC236}">
                    <a16:creationId xmlns:a16="http://schemas.microsoft.com/office/drawing/2014/main" id="{62F3A4C5-B1D1-47E2-8AC5-E37F722D1B92}"/>
                  </a:ext>
                </a:extLst>
              </p:cNvPr>
              <p:cNvSpPr/>
              <p:nvPr/>
            </p:nvSpPr>
            <p:spPr>
              <a:xfrm>
                <a:off x="8554661" y="3928558"/>
                <a:ext cx="932328" cy="48409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9" name="TextBox 28">
                <a:extLst>
                  <a:ext uri="{FF2B5EF4-FFF2-40B4-BE49-F238E27FC236}">
                    <a16:creationId xmlns:a16="http://schemas.microsoft.com/office/drawing/2014/main" id="{BFD29F75-FB51-425F-8551-0082B1EF8456}"/>
                  </a:ext>
                </a:extLst>
              </p:cNvPr>
              <p:cNvSpPr txBox="1"/>
              <p:nvPr/>
            </p:nvSpPr>
            <p:spPr>
              <a:xfrm>
                <a:off x="4170678" y="1949545"/>
                <a:ext cx="3864439" cy="982061"/>
              </a:xfrm>
              <a:prstGeom prst="rect">
                <a:avLst/>
              </a:prstGeom>
              <a:noFill/>
            </p:spPr>
            <p:txBody>
              <a:bodyPr wrap="square" rtlCol="0">
                <a:spAutoFit/>
              </a:bodyPr>
              <a:lstStyle/>
              <a:p>
                <a:pPr algn="ctr"/>
                <a:r>
                  <a:rPr lang="en-US" sz="1050" dirty="0">
                    <a:solidFill>
                      <a:srgbClr val="FFFF00"/>
                    </a:solidFill>
                  </a:rPr>
                  <a:t>Rewetting: blocking canal using areca nut stems</a:t>
                </a:r>
                <a:endParaRPr lang="en-ID" sz="1050" dirty="0">
                  <a:solidFill>
                    <a:srgbClr val="FFFF00"/>
                  </a:solidFill>
                </a:endParaRPr>
              </a:p>
            </p:txBody>
          </p:sp>
          <p:sp>
            <p:nvSpPr>
              <p:cNvPr id="30" name="Arrow: Down 29">
                <a:extLst>
                  <a:ext uri="{FF2B5EF4-FFF2-40B4-BE49-F238E27FC236}">
                    <a16:creationId xmlns:a16="http://schemas.microsoft.com/office/drawing/2014/main" id="{AF1BF3AF-4991-464B-B617-62F5A60B0EC4}"/>
                  </a:ext>
                </a:extLst>
              </p:cNvPr>
              <p:cNvSpPr/>
              <p:nvPr/>
            </p:nvSpPr>
            <p:spPr>
              <a:xfrm>
                <a:off x="4548546" y="2875462"/>
                <a:ext cx="591672" cy="61039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pic>
          <p:nvPicPr>
            <p:cNvPr id="22" name="Picture 21">
              <a:extLst>
                <a:ext uri="{FF2B5EF4-FFF2-40B4-BE49-F238E27FC236}">
                  <a16:creationId xmlns:a16="http://schemas.microsoft.com/office/drawing/2014/main" id="{22612126-1365-41DA-B137-0F28402CC1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31578" y="4457975"/>
              <a:ext cx="4873770" cy="2335203"/>
            </a:xfrm>
            <a:prstGeom prst="rect">
              <a:avLst/>
            </a:prstGeom>
          </p:spPr>
        </p:pic>
        <p:pic>
          <p:nvPicPr>
            <p:cNvPr id="23" name="Picture 22">
              <a:extLst>
                <a:ext uri="{FF2B5EF4-FFF2-40B4-BE49-F238E27FC236}">
                  <a16:creationId xmlns:a16="http://schemas.microsoft.com/office/drawing/2014/main" id="{4806445C-0963-4661-9911-4C87E05EC4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3887" y="4448761"/>
              <a:ext cx="3988360" cy="2345529"/>
            </a:xfrm>
            <a:prstGeom prst="rect">
              <a:avLst/>
            </a:prstGeom>
          </p:spPr>
        </p:pic>
        <p:cxnSp>
          <p:nvCxnSpPr>
            <p:cNvPr id="24" name="Straight Arrow Connector 23">
              <a:extLst>
                <a:ext uri="{FF2B5EF4-FFF2-40B4-BE49-F238E27FC236}">
                  <a16:creationId xmlns:a16="http://schemas.microsoft.com/office/drawing/2014/main" id="{16EC5161-7EAA-4CBD-840D-7DF889076059}"/>
                </a:ext>
              </a:extLst>
            </p:cNvPr>
            <p:cNvCxnSpPr/>
            <p:nvPr/>
          </p:nvCxnSpPr>
          <p:spPr>
            <a:xfrm flipV="1">
              <a:off x="5098473" y="3145558"/>
              <a:ext cx="2358736" cy="2434360"/>
            </a:xfrm>
            <a:prstGeom prst="straightConnector1">
              <a:avLst/>
            </a:prstGeom>
            <a:ln w="47625">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FC4DCF8-A272-42A7-85CC-0ED2194B1F21}"/>
                </a:ext>
              </a:extLst>
            </p:cNvPr>
            <p:cNvSpPr txBox="1"/>
            <p:nvPr/>
          </p:nvSpPr>
          <p:spPr>
            <a:xfrm>
              <a:off x="6722777" y="4865923"/>
              <a:ext cx="3042951" cy="415498"/>
            </a:xfrm>
            <a:prstGeom prst="rect">
              <a:avLst/>
            </a:prstGeom>
            <a:noFill/>
          </p:spPr>
          <p:txBody>
            <a:bodyPr wrap="square" rtlCol="0">
              <a:spAutoFit/>
            </a:bodyPr>
            <a:lstStyle/>
            <a:p>
              <a:pPr algn="ctr"/>
              <a:r>
                <a:rPr lang="en-US" sz="1050" dirty="0" err="1">
                  <a:solidFill>
                    <a:srgbClr val="C00000"/>
                  </a:solidFill>
                </a:rPr>
                <a:t>Paludiculture</a:t>
              </a:r>
              <a:r>
                <a:rPr lang="en-US" sz="1050" dirty="0">
                  <a:solidFill>
                    <a:srgbClr val="C00000"/>
                  </a:solidFill>
                </a:rPr>
                <a:t> seedlings preparation in PME </a:t>
              </a:r>
              <a:r>
                <a:rPr lang="en-US" sz="1050" dirty="0" err="1">
                  <a:solidFill>
                    <a:srgbClr val="C00000"/>
                  </a:solidFill>
                </a:rPr>
                <a:t>Poject</a:t>
              </a:r>
              <a:r>
                <a:rPr lang="en-US" sz="1050" dirty="0">
                  <a:solidFill>
                    <a:srgbClr val="C00000"/>
                  </a:solidFill>
                </a:rPr>
                <a:t> in South </a:t>
              </a:r>
              <a:r>
                <a:rPr lang="en-US" sz="1050" dirty="0" err="1">
                  <a:solidFill>
                    <a:srgbClr val="C00000"/>
                  </a:solidFill>
                </a:rPr>
                <a:t>Tapanuli</a:t>
              </a:r>
              <a:r>
                <a:rPr lang="en-US" sz="1050" dirty="0">
                  <a:solidFill>
                    <a:srgbClr val="C00000"/>
                  </a:solidFill>
                </a:rPr>
                <a:t>- North Sumatera (IKI/BMU)</a:t>
              </a:r>
              <a:endParaRPr lang="en-ID" sz="1050" dirty="0">
                <a:solidFill>
                  <a:srgbClr val="C00000"/>
                </a:solidFill>
              </a:endParaRPr>
            </a:p>
          </p:txBody>
        </p:sp>
      </p:grpSp>
      <p:sp>
        <p:nvSpPr>
          <p:cNvPr id="31" name="Title 1">
            <a:extLst>
              <a:ext uri="{FF2B5EF4-FFF2-40B4-BE49-F238E27FC236}">
                <a16:creationId xmlns:a16="http://schemas.microsoft.com/office/drawing/2014/main" id="{7AE51D1A-7AC4-45CA-91F0-CDB4034A9491}"/>
              </a:ext>
            </a:extLst>
          </p:cNvPr>
          <p:cNvSpPr txBox="1">
            <a:spLocks/>
          </p:cNvSpPr>
          <p:nvPr/>
        </p:nvSpPr>
        <p:spPr>
          <a:xfrm>
            <a:off x="8393469" y="943830"/>
            <a:ext cx="3565571" cy="19720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ID" dirty="0"/>
          </a:p>
        </p:txBody>
      </p:sp>
    </p:spTree>
    <p:extLst>
      <p:ext uri="{BB962C8B-B14F-4D97-AF65-F5344CB8AC3E}">
        <p14:creationId xmlns:p14="http://schemas.microsoft.com/office/powerpoint/2010/main" val="4004098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796BA1F-D498-4361-9272-C612C76E9140}"/>
              </a:ext>
            </a:extLst>
          </p:cNvPr>
          <p:cNvSpPr>
            <a:spLocks noGrp="1"/>
          </p:cNvSpPr>
          <p:nvPr>
            <p:ph type="title"/>
          </p:nvPr>
        </p:nvSpPr>
        <p:spPr>
          <a:xfrm>
            <a:off x="987635" y="149903"/>
            <a:ext cx="10729501" cy="1234998"/>
          </a:xfrm>
        </p:spPr>
        <p:txBody>
          <a:bodyPr/>
          <a:lstStyle/>
          <a:p>
            <a:r>
              <a:rPr lang="nl-NL" altLang="en-US" sz="2600" b="1" dirty="0" err="1">
                <a:solidFill>
                  <a:srgbClr val="004494"/>
                </a:solidFill>
              </a:rPr>
              <a:t>Upscaling</a:t>
            </a:r>
            <a:r>
              <a:rPr lang="nl-NL" altLang="en-US" sz="2600" b="1" dirty="0">
                <a:solidFill>
                  <a:srgbClr val="004494"/>
                </a:solidFill>
              </a:rPr>
              <a:t> </a:t>
            </a:r>
            <a:r>
              <a:rPr lang="nl-NL" altLang="en-US" sz="2600" b="1" dirty="0" err="1">
                <a:solidFill>
                  <a:srgbClr val="004494"/>
                </a:solidFill>
              </a:rPr>
              <a:t>opportunities</a:t>
            </a:r>
            <a:r>
              <a:rPr lang="nl-NL" altLang="en-US" sz="2600" b="1" dirty="0">
                <a:solidFill>
                  <a:srgbClr val="004494"/>
                </a:solidFill>
              </a:rPr>
              <a:t> based on project </a:t>
            </a:r>
            <a:r>
              <a:rPr lang="nl-NL" altLang="en-US" sz="2600" b="1" dirty="0" err="1">
                <a:solidFill>
                  <a:srgbClr val="004494"/>
                </a:solidFill>
              </a:rPr>
              <a:t>results</a:t>
            </a:r>
            <a:r>
              <a:rPr lang="nl-NL" altLang="en-US" sz="2600" b="1" dirty="0">
                <a:solidFill>
                  <a:srgbClr val="004494"/>
                </a:solidFill>
              </a:rPr>
              <a:t> </a:t>
            </a:r>
            <a:r>
              <a:rPr lang="nl-NL" altLang="en-US" sz="2600" b="1" dirty="0" err="1">
                <a:solidFill>
                  <a:srgbClr val="004494"/>
                </a:solidFill>
              </a:rPr>
              <a:t>and</a:t>
            </a:r>
            <a:r>
              <a:rPr lang="nl-NL" altLang="en-US" sz="2600" b="1" dirty="0">
                <a:solidFill>
                  <a:srgbClr val="004494"/>
                </a:solidFill>
              </a:rPr>
              <a:t> </a:t>
            </a:r>
            <a:r>
              <a:rPr lang="nl-NL" altLang="en-US" sz="2600" b="1" dirty="0" err="1">
                <a:solidFill>
                  <a:srgbClr val="004494"/>
                </a:solidFill>
              </a:rPr>
              <a:t>experiences</a:t>
            </a:r>
            <a:br>
              <a:rPr lang="nl-NL" altLang="en-US" sz="2600" b="1" dirty="0">
                <a:solidFill>
                  <a:srgbClr val="004494"/>
                </a:solidFill>
              </a:rPr>
            </a:br>
            <a:endParaRPr lang="en-US" sz="2600" b="1" dirty="0">
              <a:solidFill>
                <a:srgbClr val="004494"/>
              </a:solidFill>
            </a:endParaRPr>
          </a:p>
        </p:txBody>
      </p:sp>
      <p:sp>
        <p:nvSpPr>
          <p:cNvPr id="18" name="Tijdelijke aanduiding voor inhoud 2">
            <a:extLst>
              <a:ext uri="{FF2B5EF4-FFF2-40B4-BE49-F238E27FC236}">
                <a16:creationId xmlns:a16="http://schemas.microsoft.com/office/drawing/2014/main" id="{986AC90B-8FBB-4E5A-891D-C8C0918AFB96}"/>
              </a:ext>
            </a:extLst>
          </p:cNvPr>
          <p:cNvSpPr txBox="1">
            <a:spLocks/>
          </p:cNvSpPr>
          <p:nvPr/>
        </p:nvSpPr>
        <p:spPr>
          <a:xfrm>
            <a:off x="5465405" y="2059457"/>
            <a:ext cx="6544625" cy="35066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Direct support and engagement of District Government, including the strategic direction on the sustainability of the project</a:t>
            </a:r>
          </a:p>
          <a:p>
            <a:r>
              <a:rPr lang="en-US" sz="2400" dirty="0">
                <a:latin typeface="Arial" panose="020B0604020202020204" pitchFamily="34" charset="0"/>
                <a:cs typeface="Arial" panose="020B0604020202020204" pitchFamily="34" charset="0"/>
              </a:rPr>
              <a:t>National workshop / outreach to National Peatland and Mangrove Restoration Agency (BRGM) </a:t>
            </a:r>
          </a:p>
          <a:p>
            <a:r>
              <a:rPr lang="en-US" sz="2400" dirty="0">
                <a:latin typeface="Arial" panose="020B0604020202020204" pitchFamily="34" charset="0"/>
                <a:cs typeface="Arial" panose="020B0604020202020204" pitchFamily="34" charset="0"/>
              </a:rPr>
              <a:t>Actively engaged on the development of “Manual on Peatland Management without Burning” hosted by BRGM </a:t>
            </a:r>
          </a:p>
          <a:p>
            <a:endParaRPr lang="en-US" sz="24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BD0D314-38C4-DC00-9977-18C602DD8D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80450"/>
            <a:ext cx="5465405" cy="4064664"/>
          </a:xfrm>
          <a:prstGeom prst="rect">
            <a:avLst/>
          </a:prstGeom>
        </p:spPr>
      </p:pic>
    </p:spTree>
    <p:extLst>
      <p:ext uri="{BB962C8B-B14F-4D97-AF65-F5344CB8AC3E}">
        <p14:creationId xmlns:p14="http://schemas.microsoft.com/office/powerpoint/2010/main" val="1731716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343D5-0A5C-ACD9-84C9-A32CF49158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0656" b="6916"/>
          <a:stretch/>
        </p:blipFill>
        <p:spPr>
          <a:xfrm>
            <a:off x="8534839" y="-3061"/>
            <a:ext cx="3657161" cy="3031481"/>
          </a:xfrm>
          <a:prstGeom prst="rect">
            <a:avLst/>
          </a:prstGeom>
        </p:spPr>
      </p:pic>
      <p:grpSp>
        <p:nvGrpSpPr>
          <p:cNvPr id="3" name="Group 2">
            <a:extLst>
              <a:ext uri="{FF2B5EF4-FFF2-40B4-BE49-F238E27FC236}">
                <a16:creationId xmlns:a16="http://schemas.microsoft.com/office/drawing/2014/main" id="{597465CC-0161-4533-8019-C7D70DA0596B}"/>
              </a:ext>
            </a:extLst>
          </p:cNvPr>
          <p:cNvGrpSpPr/>
          <p:nvPr/>
        </p:nvGrpSpPr>
        <p:grpSpPr>
          <a:xfrm>
            <a:off x="5576268" y="2104173"/>
            <a:ext cx="1289518" cy="4225084"/>
            <a:chOff x="3850310" y="1776627"/>
            <a:chExt cx="1289518" cy="4225084"/>
          </a:xfrm>
          <a:solidFill>
            <a:schemeClr val="bg1"/>
          </a:solidFill>
        </p:grpSpPr>
        <p:sp>
          <p:nvSpPr>
            <p:cNvPr id="4" name="Hexagon 3">
              <a:extLst>
                <a:ext uri="{FF2B5EF4-FFF2-40B4-BE49-F238E27FC236}">
                  <a16:creationId xmlns:a16="http://schemas.microsoft.com/office/drawing/2014/main" id="{4CDA3BFF-F8A3-4918-B507-D99B5F7A418E}"/>
                </a:ext>
              </a:extLst>
            </p:cNvPr>
            <p:cNvSpPr/>
            <p:nvPr/>
          </p:nvSpPr>
          <p:spPr>
            <a:xfrm rot="5400000">
              <a:off x="4231727" y="4278982"/>
              <a:ext cx="975367" cy="840835"/>
            </a:xfrm>
            <a:prstGeom prst="hexagon">
              <a:avLst/>
            </a:prstGeom>
            <a:grp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sp>
          <p:nvSpPr>
            <p:cNvPr id="5" name="Hexagon 4">
              <a:extLst>
                <a:ext uri="{FF2B5EF4-FFF2-40B4-BE49-F238E27FC236}">
                  <a16:creationId xmlns:a16="http://schemas.microsoft.com/office/drawing/2014/main" id="{85AD12E1-61D4-41DF-ABF9-C67842F0493F}"/>
                </a:ext>
              </a:extLst>
            </p:cNvPr>
            <p:cNvSpPr/>
            <p:nvPr/>
          </p:nvSpPr>
          <p:spPr>
            <a:xfrm rot="5400000">
              <a:off x="4231727" y="2649728"/>
              <a:ext cx="975367" cy="840835"/>
            </a:xfrm>
            <a:prstGeom prst="hexagon">
              <a:avLst/>
            </a:prstGeom>
            <a:grp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sp>
          <p:nvSpPr>
            <p:cNvPr id="6" name="Hexagon 5">
              <a:extLst>
                <a:ext uri="{FF2B5EF4-FFF2-40B4-BE49-F238E27FC236}">
                  <a16:creationId xmlns:a16="http://schemas.microsoft.com/office/drawing/2014/main" id="{D34101B9-F5D3-4407-B084-367B45709379}"/>
                </a:ext>
              </a:extLst>
            </p:cNvPr>
            <p:cNvSpPr/>
            <p:nvPr/>
          </p:nvSpPr>
          <p:spPr>
            <a:xfrm rot="5400000">
              <a:off x="3783044" y="3473147"/>
              <a:ext cx="975367" cy="840835"/>
            </a:xfrm>
            <a:prstGeom prst="hexagon">
              <a:avLst/>
            </a:prstGeom>
            <a:grp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sp>
          <p:nvSpPr>
            <p:cNvPr id="7" name="Hexagon 6">
              <a:extLst>
                <a:ext uri="{FF2B5EF4-FFF2-40B4-BE49-F238E27FC236}">
                  <a16:creationId xmlns:a16="http://schemas.microsoft.com/office/drawing/2014/main" id="{36A2E478-D09D-49BD-AF51-D6C94A5C82AE}"/>
                </a:ext>
              </a:extLst>
            </p:cNvPr>
            <p:cNvSpPr/>
            <p:nvPr/>
          </p:nvSpPr>
          <p:spPr>
            <a:xfrm rot="5400000">
              <a:off x="3783044" y="1843893"/>
              <a:ext cx="975367" cy="840835"/>
            </a:xfrm>
            <a:prstGeom prst="hexagon">
              <a:avLst/>
            </a:prstGeom>
            <a:grp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sp>
          <p:nvSpPr>
            <p:cNvPr id="8" name="Hexagon 7">
              <a:extLst>
                <a:ext uri="{FF2B5EF4-FFF2-40B4-BE49-F238E27FC236}">
                  <a16:creationId xmlns:a16="http://schemas.microsoft.com/office/drawing/2014/main" id="{F2058B0B-91E3-4C78-B113-6B2A89311811}"/>
                </a:ext>
              </a:extLst>
            </p:cNvPr>
            <p:cNvSpPr/>
            <p:nvPr/>
          </p:nvSpPr>
          <p:spPr>
            <a:xfrm rot="5400000">
              <a:off x="3783044" y="5093610"/>
              <a:ext cx="975367" cy="840835"/>
            </a:xfrm>
            <a:prstGeom prst="hexagon">
              <a:avLst/>
            </a:prstGeom>
            <a:grp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grpSp>
      <p:sp>
        <p:nvSpPr>
          <p:cNvPr id="9" name="TextBox 8">
            <a:extLst>
              <a:ext uri="{FF2B5EF4-FFF2-40B4-BE49-F238E27FC236}">
                <a16:creationId xmlns:a16="http://schemas.microsoft.com/office/drawing/2014/main" id="{46E17BBB-F95F-471B-9324-9CECBC49283B}"/>
              </a:ext>
            </a:extLst>
          </p:cNvPr>
          <p:cNvSpPr txBox="1"/>
          <p:nvPr/>
        </p:nvSpPr>
        <p:spPr>
          <a:xfrm>
            <a:off x="976707" y="2247204"/>
            <a:ext cx="7569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schemeClr val="accent4"/>
                </a:solidFill>
                <a:effectLst/>
                <a:uLnTx/>
                <a:uFillTx/>
                <a:latin typeface="Calibri" panose="020F0502020204030204"/>
                <a:ea typeface="맑은 고딕" panose="020B0503020000020004" pitchFamily="34" charset="-127"/>
                <a:cs typeface="Arial" pitchFamily="34" charset="0"/>
              </a:rPr>
              <a:t>01</a:t>
            </a:r>
            <a:endParaRPr kumimoji="0" lang="ko-KR" altLang="en-US" sz="4000" b="1" i="0" u="none" strike="noStrike" kern="1200" cap="none" spc="0" normalizeH="0" baseline="0" noProof="0" dirty="0">
              <a:ln>
                <a:noFill/>
              </a:ln>
              <a:solidFill>
                <a:schemeClr val="accent4"/>
              </a:solidFill>
              <a:effectLst/>
              <a:uLnTx/>
              <a:uFillTx/>
              <a:latin typeface="Calibri" panose="020F0502020204030204"/>
              <a:ea typeface="맑은 고딕" panose="020B0503020000020004" pitchFamily="34" charset="-127"/>
              <a:cs typeface="Arial" pitchFamily="34" charset="0"/>
            </a:endParaRPr>
          </a:p>
        </p:txBody>
      </p:sp>
      <p:grpSp>
        <p:nvGrpSpPr>
          <p:cNvPr id="10" name="Group 9">
            <a:extLst>
              <a:ext uri="{FF2B5EF4-FFF2-40B4-BE49-F238E27FC236}">
                <a16:creationId xmlns:a16="http://schemas.microsoft.com/office/drawing/2014/main" id="{3F40B185-6FFF-49C6-AA06-D507FB1B4EDB}"/>
              </a:ext>
            </a:extLst>
          </p:cNvPr>
          <p:cNvGrpSpPr/>
          <p:nvPr/>
        </p:nvGrpSpPr>
        <p:grpSpPr>
          <a:xfrm>
            <a:off x="1737291" y="1839034"/>
            <a:ext cx="3686100" cy="1540285"/>
            <a:chOff x="3017859" y="4283314"/>
            <a:chExt cx="1930548" cy="1540285"/>
          </a:xfrm>
        </p:grpSpPr>
        <p:sp>
          <p:nvSpPr>
            <p:cNvPr id="11" name="TextBox 10">
              <a:extLst>
                <a:ext uri="{FF2B5EF4-FFF2-40B4-BE49-F238E27FC236}">
                  <a16:creationId xmlns:a16="http://schemas.microsoft.com/office/drawing/2014/main" id="{66457F9C-C58E-4B69-AF17-A9B30000B765}"/>
                </a:ext>
              </a:extLst>
            </p:cNvPr>
            <p:cNvSpPr txBox="1"/>
            <p:nvPr/>
          </p:nvSpPr>
          <p:spPr>
            <a:xfrm>
              <a:off x="3043552" y="4900269"/>
              <a:ext cx="1904855"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solidFill>
                    <a:schemeClr val="accent4">
                      <a:lumMod val="75000"/>
                    </a:schemeClr>
                  </a:solidFill>
                  <a:latin typeface="Calibri" panose="020F0502020204030204" pitchFamily="34" charset="0"/>
                  <a:ea typeface="Times New Roman" panose="02020603050405020304" pitchFamily="18" charset="0"/>
                  <a:cs typeface="Calibri" panose="020F0502020204030204" pitchFamily="34" charset="0"/>
                </a:rPr>
                <a:t>Bio-rights approach is an effective way to arrive at stewardship of environment by local communities</a:t>
              </a:r>
              <a:endParaRPr kumimoji="0" lang="ko-KR" altLang="en-US" b="0" i="0" u="none" strike="noStrike" kern="1200" cap="none" spc="0" normalizeH="0" baseline="0" noProof="0" dirty="0">
                <a:ln>
                  <a:noFill/>
                </a:ln>
                <a:solidFill>
                  <a:schemeClr val="accent4">
                    <a:lumMod val="75000"/>
                  </a:scheme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12" name="TextBox 11">
              <a:extLst>
                <a:ext uri="{FF2B5EF4-FFF2-40B4-BE49-F238E27FC236}">
                  <a16:creationId xmlns:a16="http://schemas.microsoft.com/office/drawing/2014/main" id="{F1209525-C03C-4A28-8A02-837CC4ED6896}"/>
                </a:ext>
              </a:extLst>
            </p:cNvPr>
            <p:cNvSpPr txBox="1"/>
            <p:nvPr/>
          </p:nvSpPr>
          <p:spPr>
            <a:xfrm>
              <a:off x="3017859" y="4283314"/>
              <a:ext cx="1915392"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chemeClr val="accent4">
                      <a:lumMod val="75000"/>
                    </a:schemeClr>
                  </a:solidFill>
                  <a:effectLst/>
                  <a:uLnTx/>
                  <a:uFillTx/>
                  <a:latin typeface="Calibri" panose="020F0502020204030204"/>
                  <a:ea typeface="맑은 고딕" panose="020B0503020000020004" pitchFamily="34" charset="-127"/>
                  <a:cs typeface="Arial" pitchFamily="34" charset="0"/>
                </a:rPr>
                <a:t>Rehabilitation measures &amp; Community livelihood</a:t>
              </a:r>
              <a:endParaRPr kumimoji="0" lang="ko-KR" altLang="en-US" sz="2000" b="1" i="0" u="none" strike="noStrike" kern="1200" cap="none" spc="0" normalizeH="0" baseline="0" noProof="0" dirty="0">
                <a:ln>
                  <a:noFill/>
                </a:ln>
                <a:solidFill>
                  <a:schemeClr val="accent4">
                    <a:lumMod val="75000"/>
                  </a:schemeClr>
                </a:solidFill>
                <a:effectLst/>
                <a:uLnTx/>
                <a:uFillTx/>
                <a:latin typeface="Calibri" panose="020F0502020204030204"/>
                <a:ea typeface="맑은 고딕" panose="020B0503020000020004" pitchFamily="34" charset="-127"/>
                <a:cs typeface="Arial" pitchFamily="34" charset="0"/>
              </a:endParaRPr>
            </a:p>
          </p:txBody>
        </p:sp>
      </p:grpSp>
      <p:sp>
        <p:nvSpPr>
          <p:cNvPr id="13" name="TextBox 12">
            <a:extLst>
              <a:ext uri="{FF2B5EF4-FFF2-40B4-BE49-F238E27FC236}">
                <a16:creationId xmlns:a16="http://schemas.microsoft.com/office/drawing/2014/main" id="{F901CA91-6479-4CD5-A78E-9378685D7E0B}"/>
              </a:ext>
            </a:extLst>
          </p:cNvPr>
          <p:cNvSpPr txBox="1"/>
          <p:nvPr/>
        </p:nvSpPr>
        <p:spPr>
          <a:xfrm>
            <a:off x="976707" y="3886656"/>
            <a:ext cx="7569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schemeClr val="accent2"/>
                </a:solidFill>
                <a:effectLst/>
                <a:uLnTx/>
                <a:uFillTx/>
                <a:latin typeface="Calibri" panose="020F0502020204030204"/>
                <a:ea typeface="맑은 고딕" panose="020B0503020000020004" pitchFamily="34" charset="-127"/>
                <a:cs typeface="Arial" pitchFamily="34" charset="0"/>
              </a:rPr>
              <a:t>03</a:t>
            </a:r>
            <a:endParaRPr kumimoji="0" lang="ko-KR" altLang="en-US" sz="4000" b="1" i="0" u="none" strike="noStrike" kern="1200" cap="none" spc="0" normalizeH="0" baseline="0" noProof="0" dirty="0">
              <a:ln>
                <a:noFill/>
              </a:ln>
              <a:solidFill>
                <a:schemeClr val="accent2"/>
              </a:solidFill>
              <a:effectLst/>
              <a:uLnTx/>
              <a:uFillTx/>
              <a:latin typeface="Calibri" panose="020F0502020204030204"/>
              <a:ea typeface="맑은 고딕" panose="020B0503020000020004" pitchFamily="34" charset="-127"/>
              <a:cs typeface="Arial" pitchFamily="34" charset="0"/>
            </a:endParaRPr>
          </a:p>
        </p:txBody>
      </p:sp>
      <p:grpSp>
        <p:nvGrpSpPr>
          <p:cNvPr id="14" name="Group 13">
            <a:extLst>
              <a:ext uri="{FF2B5EF4-FFF2-40B4-BE49-F238E27FC236}">
                <a16:creationId xmlns:a16="http://schemas.microsoft.com/office/drawing/2014/main" id="{8E4C851C-C5F4-4078-8467-DBE83595AD9B}"/>
              </a:ext>
            </a:extLst>
          </p:cNvPr>
          <p:cNvGrpSpPr/>
          <p:nvPr/>
        </p:nvGrpSpPr>
        <p:grpSpPr>
          <a:xfrm>
            <a:off x="1586891" y="3673510"/>
            <a:ext cx="3879135" cy="1477328"/>
            <a:chOff x="3017859" y="4283314"/>
            <a:chExt cx="1908852" cy="1477328"/>
          </a:xfrm>
        </p:grpSpPr>
        <p:sp>
          <p:nvSpPr>
            <p:cNvPr id="15" name="TextBox 14">
              <a:extLst>
                <a:ext uri="{FF2B5EF4-FFF2-40B4-BE49-F238E27FC236}">
                  <a16:creationId xmlns:a16="http://schemas.microsoft.com/office/drawing/2014/main" id="{B4811964-6460-46EF-8682-BFD0BDFA1715}"/>
                </a:ext>
              </a:extLst>
            </p:cNvPr>
            <p:cNvSpPr txBox="1"/>
            <p:nvPr/>
          </p:nvSpPr>
          <p:spPr>
            <a:xfrm>
              <a:off x="3021856" y="4560313"/>
              <a:ext cx="1904855" cy="1200329"/>
            </a:xfrm>
            <a:prstGeom prst="rect">
              <a:avLst/>
            </a:prstGeom>
            <a:noFill/>
          </p:spPr>
          <p:txBody>
            <a:bodyPr wrap="square" rtlCol="0">
              <a:spAutoFit/>
            </a:bodyPr>
            <a:lstStyle/>
            <a:p>
              <a:pPr algn="r">
                <a:spcAft>
                  <a:spcPts val="600"/>
                </a:spcAft>
              </a:pPr>
              <a:r>
                <a:rPr lang="en-GB" dirty="0">
                  <a:solidFill>
                    <a:schemeClr val="accent2"/>
                  </a:solidFill>
                  <a:latin typeface="Calibri" panose="020F0502020204030204" pitchFamily="34" charset="0"/>
                  <a:ea typeface="Times New Roman" panose="02020603050405020304" pitchFamily="18" charset="0"/>
                  <a:cs typeface="Calibri" panose="020F0502020204030204" pitchFamily="34" charset="0"/>
                </a:rPr>
                <a:t>Strong interest from local &amp; national stakeholders in the project’s approach as a model for upscaling of Eco-DRR</a:t>
              </a:r>
            </a:p>
          </p:txBody>
        </p:sp>
        <p:sp>
          <p:nvSpPr>
            <p:cNvPr id="16" name="TextBox 15">
              <a:extLst>
                <a:ext uri="{FF2B5EF4-FFF2-40B4-BE49-F238E27FC236}">
                  <a16:creationId xmlns:a16="http://schemas.microsoft.com/office/drawing/2014/main" id="{545996A5-FEF9-4668-8EAE-4AD0B3EE822A}"/>
                </a:ext>
              </a:extLst>
            </p:cNvPr>
            <p:cNvSpPr txBox="1"/>
            <p:nvPr/>
          </p:nvSpPr>
          <p:spPr>
            <a:xfrm>
              <a:off x="3017859" y="4283314"/>
              <a:ext cx="188866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chemeClr val="accent2"/>
                  </a:solidFill>
                  <a:effectLst/>
                  <a:uLnTx/>
                  <a:uFillTx/>
                  <a:latin typeface="Calibri" panose="020F0502020204030204"/>
                  <a:ea typeface="맑은 고딕" panose="020B0503020000020004" pitchFamily="34" charset="-127"/>
                  <a:cs typeface="Arial" pitchFamily="34" charset="0"/>
                </a:rPr>
                <a:t>Upscaling of Eco-DRR</a:t>
              </a:r>
              <a:endParaRPr kumimoji="0" lang="ko-KR" altLang="en-US" sz="2000" b="1" i="0" u="none" strike="noStrike" kern="1200" cap="none" spc="0" normalizeH="0" baseline="0" noProof="0" dirty="0">
                <a:ln>
                  <a:noFill/>
                </a:ln>
                <a:solidFill>
                  <a:schemeClr val="accent2"/>
                </a:solidFill>
                <a:effectLst/>
                <a:uLnTx/>
                <a:uFillTx/>
                <a:latin typeface="Calibri" panose="020F0502020204030204"/>
                <a:ea typeface="맑은 고딕" panose="020B0503020000020004" pitchFamily="34" charset="-127"/>
                <a:cs typeface="Arial" pitchFamily="34" charset="0"/>
              </a:endParaRPr>
            </a:p>
          </p:txBody>
        </p:sp>
      </p:grpSp>
      <p:sp>
        <p:nvSpPr>
          <p:cNvPr id="17" name="TextBox 16">
            <a:extLst>
              <a:ext uri="{FF2B5EF4-FFF2-40B4-BE49-F238E27FC236}">
                <a16:creationId xmlns:a16="http://schemas.microsoft.com/office/drawing/2014/main" id="{3CEDB098-BB29-4275-801B-168778A794BB}"/>
              </a:ext>
            </a:extLst>
          </p:cNvPr>
          <p:cNvSpPr txBox="1"/>
          <p:nvPr/>
        </p:nvSpPr>
        <p:spPr>
          <a:xfrm>
            <a:off x="976707" y="5526107"/>
            <a:ext cx="7569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schemeClr val="accent6"/>
                </a:solidFill>
                <a:effectLst/>
                <a:uLnTx/>
                <a:uFillTx/>
                <a:latin typeface="Calibri" panose="020F0502020204030204"/>
                <a:ea typeface="맑은 고딕" panose="020B0503020000020004" pitchFamily="34" charset="-127"/>
                <a:cs typeface="Arial" pitchFamily="34" charset="0"/>
              </a:rPr>
              <a:t>05</a:t>
            </a:r>
            <a:endParaRPr kumimoji="0" lang="ko-KR" altLang="en-US" sz="4000" b="1" i="0" u="none" strike="noStrike" kern="1200" cap="none" spc="0" normalizeH="0" baseline="0" noProof="0" dirty="0">
              <a:ln>
                <a:noFill/>
              </a:ln>
              <a:solidFill>
                <a:schemeClr val="accent6"/>
              </a:solidFill>
              <a:effectLst/>
              <a:uLnTx/>
              <a:uFillTx/>
              <a:latin typeface="Calibri" panose="020F0502020204030204"/>
              <a:ea typeface="맑은 고딕" panose="020B0503020000020004" pitchFamily="34" charset="-127"/>
              <a:cs typeface="Arial" pitchFamily="34" charset="0"/>
            </a:endParaRPr>
          </a:p>
        </p:txBody>
      </p:sp>
      <p:grpSp>
        <p:nvGrpSpPr>
          <p:cNvPr id="18" name="Group 17">
            <a:extLst>
              <a:ext uri="{FF2B5EF4-FFF2-40B4-BE49-F238E27FC236}">
                <a16:creationId xmlns:a16="http://schemas.microsoft.com/office/drawing/2014/main" id="{81C9F82B-D33B-4BA8-B262-AAF2D606D8B3}"/>
              </a:ext>
            </a:extLst>
          </p:cNvPr>
          <p:cNvGrpSpPr/>
          <p:nvPr/>
        </p:nvGrpSpPr>
        <p:grpSpPr>
          <a:xfrm>
            <a:off x="1514901" y="5418385"/>
            <a:ext cx="3920605" cy="923330"/>
            <a:chOff x="3017859" y="4283314"/>
            <a:chExt cx="1908852" cy="923330"/>
          </a:xfrm>
        </p:grpSpPr>
        <p:sp>
          <p:nvSpPr>
            <p:cNvPr id="19" name="TextBox 18">
              <a:extLst>
                <a:ext uri="{FF2B5EF4-FFF2-40B4-BE49-F238E27FC236}">
                  <a16:creationId xmlns:a16="http://schemas.microsoft.com/office/drawing/2014/main" id="{0B558E12-85F2-47A8-B453-51E1F8DB0BFE}"/>
                </a:ext>
              </a:extLst>
            </p:cNvPr>
            <p:cNvSpPr txBox="1"/>
            <p:nvPr/>
          </p:nvSpPr>
          <p:spPr>
            <a:xfrm>
              <a:off x="3021856" y="4560313"/>
              <a:ext cx="1904855" cy="646331"/>
            </a:xfrm>
            <a:prstGeom prst="rect">
              <a:avLst/>
            </a:prstGeom>
            <a:noFill/>
          </p:spPr>
          <p:txBody>
            <a:bodyPr wrap="square" rtlCol="0">
              <a:spAutoFit/>
            </a:bodyPr>
            <a:lstStyle/>
            <a:p>
              <a:pPr algn="r">
                <a:spcAft>
                  <a:spcPts val="600"/>
                </a:spcAft>
              </a:pPr>
              <a:r>
                <a:rPr lang="en-GB" dirty="0">
                  <a:solidFill>
                    <a:schemeClr val="accent6"/>
                  </a:solidFill>
                  <a:latin typeface="Calibri" panose="020F0502020204030204" pitchFamily="34" charset="0"/>
                  <a:ea typeface="Times New Roman" panose="02020603050405020304" pitchFamily="18" charset="0"/>
                  <a:cs typeface="Calibri" panose="020F0502020204030204" pitchFamily="34" charset="0"/>
                </a:rPr>
                <a:t>Effective participation &amp; local ownership in influencing policy making</a:t>
              </a:r>
            </a:p>
          </p:txBody>
        </p:sp>
        <p:sp>
          <p:nvSpPr>
            <p:cNvPr id="20" name="TextBox 19">
              <a:extLst>
                <a:ext uri="{FF2B5EF4-FFF2-40B4-BE49-F238E27FC236}">
                  <a16:creationId xmlns:a16="http://schemas.microsoft.com/office/drawing/2014/main" id="{52D01CCD-AA48-4FC6-9729-57C49E686B53}"/>
                </a:ext>
              </a:extLst>
            </p:cNvPr>
            <p:cNvSpPr txBox="1"/>
            <p:nvPr/>
          </p:nvSpPr>
          <p:spPr>
            <a:xfrm>
              <a:off x="3017859" y="4283314"/>
              <a:ext cx="188866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chemeClr val="accent6">
                      <a:lumMod val="75000"/>
                    </a:schemeClr>
                  </a:solidFill>
                  <a:effectLst/>
                  <a:uLnTx/>
                  <a:uFillTx/>
                  <a:latin typeface="Calibri" panose="020F0502020204030204"/>
                  <a:ea typeface="맑은 고딕" panose="020B0503020000020004" pitchFamily="34" charset="-127"/>
                  <a:cs typeface="Arial" pitchFamily="34" charset="0"/>
                </a:rPr>
                <a:t>Policy influencing</a:t>
              </a:r>
              <a:endParaRPr kumimoji="0" lang="ko-KR" altLang="en-US" sz="2000" b="1" i="0" u="none" strike="noStrike" kern="1200" cap="none" spc="0" normalizeH="0" baseline="0" noProof="0" dirty="0">
                <a:ln>
                  <a:noFill/>
                </a:ln>
                <a:solidFill>
                  <a:schemeClr val="accent6">
                    <a:lumMod val="75000"/>
                  </a:schemeClr>
                </a:solidFill>
                <a:effectLst/>
                <a:uLnTx/>
                <a:uFillTx/>
                <a:latin typeface="Calibri" panose="020F0502020204030204"/>
                <a:ea typeface="맑은 고딕" panose="020B0503020000020004" pitchFamily="34" charset="-127"/>
                <a:cs typeface="Arial" pitchFamily="34" charset="0"/>
              </a:endParaRPr>
            </a:p>
          </p:txBody>
        </p:sp>
      </p:grpSp>
      <p:sp>
        <p:nvSpPr>
          <p:cNvPr id="21" name="TextBox 20">
            <a:extLst>
              <a:ext uri="{FF2B5EF4-FFF2-40B4-BE49-F238E27FC236}">
                <a16:creationId xmlns:a16="http://schemas.microsoft.com/office/drawing/2014/main" id="{951CA01C-4BFE-43A5-B002-82CA7BE7751D}"/>
              </a:ext>
            </a:extLst>
          </p:cNvPr>
          <p:cNvSpPr txBox="1"/>
          <p:nvPr/>
        </p:nvSpPr>
        <p:spPr>
          <a:xfrm>
            <a:off x="10661357" y="3225982"/>
            <a:ext cx="7569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schemeClr val="accent3"/>
                </a:solidFill>
                <a:effectLst/>
                <a:uLnTx/>
                <a:uFillTx/>
                <a:latin typeface="Calibri" panose="020F0502020204030204"/>
                <a:ea typeface="맑은 고딕" panose="020B0503020000020004" pitchFamily="34" charset="-127"/>
                <a:cs typeface="Arial" pitchFamily="34" charset="0"/>
              </a:rPr>
              <a:t>02</a:t>
            </a:r>
            <a:endParaRPr kumimoji="0" lang="ko-KR" altLang="en-US" sz="4000" b="1" i="0" u="none" strike="noStrike" kern="1200" cap="none" spc="0" normalizeH="0" baseline="0" noProof="0" dirty="0">
              <a:ln>
                <a:noFill/>
              </a:ln>
              <a:solidFill>
                <a:schemeClr val="accent3"/>
              </a:solidFill>
              <a:effectLst/>
              <a:uLnTx/>
              <a:uFillTx/>
              <a:latin typeface="Calibri" panose="020F0502020204030204"/>
              <a:ea typeface="맑은 고딕" panose="020B0503020000020004" pitchFamily="34" charset="-127"/>
              <a:cs typeface="Arial" pitchFamily="34" charset="0"/>
            </a:endParaRPr>
          </a:p>
        </p:txBody>
      </p:sp>
      <p:grpSp>
        <p:nvGrpSpPr>
          <p:cNvPr id="22" name="Group 21">
            <a:extLst>
              <a:ext uri="{FF2B5EF4-FFF2-40B4-BE49-F238E27FC236}">
                <a16:creationId xmlns:a16="http://schemas.microsoft.com/office/drawing/2014/main" id="{E57F6B6D-322F-4690-95DD-68FBBEDC14A9}"/>
              </a:ext>
            </a:extLst>
          </p:cNvPr>
          <p:cNvGrpSpPr/>
          <p:nvPr/>
        </p:nvGrpSpPr>
        <p:grpSpPr>
          <a:xfrm>
            <a:off x="7001128" y="3152138"/>
            <a:ext cx="3629350" cy="1200329"/>
            <a:chOff x="3017859" y="4283314"/>
            <a:chExt cx="1908852" cy="1200329"/>
          </a:xfrm>
        </p:grpSpPr>
        <p:sp>
          <p:nvSpPr>
            <p:cNvPr id="23" name="TextBox 22">
              <a:extLst>
                <a:ext uri="{FF2B5EF4-FFF2-40B4-BE49-F238E27FC236}">
                  <a16:creationId xmlns:a16="http://schemas.microsoft.com/office/drawing/2014/main" id="{9B462235-9212-475D-83FF-A9A193200D3F}"/>
                </a:ext>
              </a:extLst>
            </p:cNvPr>
            <p:cNvSpPr txBox="1"/>
            <p:nvPr/>
          </p:nvSpPr>
          <p:spPr>
            <a:xfrm>
              <a:off x="3021856" y="4560313"/>
              <a:ext cx="1904855" cy="923330"/>
            </a:xfrm>
            <a:prstGeom prst="rect">
              <a:avLst/>
            </a:prstGeom>
            <a:noFill/>
          </p:spPr>
          <p:txBody>
            <a:bodyPr wrap="square" rtlCol="0">
              <a:spAutoFit/>
            </a:bodyPr>
            <a:lstStyle/>
            <a:p>
              <a:pPr>
                <a:spcAft>
                  <a:spcPts val="600"/>
                </a:spcAft>
              </a:pPr>
              <a:r>
                <a:rPr lang="en-GB" dirty="0">
                  <a:solidFill>
                    <a:schemeClr val="accent3"/>
                  </a:solidFill>
                  <a:latin typeface="Calibri" panose="020F0502020204030204" pitchFamily="34" charset="0"/>
                  <a:ea typeface="Calibri" panose="020F0502020204030204" pitchFamily="34" charset="0"/>
                  <a:cs typeface="Calibri" panose="020F0502020204030204" pitchFamily="34" charset="0"/>
                </a:rPr>
                <a:t>Upscaling the Eco-DRR model can have multiple benefits on climate, disaster, development agendas.</a:t>
              </a:r>
            </a:p>
          </p:txBody>
        </p:sp>
        <p:sp>
          <p:nvSpPr>
            <p:cNvPr id="24" name="TextBox 23">
              <a:extLst>
                <a:ext uri="{FF2B5EF4-FFF2-40B4-BE49-F238E27FC236}">
                  <a16:creationId xmlns:a16="http://schemas.microsoft.com/office/drawing/2014/main" id="{35EA9F6E-2A9D-4E43-9E91-B907D9BE7678}"/>
                </a:ext>
              </a:extLst>
            </p:cNvPr>
            <p:cNvSpPr txBox="1"/>
            <p:nvPr/>
          </p:nvSpPr>
          <p:spPr>
            <a:xfrm>
              <a:off x="3017859" y="4283314"/>
              <a:ext cx="188866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chemeClr val="accent3"/>
                  </a:solidFill>
                  <a:effectLst/>
                  <a:uLnTx/>
                  <a:uFillTx/>
                  <a:latin typeface="Calibri" panose="020F0502020204030204"/>
                  <a:ea typeface="맑은 고딕" panose="020B0503020000020004" pitchFamily="34" charset="-127"/>
                  <a:cs typeface="Arial" pitchFamily="34" charset="0"/>
                </a:rPr>
                <a:t>Multiple benefits </a:t>
              </a:r>
              <a:endParaRPr kumimoji="0" lang="ko-KR" altLang="en-US" sz="2000" b="1" i="0" u="none" strike="noStrike" kern="1200" cap="none" spc="0" normalizeH="0" baseline="0" noProof="0" dirty="0">
                <a:ln>
                  <a:noFill/>
                </a:ln>
                <a:solidFill>
                  <a:schemeClr val="accent3"/>
                </a:solidFill>
                <a:effectLst/>
                <a:uLnTx/>
                <a:uFillTx/>
                <a:latin typeface="Calibri" panose="020F0502020204030204"/>
                <a:ea typeface="맑은 고딕" panose="020B0503020000020004" pitchFamily="34" charset="-127"/>
                <a:cs typeface="Arial" pitchFamily="34" charset="0"/>
              </a:endParaRPr>
            </a:p>
          </p:txBody>
        </p:sp>
      </p:grpSp>
      <p:sp>
        <p:nvSpPr>
          <p:cNvPr id="25" name="TextBox 24">
            <a:extLst>
              <a:ext uri="{FF2B5EF4-FFF2-40B4-BE49-F238E27FC236}">
                <a16:creationId xmlns:a16="http://schemas.microsoft.com/office/drawing/2014/main" id="{C5897B2B-234A-42A4-89E8-0DE023B8F96F}"/>
              </a:ext>
            </a:extLst>
          </p:cNvPr>
          <p:cNvSpPr txBox="1"/>
          <p:nvPr/>
        </p:nvSpPr>
        <p:spPr>
          <a:xfrm>
            <a:off x="10661357" y="4702937"/>
            <a:ext cx="7569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dirty="0">
                <a:ln>
                  <a:noFill/>
                </a:ln>
                <a:solidFill>
                  <a:schemeClr val="accent1"/>
                </a:solidFill>
                <a:effectLst/>
                <a:uLnTx/>
                <a:uFillTx/>
                <a:latin typeface="Calibri" panose="020F0502020204030204"/>
                <a:ea typeface="맑은 고딕" panose="020B0503020000020004" pitchFamily="34" charset="-127"/>
                <a:cs typeface="Arial" pitchFamily="34" charset="0"/>
              </a:rPr>
              <a:t>04</a:t>
            </a:r>
            <a:endParaRPr kumimoji="0" lang="ko-KR" altLang="en-US" sz="4000" b="1" i="0" u="none" strike="noStrike" kern="1200" cap="none" spc="0" normalizeH="0" baseline="0" noProof="0" dirty="0">
              <a:ln>
                <a:noFill/>
              </a:ln>
              <a:solidFill>
                <a:schemeClr val="accent1"/>
              </a:solidFill>
              <a:effectLst/>
              <a:uLnTx/>
              <a:uFillTx/>
              <a:latin typeface="Calibri" panose="020F0502020204030204"/>
              <a:ea typeface="맑은 고딕" panose="020B0503020000020004" pitchFamily="34" charset="-127"/>
              <a:cs typeface="Arial" pitchFamily="34" charset="0"/>
            </a:endParaRPr>
          </a:p>
        </p:txBody>
      </p:sp>
      <p:grpSp>
        <p:nvGrpSpPr>
          <p:cNvPr id="26" name="Group 25">
            <a:extLst>
              <a:ext uri="{FF2B5EF4-FFF2-40B4-BE49-F238E27FC236}">
                <a16:creationId xmlns:a16="http://schemas.microsoft.com/office/drawing/2014/main" id="{05EBE2CF-02E8-4D37-A2EE-94599E2B308F}"/>
              </a:ext>
            </a:extLst>
          </p:cNvPr>
          <p:cNvGrpSpPr/>
          <p:nvPr/>
        </p:nvGrpSpPr>
        <p:grpSpPr>
          <a:xfrm>
            <a:off x="7001128" y="4454401"/>
            <a:ext cx="3629350" cy="1529024"/>
            <a:chOff x="3017859" y="4283314"/>
            <a:chExt cx="1908852" cy="1529024"/>
          </a:xfrm>
        </p:grpSpPr>
        <p:sp>
          <p:nvSpPr>
            <p:cNvPr id="27" name="TextBox 26">
              <a:extLst>
                <a:ext uri="{FF2B5EF4-FFF2-40B4-BE49-F238E27FC236}">
                  <a16:creationId xmlns:a16="http://schemas.microsoft.com/office/drawing/2014/main" id="{15CBD997-F020-4652-9999-F6140C428386}"/>
                </a:ext>
              </a:extLst>
            </p:cNvPr>
            <p:cNvSpPr txBox="1"/>
            <p:nvPr/>
          </p:nvSpPr>
          <p:spPr>
            <a:xfrm>
              <a:off x="3021856" y="4612009"/>
              <a:ext cx="1904855" cy="1200329"/>
            </a:xfrm>
            <a:prstGeom prst="rect">
              <a:avLst/>
            </a:prstGeom>
            <a:noFill/>
          </p:spPr>
          <p:txBody>
            <a:bodyPr wrap="square" rtlCol="0">
              <a:spAutoFit/>
            </a:bodyPr>
            <a:lstStyle/>
            <a:p>
              <a:pPr>
                <a:spcAft>
                  <a:spcPts val="600"/>
                </a:spcAft>
              </a:pPr>
              <a:r>
                <a:rPr lang="en-GB"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Proposing multi-year biorights plans to the local government plans and budgets could be challenging within annual/single year planning system. </a:t>
              </a:r>
            </a:p>
          </p:txBody>
        </p:sp>
        <p:sp>
          <p:nvSpPr>
            <p:cNvPr id="28" name="TextBox 27">
              <a:extLst>
                <a:ext uri="{FF2B5EF4-FFF2-40B4-BE49-F238E27FC236}">
                  <a16:creationId xmlns:a16="http://schemas.microsoft.com/office/drawing/2014/main" id="{92F37582-CC20-4272-8D4E-33BE2F599061}"/>
                </a:ext>
              </a:extLst>
            </p:cNvPr>
            <p:cNvSpPr txBox="1"/>
            <p:nvPr/>
          </p:nvSpPr>
          <p:spPr>
            <a:xfrm>
              <a:off x="3017859" y="4283314"/>
              <a:ext cx="188866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chemeClr val="accent1"/>
                  </a:solidFill>
                  <a:effectLst/>
                  <a:uLnTx/>
                  <a:uFillTx/>
                  <a:latin typeface="Calibri" panose="020F0502020204030204"/>
                  <a:ea typeface="맑은 고딕" panose="020B0503020000020004" pitchFamily="34" charset="-127"/>
                  <a:cs typeface="Arial" pitchFamily="34" charset="0"/>
                </a:rPr>
                <a:t>Local budgeting</a:t>
              </a:r>
              <a:endParaRPr kumimoji="0" lang="ko-KR" altLang="en-US" sz="2000" b="1" i="0" u="none" strike="noStrike" kern="1200" cap="none" spc="0" normalizeH="0" baseline="0" noProof="0" dirty="0">
                <a:ln>
                  <a:noFill/>
                </a:ln>
                <a:solidFill>
                  <a:schemeClr val="accent1"/>
                </a:solidFill>
                <a:effectLst/>
                <a:uLnTx/>
                <a:uFillTx/>
                <a:latin typeface="Calibri" panose="020F0502020204030204"/>
                <a:ea typeface="맑은 고딕" panose="020B0503020000020004" pitchFamily="34" charset="-127"/>
                <a:cs typeface="Arial" pitchFamily="34" charset="0"/>
              </a:endParaRPr>
            </a:p>
          </p:txBody>
        </p:sp>
      </p:grpSp>
      <p:sp>
        <p:nvSpPr>
          <p:cNvPr id="29" name="Rectangle 16">
            <a:extLst>
              <a:ext uri="{FF2B5EF4-FFF2-40B4-BE49-F238E27FC236}">
                <a16:creationId xmlns:a16="http://schemas.microsoft.com/office/drawing/2014/main" id="{66A7B7E0-341B-426A-8616-34BEF23A7311}"/>
              </a:ext>
            </a:extLst>
          </p:cNvPr>
          <p:cNvSpPr/>
          <p:nvPr/>
        </p:nvSpPr>
        <p:spPr>
          <a:xfrm rot="2700000">
            <a:off x="5855674" y="3978342"/>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sp>
        <p:nvSpPr>
          <p:cNvPr id="30" name="Rectangle 9">
            <a:extLst>
              <a:ext uri="{FF2B5EF4-FFF2-40B4-BE49-F238E27FC236}">
                <a16:creationId xmlns:a16="http://schemas.microsoft.com/office/drawing/2014/main" id="{3A0DC59A-7E2E-4CCF-9C39-96C190AD3C1A}"/>
              </a:ext>
            </a:extLst>
          </p:cNvPr>
          <p:cNvSpPr/>
          <p:nvPr/>
        </p:nvSpPr>
        <p:spPr>
          <a:xfrm>
            <a:off x="6280637" y="4870515"/>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sp>
        <p:nvSpPr>
          <p:cNvPr id="31" name="Rectangle 36">
            <a:extLst>
              <a:ext uri="{FF2B5EF4-FFF2-40B4-BE49-F238E27FC236}">
                <a16:creationId xmlns:a16="http://schemas.microsoft.com/office/drawing/2014/main" id="{4375B1B6-2ABE-4DDC-B03D-93538C294EE9}"/>
              </a:ext>
            </a:extLst>
          </p:cNvPr>
          <p:cNvSpPr/>
          <p:nvPr/>
        </p:nvSpPr>
        <p:spPr>
          <a:xfrm>
            <a:off x="6258180" y="3232164"/>
            <a:ext cx="389370" cy="325482"/>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sp>
        <p:nvSpPr>
          <p:cNvPr id="32" name="Round Same Side Corner Rectangle 36">
            <a:extLst>
              <a:ext uri="{FF2B5EF4-FFF2-40B4-BE49-F238E27FC236}">
                <a16:creationId xmlns:a16="http://schemas.microsoft.com/office/drawing/2014/main" id="{716B744C-16B5-4760-B954-089EDD3EF726}"/>
              </a:ext>
            </a:extLst>
          </p:cNvPr>
          <p:cNvSpPr>
            <a:spLocks noChangeAspect="1"/>
          </p:cNvSpPr>
          <p:nvPr/>
        </p:nvSpPr>
        <p:spPr>
          <a:xfrm>
            <a:off x="5822830" y="5685031"/>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sp>
        <p:nvSpPr>
          <p:cNvPr id="33" name="Oval 21">
            <a:extLst>
              <a:ext uri="{FF2B5EF4-FFF2-40B4-BE49-F238E27FC236}">
                <a16:creationId xmlns:a16="http://schemas.microsoft.com/office/drawing/2014/main" id="{CA54A5EF-20F2-4A67-8053-91A6F03697C4}"/>
              </a:ext>
            </a:extLst>
          </p:cNvPr>
          <p:cNvSpPr>
            <a:spLocks noChangeAspect="1"/>
          </p:cNvSpPr>
          <p:nvPr/>
        </p:nvSpPr>
        <p:spPr>
          <a:xfrm>
            <a:off x="5819347" y="2420728"/>
            <a:ext cx="354676" cy="35763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맑은 고딕" panose="020B0503020000020004" pitchFamily="34" charset="-127"/>
              <a:cs typeface="+mn-cs"/>
            </a:endParaRPr>
          </a:p>
        </p:txBody>
      </p:sp>
      <p:sp>
        <p:nvSpPr>
          <p:cNvPr id="34" name="Text Placeholder 1">
            <a:extLst>
              <a:ext uri="{FF2B5EF4-FFF2-40B4-BE49-F238E27FC236}">
                <a16:creationId xmlns:a16="http://schemas.microsoft.com/office/drawing/2014/main" id="{992F2B47-8714-40E2-83FB-CA13A6C4EC5F}"/>
              </a:ext>
            </a:extLst>
          </p:cNvPr>
          <p:cNvSpPr>
            <a:spLocks noGrp="1"/>
          </p:cNvSpPr>
          <p:nvPr>
            <p:ph type="body" sz="quarter" idx="10"/>
          </p:nvPr>
        </p:nvSpPr>
        <p:spPr>
          <a:xfrm>
            <a:off x="32909" y="872985"/>
            <a:ext cx="6736381" cy="723900"/>
          </a:xfrm>
          <a:prstGeom prst="rect">
            <a:avLst/>
          </a:prstGeom>
        </p:spPr>
        <p:txBody>
          <a:bodyPr>
            <a:noAutofit/>
          </a:bodyPr>
          <a:lstStyle/>
          <a:p>
            <a:r>
              <a:rPr lang="en-US" sz="4000" dirty="0">
                <a:solidFill>
                  <a:schemeClr val="tx1"/>
                </a:solidFill>
                <a:latin typeface="Avocado Creamy" panose="02000500000000000000" pitchFamily="2" charset="0"/>
              </a:rPr>
              <a:t>Lesson Learned from Indonesia</a:t>
            </a:r>
          </a:p>
        </p:txBody>
      </p:sp>
      <p:sp>
        <p:nvSpPr>
          <p:cNvPr id="36" name="TextBox 35">
            <a:extLst>
              <a:ext uri="{FF2B5EF4-FFF2-40B4-BE49-F238E27FC236}">
                <a16:creationId xmlns:a16="http://schemas.microsoft.com/office/drawing/2014/main" id="{F31F6747-4736-D187-7FA2-D3476A5CEC43}"/>
              </a:ext>
            </a:extLst>
          </p:cNvPr>
          <p:cNvSpPr txBox="1"/>
          <p:nvPr/>
        </p:nvSpPr>
        <p:spPr>
          <a:xfrm>
            <a:off x="5435506" y="170887"/>
            <a:ext cx="3071587" cy="430887"/>
          </a:xfrm>
          <a:prstGeom prst="rect">
            <a:avLst/>
          </a:prstGeom>
          <a:noFill/>
        </p:spPr>
        <p:txBody>
          <a:bodyPr wrap="square">
            <a:spAutoFit/>
          </a:bodyPr>
          <a:lstStyle/>
          <a:p>
            <a:pPr algn="r"/>
            <a:r>
              <a:rPr lang="en-ID" sz="1100" dirty="0" err="1"/>
              <a:t>Polaria</a:t>
            </a:r>
            <a:r>
              <a:rPr lang="en-ID" sz="1100" dirty="0"/>
              <a:t> (</a:t>
            </a:r>
            <a:r>
              <a:rPr lang="en-ID" sz="1100" dirty="0" err="1"/>
              <a:t>Biorights</a:t>
            </a:r>
            <a:r>
              <a:rPr lang="en-ID" sz="1100" dirty="0"/>
              <a:t> member) monitors the planted Jelutong (native peat species)</a:t>
            </a:r>
            <a:endParaRPr lang="en-GB"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2722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5">
            <a:extLst>
              <a:ext uri="{FF2B5EF4-FFF2-40B4-BE49-F238E27FC236}">
                <a16:creationId xmlns:a16="http://schemas.microsoft.com/office/drawing/2014/main" id="{8AF2512B-6ADB-4D92-9EA4-26B73FCEA429}"/>
              </a:ext>
            </a:extLst>
          </p:cNvPr>
          <p:cNvSpPr>
            <a:spLocks noGrp="1"/>
          </p:cNvSpPr>
          <p:nvPr>
            <p:ph type="title"/>
          </p:nvPr>
        </p:nvSpPr>
        <p:spPr>
          <a:xfrm>
            <a:off x="5568286" y="1035012"/>
            <a:ext cx="2396912" cy="782357"/>
          </a:xfrm>
        </p:spPr>
        <p:txBody>
          <a:bodyPr/>
          <a:lstStyle/>
          <a:p>
            <a:r>
              <a:rPr lang="nl-NL" altLang="en-US" sz="4000" dirty="0">
                <a:solidFill>
                  <a:schemeClr val="accent1"/>
                </a:solidFill>
              </a:rPr>
              <a:t> </a:t>
            </a:r>
            <a:br>
              <a:rPr lang="nl-NL" altLang="en-US" sz="2800" dirty="0">
                <a:solidFill>
                  <a:schemeClr val="tx2"/>
                </a:solidFill>
              </a:rPr>
            </a:br>
            <a:r>
              <a:rPr lang="nl-NL" altLang="en-US" sz="2800" dirty="0" err="1">
                <a:solidFill>
                  <a:schemeClr val="tx2"/>
                </a:solidFill>
              </a:rPr>
              <a:t>What’s</a:t>
            </a:r>
            <a:r>
              <a:rPr lang="nl-NL" altLang="en-US" sz="2800" dirty="0">
                <a:solidFill>
                  <a:schemeClr val="tx2"/>
                </a:solidFill>
              </a:rPr>
              <a:t> next? </a:t>
            </a:r>
            <a:endParaRPr lang="en-GB" dirty="0"/>
          </a:p>
        </p:txBody>
      </p:sp>
      <p:sp>
        <p:nvSpPr>
          <p:cNvPr id="4" name="Tijdelijke aanduiding voor inhoud 2">
            <a:extLst>
              <a:ext uri="{FF2B5EF4-FFF2-40B4-BE49-F238E27FC236}">
                <a16:creationId xmlns:a16="http://schemas.microsoft.com/office/drawing/2014/main" id="{95390A05-75C7-49B3-AFA6-228428B65B0C}"/>
              </a:ext>
            </a:extLst>
          </p:cNvPr>
          <p:cNvSpPr txBox="1">
            <a:spLocks/>
          </p:cNvSpPr>
          <p:nvPr/>
        </p:nvSpPr>
        <p:spPr>
          <a:xfrm>
            <a:off x="1066255" y="3152633"/>
            <a:ext cx="10833351" cy="30707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400" dirty="0">
                <a:latin typeface="Arial" panose="020B0604020202020204" pitchFamily="34" charset="0"/>
                <a:cs typeface="Arial" panose="020B0604020202020204" pitchFamily="34" charset="0"/>
              </a:rPr>
              <a:t>(Inter)national exposure on the impact of the project: e.g. project approach, project effectiveness on community engagement</a:t>
            </a:r>
          </a:p>
          <a:p>
            <a:pPr>
              <a:buFontTx/>
              <a:buChar char="-"/>
            </a:pPr>
            <a:r>
              <a:rPr lang="en-US" sz="2400" dirty="0">
                <a:latin typeface="Arial" panose="020B0604020202020204" pitchFamily="34" charset="0"/>
                <a:cs typeface="Arial" panose="020B0604020202020204" pitchFamily="34" charset="0"/>
              </a:rPr>
              <a:t>Community initiative sustainability with limited resources need to be upscaled with wider supports</a:t>
            </a:r>
          </a:p>
          <a:p>
            <a:pPr>
              <a:buFontTx/>
              <a:buChar char="-"/>
            </a:pPr>
            <a:r>
              <a:rPr lang="en-US" sz="2400" dirty="0">
                <a:latin typeface="Arial" panose="020B0604020202020204" pitchFamily="34" charset="0"/>
                <a:cs typeface="Arial" panose="020B0604020202020204" pitchFamily="34" charset="0"/>
              </a:rPr>
              <a:t>Leverage effectiveness of collaboration between local-based implementing actors and global strategic actors to inspire and mobilize to take action on upscaling </a:t>
            </a:r>
          </a:p>
        </p:txBody>
      </p:sp>
      <p:pic>
        <p:nvPicPr>
          <p:cNvPr id="2" name="Picture 4">
            <a:extLst>
              <a:ext uri="{FF2B5EF4-FFF2-40B4-BE49-F238E27FC236}">
                <a16:creationId xmlns:a16="http://schemas.microsoft.com/office/drawing/2014/main" id="{A3095CA8-D3D9-1249-0D26-77DD2B92158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41076" r="-1" b="19147"/>
          <a:stretch/>
        </p:blipFill>
        <p:spPr bwMode="auto">
          <a:xfrm>
            <a:off x="0" y="0"/>
            <a:ext cx="5198124" cy="2852382"/>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73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Thank you</a:t>
            </a:r>
            <a:endParaRPr lang="en-GB" dirty="0"/>
          </a:p>
        </p:txBody>
      </p:sp>
    </p:spTree>
    <p:extLst>
      <p:ext uri="{BB962C8B-B14F-4D97-AF65-F5344CB8AC3E}">
        <p14:creationId xmlns:p14="http://schemas.microsoft.com/office/powerpoint/2010/main" val="427361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093BEB-E8EC-467E-8259-77F81F2ED139}"/>
              </a:ext>
            </a:extLst>
          </p:cNvPr>
          <p:cNvSpPr txBox="1"/>
          <p:nvPr/>
        </p:nvSpPr>
        <p:spPr>
          <a:xfrm>
            <a:off x="1342265" y="2513394"/>
            <a:ext cx="4609013" cy="3447098"/>
          </a:xfrm>
          <a:prstGeom prst="rect">
            <a:avLst/>
          </a:prstGeom>
          <a:noFill/>
        </p:spPr>
        <p:txBody>
          <a:bodyPr wrap="square" rtlCol="0">
            <a:spAutoFit/>
          </a:bodyPr>
          <a:lstStyle/>
          <a:p>
            <a:pPr marL="285750" indent="-285750">
              <a:buFont typeface="Arial" panose="020B0604020202020204" pitchFamily="34" charset="0"/>
              <a:buChar char="•"/>
            </a:pPr>
            <a:r>
              <a:rPr lang="en-GB" sz="2000" b="1" dirty="0">
                <a:ea typeface="Roboto" panose="02000000000000000000" pitchFamily="2" charset="0"/>
                <a:cs typeface="Roboto" panose="02000000000000000000" pitchFamily="2" charset="0"/>
              </a:rPr>
              <a:t>Provide online knowledge and decision-making tools</a:t>
            </a:r>
            <a:br>
              <a:rPr lang="en-GB" sz="2000" dirty="0">
                <a:ea typeface="Roboto" panose="02000000000000000000" pitchFamily="2" charset="0"/>
                <a:cs typeface="Roboto" panose="02000000000000000000" pitchFamily="2" charset="0"/>
              </a:rPr>
            </a:br>
            <a:endParaRPr lang="en-GB" sz="2000" dirty="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2000" b="1" dirty="0">
                <a:ea typeface="Roboto" panose="02000000000000000000" pitchFamily="2" charset="0"/>
                <a:cs typeface="Roboto" panose="02000000000000000000" pitchFamily="2" charset="0"/>
              </a:rPr>
              <a:t>Capacity building and outreach</a:t>
            </a:r>
            <a:br>
              <a:rPr lang="en-GB" sz="2000" dirty="0">
                <a:ea typeface="Roboto" panose="02000000000000000000" pitchFamily="2" charset="0"/>
                <a:cs typeface="Roboto" panose="02000000000000000000" pitchFamily="2" charset="0"/>
              </a:rPr>
            </a:br>
            <a:endParaRPr lang="en-GB" sz="2000" dirty="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2000" b="1" dirty="0">
                <a:ea typeface="Roboto" panose="02000000000000000000" pitchFamily="2" charset="0"/>
                <a:cs typeface="Roboto" panose="02000000000000000000" pitchFamily="2" charset="0"/>
              </a:rPr>
              <a:t>Advocating for integration of Eco-DRR in international processes</a:t>
            </a:r>
            <a:br>
              <a:rPr lang="en-GB" sz="2000" dirty="0">
                <a:ea typeface="Roboto" panose="02000000000000000000" pitchFamily="2" charset="0"/>
                <a:cs typeface="Roboto" panose="02000000000000000000" pitchFamily="2" charset="0"/>
              </a:rPr>
            </a:br>
            <a:endParaRPr lang="en-GB" sz="2000" dirty="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2000" b="1" dirty="0">
                <a:ea typeface="Roboto" panose="02000000000000000000" pitchFamily="2" charset="0"/>
                <a:cs typeface="Roboto" panose="02000000000000000000" pitchFamily="2" charset="0"/>
              </a:rPr>
              <a:t>Supporting International framework agreements</a:t>
            </a:r>
            <a:endParaRPr lang="en-GB" sz="2000" dirty="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CH" dirty="0">
              <a:ea typeface="Roboto" pitchFamily="2" charset="0"/>
            </a:endParaRPr>
          </a:p>
        </p:txBody>
      </p:sp>
      <p:pic>
        <p:nvPicPr>
          <p:cNvPr id="7" name="Picture 6" descr="Diagram&#10;&#10;Description automatically generated">
            <a:extLst>
              <a:ext uri="{FF2B5EF4-FFF2-40B4-BE49-F238E27FC236}">
                <a16:creationId xmlns:a16="http://schemas.microsoft.com/office/drawing/2014/main" id="{CB35E97C-797D-4867-AC27-DBB7D1CC48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278" y="2112666"/>
            <a:ext cx="6098482" cy="3940779"/>
          </a:xfrm>
          <a:prstGeom prst="rect">
            <a:avLst/>
          </a:prstGeom>
          <a:solidFill>
            <a:schemeClr val="bg1"/>
          </a:solidFill>
        </p:spPr>
      </p:pic>
      <p:sp>
        <p:nvSpPr>
          <p:cNvPr id="9" name="TextBox 8">
            <a:extLst>
              <a:ext uri="{FF2B5EF4-FFF2-40B4-BE49-F238E27FC236}">
                <a16:creationId xmlns:a16="http://schemas.microsoft.com/office/drawing/2014/main" id="{B00C9337-9E12-4908-8E95-27126A0C72AB}"/>
              </a:ext>
            </a:extLst>
          </p:cNvPr>
          <p:cNvSpPr txBox="1"/>
          <p:nvPr/>
        </p:nvSpPr>
        <p:spPr>
          <a:xfrm>
            <a:off x="809897" y="415537"/>
            <a:ext cx="10502536" cy="1200329"/>
          </a:xfrm>
          <a:prstGeom prst="rect">
            <a:avLst/>
          </a:prstGeom>
          <a:noFill/>
        </p:spPr>
        <p:txBody>
          <a:bodyPr wrap="square">
            <a:spAutoFit/>
          </a:bodyPr>
          <a:lstStyle/>
          <a:p>
            <a:pPr lvl="1"/>
            <a:r>
              <a:rPr lang="en-GB" sz="2400" b="1" dirty="0">
                <a:solidFill>
                  <a:srgbClr val="004494"/>
                </a:solidFill>
                <a:latin typeface="Roboto" panose="02000000000000000000" pitchFamily="2" charset="0"/>
                <a:ea typeface="Roboto" panose="02000000000000000000" pitchFamily="2" charset="0"/>
              </a:rPr>
              <a:t>Mainstreaming</a:t>
            </a:r>
            <a:r>
              <a:rPr lang="en-GB" sz="2400" dirty="0">
                <a:solidFill>
                  <a:srgbClr val="004494"/>
                </a:solidFill>
                <a:latin typeface="Roboto" panose="02000000000000000000" pitchFamily="2" charset="0"/>
                <a:ea typeface="Roboto" panose="02000000000000000000" pitchFamily="2" charset="0"/>
              </a:rPr>
              <a:t> – </a:t>
            </a:r>
          </a:p>
          <a:p>
            <a:pPr lvl="1"/>
            <a:r>
              <a:rPr lang="en-GB" sz="2400" dirty="0">
                <a:solidFill>
                  <a:srgbClr val="004494"/>
                </a:solidFill>
                <a:latin typeface="Roboto" panose="02000000000000000000" pitchFamily="2" charset="0"/>
                <a:ea typeface="Roboto" panose="02000000000000000000" pitchFamily="2" charset="0"/>
              </a:rPr>
              <a:t>Catalyse new investments in ecosystems and new </a:t>
            </a:r>
            <a:r>
              <a:rPr lang="en-GB" sz="2400" dirty="0">
                <a:solidFill>
                  <a:srgbClr val="004494"/>
                </a:solidFill>
                <a:latin typeface="Roboto"/>
                <a:ea typeface="Roboto"/>
              </a:rPr>
              <a:t>Eco-DRR initiatives through capacity-building, technical guidance and advocacy</a:t>
            </a:r>
          </a:p>
        </p:txBody>
      </p:sp>
    </p:spTree>
    <p:extLst>
      <p:ext uri="{BB962C8B-B14F-4D97-AF65-F5344CB8AC3E}">
        <p14:creationId xmlns:p14="http://schemas.microsoft.com/office/powerpoint/2010/main" val="1014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0C9337-9E12-4908-8E95-27126A0C72AB}"/>
              </a:ext>
            </a:extLst>
          </p:cNvPr>
          <p:cNvSpPr txBox="1"/>
          <p:nvPr/>
        </p:nvSpPr>
        <p:spPr>
          <a:xfrm>
            <a:off x="809897" y="415537"/>
            <a:ext cx="10502536" cy="1569660"/>
          </a:xfrm>
          <a:prstGeom prst="rect">
            <a:avLst/>
          </a:prstGeom>
          <a:noFill/>
        </p:spPr>
        <p:txBody>
          <a:bodyPr wrap="square">
            <a:spAutoFit/>
          </a:bodyPr>
          <a:lstStyle/>
          <a:p>
            <a:pPr lvl="1"/>
            <a:r>
              <a:rPr lang="en-GB" sz="2400" b="1" dirty="0">
                <a:solidFill>
                  <a:srgbClr val="004494"/>
                </a:solidFill>
                <a:latin typeface="Roboto"/>
                <a:ea typeface="Roboto"/>
              </a:rPr>
              <a:t>Leveraging</a:t>
            </a:r>
            <a:r>
              <a:rPr lang="en-GB" sz="2400" b="0" dirty="0">
                <a:solidFill>
                  <a:srgbClr val="004494"/>
                </a:solidFill>
                <a:latin typeface="Roboto"/>
                <a:ea typeface="Roboto"/>
              </a:rPr>
              <a:t> – </a:t>
            </a:r>
          </a:p>
          <a:p>
            <a:pPr lvl="1"/>
            <a:r>
              <a:rPr lang="en-GB" sz="2400" b="0" dirty="0">
                <a:solidFill>
                  <a:srgbClr val="004494"/>
                </a:solidFill>
                <a:latin typeface="Roboto"/>
                <a:ea typeface="Roboto"/>
              </a:rPr>
              <a:t>Eco-DRR is integrated in ongoing large-scale national development programs in India</a:t>
            </a:r>
            <a:endParaRPr lang="en-GB" sz="1800" b="0" dirty="0">
              <a:solidFill>
                <a:srgbClr val="004494"/>
              </a:solidFill>
              <a:latin typeface="Roboto"/>
              <a:ea typeface="Roboto"/>
            </a:endParaRPr>
          </a:p>
          <a:p>
            <a:pPr lvl="1"/>
            <a:endParaRPr lang="en-GB" sz="2400" dirty="0">
              <a:solidFill>
                <a:srgbClr val="004494"/>
              </a:solidFill>
              <a:latin typeface="Roboto"/>
              <a:ea typeface="Roboto"/>
            </a:endParaRPr>
          </a:p>
        </p:txBody>
      </p:sp>
      <p:sp>
        <p:nvSpPr>
          <p:cNvPr id="5" name="TextBox 4">
            <a:extLst>
              <a:ext uri="{FF2B5EF4-FFF2-40B4-BE49-F238E27FC236}">
                <a16:creationId xmlns:a16="http://schemas.microsoft.com/office/drawing/2014/main" id="{355672DE-4E40-4ACF-BA6A-EC99ED5781DE}"/>
              </a:ext>
            </a:extLst>
          </p:cNvPr>
          <p:cNvSpPr txBox="1"/>
          <p:nvPr/>
        </p:nvSpPr>
        <p:spPr>
          <a:xfrm>
            <a:off x="1213045" y="2204413"/>
            <a:ext cx="5187755" cy="375487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b="1" dirty="0"/>
              <a:t>Develop targeted training for the MGNREGS at state and national level</a:t>
            </a:r>
          </a:p>
          <a:p>
            <a:endParaRPr lang="en-GB" sz="2000" b="1" dirty="0"/>
          </a:p>
          <a:p>
            <a:pPr marL="285750" indent="-285750">
              <a:buFont typeface="Arial" panose="020B0604020202020204" pitchFamily="34" charset="0"/>
              <a:buChar char="•"/>
            </a:pPr>
            <a:r>
              <a:rPr lang="en-GB" sz="2000" b="1" dirty="0"/>
              <a:t>MGNREGS NRM works to address and mitigate the main hazards in India</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Eco-DRR embedded in government DRM Plans</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Eco-DRR policy is being advocated at the national level</a:t>
            </a:r>
          </a:p>
          <a:p>
            <a:pPr marL="285750" indent="-285750">
              <a:buFont typeface="Arial" panose="020B0604020202020204" pitchFamily="34" charset="0"/>
              <a:buChar char="•"/>
            </a:pPr>
            <a:endParaRPr lang="en-CH" dirty="0">
              <a:latin typeface="Roboto" pitchFamily="2" charset="0"/>
              <a:ea typeface="Roboto" pitchFamily="2" charset="0"/>
            </a:endParaRPr>
          </a:p>
        </p:txBody>
      </p:sp>
      <p:pic>
        <p:nvPicPr>
          <p:cNvPr id="6" name="Picture 5">
            <a:extLst>
              <a:ext uri="{FF2B5EF4-FFF2-40B4-BE49-F238E27FC236}">
                <a16:creationId xmlns:a16="http://schemas.microsoft.com/office/drawing/2014/main" id="{32E86089-C641-49C2-B10F-2C530443BA73}"/>
              </a:ext>
            </a:extLst>
          </p:cNvPr>
          <p:cNvPicPr>
            <a:picLocks noChangeAspect="1"/>
          </p:cNvPicPr>
          <p:nvPr/>
        </p:nvPicPr>
        <p:blipFill>
          <a:blip r:embed="rId3"/>
          <a:stretch>
            <a:fillRect/>
          </a:stretch>
        </p:blipFill>
        <p:spPr>
          <a:xfrm>
            <a:off x="6949440" y="1767069"/>
            <a:ext cx="4029515" cy="1989533"/>
          </a:xfrm>
          <a:prstGeom prst="rect">
            <a:avLst/>
          </a:prstGeom>
        </p:spPr>
      </p:pic>
      <p:pic>
        <p:nvPicPr>
          <p:cNvPr id="7" name="Picture 6">
            <a:extLst>
              <a:ext uri="{FF2B5EF4-FFF2-40B4-BE49-F238E27FC236}">
                <a16:creationId xmlns:a16="http://schemas.microsoft.com/office/drawing/2014/main" id="{42C7C215-2244-4489-8C95-1C9F33D16D2E}"/>
              </a:ext>
            </a:extLst>
          </p:cNvPr>
          <p:cNvPicPr>
            <a:picLocks noChangeAspect="1"/>
          </p:cNvPicPr>
          <p:nvPr/>
        </p:nvPicPr>
        <p:blipFill>
          <a:blip r:embed="rId4"/>
          <a:stretch>
            <a:fillRect/>
          </a:stretch>
        </p:blipFill>
        <p:spPr>
          <a:xfrm>
            <a:off x="6949440" y="3575895"/>
            <a:ext cx="2418080" cy="2866568"/>
          </a:xfrm>
          <a:prstGeom prst="rect">
            <a:avLst/>
          </a:prstGeom>
        </p:spPr>
      </p:pic>
    </p:spTree>
    <p:extLst>
      <p:ext uri="{BB962C8B-B14F-4D97-AF65-F5344CB8AC3E}">
        <p14:creationId xmlns:p14="http://schemas.microsoft.com/office/powerpoint/2010/main" val="2017145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0C9337-9E12-4908-8E95-27126A0C72AB}"/>
              </a:ext>
            </a:extLst>
          </p:cNvPr>
          <p:cNvSpPr txBox="1"/>
          <p:nvPr/>
        </p:nvSpPr>
        <p:spPr>
          <a:xfrm>
            <a:off x="809897" y="415537"/>
            <a:ext cx="10502536" cy="1384995"/>
          </a:xfrm>
          <a:prstGeom prst="rect">
            <a:avLst/>
          </a:prstGeom>
          <a:noFill/>
        </p:spPr>
        <p:txBody>
          <a:bodyPr wrap="square">
            <a:spAutoFit/>
          </a:bodyPr>
          <a:lstStyle/>
          <a:p>
            <a:pPr marL="457200" algn="l" rtl="0" eaLnBrk="1" fontAlgn="t" latinLnBrk="0" hangingPunct="1">
              <a:spcBef>
                <a:spcPts val="0"/>
              </a:spcBef>
              <a:spcAft>
                <a:spcPts val="0"/>
              </a:spcAft>
            </a:pPr>
            <a:r>
              <a:rPr lang="en-GB" sz="2400" b="1" i="0" u="none" strike="noStrike" kern="1200" dirty="0">
                <a:solidFill>
                  <a:srgbClr val="004494"/>
                </a:solidFill>
                <a:effectLst/>
                <a:latin typeface="+mj-lt"/>
                <a:ea typeface="Roboto" pitchFamily="2" charset="0"/>
              </a:rPr>
              <a:t>Demonstrating</a:t>
            </a:r>
            <a:r>
              <a:rPr lang="en-GB" sz="2400" b="0" i="0" u="none" strike="noStrike" kern="1200" dirty="0">
                <a:solidFill>
                  <a:srgbClr val="004494"/>
                </a:solidFill>
                <a:effectLst/>
                <a:latin typeface="+mj-lt"/>
                <a:ea typeface="Roboto" pitchFamily="2" charset="0"/>
              </a:rPr>
              <a:t> – </a:t>
            </a:r>
          </a:p>
          <a:p>
            <a:pPr marL="457200" algn="l" rtl="0" eaLnBrk="1" fontAlgn="t" latinLnBrk="0" hangingPunct="1">
              <a:spcBef>
                <a:spcPts val="0"/>
              </a:spcBef>
              <a:spcAft>
                <a:spcPts val="0"/>
              </a:spcAft>
            </a:pPr>
            <a:r>
              <a:rPr lang="en-GB" sz="2400" b="0" i="0" u="none" strike="noStrike" kern="1200" dirty="0">
                <a:solidFill>
                  <a:srgbClr val="004494"/>
                </a:solidFill>
                <a:effectLst/>
                <a:latin typeface="+mj-lt"/>
                <a:ea typeface="Roboto" pitchFamily="2" charset="0"/>
              </a:rPr>
              <a:t>Community-based models for scaling-up Eco-DRR with local actors</a:t>
            </a:r>
            <a:endParaRPr lang="en-US" sz="2400" b="0" i="0" u="none" strike="noStrike" dirty="0">
              <a:solidFill>
                <a:srgbClr val="004494"/>
              </a:solidFill>
              <a:effectLst/>
              <a:latin typeface="+mj-lt"/>
            </a:endParaRPr>
          </a:p>
          <a:p>
            <a:pPr marL="457200" algn="l" rtl="0" eaLnBrk="1" fontAlgn="t" latinLnBrk="0" hangingPunct="1">
              <a:spcBef>
                <a:spcPts val="0"/>
              </a:spcBef>
              <a:spcAft>
                <a:spcPts val="0"/>
              </a:spcAft>
            </a:pPr>
            <a:endParaRPr lang="en-GB" sz="1800" b="0" i="0" u="none" strike="noStrike" kern="1200" dirty="0">
              <a:solidFill>
                <a:srgbClr val="004494"/>
              </a:solidFill>
              <a:effectLst/>
              <a:latin typeface="+mj-lt"/>
            </a:endParaRPr>
          </a:p>
          <a:p>
            <a:pPr marL="457200" algn="l" rtl="0" eaLnBrk="1" fontAlgn="t" latinLnBrk="0" hangingPunct="1">
              <a:spcBef>
                <a:spcPts val="0"/>
              </a:spcBef>
              <a:spcAft>
                <a:spcPts val="0"/>
              </a:spcAft>
            </a:pPr>
            <a:r>
              <a:rPr lang="en-GB" sz="1800" b="0" i="0" u="none" strike="noStrike" kern="1200" dirty="0">
                <a:solidFill>
                  <a:srgbClr val="004494"/>
                </a:solidFill>
                <a:effectLst/>
                <a:latin typeface="+mj-lt"/>
              </a:rPr>
              <a:t>Five country models: Uganda, Haiti, </a:t>
            </a:r>
            <a:r>
              <a:rPr lang="en-GB" b="1" i="0" u="sng" strike="noStrike" kern="1200" dirty="0">
                <a:solidFill>
                  <a:srgbClr val="004494"/>
                </a:solidFill>
                <a:effectLst/>
                <a:latin typeface="+mj-lt"/>
              </a:rPr>
              <a:t>Indonesia</a:t>
            </a:r>
            <a:r>
              <a:rPr lang="en-GB" sz="1800" b="0" i="0" u="none" strike="noStrike" kern="1200" dirty="0">
                <a:solidFill>
                  <a:srgbClr val="004494"/>
                </a:solidFill>
                <a:effectLst/>
                <a:latin typeface="+mj-lt"/>
              </a:rPr>
              <a:t>, India, Ethiopia</a:t>
            </a:r>
            <a:endParaRPr lang="en-US" sz="1800" b="0" i="0" u="none" strike="noStrike" dirty="0">
              <a:solidFill>
                <a:srgbClr val="004494"/>
              </a:solidFill>
              <a:effectLst/>
              <a:latin typeface="+mj-lt"/>
            </a:endParaRPr>
          </a:p>
        </p:txBody>
      </p:sp>
      <p:sp>
        <p:nvSpPr>
          <p:cNvPr id="6" name="TextBox 5">
            <a:extLst>
              <a:ext uri="{FF2B5EF4-FFF2-40B4-BE49-F238E27FC236}">
                <a16:creationId xmlns:a16="http://schemas.microsoft.com/office/drawing/2014/main" id="{4EEBD0D1-3F83-4441-B4C3-9E7D38A53660}"/>
              </a:ext>
            </a:extLst>
          </p:cNvPr>
          <p:cNvSpPr txBox="1"/>
          <p:nvPr/>
        </p:nvSpPr>
        <p:spPr>
          <a:xfrm>
            <a:off x="879567" y="2471560"/>
            <a:ext cx="3875313" cy="3170099"/>
          </a:xfrm>
          <a:prstGeom prst="rect">
            <a:avLst/>
          </a:prstGeom>
          <a:noFill/>
        </p:spPr>
        <p:txBody>
          <a:bodyPr wrap="square" rtlCol="0">
            <a:spAutoFit/>
          </a:bodyPr>
          <a:lstStyle/>
          <a:p>
            <a:pPr marL="285750" indent="-285750">
              <a:buFont typeface="Arial" panose="020B0604020202020204" pitchFamily="34" charset="0"/>
              <a:buChar char="•"/>
            </a:pPr>
            <a:r>
              <a:rPr lang="en-GB" sz="2000" b="1" dirty="0">
                <a:ea typeface="Roboto" pitchFamily="2" charset="0"/>
              </a:rPr>
              <a:t>This component is implemented by the Partners for Resilience (</a:t>
            </a:r>
            <a:r>
              <a:rPr lang="en-GB" sz="2000" b="1" dirty="0" err="1">
                <a:ea typeface="Roboto" pitchFamily="2" charset="0"/>
              </a:rPr>
              <a:t>PfR</a:t>
            </a:r>
            <a:r>
              <a:rPr lang="en-GB" sz="2000" b="1" dirty="0">
                <a:ea typeface="Roboto" pitchFamily="2" charset="0"/>
              </a:rPr>
              <a:t>) Consortium</a:t>
            </a:r>
          </a:p>
          <a:p>
            <a:pPr marL="285750" indent="-285750">
              <a:buFont typeface="Arial" panose="020B0604020202020204" pitchFamily="34" charset="0"/>
              <a:buChar char="•"/>
            </a:pPr>
            <a:endParaRPr lang="en-GB" sz="2000" b="1" dirty="0">
              <a:ea typeface="Roboto" pitchFamily="2" charset="0"/>
            </a:endParaRPr>
          </a:p>
          <a:p>
            <a:pPr marL="285750" indent="-285750">
              <a:buFont typeface="Arial" panose="020B0604020202020204" pitchFamily="34" charset="0"/>
              <a:buChar char="•"/>
            </a:pPr>
            <a:endParaRPr lang="en-GB" sz="2000" b="1" dirty="0">
              <a:ea typeface="Roboto" pitchFamily="2" charset="0"/>
            </a:endParaRPr>
          </a:p>
          <a:p>
            <a:pPr marL="285750" indent="-285750">
              <a:buFont typeface="Arial" panose="020B0604020202020204" pitchFamily="34" charset="0"/>
              <a:buChar char="•"/>
            </a:pPr>
            <a:r>
              <a:rPr lang="en-GB" sz="2000" b="1" dirty="0">
                <a:ea typeface="Roboto" pitchFamily="2" charset="0"/>
              </a:rPr>
              <a:t>Focus on three elements: ecosystem restoration; disaster risk reduction; and climate smart livelihoods</a:t>
            </a:r>
            <a:endParaRPr lang="en-CH" sz="2000" b="1" dirty="0">
              <a:ea typeface="Roboto" pitchFamily="2" charset="0"/>
            </a:endParaRPr>
          </a:p>
        </p:txBody>
      </p:sp>
      <p:pic>
        <p:nvPicPr>
          <p:cNvPr id="5" name="Picture 4">
            <a:extLst>
              <a:ext uri="{FF2B5EF4-FFF2-40B4-BE49-F238E27FC236}">
                <a16:creationId xmlns:a16="http://schemas.microsoft.com/office/drawing/2014/main" id="{D1CCD404-26F1-4F33-B66C-7107AB19DE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3201" y="2232462"/>
            <a:ext cx="6029232" cy="3648297"/>
          </a:xfrm>
          <a:prstGeom prst="rect">
            <a:avLst/>
          </a:prstGeom>
          <a:noFill/>
          <a:ln>
            <a:noFill/>
          </a:ln>
        </p:spPr>
      </p:pic>
    </p:spTree>
    <p:extLst>
      <p:ext uri="{BB962C8B-B14F-4D97-AF65-F5344CB8AC3E}">
        <p14:creationId xmlns:p14="http://schemas.microsoft.com/office/powerpoint/2010/main" val="1066435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body of water with a mountain in the background&#10;&#10;Description automatically generated">
            <a:extLst>
              <a:ext uri="{FF2B5EF4-FFF2-40B4-BE49-F238E27FC236}">
                <a16:creationId xmlns:a16="http://schemas.microsoft.com/office/drawing/2014/main" id="{B2C288E2-1FF4-4A14-A3FF-0E4CA31677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770" r="14986" b="-2"/>
          <a:stretch/>
        </p:blipFill>
        <p:spPr>
          <a:xfrm>
            <a:off x="3933453" y="640288"/>
            <a:ext cx="4597884" cy="2761280"/>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Picture 4">
            <a:extLst>
              <a:ext uri="{FF2B5EF4-FFF2-40B4-BE49-F238E27FC236}">
                <a16:creationId xmlns:a16="http://schemas.microsoft.com/office/drawing/2014/main" id="{46C52974-1FB9-43DA-ABAB-EE51B57B83F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41076" r="-1" b="19147"/>
          <a:stretch/>
        </p:blipFill>
        <p:spPr bwMode="auto">
          <a:xfrm>
            <a:off x="7735182" y="3414868"/>
            <a:ext cx="4456818" cy="2445603"/>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7" name="Content Placeholder 7" descr="A train on a track with smoke coming out of it&#10;&#10;Description automatically generated">
            <a:extLst>
              <a:ext uri="{FF2B5EF4-FFF2-40B4-BE49-F238E27FC236}">
                <a16:creationId xmlns:a16="http://schemas.microsoft.com/office/drawing/2014/main" id="{06DB53A8-5F58-420F-9EB0-47F4432B75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346"/>
          <a:stretch/>
        </p:blipFill>
        <p:spPr>
          <a:xfrm>
            <a:off x="4018311" y="3414868"/>
            <a:ext cx="4456818" cy="2458904"/>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8" name="Title 2">
            <a:extLst>
              <a:ext uri="{FF2B5EF4-FFF2-40B4-BE49-F238E27FC236}">
                <a16:creationId xmlns:a16="http://schemas.microsoft.com/office/drawing/2014/main" id="{307ECA19-D397-4887-8604-C412235685DD}"/>
              </a:ext>
            </a:extLst>
          </p:cNvPr>
          <p:cNvSpPr>
            <a:spLocks noGrp="1"/>
          </p:cNvSpPr>
          <p:nvPr>
            <p:ph type="title"/>
          </p:nvPr>
        </p:nvSpPr>
        <p:spPr>
          <a:xfrm>
            <a:off x="428686" y="432461"/>
            <a:ext cx="3521143" cy="675896"/>
          </a:xfrm>
        </p:spPr>
        <p:txBody>
          <a:bodyPr vert="horz" lIns="91440" tIns="45720" rIns="91440" bIns="45720" rtlCol="0" anchor="ctr">
            <a:normAutofit/>
          </a:bodyPr>
          <a:lstStyle/>
          <a:p>
            <a:r>
              <a:rPr lang="en-US" sz="2800" b="1" kern="1200" dirty="0">
                <a:solidFill>
                  <a:schemeClr val="tx1"/>
                </a:solidFill>
                <a:latin typeface="+mj-lt"/>
                <a:ea typeface="+mj-ea"/>
                <a:cs typeface="+mj-cs"/>
              </a:rPr>
              <a:t>Key Peatland facts</a:t>
            </a:r>
          </a:p>
        </p:txBody>
      </p:sp>
      <p:pic>
        <p:nvPicPr>
          <p:cNvPr id="10" name="Picture 9">
            <a:extLst>
              <a:ext uri="{FF2B5EF4-FFF2-40B4-BE49-F238E27FC236}">
                <a16:creationId xmlns:a16="http://schemas.microsoft.com/office/drawing/2014/main" id="{98502E01-1021-4E50-B258-583D4487E37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0040" r="-2" b="25021"/>
          <a:stretch/>
        </p:blipFill>
        <p:spPr>
          <a:xfrm>
            <a:off x="7841672" y="640286"/>
            <a:ext cx="4350327" cy="2761281"/>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2" name="Content Placeholder 8">
            <a:extLst>
              <a:ext uri="{FF2B5EF4-FFF2-40B4-BE49-F238E27FC236}">
                <a16:creationId xmlns:a16="http://schemas.microsoft.com/office/drawing/2014/main" id="{DD28511F-D08D-4194-B90A-8E3EE941EF37}"/>
              </a:ext>
            </a:extLst>
          </p:cNvPr>
          <p:cNvSpPr txBox="1">
            <a:spLocks/>
          </p:cNvSpPr>
          <p:nvPr/>
        </p:nvSpPr>
        <p:spPr>
          <a:xfrm>
            <a:off x="448054" y="1108358"/>
            <a:ext cx="3732955" cy="4914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t>3% of the worlds land area </a:t>
            </a:r>
          </a:p>
          <a:p>
            <a:pPr>
              <a:spcBef>
                <a:spcPts val="0"/>
              </a:spcBef>
            </a:pPr>
            <a:r>
              <a:rPr lang="en-US" sz="1800" dirty="0"/>
              <a:t>contain 500GT of carbon </a:t>
            </a:r>
          </a:p>
          <a:p>
            <a:pPr>
              <a:buFont typeface="Wingdings" panose="05000000000000000000" pitchFamily="2" charset="2"/>
              <a:buChar char="Ø"/>
            </a:pPr>
            <a:r>
              <a:rPr lang="en-US" sz="1800" b="1" dirty="0"/>
              <a:t>2x carbon stock in total global forest biomass</a:t>
            </a:r>
          </a:p>
          <a:p>
            <a:pPr marL="0" indent="0">
              <a:buNone/>
            </a:pPr>
            <a:endParaRPr lang="en-US" sz="1800" b="1" dirty="0"/>
          </a:p>
          <a:p>
            <a:pPr>
              <a:buFont typeface="Wingdings" panose="05000000000000000000" pitchFamily="2" charset="2"/>
              <a:buChar char="Ø"/>
            </a:pPr>
            <a:r>
              <a:rPr lang="en-US" sz="1800" b="1" dirty="0"/>
              <a:t>Peatland drainage, degradation and fires: approx. 5% of global emissions </a:t>
            </a:r>
          </a:p>
          <a:p>
            <a:pPr marL="0" indent="0">
              <a:buNone/>
            </a:pPr>
            <a:endParaRPr lang="en-US" sz="1800" b="1" dirty="0"/>
          </a:p>
          <a:p>
            <a:pPr>
              <a:buFont typeface="Wingdings" panose="05000000000000000000" pitchFamily="2" charset="2"/>
              <a:buChar char="Ø"/>
            </a:pPr>
            <a:r>
              <a:rPr lang="en-US" sz="1800" b="1" dirty="0"/>
              <a:t>Need to Restore 50 million hectare</a:t>
            </a:r>
            <a:r>
              <a:rPr lang="en-US" sz="1800" dirty="0"/>
              <a:t> of peatland by 2050 to meet 1.5C target (</a:t>
            </a:r>
            <a:r>
              <a:rPr lang="en-US" sz="1800" i="1" dirty="0"/>
              <a:t>Ramsar Global Guidelines, 2021</a:t>
            </a:r>
            <a:r>
              <a:rPr lang="en-US" sz="1800" dirty="0"/>
              <a:t>) </a:t>
            </a:r>
          </a:p>
        </p:txBody>
      </p:sp>
    </p:spTree>
    <p:extLst>
      <p:ext uri="{BB962C8B-B14F-4D97-AF65-F5344CB8AC3E}">
        <p14:creationId xmlns:p14="http://schemas.microsoft.com/office/powerpoint/2010/main" val="53864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68">
            <a:extLst>
              <a:ext uri="{FF2B5EF4-FFF2-40B4-BE49-F238E27FC236}">
                <a16:creationId xmlns:a16="http://schemas.microsoft.com/office/drawing/2014/main" id="{9022950D-1900-4507-9E3E-BDD2E111E34D}"/>
              </a:ext>
            </a:extLst>
          </p:cNvPr>
          <p:cNvSpPr/>
          <p:nvPr/>
        </p:nvSpPr>
        <p:spPr>
          <a:xfrm rot="10800000">
            <a:off x="2216919" y="2690292"/>
            <a:ext cx="4125238" cy="2483033"/>
          </a:xfrm>
          <a:custGeom>
            <a:avLst/>
            <a:gdLst/>
            <a:ahLst/>
            <a:cxnLst/>
            <a:rect l="l" t="t" r="r" b="b"/>
            <a:pathLst>
              <a:path w="4125238" h="2483033">
                <a:moveTo>
                  <a:pt x="780492" y="242020"/>
                </a:moveTo>
                <a:lnTo>
                  <a:pt x="280743" y="1241517"/>
                </a:lnTo>
                <a:lnTo>
                  <a:pt x="780492" y="2241014"/>
                </a:lnTo>
                <a:lnTo>
                  <a:pt x="2099829" y="2241014"/>
                </a:lnTo>
                <a:lnTo>
                  <a:pt x="2599577" y="1241517"/>
                </a:lnTo>
                <a:lnTo>
                  <a:pt x="2099829" y="242020"/>
                </a:lnTo>
                <a:close/>
                <a:moveTo>
                  <a:pt x="2186212" y="0"/>
                </a:moveTo>
                <a:lnTo>
                  <a:pt x="3407726" y="0"/>
                </a:lnTo>
                <a:cubicBezTo>
                  <a:pt x="3699951" y="0"/>
                  <a:pt x="3936847" y="236897"/>
                  <a:pt x="3936847" y="529122"/>
                </a:cubicBezTo>
                <a:lnTo>
                  <a:pt x="3936847" y="907065"/>
                </a:lnTo>
                <a:lnTo>
                  <a:pt x="4125238" y="907065"/>
                </a:lnTo>
                <a:lnTo>
                  <a:pt x="3822883" y="1209420"/>
                </a:lnTo>
                <a:lnTo>
                  <a:pt x="3520528" y="907065"/>
                </a:lnTo>
                <a:lnTo>
                  <a:pt x="3708920" y="907065"/>
                </a:lnTo>
                <a:lnTo>
                  <a:pt x="3708920" y="529122"/>
                </a:lnTo>
                <a:cubicBezTo>
                  <a:pt x="3708920" y="362777"/>
                  <a:pt x="3574071" y="227928"/>
                  <a:pt x="3407726" y="227928"/>
                </a:cubicBezTo>
                <a:lnTo>
                  <a:pt x="2373526" y="227928"/>
                </a:lnTo>
                <a:lnTo>
                  <a:pt x="2880320" y="1241517"/>
                </a:lnTo>
                <a:lnTo>
                  <a:pt x="2259562" y="2483033"/>
                </a:lnTo>
                <a:lnTo>
                  <a:pt x="620759" y="2483033"/>
                </a:lnTo>
                <a:lnTo>
                  <a:pt x="0" y="1241517"/>
                </a:lnTo>
                <a:lnTo>
                  <a:pt x="620759" y="1"/>
                </a:lnTo>
                <a:lnTo>
                  <a:pt x="2186212" y="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FF0000"/>
              </a:solidFill>
              <a:effectLst/>
              <a:uLnTx/>
              <a:uFillTx/>
              <a:latin typeface="Calibri" panose="020F0502020204030204"/>
              <a:ea typeface="맑은 고딕" panose="020B0503020000020004" pitchFamily="34" charset="-127"/>
              <a:cs typeface="+mn-cs"/>
            </a:endParaRPr>
          </a:p>
        </p:txBody>
      </p:sp>
      <p:sp>
        <p:nvSpPr>
          <p:cNvPr id="4" name="Hexagon 68">
            <a:extLst>
              <a:ext uri="{FF2B5EF4-FFF2-40B4-BE49-F238E27FC236}">
                <a16:creationId xmlns:a16="http://schemas.microsoft.com/office/drawing/2014/main" id="{7AE2D459-14D1-46D4-9BB5-77C992E3F56C}"/>
              </a:ext>
            </a:extLst>
          </p:cNvPr>
          <p:cNvSpPr/>
          <p:nvPr/>
        </p:nvSpPr>
        <p:spPr>
          <a:xfrm>
            <a:off x="1110915" y="1448776"/>
            <a:ext cx="4125238" cy="2483033"/>
          </a:xfrm>
          <a:custGeom>
            <a:avLst/>
            <a:gdLst/>
            <a:ahLst/>
            <a:cxnLst/>
            <a:rect l="l" t="t" r="r" b="b"/>
            <a:pathLst>
              <a:path w="4125238" h="2483033">
                <a:moveTo>
                  <a:pt x="780492" y="242020"/>
                </a:moveTo>
                <a:lnTo>
                  <a:pt x="280743" y="1241517"/>
                </a:lnTo>
                <a:lnTo>
                  <a:pt x="780492" y="2241014"/>
                </a:lnTo>
                <a:lnTo>
                  <a:pt x="2099829" y="2241014"/>
                </a:lnTo>
                <a:lnTo>
                  <a:pt x="2599577" y="1241517"/>
                </a:lnTo>
                <a:lnTo>
                  <a:pt x="2099829" y="242020"/>
                </a:lnTo>
                <a:close/>
                <a:moveTo>
                  <a:pt x="2186212" y="0"/>
                </a:moveTo>
                <a:lnTo>
                  <a:pt x="3407726" y="0"/>
                </a:lnTo>
                <a:cubicBezTo>
                  <a:pt x="3699951" y="0"/>
                  <a:pt x="3936847" y="236897"/>
                  <a:pt x="3936847" y="529122"/>
                </a:cubicBezTo>
                <a:lnTo>
                  <a:pt x="3936847" y="907065"/>
                </a:lnTo>
                <a:lnTo>
                  <a:pt x="4125238" y="907065"/>
                </a:lnTo>
                <a:lnTo>
                  <a:pt x="3822883" y="1209420"/>
                </a:lnTo>
                <a:lnTo>
                  <a:pt x="3520528" y="907065"/>
                </a:lnTo>
                <a:lnTo>
                  <a:pt x="3708920" y="907065"/>
                </a:lnTo>
                <a:lnTo>
                  <a:pt x="3708920" y="529122"/>
                </a:lnTo>
                <a:cubicBezTo>
                  <a:pt x="3708920" y="362777"/>
                  <a:pt x="3574071" y="227928"/>
                  <a:pt x="3407726" y="227928"/>
                </a:cubicBezTo>
                <a:lnTo>
                  <a:pt x="2373526" y="227928"/>
                </a:lnTo>
                <a:lnTo>
                  <a:pt x="2880320" y="1241517"/>
                </a:lnTo>
                <a:lnTo>
                  <a:pt x="2259562" y="2483033"/>
                </a:lnTo>
                <a:lnTo>
                  <a:pt x="620759" y="2483033"/>
                </a:lnTo>
                <a:lnTo>
                  <a:pt x="0" y="1241517"/>
                </a:lnTo>
                <a:lnTo>
                  <a:pt x="620759" y="1"/>
                </a:lnTo>
                <a:lnTo>
                  <a:pt x="2186212"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6" name="TextBox 5">
            <a:extLst>
              <a:ext uri="{FF2B5EF4-FFF2-40B4-BE49-F238E27FC236}">
                <a16:creationId xmlns:a16="http://schemas.microsoft.com/office/drawing/2014/main" id="{0D693D52-FE32-47B8-BDC8-D146CC7DE48B}"/>
              </a:ext>
            </a:extLst>
          </p:cNvPr>
          <p:cNvSpPr txBox="1"/>
          <p:nvPr/>
        </p:nvSpPr>
        <p:spPr>
          <a:xfrm>
            <a:off x="3921366" y="2999331"/>
            <a:ext cx="196706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rgbClr val="333333"/>
                </a:solidFill>
                <a:effectLst/>
              </a:rPr>
              <a:t>Peatland 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rgbClr val="333333"/>
                </a:solidFill>
                <a:effectLst/>
              </a:rPr>
              <a:t>Mangrove Restoration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rgbClr val="333333"/>
                </a:solidFill>
                <a:effectLst/>
              </a:rPr>
              <a:t>Agency (BRGM</a:t>
            </a:r>
            <a:endParaRPr kumimoji="0" lang="ko-KR" altLang="en-US" sz="1600" b="0" i="0" u="none" strike="noStrike" kern="1200" cap="none" spc="0" normalizeH="0" baseline="0" noProof="0" dirty="0">
              <a:ln>
                <a:noFill/>
              </a:ln>
              <a:solidFill>
                <a:srgbClr val="FF0000"/>
              </a:solidFill>
              <a:effectLst/>
              <a:uLnTx/>
              <a:uFillTx/>
              <a:latin typeface="Calibri" panose="020F0502020204030204"/>
              <a:ea typeface="맑은 고딕" panose="020B0503020000020004" pitchFamily="34" charset="-127"/>
              <a:cs typeface="Arial" pitchFamily="34" charset="0"/>
            </a:endParaRPr>
          </a:p>
        </p:txBody>
      </p:sp>
      <p:sp>
        <p:nvSpPr>
          <p:cNvPr id="12" name="Text Placeholder 12">
            <a:extLst>
              <a:ext uri="{FF2B5EF4-FFF2-40B4-BE49-F238E27FC236}">
                <a16:creationId xmlns:a16="http://schemas.microsoft.com/office/drawing/2014/main" id="{6CF560B6-2E95-49C6-A7CB-6E20C0094120}"/>
              </a:ext>
            </a:extLst>
          </p:cNvPr>
          <p:cNvSpPr txBox="1">
            <a:spLocks/>
          </p:cNvSpPr>
          <p:nvPr/>
        </p:nvSpPr>
        <p:spPr>
          <a:xfrm>
            <a:off x="1609889" y="2736319"/>
            <a:ext cx="1807483" cy="614015"/>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1600" b="0" i="0" u="none" strike="noStrike" kern="1200" cap="none" spc="0" normalizeH="0" baseline="0" noProof="0" dirty="0">
                <a:ln>
                  <a:noFill/>
                </a:ln>
                <a:solidFill>
                  <a:srgbClr val="002060"/>
                </a:solidFill>
                <a:effectLst/>
                <a:uLnTx/>
                <a:uFillTx/>
                <a:latin typeface="Calibri" panose="020F0502020204030204"/>
                <a:ea typeface="맑은 고딕" panose="020B0503020000020004" pitchFamily="34" charset="-127"/>
                <a:cs typeface="Arial" pitchFamily="34" charset="0"/>
              </a:rPr>
              <a:t>Presidential Regulation 2016</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1600" b="0" i="0" u="none" strike="noStrike" kern="1200" cap="none" spc="0" normalizeH="0" baseline="0" noProof="0" dirty="0">
                <a:ln>
                  <a:noFill/>
                </a:ln>
                <a:solidFill>
                  <a:srgbClr val="002060"/>
                </a:solidFill>
                <a:effectLst/>
                <a:uLnTx/>
                <a:uFillTx/>
                <a:latin typeface="Calibri" panose="020F0502020204030204"/>
                <a:ea typeface="맑은 고딕" panose="020B0503020000020004" pitchFamily="34" charset="-127"/>
                <a:cs typeface="Arial" pitchFamily="34" charset="0"/>
              </a:rPr>
              <a:t>(2 </a:t>
            </a:r>
            <a:r>
              <a:rPr kumimoji="0" lang="en-US" altLang="ko-KR" sz="1600" b="0" i="0" u="none" strike="noStrike" kern="1200" cap="none" spc="0" normalizeH="0" baseline="0" noProof="0" dirty="0" err="1">
                <a:ln>
                  <a:noFill/>
                </a:ln>
                <a:solidFill>
                  <a:srgbClr val="002060"/>
                </a:solidFill>
                <a:effectLst/>
                <a:uLnTx/>
                <a:uFillTx/>
                <a:latin typeface="Calibri" panose="020F0502020204030204"/>
                <a:ea typeface="맑은 고딕" panose="020B0503020000020004" pitchFamily="34" charset="-127"/>
                <a:cs typeface="Arial" pitchFamily="34" charset="0"/>
              </a:rPr>
              <a:t>mln</a:t>
            </a:r>
            <a:r>
              <a:rPr kumimoji="0" lang="en-US" altLang="ko-KR" sz="1600" b="0" i="0" u="none" strike="noStrike" kern="1200" cap="none" spc="0" normalizeH="0" baseline="0" noProof="0" dirty="0">
                <a:ln>
                  <a:noFill/>
                </a:ln>
                <a:solidFill>
                  <a:srgbClr val="002060"/>
                </a:solidFill>
                <a:effectLst/>
                <a:uLnTx/>
                <a:uFillTx/>
                <a:latin typeface="Calibri" panose="020F0502020204030204"/>
                <a:ea typeface="맑은 고딕" panose="020B0503020000020004" pitchFamily="34" charset="-127"/>
                <a:cs typeface="Arial" pitchFamily="34" charset="0"/>
              </a:rPr>
              <a:t> He)</a:t>
            </a: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Arial" pitchFamily="34" charset="0"/>
            </a:endParaRPr>
          </a:p>
        </p:txBody>
      </p:sp>
      <p:sp>
        <p:nvSpPr>
          <p:cNvPr id="13" name="Text Placeholder 13">
            <a:extLst>
              <a:ext uri="{FF2B5EF4-FFF2-40B4-BE49-F238E27FC236}">
                <a16:creationId xmlns:a16="http://schemas.microsoft.com/office/drawing/2014/main" id="{A807C4C6-AAE6-4BE4-B16E-EE49778F25F0}"/>
              </a:ext>
            </a:extLst>
          </p:cNvPr>
          <p:cNvSpPr txBox="1">
            <a:spLocks/>
          </p:cNvSpPr>
          <p:nvPr/>
        </p:nvSpPr>
        <p:spPr>
          <a:xfrm>
            <a:off x="1348703" y="1672927"/>
            <a:ext cx="2329856" cy="325872"/>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effectLst/>
                <a:uLnTx/>
                <a:uFillTx/>
                <a:latin typeface="Calibri" panose="020F0502020204030204"/>
                <a:ea typeface="+mn-ea"/>
                <a:cs typeface="Arial" pitchFamily="34" charset="0"/>
              </a:rPr>
              <a:t>Peatland </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effectLst/>
                <a:uLnTx/>
                <a:uFillTx/>
                <a:latin typeface="Calibri" panose="020F0502020204030204"/>
                <a:ea typeface="+mn-ea"/>
                <a:cs typeface="Arial" pitchFamily="34" charset="0"/>
              </a:rPr>
              <a:t>Restoration </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effectLst/>
                <a:uLnTx/>
                <a:uFillTx/>
                <a:latin typeface="Calibri" panose="020F0502020204030204"/>
                <a:ea typeface="+mn-ea"/>
                <a:cs typeface="Arial" pitchFamily="34" charset="0"/>
              </a:rPr>
              <a:t>Agency (BRG)</a:t>
            </a:r>
          </a:p>
        </p:txBody>
      </p:sp>
      <p:sp>
        <p:nvSpPr>
          <p:cNvPr id="16" name="Text Placeholder 13">
            <a:extLst>
              <a:ext uri="{FF2B5EF4-FFF2-40B4-BE49-F238E27FC236}">
                <a16:creationId xmlns:a16="http://schemas.microsoft.com/office/drawing/2014/main" id="{D8DB3064-49E0-407A-9741-5C9625228E64}"/>
              </a:ext>
            </a:extLst>
          </p:cNvPr>
          <p:cNvSpPr txBox="1">
            <a:spLocks/>
          </p:cNvSpPr>
          <p:nvPr/>
        </p:nvSpPr>
        <p:spPr>
          <a:xfrm>
            <a:off x="4001155" y="4109379"/>
            <a:ext cx="1807483" cy="30532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sz="1400" b="0" i="0" dirty="0">
                <a:solidFill>
                  <a:srgbClr val="333333"/>
                </a:solidFill>
                <a:effectLst/>
              </a:rPr>
              <a:t>Presidential </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sz="1400" b="0" i="0" dirty="0">
                <a:solidFill>
                  <a:srgbClr val="333333"/>
                </a:solidFill>
                <a:effectLst/>
              </a:rPr>
              <a:t>Regulation 2020</a:t>
            </a: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Arial" pitchFamily="34" charset="0"/>
            </a:endParaRPr>
          </a:p>
        </p:txBody>
      </p:sp>
      <p:sp>
        <p:nvSpPr>
          <p:cNvPr id="19" name="Text Placeholder 1">
            <a:extLst>
              <a:ext uri="{FF2B5EF4-FFF2-40B4-BE49-F238E27FC236}">
                <a16:creationId xmlns:a16="http://schemas.microsoft.com/office/drawing/2014/main" id="{B9B5AD28-37A0-49D5-8B93-ED0BD42737BF}"/>
              </a:ext>
            </a:extLst>
          </p:cNvPr>
          <p:cNvSpPr>
            <a:spLocks noGrp="1"/>
          </p:cNvSpPr>
          <p:nvPr>
            <p:ph type="body" sz="quarter" idx="10"/>
          </p:nvPr>
        </p:nvSpPr>
        <p:spPr>
          <a:xfrm>
            <a:off x="323850" y="339725"/>
            <a:ext cx="11572875" cy="723900"/>
          </a:xfrm>
          <a:prstGeom prst="rect">
            <a:avLst/>
          </a:prstGeom>
        </p:spPr>
        <p:txBody>
          <a:bodyPr>
            <a:noAutofit/>
          </a:bodyPr>
          <a:lstStyle/>
          <a:p>
            <a:r>
              <a:rPr lang="en-GB" sz="4400" b="1" dirty="0">
                <a:solidFill>
                  <a:schemeClr val="tx1"/>
                </a:solidFill>
              </a:rPr>
              <a:t>Indonesia’s #ActsForWetlands</a:t>
            </a:r>
            <a:endParaRPr lang="en-US" sz="4400" dirty="0">
              <a:solidFill>
                <a:schemeClr val="tx1"/>
              </a:solidFill>
              <a:latin typeface="Avocado Creamy" panose="02000500000000000000" pitchFamily="2" charset="0"/>
            </a:endParaRPr>
          </a:p>
        </p:txBody>
      </p:sp>
      <p:sp>
        <p:nvSpPr>
          <p:cNvPr id="23" name="TextBox 22">
            <a:extLst>
              <a:ext uri="{FF2B5EF4-FFF2-40B4-BE49-F238E27FC236}">
                <a16:creationId xmlns:a16="http://schemas.microsoft.com/office/drawing/2014/main" id="{9D01504F-DFB5-7AF9-F075-9A26452D6F45}"/>
              </a:ext>
            </a:extLst>
          </p:cNvPr>
          <p:cNvSpPr txBox="1"/>
          <p:nvPr/>
        </p:nvSpPr>
        <p:spPr>
          <a:xfrm>
            <a:off x="7305844" y="1346486"/>
            <a:ext cx="3537453" cy="2862322"/>
          </a:xfrm>
          <a:prstGeom prst="rect">
            <a:avLst/>
          </a:prstGeom>
          <a:noFill/>
        </p:spPr>
        <p:txBody>
          <a:bodyPr wrap="square">
            <a:spAutoFit/>
          </a:bodyPr>
          <a:lstStyle/>
          <a:p>
            <a:pPr marL="0" lvl="1"/>
            <a:r>
              <a:rPr lang="en-US" sz="1800" b="1" i="0" u="sng" dirty="0">
                <a:solidFill>
                  <a:srgbClr val="333333"/>
                </a:solidFill>
                <a:effectLst/>
              </a:rPr>
              <a:t>BRGM mandate: </a:t>
            </a:r>
          </a:p>
          <a:p>
            <a:pPr marL="0" lvl="1"/>
            <a:endParaRPr lang="en-US" sz="1800" b="1" i="0" u="sng" dirty="0">
              <a:solidFill>
                <a:srgbClr val="333333"/>
              </a:solidFill>
              <a:effectLst/>
            </a:endParaRPr>
          </a:p>
          <a:p>
            <a:pPr marL="109538" lvl="1" indent="-109538">
              <a:buFont typeface="Arial" panose="020B0604020202020204" pitchFamily="34" charset="0"/>
              <a:buChar char="•"/>
            </a:pPr>
            <a:r>
              <a:rPr lang="en-US" sz="1800" dirty="0">
                <a:solidFill>
                  <a:srgbClr val="333333"/>
                </a:solidFill>
              </a:rPr>
              <a:t>Facilitate the acceleration of </a:t>
            </a:r>
            <a:r>
              <a:rPr lang="en-US" sz="1800" b="1" dirty="0">
                <a:solidFill>
                  <a:srgbClr val="333333"/>
                </a:solidFill>
              </a:rPr>
              <a:t>Restoration of 1.2 million hectares of peatlands </a:t>
            </a:r>
            <a:r>
              <a:rPr lang="en-US" sz="1800" dirty="0">
                <a:solidFill>
                  <a:srgbClr val="333333"/>
                </a:solidFill>
              </a:rPr>
              <a:t>and 600,000 hectares of mangrove</a:t>
            </a:r>
          </a:p>
          <a:p>
            <a:pPr marL="109538" lvl="1" indent="-109538">
              <a:buFont typeface="Arial" panose="020B0604020202020204" pitchFamily="34" charset="0"/>
              <a:buChar char="•"/>
            </a:pPr>
            <a:r>
              <a:rPr lang="en-US" sz="1800" b="0" i="0" dirty="0">
                <a:solidFill>
                  <a:srgbClr val="333333"/>
                </a:solidFill>
                <a:effectLst/>
              </a:rPr>
              <a:t>and improvement of </a:t>
            </a:r>
            <a:r>
              <a:rPr lang="en-US" sz="1800" b="1" i="0" dirty="0">
                <a:solidFill>
                  <a:srgbClr val="333333"/>
                </a:solidFill>
                <a:effectLst/>
              </a:rPr>
              <a:t>community livelihood </a:t>
            </a:r>
            <a:r>
              <a:rPr lang="en-US" sz="1800" b="0" i="0" dirty="0">
                <a:solidFill>
                  <a:srgbClr val="333333"/>
                </a:solidFill>
                <a:effectLst/>
              </a:rPr>
              <a:t>in targeted provinces</a:t>
            </a:r>
            <a:r>
              <a:rPr lang="en-US" sz="1800" dirty="0">
                <a:solidFill>
                  <a:srgbClr val="333333"/>
                </a:solidFill>
              </a:rPr>
              <a:t> </a:t>
            </a:r>
            <a:endParaRPr lang="en-US" sz="1800" b="0" i="0" dirty="0">
              <a:solidFill>
                <a:srgbClr val="333333"/>
              </a:solidFill>
              <a:effectLst/>
            </a:endParaRPr>
          </a:p>
          <a:p>
            <a:pPr algn="r"/>
            <a:endParaRPr lang="en-US" dirty="0"/>
          </a:p>
        </p:txBody>
      </p:sp>
      <p:sp>
        <p:nvSpPr>
          <p:cNvPr id="25" name="TextBox 24">
            <a:extLst>
              <a:ext uri="{FF2B5EF4-FFF2-40B4-BE49-F238E27FC236}">
                <a16:creationId xmlns:a16="http://schemas.microsoft.com/office/drawing/2014/main" id="{2C925EBE-D3BD-DDDF-9302-C972E593AC5B}"/>
              </a:ext>
            </a:extLst>
          </p:cNvPr>
          <p:cNvSpPr txBox="1"/>
          <p:nvPr/>
        </p:nvSpPr>
        <p:spPr>
          <a:xfrm>
            <a:off x="7305844" y="4208808"/>
            <a:ext cx="3656238" cy="1477328"/>
          </a:xfrm>
          <a:prstGeom prst="rect">
            <a:avLst/>
          </a:prstGeom>
          <a:noFill/>
          <a:ln w="19050" cmpd="thickThin">
            <a:solidFill>
              <a:schemeClr val="accent1"/>
            </a:solidFill>
          </a:ln>
        </p:spPr>
        <p:txBody>
          <a:bodyPr wrap="square">
            <a:spAutoFit/>
          </a:bodyPr>
          <a:lstStyle/>
          <a:p>
            <a:r>
              <a:rPr lang="en-US" sz="1800" b="0" i="0" dirty="0">
                <a:solidFill>
                  <a:srgbClr val="333333"/>
                </a:solidFill>
                <a:effectLst/>
              </a:rPr>
              <a:t>Applying 3</a:t>
            </a:r>
            <a:r>
              <a:rPr lang="en-US" sz="1800" b="1" i="0" dirty="0">
                <a:solidFill>
                  <a:srgbClr val="333333"/>
                </a:solidFill>
                <a:effectLst/>
              </a:rPr>
              <a:t>R</a:t>
            </a:r>
            <a:r>
              <a:rPr lang="en-US" sz="1800" b="0" i="0" dirty="0">
                <a:solidFill>
                  <a:srgbClr val="333333"/>
                </a:solidFill>
                <a:effectLst/>
              </a:rPr>
              <a:t>s: </a:t>
            </a:r>
          </a:p>
          <a:p>
            <a:pPr marL="285750" indent="-285750">
              <a:buFontTx/>
              <a:buChar char="-"/>
            </a:pPr>
            <a:r>
              <a:rPr lang="en-US" sz="1800" b="1" i="0" dirty="0">
                <a:solidFill>
                  <a:srgbClr val="333333"/>
                </a:solidFill>
                <a:effectLst/>
              </a:rPr>
              <a:t>rewetting</a:t>
            </a:r>
            <a:r>
              <a:rPr lang="en-US" sz="1800" b="0" i="0" dirty="0">
                <a:solidFill>
                  <a:srgbClr val="333333"/>
                </a:solidFill>
                <a:effectLst/>
              </a:rPr>
              <a:t> drained peatlands, </a:t>
            </a:r>
          </a:p>
          <a:p>
            <a:pPr marL="285750" indent="-285750">
              <a:buFontTx/>
              <a:buChar char="-"/>
            </a:pPr>
            <a:r>
              <a:rPr lang="en-US" sz="1800" b="1" i="0" dirty="0">
                <a:solidFill>
                  <a:srgbClr val="333333"/>
                </a:solidFill>
                <a:effectLst/>
              </a:rPr>
              <a:t>revegetating</a:t>
            </a:r>
            <a:r>
              <a:rPr lang="en-US" sz="1800" b="0" i="0" dirty="0">
                <a:solidFill>
                  <a:srgbClr val="333333"/>
                </a:solidFill>
                <a:effectLst/>
              </a:rPr>
              <a:t> landscapes </a:t>
            </a:r>
            <a:endParaRPr lang="en-US" dirty="0">
              <a:solidFill>
                <a:srgbClr val="333333"/>
              </a:solidFill>
            </a:endParaRPr>
          </a:p>
          <a:p>
            <a:pPr marL="285750" indent="-285750">
              <a:buFontTx/>
              <a:buChar char="-"/>
            </a:pPr>
            <a:r>
              <a:rPr lang="en-US" sz="1800" b="1" i="0" dirty="0">
                <a:solidFill>
                  <a:srgbClr val="333333"/>
                </a:solidFill>
                <a:effectLst/>
              </a:rPr>
              <a:t>revitalizing</a:t>
            </a:r>
            <a:r>
              <a:rPr lang="en-US" sz="1800" b="0" i="0" dirty="0">
                <a:solidFill>
                  <a:srgbClr val="333333"/>
                </a:solidFill>
                <a:effectLst/>
              </a:rPr>
              <a:t> local communities’ socio-economic conditions</a:t>
            </a:r>
            <a:endParaRPr lang="en-US" dirty="0"/>
          </a:p>
        </p:txBody>
      </p:sp>
    </p:spTree>
    <p:extLst>
      <p:ext uri="{BB962C8B-B14F-4D97-AF65-F5344CB8AC3E}">
        <p14:creationId xmlns:p14="http://schemas.microsoft.com/office/powerpoint/2010/main" val="247443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AFF87DC-8074-4C18-9A58-248255CC1572}"/>
              </a:ext>
            </a:extLst>
          </p:cNvPr>
          <p:cNvGrpSpPr/>
          <p:nvPr/>
        </p:nvGrpSpPr>
        <p:grpSpPr>
          <a:xfrm>
            <a:off x="3630850" y="1199628"/>
            <a:ext cx="4639197" cy="4458743"/>
            <a:chOff x="4477508" y="2479943"/>
            <a:chExt cx="3236986" cy="3032324"/>
          </a:xfrm>
        </p:grpSpPr>
        <p:sp>
          <p:nvSpPr>
            <p:cNvPr id="4" name="Freeform: Shape 3">
              <a:extLst>
                <a:ext uri="{FF2B5EF4-FFF2-40B4-BE49-F238E27FC236}">
                  <a16:creationId xmlns:a16="http://schemas.microsoft.com/office/drawing/2014/main" id="{87F073F6-CB05-4C70-ADC8-BF1360DD82A4}"/>
                </a:ext>
              </a:extLst>
            </p:cNvPr>
            <p:cNvSpPr/>
            <p:nvPr/>
          </p:nvSpPr>
          <p:spPr>
            <a:xfrm>
              <a:off x="5085731" y="2479943"/>
              <a:ext cx="2020538" cy="1216446"/>
            </a:xfrm>
            <a:custGeom>
              <a:avLst/>
              <a:gdLst>
                <a:gd name="connsiteX0" fmla="*/ 933450 w 1866900"/>
                <a:gd name="connsiteY0" fmla="*/ 1125855 h 1123950"/>
                <a:gd name="connsiteX1" fmla="*/ 1490663 w 1866900"/>
                <a:gd name="connsiteY1" fmla="*/ 942975 h 1123950"/>
                <a:gd name="connsiteX2" fmla="*/ 1863090 w 1866900"/>
                <a:gd name="connsiteY2" fmla="*/ 1019175 h 1123950"/>
                <a:gd name="connsiteX3" fmla="*/ 1866900 w 1866900"/>
                <a:gd name="connsiteY3" fmla="*/ 938213 h 1123950"/>
                <a:gd name="connsiteX4" fmla="*/ 933450 w 1866900"/>
                <a:gd name="connsiteY4" fmla="*/ 0 h 1123950"/>
                <a:gd name="connsiteX5" fmla="*/ 0 w 1866900"/>
                <a:gd name="connsiteY5" fmla="*/ 938213 h 1123950"/>
                <a:gd name="connsiteX6" fmla="*/ 3810 w 1866900"/>
                <a:gd name="connsiteY6" fmla="*/ 1019175 h 1123950"/>
                <a:gd name="connsiteX7" fmla="*/ 376238 w 1866900"/>
                <a:gd name="connsiteY7" fmla="*/ 942975 h 1123950"/>
                <a:gd name="connsiteX8" fmla="*/ 933450 w 1866900"/>
                <a:gd name="connsiteY8" fmla="*/ 1125855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900" h="1123950">
                  <a:moveTo>
                    <a:pt x="933450" y="1125855"/>
                  </a:moveTo>
                  <a:cubicBezTo>
                    <a:pt x="1089660" y="1011555"/>
                    <a:pt x="1282065" y="942975"/>
                    <a:pt x="1490663" y="942975"/>
                  </a:cubicBezTo>
                  <a:cubicBezTo>
                    <a:pt x="1623060" y="942975"/>
                    <a:pt x="1748790" y="970598"/>
                    <a:pt x="1863090" y="1019175"/>
                  </a:cubicBezTo>
                  <a:cubicBezTo>
                    <a:pt x="1864995" y="992505"/>
                    <a:pt x="1866900" y="964883"/>
                    <a:pt x="1866900" y="938213"/>
                  </a:cubicBezTo>
                  <a:cubicBezTo>
                    <a:pt x="1866900" y="420053"/>
                    <a:pt x="1448753" y="0"/>
                    <a:pt x="933450" y="0"/>
                  </a:cubicBezTo>
                  <a:cubicBezTo>
                    <a:pt x="418148" y="0"/>
                    <a:pt x="0" y="420053"/>
                    <a:pt x="0" y="938213"/>
                  </a:cubicBezTo>
                  <a:cubicBezTo>
                    <a:pt x="0" y="965835"/>
                    <a:pt x="952" y="992505"/>
                    <a:pt x="3810" y="1019175"/>
                  </a:cubicBezTo>
                  <a:cubicBezTo>
                    <a:pt x="118110" y="969645"/>
                    <a:pt x="243840" y="942975"/>
                    <a:pt x="376238" y="942975"/>
                  </a:cubicBezTo>
                  <a:cubicBezTo>
                    <a:pt x="584835" y="942975"/>
                    <a:pt x="777240" y="1010603"/>
                    <a:pt x="933450" y="1125855"/>
                  </a:cubicBezTo>
                  <a:close/>
                </a:path>
              </a:pathLst>
            </a:custGeom>
            <a:solidFill>
              <a:srgbClr val="002060">
                <a:alpha val="4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8183205B-6CC2-4F1C-88D7-31D8AD7A3A79}"/>
                </a:ext>
              </a:extLst>
            </p:cNvPr>
            <p:cNvSpPr/>
            <p:nvPr/>
          </p:nvSpPr>
          <p:spPr>
            <a:xfrm>
              <a:off x="4477508" y="3574200"/>
              <a:ext cx="1618493" cy="1938067"/>
            </a:xfrm>
            <a:custGeom>
              <a:avLst/>
              <a:gdLst>
                <a:gd name="connsiteX0" fmla="*/ 1114425 w 1495425"/>
                <a:gd name="connsiteY0" fmla="*/ 857250 h 1790700"/>
                <a:gd name="connsiteX1" fmla="*/ 1118235 w 1495425"/>
                <a:gd name="connsiteY1" fmla="*/ 777240 h 1790700"/>
                <a:gd name="connsiteX2" fmla="*/ 565785 w 1495425"/>
                <a:gd name="connsiteY2" fmla="*/ 0 h 1790700"/>
                <a:gd name="connsiteX3" fmla="*/ 0 w 1495425"/>
                <a:gd name="connsiteY3" fmla="*/ 857250 h 1790700"/>
                <a:gd name="connsiteX4" fmla="*/ 938213 w 1495425"/>
                <a:gd name="connsiteY4" fmla="*/ 1790700 h 1790700"/>
                <a:gd name="connsiteX5" fmla="*/ 1495425 w 1495425"/>
                <a:gd name="connsiteY5" fmla="*/ 1607820 h 1790700"/>
                <a:gd name="connsiteX6" fmla="*/ 1114425 w 1495425"/>
                <a:gd name="connsiteY6" fmla="*/ 85725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425" h="1790700">
                  <a:moveTo>
                    <a:pt x="1114425" y="857250"/>
                  </a:moveTo>
                  <a:cubicBezTo>
                    <a:pt x="1114425" y="830580"/>
                    <a:pt x="1115378" y="803910"/>
                    <a:pt x="1118235" y="777240"/>
                  </a:cubicBezTo>
                  <a:cubicBezTo>
                    <a:pt x="814388" y="641985"/>
                    <a:pt x="595313" y="348615"/>
                    <a:pt x="565785" y="0"/>
                  </a:cubicBezTo>
                  <a:cubicBezTo>
                    <a:pt x="233363" y="143827"/>
                    <a:pt x="0" y="473392"/>
                    <a:pt x="0" y="857250"/>
                  </a:cubicBezTo>
                  <a:cubicBezTo>
                    <a:pt x="0" y="1372553"/>
                    <a:pt x="420053" y="1790700"/>
                    <a:pt x="938213" y="1790700"/>
                  </a:cubicBezTo>
                  <a:cubicBezTo>
                    <a:pt x="1146810" y="1790700"/>
                    <a:pt x="1339215" y="1723073"/>
                    <a:pt x="1495425" y="1607820"/>
                  </a:cubicBezTo>
                  <a:cubicBezTo>
                    <a:pt x="1263968" y="1438275"/>
                    <a:pt x="1114425" y="1164908"/>
                    <a:pt x="1114425" y="857250"/>
                  </a:cubicBezTo>
                  <a:close/>
                </a:path>
              </a:pathLst>
            </a:custGeom>
            <a:solidFill>
              <a:schemeClr val="accent2">
                <a:alpha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7C8CAC66-A490-44ED-B26A-B75B79FBC92A}"/>
                </a:ext>
              </a:extLst>
            </p:cNvPr>
            <p:cNvSpPr/>
            <p:nvPr/>
          </p:nvSpPr>
          <p:spPr>
            <a:xfrm>
              <a:off x="6096001" y="3574200"/>
              <a:ext cx="1618493" cy="1938067"/>
            </a:xfrm>
            <a:custGeom>
              <a:avLst/>
              <a:gdLst>
                <a:gd name="connsiteX0" fmla="*/ 929640 w 1495425"/>
                <a:gd name="connsiteY0" fmla="*/ 0 h 1790700"/>
                <a:gd name="connsiteX1" fmla="*/ 377190 w 1495425"/>
                <a:gd name="connsiteY1" fmla="*/ 777240 h 1790700"/>
                <a:gd name="connsiteX2" fmla="*/ 381000 w 1495425"/>
                <a:gd name="connsiteY2" fmla="*/ 857250 h 1790700"/>
                <a:gd name="connsiteX3" fmla="*/ 0 w 1495425"/>
                <a:gd name="connsiteY3" fmla="*/ 1607820 h 1790700"/>
                <a:gd name="connsiteX4" fmla="*/ 557213 w 1495425"/>
                <a:gd name="connsiteY4" fmla="*/ 1790700 h 1790700"/>
                <a:gd name="connsiteX5" fmla="*/ 1495425 w 1495425"/>
                <a:gd name="connsiteY5" fmla="*/ 857250 h 1790700"/>
                <a:gd name="connsiteX6" fmla="*/ 929640 w 1495425"/>
                <a:gd name="connsiteY6" fmla="*/ 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425" h="1790700">
                  <a:moveTo>
                    <a:pt x="929640" y="0"/>
                  </a:moveTo>
                  <a:cubicBezTo>
                    <a:pt x="900113" y="347663"/>
                    <a:pt x="681038" y="641985"/>
                    <a:pt x="377190" y="777240"/>
                  </a:cubicBezTo>
                  <a:cubicBezTo>
                    <a:pt x="379095" y="803910"/>
                    <a:pt x="381000" y="830580"/>
                    <a:pt x="381000" y="857250"/>
                  </a:cubicBezTo>
                  <a:cubicBezTo>
                    <a:pt x="381000" y="1164908"/>
                    <a:pt x="231458" y="1438275"/>
                    <a:pt x="0" y="1607820"/>
                  </a:cubicBezTo>
                  <a:cubicBezTo>
                    <a:pt x="156210" y="1722120"/>
                    <a:pt x="348615" y="1790700"/>
                    <a:pt x="557213" y="1790700"/>
                  </a:cubicBezTo>
                  <a:cubicBezTo>
                    <a:pt x="1075373" y="1790700"/>
                    <a:pt x="1495425" y="1372553"/>
                    <a:pt x="1495425" y="857250"/>
                  </a:cubicBezTo>
                  <a:cubicBezTo>
                    <a:pt x="1495425" y="473392"/>
                    <a:pt x="1262063" y="143827"/>
                    <a:pt x="929640" y="0"/>
                  </a:cubicBezTo>
                  <a:close/>
                </a:path>
              </a:pathLst>
            </a:custGeom>
            <a:solidFill>
              <a:schemeClr val="accent4">
                <a:alpha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27A5926-9A22-48A0-8EC7-CB41CD8A57CA}"/>
                </a:ext>
              </a:extLst>
            </p:cNvPr>
            <p:cNvGrpSpPr/>
            <p:nvPr/>
          </p:nvGrpSpPr>
          <p:grpSpPr>
            <a:xfrm>
              <a:off x="5088823" y="3500521"/>
              <a:ext cx="2007138" cy="1820545"/>
              <a:chOff x="5088823" y="3500521"/>
              <a:chExt cx="2007138" cy="1820545"/>
            </a:xfrm>
          </p:grpSpPr>
          <p:sp>
            <p:nvSpPr>
              <p:cNvPr id="8" name="Freeform: Shape 7">
                <a:extLst>
                  <a:ext uri="{FF2B5EF4-FFF2-40B4-BE49-F238E27FC236}">
                    <a16:creationId xmlns:a16="http://schemas.microsoft.com/office/drawing/2014/main" id="{D3DBD43C-F087-4766-98EC-FE0EF09AE0E9}"/>
                  </a:ext>
                </a:extLst>
              </p:cNvPr>
              <p:cNvSpPr/>
              <p:nvPr/>
            </p:nvSpPr>
            <p:spPr>
              <a:xfrm>
                <a:off x="5088823" y="3500521"/>
                <a:ext cx="999960" cy="917489"/>
              </a:xfrm>
              <a:custGeom>
                <a:avLst/>
                <a:gdLst>
                  <a:gd name="connsiteX0" fmla="*/ 552450 w 923925"/>
                  <a:gd name="connsiteY0" fmla="*/ 853440 h 847725"/>
                  <a:gd name="connsiteX1" fmla="*/ 929640 w 923925"/>
                  <a:gd name="connsiteY1" fmla="*/ 182880 h 847725"/>
                  <a:gd name="connsiteX2" fmla="*/ 372428 w 923925"/>
                  <a:gd name="connsiteY2" fmla="*/ 0 h 847725"/>
                  <a:gd name="connsiteX3" fmla="*/ 0 w 923925"/>
                  <a:gd name="connsiteY3" fmla="*/ 76200 h 847725"/>
                  <a:gd name="connsiteX4" fmla="*/ 552450 w 923925"/>
                  <a:gd name="connsiteY4" fmla="*/ 853440 h 84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847725">
                    <a:moveTo>
                      <a:pt x="552450" y="853440"/>
                    </a:moveTo>
                    <a:cubicBezTo>
                      <a:pt x="576263" y="578168"/>
                      <a:pt x="719138" y="337185"/>
                      <a:pt x="929640" y="182880"/>
                    </a:cubicBezTo>
                    <a:cubicBezTo>
                      <a:pt x="773430" y="68580"/>
                      <a:pt x="581025" y="0"/>
                      <a:pt x="372428" y="0"/>
                    </a:cubicBezTo>
                    <a:cubicBezTo>
                      <a:pt x="240030" y="0"/>
                      <a:pt x="114300" y="27623"/>
                      <a:pt x="0" y="76200"/>
                    </a:cubicBezTo>
                    <a:cubicBezTo>
                      <a:pt x="30480" y="424815"/>
                      <a:pt x="248603" y="718185"/>
                      <a:pt x="552450" y="85344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773BCCC9-B59D-4B6D-8B5B-0B134F837949}"/>
                  </a:ext>
                </a:extLst>
              </p:cNvPr>
              <p:cNvSpPr/>
              <p:nvPr/>
            </p:nvSpPr>
            <p:spPr>
              <a:xfrm>
                <a:off x="6096001" y="3500521"/>
                <a:ext cx="999960" cy="917489"/>
              </a:xfrm>
              <a:custGeom>
                <a:avLst/>
                <a:gdLst>
                  <a:gd name="connsiteX0" fmla="*/ 0 w 923925"/>
                  <a:gd name="connsiteY0" fmla="*/ 182880 h 847725"/>
                  <a:gd name="connsiteX1" fmla="*/ 377190 w 923925"/>
                  <a:gd name="connsiteY1" fmla="*/ 853440 h 847725"/>
                  <a:gd name="connsiteX2" fmla="*/ 929640 w 923925"/>
                  <a:gd name="connsiteY2" fmla="*/ 76200 h 847725"/>
                  <a:gd name="connsiteX3" fmla="*/ 557213 w 923925"/>
                  <a:gd name="connsiteY3" fmla="*/ 0 h 847725"/>
                  <a:gd name="connsiteX4" fmla="*/ 0 w 923925"/>
                  <a:gd name="connsiteY4" fmla="*/ 182880 h 84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847725">
                    <a:moveTo>
                      <a:pt x="0" y="182880"/>
                    </a:moveTo>
                    <a:cubicBezTo>
                      <a:pt x="210503" y="338138"/>
                      <a:pt x="354330" y="579120"/>
                      <a:pt x="377190" y="853440"/>
                    </a:cubicBezTo>
                    <a:cubicBezTo>
                      <a:pt x="681038" y="718185"/>
                      <a:pt x="900113" y="424815"/>
                      <a:pt x="929640" y="76200"/>
                    </a:cubicBezTo>
                    <a:cubicBezTo>
                      <a:pt x="815340" y="26670"/>
                      <a:pt x="689610" y="0"/>
                      <a:pt x="557213" y="0"/>
                    </a:cubicBezTo>
                    <a:cubicBezTo>
                      <a:pt x="348615" y="0"/>
                      <a:pt x="155258" y="67627"/>
                      <a:pt x="0" y="182880"/>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05EAA43-4AF3-4C52-8F61-AAA608B3D575}"/>
                  </a:ext>
                </a:extLst>
              </p:cNvPr>
              <p:cNvSpPr/>
              <p:nvPr/>
            </p:nvSpPr>
            <p:spPr>
              <a:xfrm>
                <a:off x="5683646" y="4424195"/>
                <a:ext cx="824710" cy="896871"/>
              </a:xfrm>
              <a:custGeom>
                <a:avLst/>
                <a:gdLst>
                  <a:gd name="connsiteX0" fmla="*/ 762000 w 762000"/>
                  <a:gd name="connsiteY0" fmla="*/ 80010 h 828675"/>
                  <a:gd name="connsiteX1" fmla="*/ 758190 w 762000"/>
                  <a:gd name="connsiteY1" fmla="*/ 0 h 828675"/>
                  <a:gd name="connsiteX2" fmla="*/ 381000 w 762000"/>
                  <a:gd name="connsiteY2" fmla="*/ 80010 h 828675"/>
                  <a:gd name="connsiteX3" fmla="*/ 3810 w 762000"/>
                  <a:gd name="connsiteY3" fmla="*/ 0 h 828675"/>
                  <a:gd name="connsiteX4" fmla="*/ 0 w 762000"/>
                  <a:gd name="connsiteY4" fmla="*/ 80010 h 828675"/>
                  <a:gd name="connsiteX5" fmla="*/ 381000 w 762000"/>
                  <a:gd name="connsiteY5" fmla="*/ 830580 h 828675"/>
                  <a:gd name="connsiteX6" fmla="*/ 762000 w 762000"/>
                  <a:gd name="connsiteY6" fmla="*/ 8001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828675">
                    <a:moveTo>
                      <a:pt x="762000" y="80010"/>
                    </a:moveTo>
                    <a:cubicBezTo>
                      <a:pt x="762000" y="53340"/>
                      <a:pt x="761047" y="26670"/>
                      <a:pt x="758190" y="0"/>
                    </a:cubicBezTo>
                    <a:cubicBezTo>
                      <a:pt x="642938" y="51435"/>
                      <a:pt x="515303" y="80010"/>
                      <a:pt x="381000" y="80010"/>
                    </a:cubicBezTo>
                    <a:cubicBezTo>
                      <a:pt x="246697" y="80010"/>
                      <a:pt x="119063" y="51435"/>
                      <a:pt x="3810" y="0"/>
                    </a:cubicBezTo>
                    <a:cubicBezTo>
                      <a:pt x="1905" y="26670"/>
                      <a:pt x="0" y="53340"/>
                      <a:pt x="0" y="80010"/>
                    </a:cubicBezTo>
                    <a:cubicBezTo>
                      <a:pt x="0" y="387667"/>
                      <a:pt x="149542" y="661035"/>
                      <a:pt x="381000" y="830580"/>
                    </a:cubicBezTo>
                    <a:cubicBezTo>
                      <a:pt x="611505" y="661035"/>
                      <a:pt x="762000" y="387667"/>
                      <a:pt x="762000" y="80010"/>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TextBox 23">
            <a:extLst>
              <a:ext uri="{FF2B5EF4-FFF2-40B4-BE49-F238E27FC236}">
                <a16:creationId xmlns:a16="http://schemas.microsoft.com/office/drawing/2014/main" id="{3826AD03-C245-4CAF-8CC5-A30B826B317C}"/>
              </a:ext>
            </a:extLst>
          </p:cNvPr>
          <p:cNvSpPr txBox="1"/>
          <p:nvPr/>
        </p:nvSpPr>
        <p:spPr>
          <a:xfrm>
            <a:off x="3797552" y="3730886"/>
            <a:ext cx="1768893"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50000"/>
                  </a:schemeClr>
                </a:solidFill>
              </a:rPr>
              <a:t>Reducing emissions by 29% up to 41%</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ko-KR" sz="1600" i="0" u="none" strike="noStrike" kern="1200" cap="none" spc="0" normalizeH="0" baseline="0" noProof="0" dirty="0">
                <a:ln>
                  <a:noFill/>
                </a:ln>
                <a:solidFill>
                  <a:schemeClr val="accent6">
                    <a:lumMod val="50000"/>
                  </a:schemeClr>
                </a:solidFill>
                <a:effectLst/>
                <a:uLnTx/>
                <a:uFillTx/>
                <a:latin typeface="Avocado Creamy" panose="02000500000000000000" pitchFamily="2" charset="0"/>
                <a:ea typeface="맑은 고딕" panose="020B0503020000020004" pitchFamily="34" charset="-127"/>
                <a:cs typeface="Arial" pitchFamily="34" charset="0"/>
              </a:rPr>
              <a:t>(vs bus as usual scenario in 2030)</a:t>
            </a:r>
            <a:endParaRPr kumimoji="0" lang="ko-KR" altLang="en-US" sz="1600" i="0" u="none" strike="noStrike" kern="1200" cap="none" spc="0" normalizeH="0" baseline="0" noProof="0" dirty="0">
              <a:ln>
                <a:noFill/>
              </a:ln>
              <a:solidFill>
                <a:schemeClr val="accent6">
                  <a:lumMod val="50000"/>
                </a:schemeClr>
              </a:solidFill>
              <a:effectLst/>
              <a:uLnTx/>
              <a:uFillTx/>
              <a:latin typeface="Avocado Creamy" panose="020005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97CB6BDE-99DE-43E3-A582-9FF808CD3D87}"/>
              </a:ext>
            </a:extLst>
          </p:cNvPr>
          <p:cNvSpPr txBox="1"/>
          <p:nvPr/>
        </p:nvSpPr>
        <p:spPr>
          <a:xfrm>
            <a:off x="6634718" y="3977107"/>
            <a:ext cx="1433127" cy="1077218"/>
          </a:xfrm>
          <a:prstGeom prst="rect">
            <a:avLst/>
          </a:prstGeom>
          <a:noFill/>
        </p:spPr>
        <p:txBody>
          <a:bodyPr wrap="square" rtlCol="0">
            <a:spAutoFit/>
          </a:bodyPr>
          <a:lstStyle/>
          <a:p>
            <a:pPr marL="0" lvl="1"/>
            <a:r>
              <a:rPr lang="en-US" sz="1600" dirty="0">
                <a:solidFill>
                  <a:srgbClr val="00B050"/>
                </a:solidFill>
              </a:rPr>
              <a:t>Ambitious 2030 target:</a:t>
            </a:r>
            <a:r>
              <a:rPr lang="en-US" sz="1600" b="1" dirty="0">
                <a:solidFill>
                  <a:srgbClr val="00B050"/>
                </a:solidFill>
              </a:rPr>
              <a:t> 2 million ha of peatlands</a:t>
            </a:r>
          </a:p>
        </p:txBody>
      </p:sp>
      <p:sp>
        <p:nvSpPr>
          <p:cNvPr id="38" name="Text Placeholder 1">
            <a:extLst>
              <a:ext uri="{FF2B5EF4-FFF2-40B4-BE49-F238E27FC236}">
                <a16:creationId xmlns:a16="http://schemas.microsoft.com/office/drawing/2014/main" id="{33F0D8EA-6278-4944-8207-998FE61DC8E9}"/>
              </a:ext>
            </a:extLst>
          </p:cNvPr>
          <p:cNvSpPr>
            <a:spLocks noGrp="1"/>
          </p:cNvSpPr>
          <p:nvPr>
            <p:ph type="body" sz="quarter" idx="10"/>
          </p:nvPr>
        </p:nvSpPr>
        <p:spPr>
          <a:xfrm>
            <a:off x="302344" y="312039"/>
            <a:ext cx="11572875" cy="723900"/>
          </a:xfrm>
          <a:prstGeom prst="rect">
            <a:avLst/>
          </a:prstGeom>
        </p:spPr>
        <p:txBody>
          <a:bodyPr>
            <a:noAutofit/>
          </a:bodyPr>
          <a:lstStyle/>
          <a:p>
            <a:r>
              <a:rPr lang="en-GB" sz="3600" b="1" dirty="0">
                <a:solidFill>
                  <a:schemeClr val="tx1"/>
                </a:solidFill>
              </a:rPr>
              <a:t>Indonesia’s #ActsForWetlands</a:t>
            </a:r>
            <a:endParaRPr lang="en-US" sz="3600" dirty="0">
              <a:solidFill>
                <a:schemeClr val="tx1"/>
              </a:solidFill>
              <a:latin typeface="Avocado Creamy" panose="02000500000000000000" pitchFamily="2" charset="0"/>
            </a:endParaRPr>
          </a:p>
        </p:txBody>
      </p:sp>
      <p:sp>
        <p:nvSpPr>
          <p:cNvPr id="2" name="TextBox 1">
            <a:extLst>
              <a:ext uri="{FF2B5EF4-FFF2-40B4-BE49-F238E27FC236}">
                <a16:creationId xmlns:a16="http://schemas.microsoft.com/office/drawing/2014/main" id="{46DBC1E3-F567-40A6-390E-E9984A0EA519}"/>
              </a:ext>
            </a:extLst>
          </p:cNvPr>
          <p:cNvSpPr txBox="1"/>
          <p:nvPr/>
        </p:nvSpPr>
        <p:spPr>
          <a:xfrm>
            <a:off x="5464333" y="3419577"/>
            <a:ext cx="9987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schemeClr val="accent6">
                    <a:lumMod val="75000"/>
                  </a:schemeClr>
                </a:solidFill>
                <a:effectLst/>
                <a:uLnTx/>
                <a:uFillTx/>
                <a:latin typeface="Avocado Creamy" panose="02000500000000000000" pitchFamily="2" charset="0"/>
                <a:ea typeface="맑은 고딕" panose="020B0503020000020004" pitchFamily="34" charset="-127"/>
                <a:cs typeface="Arial" pitchFamily="34" charset="0"/>
              </a:rPr>
              <a:t>NDC</a:t>
            </a:r>
            <a:endParaRPr kumimoji="0" lang="ko-KR" altLang="en-US" sz="3200" b="1" i="0" u="none" strike="noStrike" kern="1200" cap="none" spc="0" normalizeH="0" baseline="0" noProof="0" dirty="0">
              <a:ln>
                <a:noFill/>
              </a:ln>
              <a:solidFill>
                <a:schemeClr val="accent6">
                  <a:lumMod val="75000"/>
                </a:schemeClr>
              </a:solidFill>
              <a:effectLst/>
              <a:uLnTx/>
              <a:uFillTx/>
              <a:latin typeface="Avocado Creamy" panose="02000500000000000000" pitchFamily="2" charset="0"/>
              <a:ea typeface="맑은 고딕" panose="020B0503020000020004" pitchFamily="34" charset="-127"/>
              <a:cs typeface="Arial" pitchFamily="34" charset="0"/>
            </a:endParaRPr>
          </a:p>
        </p:txBody>
      </p:sp>
      <p:sp>
        <p:nvSpPr>
          <p:cNvPr id="15" name="TextBox 14">
            <a:extLst>
              <a:ext uri="{FF2B5EF4-FFF2-40B4-BE49-F238E27FC236}">
                <a16:creationId xmlns:a16="http://schemas.microsoft.com/office/drawing/2014/main" id="{3120CBA2-AAB4-B6F1-A0CC-632C786D9F12}"/>
              </a:ext>
            </a:extLst>
          </p:cNvPr>
          <p:cNvSpPr txBox="1"/>
          <p:nvPr/>
        </p:nvSpPr>
        <p:spPr>
          <a:xfrm>
            <a:off x="4502546" y="1675979"/>
            <a:ext cx="2567956" cy="830997"/>
          </a:xfrm>
          <a:prstGeom prst="rect">
            <a:avLst/>
          </a:prstGeom>
          <a:noFill/>
        </p:spPr>
        <p:txBody>
          <a:bodyPr wrap="square">
            <a:spAutoFit/>
          </a:bodyPr>
          <a:lstStyle/>
          <a:p>
            <a:pPr marL="292100" lvl="1" algn="ctr"/>
            <a:r>
              <a:rPr lang="en-US" sz="1600" b="0" i="0" dirty="0">
                <a:solidFill>
                  <a:srgbClr val="002060"/>
                </a:solidFill>
                <a:effectLst/>
              </a:rPr>
              <a:t>Action points on  </a:t>
            </a:r>
          </a:p>
          <a:p>
            <a:pPr marL="292100" lvl="1" algn="ctr"/>
            <a:r>
              <a:rPr lang="en-US" sz="1600" b="1" dirty="0">
                <a:solidFill>
                  <a:srgbClr val="002060"/>
                </a:solidFill>
              </a:rPr>
              <a:t>restoration of degraded peatlands</a:t>
            </a:r>
            <a:endParaRPr lang="en-US" sz="1600" dirty="0">
              <a:solidFill>
                <a:srgbClr val="002060"/>
              </a:solidFill>
            </a:endParaRPr>
          </a:p>
        </p:txBody>
      </p:sp>
    </p:spTree>
    <p:extLst>
      <p:ext uri="{BB962C8B-B14F-4D97-AF65-F5344CB8AC3E}">
        <p14:creationId xmlns:p14="http://schemas.microsoft.com/office/powerpoint/2010/main" val="2165903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71000-D68A-4B41-B1E7-14A6B924699A}"/>
              </a:ext>
            </a:extLst>
          </p:cNvPr>
          <p:cNvSpPr>
            <a:spLocks noGrp="1"/>
          </p:cNvSpPr>
          <p:nvPr>
            <p:ph type="title"/>
          </p:nvPr>
        </p:nvSpPr>
        <p:spPr/>
        <p:txBody>
          <a:bodyPr/>
          <a:lstStyle/>
          <a:p>
            <a:r>
              <a:rPr lang="en-US" dirty="0"/>
              <a:t>Indonesia’s Eco-DRR Upscaling Model</a:t>
            </a:r>
          </a:p>
        </p:txBody>
      </p:sp>
      <p:sp>
        <p:nvSpPr>
          <p:cNvPr id="16" name="Tijdelijke aanduiding voor inhoud 2">
            <a:extLst>
              <a:ext uri="{FF2B5EF4-FFF2-40B4-BE49-F238E27FC236}">
                <a16:creationId xmlns:a16="http://schemas.microsoft.com/office/drawing/2014/main" id="{9618A485-512F-4523-89A4-283FFC21CB5F}"/>
              </a:ext>
            </a:extLst>
          </p:cNvPr>
          <p:cNvSpPr txBox="1">
            <a:spLocks/>
          </p:cNvSpPr>
          <p:nvPr/>
        </p:nvSpPr>
        <p:spPr>
          <a:xfrm>
            <a:off x="1524001" y="1037673"/>
            <a:ext cx="4563458" cy="4027487"/>
          </a:xfrm>
          <a:prstGeom prst="rect">
            <a:avLst/>
          </a:prstGeom>
        </p:spPr>
        <p:txBody>
          <a:bodyPr vert="horz" wrap="square" lIns="91440" tIns="45720" rIns="91440" bIns="45720" rtlCol="0" anchor="b">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2800" b="1" kern="1200">
                <a:solidFill>
                  <a:schemeClr val="tx2"/>
                </a:solidFill>
                <a:latin typeface="+mn-lt"/>
                <a:ea typeface="+mn-ea"/>
                <a:cs typeface="+mn-cs"/>
              </a:defRPr>
            </a:lvl1pPr>
            <a:lvl2pPr marL="4572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1800"/>
              </a:spcAft>
              <a:buClr>
                <a:schemeClr val="tx2"/>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GB" sz="2000" u="sng" dirty="0">
              <a:cs typeface="Arial" panose="020B0604020202020204" pitchFamily="34" charset="0"/>
            </a:endParaRPr>
          </a:p>
          <a:p>
            <a:pPr algn="ctr"/>
            <a:endParaRPr lang="en-GB" sz="1800" dirty="0">
              <a:latin typeface="Calibri" panose="020F0502020204030204" pitchFamily="34" charset="0"/>
              <a:cs typeface="Times New Roman" panose="02020603050405020304" pitchFamily="18" charset="0"/>
            </a:endParaRPr>
          </a:p>
          <a:p>
            <a:pPr algn="ctr"/>
            <a:endParaRPr lang="en-US" sz="24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9104CCF7-957C-4A6E-8992-B3467B6548B0}"/>
              </a:ext>
            </a:extLst>
          </p:cNvPr>
          <p:cNvGrpSpPr/>
          <p:nvPr/>
        </p:nvGrpSpPr>
        <p:grpSpPr>
          <a:xfrm>
            <a:off x="1524000" y="5624955"/>
            <a:ext cx="4563458" cy="615062"/>
            <a:chOff x="3071664" y="5683993"/>
            <a:chExt cx="4563458" cy="615062"/>
          </a:xfrm>
        </p:grpSpPr>
        <p:pic>
          <p:nvPicPr>
            <p:cNvPr id="18" name="Afbeelding 25">
              <a:extLst>
                <a:ext uri="{FF2B5EF4-FFF2-40B4-BE49-F238E27FC236}">
                  <a16:creationId xmlns:a16="http://schemas.microsoft.com/office/drawing/2014/main" id="{A65F4C35-169F-4D25-BE7A-4F6DF763D2E3}"/>
                </a:ext>
              </a:extLst>
            </p:cNvPr>
            <p:cNvPicPr/>
            <p:nvPr/>
          </p:nvPicPr>
          <p:blipFill rotWithShape="1">
            <a:blip r:embed="rId3" cstate="email">
              <a:extLst>
                <a:ext uri="{28A0092B-C50C-407E-A947-70E740481C1C}">
                  <a14:useLocalDpi xmlns:a14="http://schemas.microsoft.com/office/drawing/2010/main"/>
                </a:ext>
              </a:extLst>
            </a:blip>
            <a:srcRect l="79316"/>
            <a:stretch/>
          </p:blipFill>
          <p:spPr>
            <a:xfrm>
              <a:off x="6479086" y="5683993"/>
              <a:ext cx="1156036" cy="615062"/>
            </a:xfrm>
            <a:prstGeom prst="rect">
              <a:avLst/>
            </a:prstGeom>
          </p:spPr>
        </p:pic>
        <p:pic>
          <p:nvPicPr>
            <p:cNvPr id="19" name="Afbeelding 23">
              <a:extLst>
                <a:ext uri="{FF2B5EF4-FFF2-40B4-BE49-F238E27FC236}">
                  <a16:creationId xmlns:a16="http://schemas.microsoft.com/office/drawing/2014/main" id="{21071C96-80D5-46CA-8DB9-D05CBD3A05ED}"/>
                </a:ext>
              </a:extLst>
            </p:cNvPr>
            <p:cNvPicPr/>
            <p:nvPr/>
          </p:nvPicPr>
          <p:blipFill rotWithShape="1">
            <a:blip r:embed="rId3" cstate="email">
              <a:extLst>
                <a:ext uri="{28A0092B-C50C-407E-A947-70E740481C1C}">
                  <a14:useLocalDpi xmlns:a14="http://schemas.microsoft.com/office/drawing/2010/main"/>
                </a:ext>
              </a:extLst>
            </a:blip>
            <a:srcRect r="42362"/>
            <a:stretch/>
          </p:blipFill>
          <p:spPr>
            <a:xfrm>
              <a:off x="3071664" y="5683993"/>
              <a:ext cx="3221414" cy="615062"/>
            </a:xfrm>
            <a:prstGeom prst="rect">
              <a:avLst/>
            </a:prstGeom>
          </p:spPr>
        </p:pic>
      </p:grpSp>
      <p:sp>
        <p:nvSpPr>
          <p:cNvPr id="2" name="TextBox 1">
            <a:extLst>
              <a:ext uri="{FF2B5EF4-FFF2-40B4-BE49-F238E27FC236}">
                <a16:creationId xmlns:a16="http://schemas.microsoft.com/office/drawing/2014/main" id="{CCA0ECF6-B3AF-BBB8-6D4C-4B20330D1805}"/>
              </a:ext>
            </a:extLst>
          </p:cNvPr>
          <p:cNvSpPr txBox="1"/>
          <p:nvPr/>
        </p:nvSpPr>
        <p:spPr>
          <a:xfrm>
            <a:off x="2800529" y="1652773"/>
            <a:ext cx="6948219" cy="3323987"/>
          </a:xfrm>
          <a:prstGeom prst="rect">
            <a:avLst/>
          </a:prstGeom>
          <a:noFill/>
        </p:spPr>
        <p:txBody>
          <a:bodyPr wrap="square" lIns="91440" tIns="45720" rIns="91440" bIns="45720" rtlCol="0" anchor="t">
            <a:spAutoFit/>
          </a:bodyPr>
          <a:lstStyle/>
          <a:p>
            <a:r>
              <a:rPr lang="en-GB" b="1" dirty="0">
                <a:latin typeface="Roboto" pitchFamily="2" charset="0"/>
                <a:ea typeface="Roboto" pitchFamily="2" charset="0"/>
              </a:rPr>
              <a:t>Ecosystem restoration &amp; protection:</a:t>
            </a:r>
          </a:p>
          <a:p>
            <a:pPr marL="285750" indent="-285750">
              <a:buFontTx/>
              <a:buChar char="-"/>
            </a:pPr>
            <a:r>
              <a:rPr lang="en-GB" dirty="0">
                <a:latin typeface="Roboto" pitchFamily="2" charset="0"/>
                <a:ea typeface="Roboto" pitchFamily="2" charset="0"/>
              </a:rPr>
              <a:t>3R approach: Rewetting, Revegetation, and Revitalisation </a:t>
            </a:r>
          </a:p>
          <a:p>
            <a:pPr marL="285750" indent="-285750">
              <a:buFontTx/>
              <a:buChar char="-"/>
            </a:pPr>
            <a:r>
              <a:rPr lang="en-GB" dirty="0" err="1">
                <a:latin typeface="Roboto" pitchFamily="2" charset="0"/>
                <a:ea typeface="Roboto" pitchFamily="2" charset="0"/>
              </a:rPr>
              <a:t>Paludiculture</a:t>
            </a:r>
            <a:r>
              <a:rPr lang="en-GB" dirty="0">
                <a:latin typeface="Roboto" pitchFamily="2" charset="0"/>
                <a:ea typeface="Roboto" pitchFamily="2" charset="0"/>
              </a:rPr>
              <a:t> techniques</a:t>
            </a:r>
          </a:p>
          <a:p>
            <a:endParaRPr lang="en-GB" sz="2400" dirty="0">
              <a:latin typeface="Roboto" pitchFamily="2" charset="0"/>
              <a:ea typeface="Roboto" pitchFamily="2" charset="0"/>
            </a:endParaRPr>
          </a:p>
          <a:p>
            <a:r>
              <a:rPr lang="en-GB" b="1" dirty="0">
                <a:latin typeface="Roboto" pitchFamily="2" charset="0"/>
                <a:ea typeface="Roboto" pitchFamily="2" charset="0"/>
              </a:rPr>
              <a:t>Climate Smart Livelihoods:</a:t>
            </a:r>
          </a:p>
          <a:p>
            <a:pPr marL="285750" indent="-285750">
              <a:buFontTx/>
              <a:buChar char="-"/>
            </a:pPr>
            <a:r>
              <a:rPr lang="en-GB" dirty="0">
                <a:latin typeface="Roboto" pitchFamily="2" charset="0"/>
                <a:ea typeface="Roboto" pitchFamily="2" charset="0"/>
              </a:rPr>
              <a:t>Bio-rights financial schemes</a:t>
            </a:r>
          </a:p>
          <a:p>
            <a:pPr marL="285750" indent="-285750">
              <a:buFontTx/>
              <a:buChar char="-"/>
            </a:pPr>
            <a:r>
              <a:rPr lang="en-GB" dirty="0">
                <a:latin typeface="Roboto" pitchFamily="2" charset="0"/>
                <a:ea typeface="Roboto" pitchFamily="2" charset="0"/>
              </a:rPr>
              <a:t>Trainings on peat knowledge &amp; diversification of livelihoods</a:t>
            </a:r>
          </a:p>
          <a:p>
            <a:endParaRPr lang="en-GB" sz="2400" dirty="0">
              <a:latin typeface="Roboto" pitchFamily="2" charset="0"/>
              <a:ea typeface="Roboto" pitchFamily="2" charset="0"/>
            </a:endParaRPr>
          </a:p>
          <a:p>
            <a:r>
              <a:rPr lang="en-GB" b="1" dirty="0">
                <a:latin typeface="Roboto" pitchFamily="2" charset="0"/>
                <a:ea typeface="Roboto" pitchFamily="2" charset="0"/>
              </a:rPr>
              <a:t>Disaster Risk Reduction:</a:t>
            </a:r>
          </a:p>
          <a:p>
            <a:pPr marL="285750" indent="-285750">
              <a:buFontTx/>
              <a:buChar char="-"/>
            </a:pPr>
            <a:r>
              <a:rPr lang="en-GB" dirty="0">
                <a:latin typeface="Roboto" pitchFamily="2" charset="0"/>
                <a:ea typeface="Roboto" pitchFamily="2" charset="0"/>
              </a:rPr>
              <a:t>Hydrological monitoring: early warning tool</a:t>
            </a:r>
          </a:p>
          <a:p>
            <a:pPr marL="285750" indent="-285750">
              <a:buFontTx/>
              <a:buChar char="-"/>
            </a:pPr>
            <a:r>
              <a:rPr lang="en-GB" dirty="0">
                <a:latin typeface="Roboto" pitchFamily="2" charset="0"/>
                <a:ea typeface="Roboto" pitchFamily="2" charset="0"/>
              </a:rPr>
              <a:t>Community-based fire brigades</a:t>
            </a:r>
            <a:endParaRPr lang="en-CH" dirty="0">
              <a:latin typeface="Roboto" pitchFamily="2" charset="0"/>
              <a:ea typeface="Roboto" pitchFamily="2" charset="0"/>
            </a:endParaRPr>
          </a:p>
        </p:txBody>
      </p:sp>
      <p:pic>
        <p:nvPicPr>
          <p:cNvPr id="5" name="Picture 4">
            <a:extLst>
              <a:ext uri="{FF2B5EF4-FFF2-40B4-BE49-F238E27FC236}">
                <a16:creationId xmlns:a16="http://schemas.microsoft.com/office/drawing/2014/main" id="{17765F70-B5CD-C638-FE42-EC33EA6010CE}"/>
              </a:ext>
            </a:extLst>
          </p:cNvPr>
          <p:cNvPicPr>
            <a:picLocks noChangeAspect="1"/>
          </p:cNvPicPr>
          <p:nvPr/>
        </p:nvPicPr>
        <p:blipFill>
          <a:blip r:embed="rId4"/>
          <a:stretch>
            <a:fillRect/>
          </a:stretch>
        </p:blipFill>
        <p:spPr>
          <a:xfrm>
            <a:off x="1477884" y="1455446"/>
            <a:ext cx="1276528" cy="3781953"/>
          </a:xfrm>
          <a:prstGeom prst="rect">
            <a:avLst/>
          </a:prstGeom>
        </p:spPr>
      </p:pic>
    </p:spTree>
    <p:extLst>
      <p:ext uri="{BB962C8B-B14F-4D97-AF65-F5344CB8AC3E}">
        <p14:creationId xmlns:p14="http://schemas.microsoft.com/office/powerpoint/2010/main" val="311531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5F19B8A5-1437-3A10-0F6A-B30155A5CF11}"/>
              </a:ext>
            </a:extLst>
          </p:cNvPr>
          <p:cNvSpPr txBox="1"/>
          <p:nvPr/>
        </p:nvSpPr>
        <p:spPr>
          <a:xfrm>
            <a:off x="4792071" y="204902"/>
            <a:ext cx="7391970" cy="1015663"/>
          </a:xfrm>
          <a:prstGeom prst="rect">
            <a:avLst/>
          </a:prstGeom>
          <a:solidFill>
            <a:schemeClr val="bg1"/>
          </a:solidFill>
        </p:spPr>
        <p:txBody>
          <a:bodyPr wrap="square" rtlCol="0">
            <a:spAutoFit/>
          </a:bodyPr>
          <a:lstStyle/>
          <a:p>
            <a:r>
              <a:rPr lang="en-US" sz="2000" dirty="0">
                <a:solidFill>
                  <a:srgbClr val="002060"/>
                </a:solidFill>
              </a:rPr>
              <a:t>Bio-Rights</a:t>
            </a:r>
            <a:r>
              <a:rPr lang="en-US" sz="1600" dirty="0">
                <a:solidFill>
                  <a:srgbClr val="002060"/>
                </a:solidFill>
              </a:rPr>
              <a:t> ….. </a:t>
            </a:r>
            <a:r>
              <a:rPr lang="en-US" sz="2000" dirty="0">
                <a:solidFill>
                  <a:srgbClr val="002060"/>
                </a:solidFill>
                <a:latin typeface="Calibri" panose="020F0502020204030204" pitchFamily="34" charset="0"/>
                <a:cs typeface="Calibri" panose="020F0502020204030204" pitchFamily="34" charset="0"/>
              </a:rPr>
              <a:t>Financial </a:t>
            </a:r>
            <a:r>
              <a:rPr lang="en-US" sz="2000" dirty="0">
                <a:solidFill>
                  <a:srgbClr val="44546A"/>
                </a:solidFill>
                <a:effectLst/>
                <a:latin typeface="Calibri" panose="020F0502020204030204" pitchFamily="34" charset="0"/>
                <a:ea typeface="Calibri" panose="020F0502020204030204" pitchFamily="34" charset="0"/>
                <a:cs typeface="Calibri" panose="020F0502020204030204" pitchFamily="34" charset="0"/>
              </a:rPr>
              <a:t>mechanism for interest-free conditional loans, linking nature-based solutions initiatives (we call them “packages”) and increasing people's incomes</a:t>
            </a:r>
            <a:endParaRPr lang="en-US" sz="2000" dirty="0">
              <a:solidFill>
                <a:srgbClr val="002060"/>
              </a:solidFill>
              <a:latin typeface="Calibri" panose="020F0502020204030204" pitchFamily="34" charset="0"/>
              <a:cs typeface="Calibri" panose="020F0502020204030204" pitchFamily="34" charset="0"/>
            </a:endParaRPr>
          </a:p>
        </p:txBody>
      </p:sp>
      <p:grpSp>
        <p:nvGrpSpPr>
          <p:cNvPr id="74" name="Group 73">
            <a:extLst>
              <a:ext uri="{FF2B5EF4-FFF2-40B4-BE49-F238E27FC236}">
                <a16:creationId xmlns:a16="http://schemas.microsoft.com/office/drawing/2014/main" id="{8D57C5CA-BB19-43A3-86D1-B8080BF37513}"/>
              </a:ext>
            </a:extLst>
          </p:cNvPr>
          <p:cNvGrpSpPr/>
          <p:nvPr/>
        </p:nvGrpSpPr>
        <p:grpSpPr>
          <a:xfrm>
            <a:off x="-220642" y="987927"/>
            <a:ext cx="11987290" cy="4882146"/>
            <a:chOff x="-220642" y="987927"/>
            <a:chExt cx="11987290" cy="4882146"/>
          </a:xfrm>
        </p:grpSpPr>
        <p:sp>
          <p:nvSpPr>
            <p:cNvPr id="72" name="Oval 71">
              <a:extLst>
                <a:ext uri="{FF2B5EF4-FFF2-40B4-BE49-F238E27FC236}">
                  <a16:creationId xmlns:a16="http://schemas.microsoft.com/office/drawing/2014/main" id="{510DB1E1-8C38-97FB-BCE4-E2AA3E135A92}"/>
                </a:ext>
              </a:extLst>
            </p:cNvPr>
            <p:cNvSpPr/>
            <p:nvPr/>
          </p:nvSpPr>
          <p:spPr>
            <a:xfrm>
              <a:off x="5622865" y="5261663"/>
              <a:ext cx="1412548" cy="578809"/>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C4BA7442-566B-89D3-1958-CEB955BF2185}"/>
                </a:ext>
              </a:extLst>
            </p:cNvPr>
            <p:cNvGrpSpPr/>
            <p:nvPr/>
          </p:nvGrpSpPr>
          <p:grpSpPr>
            <a:xfrm>
              <a:off x="-220642" y="987927"/>
              <a:ext cx="11987290" cy="4882146"/>
              <a:chOff x="-56867" y="1183375"/>
              <a:chExt cx="11987290" cy="4882146"/>
            </a:xfrm>
          </p:grpSpPr>
          <p:grpSp>
            <p:nvGrpSpPr>
              <p:cNvPr id="70" name="Group 69">
                <a:extLst>
                  <a:ext uri="{FF2B5EF4-FFF2-40B4-BE49-F238E27FC236}">
                    <a16:creationId xmlns:a16="http://schemas.microsoft.com/office/drawing/2014/main" id="{70E1DCC9-D1E6-43B9-4DAB-BE3F8D3D80F0}"/>
                  </a:ext>
                </a:extLst>
              </p:cNvPr>
              <p:cNvGrpSpPr/>
              <p:nvPr/>
            </p:nvGrpSpPr>
            <p:grpSpPr>
              <a:xfrm>
                <a:off x="67098" y="1183375"/>
                <a:ext cx="11863325" cy="4882146"/>
                <a:chOff x="67098" y="1183375"/>
                <a:chExt cx="11863325" cy="4882146"/>
              </a:xfrm>
            </p:grpSpPr>
            <p:sp>
              <p:nvSpPr>
                <p:cNvPr id="15" name="TextBox 14">
                  <a:extLst>
                    <a:ext uri="{FF2B5EF4-FFF2-40B4-BE49-F238E27FC236}">
                      <a16:creationId xmlns:a16="http://schemas.microsoft.com/office/drawing/2014/main" id="{6B0592C5-9A75-16C4-1624-01444D364B8C}"/>
                    </a:ext>
                  </a:extLst>
                </p:cNvPr>
                <p:cNvSpPr txBox="1"/>
                <p:nvPr/>
              </p:nvSpPr>
              <p:spPr>
                <a:xfrm>
                  <a:off x="95535" y="3404819"/>
                  <a:ext cx="1428459" cy="338554"/>
                </a:xfrm>
                <a:prstGeom prst="rect">
                  <a:avLst/>
                </a:prstGeom>
                <a:noFill/>
              </p:spPr>
              <p:txBody>
                <a:bodyPr wrap="square" rtlCol="0">
                  <a:spAutoFit/>
                </a:bodyPr>
                <a:lstStyle/>
                <a:p>
                  <a:pPr algn="r"/>
                  <a:r>
                    <a:rPr lang="en-US" sz="1600" dirty="0">
                      <a:solidFill>
                        <a:srgbClr val="002060"/>
                      </a:solidFill>
                    </a:rPr>
                    <a:t>Criteria</a:t>
                  </a:r>
                </a:p>
              </p:txBody>
            </p:sp>
            <p:sp>
              <p:nvSpPr>
                <p:cNvPr id="16" name="TextBox 15">
                  <a:extLst>
                    <a:ext uri="{FF2B5EF4-FFF2-40B4-BE49-F238E27FC236}">
                      <a16:creationId xmlns:a16="http://schemas.microsoft.com/office/drawing/2014/main" id="{0A1A64F1-33F5-927E-E69D-B450C82E8785}"/>
                    </a:ext>
                  </a:extLst>
                </p:cNvPr>
                <p:cNvSpPr txBox="1"/>
                <p:nvPr/>
              </p:nvSpPr>
              <p:spPr>
                <a:xfrm>
                  <a:off x="67098" y="4231196"/>
                  <a:ext cx="1428459" cy="338554"/>
                </a:xfrm>
                <a:prstGeom prst="rect">
                  <a:avLst/>
                </a:prstGeom>
                <a:noFill/>
              </p:spPr>
              <p:txBody>
                <a:bodyPr wrap="square" rtlCol="0">
                  <a:spAutoFit/>
                </a:bodyPr>
                <a:lstStyle/>
                <a:p>
                  <a:pPr algn="r"/>
                  <a:r>
                    <a:rPr lang="en-US" sz="1600" dirty="0">
                      <a:solidFill>
                        <a:srgbClr val="002060"/>
                      </a:solidFill>
                    </a:rPr>
                    <a:t>Criteria</a:t>
                  </a:r>
                </a:p>
              </p:txBody>
            </p:sp>
            <p:grpSp>
              <p:nvGrpSpPr>
                <p:cNvPr id="69" name="Group 68">
                  <a:extLst>
                    <a:ext uri="{FF2B5EF4-FFF2-40B4-BE49-F238E27FC236}">
                      <a16:creationId xmlns:a16="http://schemas.microsoft.com/office/drawing/2014/main" id="{F70D7050-221B-6D2E-9630-E14261DB7E08}"/>
                    </a:ext>
                  </a:extLst>
                </p:cNvPr>
                <p:cNvGrpSpPr/>
                <p:nvPr/>
              </p:nvGrpSpPr>
              <p:grpSpPr>
                <a:xfrm>
                  <a:off x="452646" y="1183375"/>
                  <a:ext cx="11477777" cy="4882146"/>
                  <a:chOff x="357111" y="1073436"/>
                  <a:chExt cx="11477777" cy="4882146"/>
                </a:xfrm>
              </p:grpSpPr>
              <p:sp>
                <p:nvSpPr>
                  <p:cNvPr id="27" name="TextBox 26">
                    <a:extLst>
                      <a:ext uri="{FF2B5EF4-FFF2-40B4-BE49-F238E27FC236}">
                        <a16:creationId xmlns:a16="http://schemas.microsoft.com/office/drawing/2014/main" id="{EA385C03-93F9-B5C8-8AE4-426004DAB1BC}"/>
                      </a:ext>
                    </a:extLst>
                  </p:cNvPr>
                  <p:cNvSpPr txBox="1"/>
                  <p:nvPr/>
                </p:nvSpPr>
                <p:spPr>
                  <a:xfrm>
                    <a:off x="5274873" y="5450226"/>
                    <a:ext cx="2208658" cy="338554"/>
                  </a:xfrm>
                  <a:prstGeom prst="rect">
                    <a:avLst/>
                  </a:prstGeom>
                  <a:noFill/>
                </p:spPr>
                <p:txBody>
                  <a:bodyPr wrap="square" rtlCol="0">
                    <a:spAutoFit/>
                  </a:bodyPr>
                  <a:lstStyle/>
                  <a:p>
                    <a:pPr algn="ctr"/>
                    <a:r>
                      <a:rPr lang="en-US" sz="1600" dirty="0">
                        <a:solidFill>
                          <a:srgbClr val="00B050"/>
                        </a:solidFill>
                      </a:rPr>
                      <a:t>Group saving</a:t>
                    </a:r>
                  </a:p>
                </p:txBody>
              </p:sp>
              <p:grpSp>
                <p:nvGrpSpPr>
                  <p:cNvPr id="67" name="Group 66">
                    <a:extLst>
                      <a:ext uri="{FF2B5EF4-FFF2-40B4-BE49-F238E27FC236}">
                        <a16:creationId xmlns:a16="http://schemas.microsoft.com/office/drawing/2014/main" id="{B9891219-8EDA-8595-DF31-13958028B221}"/>
                      </a:ext>
                    </a:extLst>
                  </p:cNvPr>
                  <p:cNvGrpSpPr/>
                  <p:nvPr/>
                </p:nvGrpSpPr>
                <p:grpSpPr>
                  <a:xfrm>
                    <a:off x="357111" y="1073436"/>
                    <a:ext cx="11477777" cy="4882146"/>
                    <a:chOff x="357111" y="1393027"/>
                    <a:chExt cx="11477777" cy="4882146"/>
                  </a:xfrm>
                </p:grpSpPr>
                <p:cxnSp>
                  <p:nvCxnSpPr>
                    <p:cNvPr id="55" name="Straight Arrow Connector 54">
                      <a:extLst>
                        <a:ext uri="{FF2B5EF4-FFF2-40B4-BE49-F238E27FC236}">
                          <a16:creationId xmlns:a16="http://schemas.microsoft.com/office/drawing/2014/main" id="{BD1A673D-2D62-822A-4454-3684DDEAE9FF}"/>
                        </a:ext>
                      </a:extLst>
                    </p:cNvPr>
                    <p:cNvCxnSpPr>
                      <a:cxnSpLocks/>
                    </p:cNvCxnSpPr>
                    <p:nvPr/>
                  </p:nvCxnSpPr>
                  <p:spPr>
                    <a:xfrm>
                      <a:off x="6050506" y="3614471"/>
                      <a:ext cx="0" cy="11555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6270F16-4911-D02C-9D57-BD1AB16F36F3}"/>
                        </a:ext>
                      </a:extLst>
                    </p:cNvPr>
                    <p:cNvCxnSpPr>
                      <a:cxnSpLocks/>
                    </p:cNvCxnSpPr>
                    <p:nvPr/>
                  </p:nvCxnSpPr>
                  <p:spPr>
                    <a:xfrm flipH="1" flipV="1">
                      <a:off x="6041406" y="2470740"/>
                      <a:ext cx="2" cy="11057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A2682A6E-AB27-8513-419B-DF0CD235E0CF}"/>
                        </a:ext>
                      </a:extLst>
                    </p:cNvPr>
                    <p:cNvCxnSpPr>
                      <a:stCxn id="5" idx="3"/>
                      <a:endCxn id="10" idx="1"/>
                    </p:cNvCxnSpPr>
                    <p:nvPr/>
                  </p:nvCxnSpPr>
                  <p:spPr>
                    <a:xfrm flipV="1">
                      <a:off x="3571160" y="3718752"/>
                      <a:ext cx="1453490" cy="881947"/>
                    </a:xfrm>
                    <a:prstGeom prst="bentConnector3">
                      <a:avLst>
                        <a:gd name="adj1" fmla="val 8286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6AB7167-2432-1642-3782-6C3F26E3CF73}"/>
                        </a:ext>
                      </a:extLst>
                    </p:cNvPr>
                    <p:cNvCxnSpPr>
                      <a:cxnSpLocks/>
                      <a:endCxn id="10" idx="1"/>
                    </p:cNvCxnSpPr>
                    <p:nvPr/>
                  </p:nvCxnSpPr>
                  <p:spPr>
                    <a:xfrm>
                      <a:off x="3376680" y="3701608"/>
                      <a:ext cx="1647970" cy="17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D1EF305-1385-FEB5-B567-FE3F237911F5}"/>
                        </a:ext>
                      </a:extLst>
                    </p:cNvPr>
                    <p:cNvCxnSpPr>
                      <a:cxnSpLocks/>
                    </p:cNvCxnSpPr>
                    <p:nvPr/>
                  </p:nvCxnSpPr>
                  <p:spPr>
                    <a:xfrm>
                      <a:off x="1812876" y="2888243"/>
                      <a:ext cx="686933" cy="105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F98C676-FB50-6A04-2E68-993872EB3BAC}"/>
                        </a:ext>
                      </a:extLst>
                    </p:cNvPr>
                    <p:cNvSpPr txBox="1"/>
                    <p:nvPr/>
                  </p:nvSpPr>
                  <p:spPr>
                    <a:xfrm>
                      <a:off x="1428460" y="1393027"/>
                      <a:ext cx="2142699" cy="338554"/>
                    </a:xfrm>
                    <a:prstGeom prst="rect">
                      <a:avLst/>
                    </a:prstGeom>
                    <a:solidFill>
                      <a:schemeClr val="accent5">
                        <a:lumMod val="60000"/>
                        <a:lumOff val="40000"/>
                      </a:schemeClr>
                    </a:solidFill>
                  </p:spPr>
                  <p:txBody>
                    <a:bodyPr wrap="square" rtlCol="0">
                      <a:spAutoFit/>
                    </a:bodyPr>
                    <a:lstStyle/>
                    <a:p>
                      <a:pPr algn="ctr"/>
                      <a:r>
                        <a:rPr lang="en-US" sz="1600" dirty="0"/>
                        <a:t>SOP for Support</a:t>
                      </a:r>
                    </a:p>
                  </p:txBody>
                </p:sp>
                <p:sp>
                  <p:nvSpPr>
                    <p:cNvPr id="3" name="TextBox 2">
                      <a:extLst>
                        <a:ext uri="{FF2B5EF4-FFF2-40B4-BE49-F238E27FC236}">
                          <a16:creationId xmlns:a16="http://schemas.microsoft.com/office/drawing/2014/main" id="{F113CBDA-9256-746B-0E56-EC50603A54D7}"/>
                        </a:ext>
                      </a:extLst>
                    </p:cNvPr>
                    <p:cNvSpPr txBox="1"/>
                    <p:nvPr/>
                  </p:nvSpPr>
                  <p:spPr>
                    <a:xfrm>
                      <a:off x="1428460" y="1964914"/>
                      <a:ext cx="2142699" cy="338554"/>
                    </a:xfrm>
                    <a:prstGeom prst="rect">
                      <a:avLst/>
                    </a:prstGeom>
                    <a:solidFill>
                      <a:schemeClr val="accent5">
                        <a:lumMod val="60000"/>
                        <a:lumOff val="40000"/>
                      </a:schemeClr>
                    </a:solidFill>
                  </p:spPr>
                  <p:txBody>
                    <a:bodyPr wrap="square" rtlCol="0">
                      <a:spAutoFit/>
                    </a:bodyPr>
                    <a:lstStyle/>
                    <a:p>
                      <a:pPr algn="ctr"/>
                      <a:r>
                        <a:rPr lang="en-US" sz="1600" dirty="0"/>
                        <a:t>Proposal Notification</a:t>
                      </a:r>
                    </a:p>
                  </p:txBody>
                </p:sp>
                <p:sp>
                  <p:nvSpPr>
                    <p:cNvPr id="4" name="TextBox 3">
                      <a:extLst>
                        <a:ext uri="{FF2B5EF4-FFF2-40B4-BE49-F238E27FC236}">
                          <a16:creationId xmlns:a16="http://schemas.microsoft.com/office/drawing/2014/main" id="{595D7069-9EB9-E9A3-F040-D25BFD0F6E4F}"/>
                        </a:ext>
                      </a:extLst>
                    </p:cNvPr>
                    <p:cNvSpPr txBox="1"/>
                    <p:nvPr/>
                  </p:nvSpPr>
                  <p:spPr>
                    <a:xfrm>
                      <a:off x="1428461" y="5126419"/>
                      <a:ext cx="2142699" cy="338554"/>
                    </a:xfrm>
                    <a:prstGeom prst="rect">
                      <a:avLst/>
                    </a:prstGeom>
                    <a:solidFill>
                      <a:schemeClr val="accent5">
                        <a:lumMod val="60000"/>
                        <a:lumOff val="40000"/>
                      </a:schemeClr>
                    </a:solidFill>
                  </p:spPr>
                  <p:txBody>
                    <a:bodyPr wrap="square" rtlCol="0">
                      <a:spAutoFit/>
                    </a:bodyPr>
                    <a:lstStyle/>
                    <a:p>
                      <a:pPr algn="ctr"/>
                      <a:r>
                        <a:rPr lang="en-US" sz="1600" dirty="0">
                          <a:solidFill>
                            <a:srgbClr val="FF0000"/>
                          </a:solidFill>
                        </a:rPr>
                        <a:t>Rejected Proposal</a:t>
                      </a:r>
                    </a:p>
                  </p:txBody>
                </p:sp>
                <p:sp>
                  <p:nvSpPr>
                    <p:cNvPr id="5" name="TextBox 4">
                      <a:extLst>
                        <a:ext uri="{FF2B5EF4-FFF2-40B4-BE49-F238E27FC236}">
                          <a16:creationId xmlns:a16="http://schemas.microsoft.com/office/drawing/2014/main" id="{9B6A88D2-6DE2-E834-9356-75641240A759}"/>
                        </a:ext>
                      </a:extLst>
                    </p:cNvPr>
                    <p:cNvSpPr txBox="1"/>
                    <p:nvPr/>
                  </p:nvSpPr>
                  <p:spPr>
                    <a:xfrm>
                      <a:off x="1428461" y="4308311"/>
                      <a:ext cx="2142699" cy="584775"/>
                    </a:xfrm>
                    <a:prstGeom prst="rect">
                      <a:avLst/>
                    </a:prstGeom>
                    <a:solidFill>
                      <a:schemeClr val="accent5">
                        <a:lumMod val="60000"/>
                        <a:lumOff val="40000"/>
                      </a:schemeClr>
                    </a:solidFill>
                  </p:spPr>
                  <p:txBody>
                    <a:bodyPr wrap="square" rtlCol="0">
                      <a:spAutoFit/>
                    </a:bodyPr>
                    <a:lstStyle/>
                    <a:p>
                      <a:pPr algn="ctr"/>
                      <a:r>
                        <a:rPr lang="en-US" sz="1600" dirty="0"/>
                        <a:t>Proposal Re-development </a:t>
                      </a:r>
                    </a:p>
                  </p:txBody>
                </p:sp>
                <p:sp>
                  <p:nvSpPr>
                    <p:cNvPr id="6" name="TextBox 5">
                      <a:extLst>
                        <a:ext uri="{FF2B5EF4-FFF2-40B4-BE49-F238E27FC236}">
                          <a16:creationId xmlns:a16="http://schemas.microsoft.com/office/drawing/2014/main" id="{BFB631D2-B0BF-5651-F749-AA541380D352}"/>
                        </a:ext>
                      </a:extLst>
                    </p:cNvPr>
                    <p:cNvSpPr txBox="1"/>
                    <p:nvPr/>
                  </p:nvSpPr>
                  <p:spPr>
                    <a:xfrm>
                      <a:off x="1428460" y="3470701"/>
                      <a:ext cx="2142699" cy="584775"/>
                    </a:xfrm>
                    <a:prstGeom prst="rect">
                      <a:avLst/>
                    </a:prstGeom>
                    <a:solidFill>
                      <a:schemeClr val="accent5">
                        <a:lumMod val="60000"/>
                        <a:lumOff val="40000"/>
                      </a:schemeClr>
                    </a:solidFill>
                  </p:spPr>
                  <p:txBody>
                    <a:bodyPr wrap="square" rtlCol="0">
                      <a:spAutoFit/>
                    </a:bodyPr>
                    <a:lstStyle/>
                    <a:p>
                      <a:pPr algn="ctr"/>
                      <a:r>
                        <a:rPr lang="en-US" sz="1600" dirty="0"/>
                        <a:t>Feasibility Study &amp; Field Verification</a:t>
                      </a:r>
                    </a:p>
                  </p:txBody>
                </p:sp>
                <p:sp>
                  <p:nvSpPr>
                    <p:cNvPr id="8" name="TextBox 7">
                      <a:extLst>
                        <a:ext uri="{FF2B5EF4-FFF2-40B4-BE49-F238E27FC236}">
                          <a16:creationId xmlns:a16="http://schemas.microsoft.com/office/drawing/2014/main" id="{A6D6228B-7477-3666-C27F-C272505B72A1}"/>
                        </a:ext>
                      </a:extLst>
                    </p:cNvPr>
                    <p:cNvSpPr txBox="1"/>
                    <p:nvPr/>
                  </p:nvSpPr>
                  <p:spPr>
                    <a:xfrm>
                      <a:off x="357111" y="2471586"/>
                      <a:ext cx="1840180" cy="830997"/>
                    </a:xfrm>
                    <a:prstGeom prst="rect">
                      <a:avLst/>
                    </a:prstGeom>
                    <a:solidFill>
                      <a:srgbClr val="00B0F0"/>
                    </a:solidFill>
                  </p:spPr>
                  <p:txBody>
                    <a:bodyPr wrap="square" rtlCol="0">
                      <a:spAutoFit/>
                    </a:bodyPr>
                    <a:lstStyle/>
                    <a:p>
                      <a:r>
                        <a:rPr lang="en-US" sz="1600" dirty="0">
                          <a:solidFill>
                            <a:srgbClr val="002060"/>
                          </a:solidFill>
                        </a:rPr>
                        <a:t>Proposal</a:t>
                      </a:r>
                    </a:p>
                    <a:p>
                      <a:pPr marL="285750" indent="-285750">
                        <a:buFont typeface="Arial" panose="020B0604020202020204" pitchFamily="34" charset="0"/>
                        <a:buChar char="•"/>
                      </a:pPr>
                      <a:r>
                        <a:rPr lang="en-US" sz="1600" dirty="0">
                          <a:solidFill>
                            <a:srgbClr val="002060"/>
                          </a:solidFill>
                        </a:rPr>
                        <a:t>Livelihood</a:t>
                      </a:r>
                    </a:p>
                    <a:p>
                      <a:pPr marL="285750" indent="-285750">
                        <a:buFont typeface="Arial" panose="020B0604020202020204" pitchFamily="34" charset="0"/>
                        <a:buChar char="•"/>
                      </a:pPr>
                      <a:r>
                        <a:rPr lang="en-US" sz="1600" dirty="0">
                          <a:solidFill>
                            <a:srgbClr val="002060"/>
                          </a:solidFill>
                        </a:rPr>
                        <a:t>Package Deal</a:t>
                      </a:r>
                    </a:p>
                  </p:txBody>
                </p:sp>
                <p:sp>
                  <p:nvSpPr>
                    <p:cNvPr id="9" name="TextBox 8">
                      <a:extLst>
                        <a:ext uri="{FF2B5EF4-FFF2-40B4-BE49-F238E27FC236}">
                          <a16:creationId xmlns:a16="http://schemas.microsoft.com/office/drawing/2014/main" id="{797FA7FA-A358-0DDD-E276-2BCB0CE3BBA7}"/>
                        </a:ext>
                      </a:extLst>
                    </p:cNvPr>
                    <p:cNvSpPr txBox="1"/>
                    <p:nvPr/>
                  </p:nvSpPr>
                  <p:spPr>
                    <a:xfrm>
                      <a:off x="4947317" y="2096020"/>
                      <a:ext cx="2142699" cy="338554"/>
                    </a:xfrm>
                    <a:prstGeom prst="rect">
                      <a:avLst/>
                    </a:prstGeom>
                    <a:solidFill>
                      <a:schemeClr val="accent4">
                        <a:lumMod val="75000"/>
                      </a:schemeClr>
                    </a:solidFill>
                  </p:spPr>
                  <p:txBody>
                    <a:bodyPr wrap="square" rtlCol="0">
                      <a:spAutoFit/>
                    </a:bodyPr>
                    <a:lstStyle/>
                    <a:p>
                      <a:pPr algn="ctr"/>
                      <a:r>
                        <a:rPr lang="en-US" sz="1600" dirty="0"/>
                        <a:t>Livelihood</a:t>
                      </a:r>
                    </a:p>
                  </p:txBody>
                </p:sp>
                <p:sp>
                  <p:nvSpPr>
                    <p:cNvPr id="10" name="TextBox 9">
                      <a:extLst>
                        <a:ext uri="{FF2B5EF4-FFF2-40B4-BE49-F238E27FC236}">
                          <a16:creationId xmlns:a16="http://schemas.microsoft.com/office/drawing/2014/main" id="{09ED9105-2025-CE1F-3968-A47F2EC3987E}"/>
                        </a:ext>
                      </a:extLst>
                    </p:cNvPr>
                    <p:cNvSpPr txBox="1"/>
                    <p:nvPr/>
                  </p:nvSpPr>
                  <p:spPr>
                    <a:xfrm>
                      <a:off x="5024650" y="3426364"/>
                      <a:ext cx="2142699" cy="584775"/>
                    </a:xfrm>
                    <a:prstGeom prst="rect">
                      <a:avLst/>
                    </a:prstGeom>
                    <a:solidFill>
                      <a:srgbClr val="00B050"/>
                    </a:solidFill>
                  </p:spPr>
                  <p:txBody>
                    <a:bodyPr wrap="square" rtlCol="0">
                      <a:spAutoFit/>
                    </a:bodyPr>
                    <a:lstStyle/>
                    <a:p>
                      <a:pPr algn="ctr"/>
                      <a:r>
                        <a:rPr lang="en-US" sz="1600" dirty="0"/>
                        <a:t>Contract signing &amp; loan disbursement</a:t>
                      </a:r>
                    </a:p>
                  </p:txBody>
                </p:sp>
                <p:sp>
                  <p:nvSpPr>
                    <p:cNvPr id="11" name="TextBox 10">
                      <a:extLst>
                        <a:ext uri="{FF2B5EF4-FFF2-40B4-BE49-F238E27FC236}">
                          <a16:creationId xmlns:a16="http://schemas.microsoft.com/office/drawing/2014/main" id="{7BA1C783-A53D-E49A-6401-A4A75E1039FF}"/>
                        </a:ext>
                      </a:extLst>
                    </p:cNvPr>
                    <p:cNvSpPr txBox="1"/>
                    <p:nvPr/>
                  </p:nvSpPr>
                  <p:spPr>
                    <a:xfrm>
                      <a:off x="4960954" y="4751145"/>
                      <a:ext cx="2142699" cy="830997"/>
                    </a:xfrm>
                    <a:prstGeom prst="rect">
                      <a:avLst/>
                    </a:prstGeom>
                    <a:solidFill>
                      <a:schemeClr val="accent2">
                        <a:lumMod val="60000"/>
                        <a:lumOff val="40000"/>
                      </a:schemeClr>
                    </a:solidFill>
                  </p:spPr>
                  <p:txBody>
                    <a:bodyPr wrap="square" rtlCol="0">
                      <a:spAutoFit/>
                    </a:bodyPr>
                    <a:lstStyle/>
                    <a:p>
                      <a:pPr algn="ctr"/>
                      <a:r>
                        <a:rPr lang="en-US" sz="1600" dirty="0"/>
                        <a:t>Package deal</a:t>
                      </a:r>
                    </a:p>
                    <a:p>
                      <a:pPr marL="53975" indent="-53975">
                        <a:buFont typeface="Arial" panose="020B0604020202020204" pitchFamily="34" charset="0"/>
                        <a:buChar char="•"/>
                      </a:pPr>
                      <a:r>
                        <a:rPr lang="en-US" sz="1600" dirty="0"/>
                        <a:t>Rehabilitation works</a:t>
                      </a:r>
                    </a:p>
                    <a:p>
                      <a:pPr marL="53975" indent="-53975">
                        <a:buFont typeface="Arial" panose="020B0604020202020204" pitchFamily="34" charset="0"/>
                        <a:buChar char="•"/>
                      </a:pPr>
                      <a:r>
                        <a:rPr lang="en-US" sz="1600" dirty="0"/>
                        <a:t>Village Regulation</a:t>
                      </a:r>
                    </a:p>
                  </p:txBody>
                </p:sp>
                <p:sp>
                  <p:nvSpPr>
                    <p:cNvPr id="12" name="TextBox 11">
                      <a:extLst>
                        <a:ext uri="{FF2B5EF4-FFF2-40B4-BE49-F238E27FC236}">
                          <a16:creationId xmlns:a16="http://schemas.microsoft.com/office/drawing/2014/main" id="{F54E8EBE-A7AB-F637-EBA4-70C0A1948499}"/>
                        </a:ext>
                      </a:extLst>
                    </p:cNvPr>
                    <p:cNvSpPr txBox="1"/>
                    <p:nvPr/>
                  </p:nvSpPr>
                  <p:spPr>
                    <a:xfrm>
                      <a:off x="8359264" y="4418308"/>
                      <a:ext cx="2142699" cy="338554"/>
                    </a:xfrm>
                    <a:prstGeom prst="rect">
                      <a:avLst/>
                    </a:prstGeom>
                    <a:solidFill>
                      <a:schemeClr val="accent2">
                        <a:lumMod val="60000"/>
                        <a:lumOff val="40000"/>
                      </a:schemeClr>
                    </a:solidFill>
                  </p:spPr>
                  <p:txBody>
                    <a:bodyPr wrap="square" rtlCol="0">
                      <a:spAutoFit/>
                    </a:bodyPr>
                    <a:lstStyle/>
                    <a:p>
                      <a:pPr algn="ctr"/>
                      <a:r>
                        <a:rPr lang="en-US" sz="1600" dirty="0"/>
                        <a:t>T-years</a:t>
                      </a:r>
                    </a:p>
                  </p:txBody>
                </p:sp>
                <p:sp>
                  <p:nvSpPr>
                    <p:cNvPr id="13" name="TextBox 12">
                      <a:extLst>
                        <a:ext uri="{FF2B5EF4-FFF2-40B4-BE49-F238E27FC236}">
                          <a16:creationId xmlns:a16="http://schemas.microsoft.com/office/drawing/2014/main" id="{C97373D7-8BAF-F849-CC53-4F3CBF2BC323}"/>
                        </a:ext>
                      </a:extLst>
                    </p:cNvPr>
                    <p:cNvSpPr txBox="1"/>
                    <p:nvPr/>
                  </p:nvSpPr>
                  <p:spPr>
                    <a:xfrm>
                      <a:off x="9692189" y="5209792"/>
                      <a:ext cx="2142699" cy="338554"/>
                    </a:xfrm>
                    <a:prstGeom prst="rect">
                      <a:avLst/>
                    </a:prstGeom>
                    <a:solidFill>
                      <a:schemeClr val="accent2">
                        <a:lumMod val="60000"/>
                        <a:lumOff val="40000"/>
                      </a:schemeClr>
                    </a:solidFill>
                  </p:spPr>
                  <p:txBody>
                    <a:bodyPr wrap="square" rtlCol="0">
                      <a:spAutoFit/>
                    </a:bodyPr>
                    <a:lstStyle/>
                    <a:p>
                      <a:pPr algn="ctr"/>
                      <a:r>
                        <a:rPr lang="en-US" sz="1600" dirty="0"/>
                        <a:t>&lt; x% package deal</a:t>
                      </a:r>
                    </a:p>
                  </p:txBody>
                </p:sp>
                <p:sp>
                  <p:nvSpPr>
                    <p:cNvPr id="14" name="TextBox 13">
                      <a:extLst>
                        <a:ext uri="{FF2B5EF4-FFF2-40B4-BE49-F238E27FC236}">
                          <a16:creationId xmlns:a16="http://schemas.microsoft.com/office/drawing/2014/main" id="{6BDA702E-A0FD-1908-7FD3-F32A31A3858F}"/>
                        </a:ext>
                      </a:extLst>
                    </p:cNvPr>
                    <p:cNvSpPr txBox="1"/>
                    <p:nvPr/>
                  </p:nvSpPr>
                  <p:spPr>
                    <a:xfrm>
                      <a:off x="7428925" y="5216252"/>
                      <a:ext cx="2142699" cy="338554"/>
                    </a:xfrm>
                    <a:prstGeom prst="rect">
                      <a:avLst/>
                    </a:prstGeom>
                    <a:solidFill>
                      <a:schemeClr val="accent2">
                        <a:lumMod val="60000"/>
                        <a:lumOff val="40000"/>
                      </a:schemeClr>
                    </a:solidFill>
                  </p:spPr>
                  <p:txBody>
                    <a:bodyPr wrap="square" rtlCol="0">
                      <a:spAutoFit/>
                    </a:bodyPr>
                    <a:lstStyle/>
                    <a:p>
                      <a:pPr algn="ctr"/>
                      <a:r>
                        <a:rPr lang="en-US" sz="1600" dirty="0"/>
                        <a:t>X% package deal</a:t>
                      </a:r>
                    </a:p>
                  </p:txBody>
                </p:sp>
                <p:sp>
                  <p:nvSpPr>
                    <p:cNvPr id="17" name="TextBox 16">
                      <a:extLst>
                        <a:ext uri="{FF2B5EF4-FFF2-40B4-BE49-F238E27FC236}">
                          <a16:creationId xmlns:a16="http://schemas.microsoft.com/office/drawing/2014/main" id="{4D701CCB-76F5-30AD-16CD-149D14E8A692}"/>
                        </a:ext>
                      </a:extLst>
                    </p:cNvPr>
                    <p:cNvSpPr txBox="1"/>
                    <p:nvPr/>
                  </p:nvSpPr>
                  <p:spPr>
                    <a:xfrm>
                      <a:off x="2511190" y="2730012"/>
                      <a:ext cx="1428459" cy="338554"/>
                    </a:xfrm>
                    <a:prstGeom prst="rect">
                      <a:avLst/>
                    </a:prstGeom>
                    <a:noFill/>
                  </p:spPr>
                  <p:txBody>
                    <a:bodyPr wrap="square" rtlCol="0">
                      <a:spAutoFit/>
                    </a:bodyPr>
                    <a:lstStyle/>
                    <a:p>
                      <a:pPr algn="r"/>
                      <a:r>
                        <a:rPr lang="en-US" sz="1600" dirty="0">
                          <a:solidFill>
                            <a:srgbClr val="002060"/>
                          </a:solidFill>
                        </a:rPr>
                        <a:t>Consultation</a:t>
                      </a:r>
                    </a:p>
                  </p:txBody>
                </p:sp>
                <p:sp>
                  <p:nvSpPr>
                    <p:cNvPr id="18" name="TextBox 17">
                      <a:extLst>
                        <a:ext uri="{FF2B5EF4-FFF2-40B4-BE49-F238E27FC236}">
                          <a16:creationId xmlns:a16="http://schemas.microsoft.com/office/drawing/2014/main" id="{FAB26D3A-690E-320E-3B34-09C6488BCE00}"/>
                        </a:ext>
                      </a:extLst>
                    </p:cNvPr>
                    <p:cNvSpPr txBox="1"/>
                    <p:nvPr/>
                  </p:nvSpPr>
                  <p:spPr>
                    <a:xfrm>
                      <a:off x="2662451" y="4010462"/>
                      <a:ext cx="1428459" cy="338554"/>
                    </a:xfrm>
                    <a:prstGeom prst="rect">
                      <a:avLst/>
                    </a:prstGeom>
                    <a:noFill/>
                  </p:spPr>
                  <p:txBody>
                    <a:bodyPr wrap="square" rtlCol="0">
                      <a:spAutoFit/>
                    </a:bodyPr>
                    <a:lstStyle/>
                    <a:p>
                      <a:r>
                        <a:rPr lang="en-US" sz="1600" dirty="0">
                          <a:solidFill>
                            <a:srgbClr val="FF0000"/>
                          </a:solidFill>
                        </a:rPr>
                        <a:t>Not feasible</a:t>
                      </a:r>
                    </a:p>
                  </p:txBody>
                </p:sp>
                <p:sp>
                  <p:nvSpPr>
                    <p:cNvPr id="19" name="TextBox 18">
                      <a:extLst>
                        <a:ext uri="{FF2B5EF4-FFF2-40B4-BE49-F238E27FC236}">
                          <a16:creationId xmlns:a16="http://schemas.microsoft.com/office/drawing/2014/main" id="{A8E6FB63-DCFC-2782-553A-B3AEF3CD0889}"/>
                        </a:ext>
                      </a:extLst>
                    </p:cNvPr>
                    <p:cNvSpPr txBox="1"/>
                    <p:nvPr/>
                  </p:nvSpPr>
                  <p:spPr>
                    <a:xfrm>
                      <a:off x="2662451" y="4857002"/>
                      <a:ext cx="1428459" cy="338554"/>
                    </a:xfrm>
                    <a:prstGeom prst="rect">
                      <a:avLst/>
                    </a:prstGeom>
                    <a:noFill/>
                  </p:spPr>
                  <p:txBody>
                    <a:bodyPr wrap="square" rtlCol="0">
                      <a:spAutoFit/>
                    </a:bodyPr>
                    <a:lstStyle/>
                    <a:p>
                      <a:r>
                        <a:rPr lang="en-US" sz="1600" dirty="0">
                          <a:solidFill>
                            <a:srgbClr val="FF0000"/>
                          </a:solidFill>
                        </a:rPr>
                        <a:t>Not feasible</a:t>
                      </a:r>
                    </a:p>
                  </p:txBody>
                </p:sp>
                <p:sp>
                  <p:nvSpPr>
                    <p:cNvPr id="22" name="TextBox 21">
                      <a:extLst>
                        <a:ext uri="{FF2B5EF4-FFF2-40B4-BE49-F238E27FC236}">
                          <a16:creationId xmlns:a16="http://schemas.microsoft.com/office/drawing/2014/main" id="{CAEE2E54-1463-839F-5887-C8CE5290358C}"/>
                        </a:ext>
                      </a:extLst>
                    </p:cNvPr>
                    <p:cNvSpPr txBox="1"/>
                    <p:nvPr/>
                  </p:nvSpPr>
                  <p:spPr>
                    <a:xfrm>
                      <a:off x="4817650" y="2773507"/>
                      <a:ext cx="2556698" cy="338554"/>
                    </a:xfrm>
                    <a:prstGeom prst="rect">
                      <a:avLst/>
                    </a:prstGeom>
                    <a:solidFill>
                      <a:schemeClr val="bg1"/>
                    </a:solidFill>
                  </p:spPr>
                  <p:txBody>
                    <a:bodyPr wrap="square" rtlCol="0">
                      <a:spAutoFit/>
                    </a:bodyPr>
                    <a:lstStyle/>
                    <a:p>
                      <a:r>
                        <a:rPr lang="en-US" sz="1600" dirty="0">
                          <a:solidFill>
                            <a:srgbClr val="002060"/>
                          </a:solidFill>
                        </a:rPr>
                        <a:t>Fund-2 interest-free loan</a:t>
                      </a:r>
                    </a:p>
                  </p:txBody>
                </p:sp>
                <p:sp>
                  <p:nvSpPr>
                    <p:cNvPr id="23" name="TextBox 22">
                      <a:extLst>
                        <a:ext uri="{FF2B5EF4-FFF2-40B4-BE49-F238E27FC236}">
                          <a16:creationId xmlns:a16="http://schemas.microsoft.com/office/drawing/2014/main" id="{03CE3981-D578-F102-C4A5-F1CED8C18AAB}"/>
                        </a:ext>
                      </a:extLst>
                    </p:cNvPr>
                    <p:cNvSpPr txBox="1"/>
                    <p:nvPr/>
                  </p:nvSpPr>
                  <p:spPr>
                    <a:xfrm>
                      <a:off x="4860883" y="4211865"/>
                      <a:ext cx="2208658" cy="338554"/>
                    </a:xfrm>
                    <a:prstGeom prst="rect">
                      <a:avLst/>
                    </a:prstGeom>
                    <a:solidFill>
                      <a:schemeClr val="bg1"/>
                    </a:solidFill>
                  </p:spPr>
                  <p:txBody>
                    <a:bodyPr wrap="square" rtlCol="0">
                      <a:spAutoFit/>
                    </a:bodyPr>
                    <a:lstStyle/>
                    <a:p>
                      <a:pPr algn="ctr"/>
                      <a:r>
                        <a:rPr lang="en-US" sz="1600" dirty="0">
                          <a:solidFill>
                            <a:srgbClr val="002060"/>
                          </a:solidFill>
                        </a:rPr>
                        <a:t>Fund-1 grant</a:t>
                      </a:r>
                    </a:p>
                  </p:txBody>
                </p:sp>
                <p:sp>
                  <p:nvSpPr>
                    <p:cNvPr id="24" name="TextBox 23">
                      <a:extLst>
                        <a:ext uri="{FF2B5EF4-FFF2-40B4-BE49-F238E27FC236}">
                          <a16:creationId xmlns:a16="http://schemas.microsoft.com/office/drawing/2014/main" id="{E0608E7D-160F-5F45-AEB1-2003C8B974DC}"/>
                        </a:ext>
                      </a:extLst>
                    </p:cNvPr>
                    <p:cNvSpPr txBox="1"/>
                    <p:nvPr/>
                  </p:nvSpPr>
                  <p:spPr>
                    <a:xfrm>
                      <a:off x="6688536" y="3959398"/>
                      <a:ext cx="2208658" cy="338554"/>
                    </a:xfrm>
                    <a:prstGeom prst="rect">
                      <a:avLst/>
                    </a:prstGeom>
                    <a:noFill/>
                  </p:spPr>
                  <p:txBody>
                    <a:bodyPr wrap="square" rtlCol="0">
                      <a:spAutoFit/>
                    </a:bodyPr>
                    <a:lstStyle/>
                    <a:p>
                      <a:pPr algn="ctr"/>
                      <a:r>
                        <a:rPr lang="en-US" sz="1600" dirty="0">
                          <a:solidFill>
                            <a:srgbClr val="002060"/>
                          </a:solidFill>
                        </a:rPr>
                        <a:t>Maintenance</a:t>
                      </a:r>
                    </a:p>
                  </p:txBody>
                </p:sp>
                <p:sp>
                  <p:nvSpPr>
                    <p:cNvPr id="25" name="TextBox 24">
                      <a:extLst>
                        <a:ext uri="{FF2B5EF4-FFF2-40B4-BE49-F238E27FC236}">
                          <a16:creationId xmlns:a16="http://schemas.microsoft.com/office/drawing/2014/main" id="{2FFAE8C9-37F8-44D0-D3A0-38B72F64F6A0}"/>
                        </a:ext>
                      </a:extLst>
                    </p:cNvPr>
                    <p:cNvSpPr txBox="1"/>
                    <p:nvPr/>
                  </p:nvSpPr>
                  <p:spPr>
                    <a:xfrm>
                      <a:off x="8749338" y="4808370"/>
                      <a:ext cx="1363654" cy="338554"/>
                    </a:xfrm>
                    <a:prstGeom prst="rect">
                      <a:avLst/>
                    </a:prstGeom>
                    <a:noFill/>
                  </p:spPr>
                  <p:txBody>
                    <a:bodyPr wrap="square" rtlCol="0">
                      <a:spAutoFit/>
                    </a:bodyPr>
                    <a:lstStyle/>
                    <a:p>
                      <a:pPr algn="ctr"/>
                      <a:r>
                        <a:rPr lang="en-US" sz="1600" dirty="0">
                          <a:solidFill>
                            <a:srgbClr val="002060"/>
                          </a:solidFill>
                        </a:rPr>
                        <a:t>Monev</a:t>
                      </a:r>
                    </a:p>
                  </p:txBody>
                </p:sp>
                <p:sp>
                  <p:nvSpPr>
                    <p:cNvPr id="26" name="TextBox 25">
                      <a:extLst>
                        <a:ext uri="{FF2B5EF4-FFF2-40B4-BE49-F238E27FC236}">
                          <a16:creationId xmlns:a16="http://schemas.microsoft.com/office/drawing/2014/main" id="{AFCD40F1-6530-8FD7-1EB5-8C4FBF5E5194}"/>
                        </a:ext>
                      </a:extLst>
                    </p:cNvPr>
                    <p:cNvSpPr txBox="1"/>
                    <p:nvPr/>
                  </p:nvSpPr>
                  <p:spPr>
                    <a:xfrm>
                      <a:off x="7483531" y="5765601"/>
                      <a:ext cx="2208658" cy="338554"/>
                    </a:xfrm>
                    <a:prstGeom prst="rect">
                      <a:avLst/>
                    </a:prstGeom>
                    <a:noFill/>
                  </p:spPr>
                  <p:txBody>
                    <a:bodyPr wrap="square" rtlCol="0">
                      <a:spAutoFit/>
                    </a:bodyPr>
                    <a:lstStyle/>
                    <a:p>
                      <a:pPr algn="ctr"/>
                      <a:r>
                        <a:rPr lang="en-US" sz="1600" dirty="0">
                          <a:solidFill>
                            <a:srgbClr val="00B050"/>
                          </a:solidFill>
                        </a:rPr>
                        <a:t>Loan-to-grant reward</a:t>
                      </a:r>
                    </a:p>
                  </p:txBody>
                </p:sp>
                <p:cxnSp>
                  <p:nvCxnSpPr>
                    <p:cNvPr id="29" name="Straight Arrow Connector 28">
                      <a:extLst>
                        <a:ext uri="{FF2B5EF4-FFF2-40B4-BE49-F238E27FC236}">
                          <a16:creationId xmlns:a16="http://schemas.microsoft.com/office/drawing/2014/main" id="{B1590889-AD97-04E5-4354-B30FCE1D7363}"/>
                        </a:ext>
                      </a:extLst>
                    </p:cNvPr>
                    <p:cNvCxnSpPr>
                      <a:stCxn id="2" idx="2"/>
                      <a:endCxn id="3" idx="0"/>
                    </p:cNvCxnSpPr>
                    <p:nvPr/>
                  </p:nvCxnSpPr>
                  <p:spPr>
                    <a:xfrm>
                      <a:off x="2499810" y="1731581"/>
                      <a:ext cx="0" cy="2333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1122A6-D6F9-D68D-8734-A8646BBCF245}"/>
                        </a:ext>
                      </a:extLst>
                    </p:cNvPr>
                    <p:cNvCxnSpPr>
                      <a:cxnSpLocks/>
                      <a:stCxn id="3" idx="2"/>
                      <a:endCxn id="6" idx="0"/>
                    </p:cNvCxnSpPr>
                    <p:nvPr/>
                  </p:nvCxnSpPr>
                  <p:spPr>
                    <a:xfrm>
                      <a:off x="2499810" y="2303468"/>
                      <a:ext cx="0" cy="11672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2E0A5DA-2C50-1D0B-375F-584D4D883F21}"/>
                        </a:ext>
                      </a:extLst>
                    </p:cNvPr>
                    <p:cNvCxnSpPr>
                      <a:cxnSpLocks/>
                      <a:stCxn id="6" idx="2"/>
                      <a:endCxn id="5" idx="0"/>
                    </p:cNvCxnSpPr>
                    <p:nvPr/>
                  </p:nvCxnSpPr>
                  <p:spPr>
                    <a:xfrm>
                      <a:off x="2499810" y="4055476"/>
                      <a:ext cx="1" cy="2528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6377440-AC3C-C726-572F-CBDDACFB0C01}"/>
                        </a:ext>
                      </a:extLst>
                    </p:cNvPr>
                    <p:cNvCxnSpPr>
                      <a:cxnSpLocks/>
                    </p:cNvCxnSpPr>
                    <p:nvPr/>
                  </p:nvCxnSpPr>
                  <p:spPr>
                    <a:xfrm>
                      <a:off x="2500947" y="4892363"/>
                      <a:ext cx="1" cy="2528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0EB7A92-CBE1-55AC-3DCE-EDB8F9D5BB76}"/>
                        </a:ext>
                      </a:extLst>
                    </p:cNvPr>
                    <p:cNvSpPr txBox="1"/>
                    <p:nvPr/>
                  </p:nvSpPr>
                  <p:spPr>
                    <a:xfrm>
                      <a:off x="3704794" y="3526053"/>
                      <a:ext cx="991742" cy="338554"/>
                    </a:xfrm>
                    <a:prstGeom prst="rect">
                      <a:avLst/>
                    </a:prstGeom>
                    <a:solidFill>
                      <a:schemeClr val="bg1"/>
                    </a:solidFill>
                  </p:spPr>
                  <p:txBody>
                    <a:bodyPr wrap="square" rtlCol="0">
                      <a:spAutoFit/>
                    </a:bodyPr>
                    <a:lstStyle/>
                    <a:p>
                      <a:r>
                        <a:rPr lang="en-US" sz="1600" dirty="0">
                          <a:solidFill>
                            <a:srgbClr val="002060"/>
                          </a:solidFill>
                        </a:rPr>
                        <a:t>Feasible</a:t>
                      </a:r>
                    </a:p>
                  </p:txBody>
                </p:sp>
                <p:sp>
                  <p:nvSpPr>
                    <p:cNvPr id="21" name="TextBox 20">
                      <a:extLst>
                        <a:ext uri="{FF2B5EF4-FFF2-40B4-BE49-F238E27FC236}">
                          <a16:creationId xmlns:a16="http://schemas.microsoft.com/office/drawing/2014/main" id="{3076DCCA-AB03-3448-E595-E4AB5B0C5492}"/>
                        </a:ext>
                      </a:extLst>
                    </p:cNvPr>
                    <p:cNvSpPr txBox="1"/>
                    <p:nvPr/>
                  </p:nvSpPr>
                  <p:spPr>
                    <a:xfrm>
                      <a:off x="3675787" y="4418308"/>
                      <a:ext cx="991742" cy="338554"/>
                    </a:xfrm>
                    <a:prstGeom prst="rect">
                      <a:avLst/>
                    </a:prstGeom>
                    <a:solidFill>
                      <a:schemeClr val="bg1"/>
                    </a:solidFill>
                  </p:spPr>
                  <p:txBody>
                    <a:bodyPr wrap="square" rtlCol="0">
                      <a:spAutoFit/>
                    </a:bodyPr>
                    <a:lstStyle/>
                    <a:p>
                      <a:r>
                        <a:rPr lang="en-US" sz="1600" dirty="0">
                          <a:solidFill>
                            <a:srgbClr val="002060"/>
                          </a:solidFill>
                        </a:rPr>
                        <a:t>Feasible</a:t>
                      </a:r>
                    </a:p>
                  </p:txBody>
                </p:sp>
                <p:cxnSp>
                  <p:nvCxnSpPr>
                    <p:cNvPr id="58" name="Straight Arrow Connector 57">
                      <a:extLst>
                        <a:ext uri="{FF2B5EF4-FFF2-40B4-BE49-F238E27FC236}">
                          <a16:creationId xmlns:a16="http://schemas.microsoft.com/office/drawing/2014/main" id="{367C1338-64B1-B68D-663B-92797ABECCE2}"/>
                        </a:ext>
                      </a:extLst>
                    </p:cNvPr>
                    <p:cNvCxnSpPr>
                      <a:cxnSpLocks/>
                    </p:cNvCxnSpPr>
                    <p:nvPr/>
                  </p:nvCxnSpPr>
                  <p:spPr>
                    <a:xfrm>
                      <a:off x="7103653" y="4961382"/>
                      <a:ext cx="1647970" cy="17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B4FD8B9-F1D2-481B-A0F0-E2B6896922A1}"/>
                        </a:ext>
                      </a:extLst>
                    </p:cNvPr>
                    <p:cNvCxnSpPr>
                      <a:cxnSpLocks/>
                    </p:cNvCxnSpPr>
                    <p:nvPr/>
                  </p:nvCxnSpPr>
                  <p:spPr>
                    <a:xfrm>
                      <a:off x="7792865" y="4230618"/>
                      <a:ext cx="0" cy="7307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635E371-7C42-5179-A6CF-C0AA64180C84}"/>
                        </a:ext>
                      </a:extLst>
                    </p:cNvPr>
                    <p:cNvCxnSpPr>
                      <a:cxnSpLocks/>
                    </p:cNvCxnSpPr>
                    <p:nvPr/>
                  </p:nvCxnSpPr>
                  <p:spPr>
                    <a:xfrm>
                      <a:off x="8806215" y="4764793"/>
                      <a:ext cx="0" cy="4514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B8032CD-E99D-7308-2B83-E6280A6A3094}"/>
                        </a:ext>
                      </a:extLst>
                    </p:cNvPr>
                    <p:cNvCxnSpPr>
                      <a:cxnSpLocks/>
                    </p:cNvCxnSpPr>
                    <p:nvPr/>
                  </p:nvCxnSpPr>
                  <p:spPr>
                    <a:xfrm>
                      <a:off x="9873015" y="4765754"/>
                      <a:ext cx="0" cy="4514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8FF7848-7567-7849-860E-F2923B6FDF1F}"/>
                        </a:ext>
                      </a:extLst>
                    </p:cNvPr>
                    <p:cNvSpPr txBox="1"/>
                    <p:nvPr/>
                  </p:nvSpPr>
                  <p:spPr>
                    <a:xfrm>
                      <a:off x="9692189" y="5751953"/>
                      <a:ext cx="2142699" cy="523220"/>
                    </a:xfrm>
                    <a:prstGeom prst="rect">
                      <a:avLst/>
                    </a:prstGeom>
                    <a:noFill/>
                  </p:spPr>
                  <p:txBody>
                    <a:bodyPr wrap="square" rtlCol="0">
                      <a:spAutoFit/>
                    </a:bodyPr>
                    <a:lstStyle/>
                    <a:p>
                      <a:pPr algn="ctr"/>
                      <a:r>
                        <a:rPr lang="en-US" sz="1400" dirty="0">
                          <a:solidFill>
                            <a:srgbClr val="002060"/>
                          </a:solidFill>
                        </a:rPr>
                        <a:t>Proportionate </a:t>
                      </a:r>
                    </a:p>
                    <a:p>
                      <a:pPr algn="ctr"/>
                      <a:r>
                        <a:rPr lang="en-US" sz="1400" dirty="0">
                          <a:solidFill>
                            <a:srgbClr val="002060"/>
                          </a:solidFill>
                        </a:rPr>
                        <a:t>loan payment</a:t>
                      </a:r>
                    </a:p>
                  </p:txBody>
                </p:sp>
                <p:cxnSp>
                  <p:nvCxnSpPr>
                    <p:cNvPr id="65" name="Straight Arrow Connector 64">
                      <a:extLst>
                        <a:ext uri="{FF2B5EF4-FFF2-40B4-BE49-F238E27FC236}">
                          <a16:creationId xmlns:a16="http://schemas.microsoft.com/office/drawing/2014/main" id="{87F2DB8D-A5E3-0D5F-DAF3-19A37B9E6461}"/>
                        </a:ext>
                      </a:extLst>
                    </p:cNvPr>
                    <p:cNvCxnSpPr/>
                    <p:nvPr/>
                  </p:nvCxnSpPr>
                  <p:spPr>
                    <a:xfrm>
                      <a:off x="8797111" y="5561473"/>
                      <a:ext cx="0" cy="2333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2A246BE-DB79-4D71-49D6-555E2AF392D2}"/>
                        </a:ext>
                      </a:extLst>
                    </p:cNvPr>
                    <p:cNvCxnSpPr/>
                    <p:nvPr/>
                  </p:nvCxnSpPr>
                  <p:spPr>
                    <a:xfrm>
                      <a:off x="10655482" y="5550097"/>
                      <a:ext cx="0" cy="2333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grpSp>
          <p:sp>
            <p:nvSpPr>
              <p:cNvPr id="71" name="TextBox 70">
                <a:extLst>
                  <a:ext uri="{FF2B5EF4-FFF2-40B4-BE49-F238E27FC236}">
                    <a16:creationId xmlns:a16="http://schemas.microsoft.com/office/drawing/2014/main" id="{AB1BBA32-E44B-ACF0-8ED9-0D33E1FD20CD}"/>
                  </a:ext>
                </a:extLst>
              </p:cNvPr>
              <p:cNvSpPr txBox="1"/>
              <p:nvPr/>
            </p:nvSpPr>
            <p:spPr>
              <a:xfrm>
                <a:off x="-56867" y="1614260"/>
                <a:ext cx="1428459" cy="584775"/>
              </a:xfrm>
              <a:prstGeom prst="rect">
                <a:avLst/>
              </a:prstGeom>
              <a:noFill/>
            </p:spPr>
            <p:txBody>
              <a:bodyPr wrap="square" rtlCol="0">
                <a:spAutoFit/>
              </a:bodyPr>
              <a:lstStyle/>
              <a:p>
                <a:pPr algn="r"/>
                <a:r>
                  <a:rPr lang="en-US" sz="1600" dirty="0">
                    <a:solidFill>
                      <a:srgbClr val="002060"/>
                    </a:solidFill>
                  </a:rPr>
                  <a:t>Capacity building</a:t>
                </a:r>
              </a:p>
            </p:txBody>
          </p:sp>
        </p:grpSp>
      </p:grpSp>
    </p:spTree>
    <p:extLst>
      <p:ext uri="{BB962C8B-B14F-4D97-AF65-F5344CB8AC3E}">
        <p14:creationId xmlns:p14="http://schemas.microsoft.com/office/powerpoint/2010/main" val="3005768784"/>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584</TotalTime>
  <Words>2063</Words>
  <Application>Microsoft Office PowerPoint</Application>
  <PresentationFormat>Widescreen</PresentationFormat>
  <Paragraphs>188</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Narrow</vt:lpstr>
      <vt:lpstr>Avocado Creamy</vt:lpstr>
      <vt:lpstr>Calibri</vt:lpstr>
      <vt:lpstr>Roboto</vt:lpstr>
      <vt:lpstr>Times New Roman</vt:lpstr>
      <vt:lpstr>Wingdings</vt:lpstr>
      <vt:lpstr>Office Theme</vt:lpstr>
      <vt:lpstr>Upscaling community resilience through Ecosystem-based Disaster Risk Reduction (Eco-DRR)   Case study 2 Indonesia  Presentation by     Water and Climate Change Adaptation   13 September 2022</vt:lpstr>
      <vt:lpstr>PowerPoint Presentation</vt:lpstr>
      <vt:lpstr>PowerPoint Presentation</vt:lpstr>
      <vt:lpstr>PowerPoint Presentation</vt:lpstr>
      <vt:lpstr>Key Peatland facts</vt:lpstr>
      <vt:lpstr>PowerPoint Presentation</vt:lpstr>
      <vt:lpstr>PowerPoint Presentation</vt:lpstr>
      <vt:lpstr>Indonesia’s Eco-DRR Upscaling Model</vt:lpstr>
      <vt:lpstr>PowerPoint Presentation</vt:lpstr>
      <vt:lpstr>PowerPoint Presentation</vt:lpstr>
      <vt:lpstr>Upscaling Eco-DRR Measures</vt:lpstr>
      <vt:lpstr>Upscaling Eco-DRR Measures: Integration of Peat Restoration (re-wetting) and floating net fish-cage</vt:lpstr>
      <vt:lpstr>Upscaling opportunities based on project results and experiences </vt:lpstr>
      <vt:lpstr>PowerPoint Presentation</vt:lpstr>
      <vt:lpstr>  What’s next? </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KELECOM Diane (DEVCO-EXT)</dc:creator>
  <cp:lastModifiedBy>Murray Biedler</cp:lastModifiedBy>
  <cp:revision>17</cp:revision>
  <dcterms:created xsi:type="dcterms:W3CDTF">2020-02-21T11:23:23Z</dcterms:created>
  <dcterms:modified xsi:type="dcterms:W3CDTF">2022-09-12T14:38:11Z</dcterms:modified>
</cp:coreProperties>
</file>