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80" r:id="rId3"/>
    <p:sldId id="294" r:id="rId4"/>
    <p:sldId id="279" r:id="rId5"/>
    <p:sldId id="277" r:id="rId6"/>
    <p:sldId id="293" r:id="rId7"/>
    <p:sldId id="285" r:id="rId8"/>
    <p:sldId id="297" r:id="rId9"/>
    <p:sldId id="299" r:id="rId10"/>
    <p:sldId id="298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uQUGiQxs0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gres&amp;cd=&amp;ved=2ahUKEwjh-tD7huHiAhXDBGMBHQrjAPIQjRx6BAgBEAU&amp;url=http://lestimes.com/mobile-money-bridges-banking-gap/&amp;psig=AOvVaw1dhOelescRrZWPlKHhuqB8&amp;ust=1560329628919214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gres&amp;cd=&amp;ved=2ahUKEwihgp2dheHiAhUj8-AKHZcUCDMQjRx6BAgBEAU&amp;url=https://visitlesotho.travel/what-to-do/136-culture&amp;psig=AOvVaw3S7wV2yB5jTPjdkqBZp8Ok&amp;ust=156032916245321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m/url?sa=i&amp;rct=j&amp;q=&amp;esrc=s&amp;source=imgres&amp;cd=&amp;cad=rja&amp;uact=8&amp;ved=2ahUKEwipoNWuhuHiAhUaAWMBHfAqAxAQjRx6BAgBEAQ&amp;url=http://www.pisa-lesotho.org.ls/sites/default/files/2017-12/CDF%20Report%20-%20Print%20v3%20(4).pdf&amp;psig=AOvVaw0Hb2_zYYLTVEGzoW_cJ_bb&amp;ust=1560329467453271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s://www.google.com/url?sa=i&amp;rct=j&amp;q=&amp;esrc=s&amp;source=imgres&amp;cd=&amp;ved=2ahUKEwj23cfih-HiAhXO4IUKHSpUBFcQjRx6BAgBEAU&amp;url=http://wis.orasecom.org/climate-change-impacts-on-the-orange-senqu-basin/&amp;psig=AOvVaw3T0jAsMutKZuSgxQBsgdXZ&amp;ust=1560329844738993" TargetMode="External"/><Relationship Id="rId4" Type="http://schemas.openxmlformats.org/officeDocument/2006/relationships/hyperlink" Target="https://www.google.com/url?sa=i&amp;rct=j&amp;q=&amp;esrc=s&amp;source=imgres&amp;cd=&amp;cad=rja&amp;uact=8&amp;ved=2ahUKEwj2o5T3heHiAhVv1-AKHZA0Bg4QjRx6BAgBEAU&amp;url=https://www.youtube.com/watch?v%3DZG26MgvTzw0&amp;psig=AOvVaw2PXSdOSIrLSCMHbQSONG0t&amp;ust=1560329350919408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8C6F2F3-4E71-4745-B5C5-3570ED170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-1" y="-1"/>
            <a:ext cx="12312073" cy="49024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66" y="2451234"/>
            <a:ext cx="10676038" cy="2387600"/>
          </a:xfrm>
        </p:spPr>
        <p:txBody>
          <a:bodyPr/>
          <a:lstStyle/>
          <a:p>
            <a:pPr lvl="0" defTabSz="914262">
              <a:lnSpc>
                <a:spcPct val="100000"/>
              </a:lnSpc>
              <a:spcBef>
                <a:spcPts val="0"/>
              </a:spcBef>
            </a:pPr>
            <a:r>
              <a:rPr lang="en-US" sz="4002" b="1" dirty="0">
                <a:solidFill>
                  <a:schemeClr val="bg1"/>
                </a:solidFill>
                <a:ea typeface="+mn-ea"/>
                <a:cs typeface="+mn-cs"/>
              </a:rPr>
              <a:t>Integration of Climate Change Adaptation into IWRM programming in Lesotho</a:t>
            </a:r>
            <a:br>
              <a:rPr lang="en-US" sz="4002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37" y="5074670"/>
            <a:ext cx="10078400" cy="1455439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EU Action “Support to Integrated Catchment Management in Lesotho”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Silvia Sala Giner- EUD </a:t>
            </a:r>
            <a:r>
              <a:rPr lang="en-US" sz="1600" dirty="0" err="1">
                <a:solidFill>
                  <a:srgbClr val="FFFFFF"/>
                </a:solidFill>
              </a:rPr>
              <a:t>Programme</a:t>
            </a:r>
            <a:r>
              <a:rPr lang="en-US" sz="1600" dirty="0">
                <a:solidFill>
                  <a:srgbClr val="FFFFFF"/>
                </a:solidFill>
              </a:rPr>
              <a:t> Manager Water Sector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58A3B-E4EB-45EF-A5BA-593F9AA2C357}"/>
              </a:ext>
            </a:extLst>
          </p:cNvPr>
          <p:cNvSpPr txBox="1"/>
          <p:nvPr/>
        </p:nvSpPr>
        <p:spPr>
          <a:xfrm>
            <a:off x="5119252" y="577405"/>
            <a:ext cx="7941696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US" sz="2668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</a:rPr>
              <a:t>Lessons</a:t>
            </a:r>
            <a:r>
              <a:rPr lang="en-US" sz="3335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sz="2668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</a:rPr>
              <a:t>learnt</a:t>
            </a:r>
            <a:endParaRPr lang="en-ID" sz="2668" b="1" dirty="0">
              <a:solidFill>
                <a:schemeClr val="bg2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4208A-C2F6-4738-82E7-46E14EB820B8}"/>
              </a:ext>
            </a:extLst>
          </p:cNvPr>
          <p:cNvSpPr txBox="1"/>
          <p:nvPr/>
        </p:nvSpPr>
        <p:spPr>
          <a:xfrm>
            <a:off x="5002294" y="1607016"/>
            <a:ext cx="6810478" cy="4154670"/>
          </a:xfrm>
          <a:prstGeom prst="rect">
            <a:avLst/>
          </a:prstGeom>
          <a:noFill/>
        </p:spPr>
        <p:txBody>
          <a:bodyPr wrap="square" lIns="55442" tIns="27721" rIns="55442" bIns="27721" rtlCol="0" anchor="t">
            <a:spAutoFit/>
          </a:bodyPr>
          <a:lstStyle/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Programming for CCA is only effective when integrated into sectoral approaches to land and water management</a:t>
            </a: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CCA must be clearly articulated “from the top” (objective statement of Action; national development strategy of the partner country)</a:t>
            </a: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ea typeface="Open Sans"/>
                <a:cs typeface="Arial"/>
              </a:rPr>
              <a:t> Assessment of specific vulnerabilities and systemic risks as well as a profound discussion on cause-impact chains with stakeholders are more relevant than precise climatic projections for effective CCA programming</a:t>
            </a: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ea typeface="Open Sans"/>
                <a:cs typeface="Arial"/>
              </a:rPr>
              <a:t>Need to build human an institutional capacities for approaches such as CRVA and proper monitoring and reporting on adaption targets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3250" indent="-173250" defTabSz="27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9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platzhalter 10">
            <a:extLst>
              <a:ext uri="{FF2B5EF4-FFF2-40B4-BE49-F238E27FC236}">
                <a16:creationId xmlns:a16="http://schemas.microsoft.com/office/drawing/2014/main" id="{9C4DD66E-1C1E-4FFF-A539-77978A096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67" r="16512"/>
          <a:stretch/>
        </p:blipFill>
        <p:spPr>
          <a:xfrm>
            <a:off x="802" y="0"/>
            <a:ext cx="471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285" y="1477926"/>
            <a:ext cx="7082680" cy="4488765"/>
          </a:xfrm>
        </p:spPr>
        <p:txBody>
          <a:bodyPr/>
          <a:lstStyle/>
          <a:p>
            <a:pPr lvl="0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1698" b="1" i="0" dirty="0">
                <a:solidFill>
                  <a:srgbClr val="000000"/>
                </a:solidFill>
              </a:rPr>
              <a:t>Overall Objective 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1698" i="0" dirty="0">
                <a:solidFill>
                  <a:srgbClr val="000000"/>
                </a:solidFill>
              </a:rPr>
              <a:t>“Integrated Catchment Management (ICM) facilitates socio-economic development and adaptation to climate change in Lesotho” </a:t>
            </a:r>
          </a:p>
          <a:p>
            <a:pPr lvl="0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98" b="1" i="0" dirty="0">
                <a:solidFill>
                  <a:srgbClr val="000000"/>
                </a:solidFill>
              </a:rPr>
              <a:t>Timeframe: 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98" i="0" dirty="0">
                <a:solidFill>
                  <a:srgbClr val="000000"/>
                </a:solidFill>
              </a:rPr>
              <a:t>January 2020 to December 2023 (4 years)</a:t>
            </a:r>
          </a:p>
          <a:p>
            <a:pPr lvl="0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98" b="1" i="0" dirty="0">
                <a:solidFill>
                  <a:srgbClr val="000000"/>
                </a:solidFill>
              </a:rPr>
              <a:t>Multi-Donor Action: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98" i="0" dirty="0">
                <a:solidFill>
                  <a:srgbClr val="000000"/>
                </a:solidFill>
              </a:rPr>
              <a:t>EUR 28 million financing by European Union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00" i="0" dirty="0">
                <a:solidFill>
                  <a:srgbClr val="000000"/>
                </a:solidFill>
              </a:rPr>
              <a:t>EUR 6 million financing by German Federal Ministry for Economic Cooperation and Development (BMZ)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r>
              <a:rPr lang="en-ZA" sz="1698" dirty="0">
                <a:solidFill>
                  <a:srgbClr val="000000"/>
                </a:solidFill>
              </a:rPr>
              <a:t>EUR 5 million parallel financing from Government of Lesotho</a:t>
            </a:r>
          </a:p>
          <a:p>
            <a:pPr marL="228565" lvl="0" indent="-228565" defTabSz="914262">
              <a:spcBef>
                <a:spcPts val="1000"/>
              </a:spcBef>
              <a:spcAft>
                <a:spcPts val="0"/>
              </a:spcAft>
              <a:buClrTx/>
            </a:pPr>
            <a:endParaRPr lang="en-ZA" sz="1698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4" name="Picture Placeholder 10" descr="A picture containing grass, outdoor, mountain, nature&#10;&#10;Description automatically generated">
            <a:extLst>
              <a:ext uri="{FF2B5EF4-FFF2-40B4-BE49-F238E27FC236}">
                <a16:creationId xmlns:a16="http://schemas.microsoft.com/office/drawing/2014/main" id="{A7D4A049-CA24-0B4A-930E-DD942B532B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2" r="5352"/>
          <a:stretch/>
        </p:blipFill>
        <p:spPr>
          <a:xfrm>
            <a:off x="-1350252" y="-74428"/>
            <a:ext cx="6344560" cy="7198242"/>
          </a:xfr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8C0CB4E1-0A3A-4F3E-BA32-F7B0819ADC30}"/>
              </a:ext>
            </a:extLst>
          </p:cNvPr>
          <p:cNvSpPr txBox="1">
            <a:spLocks/>
          </p:cNvSpPr>
          <p:nvPr/>
        </p:nvSpPr>
        <p:spPr>
          <a:xfrm>
            <a:off x="5548489" y="756736"/>
            <a:ext cx="6717401" cy="564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/>
              <a:t>The action i</a:t>
            </a:r>
            <a:r>
              <a:rPr lang="de-DE" sz="3600" dirty="0"/>
              <a:t>n a </a:t>
            </a:r>
            <a:r>
              <a:rPr lang="de-DE" sz="3600" dirty="0" err="1"/>
              <a:t>nutshell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3413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0473" y="759951"/>
            <a:ext cx="10515600" cy="782357"/>
          </a:xfrm>
        </p:spPr>
        <p:txBody>
          <a:bodyPr/>
          <a:lstStyle/>
          <a:p>
            <a:r>
              <a:rPr lang="en-GB" dirty="0"/>
              <a:t>Explanatory video- </a:t>
            </a:r>
            <a:r>
              <a:rPr lang="en-GB" dirty="0" err="1"/>
              <a:t>ReNOKA</a:t>
            </a:r>
            <a:r>
              <a:rPr lang="en-GB" dirty="0"/>
              <a:t>- Relevance of ICM in Lesotho and Southern Africa</a:t>
            </a:r>
          </a:p>
        </p:txBody>
      </p:sp>
      <p:pic>
        <p:nvPicPr>
          <p:cNvPr id="7" name="Online Media 6" title="About the ReNOKA movement">
            <a:hlinkClick r:id="" action="ppaction://media"/>
            <a:extLst>
              <a:ext uri="{FF2B5EF4-FFF2-40B4-BE49-F238E27FC236}">
                <a16:creationId xmlns:a16="http://schemas.microsoft.com/office/drawing/2014/main" id="{9C67C831-131F-E42D-A3E5-2265114C5A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9265" y="1542308"/>
            <a:ext cx="8253469" cy="46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11588" y="271204"/>
            <a:ext cx="6780412" cy="972805"/>
          </a:xfrm>
        </p:spPr>
        <p:txBody>
          <a:bodyPr/>
          <a:lstStyle/>
          <a:p>
            <a:r>
              <a:rPr lang="en-GB" sz="2000" b="1" dirty="0"/>
              <a:t>THE RELEVANCE OF ICM FOR LESOTHO AND SOUTHERN AFRICA</a:t>
            </a:r>
          </a:p>
        </p:txBody>
      </p: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BFC91BEA-8712-497A-879B-28EEA4C26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69441" cy="6719615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F03799E-DB0C-46B6-9A46-46B44671A151}"/>
              </a:ext>
            </a:extLst>
          </p:cNvPr>
          <p:cNvSpPr>
            <a:spLocks noGrp="1"/>
          </p:cNvSpPr>
          <p:nvPr/>
        </p:nvSpPr>
        <p:spPr bwMode="gray">
          <a:xfrm>
            <a:off x="5269440" y="1414130"/>
            <a:ext cx="6585861" cy="4710223"/>
          </a:xfrm>
          <a:prstGeom prst="rect">
            <a:avLst/>
          </a:prstGeom>
        </p:spPr>
        <p:txBody>
          <a:bodyPr vert="horz" lIns="0" tIns="0" rIns="43655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838" lvl="2" indent="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None/>
            </a:pPr>
            <a:r>
              <a:rPr lang="en-ZA" sz="1800" b="1" dirty="0">
                <a:solidFill>
                  <a:srgbClr val="078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Lesotho is considered the water tower of Southern Africa</a:t>
            </a:r>
          </a:p>
          <a:p>
            <a:pPr marL="450451" lvl="1" indent="-17325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contributes 40 percent to the Orange-</a:t>
            </a:r>
            <a:r>
              <a:rPr lang="en-ZA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Senqu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basin’s annual run-off, with only 3 percent of the basin area.</a:t>
            </a:r>
          </a:p>
          <a:p>
            <a:pPr marL="450451" lvl="1" indent="-17325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third of the water supply to Gauteng Province – South Africa’s economic centre and home to 12 million people – comes from the Lesotho Highlands Water Project. Additional water transfers, e.g. to Botswana, are under development.</a:t>
            </a:r>
          </a:p>
          <a:p>
            <a:pPr marL="450451" lvl="1" indent="-17325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475" defTabSz="277200">
              <a:lnSpc>
                <a:spcPct val="150000"/>
              </a:lnSpc>
              <a:spcBef>
                <a:spcPts val="364"/>
              </a:spcBef>
            </a:pPr>
            <a:r>
              <a:rPr lang="en-ZA" sz="1800" b="1" dirty="0">
                <a:solidFill>
                  <a:srgbClr val="078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Lesotho’s most important natural resource</a:t>
            </a:r>
          </a:p>
          <a:p>
            <a:pPr marL="450451" lvl="1" indent="-17325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ecosystems in Lesotho account for 22 percent of Lesotho’s GDP, an equivalent of USD 910 million </a:t>
            </a:r>
          </a:p>
          <a:p>
            <a:pPr marL="450451" lvl="1" indent="-173250" defTabSz="277200">
              <a:lnSpc>
                <a:spcPct val="150000"/>
              </a:lnSpc>
              <a:spcBef>
                <a:spcPts val="364"/>
              </a:spcBef>
              <a:buClr>
                <a:srgbClr val="E17738"/>
              </a:buClr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percent of employment depend directly or indirectly on aquatic ecosystems </a:t>
            </a:r>
          </a:p>
          <a:p>
            <a:pPr marL="103950" indent="-103950" defTabSz="415801">
              <a:spcBef>
                <a:spcPts val="364"/>
              </a:spcBef>
              <a:buFont typeface="Arial" panose="020B0604020202020204" pitchFamily="34" charset="0"/>
              <a:buChar char="•"/>
            </a:pPr>
            <a:endParaRPr lang="de-DE" sz="1455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258A3B-E4EB-45EF-A5BA-593F9AA2C357}"/>
              </a:ext>
            </a:extLst>
          </p:cNvPr>
          <p:cNvSpPr txBox="1"/>
          <p:nvPr/>
        </p:nvSpPr>
        <p:spPr>
          <a:xfrm>
            <a:off x="4137337" y="259929"/>
            <a:ext cx="794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</a:rPr>
              <a:t>The Problem: Severe land degradation caused by unsustainable land use, exacerbated by climate change </a:t>
            </a:r>
            <a:endParaRPr lang="en-ID" sz="2400" b="1" dirty="0">
              <a:solidFill>
                <a:schemeClr val="bg2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4208A-C2F6-4738-82E7-46E14EB820B8}"/>
              </a:ext>
            </a:extLst>
          </p:cNvPr>
          <p:cNvSpPr txBox="1"/>
          <p:nvPr/>
        </p:nvSpPr>
        <p:spPr>
          <a:xfrm>
            <a:off x="4137337" y="1658679"/>
            <a:ext cx="76116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Population growth, poverty and food insecurity 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have forced people into previously uninhabited areas like wetlands and mountain slopes- </a:t>
            </a:r>
            <a:r>
              <a:rPr lang="en-ZA" sz="1600" b="1" dirty="0">
                <a:solidFill>
                  <a:srgbClr val="000000"/>
                </a:solidFill>
              </a:rPr>
              <a:t>severe land degradation </a:t>
            </a:r>
            <a:r>
              <a:rPr lang="en-ZA" sz="1600" dirty="0">
                <a:solidFill>
                  <a:srgbClr val="000000"/>
                </a:solidFill>
              </a:rPr>
              <a:t>in country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. </a:t>
            </a:r>
          </a:p>
          <a:p>
            <a:pPr defTabSz="277200"/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defTabSz="277200"/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The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consequences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 are alarming:</a:t>
            </a:r>
          </a:p>
          <a:p>
            <a:pPr defTabSz="277200"/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Lesotho’s annual depletion of natural resources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is 5.9% of GNI.</a:t>
            </a: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Erosion leads to an annual topsoil loss of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more than 2%.</a:t>
            </a: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The significant reduction in arable land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increases food insecurity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,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reduces livelihood opportunities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fuels communal conflict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.</a:t>
            </a: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Wetland degradation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reduces water supply 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across the basin area.</a:t>
            </a: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103950" indent="-103950" defTabSz="2772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Uncontrolled land degradation increasingly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threatens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 essential infrastructure such as 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/>
              </a:rPr>
              <a:t>dams, roads and buildings</a:t>
            </a:r>
            <a:r>
              <a:rPr lang="en-ZA" sz="1600" dirty="0">
                <a:solidFill>
                  <a:srgbClr val="000000"/>
                </a:solidFill>
                <a:latin typeface="Arial" panose="020B0604020202020204"/>
              </a:rPr>
              <a:t>. </a:t>
            </a:r>
          </a:p>
        </p:txBody>
      </p: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43098B83-0220-49C9-9A61-717D9B6461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4835" y="0"/>
            <a:ext cx="534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258A3B-E4EB-45EF-A5BA-593F9AA2C357}"/>
              </a:ext>
            </a:extLst>
          </p:cNvPr>
          <p:cNvSpPr txBox="1"/>
          <p:nvPr/>
        </p:nvSpPr>
        <p:spPr>
          <a:xfrm>
            <a:off x="4573272" y="301830"/>
            <a:ext cx="8058316" cy="13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US" sz="2668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</a:rPr>
              <a:t>The Problem: Severe land degradation caused by unsustainable land use, exacerbated by climate change </a:t>
            </a:r>
            <a:endParaRPr lang="en-ID" sz="2668" b="1" dirty="0">
              <a:solidFill>
                <a:schemeClr val="bg2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4208A-C2F6-4738-82E7-46E14EB820B8}"/>
              </a:ext>
            </a:extLst>
          </p:cNvPr>
          <p:cNvSpPr txBox="1"/>
          <p:nvPr/>
        </p:nvSpPr>
        <p:spPr>
          <a:xfrm>
            <a:off x="4656077" y="1625847"/>
            <a:ext cx="7345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US" sz="2400" b="1" dirty="0">
                <a:solidFill>
                  <a:srgbClr val="000000"/>
                </a:solidFill>
                <a:latin typeface="Arial" panose="020B0604020202020204"/>
              </a:rPr>
              <a:t>Climate change 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presents an important aggravating factor. </a:t>
            </a:r>
          </a:p>
          <a:p>
            <a:pPr defTabSz="277200"/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defTabSz="277200"/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defTabSz="277200"/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8" y="403430"/>
            <a:ext cx="3892311" cy="2594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3" y="3544764"/>
            <a:ext cx="3797079" cy="253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05" y="2561892"/>
            <a:ext cx="6247569" cy="35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C0CB6C-FEC4-42AD-9217-5B70EF95005C}"/>
              </a:ext>
            </a:extLst>
          </p:cNvPr>
          <p:cNvSpPr txBox="1">
            <a:spLocks/>
          </p:cNvSpPr>
          <p:nvPr/>
        </p:nvSpPr>
        <p:spPr bwMode="gray">
          <a:xfrm>
            <a:off x="535709" y="2225963"/>
            <a:ext cx="4895273" cy="37407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programme started operating in six priority sub-catchments, selected based on size, hydrology, agriculture and wetland area.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subsequent years, the programme will roll out to more sub-catchments to achieve results at national scale.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Incentives will be created for communities to join the programme and for successful communities to receive additional funding for watershed improvement.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63D0718-0442-400D-B004-0064028C9373}"/>
              </a:ext>
            </a:extLst>
          </p:cNvPr>
          <p:cNvSpPr txBox="1">
            <a:spLocks/>
          </p:cNvSpPr>
          <p:nvPr/>
        </p:nvSpPr>
        <p:spPr bwMode="gray">
          <a:xfrm>
            <a:off x="591348" y="488202"/>
            <a:ext cx="4839634" cy="540544"/>
          </a:xfrm>
          <a:prstGeom prst="rect">
            <a:avLst/>
          </a:prstGeom>
        </p:spPr>
        <p:txBody>
          <a:bodyPr vert="horz" lIns="0" tIns="0" rIns="7200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668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+mn-ea"/>
                <a:cs typeface="+mn-cs"/>
              </a:rPr>
              <a:t>The programme approach: </a:t>
            </a:r>
            <a:b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national rollout of local-level watershed improvement, supported by effective </a:t>
            </a:r>
            <a:b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national policies, institutions, and </a:t>
            </a:r>
            <a:b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skills development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214F827-CCCF-442F-AB8A-98B32A2F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544283"/>
            <a:ext cx="5565541" cy="420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4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50">
            <a:extLst>
              <a:ext uri="{FF2B5EF4-FFF2-40B4-BE49-F238E27FC236}">
                <a16:creationId xmlns:a16="http://schemas.microsoft.com/office/drawing/2014/main" id="{1FE238D9-1DA6-47CF-AFC2-4F74241148BC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637379" y="1230001"/>
            <a:ext cx="1940453" cy="194045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77200"/>
            <a:r>
              <a:rPr lang="en-GB" sz="1698" b="1" dirty="0">
                <a:solidFill>
                  <a:srgbClr val="FFFFFF"/>
                </a:solidFill>
                <a:latin typeface="Arial" panose="020B0604020202020204"/>
              </a:rPr>
              <a:t>Policy framework developed and applied</a:t>
            </a:r>
          </a:p>
        </p:txBody>
      </p:sp>
      <p:sp>
        <p:nvSpPr>
          <p:cNvPr id="3" name="Rechteck: abgerundete Ecken 52">
            <a:extLst>
              <a:ext uri="{FF2B5EF4-FFF2-40B4-BE49-F238E27FC236}">
                <a16:creationId xmlns:a16="http://schemas.microsoft.com/office/drawing/2014/main" id="{844128E2-3789-4A36-A7EC-54C87583A96E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2812274" y="1223904"/>
            <a:ext cx="1940453" cy="19404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" rIns="21827" rtlCol="0" anchor="ctr"/>
          <a:lstStyle/>
          <a:p>
            <a:pPr algn="ctr" defTabSz="277200"/>
            <a:r>
              <a:rPr lang="en-GB" sz="1698" b="1" dirty="0">
                <a:solidFill>
                  <a:srgbClr val="FFFFFF"/>
                </a:solidFill>
                <a:latin typeface="Arial" panose="020B0604020202020204"/>
              </a:rPr>
              <a:t>Effective, efficient &amp; inclusive institutions</a:t>
            </a:r>
          </a:p>
        </p:txBody>
      </p:sp>
      <p:sp>
        <p:nvSpPr>
          <p:cNvPr id="4" name="Rechteck: abgerundete Ecken 54">
            <a:extLst>
              <a:ext uri="{FF2B5EF4-FFF2-40B4-BE49-F238E27FC236}">
                <a16:creationId xmlns:a16="http://schemas.microsoft.com/office/drawing/2014/main" id="{EC1BAA03-B263-4328-96E4-5FFBB766234B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4987170" y="1225286"/>
            <a:ext cx="1940453" cy="194045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" rIns="21827" rtlCol="0" anchor="ctr"/>
          <a:lstStyle/>
          <a:p>
            <a:pPr algn="ctr" defTabSz="277200"/>
            <a:r>
              <a:rPr lang="en-GB" sz="1698" b="1" dirty="0">
                <a:solidFill>
                  <a:srgbClr val="000000"/>
                </a:solidFill>
                <a:latin typeface="Arial" panose="020B0604020202020204"/>
              </a:rPr>
              <a:t>Capacity, skills and knowledge for ICM</a:t>
            </a:r>
          </a:p>
        </p:txBody>
      </p:sp>
      <p:sp>
        <p:nvSpPr>
          <p:cNvPr id="5" name="Rechteck: abgerundete Ecken 56">
            <a:extLst>
              <a:ext uri="{FF2B5EF4-FFF2-40B4-BE49-F238E27FC236}">
                <a16:creationId xmlns:a16="http://schemas.microsoft.com/office/drawing/2014/main" id="{078790F4-36F8-425C-B5B6-4561FE08CF67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7162065" y="1223904"/>
            <a:ext cx="1940453" cy="1940453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277200"/>
            <a:r>
              <a:rPr lang="en-GB" sz="1698" b="1" dirty="0">
                <a:solidFill>
                  <a:srgbClr val="000000"/>
                </a:solidFill>
                <a:latin typeface="Arial" panose="020B0604020202020204"/>
              </a:rPr>
              <a:t>ICM measures </a:t>
            </a:r>
            <a:r>
              <a:rPr lang="en-GB" sz="1698" b="1" spc="-24" dirty="0">
                <a:solidFill>
                  <a:srgbClr val="000000"/>
                </a:solidFill>
                <a:latin typeface="Arial" panose="020B0604020202020204"/>
              </a:rPr>
              <a:t>implemented</a:t>
            </a:r>
          </a:p>
        </p:txBody>
      </p:sp>
      <p:sp>
        <p:nvSpPr>
          <p:cNvPr id="6" name="Rechteck: abgerundete Ecken 58">
            <a:extLst>
              <a:ext uri="{FF2B5EF4-FFF2-40B4-BE49-F238E27FC236}">
                <a16:creationId xmlns:a16="http://schemas.microsoft.com/office/drawing/2014/main" id="{9F165AA1-FB6E-4B03-A4B2-069A6337B78D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9336960" y="1230001"/>
            <a:ext cx="1940453" cy="1940453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277200"/>
            <a:r>
              <a:rPr lang="en-GB" sz="1698" b="1" spc="-18" dirty="0">
                <a:solidFill>
                  <a:srgbClr val="FFFFFF"/>
                </a:solidFill>
                <a:latin typeface="Arial" panose="020B0604020202020204"/>
              </a:rPr>
              <a:t>Coordination </a:t>
            </a:r>
            <a:r>
              <a:rPr lang="en-GB" sz="1698" b="1" dirty="0">
                <a:solidFill>
                  <a:srgbClr val="FFFFFF"/>
                </a:solidFill>
                <a:latin typeface="Arial" panose="020B0604020202020204"/>
              </a:rPr>
              <a:t>monitoring &amp; supervision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191A1-ABD7-45BE-883F-5EF9DC9AD44E}"/>
              </a:ext>
            </a:extLst>
          </p:cNvPr>
          <p:cNvSpPr txBox="1"/>
          <p:nvPr/>
        </p:nvSpPr>
        <p:spPr>
          <a:xfrm>
            <a:off x="637378" y="3685782"/>
            <a:ext cx="1940454" cy="2263062"/>
          </a:xfrm>
          <a:prstGeom prst="rect">
            <a:avLst/>
          </a:prstGeom>
          <a:noFill/>
        </p:spPr>
        <p:txBody>
          <a:bodyPr wrap="square" lIns="55442" tIns="27721" rIns="55442" bIns="27721" rtlCol="0" anchor="t">
            <a:spAutoFit/>
          </a:bodyPr>
          <a:lstStyle/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Use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 a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systemic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Risk-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informed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Development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approach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next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National Strategic Development Plan</a:t>
            </a: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Substantive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integration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land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water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management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aspects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Lesotho‘s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NDC and NAP</a:t>
            </a:r>
            <a:endParaRPr lang="de-DE" sz="1213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4FD11-7D16-43B9-A814-1CA123927799}"/>
              </a:ext>
            </a:extLst>
          </p:cNvPr>
          <p:cNvSpPr txBox="1"/>
          <p:nvPr/>
        </p:nvSpPr>
        <p:spPr>
          <a:xfrm>
            <a:off x="7162061" y="3693644"/>
            <a:ext cx="1940451" cy="2473055"/>
          </a:xfrm>
          <a:prstGeom prst="rect">
            <a:avLst/>
          </a:prstGeom>
          <a:noFill/>
        </p:spPr>
        <p:txBody>
          <a:bodyPr wrap="square" lIns="55442" tIns="27721" rIns="55442" bIns="27721" rtlCol="0" anchor="t">
            <a:spAutoFit/>
          </a:bodyPr>
          <a:lstStyle/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Advance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climate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resilience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through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 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prioritisation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 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adaption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actions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. Focus on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Ecosystem-based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adaptation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nature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based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solutions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key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measures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for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catchment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restoration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.</a:t>
            </a:r>
          </a:p>
          <a:p>
            <a:pPr algn="ctr" defTabSz="277200">
              <a:spcAft>
                <a:spcPts val="364"/>
              </a:spcAft>
            </a:pPr>
            <a:endParaRPr lang="de-DE" sz="48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Collaboration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with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UNCDF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LoCAL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local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financing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adaptation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lang="de-DE" sz="1213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21B8D-639D-4F1A-B49E-749395E3AF11}"/>
              </a:ext>
            </a:extLst>
          </p:cNvPr>
          <p:cNvSpPr txBox="1"/>
          <p:nvPr/>
        </p:nvSpPr>
        <p:spPr>
          <a:xfrm>
            <a:off x="2812274" y="3653125"/>
            <a:ext cx="1940452" cy="3275583"/>
          </a:xfrm>
          <a:prstGeom prst="rect">
            <a:avLst/>
          </a:prstGeom>
          <a:noFill/>
        </p:spPr>
        <p:txBody>
          <a:bodyPr wrap="square" lIns="55442" tIns="27721" rIns="55442" bIns="27721" rtlCol="0" anchor="t">
            <a:spAutoFit/>
          </a:bodyPr>
          <a:lstStyle/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Climate Risk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Vulnerability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Asessments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 integral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component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Catchment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Management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Planning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Processes</a:t>
            </a: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endParaRPr lang="de-DE" sz="728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Development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financing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architecture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for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strategic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catchment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management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area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plans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aims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to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leverage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climate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financing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/>
              </a:rPr>
              <a:t> (e.g. GCF)</a:t>
            </a: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D91BF-1433-43A7-99D3-FC8F3DFE118A}"/>
              </a:ext>
            </a:extLst>
          </p:cNvPr>
          <p:cNvSpPr txBox="1"/>
          <p:nvPr/>
        </p:nvSpPr>
        <p:spPr>
          <a:xfrm>
            <a:off x="4987168" y="3653125"/>
            <a:ext cx="1940452" cy="139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Public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awareness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campaigns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/ social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behaviour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change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communication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with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adaptation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messages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aimed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at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land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water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users</a:t>
            </a:r>
            <a:endParaRPr lang="de-DE" sz="121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E5998-39DF-4D41-9B63-59F6744453B0}"/>
              </a:ext>
            </a:extLst>
          </p:cNvPr>
          <p:cNvSpPr txBox="1"/>
          <p:nvPr/>
        </p:nvSpPr>
        <p:spPr>
          <a:xfrm>
            <a:off x="868708" y="258504"/>
            <a:ext cx="12117824" cy="87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00"/>
            <a:r>
              <a:rPr lang="en-GB" sz="2668" b="1" dirty="0">
                <a:solidFill>
                  <a:schemeClr val="bg2">
                    <a:lumMod val="50000"/>
                  </a:schemeClr>
                </a:solidFill>
              </a:rPr>
              <a:t>A multi-level programme with five interlinked outputs- </a:t>
            </a:r>
            <a:endParaRPr lang="en-US" sz="2668" b="1" dirty="0">
              <a:solidFill>
                <a:schemeClr val="bg2">
                  <a:lumMod val="50000"/>
                </a:schemeClr>
              </a:solidFill>
              <a:latin typeface="Arial" panose="020B0604020202020204"/>
            </a:endParaRPr>
          </a:p>
          <a:p>
            <a:pPr defTabSz="277200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</a:rPr>
              <a:t>Systematic integration of CCA across the 5 outputs</a:t>
            </a:r>
            <a:endParaRPr lang="en-ID" sz="2400" b="1" i="1" dirty="0">
              <a:solidFill>
                <a:schemeClr val="bg2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9AFB8-AD08-4BB2-8E74-ADA490B6A65F}"/>
              </a:ext>
            </a:extLst>
          </p:cNvPr>
          <p:cNvSpPr txBox="1"/>
          <p:nvPr/>
        </p:nvSpPr>
        <p:spPr>
          <a:xfrm>
            <a:off x="9336954" y="3693644"/>
            <a:ext cx="1940451" cy="1651805"/>
          </a:xfrm>
          <a:prstGeom prst="rect">
            <a:avLst/>
          </a:prstGeom>
          <a:noFill/>
        </p:spPr>
        <p:txBody>
          <a:bodyPr wrap="square" lIns="55442" tIns="27721" rIns="55442" bIns="27721" rtlCol="0" anchor="t">
            <a:spAutoFit/>
          </a:bodyPr>
          <a:lstStyle/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Land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cover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based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assessment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changes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critical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ecosystems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like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wetlands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</a:rPr>
              <a:t>rangelands</a:t>
            </a:r>
            <a:endParaRPr lang="de-DE" sz="1213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endParaRPr lang="de-DE" sz="1213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ctr" defTabSz="277200">
              <a:spcAft>
                <a:spcPts val="364"/>
              </a:spcAft>
            </a:pP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Monitoring and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reporting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on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adaptation</a:t>
            </a:r>
            <a:r>
              <a:rPr lang="de-DE" sz="121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de-DE" sz="1213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37874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5CCA21-4892-4DAC-99B4-583A9C5A7EC8}"/>
              </a:ext>
            </a:extLst>
          </p:cNvPr>
          <p:cNvSpPr txBox="1">
            <a:spLocks/>
          </p:cNvSpPr>
          <p:nvPr/>
        </p:nvSpPr>
        <p:spPr>
          <a:xfrm>
            <a:off x="823509" y="828594"/>
            <a:ext cx="7946038" cy="54054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Achieving sustainable results:</a:t>
            </a:r>
          </a:p>
        </p:txBody>
      </p:sp>
      <p:pic>
        <p:nvPicPr>
          <p:cNvPr id="4" name="Picture 2" descr="https://visitlesotho.travel/images/travel/activities/culture/Hat%20men.jpg">
            <a:hlinkClick r:id="rId2"/>
            <a:extLst>
              <a:ext uri="{FF2B5EF4-FFF2-40B4-BE49-F238E27FC236}">
                <a16:creationId xmlns:a16="http://schemas.microsoft.com/office/drawing/2014/main" id="{D8DC20E6-4CCB-4BAD-B456-60CA9FA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722" y="1828801"/>
            <a:ext cx="1620000" cy="10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.ytimg.com/vi/ZG26MgvTzw0/maxresdefault.jpg">
            <a:hlinkClick r:id="rId4"/>
            <a:extLst>
              <a:ext uri="{FF2B5EF4-FFF2-40B4-BE49-F238E27FC236}">
                <a16:creationId xmlns:a16="http://schemas.microsoft.com/office/drawing/2014/main" id="{5E0EAA5C-5D4A-45A9-88A0-A6AC5366A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1549" y="1828801"/>
            <a:ext cx="1620000" cy="10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0.gstatic.com/images?q=tbn:ANd9GcQXGmAOtwYyFVWxD96HPdANtGTXxLv5XRviHydA5Kc7kYoAi4XZ_g">
            <a:hlinkClick r:id="rId6"/>
            <a:extLst>
              <a:ext uri="{FF2B5EF4-FFF2-40B4-BE49-F238E27FC236}">
                <a16:creationId xmlns:a16="http://schemas.microsoft.com/office/drawing/2014/main" id="{BA31873F-AE07-4371-A6B9-052193BAA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2376" y="1828453"/>
            <a:ext cx="1620000" cy="10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lestimes.com/wp-content/uploads/2016/05/mobile-money.jpeg">
            <a:hlinkClick r:id="rId8"/>
            <a:extLst>
              <a:ext uri="{FF2B5EF4-FFF2-40B4-BE49-F238E27FC236}">
                <a16:creationId xmlns:a16="http://schemas.microsoft.com/office/drawing/2014/main" id="{95DC5FB9-4D0C-4F00-90FA-6D302456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3203" y="1828453"/>
            <a:ext cx="1620000" cy="10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is.orasecom.org/wp-content/uploads/Orange-River-Basin.jpg">
            <a:hlinkClick r:id="rId10"/>
            <a:extLst>
              <a:ext uri="{FF2B5EF4-FFF2-40B4-BE49-F238E27FC236}">
                <a16:creationId xmlns:a16="http://schemas.microsoft.com/office/drawing/2014/main" id="{B70F46D0-6052-43A5-A120-89B01B329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4029" y="1827409"/>
            <a:ext cx="1620000" cy="1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3CBA8-9105-48E1-AD74-7318825940AE}"/>
              </a:ext>
            </a:extLst>
          </p:cNvPr>
          <p:cNvSpPr txBox="1"/>
          <p:nvPr/>
        </p:nvSpPr>
        <p:spPr>
          <a:xfrm>
            <a:off x="970722" y="3016674"/>
            <a:ext cx="1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200" b="1" dirty="0"/>
              <a:t>An ICM movement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Involvement by ministries, traditional authorities, civil society and media.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Raising awareness and skills for a  movement carried by ordinary Basotho. </a:t>
            </a:r>
            <a:endParaRPr lang="de-D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F800-87E9-4E49-928B-0B0090DE6A8F}"/>
              </a:ext>
            </a:extLst>
          </p:cNvPr>
          <p:cNvSpPr txBox="1"/>
          <p:nvPr/>
        </p:nvSpPr>
        <p:spPr>
          <a:xfrm>
            <a:off x="2671549" y="3016674"/>
            <a:ext cx="16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200" b="1" dirty="0"/>
              <a:t>Skills development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Addressing longer-term skills gaps through professional training and tertiary education. </a:t>
            </a:r>
            <a:endParaRPr lang="de-D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C699B-36BB-47BA-BA71-A9DAF1ADC2C0}"/>
              </a:ext>
            </a:extLst>
          </p:cNvPr>
          <p:cNvSpPr txBox="1"/>
          <p:nvPr/>
        </p:nvSpPr>
        <p:spPr>
          <a:xfrm>
            <a:off x="4372376" y="3016674"/>
            <a:ext cx="1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200" b="1" dirty="0"/>
              <a:t>Integration in existing structures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ICM integration in national, district and community planning processes. 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Support to decentralisation in Lesotho.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69343-FE0F-4A2B-9D3C-02FFDAE9A2A9}"/>
              </a:ext>
            </a:extLst>
          </p:cNvPr>
          <p:cNvSpPr txBox="1"/>
          <p:nvPr/>
        </p:nvSpPr>
        <p:spPr>
          <a:xfrm>
            <a:off x="6073203" y="3016674"/>
            <a:ext cx="162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200" b="1" dirty="0"/>
              <a:t>Funding mobilization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Working towards progressive funding of ICM from the Nation Budget. 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Funding mechanism akin to local grant facility, which can attract additional funding sources.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161B3-7780-49BC-A4D5-28284A31B6F5}"/>
              </a:ext>
            </a:extLst>
          </p:cNvPr>
          <p:cNvSpPr txBox="1"/>
          <p:nvPr/>
        </p:nvSpPr>
        <p:spPr>
          <a:xfrm>
            <a:off x="7774029" y="3016674"/>
            <a:ext cx="1620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ZA" sz="1200" b="1" dirty="0"/>
              <a:t>Regionalisation</a:t>
            </a:r>
          </a:p>
          <a:p>
            <a:pPr algn="l">
              <a:spcAft>
                <a:spcPts val="600"/>
              </a:spcAft>
            </a:pPr>
            <a:r>
              <a:rPr lang="en-ZA" sz="1200" dirty="0"/>
              <a:t>Supporting complementary actions by other riparian states, as well as regional strategies and learning.</a:t>
            </a:r>
          </a:p>
        </p:txBody>
      </p:sp>
    </p:spTree>
    <p:extLst>
      <p:ext uri="{BB962C8B-B14F-4D97-AF65-F5344CB8AC3E}">
        <p14:creationId xmlns:p14="http://schemas.microsoft.com/office/powerpoint/2010/main" val="3791190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476</TotalTime>
  <Words>961</Words>
  <Application>Microsoft Office PowerPoint</Application>
  <PresentationFormat>Widescreen</PresentationFormat>
  <Paragraphs>96</Paragraphs>
  <Slides>11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Integration of Climate Change Adaptation into IWRM programming in Lesotho </vt:lpstr>
      <vt:lpstr>PowerPoint Presentation</vt:lpstr>
      <vt:lpstr>Explanatory video- ReNOKA- Relevance of ICM in Lesotho and Southern Africa</vt:lpstr>
      <vt:lpstr>THE RELEVANCE OF ICM FOR LESOTHO AND SOUTHERN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KELECOM Diane (DEVCO-EXT)</dc:creator>
  <cp:lastModifiedBy>Jaber Oukhiti</cp:lastModifiedBy>
  <cp:revision>25</cp:revision>
  <dcterms:created xsi:type="dcterms:W3CDTF">2020-02-21T11:23:23Z</dcterms:created>
  <dcterms:modified xsi:type="dcterms:W3CDTF">2022-09-08T13:05:14Z</dcterms:modified>
</cp:coreProperties>
</file>