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67" r:id="rId2"/>
    <p:sldId id="883" r:id="rId3"/>
    <p:sldId id="887" r:id="rId4"/>
    <p:sldId id="888" r:id="rId5"/>
    <p:sldId id="881" r:id="rId6"/>
    <p:sldId id="884" r:id="rId7"/>
    <p:sldId id="885" r:id="rId8"/>
    <p:sldId id="891" r:id="rId9"/>
    <p:sldId id="892" r:id="rId10"/>
    <p:sldId id="886" r:id="rId11"/>
    <p:sldId id="889" r:id="rId12"/>
    <p:sldId id="882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DRIGUEZ BILBAO Jorge (DEVCO)" initials="RBJ(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F5494"/>
    <a:srgbClr val="2D5EC1"/>
    <a:srgbClr val="3166CF"/>
    <a:srgbClr val="3E6FD2"/>
    <a:srgbClr val="BDDE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53"/>
    <p:restoredTop sz="94686"/>
  </p:normalViewPr>
  <p:slideViewPr>
    <p:cSldViewPr>
      <p:cViewPr varScale="1">
        <p:scale>
          <a:sx n="65" d="100"/>
          <a:sy n="65" d="100"/>
        </p:scale>
        <p:origin x="94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238114B0-41C2-4041-9572-2B9A9A5A0C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1090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7F9695FB-D908-4160-AE67-B85245447B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1658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866" indent="-285718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2872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020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168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318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466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861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576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450B20-B29B-984D-8937-3FC7C1B1B70C}" type="slidenum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S PGothic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581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866" indent="-285718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2872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020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168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318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466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861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576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450B20-B29B-984D-8937-3FC7C1B1B70C}" type="slidenum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S PGothic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11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6A141FA3-1B77-4EDE-B230-E919C600B68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34B9A-3F2F-4DB3-9330-A2B68B9D3E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214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2E535-0D9E-44A9-92E6-071940868D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411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732B6-9473-4A6E-8279-835F0110B54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220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C9BF0-DD5A-41A8-A693-6DCB2E22C0B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732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D24D1-6082-46A9-9164-B3458B4B22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196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4E9-B2D2-4CA3-8B91-1DEB4ACFDA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494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49431-66B6-4E61-A837-54177C86D1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931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AF8C7-62B3-4745-A19C-C8841CCBD9C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279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5C4D0F-52B2-4058-A1CC-B854D9BFFA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996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C57E4-EA20-4377-89DB-5C0C6A4F79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655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369C9B6-13D8-4661-B895-9C9656DECCF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268760"/>
            <a:ext cx="80648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MS PGothic" charset="0"/>
                <a:cs typeface="Calibri"/>
              </a:rPr>
              <a:t>Session 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093628-8588-0447-8BBF-A35C34D0F229}"/>
              </a:ext>
            </a:extLst>
          </p:cNvPr>
          <p:cNvSpPr/>
          <p:nvPr/>
        </p:nvSpPr>
        <p:spPr>
          <a:xfrm>
            <a:off x="539552" y="5877272"/>
            <a:ext cx="92525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Organised by the European Commission’s DG INTPA, </a:t>
            </a:r>
            <a:r>
              <a:rPr lang="en-GB" sz="1000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Unit </a:t>
            </a:r>
            <a:r>
              <a:rPr lang="en-GB" sz="1000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G2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- Local Authorities, Civil Society Organizations, Foundations</a:t>
            </a:r>
            <a:endParaRPr kumimoji="0" lang="fr-BE" sz="1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78B1C2-8704-4C49-86CD-93199A005617}"/>
              </a:ext>
            </a:extLst>
          </p:cNvPr>
          <p:cNvSpPr/>
          <p:nvPr/>
        </p:nvSpPr>
        <p:spPr>
          <a:xfrm>
            <a:off x="539552" y="2121336"/>
            <a:ext cx="631844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solidFill>
                  <a:srgbClr val="FFFF00"/>
                </a:solidFill>
              </a:rPr>
              <a:t>La </a:t>
            </a:r>
            <a:r>
              <a:rPr lang="es-ES" sz="2400" b="1" dirty="0">
                <a:solidFill>
                  <a:srgbClr val="FFFF00"/>
                </a:solidFill>
              </a:rPr>
              <a:t>experiencia de </a:t>
            </a:r>
            <a:r>
              <a:rPr lang="es-ES" sz="2400" b="1" dirty="0" smtClean="0">
                <a:solidFill>
                  <a:srgbClr val="FFFF00"/>
                </a:solidFill>
              </a:rPr>
              <a:t>la Delegación de la UE en Ecuador </a:t>
            </a:r>
            <a:r>
              <a:rPr lang="es-ES" sz="2400" b="1" dirty="0">
                <a:solidFill>
                  <a:srgbClr val="FFFF00"/>
                </a:solidFill>
              </a:rPr>
              <a:t>en el trabajo con el desarrollo local</a:t>
            </a:r>
            <a:r>
              <a:rPr lang="es-ES" sz="2400" b="1" dirty="0" smtClean="0">
                <a:solidFill>
                  <a:srgbClr val="FFFF00"/>
                </a:solidFill>
              </a:rPr>
              <a:t>. </a:t>
            </a:r>
            <a:r>
              <a:rPr lang="en-GB" sz="1050" dirty="0" smtClean="0">
                <a:latin typeface="Calibri"/>
                <a:ea typeface="MS PGothic" charset="0"/>
                <a:cs typeface="Calibri"/>
              </a:rPr>
              <a:t/>
            </a:r>
            <a:br>
              <a:rPr lang="en-GB" sz="1050" dirty="0" smtClean="0">
                <a:latin typeface="Calibri"/>
                <a:ea typeface="MS PGothic" charset="0"/>
                <a:cs typeface="Calibri"/>
              </a:rPr>
            </a:br>
            <a:r>
              <a:rPr lang="fr-BE" sz="1600" dirty="0" smtClean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Rémy Llinares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55BD61-E0B5-A148-BDB9-884FADEC9312}"/>
              </a:ext>
            </a:extLst>
          </p:cNvPr>
          <p:cNvSpPr txBox="1"/>
          <p:nvPr/>
        </p:nvSpPr>
        <p:spPr>
          <a:xfrm>
            <a:off x="1632668" y="4869160"/>
            <a:ext cx="697178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r">
              <a:spcAft>
                <a:spcPts val="0"/>
              </a:spcAft>
              <a:defRPr/>
            </a:pPr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Seminario Regional América Latina y el Caribe</a:t>
            </a:r>
          </a:p>
          <a:p>
            <a:pPr lvl="0" algn="r">
              <a:spcAft>
                <a:spcPts val="0"/>
              </a:spcAft>
              <a:defRPr/>
            </a:pPr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sobre el Enfoque Territorial para el Desarrollo </a:t>
            </a:r>
            <a:r>
              <a:rPr lang="es-ES" b="1" dirty="0" smtClean="0">
                <a:solidFill>
                  <a:srgbClr val="FFFF00"/>
                </a:solidFill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Local</a:t>
            </a:r>
            <a:r>
              <a:rPr lang="en-GB" b="1" dirty="0" smtClean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BE" b="1" dirty="0" smtClean="0">
              <a:solidFill>
                <a:srgbClr val="FFFF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0" algn="r">
              <a:spcAft>
                <a:spcPts val="0"/>
              </a:spcAft>
              <a:defRPr/>
            </a:pPr>
            <a:r>
              <a:rPr lang="en-GB" sz="1000" dirty="0" smtClean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20 </a:t>
            </a:r>
            <a:r>
              <a:rPr lang="en-GB" sz="1000" dirty="0" err="1" smtClean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Septiembre</a:t>
            </a:r>
            <a:r>
              <a:rPr lang="en-GB" sz="1000" dirty="0" smtClean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000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2022</a:t>
            </a:r>
            <a:endParaRPr lang="en-GB" sz="1000" strike="sngStrike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644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1009030"/>
          </a:xfrm>
        </p:spPr>
        <p:txBody>
          <a:bodyPr/>
          <a:lstStyle/>
          <a:p>
            <a:r>
              <a:rPr lang="es-CR" sz="2000" i="1" dirty="0" smtClean="0"/>
              <a:t>2016 al 2021: Proyecto exitoso con CONGOPE </a:t>
            </a:r>
            <a:r>
              <a:rPr lang="es-CR" sz="2000" i="1" dirty="0"/>
              <a:t>“Apoyo a la generación e implementación de políticas públicas locales de adaptación y mitigación al Cambio Climático.”</a:t>
            </a:r>
            <a:r>
              <a:rPr lang="es-CR" i="1" dirty="0"/>
              <a:t>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899592" y="2780929"/>
            <a:ext cx="748883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 smtClean="0"/>
              <a:t>Organización implementadora: </a:t>
            </a:r>
            <a:r>
              <a:rPr lang="es-ES" sz="1800" dirty="0"/>
              <a:t>Consorcio de Gobiernos Autónomos Provinciales del Ecuador (CONGOPE) </a:t>
            </a:r>
            <a:endParaRPr lang="fr-FR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 smtClean="0"/>
              <a:t>Desarrollo de Diagnósticos </a:t>
            </a:r>
            <a:r>
              <a:rPr lang="es-ES" sz="1800" dirty="0"/>
              <a:t>de Cambio Climático  Estrategias de Cambio Climático para los 23 Gobiernos Provinciales del Ecuador</a:t>
            </a:r>
            <a:r>
              <a:rPr lang="es-ES" sz="18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/>
              <a:t>Fueron logros importantes para lograr aterrizar en territorio temas de adaptación y mitigación al cambio climático. </a:t>
            </a:r>
            <a:r>
              <a:rPr lang="es-ES" sz="180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 smtClean="0"/>
              <a:t>Muy </a:t>
            </a:r>
            <a:r>
              <a:rPr lang="es-ES" sz="1800" dirty="0"/>
              <a:t>buen ejemplo de capacitación para funcionarios de gobiernos provinciales en base a elementos técnicos ( mapas con Sistemas de Información </a:t>
            </a:r>
            <a:r>
              <a:rPr lang="es-ES" sz="1800" dirty="0" smtClean="0"/>
              <a:t>Geográfica).</a:t>
            </a:r>
            <a:endParaRPr lang="es-E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977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1152525"/>
          </a:xfrm>
        </p:spPr>
        <p:txBody>
          <a:bodyPr/>
          <a:lstStyle/>
          <a:p>
            <a:r>
              <a:rPr lang="es-ES" sz="2000" dirty="0" smtClean="0"/>
              <a:t>AAP 2022 – EUR 15 M: Un </a:t>
            </a:r>
            <a:r>
              <a:rPr lang="es-ES" sz="2000" dirty="0"/>
              <a:t>Green </a:t>
            </a:r>
            <a:r>
              <a:rPr lang="es-ES" sz="2000" dirty="0" err="1"/>
              <a:t>Deal</a:t>
            </a:r>
            <a:r>
              <a:rPr lang="es-ES" sz="2000" dirty="0"/>
              <a:t> para Ecuador. Una economía inclusiva, sostenible y </a:t>
            </a:r>
            <a:r>
              <a:rPr lang="es-ES" sz="2000" dirty="0" err="1"/>
              <a:t>resiliente</a:t>
            </a:r>
            <a:r>
              <a:rPr lang="es-ES" sz="2000" dirty="0"/>
              <a:t>, estimulada por innovaciones e inversiones a nivel descentralizado</a:t>
            </a:r>
            <a:r>
              <a:rPr lang="es-ES" sz="2000" dirty="0" smtClean="0"/>
              <a:t>“</a:t>
            </a:r>
            <a:endParaRPr lang="en-GB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8167688" cy="35290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ES" sz="1800" i="0" kern="1200" dirty="0" smtClean="0"/>
              <a:t>- Diseño de un c</a:t>
            </a:r>
            <a:r>
              <a:rPr lang="es-ES" sz="1800" dirty="0" smtClean="0"/>
              <a:t>omponente de EUR </a:t>
            </a:r>
            <a:r>
              <a:rPr lang="es-ES" sz="1800" dirty="0" smtClean="0"/>
              <a:t>4 millones </a:t>
            </a:r>
            <a:r>
              <a:rPr lang="es-ES" sz="1800" dirty="0" smtClean="0"/>
              <a:t>(con apoyo de un consultor TALD a partir de octubre del 2022) para fortalecer las </a:t>
            </a:r>
            <a:r>
              <a:rPr lang="es-ES" sz="1800" dirty="0"/>
              <a:t>capacidades de las autoridades locales en materia de gestión de las finanzas públicas y de evaluación y gestión de </a:t>
            </a:r>
            <a:r>
              <a:rPr lang="es-ES" sz="1800" dirty="0" smtClean="0"/>
              <a:t>proyectos de agua y saneamiento financiados por los bancos de desarrollo nacionales y europeos (BEI).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1800" dirty="0" smtClean="0"/>
              <a:t>- Se va a enfocar hacia los GAD más pobres para que los proyectos de agua tengan un impacto en la reducción </a:t>
            </a:r>
            <a:r>
              <a:rPr lang="es-ES" sz="1800" dirty="0"/>
              <a:t>de la desnutrición infantil crónica </a:t>
            </a:r>
            <a:r>
              <a:rPr lang="es-ES" sz="1800" dirty="0" smtClean="0"/>
              <a:t>que afecta a un 30.6% de los niños menores de 2 años en </a:t>
            </a:r>
            <a:r>
              <a:rPr lang="es-ES" sz="1800" dirty="0"/>
              <a:t>áreas rurales y  25.4% </a:t>
            </a:r>
            <a:r>
              <a:rPr lang="es-ES" sz="1800" dirty="0" smtClean="0"/>
              <a:t>en áreas urbanas. </a:t>
            </a:r>
            <a:r>
              <a:rPr lang="es-ES" sz="1800" dirty="0"/>
              <a:t>Desarrollo de sistemas de gobernanza participativa a nivel local</a:t>
            </a:r>
            <a:r>
              <a:rPr lang="es-ES" sz="18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44408" y="5877272"/>
            <a:ext cx="442392" cy="144116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148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778B1C2-8704-4C49-86CD-93199A005617}"/>
              </a:ext>
            </a:extLst>
          </p:cNvPr>
          <p:cNvSpPr/>
          <p:nvPr/>
        </p:nvSpPr>
        <p:spPr>
          <a:xfrm>
            <a:off x="1475656" y="3284984"/>
            <a:ext cx="63184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smtClean="0">
                <a:solidFill>
                  <a:srgbClr val="FFFF00"/>
                </a:solidFill>
              </a:rPr>
              <a:t>Gracias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93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s-ES" sz="1800" dirty="0" smtClean="0"/>
              <a:t>Evolución de la política de descentralización en Ecuador</a:t>
            </a:r>
            <a:endParaRPr 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765672" y="2420888"/>
            <a:ext cx="74888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El Ecuador es una República </a:t>
            </a:r>
            <a:r>
              <a:rPr lang="es-ES" sz="2000" smtClean="0"/>
              <a:t>presidencial históricamente centralizada</a:t>
            </a:r>
            <a:r>
              <a:rPr lang="es-ES" sz="2000" dirty="0" smtClean="0"/>
              <a:t>, </a:t>
            </a:r>
            <a:r>
              <a:rPr lang="es-ES" sz="2000" dirty="0"/>
              <a:t>que a partir del 2008 empezó un proceso de descentralización para acercar la administración pública a la ciudadanía, satisfacer sus necesidades de mejor manera e incrementar la participación social en la toma de decisiones. Estos propósitos exigieron redistribuir el poder para viabilizar el diseño e implementación de políticas por parte de entidades públicas distintas del Gobierno Central. La nueva Constitución de la República (2008) y la aprobación en el 2010 del COOTAD (Código Orgánico de Organización Territorial, Autonomía y Descentralización</a:t>
            </a:r>
            <a:r>
              <a:rPr lang="es-ES" sz="2000" dirty="0" smtClean="0"/>
              <a:t>).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95903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924943"/>
            <a:ext cx="8229600" cy="3096445"/>
          </a:xfrm>
        </p:spPr>
        <p:txBody>
          <a:bodyPr/>
          <a:lstStyle/>
          <a:p>
            <a:r>
              <a:rPr lang="es-ES" sz="2000" dirty="0" smtClean="0"/>
              <a:t>El </a:t>
            </a:r>
            <a:r>
              <a:rPr lang="es-ES" sz="2000" dirty="0"/>
              <a:t>Ecuador tiene tres niveles de </a:t>
            </a:r>
            <a:r>
              <a:rPr lang="es-ES" sz="2000" dirty="0" err="1"/>
              <a:t>GADs</a:t>
            </a:r>
            <a:r>
              <a:rPr lang="es-ES" sz="2000" dirty="0"/>
              <a:t> (el cuarto nivel regional no se ha instituido) y un régimen especial organizados territorialmente en</a:t>
            </a:r>
            <a:r>
              <a:rPr lang="es-ES" sz="2000" dirty="0" smtClean="0"/>
              <a:t>:</a:t>
            </a:r>
          </a:p>
          <a:p>
            <a:endParaRPr lang="es-ES" sz="2000" dirty="0"/>
          </a:p>
          <a:p>
            <a:r>
              <a:rPr lang="es-ES" sz="2000" dirty="0"/>
              <a:t>•	23 provincias</a:t>
            </a:r>
          </a:p>
          <a:p>
            <a:r>
              <a:rPr lang="es-ES" sz="2000" dirty="0"/>
              <a:t>•	221 municipios</a:t>
            </a:r>
          </a:p>
          <a:p>
            <a:r>
              <a:rPr lang="es-ES" sz="2000" dirty="0"/>
              <a:t>•	816 parroquias</a:t>
            </a:r>
          </a:p>
          <a:p>
            <a:r>
              <a:rPr lang="es-ES" sz="2000" dirty="0"/>
              <a:t>•	1 régimen especial de las Islas Galápagos</a:t>
            </a:r>
            <a:endParaRPr lang="en-GB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flipH="1" flipV="1">
            <a:off x="8686800" y="6021388"/>
            <a:ext cx="1501824" cy="647972"/>
          </a:xfrm>
        </p:spPr>
        <p:txBody>
          <a:bodyPr/>
          <a:lstStyle/>
          <a:p>
            <a:pPr lvl="2"/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91512" cy="1585094"/>
          </a:xfrm>
        </p:spPr>
        <p:txBody>
          <a:bodyPr/>
          <a:lstStyle/>
          <a:p>
            <a:r>
              <a:rPr lang="es-ES" sz="2000" dirty="0"/>
              <a:t>El COOTAD ha permitido coordinar el proceso de transferencia de las competencias desde el gobierno central a los Gobiernos Autónomos Descentralizados (</a:t>
            </a:r>
            <a:r>
              <a:rPr lang="es-ES" sz="2000" dirty="0" err="1" smtClean="0"/>
              <a:t>GADs</a:t>
            </a:r>
            <a:r>
              <a:rPr lang="es-ES" sz="2000" dirty="0" smtClean="0"/>
              <a:t>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067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dirty="0" smtClean="0"/>
              <a:t>Repartición de las competencias de los </a:t>
            </a:r>
            <a:r>
              <a:rPr lang="es-ES" sz="2400" dirty="0" err="1" smtClean="0"/>
              <a:t>GADs</a:t>
            </a:r>
            <a:r>
              <a:rPr lang="es-ES" sz="2400" dirty="0" smtClean="0"/>
              <a:t>: </a:t>
            </a:r>
            <a:endParaRPr lang="en-GB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71882" y="2456321"/>
            <a:ext cx="8363272" cy="3529013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flipH="1">
            <a:off x="8686800" y="5949280"/>
            <a:ext cx="133672" cy="72108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589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49"/>
            <a:ext cx="8229600" cy="1441079"/>
          </a:xfrm>
        </p:spPr>
        <p:txBody>
          <a:bodyPr/>
          <a:lstStyle/>
          <a:p>
            <a:r>
              <a:rPr lang="es-ES" sz="1800" dirty="0" smtClean="0"/>
              <a:t>De</a:t>
            </a:r>
            <a:r>
              <a:rPr lang="es-ES" sz="3200" dirty="0" smtClean="0"/>
              <a:t> </a:t>
            </a:r>
            <a:r>
              <a:rPr lang="es-ES" sz="1800" dirty="0"/>
              <a:t>2007 al 2017, la Delegación de la UE en Ecuador ha implementado unos 24 Proyectos desarrollados en 5 Convocatorias las Autoridades Locales y Actores No Estatales</a:t>
            </a:r>
            <a:r>
              <a:rPr lang="fr-FR" sz="3200" dirty="0" smtClean="0"/>
              <a:t>: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899592" y="2780929"/>
            <a:ext cx="74888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000" dirty="0"/>
          </a:p>
          <a:p>
            <a:endParaRPr lang="es-ES" sz="2000" dirty="0" smtClean="0"/>
          </a:p>
          <a:p>
            <a:endParaRPr lang="es-ES" sz="2000" dirty="0"/>
          </a:p>
          <a:p>
            <a:endParaRPr lang="es-ES" sz="2000" dirty="0" smtClean="0"/>
          </a:p>
          <a:p>
            <a:endParaRPr lang="es-ES" sz="2000" dirty="0"/>
          </a:p>
          <a:p>
            <a:endParaRPr lang="fr-F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88" y="2780928"/>
            <a:ext cx="7200800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77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s-ES" sz="3200" dirty="0" smtClean="0"/>
              <a:t>Principales objetivos de los proyectos autoridades locales:</a:t>
            </a:r>
            <a:endParaRPr lang="es-E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827584" y="2420888"/>
            <a:ext cx="748883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 smtClean="0"/>
              <a:t>Dar </a:t>
            </a:r>
            <a:r>
              <a:rPr lang="es-ES" sz="1800" dirty="0"/>
              <a:t>un continuo apoyo a los sectores de Ambiente, Producción y Finanzas Publicas </a:t>
            </a:r>
            <a:r>
              <a:rPr lang="es-ES" sz="1800" dirty="0" smtClean="0"/>
              <a:t>locales.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/>
              <a:t>Ambiente: adaptación y mitigación al Cambio </a:t>
            </a:r>
            <a:r>
              <a:rPr lang="es-ES" sz="1800" dirty="0" smtClean="0"/>
              <a:t>Climático (provincial), manejo </a:t>
            </a:r>
            <a:r>
              <a:rPr lang="es-ES" sz="1800" dirty="0"/>
              <a:t>integral sostenible de los residuos </a:t>
            </a:r>
            <a:r>
              <a:rPr lang="es-ES" sz="1800" dirty="0" smtClean="0"/>
              <a:t>sólidos y economía circular (municipal).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 smtClean="0"/>
              <a:t>Producción: fortalecimiento </a:t>
            </a:r>
            <a:r>
              <a:rPr lang="es-ES" sz="1800" dirty="0"/>
              <a:t>de las capacidades locales para la implementación de la competencia de Fomento </a:t>
            </a:r>
            <a:r>
              <a:rPr lang="es-ES" sz="1800" dirty="0" smtClean="0"/>
              <a:t>Productivo a nivel provincial.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/>
              <a:t>PFM</a:t>
            </a:r>
            <a:r>
              <a:rPr lang="es-ES" sz="1800" dirty="0" smtClean="0"/>
              <a:t>: gestión </a:t>
            </a:r>
            <a:r>
              <a:rPr lang="es-ES" sz="1800" dirty="0"/>
              <a:t>y planificación de las finanzas públicas con enfoque participativo y gestión de resultados. </a:t>
            </a:r>
            <a:endParaRPr lang="es-E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 smtClean="0"/>
              <a:t>Alineación de los proyectos en las  </a:t>
            </a:r>
            <a:r>
              <a:rPr lang="es-ES" sz="1800" dirty="0"/>
              <a:t>estrategias y políticas nacionales definidas en </a:t>
            </a:r>
            <a:r>
              <a:rPr lang="es-ES" sz="1800" dirty="0" smtClean="0"/>
              <a:t>los Planes Nacionales de Desarrollo. </a:t>
            </a:r>
            <a:endParaRPr lang="fr-FR" sz="1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415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s-ES" sz="1600" dirty="0" smtClean="0"/>
              <a:t>Principales recomendaciones </a:t>
            </a:r>
            <a:r>
              <a:rPr lang="es-ES" sz="1600" dirty="0"/>
              <a:t>y ejes estratégicos para construir ciudades y territorios más sostenibles en </a:t>
            </a:r>
            <a:r>
              <a:rPr lang="es-ES" sz="1600" dirty="0" smtClean="0"/>
              <a:t>Ecuador 1/2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467544" y="2204864"/>
            <a:ext cx="79208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/>
              <a:t>1. Financiar proyectos estratégicos y la mejora de la </a:t>
            </a:r>
            <a:r>
              <a:rPr lang="es-ES" sz="2000" dirty="0" smtClean="0"/>
              <a:t>gestión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/>
              <a:t>2. Seguir mejorando la capacitación técnica potenciando el conocimiento en </a:t>
            </a:r>
            <a:r>
              <a:rPr lang="es-ES" sz="2000" dirty="0" smtClean="0"/>
              <a:t>red. 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/>
              <a:t>3. Creación de una plataforma digital de intercambio de experiencias para potenciar el conocimiento local, nacional e internacional</a:t>
            </a:r>
            <a:r>
              <a:rPr lang="es-ES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/>
              <a:t>4</a:t>
            </a:r>
            <a:r>
              <a:rPr lang="es-ES" sz="2000" dirty="0"/>
              <a:t>. Fomentar la interacción Público-Privada. Integrar a la inversión privada en los procesos de los proyectos de una manera activa</a:t>
            </a:r>
            <a:r>
              <a:rPr lang="es-ES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/>
              <a:t>5. Fortalecimiento Institucional, y la interactuación de las </a:t>
            </a:r>
            <a:r>
              <a:rPr lang="es-ES" sz="2000" dirty="0" smtClean="0"/>
              <a:t>administraciones entre los 3 niveles de gobierno.</a:t>
            </a: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727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39850"/>
            <a:ext cx="8157344" cy="936625"/>
          </a:xfrm>
        </p:spPr>
        <p:txBody>
          <a:bodyPr/>
          <a:lstStyle/>
          <a:p>
            <a:r>
              <a:rPr lang="es-ES" sz="1600" dirty="0" smtClean="0"/>
              <a:t>Principales recomendaciones </a:t>
            </a:r>
            <a:r>
              <a:rPr lang="es-ES" sz="1600" dirty="0"/>
              <a:t>y ejes estratégicos para construir ciudades y territorios más sostenibles en </a:t>
            </a:r>
            <a:r>
              <a:rPr lang="es-ES" sz="1600" dirty="0" smtClean="0"/>
              <a:t>Ecuador 1/2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971600" y="2420888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 smtClean="0"/>
              <a:t>6</a:t>
            </a:r>
            <a:r>
              <a:rPr lang="es-ES" sz="1800" dirty="0"/>
              <a:t>. </a:t>
            </a:r>
            <a:r>
              <a:rPr lang="es-ES" sz="1800" dirty="0" smtClean="0"/>
              <a:t>Fortalecer participación ciudadana en </a:t>
            </a:r>
            <a:r>
              <a:rPr lang="es-ES" sz="1800" dirty="0"/>
              <a:t>la toma de las decisiones, mayor protagonismo de los jóvenes y las </a:t>
            </a:r>
            <a:r>
              <a:rPr lang="es-ES" sz="1800" dirty="0" smtClean="0"/>
              <a:t>mujeres.</a:t>
            </a:r>
            <a:endParaRPr lang="fr-FR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 smtClean="0"/>
              <a:t>7</a:t>
            </a:r>
            <a:r>
              <a:rPr lang="es-ES" sz="1800" dirty="0"/>
              <a:t>. </a:t>
            </a:r>
            <a:r>
              <a:rPr lang="es-ES" sz="1800" dirty="0" smtClean="0"/>
              <a:t>Nuevos </a:t>
            </a:r>
            <a:r>
              <a:rPr lang="es-ES" sz="1800" dirty="0"/>
              <a:t>modelos de gestión territorial más sostenibles dentro de las políticas nacionales de economía circular.</a:t>
            </a:r>
            <a:endParaRPr lang="fr-FR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 smtClean="0"/>
              <a:t>8</a:t>
            </a:r>
            <a:r>
              <a:rPr lang="es-ES" sz="1800" dirty="0"/>
              <a:t>. </a:t>
            </a:r>
            <a:r>
              <a:rPr lang="es-ES" sz="1800" dirty="0" smtClean="0"/>
              <a:t>Mejorar </a:t>
            </a:r>
            <a:r>
              <a:rPr lang="es-ES" sz="1800" dirty="0"/>
              <a:t>los proyectos de ambiente </a:t>
            </a:r>
            <a:r>
              <a:rPr lang="es-ES" sz="1800" dirty="0" smtClean="0"/>
              <a:t>para </a:t>
            </a:r>
            <a:r>
              <a:rPr lang="es-ES" sz="1800" dirty="0"/>
              <a:t>potenciar la lucha contra el cambio climático.</a:t>
            </a:r>
            <a:endParaRPr lang="es-E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 smtClean="0"/>
              <a:t>9</a:t>
            </a:r>
            <a:r>
              <a:rPr lang="es-ES" sz="1800" dirty="0"/>
              <a:t>. </a:t>
            </a:r>
            <a:r>
              <a:rPr lang="es-ES" sz="1800" dirty="0" smtClean="0"/>
              <a:t>Nuevos </a:t>
            </a:r>
            <a:r>
              <a:rPr lang="es-ES" sz="1800" dirty="0"/>
              <a:t>proyectos de Producción para fortalecer la agricultura eficiente y el tejido </a:t>
            </a:r>
            <a:r>
              <a:rPr lang="es-ES" sz="1800" dirty="0" smtClean="0"/>
              <a:t>asociativo.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 smtClean="0"/>
              <a:t>10</a:t>
            </a:r>
            <a:r>
              <a:rPr lang="es-ES" sz="1800" dirty="0"/>
              <a:t>. </a:t>
            </a:r>
            <a:r>
              <a:rPr lang="es-ES" sz="1800" dirty="0" smtClean="0"/>
              <a:t>Finanzas </a:t>
            </a:r>
            <a:r>
              <a:rPr lang="es-ES" sz="1800" dirty="0"/>
              <a:t>Públicas: </a:t>
            </a:r>
            <a:r>
              <a:rPr lang="es-ES" sz="1800" dirty="0" smtClean="0"/>
              <a:t>mejorar </a:t>
            </a:r>
            <a:r>
              <a:rPr lang="es-ES" sz="1800" dirty="0"/>
              <a:t>administración, gestión económica y </a:t>
            </a:r>
            <a:r>
              <a:rPr lang="es-ES" sz="1800" dirty="0" smtClean="0"/>
              <a:t>participativa</a:t>
            </a:r>
            <a:r>
              <a:rPr lang="es-ES" sz="1800" dirty="0"/>
              <a:t>. Hasta la fecha, los </a:t>
            </a:r>
            <a:r>
              <a:rPr lang="es-ES" sz="1800" dirty="0" err="1"/>
              <a:t>GADs</a:t>
            </a:r>
            <a:r>
              <a:rPr lang="es-ES" sz="1800" dirty="0"/>
              <a:t> siguen siendo muy dependientes de los ingresos transferidos por el gobierno central </a:t>
            </a:r>
            <a:r>
              <a:rPr lang="es-ES" sz="1800" dirty="0" smtClean="0"/>
              <a:t>(75</a:t>
            </a:r>
            <a:r>
              <a:rPr lang="es-ES" sz="1800" dirty="0"/>
              <a:t>% de su presupuesto</a:t>
            </a:r>
            <a:r>
              <a:rPr lang="es-ES" sz="1800" dirty="0" smtClean="0"/>
              <a:t>) y 70% de gastos corrientes.  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237597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39850"/>
            <a:ext cx="8157344" cy="936625"/>
          </a:xfrm>
        </p:spPr>
        <p:txBody>
          <a:bodyPr/>
          <a:lstStyle/>
          <a:p>
            <a:r>
              <a:rPr lang="es-ES" sz="1600" dirty="0" smtClean="0"/>
              <a:t>Septiembre 2018: seminario TALD </a:t>
            </a:r>
            <a:r>
              <a:rPr lang="es-ES" sz="1600" dirty="0"/>
              <a:t>en </a:t>
            </a:r>
            <a:r>
              <a:rPr lang="es-ES" sz="1600" dirty="0" smtClean="0"/>
              <a:t>Quito sobre </a:t>
            </a:r>
            <a:r>
              <a:rPr lang="es-ES" sz="1600" dirty="0"/>
              <a:t>Enfoque Territorial del Desarrollo Local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971600" y="2420888"/>
            <a:ext cx="748883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/>
              <a:t>Capacitación </a:t>
            </a:r>
            <a:r>
              <a:rPr lang="es-ES" sz="1800" dirty="0" smtClean="0"/>
              <a:t>de la misión TALD sobre el Enfoque </a:t>
            </a:r>
            <a:r>
              <a:rPr lang="es-ES" sz="1800" dirty="0"/>
              <a:t>Territorial del Desarrollo </a:t>
            </a:r>
            <a:r>
              <a:rPr lang="es-ES" sz="1800" dirty="0" smtClean="0"/>
              <a:t>Local a los gremios de los 3 niveles de gobiernos locales del Ecuador: CONGOPE (provincial), AME (municipal) y CONAGOPARE (parroquial).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dirty="0" smtClean="0"/>
              <a:t>3 bloques </a:t>
            </a:r>
            <a:r>
              <a:rPr lang="es-ES" sz="1800" dirty="0"/>
              <a:t>de construcción del Enfoque </a:t>
            </a:r>
            <a:r>
              <a:rPr lang="es-ES" sz="1800" dirty="0" smtClean="0"/>
              <a:t>Territorial:</a:t>
            </a:r>
            <a:endParaRPr lang="es-ES" sz="1800" dirty="0"/>
          </a:p>
          <a:p>
            <a:r>
              <a:rPr lang="es-ES" sz="1800" dirty="0" smtClean="0"/>
              <a:t>1. Cambios </a:t>
            </a:r>
            <a:r>
              <a:rPr lang="es-ES" sz="1800" dirty="0"/>
              <a:t>en las políticas sub-nacionales</a:t>
            </a:r>
          </a:p>
          <a:p>
            <a:r>
              <a:rPr lang="es-ES" sz="1400" i="1" dirty="0"/>
              <a:t>Gobiernos locales y su importancia.  Autonomía, rendición de cuentas y capacidad de </a:t>
            </a:r>
            <a:r>
              <a:rPr lang="es-ES" sz="1400" i="1" dirty="0" smtClean="0"/>
              <a:t>sancionar.</a:t>
            </a:r>
            <a:endParaRPr lang="es-ES" sz="1400" i="1" dirty="0"/>
          </a:p>
          <a:p>
            <a:r>
              <a:rPr lang="es-ES" sz="1800" dirty="0" smtClean="0"/>
              <a:t>2. Mejoras </a:t>
            </a:r>
            <a:r>
              <a:rPr lang="es-ES" sz="1800" dirty="0"/>
              <a:t>en los sistemas de gestión de los gobiernos locales</a:t>
            </a:r>
          </a:p>
          <a:p>
            <a:r>
              <a:rPr lang="es-ES" sz="1800" dirty="0" smtClean="0"/>
              <a:t>3. Políticas </a:t>
            </a:r>
            <a:r>
              <a:rPr lang="es-ES" sz="1800" dirty="0"/>
              <a:t>nacionales propicias para el Enfoque Territorial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03943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3387</TotalTime>
  <Words>965</Words>
  <Application>Microsoft Office PowerPoint</Application>
  <PresentationFormat>On-screen Show (4:3)</PresentationFormat>
  <Paragraphs>58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MS PGothic</vt:lpstr>
      <vt:lpstr>Arial</vt:lpstr>
      <vt:lpstr>Calibri</vt:lpstr>
      <vt:lpstr>MS Mincho</vt:lpstr>
      <vt:lpstr>Times New Roman</vt:lpstr>
      <vt:lpstr>Verdana</vt:lpstr>
      <vt:lpstr>blank</vt:lpstr>
      <vt:lpstr>PowerPoint Presentation</vt:lpstr>
      <vt:lpstr>Evolución de la política de descentralización en Ecuador</vt:lpstr>
      <vt:lpstr>El COOTAD ha permitido coordinar el proceso de transferencia de las competencias desde el gobierno central a los Gobiernos Autónomos Descentralizados (GADs)</vt:lpstr>
      <vt:lpstr>Repartición de las competencias de los GADs: </vt:lpstr>
      <vt:lpstr>De 2007 al 2017, la Delegación de la UE en Ecuador ha implementado unos 24 Proyectos desarrollados en 5 Convocatorias las Autoridades Locales y Actores No Estatales:</vt:lpstr>
      <vt:lpstr>Principales objetivos de los proyectos autoridades locales:</vt:lpstr>
      <vt:lpstr>Principales recomendaciones y ejes estratégicos para construir ciudades y territorios más sostenibles en Ecuador 1/2</vt:lpstr>
      <vt:lpstr>Principales recomendaciones y ejes estratégicos para construir ciudades y territorios más sostenibles en Ecuador 1/2</vt:lpstr>
      <vt:lpstr>Septiembre 2018: seminario TALD en Quito sobre Enfoque Territorial del Desarrollo Local</vt:lpstr>
      <vt:lpstr>2016 al 2021: Proyecto exitoso con CONGOPE “Apoyo a la generación e implementación de políticas públicas locales de adaptación y mitigación al Cambio Climático.” </vt:lpstr>
      <vt:lpstr>AAP 2022 – EUR 15 M: Un Green Deal para Ecuador. Una economía inclusiva, sostenible y resiliente, estimulada por innovaciones e inversiones a nivel descentralizado“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Eugene Zapata</dc:creator>
  <cp:lastModifiedBy>LLINARES Remy (EEAS-QUITO)</cp:lastModifiedBy>
  <cp:revision>40</cp:revision>
  <dcterms:created xsi:type="dcterms:W3CDTF">2020-07-01T16:45:12Z</dcterms:created>
  <dcterms:modified xsi:type="dcterms:W3CDTF">2022-09-14T20:18:14Z</dcterms:modified>
</cp:coreProperties>
</file>