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7" r:id="rId2"/>
    <p:sldId id="883" r:id="rId3"/>
    <p:sldId id="887" r:id="rId4"/>
    <p:sldId id="888" r:id="rId5"/>
    <p:sldId id="881" r:id="rId6"/>
    <p:sldId id="884" r:id="rId7"/>
    <p:sldId id="885" r:id="rId8"/>
    <p:sldId id="891" r:id="rId9"/>
    <p:sldId id="892" r:id="rId10"/>
    <p:sldId id="886" r:id="rId11"/>
    <p:sldId id="889" r:id="rId12"/>
    <p:sldId id="882" r:id="rId1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F5494"/>
    <a:srgbClr val="2D5EC1"/>
    <a:srgbClr val="3166CF"/>
    <a:srgbClr val="3E6FD2"/>
    <a:srgbClr val="BDDE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53"/>
    <p:restoredTop sz="94686"/>
  </p:normalViewPr>
  <p:slideViewPr>
    <p:cSldViewPr>
      <p:cViewPr varScale="1">
        <p:scale>
          <a:sx n="65" d="100"/>
          <a:sy n="65" d="100"/>
        </p:scale>
        <p:origin x="948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1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093628-8588-0447-8BBF-A35C34D0F229}"/>
              </a:ext>
            </a:extLst>
          </p:cNvPr>
          <p:cNvSpPr/>
          <p:nvPr/>
        </p:nvSpPr>
        <p:spPr>
          <a:xfrm>
            <a:off x="53955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Organised by the European Commission’s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Local Authorities, Civil Society Organizations, Foundations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63184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rgbClr val="FFFF00"/>
                </a:solidFill>
              </a:rPr>
              <a:t>La </a:t>
            </a:r>
            <a:r>
              <a:rPr lang="es-ES" sz="2400" b="1" dirty="0">
                <a:solidFill>
                  <a:srgbClr val="FFFF00"/>
                </a:solidFill>
              </a:rPr>
              <a:t>experiencia de </a:t>
            </a:r>
            <a:r>
              <a:rPr lang="es-ES" sz="2400" b="1" dirty="0" smtClean="0">
                <a:solidFill>
                  <a:srgbClr val="FFFF00"/>
                </a:solidFill>
              </a:rPr>
              <a:t>la Delegación de la UE en Ecuador </a:t>
            </a:r>
            <a:r>
              <a:rPr lang="es-ES" sz="2400" b="1" dirty="0">
                <a:solidFill>
                  <a:srgbClr val="FFFF00"/>
                </a:solidFill>
              </a:rPr>
              <a:t>en el trabajo con el desarrollo local</a:t>
            </a:r>
            <a:r>
              <a:rPr lang="es-ES" sz="2400" b="1" dirty="0" smtClean="0">
                <a:solidFill>
                  <a:srgbClr val="FFFF00"/>
                </a:solidFill>
              </a:rPr>
              <a:t>. </a:t>
            </a:r>
            <a:r>
              <a:rPr lang="en-GB" sz="1050" dirty="0" smtClean="0">
                <a:latin typeface="Calibri"/>
                <a:ea typeface="MS PGothic" charset="0"/>
                <a:cs typeface="Calibri"/>
              </a:rPr>
              <a:t/>
            </a:r>
            <a:br>
              <a:rPr lang="en-GB" sz="1050" dirty="0" smtClean="0">
                <a:latin typeface="Calibri"/>
                <a:ea typeface="MS PGothic" charset="0"/>
                <a:cs typeface="Calibri"/>
              </a:rPr>
            </a:br>
            <a:r>
              <a:rPr lang="fr-BE" sz="1600" dirty="0" smtClean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Rémy Llinares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5BD61-E0B5-A148-BDB9-884FADEC9312}"/>
              </a:ext>
            </a:extLst>
          </p:cNvPr>
          <p:cNvSpPr txBox="1"/>
          <p:nvPr/>
        </p:nvSpPr>
        <p:spPr>
          <a:xfrm>
            <a:off x="1632668" y="4869160"/>
            <a:ext cx="697178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Seminario Regional América Latina y el Caribe</a:t>
            </a:r>
          </a:p>
          <a:p>
            <a:pPr lvl="0" algn="r">
              <a:spcAft>
                <a:spcPts val="0"/>
              </a:spcAft>
              <a:defRPr/>
            </a:pPr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sobre el Enfoque Territorial para el Desarrollo </a:t>
            </a:r>
            <a:r>
              <a:rPr lang="es-ES" b="1" dirty="0" smtClean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Local</a:t>
            </a:r>
            <a:r>
              <a:rPr lang="en-GB" b="1" dirty="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fr-BE" b="1" dirty="0" smtClean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sz="1000" dirty="0" smtClean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20 </a:t>
            </a:r>
            <a:r>
              <a:rPr lang="en-GB" sz="1000" dirty="0" err="1" smtClean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Septiembre</a:t>
            </a:r>
            <a:r>
              <a:rPr lang="en-GB" sz="1000" dirty="0" smtClean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2022</a:t>
            </a:r>
            <a:endParaRPr lang="en-GB" sz="1000" strike="sngStrike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44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1009030"/>
          </a:xfrm>
        </p:spPr>
        <p:txBody>
          <a:bodyPr/>
          <a:lstStyle/>
          <a:p>
            <a:r>
              <a:rPr lang="es-CR" sz="2000" i="1" dirty="0" smtClean="0"/>
              <a:t>2016 al 2021: Proyecto exitoso con CONGOPE </a:t>
            </a:r>
            <a:r>
              <a:rPr lang="es-CR" sz="2000" i="1" dirty="0"/>
              <a:t>“Apoyo a la generación e implementación de políticas públicas locales de adaptación y mitigación al Cambio Climático.”</a:t>
            </a:r>
            <a:r>
              <a:rPr lang="es-CR" i="1" dirty="0"/>
              <a:t>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99592" y="2780929"/>
            <a:ext cx="748883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Organización implementadora: </a:t>
            </a:r>
            <a:r>
              <a:rPr lang="es-ES" sz="1800" dirty="0"/>
              <a:t>Consorcio de Gobiernos Autónomos Provinciales del Ecuador (CONGOPE) </a:t>
            </a:r>
            <a:endParaRPr lang="fr-FR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Desarrollo de Diagnósticos </a:t>
            </a:r>
            <a:r>
              <a:rPr lang="es-ES" sz="1800" dirty="0"/>
              <a:t>de Cambio Climático  Estrategias de Cambio Climático para los 23 Gobiernos Provinciales del Ecuador</a:t>
            </a:r>
            <a:r>
              <a:rPr lang="es-ES" sz="18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/>
              <a:t>Fueron logros importantes para lograr aterrizar en territorio temas de adaptación y mitigación al cambio climático. </a:t>
            </a:r>
            <a:r>
              <a:rPr lang="es-ES" sz="18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Muy </a:t>
            </a:r>
            <a:r>
              <a:rPr lang="es-ES" sz="1800" dirty="0"/>
              <a:t>buen ejemplo de capacitación para funcionarios de gobiernos provinciales en base a elementos técnicos ( mapas con Sistemas de Información </a:t>
            </a:r>
            <a:r>
              <a:rPr lang="es-ES" sz="1800" dirty="0" smtClean="0"/>
              <a:t>Geográfica).</a:t>
            </a:r>
            <a:endParaRPr lang="es-E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977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152525"/>
          </a:xfrm>
        </p:spPr>
        <p:txBody>
          <a:bodyPr/>
          <a:lstStyle/>
          <a:p>
            <a:r>
              <a:rPr lang="es-ES" sz="2000" dirty="0" smtClean="0"/>
              <a:t>AAP 2022 – EUR 15 M: Un </a:t>
            </a:r>
            <a:r>
              <a:rPr lang="es-ES" sz="2000" dirty="0"/>
              <a:t>Green </a:t>
            </a:r>
            <a:r>
              <a:rPr lang="es-ES" sz="2000" dirty="0" err="1"/>
              <a:t>Deal</a:t>
            </a:r>
            <a:r>
              <a:rPr lang="es-ES" sz="2000" dirty="0"/>
              <a:t> para Ecuador. Una economía inclusiva, sostenible y </a:t>
            </a:r>
            <a:r>
              <a:rPr lang="es-ES" sz="2000" dirty="0" err="1"/>
              <a:t>resiliente</a:t>
            </a:r>
            <a:r>
              <a:rPr lang="es-ES" sz="2000" dirty="0"/>
              <a:t>, estimulada por innovaciones e inversiones a nivel descentralizado</a:t>
            </a:r>
            <a:r>
              <a:rPr lang="es-ES" sz="2000" dirty="0" smtClean="0"/>
              <a:t>“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8167688" cy="352901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ES" sz="1800" i="0" kern="1200" dirty="0" smtClean="0"/>
              <a:t>- Diseño de un c</a:t>
            </a:r>
            <a:r>
              <a:rPr lang="es-ES" sz="1800" dirty="0" smtClean="0"/>
              <a:t>omponente de EUR </a:t>
            </a:r>
            <a:r>
              <a:rPr lang="es-ES" sz="1800" dirty="0" smtClean="0"/>
              <a:t>4 millones </a:t>
            </a:r>
            <a:r>
              <a:rPr lang="es-ES" sz="1800" dirty="0" smtClean="0"/>
              <a:t>(con apoyo de un consultor TALD a partir de octubre del 2022) para fortalecer las </a:t>
            </a:r>
            <a:r>
              <a:rPr lang="es-ES" sz="1800" dirty="0"/>
              <a:t>capacidades de las autoridades locales en materia de gestión de las finanzas públicas y de evaluación y gestión de </a:t>
            </a:r>
            <a:r>
              <a:rPr lang="es-ES" sz="1800" dirty="0" smtClean="0"/>
              <a:t>proyectos de agua y saneamiento financiados por los bancos de desarrollo nacionales y europeos (BEI).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dirty="0" smtClean="0"/>
              <a:t>- Se va a enfocar hacia los GAD más pobres para que los proyectos de agua tengan un impacto en la reducción </a:t>
            </a:r>
            <a:r>
              <a:rPr lang="es-ES" sz="1800" dirty="0"/>
              <a:t>de la desnutrición infantil crónica </a:t>
            </a:r>
            <a:r>
              <a:rPr lang="es-ES" sz="1800" dirty="0" smtClean="0"/>
              <a:t>que afecta a un 30.6% de los niños menores de 2 años en </a:t>
            </a:r>
            <a:r>
              <a:rPr lang="es-ES" sz="1800" dirty="0"/>
              <a:t>áreas rurales y  25.4% </a:t>
            </a:r>
            <a:r>
              <a:rPr lang="es-ES" sz="1800" dirty="0" smtClean="0"/>
              <a:t>en áreas urbanas. </a:t>
            </a:r>
            <a:r>
              <a:rPr lang="es-ES" sz="1800" dirty="0"/>
              <a:t>Desarrollo de sistemas de gobernanza participativa a nivel local</a:t>
            </a:r>
            <a:r>
              <a:rPr lang="es-ES" sz="18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44408" y="5877272"/>
            <a:ext cx="442392" cy="144116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48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475656" y="3284984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mtClean="0">
                <a:solidFill>
                  <a:srgbClr val="FFFF00"/>
                </a:solidFill>
              </a:rPr>
              <a:t>Gracias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3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s-ES" sz="1800" dirty="0" smtClean="0"/>
              <a:t>Evolución de la política de descentralización en Ecuador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765672" y="2420888"/>
            <a:ext cx="74888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El Ecuador es una República </a:t>
            </a:r>
            <a:r>
              <a:rPr lang="es-ES" sz="2000" smtClean="0"/>
              <a:t>presidencial históricamente centralizada</a:t>
            </a:r>
            <a:r>
              <a:rPr lang="es-ES" sz="2000" dirty="0" smtClean="0"/>
              <a:t>, </a:t>
            </a:r>
            <a:r>
              <a:rPr lang="es-ES" sz="2000" dirty="0"/>
              <a:t>que a partir del 2008 empezó un proceso de descentralización para acercar la administración pública a la ciudadanía, satisfacer sus necesidades de mejor manera e incrementar la participación social en la toma de decisiones. Estos propósitos exigieron redistribuir el poder para viabilizar el diseño e implementación de políticas por parte de entidades públicas distintas del Gobierno Central. La nueva Constitución de la República (2008) y la aprobación en el 2010 del COOTAD (Código Orgánico de Organización Territorial, Autonomía y Descentralización</a:t>
            </a:r>
            <a:r>
              <a:rPr lang="es-ES" sz="2000" dirty="0" smtClean="0"/>
              <a:t>).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95903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924943"/>
            <a:ext cx="8229600" cy="3096445"/>
          </a:xfrm>
        </p:spPr>
        <p:txBody>
          <a:bodyPr/>
          <a:lstStyle/>
          <a:p>
            <a:r>
              <a:rPr lang="es-ES" sz="2000" dirty="0" smtClean="0"/>
              <a:t>El </a:t>
            </a:r>
            <a:r>
              <a:rPr lang="es-ES" sz="2000" dirty="0"/>
              <a:t>Ecuador tiene tres niveles de </a:t>
            </a:r>
            <a:r>
              <a:rPr lang="es-ES" sz="2000" dirty="0" err="1"/>
              <a:t>GADs</a:t>
            </a:r>
            <a:r>
              <a:rPr lang="es-ES" sz="2000" dirty="0"/>
              <a:t> (el cuarto nivel regional no se ha instituido) y un régimen especial organizados territorialmente en</a:t>
            </a:r>
            <a:r>
              <a:rPr lang="es-ES" sz="2000" dirty="0" smtClean="0"/>
              <a:t>:</a:t>
            </a:r>
          </a:p>
          <a:p>
            <a:endParaRPr lang="es-ES" sz="2000" dirty="0"/>
          </a:p>
          <a:p>
            <a:r>
              <a:rPr lang="es-ES" sz="2000" dirty="0"/>
              <a:t>•	23 provincias</a:t>
            </a:r>
          </a:p>
          <a:p>
            <a:r>
              <a:rPr lang="es-ES" sz="2000" dirty="0"/>
              <a:t>•	221 municipios</a:t>
            </a:r>
          </a:p>
          <a:p>
            <a:r>
              <a:rPr lang="es-ES" sz="2000" dirty="0"/>
              <a:t>•	816 parroquias</a:t>
            </a:r>
          </a:p>
          <a:p>
            <a:r>
              <a:rPr lang="es-ES" sz="2000" dirty="0"/>
              <a:t>•	1 régimen especial de las Islas Galápagos</a:t>
            </a:r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flipH="1" flipV="1">
            <a:off x="8686800" y="6021388"/>
            <a:ext cx="1501824" cy="647972"/>
          </a:xfrm>
        </p:spPr>
        <p:txBody>
          <a:bodyPr/>
          <a:lstStyle/>
          <a:p>
            <a:pPr lvl="2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91512" cy="1585094"/>
          </a:xfrm>
        </p:spPr>
        <p:txBody>
          <a:bodyPr/>
          <a:lstStyle/>
          <a:p>
            <a:r>
              <a:rPr lang="es-ES" sz="2000" dirty="0"/>
              <a:t>El COOTAD ha permitido coordinar el proceso de transferencia de las competencias desde el gobierno central a los Gobiernos Autónomos Descentralizados (</a:t>
            </a:r>
            <a:r>
              <a:rPr lang="es-ES" sz="2000" dirty="0" err="1" smtClean="0"/>
              <a:t>GADs</a:t>
            </a:r>
            <a:r>
              <a:rPr lang="es-ES" sz="2000" dirty="0" smtClean="0"/>
              <a:t>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067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/>
              <a:t>Repartición de las competencias de los </a:t>
            </a:r>
            <a:r>
              <a:rPr lang="es-ES" sz="2400" dirty="0" err="1" smtClean="0"/>
              <a:t>GADs</a:t>
            </a:r>
            <a:r>
              <a:rPr lang="es-ES" sz="2400" dirty="0" smtClean="0"/>
              <a:t>: </a:t>
            </a:r>
            <a:endParaRPr lang="en-GB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1882" y="2456321"/>
            <a:ext cx="8363272" cy="352901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flipH="1">
            <a:off x="8686800" y="5949280"/>
            <a:ext cx="133672" cy="72108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89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49"/>
            <a:ext cx="8229600" cy="1441079"/>
          </a:xfrm>
        </p:spPr>
        <p:txBody>
          <a:bodyPr/>
          <a:lstStyle/>
          <a:p>
            <a:r>
              <a:rPr lang="es-ES" sz="1800" dirty="0" smtClean="0"/>
              <a:t>De</a:t>
            </a:r>
            <a:r>
              <a:rPr lang="es-ES" sz="3200" dirty="0" smtClean="0"/>
              <a:t> </a:t>
            </a:r>
            <a:r>
              <a:rPr lang="es-ES" sz="1800" dirty="0"/>
              <a:t>2007 al 2017, la Delegación de la UE en Ecuador ha implementado unos 24 Proyectos desarrollados en 5 Convocatorias las Autoridades Locales y Actores No Estatales</a:t>
            </a:r>
            <a:r>
              <a:rPr lang="fr-FR" sz="3200" dirty="0" smtClean="0"/>
              <a:t>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99592" y="2780929"/>
            <a:ext cx="74888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000" dirty="0"/>
          </a:p>
          <a:p>
            <a:endParaRPr lang="es-ES" sz="2000" dirty="0" smtClean="0"/>
          </a:p>
          <a:p>
            <a:endParaRPr lang="es-ES" sz="2000" dirty="0"/>
          </a:p>
          <a:p>
            <a:endParaRPr lang="es-ES" sz="2000" dirty="0" smtClean="0"/>
          </a:p>
          <a:p>
            <a:endParaRPr lang="es-ES" sz="2000" dirty="0"/>
          </a:p>
          <a:p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88" y="2780928"/>
            <a:ext cx="720080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7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s-ES" sz="3200" dirty="0" smtClean="0"/>
              <a:t>Principales objetivos de los proyectos autoridades locales:</a:t>
            </a:r>
            <a:endParaRPr lang="es-E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27584" y="2420888"/>
            <a:ext cx="748883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Dar </a:t>
            </a:r>
            <a:r>
              <a:rPr lang="es-ES" sz="1800" dirty="0"/>
              <a:t>un continuo apoyo a los sectores de Ambiente, Producción y Finanzas Publicas </a:t>
            </a:r>
            <a:r>
              <a:rPr lang="es-ES" sz="1800" dirty="0" smtClean="0"/>
              <a:t>locales.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/>
              <a:t>Ambiente: adaptación y mitigación al Cambio </a:t>
            </a:r>
            <a:r>
              <a:rPr lang="es-ES" sz="1800" dirty="0" smtClean="0"/>
              <a:t>Climático (provincial), manejo </a:t>
            </a:r>
            <a:r>
              <a:rPr lang="es-ES" sz="1800" dirty="0"/>
              <a:t>integral sostenible de los residuos </a:t>
            </a:r>
            <a:r>
              <a:rPr lang="es-ES" sz="1800" dirty="0" smtClean="0"/>
              <a:t>sólidos y economía circular (municipal).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Producción: fortalecimiento </a:t>
            </a:r>
            <a:r>
              <a:rPr lang="es-ES" sz="1800" dirty="0"/>
              <a:t>de las capacidades locales para la implementación de la competencia de Fomento </a:t>
            </a:r>
            <a:r>
              <a:rPr lang="es-ES" sz="1800" dirty="0" smtClean="0"/>
              <a:t>Productivo a nivel provincial.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/>
              <a:t>PFM</a:t>
            </a:r>
            <a:r>
              <a:rPr lang="es-ES" sz="1800" dirty="0" smtClean="0"/>
              <a:t>: gestión </a:t>
            </a:r>
            <a:r>
              <a:rPr lang="es-ES" sz="1800" dirty="0"/>
              <a:t>y planificación de las finanzas públicas con enfoque participativo y gestión de resultados. </a:t>
            </a:r>
            <a:endParaRPr lang="es-ES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Alineación de los proyectos en las  </a:t>
            </a:r>
            <a:r>
              <a:rPr lang="es-ES" sz="1800" dirty="0"/>
              <a:t>estrategias y políticas nacionales definidas en </a:t>
            </a:r>
            <a:r>
              <a:rPr lang="es-ES" sz="1800" dirty="0" smtClean="0"/>
              <a:t>los Planes Nacionales de Desarrollo. </a:t>
            </a:r>
            <a:endParaRPr lang="fr-FR" sz="1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15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s-ES" sz="1600" dirty="0" smtClean="0"/>
              <a:t>Principales recomendaciones </a:t>
            </a:r>
            <a:r>
              <a:rPr lang="es-ES" sz="1600" dirty="0"/>
              <a:t>y ejes estratégicos para construir ciudades y territorios más sostenibles en </a:t>
            </a:r>
            <a:r>
              <a:rPr lang="es-ES" sz="1600" dirty="0" smtClean="0"/>
              <a:t>Ecuador 1/2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467544" y="2204864"/>
            <a:ext cx="79208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1. Financiar proyectos estratégicos y la mejora de la </a:t>
            </a:r>
            <a:r>
              <a:rPr lang="es-ES" sz="2000" dirty="0" smtClean="0"/>
              <a:t>gestión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2. Seguir mejorando la capacitación técnica potenciando el conocimiento en </a:t>
            </a:r>
            <a:r>
              <a:rPr lang="es-ES" sz="2000" dirty="0" smtClean="0"/>
              <a:t>red. </a:t>
            </a: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3. Creación de una plataforma digital de intercambio de experiencias para potenciar el conocimiento local, nacional e internacional</a:t>
            </a:r>
            <a:r>
              <a:rPr lang="es-ES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4</a:t>
            </a:r>
            <a:r>
              <a:rPr lang="es-ES" sz="2000" dirty="0"/>
              <a:t>. Fomentar la interacción Público-Privada. Integrar a la inversión privada en los procesos de los proyectos de una manera activa</a:t>
            </a:r>
            <a:r>
              <a:rPr lang="es-ES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5. Fortalecimiento Institucional, y la interactuación de las </a:t>
            </a:r>
            <a:r>
              <a:rPr lang="es-ES" sz="2000" dirty="0" smtClean="0"/>
              <a:t>administraciones entre los 3 niveles de gobierno.</a:t>
            </a:r>
            <a:endParaRPr lang="es-E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727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339850"/>
            <a:ext cx="8157344" cy="936625"/>
          </a:xfrm>
        </p:spPr>
        <p:txBody>
          <a:bodyPr/>
          <a:lstStyle/>
          <a:p>
            <a:r>
              <a:rPr lang="es-ES" sz="1600" dirty="0" smtClean="0"/>
              <a:t>Principales recomendaciones </a:t>
            </a:r>
            <a:r>
              <a:rPr lang="es-ES" sz="1600" dirty="0"/>
              <a:t>y ejes estratégicos para construir ciudades y territorios más sostenibles en </a:t>
            </a:r>
            <a:r>
              <a:rPr lang="es-ES" sz="1600" dirty="0" smtClean="0"/>
              <a:t>Ecuador 1/2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971600" y="2420888"/>
            <a:ext cx="74888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6</a:t>
            </a:r>
            <a:r>
              <a:rPr lang="es-ES" sz="1800" dirty="0"/>
              <a:t>. </a:t>
            </a:r>
            <a:r>
              <a:rPr lang="es-ES" sz="1800" dirty="0" smtClean="0"/>
              <a:t>Fortalecer participación ciudadana en </a:t>
            </a:r>
            <a:r>
              <a:rPr lang="es-ES" sz="1800" dirty="0"/>
              <a:t>la toma de las decisiones, mayor protagonismo de los jóvenes y las </a:t>
            </a:r>
            <a:r>
              <a:rPr lang="es-ES" sz="1800" dirty="0" smtClean="0"/>
              <a:t>mujeres.</a:t>
            </a:r>
            <a:endParaRPr lang="fr-FR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7</a:t>
            </a:r>
            <a:r>
              <a:rPr lang="es-ES" sz="1800" dirty="0"/>
              <a:t>. </a:t>
            </a:r>
            <a:r>
              <a:rPr lang="es-ES" sz="1800" dirty="0" smtClean="0"/>
              <a:t>Nuevos </a:t>
            </a:r>
            <a:r>
              <a:rPr lang="es-ES" sz="1800" dirty="0"/>
              <a:t>modelos de gestión territorial más sostenibles dentro de las políticas nacionales de economía circular.</a:t>
            </a:r>
            <a:endParaRPr lang="fr-FR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8</a:t>
            </a:r>
            <a:r>
              <a:rPr lang="es-ES" sz="1800" dirty="0"/>
              <a:t>. </a:t>
            </a:r>
            <a:r>
              <a:rPr lang="es-ES" sz="1800" dirty="0" smtClean="0"/>
              <a:t>Mejorar </a:t>
            </a:r>
            <a:r>
              <a:rPr lang="es-ES" sz="1800" dirty="0"/>
              <a:t>los proyectos de ambiente </a:t>
            </a:r>
            <a:r>
              <a:rPr lang="es-ES" sz="1800" dirty="0" smtClean="0"/>
              <a:t>para </a:t>
            </a:r>
            <a:r>
              <a:rPr lang="es-ES" sz="1800" dirty="0"/>
              <a:t>potenciar la lucha contra el cambio climático.</a:t>
            </a:r>
            <a:endParaRPr lang="es-ES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9</a:t>
            </a:r>
            <a:r>
              <a:rPr lang="es-ES" sz="1800" dirty="0"/>
              <a:t>. </a:t>
            </a:r>
            <a:r>
              <a:rPr lang="es-ES" sz="1800" dirty="0" smtClean="0"/>
              <a:t>Nuevos </a:t>
            </a:r>
            <a:r>
              <a:rPr lang="es-ES" sz="1800" dirty="0"/>
              <a:t>proyectos de Producción para fortalecer la agricultura eficiente y el tejido </a:t>
            </a:r>
            <a:r>
              <a:rPr lang="es-ES" sz="1800" dirty="0" smtClean="0"/>
              <a:t>asociativo.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10</a:t>
            </a:r>
            <a:r>
              <a:rPr lang="es-ES" sz="1800" dirty="0"/>
              <a:t>. </a:t>
            </a:r>
            <a:r>
              <a:rPr lang="es-ES" sz="1800" dirty="0" smtClean="0"/>
              <a:t>Finanzas </a:t>
            </a:r>
            <a:r>
              <a:rPr lang="es-ES" sz="1800" dirty="0"/>
              <a:t>Públicas: </a:t>
            </a:r>
            <a:r>
              <a:rPr lang="es-ES" sz="1800" dirty="0" smtClean="0"/>
              <a:t>mejorar </a:t>
            </a:r>
            <a:r>
              <a:rPr lang="es-ES" sz="1800" dirty="0"/>
              <a:t>administración, gestión económica y </a:t>
            </a:r>
            <a:r>
              <a:rPr lang="es-ES" sz="1800" dirty="0" smtClean="0"/>
              <a:t>participativa</a:t>
            </a:r>
            <a:r>
              <a:rPr lang="es-ES" sz="1800" dirty="0"/>
              <a:t>. Hasta la fecha, los </a:t>
            </a:r>
            <a:r>
              <a:rPr lang="es-ES" sz="1800" dirty="0" err="1"/>
              <a:t>GADs</a:t>
            </a:r>
            <a:r>
              <a:rPr lang="es-ES" sz="1800" dirty="0"/>
              <a:t> siguen siendo muy dependientes de los ingresos transferidos por el gobierno central </a:t>
            </a:r>
            <a:r>
              <a:rPr lang="es-ES" sz="1800" dirty="0" smtClean="0"/>
              <a:t>(75</a:t>
            </a:r>
            <a:r>
              <a:rPr lang="es-ES" sz="1800" dirty="0"/>
              <a:t>% de su presupuesto</a:t>
            </a:r>
            <a:r>
              <a:rPr lang="es-ES" sz="1800" dirty="0" smtClean="0"/>
              <a:t>) y 70% de gastos corrientes.  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3759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339850"/>
            <a:ext cx="8157344" cy="936625"/>
          </a:xfrm>
        </p:spPr>
        <p:txBody>
          <a:bodyPr/>
          <a:lstStyle/>
          <a:p>
            <a:r>
              <a:rPr lang="es-ES" sz="1600" dirty="0" smtClean="0"/>
              <a:t>Septiembre 2018: seminario TALD </a:t>
            </a:r>
            <a:r>
              <a:rPr lang="es-ES" sz="1600" dirty="0"/>
              <a:t>en </a:t>
            </a:r>
            <a:r>
              <a:rPr lang="es-ES" sz="1600" dirty="0" smtClean="0"/>
              <a:t>Quito sobre </a:t>
            </a:r>
            <a:r>
              <a:rPr lang="es-ES" sz="1600" dirty="0"/>
              <a:t>Enfoque Territorial del Desarrollo Local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971600" y="2420888"/>
            <a:ext cx="74888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/>
              <a:t>Capacitación </a:t>
            </a:r>
            <a:r>
              <a:rPr lang="es-ES" sz="1800" dirty="0" smtClean="0"/>
              <a:t>de la misión TALD sobre el Enfoque </a:t>
            </a:r>
            <a:r>
              <a:rPr lang="es-ES" sz="1800" dirty="0"/>
              <a:t>Territorial del Desarrollo </a:t>
            </a:r>
            <a:r>
              <a:rPr lang="es-ES" sz="1800" dirty="0" smtClean="0"/>
              <a:t>Local a los gremios de los 3 niveles de gobiernos locales del Ecuador: CONGOPE (provincial), AME (municipal) y CONAGOPARE (parroquial).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1800" dirty="0" smtClean="0"/>
              <a:t>3 bloques </a:t>
            </a:r>
            <a:r>
              <a:rPr lang="es-ES" sz="1800" dirty="0"/>
              <a:t>de construcción del Enfoque </a:t>
            </a:r>
            <a:r>
              <a:rPr lang="es-ES" sz="1800" dirty="0" smtClean="0"/>
              <a:t>Territorial:</a:t>
            </a:r>
            <a:endParaRPr lang="es-ES" sz="1800" dirty="0"/>
          </a:p>
          <a:p>
            <a:r>
              <a:rPr lang="es-ES" sz="1800" dirty="0" smtClean="0"/>
              <a:t>1. Cambios </a:t>
            </a:r>
            <a:r>
              <a:rPr lang="es-ES" sz="1800" dirty="0"/>
              <a:t>en las políticas sub-nacionales</a:t>
            </a:r>
          </a:p>
          <a:p>
            <a:r>
              <a:rPr lang="es-ES" sz="1400" i="1" dirty="0"/>
              <a:t>Gobiernos locales y su importancia.  Autonomía, rendición de cuentas y capacidad de </a:t>
            </a:r>
            <a:r>
              <a:rPr lang="es-ES" sz="1400" i="1" dirty="0" smtClean="0"/>
              <a:t>sancionar.</a:t>
            </a:r>
            <a:endParaRPr lang="es-ES" sz="1400" i="1" dirty="0"/>
          </a:p>
          <a:p>
            <a:r>
              <a:rPr lang="es-ES" sz="1800" dirty="0" smtClean="0"/>
              <a:t>2. Mejoras </a:t>
            </a:r>
            <a:r>
              <a:rPr lang="es-ES" sz="1800" dirty="0"/>
              <a:t>en los sistemas de gestión de los gobiernos locales</a:t>
            </a:r>
          </a:p>
          <a:p>
            <a:r>
              <a:rPr lang="es-ES" sz="1800" dirty="0" smtClean="0"/>
              <a:t>3. Políticas </a:t>
            </a:r>
            <a:r>
              <a:rPr lang="es-ES" sz="1800" dirty="0"/>
              <a:t>nacionales propicias para el Enfoque Territorial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03943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3387</TotalTime>
  <Words>965</Words>
  <Application>Microsoft Office PowerPoint</Application>
  <PresentationFormat>On-screen Show (4:3)</PresentationFormat>
  <Paragraphs>58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PGothic</vt:lpstr>
      <vt:lpstr>Arial</vt:lpstr>
      <vt:lpstr>Calibri</vt:lpstr>
      <vt:lpstr>MS Mincho</vt:lpstr>
      <vt:lpstr>Times New Roman</vt:lpstr>
      <vt:lpstr>Verdana</vt:lpstr>
      <vt:lpstr>blank</vt:lpstr>
      <vt:lpstr>PowerPoint Presentation</vt:lpstr>
      <vt:lpstr>Evolución de la política de descentralización en Ecuador</vt:lpstr>
      <vt:lpstr>El COOTAD ha permitido coordinar el proceso de transferencia de las competencias desde el gobierno central a los Gobiernos Autónomos Descentralizados (GADs)</vt:lpstr>
      <vt:lpstr>Repartición de las competencias de los GADs: </vt:lpstr>
      <vt:lpstr>De 2007 al 2017, la Delegación de la UE en Ecuador ha implementado unos 24 Proyectos desarrollados en 5 Convocatorias las Autoridades Locales y Actores No Estatales:</vt:lpstr>
      <vt:lpstr>Principales objetivos de los proyectos autoridades locales:</vt:lpstr>
      <vt:lpstr>Principales recomendaciones y ejes estratégicos para construir ciudades y territorios más sostenibles en Ecuador 1/2</vt:lpstr>
      <vt:lpstr>Principales recomendaciones y ejes estratégicos para construir ciudades y territorios más sostenibles en Ecuador 1/2</vt:lpstr>
      <vt:lpstr>Septiembre 2018: seminario TALD en Quito sobre Enfoque Territorial del Desarrollo Local</vt:lpstr>
      <vt:lpstr>2016 al 2021: Proyecto exitoso con CONGOPE “Apoyo a la generación e implementación de políticas públicas locales de adaptación y mitigación al Cambio Climático.” </vt:lpstr>
      <vt:lpstr>AAP 2022 – EUR 15 M: Un Green Deal para Ecuador. Una economía inclusiva, sostenible y resiliente, estimulada por innovaciones e inversiones a nivel descentralizado“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LLINARES Remy (EEAS-QUITO)</cp:lastModifiedBy>
  <cp:revision>40</cp:revision>
  <dcterms:created xsi:type="dcterms:W3CDTF">2020-07-01T16:45:12Z</dcterms:created>
  <dcterms:modified xsi:type="dcterms:W3CDTF">2022-09-14T20:18:14Z</dcterms:modified>
</cp:coreProperties>
</file>