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301" r:id="rId4"/>
    <p:sldId id="302" r:id="rId5"/>
    <p:sldId id="303" r:id="rId6"/>
    <p:sldId id="305" r:id="rId7"/>
    <p:sldId id="306" r:id="rId8"/>
    <p:sldId id="304" r:id="rId9"/>
    <p:sldId id="294" r:id="rId10"/>
    <p:sldId id="295" r:id="rId11"/>
    <p:sldId id="296" r:id="rId12"/>
    <p:sldId id="299" r:id="rId13"/>
    <p:sldId id="298" r:id="rId14"/>
    <p:sldId id="307" r:id="rId15"/>
    <p:sldId id="308" r:id="rId16"/>
    <p:sldId id="310" r:id="rId17"/>
    <p:sldId id="311" r:id="rId18"/>
    <p:sldId id="309" r:id="rId19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 Monica (EEAS-LA PAZ)" initials="RM(P" lastIdx="3" clrIdx="0">
    <p:extLst>
      <p:ext uri="{19B8F6BF-5375-455C-9EA6-DF929625EA0E}">
        <p15:presenceInfo xmlns:p15="http://schemas.microsoft.com/office/powerpoint/2012/main" userId="RODRIGUEZ Monica (EEAS-LA PAZ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EC1"/>
    <a:srgbClr val="3166CF"/>
    <a:srgbClr val="99CCFF"/>
    <a:srgbClr val="3E6FD2"/>
    <a:srgbClr val="BDDE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>
      <p:cViewPr varScale="1">
        <p:scale>
          <a:sx n="51" d="100"/>
          <a:sy n="51" d="100"/>
        </p:scale>
        <p:origin x="775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800A55A9-82B9-4BC1-A83A-6D26BD20D2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9303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4C2EE96-BC04-40B6-9222-762DAEAB17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040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EE96-BC04-40B6-9222-762DAEAB1728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687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5113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EE96-BC04-40B6-9222-762DAEAB172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96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" y="981075"/>
            <a:ext cx="12240684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3"/>
            <a:ext cx="6720416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1"/>
            <a:ext cx="11377083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C7027BC-FD33-467E-B774-358832857C3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689600" y="6659563"/>
            <a:ext cx="814917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94A7-2B28-4647-8B27-6DEA71CD71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55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3" y="1339850"/>
            <a:ext cx="2762249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1339850"/>
            <a:ext cx="8089900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741E4-69F0-4656-B537-F95B8E35B3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5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88BA-C910-4431-93B7-6059EFA42D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42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B86EF-43DE-4BAD-A83C-E9569A158E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02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9237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92378"/>
            <a:ext cx="53848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ED35A-749B-4D0E-B0E3-6C5B5B40FE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441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BCCB-CE58-4962-8331-9EC7B39657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724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56D6D-08CA-41EB-BB14-8BF239A382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55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1AD1-48BE-4861-A02C-C35526D407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68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8377-198A-4E92-B85C-A5EA358DB3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85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400E-DD13-48F7-B8B9-A314D0DC1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42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339850"/>
            <a:ext cx="109728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492378"/>
            <a:ext cx="109728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193AD25-FAFF-4A5C-A005-82D34D2B258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1" y="6659566"/>
            <a:ext cx="814916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2" y="258766"/>
            <a:ext cx="1915583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?v=86290790118316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4LLIQUfsQ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nc6W_6xGT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31504" y="2565403"/>
            <a:ext cx="8568952" cy="1223637"/>
          </a:xfrm>
        </p:spPr>
        <p:txBody>
          <a:bodyPr/>
          <a:lstStyle/>
          <a:p>
            <a:pPr algn="ctr"/>
            <a:r>
              <a:rPr lang="es-ES" altLang="en-US" sz="4400" dirty="0" smtClean="0"/>
              <a:t>Cooperación</a:t>
            </a:r>
            <a:br>
              <a:rPr lang="es-ES" altLang="en-US" sz="4400" dirty="0" smtClean="0"/>
            </a:br>
            <a:r>
              <a:rPr lang="es-ES" altLang="en-US" sz="4400" dirty="0" smtClean="0"/>
              <a:t>Unión Europea - Bolivia</a:t>
            </a:r>
            <a:endParaRPr lang="es-ES" altLang="en-US" sz="4400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19536" y="4580536"/>
            <a:ext cx="8532812" cy="1728787"/>
          </a:xfrm>
        </p:spPr>
        <p:txBody>
          <a:bodyPr/>
          <a:lstStyle/>
          <a:p>
            <a:pPr algn="ctr"/>
            <a:r>
              <a:rPr lang="es-ES" altLang="en-US" sz="3200" dirty="0" smtClean="0"/>
              <a:t>EL ENFOQUE TALD EN BOLIVIA</a:t>
            </a:r>
          </a:p>
          <a:p>
            <a:pPr algn="ctr"/>
            <a:r>
              <a:rPr lang="es-ES" altLang="en-US" sz="2800" dirty="0" smtClean="0"/>
              <a:t>LA HABANA, SEPTIEMBRE 2022</a:t>
            </a:r>
          </a:p>
          <a:p>
            <a:pPr algn="ctr"/>
            <a:endParaRPr lang="es-ES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412776"/>
            <a:ext cx="9793088" cy="48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7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556792"/>
            <a:ext cx="8988102" cy="51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6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2996952"/>
            <a:ext cx="8257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/>
              <a:t>Nuestra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experiencia</a:t>
            </a:r>
            <a:r>
              <a:rPr lang="en-GB" sz="2800" b="1" dirty="0" smtClean="0"/>
              <a:t> con </a:t>
            </a:r>
            <a:r>
              <a:rPr lang="en-GB" sz="2800" b="1" dirty="0" err="1" smtClean="0"/>
              <a:t>proyectos</a:t>
            </a:r>
            <a:r>
              <a:rPr lang="en-GB" sz="2800" b="1" dirty="0" smtClean="0"/>
              <a:t> CSO </a:t>
            </a:r>
          </a:p>
          <a:p>
            <a:r>
              <a:rPr lang="en-GB" sz="2800" b="1" dirty="0" smtClean="0"/>
              <a:t>BAJO EL ENFOQUE TALD: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6689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57162"/>
            <a:ext cx="112966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6035" y="3290501"/>
            <a:ext cx="465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https://www.facebook.com/watch/?</a:t>
            </a:r>
            <a:r>
              <a:rPr lang="en-GB" dirty="0" smtClean="0">
                <a:hlinkClick r:id="rId2"/>
              </a:rPr>
              <a:t>v=862907901183166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675" y="-338138"/>
            <a:ext cx="1461135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2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Experiencia</a:t>
            </a:r>
            <a:r>
              <a:rPr lang="en-GB" dirty="0" smtClean="0"/>
              <a:t> </a:t>
            </a:r>
            <a:r>
              <a:rPr lang="en-GB" dirty="0" err="1" smtClean="0"/>
              <a:t>Cooperacion</a:t>
            </a:r>
            <a:r>
              <a:rPr lang="en-GB" dirty="0" smtClean="0"/>
              <a:t> </a:t>
            </a:r>
            <a:r>
              <a:rPr lang="en-GB" dirty="0" err="1" smtClean="0"/>
              <a:t>Descentralizada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125150"/>
            <a:ext cx="8856984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196752"/>
            <a:ext cx="9937104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3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285293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latin typeface="Cooper Black" panose="0208090404030B020404" pitchFamily="18" charset="0"/>
              </a:rPr>
              <a:t>GRACIAS…</a:t>
            </a:r>
          </a:p>
          <a:p>
            <a:r>
              <a:rPr lang="en-GB" sz="5400" b="1" dirty="0" smtClean="0">
                <a:latin typeface="Cooper Black" panose="0208090404030B020404" pitchFamily="18" charset="0"/>
              </a:rPr>
              <a:t>JALLALLA!!!</a:t>
            </a:r>
            <a:endParaRPr lang="en-GB" sz="5400" b="1" dirty="0"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2344398"/>
            <a:ext cx="4248472" cy="30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1052218"/>
            <a:ext cx="9721080" cy="936625"/>
          </a:xfrm>
        </p:spPr>
        <p:txBody>
          <a:bodyPr/>
          <a:lstStyle/>
          <a:p>
            <a:r>
              <a:rPr lang="es-419" altLang="en-US" dirty="0" smtClean="0"/>
              <a:t>Cronología del proceso de descentralización:</a:t>
            </a:r>
            <a:endParaRPr lang="es-419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2060848"/>
            <a:ext cx="10225136" cy="4536504"/>
          </a:xfrm>
        </p:spPr>
        <p:txBody>
          <a:bodyPr/>
          <a:lstStyle/>
          <a:p>
            <a:pPr marL="0" indent="0">
              <a:buNone/>
            </a:pPr>
            <a:endParaRPr lang="es-BO" altLang="en-US" sz="500" i="0" dirty="0" smtClean="0"/>
          </a:p>
          <a:p>
            <a:r>
              <a:rPr lang="es-ES" sz="1600" dirty="0" smtClean="0"/>
              <a:t>- En </a:t>
            </a:r>
            <a:r>
              <a:rPr lang="es-ES" sz="1600" dirty="0"/>
              <a:t>Bolivia a principios de </a:t>
            </a:r>
            <a:r>
              <a:rPr lang="es-ES" sz="1600" b="1" dirty="0"/>
              <a:t>1964, se reconoce el Régimen de Autonomía Municipal </a:t>
            </a:r>
            <a:r>
              <a:rPr lang="es-ES" sz="1600" dirty="0" smtClean="0"/>
              <a:t>y la administración </a:t>
            </a:r>
            <a:r>
              <a:rPr lang="es-ES" sz="1600" dirty="0"/>
              <a:t>desconcentrada.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- </a:t>
            </a:r>
            <a:r>
              <a:rPr lang="es-ES" sz="1600" dirty="0" smtClean="0"/>
              <a:t>En </a:t>
            </a:r>
            <a:r>
              <a:rPr lang="es-ES" sz="1600" b="1" dirty="0"/>
              <a:t>1975 se crean polos estratégicos de desarrollo </a:t>
            </a:r>
            <a:r>
              <a:rPr lang="es-ES" sz="1600" dirty="0"/>
              <a:t>(Corporaciones Regionales de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Desarrollo) cuyo objetivo fue potencial el desarrollo productivo y agropecuario.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- </a:t>
            </a:r>
            <a:r>
              <a:rPr lang="es-ES" sz="1600" dirty="0" smtClean="0"/>
              <a:t>En </a:t>
            </a:r>
            <a:r>
              <a:rPr lang="es-ES" sz="1600" b="1" dirty="0"/>
              <a:t>1982</a:t>
            </a:r>
            <a:r>
              <a:rPr lang="es-ES" sz="1600" dirty="0"/>
              <a:t>, la </a:t>
            </a:r>
            <a:r>
              <a:rPr lang="es-ES" sz="1600" b="1" dirty="0"/>
              <a:t>democracia incentivó las demandas cívicas </a:t>
            </a:r>
            <a:r>
              <a:rPr lang="es-ES" sz="1600" dirty="0"/>
              <a:t>lo cual dio origen a la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promulgación de la Ley Orgánica Municipal (elección de alcaldes y concejales).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- </a:t>
            </a:r>
            <a:r>
              <a:rPr lang="es-ES" sz="1600" dirty="0" smtClean="0"/>
              <a:t>En </a:t>
            </a:r>
            <a:r>
              <a:rPr lang="es-ES" sz="1600" b="1" dirty="0"/>
              <a:t>1993 comienza el proceso de descentralización </a:t>
            </a:r>
            <a:r>
              <a:rPr lang="es-ES" sz="1600" dirty="0"/>
              <a:t>con un eje en la base municipal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que reconoce como sujetos del proceso a las organizaciones sociales.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- </a:t>
            </a:r>
            <a:r>
              <a:rPr lang="es-ES" sz="1600" dirty="0" smtClean="0"/>
              <a:t>También </a:t>
            </a:r>
            <a:r>
              <a:rPr lang="es-ES" sz="1600" dirty="0"/>
              <a:t>se </a:t>
            </a:r>
            <a:r>
              <a:rPr lang="es-ES" sz="1600" b="1" dirty="0"/>
              <a:t>crearon instancias de control social </a:t>
            </a:r>
            <a:r>
              <a:rPr lang="es-ES" sz="1600" dirty="0"/>
              <a:t>de la gestión municipal, mediante la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cual se proponía transferir competencias públicas a la sociedad civil, a través de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Organizaciones Territoriales de Base </a:t>
            </a:r>
            <a:r>
              <a:rPr lang="es-ES" sz="1600" dirty="0" err="1"/>
              <a:t>OTBs</a:t>
            </a:r>
            <a:r>
              <a:rPr lang="es-ES" sz="1600" dirty="0"/>
              <a:t>, principios establecidos en la Ley de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Participación Popular del año de 1994 y posteriormente la Ley de descentralización.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- </a:t>
            </a:r>
            <a:r>
              <a:rPr lang="es-ES" sz="1600" dirty="0" smtClean="0"/>
              <a:t>Para </a:t>
            </a:r>
            <a:r>
              <a:rPr lang="es-ES" sz="1600" dirty="0"/>
              <a:t>el </a:t>
            </a:r>
            <a:r>
              <a:rPr lang="es-ES" sz="1600" b="1" dirty="0"/>
              <a:t>2005 se amplía la autonomía hacia los departamentos</a:t>
            </a:r>
            <a:r>
              <a:rPr lang="es-ES" sz="1600" dirty="0"/>
              <a:t>, otorgando el derecho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al voto para la elección de prefectos que anteriormente eran elegidos por el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600" dirty="0"/>
              <a:t>Presidente de la República.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- </a:t>
            </a:r>
            <a:r>
              <a:rPr lang="es-ES" sz="1600" b="1" dirty="0" smtClean="0"/>
              <a:t>2010 </a:t>
            </a:r>
            <a:r>
              <a:rPr lang="es-ES" sz="1600" b="1" dirty="0"/>
              <a:t>se promulga la Ley Marco de Autonomías y Descentralización </a:t>
            </a:r>
            <a:r>
              <a:rPr lang="es-ES" sz="1600" dirty="0"/>
              <a:t>(LMAD).</a:t>
            </a:r>
            <a:endParaRPr lang="en-US" altLang="en-US" sz="1600" i="0" dirty="0"/>
          </a:p>
          <a:p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624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720" y="292494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youtu.be/14LLIQUfsQU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2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908720"/>
            <a:ext cx="11725275" cy="55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3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916832"/>
            <a:ext cx="11103024" cy="3529013"/>
          </a:xfrm>
        </p:spPr>
        <p:txBody>
          <a:bodyPr/>
          <a:lstStyle/>
          <a:p>
            <a:pPr algn="just"/>
            <a:r>
              <a:rPr lang="en-GB" b="1" i="0" dirty="0" smtClean="0"/>
              <a:t>BALANCE DEL PROCESO AUTONOMICO: 10 A</a:t>
            </a:r>
            <a:r>
              <a:rPr lang="es-ES" b="1" i="0" dirty="0" smtClean="0"/>
              <a:t>ÑOS DESPUES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i="0" dirty="0" smtClean="0"/>
              <a:t>- </a:t>
            </a:r>
            <a:r>
              <a:rPr lang="es-ES" i="0" dirty="0" smtClean="0"/>
              <a:t>Tendencia </a:t>
            </a:r>
            <a:r>
              <a:rPr lang="es-ES" i="0" dirty="0"/>
              <a:t>re-centralizadora </a:t>
            </a:r>
            <a:r>
              <a:rPr lang="es-ES" i="0" dirty="0" smtClean="0"/>
              <a:t>de facultades </a:t>
            </a:r>
            <a:r>
              <a:rPr lang="es-ES" i="0" dirty="0"/>
              <a:t>a partir de sus leyes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/>
              <a:t>sectoriales y básicas.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 smtClean="0"/>
              <a:t>- Afectación </a:t>
            </a:r>
            <a:r>
              <a:rPr lang="es-ES" i="0" dirty="0"/>
              <a:t>a la </a:t>
            </a:r>
            <a:r>
              <a:rPr lang="es-ES" i="0" dirty="0" smtClean="0"/>
              <a:t>autonomía económico </a:t>
            </a:r>
            <a:r>
              <a:rPr lang="es-ES" i="0" dirty="0"/>
              <a:t>financiera de </a:t>
            </a:r>
            <a:r>
              <a:rPr lang="es-ES" i="0" dirty="0" smtClean="0"/>
              <a:t>las </a:t>
            </a:r>
            <a:r>
              <a:rPr lang="es-ES" i="0" dirty="0" err="1" smtClean="0"/>
              <a:t>ETA’s</a:t>
            </a:r>
            <a:r>
              <a:rPr lang="es-ES" i="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 smtClean="0"/>
              <a:t>- Involución </a:t>
            </a:r>
            <a:r>
              <a:rPr lang="es-ES" i="0" dirty="0"/>
              <a:t>del Ministerio </a:t>
            </a:r>
            <a:r>
              <a:rPr lang="es-ES" i="0" dirty="0" smtClean="0"/>
              <a:t>de Autonomías </a:t>
            </a:r>
            <a:r>
              <a:rPr lang="es-ES" i="0" dirty="0"/>
              <a:t>a Viceministerio.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 smtClean="0"/>
              <a:t>- SEA</a:t>
            </a:r>
            <a:r>
              <a:rPr lang="es-ES" i="0" dirty="0"/>
              <a:t>, ha realizado estudios, </a:t>
            </a:r>
            <a:r>
              <a:rPr lang="es-ES" i="0" dirty="0" smtClean="0"/>
              <a:t>pero pocos </a:t>
            </a:r>
            <a:r>
              <a:rPr lang="es-ES" i="0" dirty="0"/>
              <a:t>sobre </a:t>
            </a:r>
            <a:r>
              <a:rPr lang="es-ES" i="0" dirty="0" smtClean="0"/>
              <a:t>costeos competenciales</a:t>
            </a:r>
            <a:r>
              <a:rPr lang="es-ES" i="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 smtClean="0"/>
              <a:t>- Producción </a:t>
            </a:r>
            <a:r>
              <a:rPr lang="es-ES" i="0" dirty="0"/>
              <a:t>normativa </a:t>
            </a:r>
            <a:r>
              <a:rPr lang="es-ES" i="0" dirty="0" smtClean="0"/>
              <a:t>con incidencia </a:t>
            </a:r>
            <a:r>
              <a:rPr lang="es-ES" i="0" dirty="0"/>
              <a:t>general en </a:t>
            </a:r>
            <a:r>
              <a:rPr lang="es-ES" i="0" dirty="0" smtClean="0"/>
              <a:t>las autonomías </a:t>
            </a:r>
            <a:r>
              <a:rPr lang="es-ES" i="0" dirty="0"/>
              <a:t>y sectorial.</a:t>
            </a: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9616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7648" y="3290501"/>
            <a:ext cx="4494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youtu.be/cnc6W_6xGT0</a:t>
            </a:r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882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5520" y="1358188"/>
            <a:ext cx="8468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CASO: MI TELEFERICO</a:t>
            </a:r>
          </a:p>
          <a:p>
            <a:r>
              <a:rPr lang="es-ES" sz="1400" b="1" dirty="0" smtClean="0"/>
              <a:t>TRANSPORTE URBANO: COMPETENCIA EXCLUSIVA DE LA AUTORIDAD MUNICIPAL</a:t>
            </a:r>
          </a:p>
          <a:p>
            <a:endParaRPr lang="en-GB" sz="1400" b="1" dirty="0"/>
          </a:p>
        </p:txBody>
      </p:sp>
      <p:sp>
        <p:nvSpPr>
          <p:cNvPr id="5" name="Oval 4"/>
          <p:cNvSpPr/>
          <p:nvPr/>
        </p:nvSpPr>
        <p:spPr bwMode="auto">
          <a:xfrm>
            <a:off x="2029508" y="2813664"/>
            <a:ext cx="1584176" cy="12241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LA PAZ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896200" y="2326081"/>
            <a:ext cx="1656184" cy="1224136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EL ALTO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5195140"/>
            <a:ext cx="1865515" cy="1560941"/>
          </a:xfrm>
          <a:prstGeom prst="rect">
            <a:avLst/>
          </a:prstGeom>
        </p:spPr>
      </p:pic>
      <p:cxnSp>
        <p:nvCxnSpPr>
          <p:cNvPr id="9" name="Elbow Connector 8"/>
          <p:cNvCxnSpPr>
            <a:stCxn id="5" idx="6"/>
            <a:endCxn id="6" idx="2"/>
          </p:cNvCxnSpPr>
          <p:nvPr/>
        </p:nvCxnSpPr>
        <p:spPr bwMode="auto">
          <a:xfrm flipV="1">
            <a:off x="3613684" y="2938149"/>
            <a:ext cx="4282516" cy="487583"/>
          </a:xfrm>
          <a:prstGeom prst="bentConnector3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10252720" y="2564904"/>
            <a:ext cx="57606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6000" b="1" dirty="0"/>
              <a:t>?</a:t>
            </a:r>
            <a:endParaRPr kumimoji="0" lang="en-GB" sz="60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236460" y="249289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85702" y="3603810"/>
            <a:ext cx="4913566" cy="77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/>
              <a:t>AUTORIDAD DEPARTAMENTAL </a:t>
            </a:r>
            <a:r>
              <a:rPr lang="en-GB" sz="7200" b="1" dirty="0" smtClean="0"/>
              <a:t>?</a:t>
            </a:r>
            <a:endParaRPr kumimoji="0" lang="en-GB" sz="72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458774" y="3686056"/>
            <a:ext cx="1253850" cy="103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b="1" dirty="0" smtClean="0"/>
              <a:t>NO!!</a:t>
            </a:r>
            <a:endParaRPr kumimoji="0" lang="en-GB" sz="28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9497" y="2299124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TRANSPORTE URBANO</a:t>
            </a:r>
            <a:endParaRPr lang="en-GB" sz="18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254792" y="4640597"/>
            <a:ext cx="8377711" cy="3005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PROVINCIA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MURILLO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71464" y="5499381"/>
            <a:ext cx="5544616" cy="77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2400" b="1" dirty="0" smtClean="0"/>
              <a:t>GOBIERNO CENTRAL: </a:t>
            </a:r>
            <a:r>
              <a:rPr lang="es-ES" sz="1600" dirty="0" smtClean="0"/>
              <a:t>“Obra </a:t>
            </a:r>
            <a:r>
              <a:rPr lang="es-ES" sz="1600" dirty="0"/>
              <a:t>pública de infraestructura de interés del nivel central del Estado, lo cual sí le corresponde como competencia exclusiva; </a:t>
            </a:r>
            <a:r>
              <a:rPr lang="es-ES" sz="1600" dirty="0" smtClean="0"/>
              <a:t>Ley </a:t>
            </a:r>
            <a:r>
              <a:rPr lang="es-ES" sz="1600" dirty="0"/>
              <a:t>261 “construcción, implementación y administración del sistema de transporte por cable (teleférico) en las ciudades de La Paz y El Alto”</a:t>
            </a: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37494" y="5620444"/>
            <a:ext cx="792088" cy="54335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2780928"/>
            <a:ext cx="9772164" cy="3356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3472" y="1988840"/>
            <a:ext cx="8674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REVISION COMPARATIVA DE LOS GASTOS E INGRESOS SUBNACIONALES </a:t>
            </a:r>
          </a:p>
          <a:p>
            <a:r>
              <a:rPr lang="en-GB" sz="1600" b="1" dirty="0" smtClean="0"/>
              <a:t>RESPECTO AL IDH DE NIVELES DESECENTRALIZADOS, DATOS DE 2017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3472" y="6344270"/>
            <a:ext cx="487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FUENTE: </a:t>
            </a:r>
            <a:r>
              <a:rPr lang="en-GB" dirty="0" err="1" smtClean="0"/>
              <a:t>Reportes</a:t>
            </a:r>
            <a:r>
              <a:rPr lang="en-GB" dirty="0" smtClean="0"/>
              <a:t> OECD </a:t>
            </a:r>
            <a:r>
              <a:rPr lang="en-GB" dirty="0" err="1" smtClean="0"/>
              <a:t>acerca</a:t>
            </a:r>
            <a:r>
              <a:rPr lang="en-GB" dirty="0" smtClean="0"/>
              <a:t> del </a:t>
            </a:r>
            <a:r>
              <a:rPr lang="en-GB" dirty="0" err="1" smtClean="0"/>
              <a:t>gasto</a:t>
            </a:r>
            <a:r>
              <a:rPr lang="en-GB" dirty="0" smtClean="0"/>
              <a:t> e </a:t>
            </a:r>
            <a:r>
              <a:rPr lang="en-GB" dirty="0" err="1" smtClean="0"/>
              <a:t>ingreso</a:t>
            </a:r>
            <a:r>
              <a:rPr lang="en-GB" dirty="0" smtClean="0"/>
              <a:t> de GSN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8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2348880"/>
            <a:ext cx="5670401" cy="3998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597" y="1556792"/>
            <a:ext cx="927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PRE-REQUISITO PARA EL TALD  EN BOLIVIA: EL PACTO FISCAL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0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1754</TotalTime>
  <Words>453</Words>
  <Application>Microsoft Office PowerPoint</Application>
  <PresentationFormat>Widescreen</PresentationFormat>
  <Paragraphs>37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Cooper Black</vt:lpstr>
      <vt:lpstr>Verdana</vt:lpstr>
      <vt:lpstr>Blank</vt:lpstr>
      <vt:lpstr>Cooperación Unión Europea - Bolivia</vt:lpstr>
      <vt:lpstr>Cronología del proceso de descentralización: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Experiencia Cooperacion Descentralizada</vt:lpstr>
      <vt:lpstr>PowerPoint Presentation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 Team Europe Initiative</dc:title>
  <dc:creator>MAJORANO SARAPO Francesca (EEAS-LA PAZ)</dc:creator>
  <cp:lastModifiedBy>RODRIGUEZ Monica (EEAS-LA PAZ)</cp:lastModifiedBy>
  <cp:revision>198</cp:revision>
  <dcterms:created xsi:type="dcterms:W3CDTF">2020-06-12T06:28:35Z</dcterms:created>
  <dcterms:modified xsi:type="dcterms:W3CDTF">2022-09-20T12:10:14Z</dcterms:modified>
</cp:coreProperties>
</file>