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handoutMasterIdLst>
    <p:handoutMasterId r:id="rId17"/>
  </p:handoutMasterIdLst>
  <p:sldIdLst>
    <p:sldId id="266" r:id="rId2"/>
    <p:sldId id="336" r:id="rId3"/>
    <p:sldId id="325" r:id="rId4"/>
    <p:sldId id="345" r:id="rId5"/>
    <p:sldId id="294" r:id="rId6"/>
    <p:sldId id="346" r:id="rId7"/>
    <p:sldId id="341" r:id="rId8"/>
    <p:sldId id="329" r:id="rId9"/>
    <p:sldId id="347" r:id="rId10"/>
    <p:sldId id="292" r:id="rId11"/>
    <p:sldId id="348" r:id="rId12"/>
    <p:sldId id="328" r:id="rId13"/>
    <p:sldId id="323" r:id="rId14"/>
    <p:sldId id="324" r:id="rId15"/>
  </p:sldIdLst>
  <p:sldSz cx="24323675" cy="13716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pages" id="{BFCBCA8E-00E3-4C42-BA12-BB50E93E9671}">
          <p14:sldIdLst>
            <p14:sldId id="266"/>
          </p14:sldIdLst>
        </p14:section>
        <p14:section name="Global Gateway priorities, principles and governance" id="{68273141-A8DD-41B1-A97D-A1CE64C22874}">
          <p14:sldIdLst>
            <p14:sldId id="336"/>
            <p14:sldId id="325"/>
          </p14:sldIdLst>
        </p14:section>
        <p14:section name="Roots of democracy and sustainable development, GG and TE" id="{82AC3028-CC09-4169-ABA7-EAEFE7D6865B}">
          <p14:sldIdLst>
            <p14:sldId id="345"/>
          </p14:sldIdLst>
        </p14:section>
        <p14:section name="Regional zoom-in" id="{BDEA6893-E1F9-4E51-9B62-DCF58E46BFE9}">
          <p14:sldIdLst>
            <p14:sldId id="294"/>
          </p14:sldIdLst>
        </p14:section>
        <p14:section name="Africa" id="{EEE32ACA-3E74-4392-8A58-7B4CE1172258}">
          <p14:sldIdLst>
            <p14:sldId id="346"/>
            <p14:sldId id="341"/>
            <p14:sldId id="329"/>
          </p14:sldIdLst>
        </p14:section>
        <p14:section name="Latin America and the Caribbean" id="{46273367-B2E7-422A-90EA-DFB2EBB15329}">
          <p14:sldIdLst>
            <p14:sldId id="347"/>
            <p14:sldId id="292"/>
          </p14:sldIdLst>
        </p14:section>
        <p14:section name="Asia, Pacific and Middle East" id="{C10218DE-2CBF-426E-B009-32E3141F0DF8}">
          <p14:sldIdLst>
            <p14:sldId id="348"/>
            <p14:sldId id="328"/>
          </p14:sldIdLst>
        </p14:section>
        <p14:section name="Next steps and questions" id="{A49CF03A-3FCA-401E-A70E-33147F3D7526}">
          <p14:sldIdLst>
            <p14:sldId id="323"/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97" userDrawn="1">
          <p15:clr>
            <a:srgbClr val="A4A3A4"/>
          </p15:clr>
        </p15:guide>
        <p15:guide id="2" pos="76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VE Mads (INTPA)" initials="HM(" lastIdx="7" clrIdx="0">
    <p:extLst>
      <p:ext uri="{19B8F6BF-5375-455C-9EA6-DF929625EA0E}">
        <p15:presenceInfo xmlns:p15="http://schemas.microsoft.com/office/powerpoint/2012/main" userId="S::Mads.HOVE@ec.europa.eu::6c3477b5-ca08-4eda-9569-ef0cd713f703" providerId="AD"/>
      </p:ext>
    </p:extLst>
  </p:cmAuthor>
  <p:cmAuthor id="2" name="MARAZOPOULOS Christos (INTPA)" initials="MC(" lastIdx="8" clrIdx="1">
    <p:extLst>
      <p:ext uri="{19B8F6BF-5375-455C-9EA6-DF929625EA0E}">
        <p15:presenceInfo xmlns:p15="http://schemas.microsoft.com/office/powerpoint/2012/main" userId="S-1-5-21-1606980848-2025429265-839522115-7731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25C"/>
    <a:srgbClr val="FF5C55"/>
    <a:srgbClr val="18B8A6"/>
    <a:srgbClr val="1A53EA"/>
    <a:srgbClr val="FFCC02"/>
    <a:srgbClr val="903F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558" autoAdjust="0"/>
  </p:normalViewPr>
  <p:slideViewPr>
    <p:cSldViewPr snapToGrid="0" showGuides="1">
      <p:cViewPr varScale="1">
        <p:scale>
          <a:sx n="46" d="100"/>
          <a:sy n="46" d="100"/>
        </p:scale>
        <p:origin x="1266" y="60"/>
      </p:cViewPr>
      <p:guideLst>
        <p:guide orient="horz" pos="4297"/>
        <p:guide pos="763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EE7CE-91A1-447B-B52A-4F48D03ABEFF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8BA9C-0A60-486D-9733-3D29183FE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069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78F43-1190-4870-A029-CB888787DE15}" type="datetimeFigureOut">
              <a:rPr lang="en-IE" smtClean="0"/>
              <a:t>03/10/2022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5125" y="1241425"/>
            <a:ext cx="59388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CF9E0-E6FC-4C9B-9A2E-3385602926D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75290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CF9E0-E6FC-4C9B-9A2E-3385602926D2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7427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CF9E0-E6FC-4C9B-9A2E-3385602926D2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6449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CF9E0-E6FC-4C9B-9A2E-3385602926D2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6665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CF9E0-E6FC-4C9B-9A2E-3385602926D2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8864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>
                <a:cs typeface="Calibri"/>
              </a:rPr>
              <a:t>Speaking points:</a:t>
            </a:r>
          </a:p>
          <a:p>
            <a:pPr marL="171450" indent="-171450" algn="just">
              <a:buFontTx/>
              <a:buChar char="-"/>
            </a:pPr>
            <a:r>
              <a:rPr lang="en-US" baseline="0" dirty="0">
                <a:cs typeface="Calibri"/>
              </a:rPr>
              <a:t>Obviously, high traction on </a:t>
            </a:r>
            <a:r>
              <a:rPr lang="en-US" baseline="0" dirty="0" err="1">
                <a:cs typeface="Calibri"/>
              </a:rPr>
              <a:t>Teis</a:t>
            </a:r>
            <a:r>
              <a:rPr lang="en-US" baseline="0" dirty="0">
                <a:cs typeface="Calibri"/>
              </a:rPr>
              <a:t>, 162 shows that there has been a great potential in identifying common objectives and projects that deserved a European answer.</a:t>
            </a:r>
          </a:p>
          <a:p>
            <a:pPr marL="171450" indent="-171450" algn="just">
              <a:buFontTx/>
              <a:buChar char="-"/>
            </a:pPr>
            <a:r>
              <a:rPr lang="en-US" dirty="0">
                <a:cs typeface="Calibri"/>
              </a:rPr>
              <a:t>2/3 of</a:t>
            </a:r>
            <a:r>
              <a:rPr lang="en-US" baseline="0" dirty="0">
                <a:cs typeface="Calibri"/>
              </a:rPr>
              <a:t> these TEIs focus on the green deal priority, half are on human development and growth/jobs.</a:t>
            </a:r>
          </a:p>
          <a:p>
            <a:pPr marL="171450" indent="-171450" algn="just">
              <a:buFontTx/>
              <a:buChar char="-"/>
            </a:pPr>
            <a:r>
              <a:rPr lang="en-US" baseline="0" dirty="0">
                <a:cs typeface="Calibri"/>
              </a:rPr>
              <a:t>This is followed by around 65 on governance, 45 on digital and 20 on migration.</a:t>
            </a:r>
          </a:p>
          <a:p>
            <a:pPr marL="171450" indent="-171450" algn="just">
              <a:buFontTx/>
              <a:buChar char="-"/>
            </a:pPr>
            <a:r>
              <a:rPr lang="en-US" baseline="0" dirty="0">
                <a:cs typeface="Calibri"/>
              </a:rPr>
              <a:t>Green is first priority in all regions, but the other priorities differ per region.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C3937-F3C6-472D-A0C5-0F42937B11E4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69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SDG9=Industry, Innovation, Infrastructure</a:t>
            </a:r>
          </a:p>
          <a:p>
            <a:r>
              <a:rPr lang="en-IE" dirty="0"/>
              <a:t>SDG8=Decent Work and Economic Growth</a:t>
            </a:r>
          </a:p>
          <a:p>
            <a:r>
              <a:rPr lang="en-IE" dirty="0"/>
              <a:t>SDG13=Climate Action</a:t>
            </a:r>
          </a:p>
          <a:p>
            <a:r>
              <a:rPr lang="en-IE" dirty="0"/>
              <a:t>SDG15=Life on Land</a:t>
            </a:r>
          </a:p>
          <a:p>
            <a:r>
              <a:rPr lang="en-IE" dirty="0"/>
              <a:t>SDG4= quality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CF9E0-E6FC-4C9B-9A2E-3385602926D2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5354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CF9E0-E6FC-4C9B-9A2E-3385602926D2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1989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CF9E0-E6FC-4C9B-9A2E-3385602926D2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2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SDG9=Industry, Innovation, Infrastructure</a:t>
            </a:r>
          </a:p>
          <a:p>
            <a:r>
              <a:rPr lang="en-IE" dirty="0"/>
              <a:t>SDG13=climate action</a:t>
            </a:r>
          </a:p>
          <a:p>
            <a:r>
              <a:rPr lang="en-IE" dirty="0"/>
              <a:t>SDG15=Life on Land</a:t>
            </a:r>
          </a:p>
          <a:p>
            <a:r>
              <a:rPr lang="en-IE" dirty="0"/>
              <a:t>SDG8=Decent</a:t>
            </a:r>
            <a:r>
              <a:rPr lang="en-IE" baseline="0" dirty="0"/>
              <a:t> Work and Economic Growth</a:t>
            </a:r>
          </a:p>
          <a:p>
            <a:r>
              <a:rPr lang="en-IE" baseline="0" dirty="0"/>
              <a:t>SDG11=Sustainable cities and communities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CF9E0-E6FC-4C9B-9A2E-3385602926D2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0696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CF9E0-E6FC-4C9B-9A2E-3385602926D2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4689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SDG8=</a:t>
            </a:r>
            <a:r>
              <a:rPr lang="en-IE" dirty="0" err="1"/>
              <a:t>Indusrty</a:t>
            </a:r>
            <a:r>
              <a:rPr lang="en-IE" dirty="0"/>
              <a:t>,</a:t>
            </a:r>
            <a:r>
              <a:rPr lang="en-IE" baseline="0" dirty="0"/>
              <a:t> Innovation, Infrastructure</a:t>
            </a:r>
          </a:p>
          <a:p>
            <a:r>
              <a:rPr lang="en-IE" baseline="0" dirty="0"/>
              <a:t>SDG15: Life on Land</a:t>
            </a:r>
          </a:p>
          <a:p>
            <a:r>
              <a:rPr lang="en-IE" baseline="0" dirty="0"/>
              <a:t>SDG13=climate action</a:t>
            </a:r>
          </a:p>
          <a:p>
            <a:r>
              <a:rPr lang="en-IE" baseline="0" dirty="0"/>
              <a:t>SDG12=responsible consumption and production</a:t>
            </a:r>
          </a:p>
          <a:p>
            <a:r>
              <a:rPr lang="en-IE" baseline="0" dirty="0"/>
              <a:t>SDG7=affordable and clean energy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CF9E0-E6FC-4C9B-9A2E-3385602926D2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41859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84484">
            <a:off x="4621162" y="-11545596"/>
            <a:ext cx="29501091" cy="208559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03400">
            <a:off x="-14005632" y="-2260293"/>
            <a:ext cx="29501091" cy="20855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7" t="11124" r="11648" b="9885"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7" y="13665"/>
            <a:ext cx="3979515" cy="239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7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9627118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9627119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19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757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903F9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9777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225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822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5218230" cy="13716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5218229" y="0"/>
            <a:ext cx="9105446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1350737"/>
            <a:ext cx="7863634" cy="2568120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4604657"/>
            <a:ext cx="5148942" cy="7749268"/>
          </a:xfrm>
        </p:spPr>
        <p:txBody>
          <a:bodyPr>
            <a:normAutofit/>
          </a:bodyPr>
          <a:lstStyle>
            <a:lvl1pPr marL="0" marR="0" indent="0" algn="l" defTabSz="1824319" rtl="0" eaLnBrk="1" fontAlgn="auto" latinLnBrk="0" hangingPunct="1">
              <a:lnSpc>
                <a:spcPct val="10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600" b="1" i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marL="0" marR="0" lvl="0" indent="0" algn="l" defTabSz="1824319" rtl="0" eaLnBrk="1" fontAlgn="auto" latinLnBrk="0" hangingPunct="1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15200" y="4604657"/>
            <a:ext cx="6727370" cy="7749268"/>
          </a:xfrm>
        </p:spPr>
        <p:txBody>
          <a:bodyPr>
            <a:normAutofit/>
          </a:bodyPr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584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056" y="-3342595"/>
            <a:ext cx="21450300" cy="753427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2530752" y="3717471"/>
            <a:ext cx="10119697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35286" y="1154794"/>
            <a:ext cx="17915163" cy="1803399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0"/>
          </p:nvPr>
        </p:nvSpPr>
        <p:spPr>
          <a:xfrm>
            <a:off x="1824653" y="3714750"/>
            <a:ext cx="10119697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1926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056" y="-3342595"/>
            <a:ext cx="21450300" cy="75342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35286" y="1154794"/>
            <a:ext cx="17915163" cy="1803399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3562350"/>
            <a:ext cx="6622661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8850037" y="3534066"/>
            <a:ext cx="6622661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1"/>
          </p:nvPr>
        </p:nvSpPr>
        <p:spPr>
          <a:xfrm>
            <a:off x="16027788" y="3556627"/>
            <a:ext cx="6622661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4561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056" y="-3342595"/>
            <a:ext cx="21450300" cy="75342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35286" y="1154794"/>
            <a:ext cx="17915163" cy="1803399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6270171"/>
            <a:ext cx="9692433" cy="6083754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4"/>
          </p:nvPr>
        </p:nvSpPr>
        <p:spPr>
          <a:xfrm>
            <a:off x="1672252" y="3951451"/>
            <a:ext cx="9692433" cy="186152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54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5"/>
          </p:nvPr>
        </p:nvSpPr>
        <p:spPr>
          <a:xfrm>
            <a:off x="12246430" y="6241887"/>
            <a:ext cx="10404020" cy="6083754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6"/>
          </p:nvPr>
        </p:nvSpPr>
        <p:spPr>
          <a:xfrm>
            <a:off x="12246429" y="3923167"/>
            <a:ext cx="10404020" cy="186152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54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2873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9739811" y="0"/>
            <a:ext cx="4567822" cy="4567822"/>
          </a:xfrm>
          <a:ln>
            <a:noFill/>
          </a:ln>
        </p:spPr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204073" y="4567821"/>
            <a:ext cx="4567822" cy="4605423"/>
          </a:xfrm>
          <a:ln>
            <a:noFill/>
          </a:ln>
        </p:spPr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672252" y="730251"/>
            <a:ext cx="11875305" cy="1242928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accent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2358190"/>
            <a:ext cx="11875305" cy="999573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19779917" y="4567821"/>
            <a:ext cx="4567822" cy="4605423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 userDrawn="1"/>
        </p:nvSpPr>
        <p:spPr>
          <a:xfrm>
            <a:off x="15188031" y="9173245"/>
            <a:ext cx="4591884" cy="4567822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 userDrawn="1"/>
        </p:nvSpPr>
        <p:spPr>
          <a:xfrm>
            <a:off x="15188031" y="13538"/>
            <a:ext cx="4575842" cy="4554283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 userDrawn="1"/>
        </p:nvSpPr>
        <p:spPr>
          <a:xfrm>
            <a:off x="19755853" y="9173245"/>
            <a:ext cx="4591885" cy="4567822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Content Placeholder 2"/>
          <p:cNvSpPr>
            <a:spLocks noGrp="1"/>
          </p:cNvSpPr>
          <p:nvPr>
            <p:ph sz="half" idx="16"/>
          </p:nvPr>
        </p:nvSpPr>
        <p:spPr>
          <a:xfrm>
            <a:off x="15543097" y="508860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sz="half" idx="17"/>
          </p:nvPr>
        </p:nvSpPr>
        <p:spPr>
          <a:xfrm>
            <a:off x="20134982" y="5121370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sz="half" idx="18"/>
          </p:nvPr>
        </p:nvSpPr>
        <p:spPr>
          <a:xfrm>
            <a:off x="15543096" y="9675336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sz="half" idx="19"/>
          </p:nvPr>
        </p:nvSpPr>
        <p:spPr>
          <a:xfrm>
            <a:off x="20134982" y="9726793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36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92662">
            <a:off x="-4115749" y="-9047591"/>
            <a:ext cx="32555174" cy="358148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7" t="11124" r="11648" b="9885"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52" y="-11562"/>
            <a:ext cx="4028040" cy="24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50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accent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7469852" y="6862177"/>
            <a:ext cx="6853823" cy="6853823"/>
          </a:xfrm>
        </p:spPr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616029" y="12533"/>
            <a:ext cx="6853823" cy="6853823"/>
          </a:xfrm>
        </p:spPr>
      </p:sp>
      <p:sp>
        <p:nvSpPr>
          <p:cNvPr id="16" name="Rectangle 15"/>
          <p:cNvSpPr/>
          <p:nvPr userDrawn="1"/>
        </p:nvSpPr>
        <p:spPr>
          <a:xfrm>
            <a:off x="17469852" y="8355"/>
            <a:ext cx="6853823" cy="6862177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10616398" y="6860090"/>
            <a:ext cx="6853823" cy="6862177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18223070" y="716597"/>
            <a:ext cx="5388044" cy="539028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8"/>
          </p:nvPr>
        </p:nvSpPr>
        <p:spPr>
          <a:xfrm>
            <a:off x="11348918" y="7734257"/>
            <a:ext cx="5388044" cy="539028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00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977788" y="1"/>
            <a:ext cx="12345887" cy="13716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78595" y="12712701"/>
            <a:ext cx="5472827" cy="730250"/>
          </a:xfrm>
        </p:spPr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81314" y="730251"/>
            <a:ext cx="8870108" cy="11709400"/>
          </a:xfrm>
        </p:spPr>
        <p:txBody>
          <a:bodyPr>
            <a:noAutofit/>
          </a:bodyPr>
          <a:lstStyle>
            <a:lvl1pPr>
              <a:defRPr sz="7200" b="1" i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6055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977788" y="1"/>
            <a:ext cx="12345887" cy="13716000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78595" y="12712701"/>
            <a:ext cx="5472827" cy="730250"/>
          </a:xfrm>
        </p:spPr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81314" y="730251"/>
            <a:ext cx="8870108" cy="11709400"/>
          </a:xfrm>
        </p:spPr>
        <p:txBody>
          <a:bodyPr>
            <a:noAutofit/>
          </a:bodyPr>
          <a:lstStyle>
            <a:lvl1pPr>
              <a:defRPr sz="7200" b="1" i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2448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9755853" y="0"/>
            <a:ext cx="4567822" cy="4567822"/>
          </a:xfrm>
          <a:ln>
            <a:noFill/>
          </a:ln>
        </p:spPr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9755853" y="4567822"/>
            <a:ext cx="4567822" cy="4567822"/>
          </a:xfrm>
        </p:spPr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55853" y="9135644"/>
            <a:ext cx="4567822" cy="4567822"/>
          </a:xfrm>
          <a:ln>
            <a:noFill/>
          </a:ln>
        </p:spPr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5188031" y="12534"/>
            <a:ext cx="4567822" cy="4567822"/>
          </a:xfrm>
        </p:spPr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188031" y="4580356"/>
            <a:ext cx="4567822" cy="4567822"/>
          </a:xfrm>
          <a:ln>
            <a:noFill/>
          </a:ln>
        </p:spPr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5188031" y="9148178"/>
            <a:ext cx="4567822" cy="4567822"/>
          </a:xfrm>
        </p:spPr>
      </p:sp>
    </p:spTree>
    <p:extLst>
      <p:ext uri="{BB962C8B-B14F-4D97-AF65-F5344CB8AC3E}">
        <p14:creationId xmlns:p14="http://schemas.microsoft.com/office/powerpoint/2010/main" val="6381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7469852" y="12533"/>
            <a:ext cx="6853823" cy="6853823"/>
          </a:xfrm>
        </p:spPr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7469852" y="6862177"/>
            <a:ext cx="6853823" cy="6853823"/>
          </a:xfrm>
        </p:spPr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616029" y="12533"/>
            <a:ext cx="6853823" cy="6853823"/>
          </a:xfrm>
        </p:spPr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616029" y="6862177"/>
            <a:ext cx="6853823" cy="6853823"/>
          </a:xfrm>
        </p:spPr>
      </p:sp>
    </p:spTree>
    <p:extLst>
      <p:ext uri="{BB962C8B-B14F-4D97-AF65-F5344CB8AC3E}">
        <p14:creationId xmlns:p14="http://schemas.microsoft.com/office/powerpoint/2010/main" val="3255077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56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6630" y="730250"/>
            <a:ext cx="5244792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2253" y="730250"/>
            <a:ext cx="15430331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8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rgbClr val="903F9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7820" y="-340242"/>
            <a:ext cx="15925800" cy="1259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7" t="11124" r="11648" b="9885"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52" y="-11562"/>
            <a:ext cx="4028040" cy="24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75099">
            <a:off x="1240607" y="1817616"/>
            <a:ext cx="27532747" cy="194644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952" y="-10873904"/>
            <a:ext cx="27532747" cy="194644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7" t="11124" r="11648" b="9885"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2" y="-11562"/>
            <a:ext cx="4028040" cy="2419573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2654994" y="12203001"/>
            <a:ext cx="1684421" cy="11844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953037" y="12472082"/>
            <a:ext cx="1228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Partner logo-flag</a:t>
            </a:r>
            <a:endParaRPr lang="en-GB" dirty="0">
              <a:solidFill>
                <a:srgbClr val="FF000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5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018139" y="0"/>
            <a:ext cx="10305536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10337562" cy="4323012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18B8A6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5269832"/>
            <a:ext cx="10337562" cy="708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0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0503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018139" y="0"/>
            <a:ext cx="10305536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10337562" cy="4323012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5269832"/>
            <a:ext cx="10337562" cy="708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0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622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72253" y="8042707"/>
            <a:ext cx="10337562" cy="3298171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730252"/>
            <a:ext cx="10337562" cy="70840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51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72253" y="8042707"/>
            <a:ext cx="10337562" cy="3239193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730252"/>
            <a:ext cx="10337562" cy="70840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6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33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9659776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9659777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06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2097917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253" y="3651250"/>
            <a:ext cx="2097917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2253" y="12712701"/>
            <a:ext cx="547282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FD864-7D01-4D6D-A999-672658A2FBDB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57218" y="12712701"/>
            <a:ext cx="820924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78595" y="12712701"/>
            <a:ext cx="547282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7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09" r:id="rId2"/>
    <p:sldLayoutId id="2147483721" r:id="rId3"/>
    <p:sldLayoutId id="2147483722" r:id="rId4"/>
    <p:sldLayoutId id="2147483710" r:id="rId5"/>
    <p:sldLayoutId id="2147483723" r:id="rId6"/>
    <p:sldLayoutId id="2147483711" r:id="rId7"/>
    <p:sldLayoutId id="2147483724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5" r:id="rId14"/>
    <p:sldLayoutId id="2147483732" r:id="rId15"/>
    <p:sldLayoutId id="2147483712" r:id="rId16"/>
    <p:sldLayoutId id="2147483725" r:id="rId17"/>
    <p:sldLayoutId id="2147483726" r:id="rId18"/>
    <p:sldLayoutId id="2147483713" r:id="rId19"/>
    <p:sldLayoutId id="2147483714" r:id="rId20"/>
    <p:sldLayoutId id="2147483715" r:id="rId21"/>
    <p:sldLayoutId id="2147483733" r:id="rId22"/>
    <p:sldLayoutId id="2147483716" r:id="rId23"/>
    <p:sldLayoutId id="2147483717" r:id="rId24"/>
    <p:sldLayoutId id="2147483718" r:id="rId25"/>
    <p:sldLayoutId id="2147483719" r:id="rId26"/>
  </p:sldLayoutIdLst>
  <p:txStyles>
    <p:titleStyle>
      <a:lvl1pPr algn="l" defTabSz="1824319" rtl="0" eaLnBrk="1" latinLnBrk="0" hangingPunct="1">
        <a:lnSpc>
          <a:spcPct val="90000"/>
        </a:lnSpc>
        <a:spcBef>
          <a:spcPct val="0"/>
        </a:spcBef>
        <a:buNone/>
        <a:defRPr sz="87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080" indent="-456080" algn="l" defTabSz="1824319" rtl="0" eaLnBrk="1" latinLnBrk="0" hangingPunct="1">
        <a:lnSpc>
          <a:spcPct val="90000"/>
        </a:lnSpc>
        <a:spcBef>
          <a:spcPts val="1995"/>
        </a:spcBef>
        <a:buFont typeface="Arial" panose="020B0604020202020204" pitchFamily="34" charset="0"/>
        <a:buChar char="•"/>
        <a:defRPr sz="5586" kern="1200">
          <a:solidFill>
            <a:schemeClr val="tx1"/>
          </a:solidFill>
          <a:latin typeface="+mn-lt"/>
          <a:ea typeface="+mn-ea"/>
          <a:cs typeface="+mn-cs"/>
        </a:defRPr>
      </a:lvl1pPr>
      <a:lvl2pPr marL="1368240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4788" kern="1200">
          <a:solidFill>
            <a:schemeClr val="tx1"/>
          </a:solidFill>
          <a:latin typeface="+mn-lt"/>
          <a:ea typeface="+mn-ea"/>
          <a:cs typeface="+mn-cs"/>
        </a:defRPr>
      </a:lvl2pPr>
      <a:lvl3pPr marL="2280399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990" kern="1200">
          <a:solidFill>
            <a:schemeClr val="tx1"/>
          </a:solidFill>
          <a:latin typeface="+mn-lt"/>
          <a:ea typeface="+mn-ea"/>
          <a:cs typeface="+mn-cs"/>
        </a:defRPr>
      </a:lvl3pPr>
      <a:lvl4pPr marL="3192559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4pPr>
      <a:lvl5pPr marL="4104719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5pPr>
      <a:lvl6pPr marL="501687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6pPr>
      <a:lvl7pPr marL="592903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7pPr>
      <a:lvl8pPr marL="684119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8pPr>
      <a:lvl9pPr marL="775335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1pPr>
      <a:lvl2pPr marL="912160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2pPr>
      <a:lvl3pPr marL="182431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3pPr>
      <a:lvl4pPr marL="273647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4pPr>
      <a:lvl5pPr marL="364863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5pPr>
      <a:lvl6pPr marL="456079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6pPr>
      <a:lvl7pPr marL="547295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7pPr>
      <a:lvl8pPr marL="638511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8pPr>
      <a:lvl9pPr marL="729727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Global Gateway and </a:t>
            </a:r>
            <a:br>
              <a:rPr lang="en-GB" dirty="0"/>
            </a:br>
            <a:r>
              <a:rPr lang="en-GB" dirty="0"/>
              <a:t>Team Europe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Policy Forum for Development</a:t>
            </a:r>
          </a:p>
          <a:p>
            <a:r>
              <a:rPr lang="en-GB" dirty="0"/>
              <a:t>4 October 2022</a:t>
            </a:r>
          </a:p>
          <a:p>
            <a:r>
              <a:rPr lang="en-US" dirty="0"/>
              <a:t>Félix Fernández-Shaw, Director for Sustainable Development Policy and Coordination, DG INTPA, European Commission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C4B4AB3-53E6-40B0-8734-A205CD1755B4}"/>
              </a:ext>
            </a:extLst>
          </p:cNvPr>
          <p:cNvSpPr txBox="1"/>
          <p:nvPr/>
        </p:nvSpPr>
        <p:spPr>
          <a:xfrm>
            <a:off x="12836078" y="12605840"/>
            <a:ext cx="1136595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5400" b="1" dirty="0">
                <a:solidFill>
                  <a:schemeClr val="accent2"/>
                </a:solidFill>
                <a:latin typeface="Noto Sans" panose="020B0802040504020204" pitchFamily="34" charset="0"/>
                <a:ea typeface="Noto Sans" panose="020B0802040504020204" pitchFamily="34" charset="0"/>
                <a:cs typeface="Noto Sans" panose="020B0802040504020204" pitchFamily="34" charset="0"/>
              </a:rPr>
              <a:t>#Global Gateway #Team Europe </a:t>
            </a:r>
          </a:p>
        </p:txBody>
      </p:sp>
    </p:spTree>
    <p:extLst>
      <p:ext uri="{BB962C8B-B14F-4D97-AF65-F5344CB8AC3E}">
        <p14:creationId xmlns:p14="http://schemas.microsoft.com/office/powerpoint/2010/main" val="3025774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Ecuador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5486400"/>
            <a:ext cx="9692433" cy="6867525"/>
          </a:xfrm>
        </p:spPr>
        <p:txBody>
          <a:bodyPr>
            <a:noAutofit/>
          </a:bodyPr>
          <a:lstStyle/>
          <a:p>
            <a:r>
              <a:rPr lang="en-US" sz="3200" dirty="0"/>
              <a:t>By mirroring the European Union Ecological Transition in Ecuador, with a focus on climate-smart investments at </a:t>
            </a:r>
            <a:r>
              <a:rPr lang="en-US" sz="3200" dirty="0" err="1"/>
              <a:t>decentralised</a:t>
            </a:r>
            <a:r>
              <a:rPr lang="en-US" sz="3200" dirty="0"/>
              <a:t> level through:</a:t>
            </a:r>
          </a:p>
          <a:p>
            <a:pPr lvl="1">
              <a:buFont typeface="+mj-lt"/>
              <a:buAutoNum type="arabicPeriod"/>
            </a:pPr>
            <a:r>
              <a:rPr lang="en-US" sz="3200" dirty="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 An institutional framework for the ecological transition and climate financing;</a:t>
            </a:r>
          </a:p>
          <a:p>
            <a:pPr lvl="1">
              <a:buFont typeface="+mj-lt"/>
              <a:buAutoNum type="arabicPeriod"/>
            </a:pPr>
            <a:r>
              <a:rPr lang="en-US" sz="3200" dirty="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 A sustainable overhaul of the urban mobility sector; </a:t>
            </a:r>
          </a:p>
          <a:p>
            <a:pPr lvl="1">
              <a:buFont typeface="+mj-lt"/>
              <a:buAutoNum type="arabicPeriod"/>
            </a:pPr>
            <a:r>
              <a:rPr lang="en-US" sz="3200" dirty="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 The development of low-carbon urban infrastructure projects in intermediate cities, mainly in water and sanitation and energy-efficient construction development; whilst</a:t>
            </a:r>
          </a:p>
          <a:p>
            <a:pPr lvl="1">
              <a:buFont typeface="+mj-lt"/>
              <a:buAutoNum type="arabicPeriod"/>
            </a:pPr>
            <a:r>
              <a:rPr lang="en-US" sz="3200" dirty="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 Opening up the space for local communities to play a role in public policy design at local level.</a:t>
            </a:r>
          </a:p>
          <a:p>
            <a:r>
              <a:rPr lang="en-US" sz="3200" dirty="0"/>
              <a:t>EU, DE, FR, EIB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4"/>
          </p:nvPr>
        </p:nvSpPr>
        <p:spPr>
          <a:xfrm>
            <a:off x="1672253" y="3298686"/>
            <a:ext cx="9692433" cy="1861520"/>
          </a:xfrm>
        </p:spPr>
        <p:txBody>
          <a:bodyPr/>
          <a:lstStyle/>
          <a:p>
            <a:r>
              <a:rPr lang="en-GB" dirty="0"/>
              <a:t>TEI Green Deal for Ecuador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5"/>
          </p:nvPr>
        </p:nvSpPr>
        <p:spPr>
          <a:xfrm>
            <a:off x="12246429" y="5486400"/>
            <a:ext cx="10404020" cy="6083754"/>
          </a:xfrm>
        </p:spPr>
        <p:txBody>
          <a:bodyPr>
            <a:normAutofit/>
          </a:bodyPr>
          <a:lstStyle/>
          <a:p>
            <a:r>
              <a:rPr lang="en-US" sz="3200" dirty="0"/>
              <a:t>Local authorities and civil society will themselves implement and motivate a participatory governance to co-decide their local development plans and self-financing mechanisms.</a:t>
            </a:r>
          </a:p>
          <a:p>
            <a:endParaRPr lang="en-US" sz="3200" dirty="0"/>
          </a:p>
          <a:p>
            <a:r>
              <a:rPr lang="en-US" sz="3200" dirty="0"/>
              <a:t>Through a civil society, academia and local authority consortium.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6"/>
          </p:nvPr>
        </p:nvSpPr>
        <p:spPr>
          <a:xfrm>
            <a:off x="12246429" y="3012999"/>
            <a:ext cx="10404020" cy="1861520"/>
          </a:xfrm>
        </p:spPr>
        <p:txBody>
          <a:bodyPr/>
          <a:lstStyle/>
          <a:p>
            <a:r>
              <a:rPr lang="en-GB" dirty="0"/>
              <a:t>Civil society and local authorities as cornerstones</a:t>
            </a:r>
          </a:p>
        </p:txBody>
      </p:sp>
    </p:spTree>
    <p:extLst>
      <p:ext uri="{BB962C8B-B14F-4D97-AF65-F5344CB8AC3E}">
        <p14:creationId xmlns:p14="http://schemas.microsoft.com/office/powerpoint/2010/main" val="1019650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1A17E6FC-74D7-4186-8786-8B778208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Asia, Pacific and Middle East:</a:t>
            </a:r>
            <a:br>
              <a:rPr lang="en-US" dirty="0"/>
            </a:br>
            <a:r>
              <a:rPr lang="en-US" dirty="0"/>
              <a:t>Estimated main contribution to SDGs</a:t>
            </a:r>
            <a:endParaRPr lang="en-IE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CB3F83AF-8144-4DB4-8C0B-B103B9BF85F7}"/>
              </a:ext>
            </a:extLst>
          </p:cNvPr>
          <p:cNvSpPr txBox="1">
            <a:spLocks/>
          </p:cNvSpPr>
          <p:nvPr/>
        </p:nvSpPr>
        <p:spPr>
          <a:xfrm>
            <a:off x="5912753" y="12814300"/>
            <a:ext cx="10120312" cy="18033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8243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kern="1200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" b="0" dirty="0">
                <a:solidFill>
                  <a:schemeClr val="tx1"/>
                </a:solidFill>
              </a:rPr>
              <a:t>Estimated top-five contribution of country Team Europe Initiatives based on assessment with Sustainable Development Goals mapper.</a:t>
            </a:r>
            <a:endParaRPr lang="en-IE" sz="2000" b="0" dirty="0">
              <a:solidFill>
                <a:schemeClr val="tx1"/>
              </a:solidFill>
            </a:endParaRPr>
          </a:p>
        </p:txBody>
      </p:sp>
      <p:pic>
        <p:nvPicPr>
          <p:cNvPr id="7" name="Content Placeholder 6" descr="Chart, bar chart&#10;&#10;Description automatically generated">
            <a:extLst>
              <a:ext uri="{FF2B5EF4-FFF2-40B4-BE49-F238E27FC236}">
                <a16:creationId xmlns:a16="http://schemas.microsoft.com/office/drawing/2014/main" xmlns="" id="{A89B5EDB-4CB0-4CF1-ADC2-05658B4FFBDE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85" y="2958192"/>
            <a:ext cx="13119611" cy="9856107"/>
          </a:xfrm>
        </p:spPr>
      </p:pic>
    </p:spTree>
    <p:extLst>
      <p:ext uri="{BB962C8B-B14F-4D97-AF65-F5344CB8AC3E}">
        <p14:creationId xmlns:p14="http://schemas.microsoft.com/office/powerpoint/2010/main" val="3889054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	Bangladesh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Promote decent work through new employment policy, strengthening social protection, access to quality basic education, lifelong learning, working environment and good governance in labour administration;</a:t>
            </a:r>
          </a:p>
          <a:p>
            <a:r>
              <a:rPr lang="en-GB" sz="3200" dirty="0"/>
              <a:t>Provided support to enhance safety, sustainability and decent work in different sectors, incl. readymade garment sector as well as COVID support to garment workers.</a:t>
            </a:r>
          </a:p>
          <a:p>
            <a:r>
              <a:rPr lang="en-GB" sz="3200" dirty="0"/>
              <a:t>DE, DK, FR, NL, SE ES, IT and NO. Switzerland is also a partner.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GB" dirty="0"/>
              <a:t>TEI Decent work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5"/>
          </p:nvPr>
        </p:nvSpPr>
        <p:spPr>
          <a:xfrm>
            <a:off x="12246429" y="6241887"/>
            <a:ext cx="10824586" cy="6083754"/>
          </a:xfrm>
        </p:spPr>
        <p:txBody>
          <a:bodyPr>
            <a:noAutofit/>
          </a:bodyPr>
          <a:lstStyle/>
          <a:p>
            <a:r>
              <a:rPr lang="en-US" sz="3200" dirty="0"/>
              <a:t>C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ountry assessment in consultation with national authorities, civil society, private sector;</a:t>
            </a:r>
          </a:p>
          <a:p>
            <a:r>
              <a:rPr lang="en-US" sz="3200" b="0" i="0" dirty="0">
                <a:effectLst/>
                <a:latin typeface="Arial" panose="020B0604020202020204" pitchFamily="34" charset="0"/>
              </a:rPr>
              <a:t>Support designing and involvement  of employment policy with Government actors (at  central  and  local level), private sector (including employers’ and workers’ </a:t>
            </a:r>
            <a:r>
              <a:rPr lang="en-US" sz="3200" b="0" i="0" dirty="0" err="1">
                <a:effectLst/>
                <a:latin typeface="Arial" panose="020B0604020202020204" pitchFamily="34" charset="0"/>
              </a:rPr>
              <a:t>organisations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) and civil society, with focus  on  young  people,  women, and vulnerable  groups and include development  of consultative  </a:t>
            </a:r>
            <a:r>
              <a:rPr lang="en-US" sz="3200" dirty="0"/>
              <a:t>groups for holistic 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policy. </a:t>
            </a:r>
          </a:p>
          <a:p>
            <a:r>
              <a:rPr lang="en-US" sz="3200" dirty="0"/>
              <a:t>Collaborate  with  civil  society  </a:t>
            </a:r>
            <a:r>
              <a:rPr lang="en-US" sz="3200" dirty="0" err="1"/>
              <a:t>organisations</a:t>
            </a:r>
            <a:r>
              <a:rPr lang="en-US" sz="3200" dirty="0"/>
              <a:t>  to  promote  accountability  and  transparency  in economic  governance  and  advocate  for  human  rights, due  diligence  standards  and  social dialogue.</a:t>
            </a:r>
            <a:endParaRPr lang="en-GB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6"/>
          </p:nvPr>
        </p:nvSpPr>
        <p:spPr/>
        <p:txBody>
          <a:bodyPr>
            <a:normAutofit/>
          </a:bodyPr>
          <a:lstStyle/>
          <a:p>
            <a:r>
              <a:rPr lang="en-GB" dirty="0"/>
              <a:t>Stakeholder consultation, involvement and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319303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581" y="730236"/>
            <a:ext cx="19822516" cy="1391625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88077" y="-698570"/>
            <a:ext cx="10337562" cy="4323012"/>
          </a:xfrm>
        </p:spPr>
        <p:txBody>
          <a:bodyPr/>
          <a:lstStyle/>
          <a:p>
            <a:r>
              <a:rPr lang="en-GB" sz="6600" dirty="0">
                <a:solidFill>
                  <a:srgbClr val="1A53EA"/>
                </a:solidFill>
              </a:rPr>
              <a:t>Next steps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427863" y="2468903"/>
            <a:ext cx="12085311" cy="9347264"/>
          </a:xfrm>
        </p:spPr>
        <p:txBody>
          <a:bodyPr>
            <a:no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3600" dirty="0"/>
              <a:t>Focus on implementation : continued development and roll out of </a:t>
            </a:r>
            <a:r>
              <a:rPr lang="en-US" sz="3600" dirty="0"/>
              <a:t>TEIs – majority of which implement Global Gateway</a:t>
            </a:r>
            <a:endParaRPr lang="en-GB" sz="36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3600" dirty="0"/>
              <a:t>Continued dialogue with stakeholders, including civil society and local authorities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3600" dirty="0"/>
              <a:t>EU-AU process</a:t>
            </a:r>
          </a:p>
          <a:p>
            <a:pPr marL="1769410" lvl="1" indent="-857250">
              <a:buFont typeface="Courier New" panose="02070309020205020404" pitchFamily="49" charset="0"/>
              <a:buChar char="o"/>
            </a:pPr>
            <a:r>
              <a:rPr lang="en-GB" sz="3600" dirty="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Commission-to-Commission meeting 28 November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3600" dirty="0"/>
              <a:t>EU-ASEAN</a:t>
            </a:r>
          </a:p>
          <a:p>
            <a:pPr marL="1769410" lvl="1" indent="-857250">
              <a:buFont typeface="Courier New" panose="02070309020205020404" pitchFamily="49" charset="0"/>
              <a:buChar char="o"/>
            </a:pPr>
            <a:r>
              <a:rPr lang="en-GB" sz="3600" dirty="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Summit 14. December 2022;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3600" dirty="0"/>
              <a:t>EU-LAC summit</a:t>
            </a:r>
          </a:p>
          <a:p>
            <a:pPr marL="1769410" lvl="1" indent="-857250"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EU-CELAC ministerial meeting 27 October 2022</a:t>
            </a:r>
          </a:p>
          <a:p>
            <a:pPr marL="1769410" lvl="1" indent="-857250"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working towards a fully-fledged EU-CELAC summit in the future</a:t>
            </a:r>
            <a:endParaRPr lang="en-GB" sz="3600" dirty="0">
              <a:solidFill>
                <a:srgbClr val="00125C"/>
              </a:solidFill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5"/>
          <p:cNvSpPr txBox="1">
            <a:spLocks/>
          </p:cNvSpPr>
          <p:nvPr/>
        </p:nvSpPr>
        <p:spPr>
          <a:xfrm>
            <a:off x="8793365" y="-3685130"/>
            <a:ext cx="5224774" cy="4050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4319" rtl="0" eaLnBrk="1" latinLnBrk="0" hangingPunct="1">
              <a:lnSpc>
                <a:spcPct val="90000"/>
              </a:lnSpc>
              <a:spcBef>
                <a:spcPts val="1995"/>
              </a:spcBef>
              <a:buFont typeface="Arial" panose="020B0604020202020204" pitchFamily="34" charset="0"/>
              <a:buNone/>
              <a:defRPr sz="6000" kern="1200">
                <a:solidFill>
                  <a:srgbClr val="00125C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912160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431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47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4863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687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903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119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335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FF0000"/>
                </a:solidFill>
              </a:rPr>
              <a:t>To add a picture, please move the grid elements on the side and then place back.</a:t>
            </a:r>
            <a:endParaRPr lang="en-GB" sz="36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915709" y="-1387423"/>
            <a:ext cx="5194930" cy="10516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395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581" y="730236"/>
            <a:ext cx="19822516" cy="1391625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600" dirty="0">
                <a:solidFill>
                  <a:srgbClr val="1A53EA"/>
                </a:solidFill>
              </a:rPr>
              <a:t>Thanks - Questions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672253" y="3930129"/>
            <a:ext cx="10337562" cy="7084093"/>
          </a:xfrm>
        </p:spPr>
        <p:txBody>
          <a:bodyPr>
            <a:noAutofit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4000" dirty="0"/>
              <a:t>What could further improve civil society and local authorities understanding of Global Gateway?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000" dirty="0"/>
              <a:t>How are you, not least national platforms, engaging EU MS in relation to GG and TE and what further potential do you see?</a:t>
            </a:r>
            <a:endParaRPr lang="en-GB" sz="4000" dirty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4000" dirty="0"/>
              <a:t>What issues do you see in monitoring the principles underpinning the Global Gateway approach?</a:t>
            </a:r>
          </a:p>
        </p:txBody>
      </p:sp>
      <p:sp>
        <p:nvSpPr>
          <p:cNvPr id="7" name="Content Placeholder 15"/>
          <p:cNvSpPr txBox="1">
            <a:spLocks/>
          </p:cNvSpPr>
          <p:nvPr/>
        </p:nvSpPr>
        <p:spPr>
          <a:xfrm>
            <a:off x="8793365" y="-3685130"/>
            <a:ext cx="5224774" cy="4050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4319" rtl="0" eaLnBrk="1" latinLnBrk="0" hangingPunct="1">
              <a:lnSpc>
                <a:spcPct val="90000"/>
              </a:lnSpc>
              <a:spcBef>
                <a:spcPts val="1995"/>
              </a:spcBef>
              <a:buFont typeface="Arial" panose="020B0604020202020204" pitchFamily="34" charset="0"/>
              <a:buNone/>
              <a:defRPr sz="6000" kern="1200">
                <a:solidFill>
                  <a:srgbClr val="00125C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912160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431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47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4863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687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903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119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335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FF0000"/>
                </a:solidFill>
              </a:rPr>
              <a:t>To add a picture, please move the grid elements on the side and then place back.</a:t>
            </a:r>
            <a:endParaRPr lang="en-GB" sz="36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915709" y="-1387423"/>
            <a:ext cx="5194930" cy="10516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26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581" y="730236"/>
            <a:ext cx="19822516" cy="1391625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72253" y="730251"/>
            <a:ext cx="12060136" cy="4323012"/>
          </a:xfrm>
        </p:spPr>
        <p:txBody>
          <a:bodyPr/>
          <a:lstStyle/>
          <a:p>
            <a:r>
              <a:rPr lang="en-US" sz="6600" dirty="0">
                <a:solidFill>
                  <a:srgbClr val="1A53EA"/>
                </a:solidFill>
              </a:rPr>
              <a:t>Priorities and principles</a:t>
            </a:r>
            <a:endParaRPr lang="en-GB" sz="6600" dirty="0">
              <a:solidFill>
                <a:srgbClr val="1A53EA"/>
              </a:solidFill>
            </a:endParaRPr>
          </a:p>
        </p:txBody>
      </p:sp>
      <p:sp>
        <p:nvSpPr>
          <p:cNvPr id="7" name="Content Placeholder 15"/>
          <p:cNvSpPr txBox="1">
            <a:spLocks/>
          </p:cNvSpPr>
          <p:nvPr/>
        </p:nvSpPr>
        <p:spPr>
          <a:xfrm>
            <a:off x="8793365" y="-3685130"/>
            <a:ext cx="5224774" cy="4050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4319" rtl="0" eaLnBrk="1" latinLnBrk="0" hangingPunct="1">
              <a:lnSpc>
                <a:spcPct val="90000"/>
              </a:lnSpc>
              <a:spcBef>
                <a:spcPts val="1995"/>
              </a:spcBef>
              <a:buFont typeface="Arial" panose="020B0604020202020204" pitchFamily="34" charset="0"/>
              <a:buNone/>
              <a:defRPr sz="6000" kern="1200">
                <a:solidFill>
                  <a:srgbClr val="00125C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912160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431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47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4863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687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903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119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335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FF0000"/>
                </a:solidFill>
              </a:rPr>
              <a:t>To add a picture, please move the grid elements on the side and then place back.</a:t>
            </a:r>
            <a:endParaRPr lang="en-GB" sz="36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915709" y="-1387423"/>
            <a:ext cx="5194930" cy="10516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6FC3695-C50C-48A5-A88F-0D9CE4E87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014" y="9175258"/>
            <a:ext cx="13414375" cy="45407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0FF6F75-3D5D-4B1D-895F-250F2723A8B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18014" y="3332380"/>
            <a:ext cx="13418064" cy="756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57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581" y="730236"/>
            <a:ext cx="19822516" cy="1391625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solidFill>
                  <a:srgbClr val="1A53EA"/>
                </a:solidFill>
              </a:rPr>
              <a:t>Global Gateway framework</a:t>
            </a:r>
            <a:endParaRPr lang="en-GB" sz="6600" dirty="0">
              <a:solidFill>
                <a:srgbClr val="1A53EA"/>
              </a:solidFill>
            </a:endParaRPr>
          </a:p>
        </p:txBody>
      </p:sp>
      <p:sp>
        <p:nvSpPr>
          <p:cNvPr id="7" name="Content Placeholder 15"/>
          <p:cNvSpPr txBox="1">
            <a:spLocks/>
          </p:cNvSpPr>
          <p:nvPr/>
        </p:nvSpPr>
        <p:spPr>
          <a:xfrm>
            <a:off x="8793365" y="-3685130"/>
            <a:ext cx="5224774" cy="4050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4319" rtl="0" eaLnBrk="1" latinLnBrk="0" hangingPunct="1">
              <a:lnSpc>
                <a:spcPct val="90000"/>
              </a:lnSpc>
              <a:spcBef>
                <a:spcPts val="1995"/>
              </a:spcBef>
              <a:buFont typeface="Arial" panose="020B0604020202020204" pitchFamily="34" charset="0"/>
              <a:buNone/>
              <a:defRPr sz="6000" kern="1200">
                <a:solidFill>
                  <a:srgbClr val="00125C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912160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431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47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4863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687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903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119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335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FF0000"/>
                </a:solidFill>
              </a:rPr>
              <a:t>To add a picture, please move the grid elements on the side and then place back.</a:t>
            </a:r>
            <a:endParaRPr lang="en-GB" sz="36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915709" y="-1387423"/>
            <a:ext cx="5194930" cy="10516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FB5F0D8-5CEC-4B78-AFD0-DA26CD1D0B73}"/>
              </a:ext>
            </a:extLst>
          </p:cNvPr>
          <p:cNvGrpSpPr/>
          <p:nvPr/>
        </p:nvGrpSpPr>
        <p:grpSpPr>
          <a:xfrm>
            <a:off x="1672253" y="4479753"/>
            <a:ext cx="18071869" cy="8365969"/>
            <a:chOff x="1343176" y="1999623"/>
            <a:chExt cx="9497762" cy="29591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F6A545C-6573-4A95-9293-CFA8D451F70F}"/>
                </a:ext>
              </a:extLst>
            </p:cNvPr>
            <p:cNvSpPr/>
            <p:nvPr/>
          </p:nvSpPr>
          <p:spPr>
            <a:xfrm>
              <a:off x="1348257" y="3498841"/>
              <a:ext cx="3278470" cy="14510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180000" rtlCol="0" anchor="t" anchorCtr="0"/>
            <a:lstStyle/>
            <a:p>
              <a:pPr>
                <a:spcAft>
                  <a:spcPts val="1000"/>
                </a:spcAft>
              </a:pPr>
              <a:r>
                <a:rPr lang="en-IE" sz="2800" b="1" dirty="0">
                  <a:solidFill>
                    <a:srgbClr val="8F4099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Civil society </a:t>
              </a:r>
            </a:p>
            <a:p>
              <a:pPr marL="285750" indent="-285750">
                <a:spcAft>
                  <a:spcPts val="1000"/>
                </a:spcAft>
                <a:buClr>
                  <a:srgbClr val="8F4099"/>
                </a:buClr>
                <a:buFont typeface="Arial" panose="020B0604020202020204" pitchFamily="34" charset="0"/>
                <a:buChar char="•"/>
              </a:pPr>
              <a:r>
                <a:rPr lang="en-IE" sz="2800" dirty="0">
                  <a:solidFill>
                    <a:schemeClr val="tx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Dialogue with civil society will build on existing platforms </a:t>
              </a:r>
              <a:endParaRPr lang="en-GB" sz="2400" dirty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C021E82B-EF69-474E-8FF1-60A17E694351}"/>
                </a:ext>
              </a:extLst>
            </p:cNvPr>
            <p:cNvSpPr/>
            <p:nvPr/>
          </p:nvSpPr>
          <p:spPr>
            <a:xfrm>
              <a:off x="7562468" y="1999623"/>
              <a:ext cx="3278470" cy="14510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180000" rtlCol="0" anchor="t" anchorCtr="0"/>
            <a:lstStyle/>
            <a:p>
              <a:pPr>
                <a:spcAft>
                  <a:spcPts val="1000"/>
                </a:spcAft>
              </a:pPr>
              <a:r>
                <a:rPr lang="en-IE" sz="2800" b="1" dirty="0">
                  <a:solidFill>
                    <a:srgbClr val="FFCC03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Private sector role</a:t>
              </a:r>
            </a:p>
            <a:p>
              <a:pPr marL="285750" indent="-285750">
                <a:buClr>
                  <a:srgbClr val="FFCC03"/>
                </a:buClr>
                <a:buFont typeface="Arial" panose="020B0604020202020204" pitchFamily="34" charset="0"/>
                <a:buChar char="•"/>
              </a:pPr>
              <a:r>
                <a:rPr lang="en-IE" sz="2800" dirty="0">
                  <a:solidFill>
                    <a:schemeClr val="tx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Business Advisory Group, building on existing platforms and networks, will ensure intensive consultation with the private sector</a:t>
              </a:r>
              <a:endParaRPr lang="en-GB" sz="2400" dirty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3BC323C1-BA84-455D-9B75-7E848D94578E}"/>
                </a:ext>
              </a:extLst>
            </p:cNvPr>
            <p:cNvSpPr/>
            <p:nvPr/>
          </p:nvSpPr>
          <p:spPr>
            <a:xfrm>
              <a:off x="7562468" y="3498841"/>
              <a:ext cx="3278470" cy="14510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180000" rtlCol="0" anchor="t" anchorCtr="0"/>
            <a:lstStyle/>
            <a:p>
              <a:pPr>
                <a:spcAft>
                  <a:spcPts val="1000"/>
                </a:spcAft>
              </a:pPr>
              <a:r>
                <a:rPr lang="en-IE" sz="2800" b="1" dirty="0">
                  <a:solidFill>
                    <a:srgbClr val="18BAA8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International fora</a:t>
              </a:r>
            </a:p>
            <a:p>
              <a:pPr marL="285750" indent="-285750">
                <a:buClr>
                  <a:srgbClr val="18BAA8"/>
                </a:buClr>
                <a:buFont typeface="Arial" panose="020B0604020202020204" pitchFamily="34" charset="0"/>
                <a:buChar char="•"/>
              </a:pPr>
              <a:r>
                <a:rPr lang="en-IE" sz="2800" dirty="0">
                  <a:solidFill>
                    <a:schemeClr val="tx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Global Gateway – EU and MS investment packages to be built for major summits, a priority for discussion</a:t>
              </a:r>
              <a:r>
                <a:rPr lang="en-IE" sz="2800" b="1" dirty="0">
                  <a:solidFill>
                    <a:schemeClr val="tx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 </a:t>
              </a:r>
              <a:r>
                <a:rPr lang="en-IE" sz="2800" dirty="0">
                  <a:solidFill>
                    <a:schemeClr val="tx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in multilateral fora</a:t>
              </a:r>
            </a:p>
            <a:p>
              <a:pPr marL="285750" indent="-285750">
                <a:buClr>
                  <a:schemeClr val="accent6"/>
                </a:buClr>
                <a:buFont typeface="Arial" panose="020B0604020202020204" pitchFamily="34" charset="0"/>
                <a:buChar char="•"/>
              </a:pPr>
              <a:endParaRPr lang="en-GB" sz="2400" dirty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E2DC485B-B7A3-4C17-9414-797E6A7CBED1}"/>
                </a:ext>
              </a:extLst>
            </p:cNvPr>
            <p:cNvSpPr/>
            <p:nvPr/>
          </p:nvSpPr>
          <p:spPr>
            <a:xfrm>
              <a:off x="4626727" y="1999626"/>
              <a:ext cx="1451077" cy="1451077"/>
            </a:xfrm>
            <a:prstGeom prst="rect">
              <a:avLst/>
            </a:prstGeom>
            <a:solidFill>
              <a:srgbClr val="1A53EA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59287A97-277D-48C7-AC77-B289681C3EAF}"/>
                </a:ext>
              </a:extLst>
            </p:cNvPr>
            <p:cNvSpPr/>
            <p:nvPr/>
          </p:nvSpPr>
          <p:spPr>
            <a:xfrm>
              <a:off x="6116472" y="1999625"/>
              <a:ext cx="1451077" cy="1451077"/>
            </a:xfrm>
            <a:prstGeom prst="rect">
              <a:avLst/>
            </a:prstGeom>
            <a:solidFill>
              <a:srgbClr val="FFCC0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2C70B5C0-E9B0-4E6B-BE7A-72CA5380314B}"/>
                </a:ext>
              </a:extLst>
            </p:cNvPr>
            <p:cNvSpPr/>
            <p:nvPr/>
          </p:nvSpPr>
          <p:spPr>
            <a:xfrm>
              <a:off x="4626726" y="3498842"/>
              <a:ext cx="1451077" cy="1451077"/>
            </a:xfrm>
            <a:prstGeom prst="rect">
              <a:avLst/>
            </a:prstGeom>
            <a:solidFill>
              <a:srgbClr val="8F4099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5F59EA36-948D-4545-9C19-2DEF0039A55F}"/>
                </a:ext>
              </a:extLst>
            </p:cNvPr>
            <p:cNvSpPr/>
            <p:nvPr/>
          </p:nvSpPr>
          <p:spPr>
            <a:xfrm>
              <a:off x="6116472" y="3498842"/>
              <a:ext cx="1451077" cy="1451077"/>
            </a:xfrm>
            <a:prstGeom prst="rect">
              <a:avLst/>
            </a:prstGeom>
            <a:solidFill>
              <a:srgbClr val="18BAA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DF14EC38-1914-4637-9058-E14CBAE14870}"/>
                </a:ext>
              </a:extLst>
            </p:cNvPr>
            <p:cNvSpPr/>
            <p:nvPr/>
          </p:nvSpPr>
          <p:spPr>
            <a:xfrm>
              <a:off x="1348257" y="1999624"/>
              <a:ext cx="3278470" cy="14510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180000" rtlCol="0" anchor="t" anchorCtr="0"/>
            <a:lstStyle/>
            <a:p>
              <a:pPr>
                <a:spcAft>
                  <a:spcPts val="1000"/>
                </a:spcAft>
              </a:pPr>
              <a:r>
                <a:rPr lang="en-IE" sz="2800" b="1" dirty="0">
                  <a:solidFill>
                    <a:srgbClr val="1A53E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Global Gateway Board</a:t>
              </a:r>
            </a:p>
            <a:p>
              <a:pPr marL="285750" indent="-285750">
                <a:buClr>
                  <a:srgbClr val="1A53EA"/>
                </a:buClr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tx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Global Gateway Board will be established to provide strategic guidance</a:t>
              </a:r>
              <a:endParaRPr lang="en-GB" sz="2400" dirty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54CC1815-7CE8-41AF-95D8-6CC2153FE159}"/>
                </a:ext>
              </a:extLst>
            </p:cNvPr>
            <p:cNvCxnSpPr/>
            <p:nvPr/>
          </p:nvCxnSpPr>
          <p:spPr>
            <a:xfrm>
              <a:off x="1348257" y="1999624"/>
              <a:ext cx="0" cy="1451077"/>
            </a:xfrm>
            <a:prstGeom prst="line">
              <a:avLst/>
            </a:prstGeom>
            <a:ln w="28575">
              <a:solidFill>
                <a:srgbClr val="1A53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45A9DBDA-F38B-4CDA-A63E-E4D216783CAC}"/>
                </a:ext>
              </a:extLst>
            </p:cNvPr>
            <p:cNvCxnSpPr/>
            <p:nvPr/>
          </p:nvCxnSpPr>
          <p:spPr>
            <a:xfrm>
              <a:off x="1343176" y="3498842"/>
              <a:ext cx="0" cy="1451077"/>
            </a:xfrm>
            <a:prstGeom prst="line">
              <a:avLst/>
            </a:prstGeom>
            <a:ln w="28575">
              <a:solidFill>
                <a:srgbClr val="8F4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9634801A-53BC-4408-B696-690A5318B25C}"/>
                </a:ext>
              </a:extLst>
            </p:cNvPr>
            <p:cNvCxnSpPr/>
            <p:nvPr/>
          </p:nvCxnSpPr>
          <p:spPr>
            <a:xfrm>
              <a:off x="10840938" y="1999624"/>
              <a:ext cx="0" cy="1451077"/>
            </a:xfrm>
            <a:prstGeom prst="line">
              <a:avLst/>
            </a:prstGeom>
            <a:ln w="28575">
              <a:solidFill>
                <a:srgbClr val="FFCC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23E94F56-B5E7-4F34-B6F3-8A6457942B3B}"/>
                </a:ext>
              </a:extLst>
            </p:cNvPr>
            <p:cNvCxnSpPr/>
            <p:nvPr/>
          </p:nvCxnSpPr>
          <p:spPr>
            <a:xfrm>
              <a:off x="10840938" y="3507702"/>
              <a:ext cx="0" cy="1451077"/>
            </a:xfrm>
            <a:prstGeom prst="line">
              <a:avLst/>
            </a:prstGeom>
            <a:ln w="28575">
              <a:solidFill>
                <a:srgbClr val="18BA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554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07C52F-4054-45D3-86DA-D3E61CDAFF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1109" y="2962385"/>
            <a:ext cx="6622661" cy="87915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Global Gateway and Team Europe approach</a:t>
            </a:r>
          </a:p>
          <a:p>
            <a:r>
              <a:rPr lang="en-US" dirty="0"/>
              <a:t>Democratic values, rule of law, human rights, social and workers’ rights, intellectual property;</a:t>
            </a:r>
          </a:p>
          <a:p>
            <a:r>
              <a:rPr lang="en-US" dirty="0"/>
              <a:t>Delivering for people requires transparency, accountability, financial sustainability, openness and a level playing field;</a:t>
            </a:r>
          </a:p>
          <a:p>
            <a:r>
              <a:rPr lang="en-US" dirty="0"/>
              <a:t>Public consultation and civil society involvement in potential projects;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E516743-FF7C-4817-A463-6008FA01529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9257245" y="2962384"/>
            <a:ext cx="6622661" cy="87915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Roots of Democracy and Sustainable Development </a:t>
            </a:r>
          </a:p>
          <a:p>
            <a:r>
              <a:rPr lang="en-US" dirty="0"/>
              <a:t>Civil Society crucial to any democratic system and asset in itself;</a:t>
            </a:r>
          </a:p>
          <a:p>
            <a:r>
              <a:rPr lang="en-US" dirty="0"/>
              <a:t>Civil Society contributes to inclusive policies, transparency and accountability, better social services and inclusive sustainable growth;</a:t>
            </a:r>
          </a:p>
          <a:p>
            <a:r>
              <a:rPr lang="en-US" dirty="0"/>
              <a:t>Multi-stakeholder dialogues and EU Roadmaps (country level) for engagement with CSO.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DF60AB1-0BA6-424D-A47B-12FD508709C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6693381" y="2962383"/>
            <a:ext cx="7228452" cy="8791575"/>
          </a:xfrm>
        </p:spPr>
        <p:txBody>
          <a:bodyPr/>
          <a:lstStyle/>
          <a:p>
            <a:pPr marL="0" indent="0">
              <a:buNone/>
            </a:pPr>
            <a:r>
              <a:rPr lang="en-GB" sz="3700" b="1" dirty="0"/>
              <a:t>Local Authorities for enhanced governance and development</a:t>
            </a:r>
          </a:p>
          <a:p>
            <a:pPr>
              <a:lnSpc>
                <a:spcPct val="80000"/>
              </a:lnSpc>
            </a:pPr>
            <a:r>
              <a:rPr lang="en-GB" sz="3700" dirty="0"/>
              <a:t>LAs support promotion and achievement of democracy, good governance at local level; </a:t>
            </a:r>
          </a:p>
          <a:p>
            <a:pPr>
              <a:lnSpc>
                <a:spcPct val="80000"/>
              </a:lnSpc>
            </a:pPr>
            <a:r>
              <a:rPr lang="en-GB" sz="3700" dirty="0"/>
              <a:t>LAs have </a:t>
            </a:r>
            <a:r>
              <a:rPr lang="en-GB" sz="3700" dirty="0" err="1"/>
              <a:t>responsability</a:t>
            </a:r>
            <a:r>
              <a:rPr lang="en-GB" sz="3700" dirty="0"/>
              <a:t> in achieving sustainable development and equitable outcomes;</a:t>
            </a:r>
          </a:p>
          <a:p>
            <a:pPr>
              <a:lnSpc>
                <a:spcPct val="80000"/>
              </a:lnSpc>
            </a:pPr>
            <a:r>
              <a:rPr lang="en-GB" sz="3700" dirty="0"/>
              <a:t>LAs manage and implement public policies and services on the basis of local policy-making processes.</a:t>
            </a:r>
          </a:p>
          <a:p>
            <a:pPr>
              <a:lnSpc>
                <a:spcPct val="80000"/>
              </a:lnSpc>
            </a:pPr>
            <a:endParaRPr lang="en-IE" sz="3700" dirty="0"/>
          </a:p>
        </p:txBody>
      </p:sp>
    </p:spTree>
    <p:extLst>
      <p:ext uri="{BB962C8B-B14F-4D97-AF65-F5344CB8AC3E}">
        <p14:creationId xmlns:p14="http://schemas.microsoft.com/office/powerpoint/2010/main" val="504951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xmlns="" id="{BD1E5E7F-2B89-7488-E86A-7C36BFDD4B2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50964854"/>
              </p:ext>
            </p:extLst>
          </p:nvPr>
        </p:nvGraphicFramePr>
        <p:xfrm>
          <a:off x="916524" y="3415393"/>
          <a:ext cx="22490626" cy="9697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6899">
                  <a:extLst>
                    <a:ext uri="{9D8B030D-6E8A-4147-A177-3AD203B41FA5}">
                      <a16:colId xmlns:a16="http://schemas.microsoft.com/office/drawing/2014/main" xmlns="" val="3221442691"/>
                    </a:ext>
                  </a:extLst>
                </a:gridCol>
                <a:gridCol w="7743989">
                  <a:extLst>
                    <a:ext uri="{9D8B030D-6E8A-4147-A177-3AD203B41FA5}">
                      <a16:colId xmlns:a16="http://schemas.microsoft.com/office/drawing/2014/main" xmlns="" val="4192879138"/>
                    </a:ext>
                  </a:extLst>
                </a:gridCol>
                <a:gridCol w="6829738">
                  <a:extLst>
                    <a:ext uri="{9D8B030D-6E8A-4147-A177-3AD203B41FA5}">
                      <a16:colId xmlns:a16="http://schemas.microsoft.com/office/drawing/2014/main" xmlns="" val="353775370"/>
                    </a:ext>
                  </a:extLst>
                </a:gridCol>
              </a:tblGrid>
              <a:tr h="981318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4000" kern="1200">
                          <a:effectLst/>
                        </a:rPr>
                        <a:t>Country</a:t>
                      </a:r>
                      <a:r>
                        <a:rPr lang="fr-BE" sz="4000" kern="1200" baseline="0">
                          <a:effectLst/>
                        </a:rPr>
                        <a:t> </a:t>
                      </a:r>
                      <a:r>
                        <a:rPr lang="fr-BE" sz="4000" kern="1200" baseline="0" err="1">
                          <a:effectLst/>
                        </a:rPr>
                        <a:t>TEIs</a:t>
                      </a:r>
                      <a:endParaRPr lang="fr-BE" err="1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4000" kern="1200" err="1">
                          <a:effectLst/>
                        </a:rPr>
                        <a:t>Regional</a:t>
                      </a:r>
                      <a:r>
                        <a:rPr lang="fr-BE" sz="4000" kern="1200">
                          <a:effectLst/>
                        </a:rPr>
                        <a:t> </a:t>
                      </a:r>
                      <a:r>
                        <a:rPr lang="fr-BE" sz="4000" kern="1200" err="1">
                          <a:effectLst/>
                        </a:rPr>
                        <a:t>TEIs</a:t>
                      </a:r>
                      <a:endParaRPr lang="fr-BE" err="1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effectLst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193672050"/>
                  </a:ext>
                </a:extLst>
              </a:tr>
              <a:tr h="981318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4000" kern="1200">
                          <a:effectLst/>
                        </a:rPr>
                        <a:t>SSA country </a:t>
                      </a:r>
                      <a:r>
                        <a:rPr lang="fr-BE" sz="4000" kern="1200" err="1">
                          <a:effectLst/>
                        </a:rPr>
                        <a:t>TEIs</a:t>
                      </a:r>
                      <a:r>
                        <a:rPr lang="fr-BE" sz="4000" kern="1200">
                          <a:effectLst/>
                        </a:rPr>
                        <a:t>: 70</a:t>
                      </a:r>
                      <a:endParaRPr lang="fr-BE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4000" kern="1200" err="1">
                          <a:effectLst/>
                        </a:rPr>
                        <a:t>Africa</a:t>
                      </a:r>
                      <a:r>
                        <a:rPr lang="fr-BE" sz="4000" kern="1200">
                          <a:effectLst/>
                        </a:rPr>
                        <a:t> </a:t>
                      </a:r>
                      <a:r>
                        <a:rPr lang="fr-BE" sz="4000" kern="1200" err="1">
                          <a:effectLst/>
                        </a:rPr>
                        <a:t>regional</a:t>
                      </a:r>
                      <a:r>
                        <a:rPr lang="fr-BE" sz="4000" kern="1200">
                          <a:effectLst/>
                        </a:rPr>
                        <a:t> </a:t>
                      </a:r>
                      <a:r>
                        <a:rPr lang="fr-BE" sz="4000" kern="1200" err="1">
                          <a:effectLst/>
                        </a:rPr>
                        <a:t>TEIs</a:t>
                      </a:r>
                      <a:r>
                        <a:rPr lang="fr-BE" sz="4000" kern="1200">
                          <a:effectLst/>
                        </a:rPr>
                        <a:t>: 16</a:t>
                      </a:r>
                      <a:endParaRPr lang="fr-BE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4000" kern="1200">
                          <a:effectLst/>
                        </a:rPr>
                        <a:t>Total:</a:t>
                      </a:r>
                      <a:r>
                        <a:rPr lang="fr-BE" sz="4000" kern="1200" baseline="0">
                          <a:effectLst/>
                        </a:rPr>
                        <a:t> 86 </a:t>
                      </a:r>
                      <a:r>
                        <a:rPr lang="fr-BE" sz="4000" kern="1200" baseline="0" err="1">
                          <a:effectLst/>
                        </a:rPr>
                        <a:t>TEIs</a:t>
                      </a:r>
                      <a:r>
                        <a:rPr lang="fr-BE" sz="4000" kern="1200" baseline="0">
                          <a:effectLst/>
                        </a:rPr>
                        <a:t> in SSA</a:t>
                      </a:r>
                      <a:endParaRPr lang="fr-BE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463171030"/>
                  </a:ext>
                </a:extLst>
              </a:tr>
              <a:tr h="981318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4000" kern="1200">
                          <a:effectLst/>
                        </a:rPr>
                        <a:t>LAC country </a:t>
                      </a:r>
                      <a:r>
                        <a:rPr lang="fr-BE" sz="4000" kern="1200" err="1">
                          <a:effectLst/>
                        </a:rPr>
                        <a:t>TEIs</a:t>
                      </a:r>
                      <a:r>
                        <a:rPr lang="fr-BE" sz="4000" kern="1200">
                          <a:effectLst/>
                        </a:rPr>
                        <a:t>: 24</a:t>
                      </a:r>
                      <a:endParaRPr lang="fr-BE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4000" kern="1200">
                          <a:effectLst/>
                        </a:rPr>
                        <a:t>LAC </a:t>
                      </a:r>
                      <a:r>
                        <a:rPr lang="fr-BE" sz="4000" kern="1200" err="1">
                          <a:effectLst/>
                        </a:rPr>
                        <a:t>regional</a:t>
                      </a:r>
                      <a:r>
                        <a:rPr lang="fr-BE" sz="4000" kern="1200">
                          <a:effectLst/>
                        </a:rPr>
                        <a:t> </a:t>
                      </a:r>
                      <a:r>
                        <a:rPr lang="fr-BE" sz="4000" kern="1200" err="1">
                          <a:effectLst/>
                        </a:rPr>
                        <a:t>TEIs</a:t>
                      </a:r>
                      <a:r>
                        <a:rPr lang="fr-BE" sz="4000" kern="1200">
                          <a:effectLst/>
                        </a:rPr>
                        <a:t>:</a:t>
                      </a:r>
                      <a:r>
                        <a:rPr lang="fr-BE" sz="4000" kern="1200" baseline="0">
                          <a:effectLst/>
                        </a:rPr>
                        <a:t> 6</a:t>
                      </a:r>
                      <a:endParaRPr lang="fr-BE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4000" kern="1200">
                          <a:effectLst/>
                        </a:rPr>
                        <a:t>Total:</a:t>
                      </a:r>
                      <a:r>
                        <a:rPr lang="fr-BE" sz="4000" kern="1200" baseline="0">
                          <a:effectLst/>
                        </a:rPr>
                        <a:t> 30 </a:t>
                      </a:r>
                      <a:r>
                        <a:rPr lang="fr-BE" sz="4000" kern="1200" baseline="0" err="1">
                          <a:effectLst/>
                        </a:rPr>
                        <a:t>TEIs</a:t>
                      </a:r>
                      <a:r>
                        <a:rPr lang="fr-BE" sz="4000" kern="1200" baseline="0">
                          <a:effectLst/>
                        </a:rPr>
                        <a:t> in LAC</a:t>
                      </a:r>
                      <a:endParaRPr lang="fr-BE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33702163"/>
                  </a:ext>
                </a:extLst>
              </a:tr>
              <a:tr h="1728991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4000" kern="1200">
                          <a:effectLst/>
                        </a:rPr>
                        <a:t>ASIAPAC country </a:t>
                      </a:r>
                      <a:r>
                        <a:rPr lang="fr-BE" sz="4000" kern="1200" err="1">
                          <a:effectLst/>
                        </a:rPr>
                        <a:t>TEIs</a:t>
                      </a:r>
                      <a:r>
                        <a:rPr lang="fr-BE" sz="4000" kern="1200">
                          <a:effectLst/>
                        </a:rPr>
                        <a:t>: 17</a:t>
                      </a:r>
                      <a:endParaRPr lang="fr-BE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4000" kern="1200">
                          <a:effectLst/>
                        </a:rPr>
                        <a:t>ASIAPAC </a:t>
                      </a:r>
                      <a:r>
                        <a:rPr lang="fr-BE" sz="4000" kern="1200" err="1">
                          <a:effectLst/>
                        </a:rPr>
                        <a:t>regional</a:t>
                      </a:r>
                      <a:r>
                        <a:rPr lang="fr-BE" sz="4000" kern="1200">
                          <a:effectLst/>
                        </a:rPr>
                        <a:t> </a:t>
                      </a:r>
                      <a:r>
                        <a:rPr lang="fr-BE" sz="4000" kern="1200" err="1">
                          <a:effectLst/>
                        </a:rPr>
                        <a:t>TEIs</a:t>
                      </a:r>
                      <a:r>
                        <a:rPr lang="fr-BE" sz="4000" kern="1200">
                          <a:effectLst/>
                        </a:rPr>
                        <a:t>: 6</a:t>
                      </a:r>
                      <a:endParaRPr lang="fr-BE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4000" kern="1200">
                          <a:effectLst/>
                        </a:rPr>
                        <a:t>Total:</a:t>
                      </a:r>
                      <a:r>
                        <a:rPr lang="fr-BE" sz="4000" kern="1200" baseline="0">
                          <a:effectLst/>
                        </a:rPr>
                        <a:t> 23 </a:t>
                      </a:r>
                      <a:r>
                        <a:rPr lang="fr-BE" sz="4000" kern="1200" baseline="0" err="1">
                          <a:effectLst/>
                        </a:rPr>
                        <a:t>TEIs</a:t>
                      </a:r>
                      <a:r>
                        <a:rPr lang="fr-BE" sz="4000" kern="1200" baseline="0">
                          <a:effectLst/>
                        </a:rPr>
                        <a:t> in ASIAPAC</a:t>
                      </a:r>
                      <a:endParaRPr lang="fr-BE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057753323"/>
                  </a:ext>
                </a:extLst>
              </a:tr>
              <a:tr h="694481">
                <a:tc>
                  <a:txBody>
                    <a:bodyPr/>
                    <a:lstStyle/>
                    <a:p>
                      <a:pPr marL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4000" kern="1200" baseline="0">
                          <a:effectLst/>
                        </a:rPr>
                        <a:t>INTPA country </a:t>
                      </a:r>
                      <a:r>
                        <a:rPr lang="fr-BE" sz="4000" kern="1200" baseline="0" err="1">
                          <a:effectLst/>
                        </a:rPr>
                        <a:t>TEIs</a:t>
                      </a:r>
                      <a:r>
                        <a:rPr lang="fr-BE" sz="4000" kern="1200" baseline="0">
                          <a:effectLst/>
                        </a:rPr>
                        <a:t>: 111</a:t>
                      </a:r>
                    </a:p>
                  </a:txBody>
                  <a:tcPr marL="0" marR="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4000" kern="1200">
                          <a:effectLst/>
                        </a:rPr>
                        <a:t>INTPA </a:t>
                      </a:r>
                      <a:r>
                        <a:rPr lang="fr-BE" sz="4000" kern="1200" err="1">
                          <a:effectLst/>
                        </a:rPr>
                        <a:t>regional</a:t>
                      </a:r>
                      <a:r>
                        <a:rPr lang="fr-BE" sz="4000" kern="1200">
                          <a:effectLst/>
                        </a:rPr>
                        <a:t> </a:t>
                      </a:r>
                      <a:r>
                        <a:rPr lang="fr-BE" sz="4000" kern="1200" err="1">
                          <a:effectLst/>
                        </a:rPr>
                        <a:t>TEIs</a:t>
                      </a:r>
                      <a:r>
                        <a:rPr lang="fr-BE" sz="4000" kern="1200">
                          <a:effectLst/>
                        </a:rPr>
                        <a:t>: 28</a:t>
                      </a:r>
                    </a:p>
                  </a:txBody>
                  <a:tcPr marL="0" marR="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4000" kern="1200" baseline="0">
                          <a:effectLst/>
                        </a:rPr>
                        <a:t>Total: 139 in INTPA countries</a:t>
                      </a:r>
                    </a:p>
                  </a:txBody>
                  <a:tcPr marL="0" marR="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9969505"/>
                  </a:ext>
                </a:extLst>
              </a:tr>
              <a:tr h="1728991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4000" kern="1200" err="1">
                          <a:effectLst/>
                        </a:rPr>
                        <a:t>Neighbourhood</a:t>
                      </a:r>
                      <a:r>
                        <a:rPr lang="fr-BE" sz="4000" kern="1200" baseline="0">
                          <a:effectLst/>
                        </a:rPr>
                        <a:t> country </a:t>
                      </a:r>
                      <a:r>
                        <a:rPr lang="fr-BE" sz="4000" kern="1200" baseline="0" err="1">
                          <a:effectLst/>
                        </a:rPr>
                        <a:t>TEIs</a:t>
                      </a:r>
                      <a:r>
                        <a:rPr lang="fr-BE" sz="4000" kern="1200" baseline="0">
                          <a:effectLst/>
                        </a:rPr>
                        <a:t>: 16</a:t>
                      </a:r>
                      <a:endParaRPr lang="fr-BE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4000" kern="1200" err="1">
                          <a:effectLst/>
                        </a:rPr>
                        <a:t>Neighbourhood</a:t>
                      </a:r>
                      <a:r>
                        <a:rPr lang="fr-BE" sz="4000" kern="1200">
                          <a:effectLst/>
                        </a:rPr>
                        <a:t> </a:t>
                      </a:r>
                      <a:r>
                        <a:rPr lang="fr-BE" sz="4000" kern="1200" err="1">
                          <a:effectLst/>
                        </a:rPr>
                        <a:t>regional</a:t>
                      </a:r>
                      <a:r>
                        <a:rPr lang="fr-BE" sz="4000" kern="1200">
                          <a:effectLst/>
                        </a:rPr>
                        <a:t> </a:t>
                      </a:r>
                      <a:r>
                        <a:rPr lang="fr-BE" sz="4000" kern="1200" err="1">
                          <a:effectLst/>
                        </a:rPr>
                        <a:t>TEIs</a:t>
                      </a:r>
                      <a:r>
                        <a:rPr lang="fr-BE" sz="4000" kern="1200">
                          <a:effectLst/>
                        </a:rPr>
                        <a:t>: 3</a:t>
                      </a:r>
                      <a:endParaRPr lang="fr-BE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4000" kern="1200">
                          <a:effectLst/>
                        </a:rPr>
                        <a:t>Total:</a:t>
                      </a:r>
                      <a:r>
                        <a:rPr lang="fr-BE" sz="4000" kern="1200" baseline="0">
                          <a:effectLst/>
                        </a:rPr>
                        <a:t> 19 </a:t>
                      </a:r>
                      <a:r>
                        <a:rPr lang="fr-BE" sz="4000" kern="1200" baseline="0" err="1">
                          <a:effectLst/>
                        </a:rPr>
                        <a:t>TEIs</a:t>
                      </a:r>
                      <a:r>
                        <a:rPr lang="fr-BE" sz="4000" kern="1200" baseline="0">
                          <a:effectLst/>
                        </a:rPr>
                        <a:t> in NEAR</a:t>
                      </a:r>
                      <a:endParaRPr lang="fr-BE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789528750"/>
                  </a:ext>
                </a:extLst>
              </a:tr>
              <a:tr h="757615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4000" kern="1200" dirty="0">
                          <a:effectLst/>
                        </a:rPr>
                        <a:t>Total: 127 country </a:t>
                      </a:r>
                      <a:r>
                        <a:rPr lang="fr-BE" sz="4000" kern="1200" dirty="0" err="1">
                          <a:effectLst/>
                        </a:rPr>
                        <a:t>TEIs</a:t>
                      </a:r>
                      <a:endParaRPr lang="fr-BE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4000" kern="1200">
                          <a:effectLst/>
                        </a:rPr>
                        <a:t>Total: 31 </a:t>
                      </a:r>
                      <a:r>
                        <a:rPr lang="fr-BE" sz="4000" kern="1200" err="1">
                          <a:effectLst/>
                        </a:rPr>
                        <a:t>regional</a:t>
                      </a:r>
                      <a:r>
                        <a:rPr lang="fr-BE" sz="4000" kern="1200">
                          <a:effectLst/>
                        </a:rPr>
                        <a:t> </a:t>
                      </a:r>
                      <a:r>
                        <a:rPr lang="fr-BE" sz="4000" kern="1200" err="1">
                          <a:effectLst/>
                        </a:rPr>
                        <a:t>TEIs</a:t>
                      </a:r>
                      <a:endParaRPr lang="fr-BE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4000" b="1" kern="1200">
                          <a:effectLst/>
                        </a:rPr>
                        <a:t>Total:</a:t>
                      </a:r>
                      <a:r>
                        <a:rPr lang="fr-BE" sz="4000" b="1" kern="1200" baseline="0">
                          <a:effectLst/>
                        </a:rPr>
                        <a:t> 158 </a:t>
                      </a:r>
                      <a:r>
                        <a:rPr lang="fr-BE" sz="4000" b="1" kern="1200" baseline="0" err="1">
                          <a:effectLst/>
                        </a:rPr>
                        <a:t>TEIs</a:t>
                      </a:r>
                      <a:endParaRPr lang="fr-BE" b="1" err="1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5823672"/>
                  </a:ext>
                </a:extLst>
              </a:tr>
              <a:tr h="1843735">
                <a:tc>
                  <a:txBody>
                    <a:bodyPr/>
                    <a:lstStyle/>
                    <a:p>
                      <a:pPr marL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BE" sz="4000" kern="120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BE" sz="4000" kern="120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4400" b="1" kern="1200" baseline="0" dirty="0">
                          <a:effectLst/>
                        </a:rPr>
                        <a:t>+ 4 Global-</a:t>
                      </a:r>
                      <a:r>
                        <a:rPr lang="fr-BE" sz="4400" b="1" kern="1200" baseline="0" dirty="0" err="1">
                          <a:effectLst/>
                        </a:rPr>
                        <a:t>Thematic</a:t>
                      </a:r>
                      <a:r>
                        <a:rPr lang="fr-BE" sz="4400" b="1" kern="1200" baseline="0" dirty="0">
                          <a:effectLst/>
                        </a:rPr>
                        <a:t> =</a:t>
                      </a:r>
                    </a:p>
                    <a:p>
                      <a:pPr marL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4400" b="1" kern="1200" baseline="0" dirty="0">
                          <a:effectLst/>
                        </a:rPr>
                        <a:t>Total: 162 </a:t>
                      </a:r>
                      <a:r>
                        <a:rPr lang="fr-BE" sz="4400" b="1" kern="1200" baseline="0" dirty="0" err="1">
                          <a:effectLst/>
                        </a:rPr>
                        <a:t>TEIs</a:t>
                      </a:r>
                      <a:endParaRPr lang="fr-BE" sz="4400" b="1" kern="1200" baseline="0" dirty="0">
                        <a:effectLst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5496783"/>
                  </a:ext>
                </a:extLst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68686" y="1611994"/>
            <a:ext cx="18722426" cy="1803399"/>
          </a:xfrm>
        </p:spPr>
        <p:txBody>
          <a:bodyPr/>
          <a:lstStyle/>
          <a:p>
            <a:r>
              <a:rPr lang="en-GB" dirty="0">
                <a:latin typeface="Arial"/>
                <a:ea typeface="Noto Sans"/>
                <a:cs typeface="Arial"/>
              </a:rPr>
              <a:t>Team Europe Initiatives per region </a:t>
            </a:r>
            <a:endParaRPr lang="en-GB" sz="2400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A8D1FC-C5C6-9285-859A-2BAAAE70105C}"/>
              </a:ext>
            </a:extLst>
          </p:cNvPr>
          <p:cNvSpPr txBox="1"/>
          <p:nvPr/>
        </p:nvSpPr>
        <p:spPr>
          <a:xfrm>
            <a:off x="10790237" y="6629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2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D6B115C5-DE0F-4AC9-9F23-CE91FDF1B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255" y="1192894"/>
            <a:ext cx="18184754" cy="1803399"/>
          </a:xfrm>
        </p:spPr>
        <p:txBody>
          <a:bodyPr/>
          <a:lstStyle/>
          <a:p>
            <a:r>
              <a:rPr lang="en-US" dirty="0"/>
              <a:t>Africa: Estimated main contribution to SDGs</a:t>
            </a:r>
            <a:endParaRPr lang="en-IE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FD588CA9-F0D5-4787-B94E-0881645E6DF2}"/>
              </a:ext>
            </a:extLst>
          </p:cNvPr>
          <p:cNvSpPr txBox="1">
            <a:spLocks/>
          </p:cNvSpPr>
          <p:nvPr/>
        </p:nvSpPr>
        <p:spPr>
          <a:xfrm>
            <a:off x="7798595" y="13100004"/>
            <a:ext cx="10120312" cy="18033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8243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kern="1200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" b="0" dirty="0">
                <a:solidFill>
                  <a:schemeClr val="tx1"/>
                </a:solidFill>
              </a:rPr>
              <a:t>Estimated top-five contribution of country Team Europe Initiatives based on assessment with Sustainable Development Goals mapper.</a:t>
            </a:r>
            <a:endParaRPr lang="en-IE" sz="2000" b="0" dirty="0">
              <a:solidFill>
                <a:schemeClr val="tx1"/>
              </a:solidFill>
            </a:endParaRPr>
          </a:p>
        </p:txBody>
      </p:sp>
      <p:pic>
        <p:nvPicPr>
          <p:cNvPr id="7" name="Content Placeholder 6" descr="Chart, bar chart&#10;&#10;Description automatically generated">
            <a:extLst>
              <a:ext uri="{FF2B5EF4-FFF2-40B4-BE49-F238E27FC236}">
                <a16:creationId xmlns:a16="http://schemas.microsoft.com/office/drawing/2014/main" xmlns="" id="{20D3D9DC-E7E6-4AFF-9198-CE185256AEF9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074" y="2497283"/>
            <a:ext cx="14021337" cy="10533529"/>
          </a:xfrm>
        </p:spPr>
      </p:pic>
    </p:spTree>
    <p:extLst>
      <p:ext uri="{BB962C8B-B14F-4D97-AF65-F5344CB8AC3E}">
        <p14:creationId xmlns:p14="http://schemas.microsoft.com/office/powerpoint/2010/main" val="481377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Mozambique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5029200"/>
            <a:ext cx="10155312" cy="8428383"/>
          </a:xfrm>
        </p:spPr>
        <p:txBody>
          <a:bodyPr>
            <a:normAutofit/>
          </a:bodyPr>
          <a:lstStyle/>
          <a:p>
            <a:r>
              <a:rPr lang="en-GB" sz="4000" dirty="0"/>
              <a:t>Youth to reach their full potential to lead the socio-economic transformation of the country.</a:t>
            </a:r>
          </a:p>
          <a:p>
            <a:r>
              <a:rPr lang="en-GB" sz="4000" dirty="0"/>
              <a:t>Through: Education, Employment/ Entrepreneurship and Empowerment. Digitalisation.</a:t>
            </a:r>
          </a:p>
          <a:p>
            <a:r>
              <a:rPr lang="en-GB" sz="4000" dirty="0"/>
              <a:t>Joint Intervention Logic defined. Communication plan and M&amp;E plan being drafted. Public launch under preparation. </a:t>
            </a:r>
          </a:p>
          <a:p>
            <a:r>
              <a:rPr lang="en-GB" sz="4000" dirty="0"/>
              <a:t>Lead: DE. MS involved: PT, FR, BE, ES, AU, SE, FI, IE, IT and NL.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4"/>
          </p:nvPr>
        </p:nvSpPr>
        <p:spPr/>
        <p:txBody>
          <a:bodyPr>
            <a:normAutofit/>
          </a:bodyPr>
          <a:lstStyle/>
          <a:p>
            <a:r>
              <a:rPr lang="en-GB" dirty="0"/>
              <a:t>TEI E-Youth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5"/>
          </p:nvPr>
        </p:nvSpPr>
        <p:spPr>
          <a:xfrm>
            <a:off x="13354492" y="6241887"/>
            <a:ext cx="9295957" cy="608375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Civil society platforms consulted in the development of Team Europe Initiatives.</a:t>
            </a:r>
          </a:p>
          <a:p>
            <a:endParaRPr lang="en-US" dirty="0"/>
          </a:p>
          <a:p>
            <a:r>
              <a:rPr lang="en-US" dirty="0"/>
              <a:t>Creation of EU Youth Sounding Board on EU’s actions on cooperation and policies, economics and trade. Monitor actions under the TEI e-Youth. Connect and influence EU’s decisions and help making EU actions more participatory, relevant and effective for young people.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6"/>
          </p:nvPr>
        </p:nvSpPr>
        <p:spPr>
          <a:xfrm>
            <a:off x="13779795" y="3923167"/>
            <a:ext cx="8870654" cy="1861520"/>
          </a:xfrm>
        </p:spPr>
        <p:txBody>
          <a:bodyPr>
            <a:normAutofit fontScale="92500"/>
          </a:bodyPr>
          <a:lstStyle/>
          <a:p>
            <a:r>
              <a:rPr lang="en-GB" dirty="0"/>
              <a:t>Civil society platforms and EU Youth Sounding Board</a:t>
            </a:r>
          </a:p>
        </p:txBody>
      </p:sp>
    </p:spTree>
    <p:extLst>
      <p:ext uri="{BB962C8B-B14F-4D97-AF65-F5344CB8AC3E}">
        <p14:creationId xmlns:p14="http://schemas.microsoft.com/office/powerpoint/2010/main" val="3033755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Africa regional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6270171"/>
            <a:ext cx="10574176" cy="6083754"/>
          </a:xfrm>
        </p:spPr>
        <p:txBody>
          <a:bodyPr>
            <a:noAutofit/>
          </a:bodyPr>
          <a:lstStyle/>
          <a:p>
            <a:r>
              <a:rPr lang="en-US" sz="3000" dirty="0"/>
              <a:t>De-risk investment into local pharmaceutical and biotech;</a:t>
            </a:r>
          </a:p>
          <a:p>
            <a:r>
              <a:rPr lang="en-US" sz="3000" dirty="0"/>
              <a:t>Help consolidate demand, facilitate market integration and use of locally produced goods;</a:t>
            </a:r>
          </a:p>
          <a:p>
            <a:r>
              <a:rPr lang="en-US" sz="3000" dirty="0"/>
              <a:t>Create an enabling environment by strengthening pharma and health systems, improve regulatory frameworks, African research capacities, education and skills, scientific cooperation and digital solutions to trace vaccines and medicines.</a:t>
            </a:r>
          </a:p>
          <a:p>
            <a:r>
              <a:rPr lang="en-US" sz="3000" dirty="0"/>
              <a:t>Actions at continental level in Senegal, South Africa, Rwanda and Ghana: part of EU-AU investment package</a:t>
            </a:r>
          </a:p>
          <a:p>
            <a:r>
              <a:rPr lang="en-US" sz="3000" dirty="0"/>
              <a:t>BE, BG, CZ, DE, DK, ES, FR, PL, PT, SE, + KFW, CDP.</a:t>
            </a:r>
            <a:endParaRPr lang="en-GB" sz="3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TEI Manufacturing and access to vaccines, medicines and health technologies in Africa (MAV+)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5"/>
          </p:nvPr>
        </p:nvSpPr>
        <p:spPr>
          <a:xfrm>
            <a:off x="13503348" y="6241887"/>
            <a:ext cx="9147101" cy="6083754"/>
          </a:xfrm>
        </p:spPr>
        <p:txBody>
          <a:bodyPr>
            <a:normAutofit/>
          </a:bodyPr>
          <a:lstStyle/>
          <a:p>
            <a:r>
              <a:rPr lang="en-US" sz="3000" dirty="0"/>
              <a:t>Stakeholders including civil society consulted at Global Health Policy Forum at the European Development Days;</a:t>
            </a:r>
          </a:p>
          <a:p>
            <a:endParaRPr lang="en-US" sz="3000" dirty="0"/>
          </a:p>
          <a:p>
            <a:r>
              <a:rPr lang="en-US" sz="3000" dirty="0"/>
              <a:t>Bilateral meetings with civil society </a:t>
            </a:r>
            <a:r>
              <a:rPr lang="en-US" sz="3000" dirty="0" err="1"/>
              <a:t>organisations</a:t>
            </a:r>
            <a:r>
              <a:rPr lang="en-US" sz="3000" dirty="0"/>
              <a:t>;</a:t>
            </a:r>
            <a:endParaRPr lang="en-GB" sz="3000" dirty="0"/>
          </a:p>
          <a:p>
            <a:endParaRPr lang="en-GB" sz="3000" dirty="0"/>
          </a:p>
          <a:p>
            <a:r>
              <a:rPr lang="en-GB" sz="3000" dirty="0"/>
              <a:t>Academics invited to project team meetings.</a:t>
            </a:r>
            <a:endParaRPr lang="en-US" sz="30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6"/>
          </p:nvPr>
        </p:nvSpPr>
        <p:spPr>
          <a:xfrm>
            <a:off x="13184371" y="3923167"/>
            <a:ext cx="9466077" cy="1861520"/>
          </a:xfrm>
        </p:spPr>
        <p:txBody>
          <a:bodyPr/>
          <a:lstStyle/>
          <a:p>
            <a:r>
              <a:rPr lang="en-GB" dirty="0"/>
              <a:t>Stakeholder consultation      and dialogue</a:t>
            </a:r>
          </a:p>
        </p:txBody>
      </p:sp>
    </p:spTree>
    <p:extLst>
      <p:ext uri="{BB962C8B-B14F-4D97-AF65-F5344CB8AC3E}">
        <p14:creationId xmlns:p14="http://schemas.microsoft.com/office/powerpoint/2010/main" val="30484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12FC96DB-6747-496F-B997-848BFF565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Latin America and the Caribbean: </a:t>
            </a:r>
            <a:br>
              <a:rPr lang="en-US" dirty="0"/>
            </a:br>
            <a:r>
              <a:rPr lang="en-US" dirty="0"/>
              <a:t>Estimated main contribution to SDGs</a:t>
            </a:r>
            <a:endParaRPr lang="en-IE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xmlns="" id="{5AF469E2-BBB4-4BC2-AEBD-A52143EF24C0}"/>
              </a:ext>
            </a:extLst>
          </p:cNvPr>
          <p:cNvSpPr txBox="1">
            <a:spLocks/>
          </p:cNvSpPr>
          <p:nvPr/>
        </p:nvSpPr>
        <p:spPr>
          <a:xfrm>
            <a:off x="6093496" y="12814300"/>
            <a:ext cx="10120312" cy="18033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8243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kern="1200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" b="0" dirty="0">
                <a:solidFill>
                  <a:schemeClr val="tx1"/>
                </a:solidFill>
              </a:rPr>
              <a:t>Estimated top-five contribution of country Team Europe Initiatives based on assessment with Sustainable Development Goals mapper.</a:t>
            </a:r>
            <a:endParaRPr lang="en-IE" sz="2000" b="0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xmlns="" id="{873E3F67-8E3A-4722-B5E9-8A112B86D8E6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86" y="2958193"/>
            <a:ext cx="13119611" cy="9856107"/>
          </a:xfrm>
        </p:spPr>
      </p:pic>
    </p:spTree>
    <p:extLst>
      <p:ext uri="{BB962C8B-B14F-4D97-AF65-F5344CB8AC3E}">
        <p14:creationId xmlns:p14="http://schemas.microsoft.com/office/powerpoint/2010/main" val="1026659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171616"/>
      </a:dk1>
      <a:lt1>
        <a:sysClr val="window" lastClr="FFFFFF"/>
      </a:lt1>
      <a:dk2>
        <a:srgbClr val="44546A"/>
      </a:dk2>
      <a:lt2>
        <a:srgbClr val="FF5C55"/>
      </a:lt2>
      <a:accent1>
        <a:srgbClr val="1A54EB"/>
      </a:accent1>
      <a:accent2>
        <a:srgbClr val="FFCC03"/>
      </a:accent2>
      <a:accent3>
        <a:srgbClr val="8F4099"/>
      </a:accent3>
      <a:accent4>
        <a:srgbClr val="18BAA8"/>
      </a:accent4>
      <a:accent5>
        <a:srgbClr val="404042"/>
      </a:accent5>
      <a:accent6>
        <a:srgbClr val="00125C"/>
      </a:accent6>
      <a:hlink>
        <a:srgbClr val="0563C1"/>
      </a:hlink>
      <a:folHlink>
        <a:srgbClr val="FF5C5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2293</TotalTime>
  <Words>1379</Words>
  <Application>Microsoft Office PowerPoint</Application>
  <PresentationFormat>Custom</PresentationFormat>
  <Paragraphs>150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Noto Sans</vt:lpstr>
      <vt:lpstr>Office Theme</vt:lpstr>
      <vt:lpstr>Global Gateway and  Team Europe</vt:lpstr>
      <vt:lpstr>Priorities and principles</vt:lpstr>
      <vt:lpstr>Global Gateway framework</vt:lpstr>
      <vt:lpstr>PowerPoint Presentation</vt:lpstr>
      <vt:lpstr>Team Europe Initiatives per region </vt:lpstr>
      <vt:lpstr>Africa: Estimated main contribution to SDGs</vt:lpstr>
      <vt:lpstr> Mozambique</vt:lpstr>
      <vt:lpstr> Africa regional</vt:lpstr>
      <vt:lpstr>Latin America and the Caribbean:  Estimated main contribution to SDGs</vt:lpstr>
      <vt:lpstr> Ecuador</vt:lpstr>
      <vt:lpstr>Asia, Pacific and Middle East: Estimated main contribution to SDGs</vt:lpstr>
      <vt:lpstr>  Bangladesh </vt:lpstr>
      <vt:lpstr>Next steps</vt:lpstr>
      <vt:lpstr>Thanks - Questions</vt:lpstr>
    </vt:vector>
  </TitlesOfParts>
  <Company>European Commission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COELHO Catarina (COMM-EXT)</dc:creator>
  <cp:lastModifiedBy>Microsoft account</cp:lastModifiedBy>
  <cp:revision>215</cp:revision>
  <cp:lastPrinted>2022-09-29T18:16:03Z</cp:lastPrinted>
  <dcterms:created xsi:type="dcterms:W3CDTF">2021-11-10T13:16:55Z</dcterms:created>
  <dcterms:modified xsi:type="dcterms:W3CDTF">2022-10-03T16:55:42Z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2022-09-15T08:20:18Z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6612b13a-b09c-4f45-8aff-a39a1a67b38c</vt:lpwstr>
  </property>
  <property fmtid="{D5CDD505-2E9C-101B-9397-08002B2CF9AE}" pid="8" name="MSIP_Label_6bd9ddd1-4d20-43f6-abfa-fc3c07406f94_ContentBits">
    <vt:lpwstr>0</vt:lpwstr>
  </property>
</Properties>
</file>