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23" r:id="rId5"/>
    <p:sldId id="425" r:id="rId6"/>
    <p:sldId id="426" r:id="rId7"/>
    <p:sldId id="432" r:id="rId8"/>
    <p:sldId id="434" r:id="rId9"/>
    <p:sldId id="430" r:id="rId10"/>
    <p:sldId id="433" r:id="rId11"/>
    <p:sldId id="423" r:id="rId12"/>
    <p:sldId id="42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JOLOVIC Nikolina (NEAR)" initials="MN(" lastIdx="1" clrIdx="0">
    <p:extLst>
      <p:ext uri="{19B8F6BF-5375-455C-9EA6-DF929625EA0E}">
        <p15:presenceInfo xmlns:p15="http://schemas.microsoft.com/office/powerpoint/2012/main" userId="S-1-5-21-1606980848-2025429265-839522115-8154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6012C-F49F-45D9-9C7F-BA83105A0E03}" v="16" dt="2021-09-09T10:02:30.011"/>
    <p1510:client id="{7AA290BB-0838-F131-1F46-E0924CC1F0B5}" v="38" dt="2022-05-17T14:53:45.053"/>
    <p1510:client id="{844C80EE-4D52-2C34-58F8-DB72D9ACC919}" v="468" dt="2021-09-08T11:19:15.507"/>
    <p1510:client id="{8E8E74DA-0788-4ACD-B0AD-C00A76314334}" v="132" dt="2021-09-07T09:31:22.460"/>
    <p1510:client id="{8F62CAFD-9E0D-491C-9728-332EF9A9B7BD}" v="78" dt="2021-09-09T11:08:52.865"/>
    <p1510:client id="{9439768A-94B4-4DD4-878B-2A46EB8A83E4}" v="156" dt="2022-05-19T12:55:58.475"/>
    <p1510:client id="{9FA70A24-8828-4493-ADC9-FE3572D3A337}" v="417" dt="2021-09-08T13:44:45.342"/>
    <p1510:client id="{A60F65FE-3608-4D6E-8617-20D0A24A23FF}" v="32" dt="2021-09-08T14:10:21.682"/>
    <p1510:client id="{A99E6FA2-CD25-4F81-B1F9-C531E9D1FED5}" v="10" dt="2021-09-07T09:11:40.758"/>
    <p1510:client id="{B01FB75A-E839-4BD9-B513-7B22ED3B504D}" v="62" dt="2021-09-08T08:06:54.493"/>
    <p1510:client id="{C08E0B6E-DF42-4A34-AD4D-E8C5EE324D9A}" v="4" dt="2021-09-09T08:52:18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99EBF-32B3-4D5C-8799-829D8630C15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90A7E1E-7D54-4BBF-97F5-1D5D737567C6}">
      <dgm:prSet phldrT="[Text]" phldr="1"/>
      <dgm:spPr/>
      <dgm:t>
        <a:bodyPr/>
        <a:lstStyle/>
        <a:p>
          <a:endParaRPr lang="en-US" dirty="0"/>
        </a:p>
      </dgm:t>
    </dgm:pt>
    <dgm:pt modelId="{3D329A91-475F-4F6F-8A43-DA6081EBC0FC}" type="parTrans" cxnId="{4AB718B2-5C5A-4373-9282-DCB02D8FA5F3}">
      <dgm:prSet/>
      <dgm:spPr/>
      <dgm:t>
        <a:bodyPr/>
        <a:lstStyle/>
        <a:p>
          <a:endParaRPr lang="en-US"/>
        </a:p>
      </dgm:t>
    </dgm:pt>
    <dgm:pt modelId="{F64EF4C1-B2AF-4DD4-B399-D1BB54DA719A}" type="sibTrans" cxnId="{4AB718B2-5C5A-4373-9282-DCB02D8FA5F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ee the source image"/>
        </a:ext>
      </dgm:extLst>
    </dgm:pt>
    <dgm:pt modelId="{CEF475C4-1218-4F3F-BE80-9E36492C5D70}" type="pres">
      <dgm:prSet presAssocID="{D6399EBF-32B3-4D5C-8799-829D8630C154}" presName="Name0" presStyleCnt="0">
        <dgm:presLayoutVars>
          <dgm:chMax val="7"/>
          <dgm:chPref val="7"/>
          <dgm:dir/>
        </dgm:presLayoutVars>
      </dgm:prSet>
      <dgm:spPr/>
    </dgm:pt>
    <dgm:pt modelId="{2AC942A0-D586-47AC-A929-045C69B3DEBB}" type="pres">
      <dgm:prSet presAssocID="{D6399EBF-32B3-4D5C-8799-829D8630C154}" presName="Name1" presStyleCnt="0"/>
      <dgm:spPr/>
    </dgm:pt>
    <dgm:pt modelId="{852ED4AC-5832-458C-B30E-65D8230FEED3}" type="pres">
      <dgm:prSet presAssocID="{F64EF4C1-B2AF-4DD4-B399-D1BB54DA719A}" presName="picture_1" presStyleCnt="0"/>
      <dgm:spPr/>
    </dgm:pt>
    <dgm:pt modelId="{7F800270-A067-4D25-890C-E08872167364}" type="pres">
      <dgm:prSet presAssocID="{F64EF4C1-B2AF-4DD4-B399-D1BB54DA719A}" presName="pictureRepeatNode" presStyleLbl="alignImgPlace1" presStyleIdx="0" presStyleCnt="1" custScaleX="77248" custScaleY="73064" custLinFactNeighborX="54183" custLinFactNeighborY="-15703"/>
      <dgm:spPr/>
    </dgm:pt>
    <dgm:pt modelId="{03569040-10C0-4295-A24E-490C560BF782}" type="pres">
      <dgm:prSet presAssocID="{690A7E1E-7D54-4BBF-97F5-1D5D737567C6}" presName="text_1" presStyleLbl="node1" presStyleIdx="0" presStyleCnt="0" custScaleY="55135" custLinFactX="100000" custLinFactNeighborX="122284" custLinFactNeighborY="61009">
        <dgm:presLayoutVars>
          <dgm:bulletEnabled val="1"/>
        </dgm:presLayoutVars>
      </dgm:prSet>
      <dgm:spPr/>
    </dgm:pt>
  </dgm:ptLst>
  <dgm:cxnLst>
    <dgm:cxn modelId="{9EFEB697-0697-48CC-B473-AF2EC23BB9F7}" type="presOf" srcId="{F64EF4C1-B2AF-4DD4-B399-D1BB54DA719A}" destId="{7F800270-A067-4D25-890C-E08872167364}" srcOrd="0" destOrd="0" presId="urn:microsoft.com/office/officeart/2008/layout/CircularPictureCallout"/>
    <dgm:cxn modelId="{35C2A59F-3479-47D3-B348-6DF54EDE2D25}" type="presOf" srcId="{D6399EBF-32B3-4D5C-8799-829D8630C154}" destId="{CEF475C4-1218-4F3F-BE80-9E36492C5D70}" srcOrd="0" destOrd="0" presId="urn:microsoft.com/office/officeart/2008/layout/CircularPictureCallout"/>
    <dgm:cxn modelId="{4AB718B2-5C5A-4373-9282-DCB02D8FA5F3}" srcId="{D6399EBF-32B3-4D5C-8799-829D8630C154}" destId="{690A7E1E-7D54-4BBF-97F5-1D5D737567C6}" srcOrd="0" destOrd="0" parTransId="{3D329A91-475F-4F6F-8A43-DA6081EBC0FC}" sibTransId="{F64EF4C1-B2AF-4DD4-B399-D1BB54DA719A}"/>
    <dgm:cxn modelId="{568402F8-6242-49A1-8CBF-5C1666844DF9}" type="presOf" srcId="{690A7E1E-7D54-4BBF-97F5-1D5D737567C6}" destId="{03569040-10C0-4295-A24E-490C560BF782}" srcOrd="0" destOrd="0" presId="urn:microsoft.com/office/officeart/2008/layout/CircularPictureCallout"/>
    <dgm:cxn modelId="{865222A0-1906-40AF-BA1E-1C9F57E5B7F9}" type="presParOf" srcId="{CEF475C4-1218-4F3F-BE80-9E36492C5D70}" destId="{2AC942A0-D586-47AC-A929-045C69B3DEBB}" srcOrd="0" destOrd="0" presId="urn:microsoft.com/office/officeart/2008/layout/CircularPictureCallout"/>
    <dgm:cxn modelId="{876D4476-B07B-4CEA-A2DB-E6DA9C5E8C4B}" type="presParOf" srcId="{2AC942A0-D586-47AC-A929-045C69B3DEBB}" destId="{852ED4AC-5832-458C-B30E-65D8230FEED3}" srcOrd="0" destOrd="0" presId="urn:microsoft.com/office/officeart/2008/layout/CircularPictureCallout"/>
    <dgm:cxn modelId="{993B1060-8228-4DDB-B72B-E50AEBC24B05}" type="presParOf" srcId="{852ED4AC-5832-458C-B30E-65D8230FEED3}" destId="{7F800270-A067-4D25-890C-E08872167364}" srcOrd="0" destOrd="0" presId="urn:microsoft.com/office/officeart/2008/layout/CircularPictureCallout"/>
    <dgm:cxn modelId="{7CC27FFD-994A-47FE-8EE7-2DB1C8793336}" type="presParOf" srcId="{2AC942A0-D586-47AC-A929-045C69B3DEBB}" destId="{03569040-10C0-4295-A24E-490C560BF78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00270-A067-4D25-890C-E08872167364}">
      <dsp:nvSpPr>
        <dsp:cNvPr id="0" name=""/>
        <dsp:cNvSpPr/>
      </dsp:nvSpPr>
      <dsp:spPr>
        <a:xfrm>
          <a:off x="2608657" y="20984"/>
          <a:ext cx="1743815" cy="16493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69040-10C0-4295-A24E-490C560BF782}">
      <dsp:nvSpPr>
        <dsp:cNvPr id="0" name=""/>
        <dsp:cNvSpPr/>
      </dsp:nvSpPr>
      <dsp:spPr>
        <a:xfrm>
          <a:off x="3070097" y="1891728"/>
          <a:ext cx="1444752" cy="4107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3070097" y="1891728"/>
        <a:ext cx="1444752" cy="410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4FA5F-9366-4E6F-9E1C-D7947FBF66C1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B5075-7524-4978-AA36-DA2F2832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1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5075-7524-4978-AA36-DA2F283290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2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5075-7524-4978-AA36-DA2F283290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5075-7524-4978-AA36-DA2F283290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2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5075-7524-4978-AA36-DA2F283290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88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5075-7524-4978-AA36-DA2F283290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9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5075-7524-4978-AA36-DA2F283290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2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5075-7524-4978-AA36-DA2F283290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9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E8-09BC-4298-BAFD-9A3FCB699041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F8CD-0878-41E1-B740-CDCF8867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7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E8-09BC-4298-BAFD-9A3FCB699041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F8CD-0878-41E1-B740-CDCF8867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E8-09BC-4298-BAFD-9A3FCB699041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F8CD-0878-41E1-B740-CDCF8867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4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E8-09BC-4298-BAFD-9A3FCB699041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F8CD-0878-41E1-B740-CDCF8867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6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E8-09BC-4298-BAFD-9A3FCB699041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F8CD-0878-41E1-B740-CDCF8867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1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E8-09BC-4298-BAFD-9A3FCB699041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F8CD-0878-41E1-B740-CDCF8867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2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E8-09BC-4298-BAFD-9A3FCB699041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F8CD-0878-41E1-B740-CDCF8867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2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E8-09BC-4298-BAFD-9A3FCB699041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F8CD-0878-41E1-B740-CDCF8867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E8-09BC-4298-BAFD-9A3FCB699041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F8CD-0878-41E1-B740-CDCF8867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E8-09BC-4298-BAFD-9A3FCB699041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F8CD-0878-41E1-B740-CDCF8867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2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AE8-09BC-4298-BAFD-9A3FCB699041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F8CD-0878-41E1-B740-CDCF8867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5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34AE8-09BC-4298-BAFD-9A3FCB699041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DF8CD-0878-41E1-B740-CDCF8867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6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c.europa.eu/taiex/application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jpe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Laura-Michelle.DELGADO-VAN-DEMEN@ec.europa.eu" TargetMode="External"/><Relationship Id="rId3" Type="http://schemas.openxmlformats.org/officeDocument/2006/relationships/image" Target="../media/image3.jpeg"/><Relationship Id="rId7" Type="http://schemas.openxmlformats.org/officeDocument/2006/relationships/hyperlink" Target="mailto:near-taiex-intpa@ec.europa.eu" TargetMode="External"/><Relationship Id="rId12" Type="http://schemas.openxmlformats.org/officeDocument/2006/relationships/hyperlink" Target="https://webgate.ec.europa.eu/TMSWebRestrict/resources/js/app/#/applicationform/ho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aren.DEL-BIONDO@ec.europa.eu" TargetMode="External"/><Relationship Id="rId11" Type="http://schemas.openxmlformats.org/officeDocument/2006/relationships/image" Target="../media/image7.png"/><Relationship Id="rId5" Type="http://schemas.openxmlformats.org/officeDocument/2006/relationships/hyperlink" Target="mailto:Marija.PRICE-MARTIC@ec.europa.eu" TargetMode="External"/><Relationship Id="rId10" Type="http://schemas.openxmlformats.org/officeDocument/2006/relationships/image" Target="../media/image5.jpeg"/><Relationship Id="rId4" Type="http://schemas.openxmlformats.org/officeDocument/2006/relationships/hyperlink" Target="mailto:near-twinning@ec.europa.eu" TargetMode="External"/><Relationship Id="rId9" Type="http://schemas.openxmlformats.org/officeDocument/2006/relationships/hyperlink" Target="mailto:Adrien.BOURGEOIS@ext.ec.europa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5C9093-641F-419E-AC8D-CB087B7D2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118" y="2374541"/>
            <a:ext cx="5174091" cy="300869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BFEA608-2764-49BA-B9FA-3AECE6D56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8692" y="1099263"/>
            <a:ext cx="6858000" cy="4659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8980" y="439259"/>
            <a:ext cx="2275249" cy="452836"/>
          </a:xfrm>
          <a:solidFill>
            <a:srgbClr val="F5CE2A"/>
          </a:solidFill>
        </p:spPr>
        <p:txBody>
          <a:bodyPr>
            <a:normAutofit/>
          </a:bodyPr>
          <a:lstStyle/>
          <a:p>
            <a:r>
              <a:rPr lang="en-US"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053B668-AB4E-4DE2-B6F8-AD4AEDB57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90" y="247645"/>
            <a:ext cx="1207524" cy="73870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F02C3CF0-35FF-47D5-B12F-3AE19C2360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30693" r="7656" b="41239"/>
          <a:stretch/>
        </p:blipFill>
        <p:spPr>
          <a:xfrm>
            <a:off x="4651887" y="305207"/>
            <a:ext cx="2869369" cy="690209"/>
          </a:xfrm>
          <a:prstGeom prst="rect">
            <a:avLst/>
          </a:prstGeom>
        </p:spPr>
      </p:pic>
      <p:sp>
        <p:nvSpPr>
          <p:cNvPr id="27" name="Title 3">
            <a:extLst>
              <a:ext uri="{FF2B5EF4-FFF2-40B4-BE49-F238E27FC236}">
                <a16:creationId xmlns:a16="http://schemas.microsoft.com/office/drawing/2014/main" id="{CD016369-4A96-4B49-B821-EFFA4961D54D}"/>
              </a:ext>
            </a:extLst>
          </p:cNvPr>
          <p:cNvSpPr txBox="1">
            <a:spLocks/>
          </p:cNvSpPr>
          <p:nvPr/>
        </p:nvSpPr>
        <p:spPr>
          <a:xfrm>
            <a:off x="2019644" y="2731215"/>
            <a:ext cx="4864860" cy="2295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TAIEX INTPA Support to Local </a:t>
            </a:r>
            <a:r>
              <a:rPr lang="en-IE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Autorities</a:t>
            </a:r>
            <a:endParaRPr lang="fr-BE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06" y="151882"/>
            <a:ext cx="1030068" cy="1027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62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F89C3-069B-40C2-81BE-50539604EF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3918" y="5248383"/>
            <a:ext cx="2768082" cy="16096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E31CE1-DCF0-482E-92E9-5A33AB100F52}"/>
              </a:ext>
            </a:extLst>
          </p:cNvPr>
          <p:cNvSpPr/>
          <p:nvPr/>
        </p:nvSpPr>
        <p:spPr>
          <a:xfrm>
            <a:off x="0" y="1138598"/>
            <a:ext cx="12192000" cy="45719"/>
          </a:xfrm>
          <a:prstGeom prst="rect">
            <a:avLst/>
          </a:prstGeom>
          <a:solidFill>
            <a:srgbClr val="F5C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2AEBFF-8189-4B9B-A67B-FA63C5008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8129" y="6201781"/>
            <a:ext cx="2275249" cy="452836"/>
          </a:xfrm>
          <a:solidFill>
            <a:srgbClr val="F5CE2A"/>
          </a:solidFill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13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310F005-AAB1-4E9E-BC4F-32F34B940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1" y="215063"/>
            <a:ext cx="1207524" cy="7387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218221" y="1591981"/>
            <a:ext cx="851634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5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85679"/>
              </p:ext>
            </p:extLst>
          </p:nvPr>
        </p:nvGraphicFramePr>
        <p:xfrm>
          <a:off x="1628891" y="1430015"/>
          <a:ext cx="8375213" cy="499818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20553">
                  <a:extLst>
                    <a:ext uri="{9D8B030D-6E8A-4147-A177-3AD203B41FA5}">
                      <a16:colId xmlns:a16="http://schemas.microsoft.com/office/drawing/2014/main" val="2255963682"/>
                    </a:ext>
                  </a:extLst>
                </a:gridCol>
                <a:gridCol w="4454660">
                  <a:extLst>
                    <a:ext uri="{9D8B030D-6E8A-4147-A177-3AD203B41FA5}">
                      <a16:colId xmlns:a16="http://schemas.microsoft.com/office/drawing/2014/main" val="491886776"/>
                    </a:ext>
                  </a:extLst>
                </a:gridCol>
              </a:tblGrid>
              <a:tr h="621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TAIEX</a:t>
                      </a:r>
                      <a:endParaRPr lang="en-GB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8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TWINNING</a:t>
                      </a:r>
                      <a:endParaRPr lang="en-GB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321648"/>
                  </a:ext>
                </a:extLst>
              </a:tr>
              <a:tr h="4596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</a:rPr>
                        <a:t>Demand-driven and results oriented</a:t>
                      </a:r>
                      <a:endParaRPr lang="fr-BE" sz="20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53525"/>
                  </a:ext>
                </a:extLst>
              </a:tr>
              <a:tr h="33256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rgbClr val="00589A"/>
                          </a:solidFill>
                          <a:latin typeface="+mn-lt"/>
                          <a:ea typeface="+mn-ea"/>
                          <a:cs typeface="+mn-cs"/>
                        </a:rPr>
                        <a:t>Quick and short </a:t>
                      </a:r>
                      <a:r>
                        <a:rPr lang="en-US" sz="1600" kern="1200" dirty="0">
                          <a:solidFill>
                            <a:srgbClr val="00589A"/>
                          </a:solidFill>
                          <a:latin typeface="+mn-lt"/>
                          <a:ea typeface="+mn-ea"/>
                          <a:cs typeface="+mn-cs"/>
                        </a:rPr>
                        <a:t>activities request for assistance from partner country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589A"/>
                          </a:solidFill>
                          <a:latin typeface="+mn-lt"/>
                          <a:ea typeface="+mn-ea"/>
                          <a:cs typeface="+mn-cs"/>
                        </a:rPr>
                        <a:t>Aligned with MIP priorities.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589A"/>
                          </a:solidFill>
                          <a:latin typeface="+mn-lt"/>
                          <a:ea typeface="+mn-ea"/>
                          <a:cs typeface="+mn-cs"/>
                        </a:rPr>
                        <a:t>NOT included in AAPs – </a:t>
                      </a:r>
                      <a:r>
                        <a:rPr lang="en-US" sz="1600" b="1" kern="1200" dirty="0">
                          <a:solidFill>
                            <a:srgbClr val="00589A"/>
                          </a:solidFill>
                          <a:latin typeface="+mn-lt"/>
                          <a:ea typeface="+mn-ea"/>
                          <a:cs typeface="+mn-cs"/>
                        </a:rPr>
                        <a:t>centrally managed </a:t>
                      </a:r>
                      <a:r>
                        <a:rPr lang="en-US" sz="1600" kern="1200" dirty="0">
                          <a:solidFill>
                            <a:srgbClr val="00589A"/>
                          </a:solidFill>
                          <a:latin typeface="+mn-lt"/>
                          <a:ea typeface="+mn-ea"/>
                          <a:cs typeface="+mn-cs"/>
                        </a:rPr>
                        <a:t>and funded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589A"/>
                          </a:solidFill>
                          <a:latin typeface="+mn-lt"/>
                          <a:ea typeface="+mn-ea"/>
                          <a:cs typeface="+mn-cs"/>
                        </a:rPr>
                        <a:t>Managed in HQ by DG NEAR/INTPA</a:t>
                      </a:r>
                      <a:r>
                        <a:rPr lang="en-US" sz="1600" kern="1200" baseline="0" dirty="0">
                          <a:solidFill>
                            <a:srgbClr val="00589A"/>
                          </a:solidFill>
                          <a:latin typeface="+mn-lt"/>
                          <a:ea typeface="+mn-ea"/>
                          <a:cs typeface="+mn-cs"/>
                        </a:rPr>
                        <a:t> D1</a:t>
                      </a:r>
                      <a:endParaRPr lang="en-US" sz="1600" kern="1200" dirty="0">
                        <a:solidFill>
                          <a:srgbClr val="00589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589A"/>
                          </a:solidFill>
                          <a:latin typeface="+mn-lt"/>
                          <a:ea typeface="+mn-ea"/>
                          <a:cs typeface="+mn-cs"/>
                        </a:rPr>
                        <a:t>Can trigger/support interest in further cooperation with EU as</a:t>
                      </a:r>
                      <a:r>
                        <a:rPr lang="en-US" sz="1600" kern="1200" baseline="0" dirty="0">
                          <a:solidFill>
                            <a:srgbClr val="00589A"/>
                          </a:solidFill>
                          <a:latin typeface="+mn-lt"/>
                          <a:ea typeface="+mn-ea"/>
                          <a:cs typeface="+mn-cs"/>
                        </a:rPr>
                        <a:t> well as support other tools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rgbClr val="00589A"/>
                          </a:solidFill>
                          <a:latin typeface="+mn-lt"/>
                          <a:ea typeface="+mn-ea"/>
                          <a:cs typeface="+mn-cs"/>
                        </a:rPr>
                        <a:t>Both EUD and partner country can submit the application</a:t>
                      </a:r>
                      <a:endParaRPr lang="en-US" sz="1600" kern="1200" dirty="0">
                        <a:solidFill>
                          <a:srgbClr val="00589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589A"/>
                          </a:solidFill>
                        </a:rPr>
                        <a:t>Medium to long term </a:t>
                      </a:r>
                      <a:r>
                        <a:rPr lang="en-US" sz="1600" kern="1200" dirty="0">
                          <a:solidFill>
                            <a:srgbClr val="00589A"/>
                          </a:solidFill>
                        </a:rPr>
                        <a:t>interventions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589A"/>
                          </a:solidFill>
                        </a:rPr>
                        <a:t>Included in AAPs - funded from the </a:t>
                      </a:r>
                      <a:r>
                        <a:rPr lang="en-US" sz="1600" b="1" kern="1200" dirty="0">
                          <a:solidFill>
                            <a:srgbClr val="00589A"/>
                          </a:solidFill>
                        </a:rPr>
                        <a:t>country allocations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589A"/>
                          </a:solidFill>
                        </a:rPr>
                        <a:t>Managed in the EUD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589A"/>
                          </a:solidFill>
                        </a:rPr>
                        <a:t>Can support/complement other tools (</a:t>
                      </a:r>
                      <a:r>
                        <a:rPr lang="en-US" sz="1600" kern="1200" dirty="0" err="1">
                          <a:solidFill>
                            <a:srgbClr val="00589A"/>
                          </a:solidFill>
                        </a:rPr>
                        <a:t>eg</a:t>
                      </a:r>
                      <a:r>
                        <a:rPr lang="en-US" sz="1600" kern="1200" dirty="0">
                          <a:solidFill>
                            <a:srgbClr val="00589A"/>
                          </a:solidFill>
                        </a:rPr>
                        <a:t>. TA, budget support)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6149828"/>
                  </a:ext>
                </a:extLst>
              </a:tr>
            </a:tbl>
          </a:graphicData>
        </a:graphic>
      </p:graphicFrame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A5CDB07-E970-426B-B39F-A2C69FC21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30693" r="7656" b="41239"/>
          <a:stretch/>
        </p:blipFill>
        <p:spPr>
          <a:xfrm>
            <a:off x="8831018" y="346253"/>
            <a:ext cx="3140535" cy="7554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50" y="70620"/>
            <a:ext cx="1030068" cy="1027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88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31CE1-DCF0-482E-92E9-5A33AB100F52}"/>
              </a:ext>
            </a:extLst>
          </p:cNvPr>
          <p:cNvSpPr/>
          <p:nvPr/>
        </p:nvSpPr>
        <p:spPr>
          <a:xfrm>
            <a:off x="0" y="1165424"/>
            <a:ext cx="12192000" cy="45719"/>
          </a:xfrm>
          <a:prstGeom prst="rect">
            <a:avLst/>
          </a:prstGeom>
          <a:solidFill>
            <a:srgbClr val="F5C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2AEBFF-8189-4B9B-A67B-FA63C5008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3302" y="6145254"/>
            <a:ext cx="2275249" cy="452836"/>
          </a:xfrm>
          <a:solidFill>
            <a:srgbClr val="F5CE2A"/>
          </a:solidFill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TeamEurope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310F005-AAB1-4E9E-BC4F-32F34B940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1" y="327703"/>
            <a:ext cx="1207524" cy="7387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218221" y="2263785"/>
            <a:ext cx="851634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5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1506194" y="613025"/>
            <a:ext cx="6755754" cy="5437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BE" sz="4400" b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TAIEX INTPA: Introduction</a:t>
            </a:r>
            <a:endParaRPr lang="en-US" sz="4400" b="1" baseline="300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A5CDB07-E970-426B-B39F-A2C69FC21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30693" r="7656" b="41239"/>
          <a:stretch/>
        </p:blipFill>
        <p:spPr>
          <a:xfrm>
            <a:off x="10030581" y="607741"/>
            <a:ext cx="1906793" cy="458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983" y="1964508"/>
            <a:ext cx="4945790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E" sz="2000" b="1" dirty="0">
                <a:solidFill>
                  <a:schemeClr val="accent1">
                    <a:lumMod val="50000"/>
                  </a:schemeClr>
                </a:solidFill>
              </a:rPr>
              <a:t>Demand-driven short-term</a:t>
            </a: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 assistance provided by EU MS public administrations to </a:t>
            </a:r>
            <a:r>
              <a:rPr lang="en-IE" sz="2000" b="1" dirty="0">
                <a:solidFill>
                  <a:schemeClr val="accent1">
                    <a:lumMod val="50000"/>
                  </a:schemeClr>
                </a:solidFill>
              </a:rPr>
              <a:t>public administrations</a:t>
            </a: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 in INTPA partner countries</a:t>
            </a:r>
          </a:p>
          <a:p>
            <a:pPr algn="just"/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Exchange ideas and strengthening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capacities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of the public administrations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IE" sz="2000" dirty="0">
                <a:solidFill>
                  <a:schemeClr val="accent1">
                    <a:lumMod val="50000"/>
                  </a:schemeClr>
                </a:solidFill>
              </a:rPr>
              <a:t>n implementation of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national development plans and SDGs</a:t>
            </a:r>
          </a:p>
          <a:p>
            <a:pPr algn="just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Sharing of EU MS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best practice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peer-to-peer knowledge exchange –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available from 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all EU MS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u="sng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94084" y="1483030"/>
            <a:ext cx="2214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WHAT IS TAIEX?</a:t>
            </a:r>
            <a:endParaRPr lang="fr-BE" sz="2000" b="1" dirty="0">
              <a:solidFill>
                <a:schemeClr val="accent2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261047" y="1541336"/>
            <a:ext cx="317241" cy="28349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CF89C3-069B-40C2-81BE-50539604EF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3918" y="5248383"/>
            <a:ext cx="2768082" cy="1609617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371536" y="2108014"/>
            <a:ext cx="5224720" cy="3013222"/>
          </a:xfrm>
          <a:prstGeom prst="rect">
            <a:avLst/>
          </a:prstGeom>
          <a:solidFill>
            <a:srgbClr val="F4F4F5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lang="pl-PL" sz="2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ialogue</a:t>
            </a:r>
            <a:endParaRPr lang="pl-PL" sz="20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pl-PL" sz="2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ector</a:t>
            </a:r>
            <a:r>
              <a:rPr lang="en-US" sz="2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maturity or introduction of new sector ideas</a:t>
            </a:r>
            <a:endParaRPr lang="pl-PL" sz="20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pl-PL" sz="2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takeholder</a:t>
            </a:r>
            <a:r>
              <a:rPr lang="en-US" sz="2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coordination</a:t>
            </a:r>
            <a:endParaRPr lang="pl-PL" sz="20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2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input to </a:t>
            </a:r>
            <a:r>
              <a:rPr lang="pl-PL" sz="2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</a:p>
          <a:p>
            <a:pPr>
              <a:lnSpc>
                <a:spcPct val="120000"/>
              </a:lnSpc>
            </a:pPr>
            <a:r>
              <a:rPr lang="en-IE" sz="2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to b</a:t>
            </a:r>
            <a:r>
              <a:rPr lang="en-US" sz="2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udget</a:t>
            </a:r>
            <a:r>
              <a:rPr lang="en-US" sz="2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upport</a:t>
            </a:r>
            <a:endParaRPr lang="en-US" sz="20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89964" y="1528564"/>
            <a:ext cx="2985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WHAT CAN TAIEX DO?</a:t>
            </a:r>
            <a:endParaRPr lang="fr-BE" sz="2000" b="1" dirty="0">
              <a:solidFill>
                <a:schemeClr val="accent2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937379" y="1631854"/>
            <a:ext cx="317241" cy="28349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469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31CE1-DCF0-482E-92E9-5A33AB100F52}"/>
              </a:ext>
            </a:extLst>
          </p:cNvPr>
          <p:cNvSpPr/>
          <p:nvPr/>
        </p:nvSpPr>
        <p:spPr>
          <a:xfrm>
            <a:off x="0" y="1138598"/>
            <a:ext cx="12192000" cy="45719"/>
          </a:xfrm>
          <a:prstGeom prst="rect">
            <a:avLst/>
          </a:prstGeom>
          <a:solidFill>
            <a:srgbClr val="F5C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2AEBFF-8189-4B9B-A67B-FA63C5008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8657" y="6165838"/>
            <a:ext cx="2275249" cy="452836"/>
          </a:xfrm>
          <a:solidFill>
            <a:srgbClr val="F5CE2A"/>
          </a:solidFill>
        </p:spPr>
        <p:txBody>
          <a:bodyPr>
            <a:normAutofit/>
          </a:bodyPr>
          <a:lstStyle/>
          <a:p>
            <a:r>
              <a:rPr lang="en-US"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13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310F005-AAB1-4E9E-BC4F-32F34B940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1" y="215063"/>
            <a:ext cx="1207524" cy="7387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218221" y="1591981"/>
            <a:ext cx="851634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500" b="1" baseline="30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1621329" y="196233"/>
            <a:ext cx="7408679" cy="9951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BE" sz="4400" b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TAIEX INTPA: </a:t>
            </a:r>
            <a:r>
              <a:rPr lang="fr-BE" sz="4400" b="1" baseline="300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Example</a:t>
            </a:r>
            <a:r>
              <a:rPr lang="fr-BE" sz="4400" b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of an </a:t>
            </a:r>
            <a:r>
              <a:rPr lang="fr-BE" sz="4400" b="1" baseline="300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activity</a:t>
            </a:r>
            <a:r>
              <a:rPr lang="fr-BE" sz="4400" b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to local </a:t>
            </a:r>
            <a:r>
              <a:rPr lang="fr-BE" sz="4400" b="1" baseline="300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authorities</a:t>
            </a:r>
            <a:r>
              <a:rPr lang="fr-BE" sz="4400" b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fr-BE" sz="4400" b="1" baseline="300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from</a:t>
            </a:r>
            <a:r>
              <a:rPr lang="fr-BE" sz="4400" b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the Western </a:t>
            </a:r>
            <a:r>
              <a:rPr lang="fr-BE" sz="4400" b="1" baseline="300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Blakans</a:t>
            </a:r>
            <a:endParaRPr lang="en-US" sz="4400" b="1" baseline="300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A5CDB07-E970-426B-B39F-A2C69FC21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30693" r="7656" b="41239"/>
          <a:stretch/>
        </p:blipFill>
        <p:spPr>
          <a:xfrm>
            <a:off x="10150372" y="495101"/>
            <a:ext cx="1906793" cy="458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CF89C3-069B-40C2-81BE-50539604EF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3918" y="5009057"/>
            <a:ext cx="2768082" cy="16096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886" y="1679378"/>
            <a:ext cx="7047052" cy="4508927"/>
          </a:xfrm>
          <a:prstGeom prst="rect">
            <a:avLst/>
          </a:prstGeom>
          <a:solidFill>
            <a:srgbClr val="F4F4F5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2F5597"/>
                </a:solidFill>
              </a:rPr>
              <a:t>TAIEX Workshop on Plastic waste management - Fight against marine pollution</a:t>
            </a:r>
          </a:p>
          <a:p>
            <a:endParaRPr lang="pl-PL" sz="2200" b="1" dirty="0">
              <a:solidFill>
                <a:srgbClr val="2F5597"/>
              </a:solidFill>
            </a:endParaRPr>
          </a:p>
          <a:p>
            <a:pPr>
              <a:spcAft>
                <a:spcPts val="1800"/>
              </a:spcAft>
            </a:pPr>
            <a:r>
              <a:rPr lang="en-IE" sz="2200" b="1" dirty="0">
                <a:solidFill>
                  <a:srgbClr val="2F5597"/>
                </a:solidFill>
              </a:rPr>
              <a:t>Aim</a:t>
            </a:r>
            <a:r>
              <a:rPr lang="pl-PL" sz="2200" b="1" dirty="0">
                <a:solidFill>
                  <a:srgbClr val="2F5597"/>
                </a:solidFill>
              </a:rPr>
              <a:t>: </a:t>
            </a:r>
            <a:r>
              <a:rPr lang="en-IE" sz="2200" dirty="0" err="1">
                <a:solidFill>
                  <a:srgbClr val="2F5597"/>
                </a:solidFill>
              </a:rPr>
              <a:t>str</a:t>
            </a:r>
            <a:r>
              <a:rPr lang="en-US" sz="2200" dirty="0" err="1">
                <a:solidFill>
                  <a:srgbClr val="2F5597"/>
                </a:solidFill>
              </a:rPr>
              <a:t>engthening</a:t>
            </a:r>
            <a:r>
              <a:rPr lang="en-US" sz="2200" dirty="0">
                <a:solidFill>
                  <a:srgbClr val="2F5597"/>
                </a:solidFill>
              </a:rPr>
              <a:t> local capacities of Montenegrin coastal municipalities to effectively address the large number of implementation challenges regarding preventive, mitigating and remedial measures regarding marine litter. </a:t>
            </a:r>
          </a:p>
          <a:p>
            <a:pPr>
              <a:spcAft>
                <a:spcPts val="1800"/>
              </a:spcAft>
            </a:pPr>
            <a:r>
              <a:rPr lang="pl-PL" sz="2200" b="1" dirty="0" err="1">
                <a:solidFill>
                  <a:srgbClr val="2F5597"/>
                </a:solidFill>
              </a:rPr>
              <a:t>Experts</a:t>
            </a:r>
            <a:r>
              <a:rPr lang="pl-PL" sz="2200" b="1" dirty="0">
                <a:solidFill>
                  <a:srgbClr val="2F5597"/>
                </a:solidFill>
              </a:rPr>
              <a:t> from: </a:t>
            </a:r>
            <a:r>
              <a:rPr lang="en-IE" sz="2200" dirty="0">
                <a:solidFill>
                  <a:srgbClr val="2F5597"/>
                </a:solidFill>
              </a:rPr>
              <a:t>4 Experts from Belgium and </a:t>
            </a:r>
            <a:r>
              <a:rPr lang="en-IE" sz="2200" dirty="0" err="1">
                <a:solidFill>
                  <a:srgbClr val="2F5597"/>
                </a:solidFill>
              </a:rPr>
              <a:t>Slovania</a:t>
            </a:r>
            <a:endParaRPr lang="en-IE" sz="2200" dirty="0">
              <a:solidFill>
                <a:srgbClr val="2F5597"/>
              </a:solidFill>
            </a:endParaRPr>
          </a:p>
          <a:p>
            <a:pPr>
              <a:spcAft>
                <a:spcPts val="1800"/>
              </a:spcAft>
            </a:pPr>
            <a:r>
              <a:rPr lang="pl-PL" sz="2200" b="1" dirty="0" err="1">
                <a:solidFill>
                  <a:srgbClr val="2F5597"/>
                </a:solidFill>
              </a:rPr>
              <a:t>Participants</a:t>
            </a:r>
            <a:r>
              <a:rPr lang="pl-PL" sz="2200" b="1" dirty="0">
                <a:solidFill>
                  <a:srgbClr val="2F5597"/>
                </a:solidFill>
              </a:rPr>
              <a:t>: </a:t>
            </a:r>
            <a:r>
              <a:rPr lang="pl-PL" sz="2200" dirty="0" err="1">
                <a:solidFill>
                  <a:srgbClr val="2F5597"/>
                </a:solidFill>
              </a:rPr>
              <a:t>over</a:t>
            </a:r>
            <a:r>
              <a:rPr lang="pl-PL" sz="2200" dirty="0">
                <a:solidFill>
                  <a:srgbClr val="2F5597"/>
                </a:solidFill>
              </a:rPr>
              <a:t> 50 </a:t>
            </a:r>
            <a:r>
              <a:rPr lang="en-IE" sz="2200" dirty="0">
                <a:solidFill>
                  <a:srgbClr val="2F5597"/>
                </a:solidFill>
              </a:rPr>
              <a:t>participants from costal local authorities from Montenegro</a:t>
            </a:r>
          </a:p>
          <a:p>
            <a:pPr>
              <a:spcAft>
                <a:spcPts val="1800"/>
              </a:spcAft>
            </a:pPr>
            <a:r>
              <a:rPr lang="en-IE" sz="2200" b="1" dirty="0">
                <a:solidFill>
                  <a:srgbClr val="2F5597"/>
                </a:solidFill>
              </a:rPr>
              <a:t>Montenegro</a:t>
            </a:r>
            <a:r>
              <a:rPr lang="pl-PL" sz="2200" b="1" dirty="0">
                <a:solidFill>
                  <a:srgbClr val="2F5597"/>
                </a:solidFill>
              </a:rPr>
              <a:t>, </a:t>
            </a:r>
            <a:r>
              <a:rPr lang="es-ES" sz="2200" dirty="0">
                <a:solidFill>
                  <a:srgbClr val="2F5597"/>
                </a:solidFill>
              </a:rPr>
              <a:t>11 - 12 </a:t>
            </a:r>
            <a:r>
              <a:rPr lang="es-ES" sz="2200" dirty="0" err="1">
                <a:solidFill>
                  <a:srgbClr val="2F5597"/>
                </a:solidFill>
              </a:rPr>
              <a:t>April</a:t>
            </a:r>
            <a:r>
              <a:rPr lang="es-ES" sz="2200" dirty="0">
                <a:solidFill>
                  <a:srgbClr val="2F5597"/>
                </a:solidFill>
              </a:rPr>
              <a:t> 2022</a:t>
            </a:r>
            <a:endParaRPr lang="en-IE" sz="2200" dirty="0">
              <a:solidFill>
                <a:srgbClr val="2F5597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72807" y="1591981"/>
            <a:ext cx="26355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ACTIVITIES CAN BE ONLINE, HYBRID or IN PERSON</a:t>
            </a:r>
            <a:endParaRPr lang="fr-BE" sz="2000" b="1" dirty="0">
              <a:solidFill>
                <a:schemeClr val="accent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02330" y="3198744"/>
            <a:ext cx="27764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THEY CAN BE TARGETED FOR A SINGLE COUNTRY OR MULTIPLE</a:t>
            </a:r>
            <a:endParaRPr lang="fr-BE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6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31CE1-DCF0-482E-92E9-5A33AB100F52}"/>
              </a:ext>
            </a:extLst>
          </p:cNvPr>
          <p:cNvSpPr/>
          <p:nvPr/>
        </p:nvSpPr>
        <p:spPr>
          <a:xfrm>
            <a:off x="0" y="1165424"/>
            <a:ext cx="12192000" cy="45719"/>
          </a:xfrm>
          <a:prstGeom prst="rect">
            <a:avLst/>
          </a:prstGeom>
          <a:solidFill>
            <a:srgbClr val="F5C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2AEBFF-8189-4B9B-A67B-FA63C5008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3302" y="6145254"/>
            <a:ext cx="2275249" cy="452836"/>
          </a:xfrm>
          <a:solidFill>
            <a:srgbClr val="F5CE2A"/>
          </a:solidFill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TeamEurope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310F005-AAB1-4E9E-BC4F-32F34B940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1" y="327703"/>
            <a:ext cx="1207524" cy="7387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218221" y="2263785"/>
            <a:ext cx="851634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500" b="1" baseline="30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1506194" y="613025"/>
            <a:ext cx="6755754" cy="5437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BE" sz="4400" b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TAIEX INTPA: Application </a:t>
            </a:r>
            <a:r>
              <a:rPr lang="fr-BE" sz="4400" b="1" baseline="300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Process</a:t>
            </a:r>
            <a:endParaRPr lang="en-US" sz="4400" b="1" baseline="300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A5CDB07-E970-426B-B39F-A2C69FC21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30693" r="7656" b="41239"/>
          <a:stretch/>
        </p:blipFill>
        <p:spPr>
          <a:xfrm>
            <a:off x="10030581" y="607741"/>
            <a:ext cx="1906793" cy="4586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CF89C3-069B-40C2-81BE-50539604EF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3918" y="5248383"/>
            <a:ext cx="2768082" cy="1609617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921376" y="1494972"/>
            <a:ext cx="8936086" cy="4771212"/>
          </a:xfrm>
          <a:prstGeom prst="rect">
            <a:avLst/>
          </a:prstGeom>
          <a:solidFill>
            <a:srgbClr val="F4F4F5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b="1" noProof="1">
                <a:solidFill>
                  <a:srgbClr val="EF5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apply for TAIEX assistance?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sz="2400" b="1" noProof="1">
                <a:solidFill>
                  <a:srgbClr val="EF5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2000" b="1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sz="2000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800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want to achieve with this TAIEX event? 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2000" b="1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audience </a:t>
            </a:r>
            <a:r>
              <a:rPr lang="en-US" sz="2000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in your administration will benefit?</a:t>
            </a:r>
          </a:p>
          <a:p>
            <a:pPr>
              <a:lnSpc>
                <a:spcPct val="120000"/>
              </a:lnSpc>
            </a:pPr>
            <a:r>
              <a:rPr lang="en-US" sz="2000" b="1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topics / content </a:t>
            </a:r>
            <a:r>
              <a:rPr lang="en-US" sz="2000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suggest to be discussed, agenda points?</a:t>
            </a:r>
          </a:p>
          <a:p>
            <a:pPr>
              <a:lnSpc>
                <a:spcPct val="120000"/>
              </a:lnSpc>
            </a:pPr>
            <a:r>
              <a:rPr lang="en-US" sz="2000" b="1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situation </a:t>
            </a:r>
            <a:r>
              <a:rPr lang="en-US" sz="2000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situation in your administration? how is you</a:t>
            </a:r>
            <a:r>
              <a:rPr lang="pl-PL" sz="1800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department/institution organised? what are the challenges in your administration? what is in place (policies, laws, strategies, action plans…)? </a:t>
            </a:r>
          </a:p>
          <a:p>
            <a:pPr>
              <a:lnSpc>
                <a:spcPct val="120000"/>
              </a:lnSpc>
            </a:pPr>
            <a:r>
              <a:rPr lang="en-US" sz="2000" b="1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  <a:r>
              <a:rPr lang="en-US" sz="2000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800" noProof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want TAIEX to support? Is there any other ongoing assistance? Have you considered any other funding options? Why now?</a:t>
            </a:r>
          </a:p>
        </p:txBody>
      </p:sp>
    </p:spTree>
    <p:extLst>
      <p:ext uri="{BB962C8B-B14F-4D97-AF65-F5344CB8AC3E}">
        <p14:creationId xmlns:p14="http://schemas.microsoft.com/office/powerpoint/2010/main" val="371053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31CE1-DCF0-482E-92E9-5A33AB100F52}"/>
              </a:ext>
            </a:extLst>
          </p:cNvPr>
          <p:cNvSpPr/>
          <p:nvPr/>
        </p:nvSpPr>
        <p:spPr>
          <a:xfrm>
            <a:off x="0" y="1165424"/>
            <a:ext cx="12192000" cy="45719"/>
          </a:xfrm>
          <a:prstGeom prst="rect">
            <a:avLst/>
          </a:prstGeom>
          <a:solidFill>
            <a:srgbClr val="F5C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2AEBFF-8189-4B9B-A67B-FA63C5008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3302" y="6145254"/>
            <a:ext cx="2275249" cy="452836"/>
          </a:xfrm>
          <a:solidFill>
            <a:srgbClr val="F5CE2A"/>
          </a:solidFill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TeamEurope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310F005-AAB1-4E9E-BC4F-32F34B940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1" y="327703"/>
            <a:ext cx="1207524" cy="7387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218221" y="2263785"/>
            <a:ext cx="851634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500" b="1" baseline="30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1506194" y="613025"/>
            <a:ext cx="6755754" cy="5437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BE" sz="4400" b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TAIEX INTPA: Application </a:t>
            </a:r>
            <a:r>
              <a:rPr lang="fr-BE" sz="4400" b="1" baseline="300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Process</a:t>
            </a:r>
            <a:endParaRPr lang="en-US" sz="4400" b="1" baseline="300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A5CDB07-E970-426B-B39F-A2C69FC21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30693" r="7656" b="41239"/>
          <a:stretch/>
        </p:blipFill>
        <p:spPr>
          <a:xfrm>
            <a:off x="10030581" y="607741"/>
            <a:ext cx="1906793" cy="4586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CF89C3-069B-40C2-81BE-50539604EF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3918" y="5248383"/>
            <a:ext cx="2768082" cy="16096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04564" y="1476795"/>
            <a:ext cx="3062686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ec.europa.eu/</a:t>
            </a:r>
            <a:r>
              <a:rPr lang="en-US" sz="1600" b="1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taiex</a:t>
            </a:r>
            <a:r>
              <a:rPr lang="en-US" sz="16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/application</a:t>
            </a:r>
            <a:r>
              <a:rPr lang="pl-PL" sz="16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6AD1D8B-75B9-C4F1-613D-69B6AC2D85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599" y="1476795"/>
            <a:ext cx="6637601" cy="4707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5539" y="1597558"/>
            <a:ext cx="1169534" cy="635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3998" y="5611854"/>
            <a:ext cx="981075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3280" y="1597558"/>
            <a:ext cx="9810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1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31CE1-DCF0-482E-92E9-5A33AB100F52}"/>
              </a:ext>
            </a:extLst>
          </p:cNvPr>
          <p:cNvSpPr/>
          <p:nvPr/>
        </p:nvSpPr>
        <p:spPr>
          <a:xfrm>
            <a:off x="0" y="1138598"/>
            <a:ext cx="12192000" cy="45719"/>
          </a:xfrm>
          <a:prstGeom prst="rect">
            <a:avLst/>
          </a:prstGeom>
          <a:solidFill>
            <a:srgbClr val="F5C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2AEBFF-8189-4B9B-A67B-FA63C5008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8657" y="6165838"/>
            <a:ext cx="2275249" cy="452836"/>
          </a:xfrm>
          <a:solidFill>
            <a:srgbClr val="F5CE2A"/>
          </a:solidFill>
        </p:spPr>
        <p:txBody>
          <a:bodyPr>
            <a:normAutofit/>
          </a:bodyPr>
          <a:lstStyle/>
          <a:p>
            <a:r>
              <a:rPr lang="en-US"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13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310F005-AAB1-4E9E-BC4F-32F34B940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1" y="215063"/>
            <a:ext cx="1207524" cy="7387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218221" y="1591981"/>
            <a:ext cx="851634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500" b="1" baseline="30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1621330" y="309084"/>
            <a:ext cx="7820382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BE" sz="4400" b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TAIEX INTPA: </a:t>
            </a:r>
            <a:r>
              <a:rPr lang="fr-BE" sz="4400" b="1" baseline="300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Next</a:t>
            </a:r>
            <a:r>
              <a:rPr lang="fr-BE" sz="4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fr-BE" sz="4400" b="1" baseline="300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three</a:t>
            </a:r>
            <a:r>
              <a:rPr lang="fr-BE" sz="4400" b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fr-BE" sz="4400" b="1" baseline="300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months</a:t>
            </a:r>
            <a:endParaRPr lang="en-US" sz="4400" b="1" baseline="300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A5CDB07-E970-426B-B39F-A2C69FC21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30693" r="7656" b="41239"/>
          <a:stretch/>
        </p:blipFill>
        <p:spPr>
          <a:xfrm>
            <a:off x="10150372" y="495101"/>
            <a:ext cx="1906793" cy="458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7862" y="1920276"/>
            <a:ext cx="9221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437148"/>
              </p:ext>
            </p:extLst>
          </p:nvPr>
        </p:nvGraphicFramePr>
        <p:xfrm>
          <a:off x="652130" y="1591981"/>
          <a:ext cx="10611293" cy="4630840"/>
        </p:xfrm>
        <a:graphic>
          <a:graphicData uri="http://schemas.openxmlformats.org/drawingml/2006/table">
            <a:tbl>
              <a:tblPr/>
              <a:tblGrid>
                <a:gridCol w="9270919">
                  <a:extLst>
                    <a:ext uri="{9D8B030D-6E8A-4147-A177-3AD203B41FA5}">
                      <a16:colId xmlns:a16="http://schemas.microsoft.com/office/drawing/2014/main" val="2253327662"/>
                    </a:ext>
                  </a:extLst>
                </a:gridCol>
                <a:gridCol w="1340374">
                  <a:extLst>
                    <a:ext uri="{9D8B030D-6E8A-4147-A177-3AD203B41FA5}">
                      <a16:colId xmlns:a16="http://schemas.microsoft.com/office/drawing/2014/main" val="1121514114"/>
                    </a:ext>
                  </a:extLst>
                </a:gridCol>
              </a:tblGrid>
              <a:tr h="28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144462"/>
                  </a:ext>
                </a:extLst>
              </a:tr>
              <a:tr h="28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visit on Technical assistance for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digitisation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digital preservation and conservation of antique collections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Ecuador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538290"/>
                  </a:ext>
                </a:extLst>
              </a:tr>
              <a:tr h="180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Workshop on Increasing the Potential of Public Councils 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Kazakhstan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707673"/>
                  </a:ext>
                </a:extLst>
              </a:tr>
              <a:tr h="28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Visit on Digital Public Policy Design and Evaluation 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Dominican Republic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568383"/>
                  </a:ext>
                </a:extLst>
              </a:tr>
              <a:tr h="180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to prevent Gender Based Violence 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Mauritius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808461"/>
                  </a:ext>
                </a:extLst>
              </a:tr>
              <a:tr h="290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Expert mission on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development of Capital Market products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Tanzania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226481"/>
                  </a:ext>
                </a:extLst>
              </a:tr>
              <a:tr h="18051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Country) Workshop</a:t>
                      </a:r>
                      <a:r>
                        <a:rPr lang="es-E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Floods</a:t>
                      </a:r>
                      <a:r>
                        <a:rPr lang="es-E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ES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salvador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187096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TAIEX Expert Mission on Immersive Training  in Cyber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Defence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/Offence and Signal Intelligence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923943"/>
                  </a:ext>
                </a:extLst>
              </a:tr>
              <a:tr h="180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visit on competition policies with Spain/Germany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741998"/>
                  </a:ext>
                </a:extLst>
              </a:tr>
              <a:tr h="28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Workshop for prosecutors and investigators of the national preventive mechanism - Series of events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Kazakhstan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199029"/>
                  </a:ext>
                </a:extLst>
              </a:tr>
              <a:tr h="180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Workshop on Microbiology - Series of events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Guinea-Bissau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117658"/>
                  </a:ext>
                </a:extLst>
              </a:tr>
              <a:tr h="28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Series of events on Reducing Corruption Risks in Criminal Justice Sector – Prosecutor’s Office 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Uzbekistan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885057"/>
                  </a:ext>
                </a:extLst>
              </a:tr>
              <a:tr h="180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Visit on Exchange on CRVS system implementation by public admin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Sierra Leone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730845"/>
                  </a:ext>
                </a:extLst>
              </a:tr>
              <a:tr h="180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Expert Mission on Exchange on electronic voting over the internet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Salvador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749240"/>
                  </a:ext>
                </a:extLst>
              </a:tr>
              <a:tr h="28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Workshop on dispute resolution, commercial arbitration, mediation and court technologies 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364300"/>
                  </a:ext>
                </a:extLst>
              </a:tr>
              <a:tr h="180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 management for conservation of historical heritage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Sudan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366779"/>
                  </a:ext>
                </a:extLst>
              </a:tr>
              <a:tr h="180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Expert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mission on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Pension reform 		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Mongolia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232737"/>
                  </a:ext>
                </a:extLst>
              </a:tr>
              <a:tr h="180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to the Ministry of Education and Public Service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Modernisation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French Polynesia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574538"/>
                  </a:ext>
                </a:extLst>
              </a:tr>
              <a:tr h="180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TAIEX INTPA 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Stragegic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seminar between the EU and Cabo Verde on Cybersecurity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Cabo Verde</a:t>
                      </a:r>
                    </a:p>
                  </a:txBody>
                  <a:tcPr marL="6853" marR="6853" marT="6853" marB="411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784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12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31CE1-DCF0-482E-92E9-5A33AB100F52}"/>
              </a:ext>
            </a:extLst>
          </p:cNvPr>
          <p:cNvSpPr/>
          <p:nvPr/>
        </p:nvSpPr>
        <p:spPr>
          <a:xfrm>
            <a:off x="0" y="1138598"/>
            <a:ext cx="12192000" cy="45719"/>
          </a:xfrm>
          <a:prstGeom prst="rect">
            <a:avLst/>
          </a:prstGeom>
          <a:solidFill>
            <a:srgbClr val="F5C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2AEBFF-8189-4B9B-A67B-FA63C5008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8657" y="6165838"/>
            <a:ext cx="2275249" cy="452836"/>
          </a:xfrm>
          <a:solidFill>
            <a:srgbClr val="F5CE2A"/>
          </a:solidFill>
        </p:spPr>
        <p:txBody>
          <a:bodyPr>
            <a:normAutofit/>
          </a:bodyPr>
          <a:lstStyle/>
          <a:p>
            <a:r>
              <a:rPr lang="en-US"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13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310F005-AAB1-4E9E-BC4F-32F34B940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1" y="215063"/>
            <a:ext cx="1207524" cy="7387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218221" y="1591981"/>
            <a:ext cx="851634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500" b="1" baseline="30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1621330" y="309084"/>
            <a:ext cx="6755754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BE" sz="4400" b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TAIEX</a:t>
            </a:r>
            <a:r>
              <a:rPr lang="fr-BE" sz="4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fr-BE" sz="4400" b="1" baseline="30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INTPA: </a:t>
            </a:r>
            <a:r>
              <a:rPr lang="fr-BE" sz="4400" b="1" baseline="300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Examples</a:t>
            </a:r>
            <a:endParaRPr lang="en-US" sz="4400" b="1" baseline="300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A5CDB07-E970-426B-B39F-A2C69FC21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30693" r="7656" b="41239"/>
          <a:stretch/>
        </p:blipFill>
        <p:spPr>
          <a:xfrm>
            <a:off x="10150372" y="495101"/>
            <a:ext cx="1906793" cy="458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7862" y="1920276"/>
            <a:ext cx="9221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dirty="0"/>
          </a:p>
        </p:txBody>
      </p:sp>
      <p:sp>
        <p:nvSpPr>
          <p:cNvPr id="15" name="Rectangle 14"/>
          <p:cNvSpPr/>
          <p:nvPr/>
        </p:nvSpPr>
        <p:spPr>
          <a:xfrm>
            <a:off x="578662" y="1816568"/>
            <a:ext cx="3144000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baseline="30000" dirty="0">
                <a:solidFill>
                  <a:srgbClr val="4472C4">
                    <a:lumMod val="7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Boosting Uzbekistan’s knowledge on regulatory impact assessment and </a:t>
            </a:r>
            <a:r>
              <a:rPr lang="en-US" sz="2000" b="1" baseline="30000" dirty="0" err="1">
                <a:solidFill>
                  <a:srgbClr val="4472C4">
                    <a:lumMod val="7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systematisation</a:t>
            </a:r>
            <a:r>
              <a:rPr lang="en-US" sz="2000" b="1" baseline="30000" dirty="0">
                <a:solidFill>
                  <a:srgbClr val="4472C4">
                    <a:lumMod val="7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of legislation</a:t>
            </a:r>
          </a:p>
          <a:p>
            <a:r>
              <a:rPr lang="en-US" sz="1600" i="1" dirty="0">
                <a:solidFill>
                  <a:schemeClr val="accent2"/>
                </a:solidFill>
              </a:rPr>
              <a:t>“The main advantage of TAIEX INTPA is the quick application process, access of new ideas and short term impact.” </a:t>
            </a:r>
          </a:p>
          <a:p>
            <a:r>
              <a:rPr lang="en-US" sz="1050" dirty="0">
                <a:solidFill>
                  <a:srgbClr val="2F5597"/>
                </a:solidFill>
              </a:rPr>
              <a:t>DILAFRUZ SUFIEVA </a:t>
            </a:r>
          </a:p>
          <a:p>
            <a:r>
              <a:rPr lang="en-US" sz="1050" dirty="0">
                <a:solidFill>
                  <a:srgbClr val="2F5597"/>
                </a:solidFill>
              </a:rPr>
              <a:t>Ministry of Justice of Uzbekistan</a:t>
            </a:r>
            <a:endParaRPr lang="es-ES" sz="1050" dirty="0">
              <a:solidFill>
                <a:srgbClr val="2F5597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6394" y="2564220"/>
            <a:ext cx="3360000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baseline="30000" dirty="0">
                <a:solidFill>
                  <a:srgbClr val="4472C4">
                    <a:lumMod val="7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Making Honduras’s e-government more secure for its citizens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“</a:t>
            </a:r>
            <a:r>
              <a:rPr lang="en-US" sz="1600" i="1" dirty="0">
                <a:solidFill>
                  <a:schemeClr val="accent2"/>
                </a:solidFill>
              </a:rPr>
              <a:t>The biggest benefit for us was receiving first-hand experience in e-government from European countries and receiving answers to our most pressing questions</a:t>
            </a:r>
            <a:r>
              <a:rPr lang="en-US" sz="1600" dirty="0">
                <a:solidFill>
                  <a:schemeClr val="accent2"/>
                </a:solidFill>
              </a:rPr>
              <a:t>.”</a:t>
            </a:r>
          </a:p>
          <a:p>
            <a:r>
              <a:rPr lang="en-US" sz="1050" dirty="0">
                <a:solidFill>
                  <a:srgbClr val="2F5597"/>
                </a:solidFill>
              </a:rPr>
              <a:t>POLICARPO MELARA MERCADAL Office of Presidential Affairs and Public Innovation</a:t>
            </a:r>
            <a:endParaRPr lang="es-ES" sz="1050" dirty="0">
              <a:solidFill>
                <a:srgbClr val="2F5597"/>
              </a:solidFill>
            </a:endParaRPr>
          </a:p>
          <a:p>
            <a:endParaRPr lang="es-ES" sz="1600" dirty="0"/>
          </a:p>
        </p:txBody>
      </p:sp>
      <p:sp>
        <p:nvSpPr>
          <p:cNvPr id="17" name="Rectangle 16"/>
          <p:cNvSpPr/>
          <p:nvPr/>
        </p:nvSpPr>
        <p:spPr>
          <a:xfrm>
            <a:off x="8765940" y="3527100"/>
            <a:ext cx="3036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baseline="30000" dirty="0">
                <a:solidFill>
                  <a:srgbClr val="4472C4">
                    <a:lumMod val="7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Increasing the participation of Sudanese students in the Erasmus+ </a:t>
            </a:r>
            <a:r>
              <a:rPr lang="en-US" sz="2000" b="1" baseline="30000" dirty="0" err="1">
                <a:solidFill>
                  <a:srgbClr val="4472C4">
                    <a:lumMod val="7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programme</a:t>
            </a:r>
            <a:r>
              <a:rPr lang="en-US" sz="2000" b="1" baseline="30000" dirty="0">
                <a:solidFill>
                  <a:srgbClr val="4472C4">
                    <a:lumMod val="7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  <a:p>
            <a:r>
              <a:rPr lang="en-US" sz="1600" i="1" dirty="0">
                <a:solidFill>
                  <a:schemeClr val="accent2"/>
                </a:solidFill>
              </a:rPr>
              <a:t>“What we liked most about our experience with TAIEX INTPA was the collaboration and that it gave our young students a chance to progress.”</a:t>
            </a:r>
          </a:p>
          <a:p>
            <a:r>
              <a:rPr lang="en-US" sz="1050" dirty="0">
                <a:solidFill>
                  <a:srgbClr val="2F5597"/>
                </a:solidFill>
              </a:rPr>
              <a:t>AHMED FAHAD Ministry of Higher Education and Scientific Research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2B735A-EC86-4048-80C8-1B89083730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1" t="2970" r="53553" b="1691"/>
          <a:stretch/>
        </p:blipFill>
        <p:spPr>
          <a:xfrm>
            <a:off x="10989069" y="1289336"/>
            <a:ext cx="849640" cy="865824"/>
          </a:xfrm>
          <a:prstGeom prst="ellipse">
            <a:avLst/>
          </a:prstGeom>
          <a:ln w="38100">
            <a:solidFill>
              <a:srgbClr val="EF5B23"/>
            </a:solidFill>
          </a:ln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861788986"/>
              </p:ext>
            </p:extLst>
          </p:nvPr>
        </p:nvGraphicFramePr>
        <p:xfrm>
          <a:off x="5596153" y="167208"/>
          <a:ext cx="4514850" cy="240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3073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31CE1-DCF0-482E-92E9-5A33AB100F52}"/>
              </a:ext>
            </a:extLst>
          </p:cNvPr>
          <p:cNvSpPr/>
          <p:nvPr/>
        </p:nvSpPr>
        <p:spPr>
          <a:xfrm>
            <a:off x="0" y="1138598"/>
            <a:ext cx="12192000" cy="45719"/>
          </a:xfrm>
          <a:prstGeom prst="rect">
            <a:avLst/>
          </a:prstGeom>
          <a:solidFill>
            <a:srgbClr val="F5C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2AEBFF-8189-4B9B-A67B-FA63C5008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8657" y="6165838"/>
            <a:ext cx="2275249" cy="452836"/>
          </a:xfrm>
          <a:solidFill>
            <a:srgbClr val="F5CE2A"/>
          </a:solidFill>
        </p:spPr>
        <p:txBody>
          <a:bodyPr>
            <a:normAutofit/>
          </a:bodyPr>
          <a:lstStyle/>
          <a:p>
            <a:r>
              <a:rPr lang="en-US"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13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310F005-AAB1-4E9E-BC4F-32F34B940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1" y="215063"/>
            <a:ext cx="1207524" cy="7387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C75FFE-0E1A-4FF3-BC24-243D5B500F85}"/>
              </a:ext>
            </a:extLst>
          </p:cNvPr>
          <p:cNvSpPr txBox="1"/>
          <p:nvPr/>
        </p:nvSpPr>
        <p:spPr>
          <a:xfrm>
            <a:off x="7410366" y="2760354"/>
            <a:ext cx="4221653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Twinning INTPA: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near-twinning@ec.europa.eu</a:t>
            </a:r>
            <a:endParaRPr lang="en-GB" sz="1400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PRICE-MARTIC Marija (NEAR)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Marija.PRICE-MARTIC@ec.europa.eu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</a:p>
          <a:p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</a:rPr>
              <a:t>DEL BIONDO Karen (INTPA)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Karen.DEL-BIONDO@ec.europa.eu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BE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TAIEX INTPA: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BE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near-taiex-intpa@ec.europa.eu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DELGADO VAN DEMEN Michelle (NEAR) 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Laura-Michelle.DELGADO-VAN-DEMEN@ec.europa.eu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</a:p>
          <a:p>
            <a:pPr lvl="0" fontAlgn="base"/>
            <a:r>
              <a:rPr lang="sv-SE" sz="1400" dirty="0"/>
              <a:t>DEL BIONDO Karen (INTPA) </a:t>
            </a:r>
            <a:r>
              <a:rPr lang="sv-SE" sz="1400" dirty="0">
                <a:hlinkClick r:id="rId6"/>
              </a:rPr>
              <a:t>Karen.DEL-BIONDO@ec.europa.eu</a:t>
            </a:r>
            <a:endParaRPr lang="sv-SE" sz="1400" dirty="0"/>
          </a:p>
          <a:p>
            <a:pPr lvl="0" fontAlgn="base"/>
            <a:r>
              <a:rPr lang="en-US" sz="1400" dirty="0">
                <a:hlinkClick r:id="rId9"/>
              </a:rPr>
              <a:t>Adrien.BOURGEOIS@ext.ec.europa.eu</a:t>
            </a:r>
            <a:endParaRPr lang="en-US" sz="1400" dirty="0"/>
          </a:p>
          <a:p>
            <a:pPr lvl="0" fontAlgn="base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218221" y="1591981"/>
            <a:ext cx="851634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500" b="1" baseline="30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7410366" y="2051325"/>
            <a:ext cx="10855568" cy="6565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500" b="1" i="0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</a:t>
            </a:r>
            <a:endParaRPr kumimoji="0" lang="en-US" sz="5500" b="1" i="0" u="none" strike="noStrike" kern="1200" cap="none" spc="0" normalizeH="0" baseline="3000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281" y="105354"/>
            <a:ext cx="1030068" cy="1027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A5CDB07-E970-426B-B39F-A2C69FC211D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30693" r="7656" b="41239"/>
          <a:stretch/>
        </p:blipFill>
        <p:spPr>
          <a:xfrm>
            <a:off x="8685260" y="532080"/>
            <a:ext cx="1906793" cy="45866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8D1A8A-FC8C-4ECB-AAC5-4F5339DE7ECE}"/>
              </a:ext>
            </a:extLst>
          </p:cNvPr>
          <p:cNvSpPr/>
          <p:nvPr/>
        </p:nvSpPr>
        <p:spPr>
          <a:xfrm>
            <a:off x="950781" y="2533610"/>
            <a:ext cx="10855568" cy="6565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500" b="1" i="0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to apply</a:t>
            </a:r>
            <a:endParaRPr kumimoji="0" lang="en-US" sz="5500" b="1" i="0" u="none" strike="noStrike" kern="1200" cap="none" spc="0" normalizeH="0" baseline="3000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0223" y="5251209"/>
            <a:ext cx="41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hlinkClick r:id="rId12"/>
              </a:rPr>
              <a:t>Application</a:t>
            </a:r>
            <a:r>
              <a:rPr lang="es-ES" dirty="0">
                <a:hlinkClick r:id="rId12"/>
              </a:rPr>
              <a:t> </a:t>
            </a:r>
            <a:r>
              <a:rPr lang="es-ES" dirty="0" err="1">
                <a:hlinkClick r:id="rId12"/>
              </a:rPr>
              <a:t>form</a:t>
            </a:r>
            <a:r>
              <a:rPr lang="es-ES" dirty="0">
                <a:hlinkClick r:id="rId12"/>
              </a:rPr>
              <a:t> (europa.eu)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900223" y="3057393"/>
            <a:ext cx="37143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Remember! Applications can be submitted either by EU Delegations, Partner Country institutions or HQ, we do ask you to consult among the relevant stakeholders before submission. </a:t>
            </a:r>
            <a:endParaRPr lang="es-E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18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1E423E1053143A72AC4DF303AC6F5" ma:contentTypeVersion="10" ma:contentTypeDescription="Create a new document." ma:contentTypeScope="" ma:versionID="49078771302021795501d58e0375aa84">
  <xsd:schema xmlns:xsd="http://www.w3.org/2001/XMLSchema" xmlns:xs="http://www.w3.org/2001/XMLSchema" xmlns:p="http://schemas.microsoft.com/office/2006/metadata/properties" xmlns:ns2="d47e9b79-a238-4c23-8f8d-deb36af73bea" targetNamespace="http://schemas.microsoft.com/office/2006/metadata/properties" ma:root="true" ma:fieldsID="76a0a5282ee54a1129b9eabaab281eca" ns2:_="">
    <xsd:import namespace="d47e9b79-a238-4c23-8f8d-deb36af73b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9b79-a238-4c23-8f8d-deb36af73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D79207-4E4E-4B2A-A40D-79D90BD65FF5}">
  <ds:schemaRefs>
    <ds:schemaRef ds:uri="d47e9b79-a238-4c23-8f8d-deb36af73bea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1CFFFD-C311-4E06-9E80-39C94C059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EBE15A-5488-4C4E-AB06-F2D4FA93A6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7e9b79-a238-4c23-8f8d-deb36af73b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11868</TotalTime>
  <Words>935</Words>
  <Application>Microsoft Office PowerPoint</Application>
  <PresentationFormat>Widescreen</PresentationFormat>
  <Paragraphs>127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Wingdings</vt:lpstr>
      <vt:lpstr>Office Theme</vt:lpstr>
      <vt:lpstr>#TeamEurope</vt:lpstr>
      <vt:lpstr>#TeamEurope</vt:lpstr>
      <vt:lpstr>#TeamEurope</vt:lpstr>
      <vt:lpstr>#TeamEurope</vt:lpstr>
      <vt:lpstr>#TeamEurope</vt:lpstr>
      <vt:lpstr>#TeamEurope</vt:lpstr>
      <vt:lpstr>#TeamEurope</vt:lpstr>
      <vt:lpstr>#TeamEurope</vt:lpstr>
      <vt:lpstr>#TeamEurope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SKAISTYTE Agne Joana (DEVCO)</dc:creator>
  <cp:lastModifiedBy>BOSOTTI Lisa (INTPA)</cp:lastModifiedBy>
  <cp:revision>184</cp:revision>
  <dcterms:created xsi:type="dcterms:W3CDTF">2020-10-13T17:21:03Z</dcterms:created>
  <dcterms:modified xsi:type="dcterms:W3CDTF">2022-11-04T13:10:30Z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0x0101008CF1E423E1053143A72AC4DF303AC6F5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2022-11-04T13:09:10Z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c2fe6a07-b613-408d-86a1-6e5dcb02ed4b</vt:lpwstr>
  </property>
  <property fmtid="{D5CDD505-2E9C-101B-9397-08002B2CF9AE}" pid="9" name="MSIP_Label_6bd9ddd1-4d20-43f6-abfa-fc3c07406f94_ContentBits">
    <vt:lpwstr>0</vt:lpwstr>
  </property>
</Properties>
</file>