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301" r:id="rId3"/>
    <p:sldId id="306" r:id="rId4"/>
    <p:sldId id="310" r:id="rId5"/>
    <p:sldId id="333" r:id="rId6"/>
    <p:sldId id="334" r:id="rId7"/>
    <p:sldId id="338" r:id="rId8"/>
    <p:sldId id="355" r:id="rId9"/>
    <p:sldId id="352" r:id="rId10"/>
    <p:sldId id="343" r:id="rId11"/>
    <p:sldId id="339" r:id="rId12"/>
    <p:sldId id="340" r:id="rId13"/>
    <p:sldId id="341" r:id="rId14"/>
    <p:sldId id="345" r:id="rId15"/>
    <p:sldId id="346" r:id="rId16"/>
    <p:sldId id="354" r:id="rId17"/>
    <p:sldId id="356" r:id="rId18"/>
    <p:sldId id="349" r:id="rId19"/>
    <p:sldId id="357" r:id="rId20"/>
    <p:sldId id="358" r:id="rId21"/>
    <p:sldId id="359" r:id="rId22"/>
  </p:sldIdLst>
  <p:sldSz cx="9144000" cy="6858000" type="screen4x3"/>
  <p:notesSz cx="6858000" cy="9144000"/>
  <p:embeddedFontLst>
    <p:embeddedFont>
      <p:font typeface="Bahnschrift SemiBold" panose="020B0502040204020203" pitchFamily="34" charset="0"/>
      <p:bold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Bookman Old Style" panose="02050604050505020204" pitchFamily="18" charset="0"/>
      <p:regular r:id="rId29"/>
      <p:bold r:id="rId30"/>
      <p:italic r:id="rId31"/>
      <p:boldItalic r:id="rId32"/>
    </p:embeddedFont>
    <p:embeddedFont>
      <p:font typeface="Cambria" panose="02040503050406030204" pitchFamily="18" charset="0"/>
      <p:regular r:id="rId33"/>
      <p:bold r:id="rId34"/>
      <p:italic r:id="rId35"/>
      <p:boldItalic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Default Section" id="{7417840E-B4D8-444A-97E1-EBA2A44DD8C4}">
          <p14:sldIdLst>
            <p14:sldId id="256"/>
            <p14:sldId id="301"/>
            <p14:sldId id="306"/>
            <p14:sldId id="310"/>
            <p14:sldId id="333"/>
            <p14:sldId id="334"/>
            <p14:sldId id="338"/>
            <p14:sldId id="355"/>
            <p14:sldId id="352"/>
            <p14:sldId id="343"/>
            <p14:sldId id="339"/>
            <p14:sldId id="340"/>
            <p14:sldId id="341"/>
            <p14:sldId id="345"/>
            <p14:sldId id="346"/>
            <p14:sldId id="354"/>
            <p14:sldId id="356"/>
            <p14:sldId id="349"/>
            <p14:sldId id="357"/>
            <p14:sldId id="358"/>
            <p14:sldId id="35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49" roundtripDataSignature="AMtx7mjiHzNQ/JcNXxp8TneEse2ueqtSc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uc ALDON" initials="LA" lastIdx="7" clrIdx="0">
    <p:extLst>
      <p:ext uri="{19B8F6BF-5375-455C-9EA6-DF929625EA0E}">
        <p15:presenceInfo xmlns:p15="http://schemas.microsoft.com/office/powerpoint/2012/main" userId="16d1adddc48c84d1" providerId="Windows Live"/>
      </p:ext>
    </p:extLst>
  </p:cmAuthor>
  <p:cmAuthor id="2" name="Luc ALDON" initials="LA [2]" lastIdx="1" clrIdx="1">
    <p:extLst>
      <p:ext uri="{19B8F6BF-5375-455C-9EA6-DF929625EA0E}">
        <p15:presenceInfo xmlns:p15="http://schemas.microsoft.com/office/powerpoint/2012/main" userId="Luc ALDON" providerId="None"/>
      </p:ext>
    </p:extLst>
  </p:cmAuthor>
  <p:cmAuthor id="3" name="Sandra Reverdi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89B"/>
    <a:srgbClr val="02713B"/>
    <a:srgbClr val="EF3125"/>
    <a:srgbClr val="F4E105"/>
    <a:srgbClr val="C0504D"/>
    <a:srgbClr val="026C2A"/>
    <a:srgbClr val="026E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4" autoAdjust="0"/>
    <p:restoredTop sz="92941" autoAdjust="0"/>
  </p:normalViewPr>
  <p:slideViewPr>
    <p:cSldViewPr snapToGrid="0">
      <p:cViewPr varScale="1">
        <p:scale>
          <a:sx n="69" d="100"/>
          <a:sy n="69" d="100"/>
        </p:scale>
        <p:origin x="142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50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4BABC93-ABB8-7746-AD4B-AF4651BBE85B}" type="doc">
      <dgm:prSet loTypeId="urn:microsoft.com/office/officeart/2005/8/layout/arrow2" loCatId="" qsTypeId="urn:microsoft.com/office/officeart/2005/8/quickstyle/simple4" qsCatId="simple" csTypeId="urn:microsoft.com/office/officeart/2005/8/colors/accent1_2" csCatId="accent1" phldr="1"/>
      <dgm:spPr/>
    </dgm:pt>
    <dgm:pt modelId="{E2B00557-9A25-1541-A156-AC317B35FE03}">
      <dgm:prSet phldrT="[Text]"/>
      <dgm:spPr/>
      <dgm:t>
        <a:bodyPr/>
        <a:lstStyle/>
        <a:p>
          <a:r>
            <a:rPr lang="en-US" b="1" dirty="0"/>
            <a:t>March-July 2020</a:t>
          </a:r>
          <a:r>
            <a:rPr lang="en-US" dirty="0"/>
            <a:t>: procurement of 4 electric motorcycles</a:t>
          </a:r>
        </a:p>
      </dgm:t>
    </dgm:pt>
    <dgm:pt modelId="{A3CA6AF7-CDAA-0E4C-B4E0-564F1DB3F6E6}" type="parTrans" cxnId="{1C0C0059-1437-2C4D-8167-465BB07C240E}">
      <dgm:prSet/>
      <dgm:spPr/>
      <dgm:t>
        <a:bodyPr/>
        <a:lstStyle/>
        <a:p>
          <a:endParaRPr lang="en-US"/>
        </a:p>
      </dgm:t>
    </dgm:pt>
    <dgm:pt modelId="{0F5B53B5-58A5-5749-A960-17F3C632F5D4}" type="sibTrans" cxnId="{1C0C0059-1437-2C4D-8167-465BB07C240E}">
      <dgm:prSet/>
      <dgm:spPr/>
      <dgm:t>
        <a:bodyPr/>
        <a:lstStyle/>
        <a:p>
          <a:endParaRPr lang="en-US"/>
        </a:p>
      </dgm:t>
    </dgm:pt>
    <dgm:pt modelId="{C8BCEF85-16D8-3B45-8829-043FA5EC6FDA}">
      <dgm:prSet phldrT="[Text]" custT="1"/>
      <dgm:spPr/>
      <dgm:t>
        <a:bodyPr/>
        <a:lstStyle/>
        <a:p>
          <a:endParaRPr lang="en-US" sz="1300" dirty="0"/>
        </a:p>
        <a:p>
          <a:r>
            <a:rPr lang="en-US" sz="1300" b="1" dirty="0"/>
            <a:t>August</a:t>
          </a:r>
          <a:r>
            <a:rPr lang="en-US" sz="1300" dirty="0"/>
            <a:t>: Engaging the youth with business partner </a:t>
          </a:r>
        </a:p>
        <a:p>
          <a:r>
            <a:rPr lang="en-US" sz="1300" dirty="0"/>
            <a:t>- Selection process of battery swappers</a:t>
          </a:r>
        </a:p>
        <a:p>
          <a:r>
            <a:rPr lang="en-US" sz="1300" dirty="0"/>
            <a:t>- Allocation of e-motorcycles to KCCA fleet</a:t>
          </a:r>
        </a:p>
      </dgm:t>
    </dgm:pt>
    <dgm:pt modelId="{BE96714C-91D4-0B4D-8FB2-CB72DB356E93}" type="parTrans" cxnId="{13270124-F12B-0343-8E19-D92C739F5BD6}">
      <dgm:prSet/>
      <dgm:spPr/>
      <dgm:t>
        <a:bodyPr/>
        <a:lstStyle/>
        <a:p>
          <a:endParaRPr lang="en-US"/>
        </a:p>
      </dgm:t>
    </dgm:pt>
    <dgm:pt modelId="{C009D507-24D0-7D45-ABDA-23E18D114AAD}" type="sibTrans" cxnId="{13270124-F12B-0343-8E19-D92C739F5BD6}">
      <dgm:prSet/>
      <dgm:spPr/>
      <dgm:t>
        <a:bodyPr/>
        <a:lstStyle/>
        <a:p>
          <a:endParaRPr lang="en-US"/>
        </a:p>
      </dgm:t>
    </dgm:pt>
    <dgm:pt modelId="{0502378B-33C1-C049-9800-7C2BFD05CA0B}">
      <dgm:prSet phldrT="[Text]"/>
      <dgm:spPr/>
      <dgm:t>
        <a:bodyPr/>
        <a:lstStyle/>
        <a:p>
          <a:endParaRPr lang="x-none"/>
        </a:p>
      </dgm:t>
    </dgm:pt>
    <dgm:pt modelId="{2059357E-4500-A649-BE07-1810517BDF14}" type="parTrans" cxnId="{99055BEC-F0DF-364E-8D57-FA04A570CBBD}">
      <dgm:prSet/>
      <dgm:spPr/>
      <dgm:t>
        <a:bodyPr/>
        <a:lstStyle/>
        <a:p>
          <a:endParaRPr lang="en-US"/>
        </a:p>
      </dgm:t>
    </dgm:pt>
    <dgm:pt modelId="{E59B9674-B552-A745-841A-7CB235F66A6C}" type="sibTrans" cxnId="{99055BEC-F0DF-364E-8D57-FA04A570CBBD}">
      <dgm:prSet/>
      <dgm:spPr/>
      <dgm:t>
        <a:bodyPr/>
        <a:lstStyle/>
        <a:p>
          <a:endParaRPr lang="en-US"/>
        </a:p>
      </dgm:t>
    </dgm:pt>
    <dgm:pt modelId="{C0DEE741-5B37-424E-8353-A87231343677}">
      <dgm:prSet/>
      <dgm:spPr/>
      <dgm:t>
        <a:bodyPr/>
        <a:lstStyle/>
        <a:p>
          <a:r>
            <a:rPr lang="en-US" b="1" dirty="0"/>
            <a:t>June-September</a:t>
          </a:r>
          <a:r>
            <a:rPr lang="en-US" dirty="0"/>
            <a:t>: Inception meetings with co-beneficiaries (KCCA urban division, KCCA directorates).</a:t>
          </a:r>
        </a:p>
      </dgm:t>
    </dgm:pt>
    <dgm:pt modelId="{0C1C8BF2-9883-0948-B6FF-6EEAB9168F39}" type="parTrans" cxnId="{6EE93D98-2555-A046-BCB3-FE258A9AC5C9}">
      <dgm:prSet/>
      <dgm:spPr/>
      <dgm:t>
        <a:bodyPr/>
        <a:lstStyle/>
        <a:p>
          <a:endParaRPr lang="en-US"/>
        </a:p>
      </dgm:t>
    </dgm:pt>
    <dgm:pt modelId="{D511DCB8-F0E8-864D-9B8D-E39757C55989}" type="sibTrans" cxnId="{6EE93D98-2555-A046-BCB3-FE258A9AC5C9}">
      <dgm:prSet/>
      <dgm:spPr/>
      <dgm:t>
        <a:bodyPr/>
        <a:lstStyle/>
        <a:p>
          <a:endParaRPr lang="en-US"/>
        </a:p>
      </dgm:t>
    </dgm:pt>
    <dgm:pt modelId="{8B25A5A9-1F49-7442-AD99-F849E03C3DD3}">
      <dgm:prSet/>
      <dgm:spPr/>
      <dgm:t>
        <a:bodyPr/>
        <a:lstStyle/>
        <a:p>
          <a:endParaRPr lang="en-US" dirty="0"/>
        </a:p>
        <a:p>
          <a:r>
            <a:rPr lang="en-US" dirty="0"/>
            <a:t>Design and installation of charging station</a:t>
          </a:r>
        </a:p>
      </dgm:t>
    </dgm:pt>
    <dgm:pt modelId="{9F5BD541-736D-AE42-B436-8DF9FF1E5BCD}" type="parTrans" cxnId="{863B7F28-988B-0F48-B8D2-98BEB646B897}">
      <dgm:prSet/>
      <dgm:spPr/>
      <dgm:t>
        <a:bodyPr/>
        <a:lstStyle/>
        <a:p>
          <a:endParaRPr lang="en-US"/>
        </a:p>
      </dgm:t>
    </dgm:pt>
    <dgm:pt modelId="{41F02C35-589F-D040-9971-2D3153F62006}" type="sibTrans" cxnId="{863B7F28-988B-0F48-B8D2-98BEB646B897}">
      <dgm:prSet/>
      <dgm:spPr/>
      <dgm:t>
        <a:bodyPr/>
        <a:lstStyle/>
        <a:p>
          <a:endParaRPr lang="en-US"/>
        </a:p>
      </dgm:t>
    </dgm:pt>
    <dgm:pt modelId="{CD5A8BE3-D876-374C-B286-D3BB2A8580D3}">
      <dgm:prSet/>
      <dgm:spPr/>
      <dgm:t>
        <a:bodyPr/>
        <a:lstStyle/>
        <a:p>
          <a:r>
            <a:rPr lang="en-US" b="1" dirty="0"/>
            <a:t>September 2020 to February 2021 </a:t>
          </a:r>
          <a:r>
            <a:rPr lang="en-US" dirty="0"/>
            <a:t>Training of users (battery swappers, KCCA maintenance team and driver</a:t>
          </a:r>
        </a:p>
      </dgm:t>
    </dgm:pt>
    <dgm:pt modelId="{553A5C68-2C16-2240-97A5-BF7BC59DA59E}" type="parTrans" cxnId="{B76CD56D-AAA4-2F4C-9F7B-7920F4218D76}">
      <dgm:prSet/>
      <dgm:spPr/>
      <dgm:t>
        <a:bodyPr/>
        <a:lstStyle/>
        <a:p>
          <a:endParaRPr lang="en-US"/>
        </a:p>
      </dgm:t>
    </dgm:pt>
    <dgm:pt modelId="{F4D37539-F912-8B46-847F-E9DCAC0F62A5}" type="sibTrans" cxnId="{B76CD56D-AAA4-2F4C-9F7B-7920F4218D76}">
      <dgm:prSet/>
      <dgm:spPr/>
      <dgm:t>
        <a:bodyPr/>
        <a:lstStyle/>
        <a:p>
          <a:endParaRPr lang="en-US"/>
        </a:p>
      </dgm:t>
    </dgm:pt>
    <dgm:pt modelId="{397CE1DB-A40B-104F-802D-ED90DA5DA140}">
      <dgm:prSet/>
      <dgm:spPr/>
      <dgm:t>
        <a:bodyPr/>
        <a:lstStyle/>
        <a:p>
          <a:endParaRPr lang="en-US" dirty="0"/>
        </a:p>
      </dgm:t>
    </dgm:pt>
    <dgm:pt modelId="{6FA37DEA-2CE5-0247-B194-4389FDA7E6FC}" type="parTrans" cxnId="{D31C149D-B3AF-0242-AE28-AEBE07D2C47E}">
      <dgm:prSet/>
      <dgm:spPr/>
      <dgm:t>
        <a:bodyPr/>
        <a:lstStyle/>
        <a:p>
          <a:endParaRPr lang="en-US"/>
        </a:p>
      </dgm:t>
    </dgm:pt>
    <dgm:pt modelId="{1E2BA367-BF88-9A43-9965-2780C79D93A1}" type="sibTrans" cxnId="{D31C149D-B3AF-0242-AE28-AEBE07D2C47E}">
      <dgm:prSet/>
      <dgm:spPr/>
      <dgm:t>
        <a:bodyPr/>
        <a:lstStyle/>
        <a:p>
          <a:endParaRPr lang="en-US"/>
        </a:p>
      </dgm:t>
    </dgm:pt>
    <dgm:pt modelId="{38DCE2E9-8E59-8E4A-A18D-09B05E11CEA7}" type="pres">
      <dgm:prSet presAssocID="{54BABC93-ABB8-7746-AD4B-AF4651BBE85B}" presName="arrowDiagram" presStyleCnt="0">
        <dgm:presLayoutVars>
          <dgm:chMax val="5"/>
          <dgm:dir/>
          <dgm:resizeHandles val="exact"/>
        </dgm:presLayoutVars>
      </dgm:prSet>
      <dgm:spPr/>
    </dgm:pt>
    <dgm:pt modelId="{0BB1C1D8-A105-ED41-8F36-E87106818FF3}" type="pres">
      <dgm:prSet presAssocID="{54BABC93-ABB8-7746-AD4B-AF4651BBE85B}" presName="arrow" presStyleLbl="bgShp" presStyleIdx="0" presStyleCnt="1" custScaleY="74983" custLinFactNeighborX="-2069" custLinFactNeighborY="-3381"/>
      <dgm:spPr/>
    </dgm:pt>
    <dgm:pt modelId="{D9FDD1AA-FC79-A046-ADC8-7E50C2B21A94}" type="pres">
      <dgm:prSet presAssocID="{54BABC93-ABB8-7746-AD4B-AF4651BBE85B}" presName="arrowDiagram5" presStyleCnt="0"/>
      <dgm:spPr/>
    </dgm:pt>
    <dgm:pt modelId="{0E4C2528-439B-294C-9324-E5648A98ACFC}" type="pres">
      <dgm:prSet presAssocID="{E2B00557-9A25-1541-A156-AC317B35FE03}" presName="bullet5a" presStyleLbl="node1" presStyleIdx="0" presStyleCnt="5" custLinFactY="-98666" custLinFactNeighborX="-57550" custLinFactNeighborY="-100000"/>
      <dgm:spPr/>
    </dgm:pt>
    <dgm:pt modelId="{D5EA94C8-0FD0-624B-96BD-F119EF771204}" type="pres">
      <dgm:prSet presAssocID="{E2B00557-9A25-1541-A156-AC317B35FE03}" presName="textBox5a" presStyleLbl="revTx" presStyleIdx="0" presStyleCnt="5" custScaleX="117058" custLinFactNeighborX="-7785" custLinFactNeighborY="-1426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1FDDEF-A6A8-C549-A025-EAA6F6A145A7}" type="pres">
      <dgm:prSet presAssocID="{C0DEE741-5B37-424E-8353-A87231343677}" presName="bullet5b" presStyleLbl="node1" presStyleIdx="1" presStyleCnt="5" custLinFactX="-34817" custLinFactNeighborX="-100000" custLinFactNeighborY="-46455"/>
      <dgm:spPr/>
    </dgm:pt>
    <dgm:pt modelId="{59E8FC98-AB26-D64C-B38A-F11D118526DF}" type="pres">
      <dgm:prSet presAssocID="{C0DEE741-5B37-424E-8353-A87231343677}" presName="textBox5b" presStyleLbl="revTx" presStyleIdx="1" presStyleCnt="5" custScaleX="154090" custScaleY="69819" custLinFactX="-8928" custLinFactNeighborX="-100000" custLinFactNeighborY="-8548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D36E2E-8E0F-E741-9DF6-E968C4965493}" type="pres">
      <dgm:prSet presAssocID="{C8BCEF85-16D8-3B45-8829-043FA5EC6FDA}" presName="bullet5c" presStyleLbl="node1" presStyleIdx="2" presStyleCnt="5" custLinFactX="-100000" custLinFactNeighborX="-138447" custLinFactNeighborY="98680"/>
      <dgm:spPr/>
    </dgm:pt>
    <dgm:pt modelId="{33290408-4153-BB49-A659-7EB563E17F0F}" type="pres">
      <dgm:prSet presAssocID="{C8BCEF85-16D8-3B45-8829-043FA5EC6FDA}" presName="textBox5c" presStyleLbl="revTx" presStyleIdx="2" presStyleCnt="5" custScaleX="122007" custLinFactNeighborX="-56758" custLinFactNeighborY="1533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0C0ACF9-6C3A-074E-BD12-E6F288FCC504}" type="pres">
      <dgm:prSet presAssocID="{8B25A5A9-1F49-7442-AD99-F849E03C3DD3}" presName="bullet5d" presStyleLbl="node1" presStyleIdx="3" presStyleCnt="5" custScaleX="89108" custScaleY="73322" custLinFactX="-100000" custLinFactNeighborX="-163113" custLinFactNeighborY="62909"/>
      <dgm:spPr/>
    </dgm:pt>
    <dgm:pt modelId="{AABCD868-5241-414D-BE88-88949C364AF1}" type="pres">
      <dgm:prSet presAssocID="{8B25A5A9-1F49-7442-AD99-F849E03C3DD3}" presName="textBox5d" presStyleLbl="revTx" presStyleIdx="3" presStyleCnt="5" custLinFactNeighborX="-29431" custLinFactNeighborY="109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931A999-B0BA-7D42-9503-46F4283A054B}" type="pres">
      <dgm:prSet presAssocID="{CD5A8BE3-D876-374C-B286-D3BB2A8580D3}" presName="bullet5e" presStyleLbl="node1" presStyleIdx="4" presStyleCnt="5" custScaleX="88649" custScaleY="92110" custLinFactX="-100000" custLinFactNeighborX="-190379" custLinFactNeighborY="8097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7A317B94-AB8B-A74E-8093-CA2743629436}" type="pres">
      <dgm:prSet presAssocID="{CD5A8BE3-D876-374C-B286-D3BB2A8580D3}" presName="textBox5e" presStyleLbl="revTx" presStyleIdx="4" presStyleCnt="5" custScaleX="131716" custScaleY="52063" custLinFactX="-100000" custLinFactNeighborX="-149037" custLinFactNeighborY="-513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31C149D-B3AF-0242-AE28-AEBE07D2C47E}" srcId="{54BABC93-ABB8-7746-AD4B-AF4651BBE85B}" destId="{397CE1DB-A40B-104F-802D-ED90DA5DA140}" srcOrd="5" destOrd="0" parTransId="{6FA37DEA-2CE5-0247-B194-4389FDA7E6FC}" sibTransId="{1E2BA367-BF88-9A43-9965-2780C79D93A1}"/>
    <dgm:cxn modelId="{99055BEC-F0DF-364E-8D57-FA04A570CBBD}" srcId="{54BABC93-ABB8-7746-AD4B-AF4651BBE85B}" destId="{0502378B-33C1-C049-9800-7C2BFD05CA0B}" srcOrd="6" destOrd="0" parTransId="{2059357E-4500-A649-BE07-1810517BDF14}" sibTransId="{E59B9674-B552-A745-841A-7CB235F66A6C}"/>
    <dgm:cxn modelId="{9154ABC3-A7CF-4BDE-AEB3-880B95535815}" type="presOf" srcId="{C8BCEF85-16D8-3B45-8829-043FA5EC6FDA}" destId="{33290408-4153-BB49-A659-7EB563E17F0F}" srcOrd="0" destOrd="0" presId="urn:microsoft.com/office/officeart/2005/8/layout/arrow2"/>
    <dgm:cxn modelId="{34BEF7FE-6C6F-458D-98BA-302C28B0317D}" type="presOf" srcId="{E2B00557-9A25-1541-A156-AC317B35FE03}" destId="{D5EA94C8-0FD0-624B-96BD-F119EF771204}" srcOrd="0" destOrd="0" presId="urn:microsoft.com/office/officeart/2005/8/layout/arrow2"/>
    <dgm:cxn modelId="{863B7F28-988B-0F48-B8D2-98BEB646B897}" srcId="{54BABC93-ABB8-7746-AD4B-AF4651BBE85B}" destId="{8B25A5A9-1F49-7442-AD99-F849E03C3DD3}" srcOrd="3" destOrd="0" parTransId="{9F5BD541-736D-AE42-B436-8DF9FF1E5BCD}" sibTransId="{41F02C35-589F-D040-9971-2D3153F62006}"/>
    <dgm:cxn modelId="{B76CD56D-AAA4-2F4C-9F7B-7920F4218D76}" srcId="{54BABC93-ABB8-7746-AD4B-AF4651BBE85B}" destId="{CD5A8BE3-D876-374C-B286-D3BB2A8580D3}" srcOrd="4" destOrd="0" parTransId="{553A5C68-2C16-2240-97A5-BF7BC59DA59E}" sibTransId="{F4D37539-F912-8B46-847F-E9DCAC0F62A5}"/>
    <dgm:cxn modelId="{9370BE67-DADE-4489-9C43-C094A26D32C9}" type="presOf" srcId="{8B25A5A9-1F49-7442-AD99-F849E03C3DD3}" destId="{AABCD868-5241-414D-BE88-88949C364AF1}" srcOrd="0" destOrd="0" presId="urn:microsoft.com/office/officeart/2005/8/layout/arrow2"/>
    <dgm:cxn modelId="{3D8F30AB-D340-499F-A019-058D51A85958}" type="presOf" srcId="{CD5A8BE3-D876-374C-B286-D3BB2A8580D3}" destId="{7A317B94-AB8B-A74E-8093-CA2743629436}" srcOrd="0" destOrd="0" presId="urn:microsoft.com/office/officeart/2005/8/layout/arrow2"/>
    <dgm:cxn modelId="{7849C2B9-EC4B-4C83-B980-73B8973DB471}" type="presOf" srcId="{54BABC93-ABB8-7746-AD4B-AF4651BBE85B}" destId="{38DCE2E9-8E59-8E4A-A18D-09B05E11CEA7}" srcOrd="0" destOrd="0" presId="urn:microsoft.com/office/officeart/2005/8/layout/arrow2"/>
    <dgm:cxn modelId="{13270124-F12B-0343-8E19-D92C739F5BD6}" srcId="{54BABC93-ABB8-7746-AD4B-AF4651BBE85B}" destId="{C8BCEF85-16D8-3B45-8829-043FA5EC6FDA}" srcOrd="2" destOrd="0" parTransId="{BE96714C-91D4-0B4D-8FB2-CB72DB356E93}" sibTransId="{C009D507-24D0-7D45-ABDA-23E18D114AAD}"/>
    <dgm:cxn modelId="{6EE93D98-2555-A046-BCB3-FE258A9AC5C9}" srcId="{54BABC93-ABB8-7746-AD4B-AF4651BBE85B}" destId="{C0DEE741-5B37-424E-8353-A87231343677}" srcOrd="1" destOrd="0" parTransId="{0C1C8BF2-9883-0948-B6FF-6EEAB9168F39}" sibTransId="{D511DCB8-F0E8-864D-9B8D-E39757C55989}"/>
    <dgm:cxn modelId="{95C6BE02-B4DF-4CFB-8C66-2344046D9BF8}" type="presOf" srcId="{C0DEE741-5B37-424E-8353-A87231343677}" destId="{59E8FC98-AB26-D64C-B38A-F11D118526DF}" srcOrd="0" destOrd="0" presId="urn:microsoft.com/office/officeart/2005/8/layout/arrow2"/>
    <dgm:cxn modelId="{1C0C0059-1437-2C4D-8167-465BB07C240E}" srcId="{54BABC93-ABB8-7746-AD4B-AF4651BBE85B}" destId="{E2B00557-9A25-1541-A156-AC317B35FE03}" srcOrd="0" destOrd="0" parTransId="{A3CA6AF7-CDAA-0E4C-B4E0-564F1DB3F6E6}" sibTransId="{0F5B53B5-58A5-5749-A960-17F3C632F5D4}"/>
    <dgm:cxn modelId="{B300CEA1-876E-47BC-A5B4-4627AFCBA007}" type="presParOf" srcId="{38DCE2E9-8E59-8E4A-A18D-09B05E11CEA7}" destId="{0BB1C1D8-A105-ED41-8F36-E87106818FF3}" srcOrd="0" destOrd="0" presId="urn:microsoft.com/office/officeart/2005/8/layout/arrow2"/>
    <dgm:cxn modelId="{19398349-E454-4186-94CF-38DA26894DE4}" type="presParOf" srcId="{38DCE2E9-8E59-8E4A-A18D-09B05E11CEA7}" destId="{D9FDD1AA-FC79-A046-ADC8-7E50C2B21A94}" srcOrd="1" destOrd="0" presId="urn:microsoft.com/office/officeart/2005/8/layout/arrow2"/>
    <dgm:cxn modelId="{9C187161-9928-4086-8E4F-991E5F3BCFB6}" type="presParOf" srcId="{D9FDD1AA-FC79-A046-ADC8-7E50C2B21A94}" destId="{0E4C2528-439B-294C-9324-E5648A98ACFC}" srcOrd="0" destOrd="0" presId="urn:microsoft.com/office/officeart/2005/8/layout/arrow2"/>
    <dgm:cxn modelId="{5574A103-3D4D-4A5E-89CA-313FC4EC6F0E}" type="presParOf" srcId="{D9FDD1AA-FC79-A046-ADC8-7E50C2B21A94}" destId="{D5EA94C8-0FD0-624B-96BD-F119EF771204}" srcOrd="1" destOrd="0" presId="urn:microsoft.com/office/officeart/2005/8/layout/arrow2"/>
    <dgm:cxn modelId="{122EE981-40F7-4D6B-A71C-7667FE33ADF3}" type="presParOf" srcId="{D9FDD1AA-FC79-A046-ADC8-7E50C2B21A94}" destId="{6C1FDDEF-A6A8-C549-A025-EAA6F6A145A7}" srcOrd="2" destOrd="0" presId="urn:microsoft.com/office/officeart/2005/8/layout/arrow2"/>
    <dgm:cxn modelId="{ACC2878C-ED8E-425D-9E75-C68501CA8500}" type="presParOf" srcId="{D9FDD1AA-FC79-A046-ADC8-7E50C2B21A94}" destId="{59E8FC98-AB26-D64C-B38A-F11D118526DF}" srcOrd="3" destOrd="0" presId="urn:microsoft.com/office/officeart/2005/8/layout/arrow2"/>
    <dgm:cxn modelId="{C4499820-0291-4287-9D8B-F3251DA7BE11}" type="presParOf" srcId="{D9FDD1AA-FC79-A046-ADC8-7E50C2B21A94}" destId="{85D36E2E-8E0F-E741-9DF6-E968C4965493}" srcOrd="4" destOrd="0" presId="urn:microsoft.com/office/officeart/2005/8/layout/arrow2"/>
    <dgm:cxn modelId="{DED6B0D0-4E02-4886-ACC6-294F943AB38C}" type="presParOf" srcId="{D9FDD1AA-FC79-A046-ADC8-7E50C2B21A94}" destId="{33290408-4153-BB49-A659-7EB563E17F0F}" srcOrd="5" destOrd="0" presId="urn:microsoft.com/office/officeart/2005/8/layout/arrow2"/>
    <dgm:cxn modelId="{ECED9128-AC89-4330-BBAC-9E9616EDDC4A}" type="presParOf" srcId="{D9FDD1AA-FC79-A046-ADC8-7E50C2B21A94}" destId="{40C0ACF9-6C3A-074E-BD12-E6F288FCC504}" srcOrd="6" destOrd="0" presId="urn:microsoft.com/office/officeart/2005/8/layout/arrow2"/>
    <dgm:cxn modelId="{2EDE002E-EC20-4118-9BF6-738D07A1DA8D}" type="presParOf" srcId="{D9FDD1AA-FC79-A046-ADC8-7E50C2B21A94}" destId="{AABCD868-5241-414D-BE88-88949C364AF1}" srcOrd="7" destOrd="0" presId="urn:microsoft.com/office/officeart/2005/8/layout/arrow2"/>
    <dgm:cxn modelId="{AEF18B7D-EA38-4BA7-A68F-107E4BD4912B}" type="presParOf" srcId="{D9FDD1AA-FC79-A046-ADC8-7E50C2B21A94}" destId="{C931A999-B0BA-7D42-9503-46F4283A054B}" srcOrd="8" destOrd="0" presId="urn:microsoft.com/office/officeart/2005/8/layout/arrow2"/>
    <dgm:cxn modelId="{D2AF6F69-571C-4B00-94A7-4AC1EE088ED0}" type="presParOf" srcId="{D9FDD1AA-FC79-A046-ADC8-7E50C2B21A94}" destId="{7A317B94-AB8B-A74E-8093-CA2743629436}" srcOrd="9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B1C1D8-A105-ED41-8F36-E87106818FF3}">
      <dsp:nvSpPr>
        <dsp:cNvPr id="0" name=""/>
        <dsp:cNvSpPr/>
      </dsp:nvSpPr>
      <dsp:spPr>
        <a:xfrm>
          <a:off x="-80356" y="539473"/>
          <a:ext cx="5067275" cy="2374746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E4C2528-439B-294C-9324-E5648A98ACFC}">
      <dsp:nvSpPr>
        <dsp:cNvPr id="0" name=""/>
        <dsp:cNvSpPr/>
      </dsp:nvSpPr>
      <dsp:spPr>
        <a:xfrm>
          <a:off x="351696" y="2373877"/>
          <a:ext cx="116547" cy="116547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5EA94C8-0FD0-624B-96BD-F119EF771204}">
      <dsp:nvSpPr>
        <dsp:cNvPr id="0" name=""/>
        <dsp:cNvSpPr/>
      </dsp:nvSpPr>
      <dsp:spPr>
        <a:xfrm>
          <a:off x="368748" y="2556197"/>
          <a:ext cx="777046" cy="7537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756" tIns="0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/>
            <a:t>March-July 2020</a:t>
          </a:r>
          <a:r>
            <a:rPr lang="en-US" sz="900" kern="1200" dirty="0"/>
            <a:t>: procurement of 4 electric motorcycles</a:t>
          </a:r>
        </a:p>
      </dsp:txBody>
      <dsp:txXfrm>
        <a:off x="368748" y="2556197"/>
        <a:ext cx="777046" cy="753757"/>
      </dsp:txXfrm>
    </dsp:sp>
    <dsp:sp modelId="{6C1FDDEF-A6A8-C549-A025-EAA6F6A145A7}">
      <dsp:nvSpPr>
        <dsp:cNvPr id="0" name=""/>
        <dsp:cNvSpPr/>
      </dsp:nvSpPr>
      <dsp:spPr>
        <a:xfrm>
          <a:off x="803709" y="1914500"/>
          <a:ext cx="182421" cy="182421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E8FC98-AB26-D64C-B38A-F11D118526DF}">
      <dsp:nvSpPr>
        <dsp:cNvPr id="0" name=""/>
        <dsp:cNvSpPr/>
      </dsp:nvSpPr>
      <dsp:spPr>
        <a:xfrm>
          <a:off x="0" y="1156365"/>
          <a:ext cx="1296155" cy="92649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662" tIns="0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/>
            <a:t>June-September</a:t>
          </a:r>
          <a:r>
            <a:rPr lang="en-US" sz="900" kern="1200" dirty="0"/>
            <a:t>: Inception meetings with co-beneficiaries (KCCA urban division, KCCA directorates).</a:t>
          </a:r>
        </a:p>
      </dsp:txBody>
      <dsp:txXfrm>
        <a:off x="0" y="1156365"/>
        <a:ext cx="1296155" cy="926492"/>
      </dsp:txXfrm>
    </dsp:sp>
    <dsp:sp modelId="{85D36E2E-8E0F-E741-9DF6-E968C4965493}">
      <dsp:nvSpPr>
        <dsp:cNvPr id="0" name=""/>
        <dsp:cNvSpPr/>
      </dsp:nvSpPr>
      <dsp:spPr>
        <a:xfrm>
          <a:off x="1280436" y="1755972"/>
          <a:ext cx="243229" cy="243229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290408-4153-BB49-A659-7EB563E17F0F}">
      <dsp:nvSpPr>
        <dsp:cNvPr id="0" name=""/>
        <dsp:cNvSpPr/>
      </dsp:nvSpPr>
      <dsp:spPr>
        <a:xfrm>
          <a:off x="1319327" y="1910494"/>
          <a:ext cx="1193209" cy="1779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882" tIns="0" rIns="0" bIns="0" numCol="1" spcCol="1270" anchor="t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300" kern="1200" dirty="0"/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b="1" kern="1200" dirty="0"/>
            <a:t>August</a:t>
          </a:r>
          <a:r>
            <a:rPr lang="en-US" sz="1300" kern="1200" dirty="0"/>
            <a:t>: Engaging the youth with business partner 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- Selection process of battery swappers</a:t>
          </a:r>
        </a:p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/>
            <a:t>- Allocation of e-motorcycles to KCCA fleet</a:t>
          </a:r>
        </a:p>
      </dsp:txBody>
      <dsp:txXfrm>
        <a:off x="1319327" y="1910494"/>
        <a:ext cx="1193209" cy="1779880"/>
      </dsp:txXfrm>
    </dsp:sp>
    <dsp:sp modelId="{40C0ACF9-6C3A-074E-BD12-E6F288FCC504}">
      <dsp:nvSpPr>
        <dsp:cNvPr id="0" name=""/>
        <dsp:cNvSpPr/>
      </dsp:nvSpPr>
      <dsp:spPr>
        <a:xfrm>
          <a:off x="1993407" y="1377990"/>
          <a:ext cx="279951" cy="23035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ABCD868-5241-414D-BE88-88949C364AF1}">
      <dsp:nvSpPr>
        <dsp:cNvPr id="0" name=""/>
        <dsp:cNvSpPr/>
      </dsp:nvSpPr>
      <dsp:spPr>
        <a:xfrm>
          <a:off x="2661738" y="1527262"/>
          <a:ext cx="1013455" cy="21219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6473" tIns="0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900" kern="1200" dirty="0"/>
        </a:p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/>
            <a:t>Design and installation of charging station</a:t>
          </a:r>
        </a:p>
      </dsp:txBody>
      <dsp:txXfrm>
        <a:off x="2661738" y="1527262"/>
        <a:ext cx="1013455" cy="2121921"/>
      </dsp:txXfrm>
    </dsp:sp>
    <dsp:sp modelId="{C931A999-B0BA-7D42-9503-46F4283A054B}">
      <dsp:nvSpPr>
        <dsp:cNvPr id="0" name=""/>
        <dsp:cNvSpPr/>
      </dsp:nvSpPr>
      <dsp:spPr>
        <a:xfrm>
          <a:off x="2633595" y="1226287"/>
          <a:ext cx="354875" cy="36872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A317B94-AB8B-A74E-8093-CA2743629436}">
      <dsp:nvSpPr>
        <dsp:cNvPr id="0" name=""/>
        <dsp:cNvSpPr/>
      </dsp:nvSpPr>
      <dsp:spPr>
        <a:xfrm>
          <a:off x="1288871" y="449139"/>
          <a:ext cx="1334882" cy="12135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2118" tIns="0" rIns="0" bIns="0" numCol="1" spcCol="1270" anchor="t" anchorCtr="0">
          <a:noAutofit/>
        </a:bodyPr>
        <a:lstStyle/>
        <a:p>
          <a:pPr lvl="0" algn="l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b="1" kern="1200" dirty="0"/>
            <a:t>September 2020 to February 2021 </a:t>
          </a:r>
          <a:r>
            <a:rPr lang="en-US" sz="900" kern="1200" dirty="0"/>
            <a:t>Training of users (battery swappers, KCCA maintenance team and driver</a:t>
          </a:r>
        </a:p>
      </dsp:txBody>
      <dsp:txXfrm>
        <a:off x="1288871" y="449139"/>
        <a:ext cx="1334882" cy="1213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556072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38572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8" name="Google Shape;338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3107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3b99266f54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g13b99266f54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7840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432471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e8c52a43d7_0_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6" name="Google Shape;436;ge8c52a43d7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4574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0" name="Google Shape;18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147538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06415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ec84073ed6_5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4" name="Google Shape;244;gec84073ed6_5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949954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95592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3" name="Google Shape;3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30102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44055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7752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6734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2" descr="KCCA PPT_Sub-Title slide.jpg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1590"/>
            <a:ext cx="9144000" cy="68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22"/>
          <p:cNvSpPr txBox="1">
            <a:spLocks noGrp="1"/>
          </p:cNvSpPr>
          <p:nvPr>
            <p:ph type="title"/>
          </p:nvPr>
        </p:nvSpPr>
        <p:spPr>
          <a:xfrm>
            <a:off x="722313" y="2947989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3000" b="1" cap="none">
                <a:solidFill>
                  <a:srgbClr val="EEEEA7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body" idx="1"/>
          </p:nvPr>
        </p:nvSpPr>
        <p:spPr>
          <a:xfrm>
            <a:off x="722313" y="1447802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300"/>
              </a:spcBef>
              <a:spcAft>
                <a:spcPts val="0"/>
              </a:spcAft>
              <a:buClr>
                <a:srgbClr val="EEEEA7"/>
              </a:buClr>
              <a:buSzPts val="1500"/>
              <a:buNone/>
              <a:defRPr sz="1500">
                <a:solidFill>
                  <a:srgbClr val="EEEEA7"/>
                </a:solidFill>
              </a:defRPr>
            </a:lvl1pPr>
            <a:lvl2pPr marL="914400" lvl="1" indent="-228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05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oogle Shape;28;p24" descr="KCCA PPT_Content slid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90"/>
            <a:ext cx="9144000" cy="68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4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41" descr="KCCA PPT_Content slid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90"/>
            <a:ext cx="9144000" cy="68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41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5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body"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Char char="–"/>
              <a:defRPr sz="21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–"/>
              <a:defRPr sz="1500"/>
            </a:lvl4pPr>
            <a:lvl5pPr marL="2286000" lvl="4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»"/>
              <a:defRPr sz="1500"/>
            </a:lvl5pPr>
            <a:lvl6pPr marL="2743200" lvl="5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body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None/>
              <a:defRPr sz="1050"/>
            </a:lvl1pPr>
            <a:lvl2pPr marL="914400" lvl="1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2pPr>
            <a:lvl3pPr marL="1371600" lvl="2" indent="-2286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None/>
              <a:defRPr sz="750"/>
            </a:lvl3pPr>
            <a:lvl4pPr marL="1828800" lvl="3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4pPr>
            <a:lvl5pPr marL="2286000" lvl="4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5pPr>
            <a:lvl6pPr marL="2743200" lvl="5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6pPr>
            <a:lvl7pPr marL="3200400" lvl="6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7pPr>
            <a:lvl8pPr marL="3657600" lvl="7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8pPr>
            <a:lvl9pPr marL="4114800" lvl="8" indent="-228600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675"/>
              <a:buNone/>
              <a:defRPr sz="675"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4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43" descr="KCCA PPT_Content slid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90"/>
            <a:ext cx="9144000" cy="68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4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4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7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43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3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43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44" descr="KCCA PPT_Content slide.jp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590"/>
            <a:ext cx="9144000" cy="6854825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44"/>
          <p:cNvSpPr txBox="1">
            <a:spLocks noGrp="1"/>
          </p:cNvSpPr>
          <p:nvPr>
            <p:ph type="title"/>
          </p:nvPr>
        </p:nvSpPr>
        <p:spPr>
          <a:xfrm rot="5400000">
            <a:off x="4732337" y="2171703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4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3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44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44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44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spcBef>
                <a:spcPts val="0"/>
              </a:spcBef>
              <a:buNone/>
              <a:defRPr sz="9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p:transition>
    <p:push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6" r:id="rId3"/>
    <p:sldLayoutId id="2147483658" r:id="rId4"/>
    <p:sldLayoutId id="2147483659" r:id="rId5"/>
  </p:sldLayoutIdLst>
  <p:transition>
    <p:push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3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8.png"/><Relationship Id="rId12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3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6.jp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ZoneTexte 9"/>
          <p:cNvSpPr txBox="1"/>
          <p:nvPr/>
        </p:nvSpPr>
        <p:spPr>
          <a:xfrm>
            <a:off x="630382" y="915358"/>
            <a:ext cx="7883235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2800" b="1" dirty="0">
                <a:solidFill>
                  <a:schemeClr val="bg1"/>
                </a:solidFill>
                <a:latin typeface="Bahnschrift SemiBold" panose="020B0502040204020203" pitchFamily="34" charset="0"/>
                <a:cs typeface="+mn-cs"/>
              </a:rPr>
              <a:t>Program on Integrated Local Finances for Sustainable Urban Development in GKMA (PIFUD) </a:t>
            </a:r>
            <a:endParaRPr lang="en-GB" sz="2800" b="1" dirty="0" smtClean="0">
              <a:solidFill>
                <a:schemeClr val="bg1"/>
              </a:solidFill>
              <a:latin typeface="Bahnschrift SemiBold" panose="020B0502040204020203" pitchFamily="34" charset="0"/>
              <a:cs typeface="+mn-cs"/>
            </a:endParaRPr>
          </a:p>
          <a:p>
            <a:pPr algn="ctr">
              <a:defRPr/>
            </a:pPr>
            <a:endParaRPr lang="en-GB" sz="2800" b="1" dirty="0">
              <a:solidFill>
                <a:schemeClr val="bg1"/>
              </a:solidFill>
              <a:latin typeface="Bahnschrift SemiBold" panose="020B0502040204020203" pitchFamily="34" charset="0"/>
              <a:cs typeface="+mn-cs"/>
            </a:endParaRPr>
          </a:p>
          <a:p>
            <a:pPr algn="ctr">
              <a:defRPr/>
            </a:pPr>
            <a:endParaRPr lang="en-GB" sz="2800" b="1" dirty="0">
              <a:solidFill>
                <a:schemeClr val="bg1"/>
              </a:solidFill>
              <a:latin typeface="Bahnschrift SemiBold" panose="020B0502040204020203" pitchFamily="34" charset="0"/>
              <a:cs typeface="+mn-cs"/>
            </a:endParaRPr>
          </a:p>
          <a:p>
            <a:pPr algn="ctr">
              <a:defRPr/>
            </a:pPr>
            <a:r>
              <a:rPr lang="en-GB" sz="1800" b="1" dirty="0">
                <a:solidFill>
                  <a:schemeClr val="bg1"/>
                </a:solidFill>
                <a:latin typeface="Bahnschrift SemiBold" panose="020B0502040204020203" pitchFamily="34" charset="0"/>
                <a:cs typeface="+mn-cs"/>
              </a:rPr>
              <a:t>Presentation to the </a:t>
            </a:r>
            <a:r>
              <a:rPr lang="en-GB" sz="1800" b="1" dirty="0" smtClean="0">
                <a:solidFill>
                  <a:schemeClr val="bg1"/>
                </a:solidFill>
                <a:latin typeface="Bahnschrift SemiBold" panose="020B0502040204020203" pitchFamily="34" charset="0"/>
                <a:cs typeface="+mn-cs"/>
              </a:rPr>
              <a:t>Regional Seminar on the Territorial Approach to Local Development (TALD) for English Speaking African Countries</a:t>
            </a:r>
          </a:p>
          <a:p>
            <a:pPr algn="ctr">
              <a:defRPr/>
            </a:pPr>
            <a:r>
              <a:rPr lang="en-GB" sz="1800" b="1" dirty="0" smtClean="0">
                <a:solidFill>
                  <a:schemeClr val="bg1"/>
                </a:solidFill>
                <a:latin typeface="Bahnschrift SemiBold" panose="020B0502040204020203" pitchFamily="34" charset="0"/>
                <a:cs typeface="+mn-cs"/>
              </a:rPr>
              <a:t>Johannesburg, South Africa</a:t>
            </a:r>
          </a:p>
          <a:p>
            <a:pPr algn="ctr">
              <a:defRPr/>
            </a:pPr>
            <a:r>
              <a:rPr lang="en-GB" sz="1800" b="1" dirty="0" smtClean="0">
                <a:solidFill>
                  <a:schemeClr val="bg1"/>
                </a:solidFill>
                <a:latin typeface="Bahnschrift SemiBold" panose="020B0502040204020203" pitchFamily="34" charset="0"/>
                <a:cs typeface="+mn-cs"/>
              </a:rPr>
              <a:t>26 – 28</a:t>
            </a:r>
            <a:r>
              <a:rPr lang="en-GB" sz="1800" b="1" baseline="30000" dirty="0" smtClean="0">
                <a:solidFill>
                  <a:schemeClr val="bg1"/>
                </a:solidFill>
                <a:latin typeface="Bahnschrift SemiBold" panose="020B0502040204020203" pitchFamily="34" charset="0"/>
                <a:cs typeface="+mn-cs"/>
              </a:rPr>
              <a:t>th</a:t>
            </a:r>
            <a:r>
              <a:rPr lang="en-GB" sz="1800" b="1" dirty="0" smtClean="0">
                <a:solidFill>
                  <a:schemeClr val="bg1"/>
                </a:solidFill>
                <a:latin typeface="Bahnschrift SemiBold" panose="020B0502040204020203" pitchFamily="34" charset="0"/>
                <a:cs typeface="+mn-cs"/>
              </a:rPr>
              <a:t> October 2022</a:t>
            </a:r>
            <a:endParaRPr lang="en-GB" sz="1800" b="1" dirty="0">
              <a:solidFill>
                <a:schemeClr val="bg1"/>
              </a:solidFill>
              <a:latin typeface="Bahnschrift SemiBold" panose="020B0502040204020203" pitchFamily="34" charset="0"/>
              <a:cs typeface="+mn-cs"/>
            </a:endParaRPr>
          </a:p>
        </p:txBody>
      </p:sp>
      <p:pic>
        <p:nvPicPr>
          <p:cNvPr id="6" name="Picture 5" descr="A picture containing computer&#10;&#10;Description automatically generated">
            <a:extLst>
              <a:ext uri="{FF2B5EF4-FFF2-40B4-BE49-F238E27FC236}">
                <a16:creationId xmlns:a16="http://schemas.microsoft.com/office/drawing/2014/main" xmlns="" id="{F6E9450A-730B-4C3F-8AFE-9C5C1026D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82" y="4978075"/>
            <a:ext cx="1358447" cy="943223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CE3D5A3-DA78-4D93-9F2F-3535717BCE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5115" y="5921298"/>
            <a:ext cx="950326" cy="589730"/>
          </a:xfrm>
          <a:prstGeom prst="rect">
            <a:avLst/>
          </a:prstGeom>
        </p:spPr>
      </p:pic>
    </p:spTree>
  </p:cSld>
  <p:clrMapOvr>
    <a:masterClrMapping/>
  </p:clrMapOvr>
  <p:transition>
    <p:push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6" name="Google Shape;316;p16"/>
          <p:cNvGrpSpPr/>
          <p:nvPr/>
        </p:nvGrpSpPr>
        <p:grpSpPr>
          <a:xfrm>
            <a:off x="789709" y="352488"/>
            <a:ext cx="7883236" cy="1171643"/>
            <a:chOff x="1563433" y="2328530"/>
            <a:chExt cx="3008700" cy="2640909"/>
          </a:xfrm>
        </p:grpSpPr>
        <p:sp>
          <p:nvSpPr>
            <p:cNvPr id="317" name="Google Shape;317;p16"/>
            <p:cNvSpPr/>
            <p:nvPr/>
          </p:nvSpPr>
          <p:spPr>
            <a:xfrm rot="10800000" flipH="1">
              <a:off x="1563433" y="2328530"/>
              <a:ext cx="3008700" cy="1853100"/>
            </a:xfrm>
            <a:prstGeom prst="snipRoundRect">
              <a:avLst>
                <a:gd name="adj1" fmla="val 16667"/>
                <a:gd name="adj2" fmla="val 2324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800"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16"/>
            <p:cNvSpPr txBox="1"/>
            <p:nvPr/>
          </p:nvSpPr>
          <p:spPr>
            <a:xfrm>
              <a:off x="1622080" y="2703843"/>
              <a:ext cx="2949900" cy="22655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600" b="1" dirty="0">
                  <a:solidFill>
                    <a:schemeClr val="dk1"/>
                  </a:solidFill>
                </a:rPr>
                <a:t>WP 2: </a:t>
              </a:r>
              <a:r>
                <a:rPr lang="en-US" sz="1600" dirty="0"/>
                <a:t>KCCA support to the secondary cities to document, re-engineer and automate their revenue management systems</a:t>
              </a:r>
              <a:endParaRPr sz="1600" dirty="0"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400"/>
              </a:pPr>
              <a:endParaRPr sz="1600" dirty="0"/>
            </a:p>
          </p:txBody>
        </p:sp>
      </p:grpSp>
      <p:sp>
        <p:nvSpPr>
          <p:cNvPr id="319" name="Google Shape;319;p16"/>
          <p:cNvSpPr/>
          <p:nvPr/>
        </p:nvSpPr>
        <p:spPr>
          <a:xfrm>
            <a:off x="355922" y="1751393"/>
            <a:ext cx="2142450" cy="3767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sx="102000" sy="102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0" name="Google Shape;320;p16"/>
          <p:cNvPicPr preferRelativeResize="0"/>
          <p:nvPr/>
        </p:nvPicPr>
        <p:blipFill rotWithShape="1">
          <a:blip r:embed="rId3">
            <a:alphaModFix/>
          </a:blip>
          <a:srcRect l="20790" t="31242" r="23709" b="38690"/>
          <a:stretch/>
        </p:blipFill>
        <p:spPr>
          <a:xfrm>
            <a:off x="397386" y="2186647"/>
            <a:ext cx="2051250" cy="149821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16"/>
          <p:cNvSpPr txBox="1"/>
          <p:nvPr/>
        </p:nvSpPr>
        <p:spPr>
          <a:xfrm>
            <a:off x="400929" y="3912120"/>
            <a:ext cx="1878038" cy="1592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SzPts val="1600"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Implementation of the IRAS system has been completed together with stakeholder sensitizations.</a:t>
            </a:r>
            <a:endParaRPr sz="1050"/>
          </a:p>
          <a:p>
            <a:pPr>
              <a:buSzPts val="1600"/>
            </a:pP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500"/>
            </a:pPr>
            <a:r>
              <a:rPr lang="en-US" sz="1125" b="1">
                <a:latin typeface="Calibri"/>
                <a:ea typeface="Calibri"/>
                <a:cs typeface="Calibri"/>
                <a:sym typeface="Calibri"/>
              </a:rPr>
              <a:t> Installation of  servers at LGFC has been completed</a:t>
            </a:r>
            <a:endParaRPr sz="1125" b="1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322" name="Google Shape;322;p16"/>
          <p:cNvGraphicFramePr/>
          <p:nvPr>
            <p:extLst>
              <p:ext uri="{D42A27DB-BD31-4B8C-83A1-F6EECF244321}">
                <p14:modId xmlns:p14="http://schemas.microsoft.com/office/powerpoint/2010/main" val="3086220141"/>
              </p:ext>
            </p:extLst>
          </p:nvPr>
        </p:nvGraphicFramePr>
        <p:xfrm>
          <a:off x="2789925" y="1835135"/>
          <a:ext cx="6051312" cy="3346839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258931"/>
                <a:gridCol w="1053190"/>
                <a:gridCol w="1456110"/>
                <a:gridCol w="1413335"/>
                <a:gridCol w="869746"/>
              </a:tblGrid>
              <a:tr h="365006">
                <a:tc gridSpan="4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/>
                        <a:t>Local Revenue Collection Performance over the last 2 years</a:t>
                      </a:r>
                      <a:endParaRPr sz="1400" b="1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</a:tr>
              <a:tr h="360000"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 smtClean="0"/>
                        <a:t>Municipality</a:t>
                      </a:r>
                      <a:endParaRPr sz="1400" b="1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/>
                        <a:t>Total Tax Payers Registered by June 2022</a:t>
                      </a:r>
                      <a:endParaRPr sz="1400" b="1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 grid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i="0" u="none" strike="noStrike" cap="non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Revenue Collections per FY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i="0" u="none" strike="noStrike" cap="none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</a:tr>
              <a:tr h="2681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/>
                        <a:t>2020/2021</a:t>
                      </a:r>
                      <a:endParaRPr sz="1400" b="1" i="0" u="none" strike="noStrike" cap="none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/>
                        <a:t>2021/2022</a:t>
                      </a:r>
                      <a:endParaRPr sz="1400" b="1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1" i="0" u="none" strike="noStrike" cap="none" dirty="0" smtClean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% Increase</a:t>
                      </a:r>
                      <a:endParaRPr sz="1400" b="1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</a:tr>
              <a:tr h="635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Nansana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                              52,349 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   3,834,709,776 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                 5,426,000,489 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cap="none" dirty="0" smtClean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41%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</a:tr>
              <a:tr h="635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Makindye Ssabagabo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                              29,595 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   2,606,963,587 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                 4,274,000,000 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cap="none" dirty="0" smtClean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64%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</a:tr>
              <a:tr h="63596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Entebbe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/>
                        <a:t>                                3,799 </a:t>
                      </a:r>
                      <a:endParaRPr sz="1400" b="0" i="0" u="none" strike="noStrike" cap="none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   1,798,398,058 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 dirty="0"/>
                        <a:t>                 2,164,582,453 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1400" b="0" i="0" u="none" strike="noStrike" cap="none" dirty="0" smtClean="0">
                          <a:solidFill>
                            <a:srgbClr val="000000"/>
                          </a:solidFill>
                          <a:latin typeface="Bookman Old Style"/>
                          <a:ea typeface="Bookman Old Style"/>
                          <a:cs typeface="Bookman Old Style"/>
                          <a:sym typeface="Bookman Old Style"/>
                        </a:rPr>
                        <a:t>20%</a:t>
                      </a:r>
                      <a:endParaRPr sz="1400" b="0" i="0" u="none" strike="noStrike" cap="none" dirty="0">
                        <a:solidFill>
                          <a:srgbClr val="000000"/>
                        </a:solidFill>
                        <a:latin typeface="Bookman Old Style"/>
                        <a:ea typeface="Bookman Old Style"/>
                        <a:cs typeface="Bookman Old Style"/>
                        <a:sym typeface="Bookman Old Style"/>
                      </a:endParaRPr>
                    </a:p>
                  </a:txBody>
                  <a:tcPr marL="7144" marR="7144" marT="7144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122084"/>
      </p:ext>
    </p:extLst>
  </p:cSld>
  <p:clrMapOvr>
    <a:masterClrMapping/>
  </p:clrMapOvr>
  <p:transition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oogle Shape;263;p10"/>
          <p:cNvGrpSpPr/>
          <p:nvPr/>
        </p:nvGrpSpPr>
        <p:grpSpPr>
          <a:xfrm>
            <a:off x="2700424" y="1234795"/>
            <a:ext cx="6083272" cy="941715"/>
            <a:chOff x="1563433" y="2328530"/>
            <a:chExt cx="3008700" cy="2640909"/>
          </a:xfrm>
        </p:grpSpPr>
        <p:sp>
          <p:nvSpPr>
            <p:cNvPr id="264" name="Google Shape;264;p10"/>
            <p:cNvSpPr/>
            <p:nvPr/>
          </p:nvSpPr>
          <p:spPr>
            <a:xfrm rot="10800000" flipH="1">
              <a:off x="1563433" y="2328530"/>
              <a:ext cx="3008700" cy="1853100"/>
            </a:xfrm>
            <a:prstGeom prst="snipRoundRect">
              <a:avLst>
                <a:gd name="adj1" fmla="val 16667"/>
                <a:gd name="adj2" fmla="val 2324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800"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0"/>
            <p:cNvSpPr txBox="1"/>
            <p:nvPr/>
          </p:nvSpPr>
          <p:spPr>
            <a:xfrm>
              <a:off x="1622080" y="2703843"/>
              <a:ext cx="2949900" cy="22655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600" b="1" dirty="0">
                  <a:solidFill>
                    <a:schemeClr val="dk1"/>
                  </a:solidFill>
                </a:rPr>
                <a:t>WP 2: </a:t>
              </a:r>
              <a:r>
                <a:rPr lang="en-US" sz="1600" dirty="0"/>
                <a:t>KCCA support to the secondary cities to document, re-engineer and automate their revenue management systems</a:t>
              </a:r>
              <a:endParaRPr sz="1600" dirty="0"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400"/>
              </a:pPr>
              <a:endParaRPr sz="1600" dirty="0"/>
            </a:p>
          </p:txBody>
        </p:sp>
      </p:grpSp>
      <p:sp>
        <p:nvSpPr>
          <p:cNvPr id="266" name="Google Shape;266;p10"/>
          <p:cNvSpPr/>
          <p:nvPr/>
        </p:nvSpPr>
        <p:spPr>
          <a:xfrm>
            <a:off x="355922" y="1751393"/>
            <a:ext cx="2142450" cy="3767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sx="102000" sy="102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7" name="Google Shape;267;p10"/>
          <p:cNvPicPr preferRelativeResize="0"/>
          <p:nvPr/>
        </p:nvPicPr>
        <p:blipFill rotWithShape="1">
          <a:blip r:embed="rId3">
            <a:alphaModFix/>
          </a:blip>
          <a:srcRect l="20790" t="31242" r="23709" b="38690"/>
          <a:stretch/>
        </p:blipFill>
        <p:spPr>
          <a:xfrm>
            <a:off x="397386" y="2186647"/>
            <a:ext cx="2051250" cy="1498211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0"/>
          <p:cNvSpPr txBox="1"/>
          <p:nvPr/>
        </p:nvSpPr>
        <p:spPr>
          <a:xfrm>
            <a:off x="400929" y="3912120"/>
            <a:ext cx="1878038" cy="1050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SzPts val="1600"/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Sensitization of 86 Political heads and 39 technical staff was conducted in Entebbe </a:t>
            </a:r>
            <a:r>
              <a:rPr lang="en-US" sz="1200" b="1" dirty="0" smtClean="0">
                <a:latin typeface="Calibri"/>
                <a:ea typeface="Calibri"/>
                <a:cs typeface="Calibri"/>
                <a:sym typeface="Calibri"/>
              </a:rPr>
              <a:t>Municipality</a:t>
            </a:r>
            <a:endParaRPr sz="1200" b="1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500"/>
            </a:pPr>
            <a:r>
              <a:rPr lang="en-US" sz="1125" b="1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125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9" name="Google Shape;269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79711" y="2603776"/>
            <a:ext cx="3461302" cy="2906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5419" y="2603776"/>
            <a:ext cx="2358277" cy="2906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5176944"/>
      </p:ext>
    </p:extLst>
  </p:cSld>
  <p:clrMapOvr>
    <a:masterClrMapping/>
  </p:clrMapOvr>
  <p:transition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11"/>
          <p:cNvGrpSpPr/>
          <p:nvPr/>
        </p:nvGrpSpPr>
        <p:grpSpPr>
          <a:xfrm>
            <a:off x="3094725" y="1165521"/>
            <a:ext cx="4606164" cy="1187936"/>
            <a:chOff x="1563433" y="2328530"/>
            <a:chExt cx="3008700" cy="3331402"/>
          </a:xfrm>
        </p:grpSpPr>
        <p:sp>
          <p:nvSpPr>
            <p:cNvPr id="277" name="Google Shape;277;p11"/>
            <p:cNvSpPr/>
            <p:nvPr/>
          </p:nvSpPr>
          <p:spPr>
            <a:xfrm rot="10800000" flipH="1">
              <a:off x="1563433" y="2328530"/>
              <a:ext cx="3008700" cy="1853100"/>
            </a:xfrm>
            <a:prstGeom prst="snipRoundRect">
              <a:avLst>
                <a:gd name="adj1" fmla="val 16667"/>
                <a:gd name="adj2" fmla="val 2324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800"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 txBox="1"/>
            <p:nvPr/>
          </p:nvSpPr>
          <p:spPr>
            <a:xfrm>
              <a:off x="1622080" y="2703843"/>
              <a:ext cx="2949900" cy="295608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600" b="1">
                  <a:solidFill>
                    <a:schemeClr val="dk1"/>
                  </a:solidFill>
                </a:rPr>
                <a:t>WP 2: </a:t>
              </a:r>
              <a:r>
                <a:rPr lang="en-US" sz="1600"/>
                <a:t>KCCA support to the secondary cities to document, re-engineer and automate their revenue management systems</a:t>
              </a:r>
              <a:endParaRPr sz="1600"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400"/>
              </a:pPr>
              <a:endParaRPr sz="1600"/>
            </a:p>
          </p:txBody>
        </p:sp>
      </p:grpSp>
      <p:sp>
        <p:nvSpPr>
          <p:cNvPr id="279" name="Google Shape;279;p11"/>
          <p:cNvSpPr/>
          <p:nvPr/>
        </p:nvSpPr>
        <p:spPr>
          <a:xfrm>
            <a:off x="355922" y="1751393"/>
            <a:ext cx="2142450" cy="3767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sx="102000" sy="102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0" name="Google Shape;280;p11"/>
          <p:cNvPicPr preferRelativeResize="0"/>
          <p:nvPr/>
        </p:nvPicPr>
        <p:blipFill rotWithShape="1">
          <a:blip r:embed="rId3">
            <a:alphaModFix/>
          </a:blip>
          <a:srcRect l="20790" t="31242" r="23709" b="38690"/>
          <a:stretch/>
        </p:blipFill>
        <p:spPr>
          <a:xfrm>
            <a:off x="397386" y="2186647"/>
            <a:ext cx="2051250" cy="1498211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1"/>
          <p:cNvSpPr txBox="1"/>
          <p:nvPr/>
        </p:nvSpPr>
        <p:spPr>
          <a:xfrm>
            <a:off x="400929" y="3912120"/>
            <a:ext cx="1878038" cy="1234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SzPts val="1600"/>
            </a:pP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Sensitization of 185 Political heads and 89 technical staff was conducted in </a:t>
            </a:r>
            <a:r>
              <a:rPr lang="en-US" sz="1200" b="1" dirty="0" err="1">
                <a:latin typeface="Calibri"/>
                <a:ea typeface="Calibri"/>
                <a:cs typeface="Calibri"/>
                <a:sym typeface="Calibri"/>
              </a:rPr>
              <a:t>Makindye</a:t>
            </a:r>
            <a:r>
              <a:rPr lang="en-US" sz="1200" b="1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200" b="1" dirty="0" err="1" smtClean="0">
                <a:latin typeface="Calibri"/>
                <a:ea typeface="Calibri"/>
                <a:cs typeface="Calibri"/>
                <a:sym typeface="Calibri"/>
              </a:rPr>
              <a:t>Ssabagabo</a:t>
            </a:r>
            <a:endParaRPr sz="1200" b="1" dirty="0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500"/>
            </a:pPr>
            <a:r>
              <a:rPr lang="en-US" sz="1125" b="1" dirty="0">
                <a:latin typeface="Calibri"/>
                <a:ea typeface="Calibri"/>
                <a:cs typeface="Calibri"/>
                <a:sym typeface="Calibri"/>
              </a:rPr>
              <a:t> </a:t>
            </a:r>
            <a:endParaRPr sz="1125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2" name="Google Shape;282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07886" y="2576248"/>
            <a:ext cx="5377132" cy="350589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8469403"/>
      </p:ext>
    </p:extLst>
  </p:cSld>
  <p:clrMapOvr>
    <a:masterClrMapping/>
  </p:clrMapOvr>
  <p:transition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Google Shape;288;p12"/>
          <p:cNvGrpSpPr/>
          <p:nvPr/>
        </p:nvGrpSpPr>
        <p:grpSpPr>
          <a:xfrm>
            <a:off x="2789925" y="916141"/>
            <a:ext cx="5553975" cy="1158539"/>
            <a:chOff x="1563433" y="2328530"/>
            <a:chExt cx="3008700" cy="4163487"/>
          </a:xfrm>
        </p:grpSpPr>
        <p:sp>
          <p:nvSpPr>
            <p:cNvPr id="289" name="Google Shape;289;p12"/>
            <p:cNvSpPr/>
            <p:nvPr/>
          </p:nvSpPr>
          <p:spPr>
            <a:xfrm rot="10800000" flipH="1">
              <a:off x="1563433" y="2328530"/>
              <a:ext cx="3008700" cy="1853100"/>
            </a:xfrm>
            <a:prstGeom prst="snipRoundRect">
              <a:avLst>
                <a:gd name="adj1" fmla="val 16667"/>
                <a:gd name="adj2" fmla="val 2324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800"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12"/>
            <p:cNvSpPr txBox="1"/>
            <p:nvPr/>
          </p:nvSpPr>
          <p:spPr>
            <a:xfrm>
              <a:off x="1622080" y="2703842"/>
              <a:ext cx="2949900" cy="37881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600" b="1" dirty="0">
                  <a:solidFill>
                    <a:schemeClr val="dk1"/>
                  </a:solidFill>
                </a:rPr>
                <a:t>WP 2: </a:t>
              </a:r>
              <a:r>
                <a:rPr lang="en-US" sz="1600" dirty="0"/>
                <a:t>KCCA support to the secondary cities to document, re-engineer and automate their revenue management systems</a:t>
              </a:r>
              <a:endParaRPr sz="1600" dirty="0">
                <a:latin typeface="Calibri"/>
                <a:ea typeface="Calibri"/>
                <a:cs typeface="Calibri"/>
                <a:sym typeface="Calibri"/>
              </a:endParaRPr>
            </a:p>
            <a:p>
              <a:pPr>
                <a:buSzPts val="1400"/>
              </a:pPr>
              <a:endParaRPr sz="1600" dirty="0"/>
            </a:p>
          </p:txBody>
        </p:sp>
      </p:grpSp>
      <p:sp>
        <p:nvSpPr>
          <p:cNvPr id="291" name="Google Shape;291;p12"/>
          <p:cNvSpPr/>
          <p:nvPr/>
        </p:nvSpPr>
        <p:spPr>
          <a:xfrm>
            <a:off x="355922" y="1751393"/>
            <a:ext cx="2142450" cy="3767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sx="102000" sy="102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2" name="Google Shape;292;p12"/>
          <p:cNvPicPr preferRelativeResize="0"/>
          <p:nvPr/>
        </p:nvPicPr>
        <p:blipFill rotWithShape="1">
          <a:blip r:embed="rId3">
            <a:alphaModFix/>
          </a:blip>
          <a:srcRect l="20790" t="31242" r="23709" b="38690"/>
          <a:stretch/>
        </p:blipFill>
        <p:spPr>
          <a:xfrm>
            <a:off x="397386" y="2186647"/>
            <a:ext cx="2051250" cy="1498211"/>
          </a:xfrm>
          <a:prstGeom prst="rect">
            <a:avLst/>
          </a:prstGeom>
          <a:noFill/>
          <a:ln>
            <a:noFill/>
          </a:ln>
        </p:spPr>
      </p:pic>
      <p:sp>
        <p:nvSpPr>
          <p:cNvPr id="293" name="Google Shape;293;p12"/>
          <p:cNvSpPr txBox="1"/>
          <p:nvPr/>
        </p:nvSpPr>
        <p:spPr>
          <a:xfrm>
            <a:off x="400929" y="3912120"/>
            <a:ext cx="1878038" cy="8655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SzPts val="1600"/>
            </a:pPr>
            <a:r>
              <a:rPr lang="en-US" sz="1200" b="1">
                <a:latin typeface="Calibri"/>
                <a:ea typeface="Calibri"/>
                <a:cs typeface="Calibri"/>
                <a:sym typeface="Calibri"/>
              </a:rPr>
              <a:t>Tax payer Sensitizations in Nansana Municipality</a:t>
            </a: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endParaRPr sz="1200" b="1"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500"/>
            </a:pPr>
            <a:r>
              <a:rPr lang="en-US" sz="1125" b="1">
                <a:latin typeface="Calibri"/>
                <a:ea typeface="Calibri"/>
                <a:cs typeface="Calibri"/>
                <a:sym typeface="Calibri"/>
              </a:rPr>
              <a:t> </a:t>
            </a:r>
            <a:endParaRPr sz="1125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4" name="Google Shape;294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89926" y="2468555"/>
            <a:ext cx="2821166" cy="31108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04303" y="2413827"/>
            <a:ext cx="2639597" cy="1498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6" name="Google Shape;296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04303" y="3986326"/>
            <a:ext cx="2639597" cy="15930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608952"/>
      </p:ext>
    </p:extLst>
  </p:cSld>
  <p:clrMapOvr>
    <a:masterClrMapping/>
  </p:clrMapOvr>
  <p:transition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1" name="Google Shape;341;p29"/>
          <p:cNvGrpSpPr/>
          <p:nvPr/>
        </p:nvGrpSpPr>
        <p:grpSpPr>
          <a:xfrm>
            <a:off x="355922" y="610271"/>
            <a:ext cx="5386922" cy="695494"/>
            <a:chOff x="1563433" y="2328530"/>
            <a:chExt cx="3008700" cy="1950417"/>
          </a:xfrm>
        </p:grpSpPr>
        <p:sp>
          <p:nvSpPr>
            <p:cNvPr id="342" name="Google Shape;342;p29"/>
            <p:cNvSpPr/>
            <p:nvPr/>
          </p:nvSpPr>
          <p:spPr>
            <a:xfrm rot="10800000" flipH="1">
              <a:off x="1563433" y="2328530"/>
              <a:ext cx="3008700" cy="1853100"/>
            </a:xfrm>
            <a:prstGeom prst="snipRoundRect">
              <a:avLst>
                <a:gd name="adj1" fmla="val 16667"/>
                <a:gd name="adj2" fmla="val 2324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800"/>
              </a:pPr>
              <a:endParaRPr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9"/>
            <p:cNvSpPr txBox="1"/>
            <p:nvPr/>
          </p:nvSpPr>
          <p:spPr>
            <a:xfrm>
              <a:off x="1622080" y="2703843"/>
              <a:ext cx="2949900" cy="1575104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600" b="1" dirty="0">
                  <a:solidFill>
                    <a:schemeClr val="dk1"/>
                  </a:solidFill>
                </a:rPr>
                <a:t>WP 3:</a:t>
              </a:r>
              <a:r>
                <a:rPr lang="en-US" sz="1600" dirty="0"/>
                <a:t>Design of a metropolitan investment plan</a:t>
              </a:r>
              <a:endParaRPr sz="1600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1600" dirty="0"/>
            </a:p>
          </p:txBody>
        </p:sp>
      </p:grpSp>
      <p:sp>
        <p:nvSpPr>
          <p:cNvPr id="344" name="Google Shape;344;p29"/>
          <p:cNvSpPr/>
          <p:nvPr/>
        </p:nvSpPr>
        <p:spPr>
          <a:xfrm>
            <a:off x="355922" y="1751393"/>
            <a:ext cx="2142450" cy="3767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sx="102000" sy="102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5" name="Google Shape;345;p29"/>
          <p:cNvPicPr preferRelativeResize="0"/>
          <p:nvPr/>
        </p:nvPicPr>
        <p:blipFill rotWithShape="1">
          <a:blip r:embed="rId3">
            <a:alphaModFix/>
          </a:blip>
          <a:srcRect l="20790" t="31242" r="23709" b="38690"/>
          <a:stretch/>
        </p:blipFill>
        <p:spPr>
          <a:xfrm>
            <a:off x="397386" y="2186647"/>
            <a:ext cx="2051250" cy="1498211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29"/>
          <p:cNvSpPr txBox="1"/>
          <p:nvPr/>
        </p:nvSpPr>
        <p:spPr>
          <a:xfrm>
            <a:off x="400929" y="3912120"/>
            <a:ext cx="1878075" cy="112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lnSpc>
                <a:spcPct val="107000"/>
              </a:lnSpc>
              <a:buClr>
                <a:schemeClr val="dk1"/>
              </a:buClr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3-day workshop on access to climate finance was conducted in May-June, in collaboration with CoMSSA</a:t>
            </a:r>
            <a:endParaRPr sz="1125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7" name="Google Shape;347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1703" y="1751393"/>
            <a:ext cx="3897953" cy="3089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60;g13b99266f54_0_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49656" y="3785191"/>
            <a:ext cx="2498651" cy="18325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63048564"/>
      </p:ext>
    </p:extLst>
  </p:cSld>
  <p:clrMapOvr>
    <a:masterClrMapping/>
  </p:clrMapOvr>
  <p:transition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g13b99266f54_0_95"/>
          <p:cNvGrpSpPr/>
          <p:nvPr/>
        </p:nvGrpSpPr>
        <p:grpSpPr>
          <a:xfrm>
            <a:off x="869694" y="410833"/>
            <a:ext cx="6167309" cy="730773"/>
            <a:chOff x="1563433" y="2328530"/>
            <a:chExt cx="3008700" cy="2550020"/>
          </a:xfrm>
        </p:grpSpPr>
        <p:sp>
          <p:nvSpPr>
            <p:cNvPr id="354" name="Google Shape;354;g13b99266f54_0_95"/>
            <p:cNvSpPr/>
            <p:nvPr/>
          </p:nvSpPr>
          <p:spPr>
            <a:xfrm rot="10800000" flipH="1">
              <a:off x="1563433" y="2328530"/>
              <a:ext cx="3008700" cy="1853100"/>
            </a:xfrm>
            <a:prstGeom prst="snipRoundRect">
              <a:avLst>
                <a:gd name="adj1" fmla="val 16667"/>
                <a:gd name="adj2" fmla="val 2324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800"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g13b99266f54_0_95"/>
            <p:cNvSpPr txBox="1"/>
            <p:nvPr/>
          </p:nvSpPr>
          <p:spPr>
            <a:xfrm>
              <a:off x="1622080" y="2703845"/>
              <a:ext cx="2949900" cy="21747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800" b="1" dirty="0">
                  <a:solidFill>
                    <a:schemeClr val="dk1"/>
                  </a:solidFill>
                </a:rPr>
                <a:t>WP 3:</a:t>
              </a:r>
              <a:r>
                <a:rPr lang="en-US" sz="1800" dirty="0"/>
                <a:t>Design of a metropolitan investment plan</a:t>
              </a:r>
              <a:endParaRPr sz="1800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1800" dirty="0"/>
            </a:p>
          </p:txBody>
        </p:sp>
      </p:grpSp>
      <p:sp>
        <p:nvSpPr>
          <p:cNvPr id="356" name="Google Shape;356;g13b99266f54_0_95"/>
          <p:cNvSpPr/>
          <p:nvPr/>
        </p:nvSpPr>
        <p:spPr>
          <a:xfrm>
            <a:off x="256660" y="1733544"/>
            <a:ext cx="2142450" cy="3767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sx="102000" sy="102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7" name="Google Shape;357;g13b99266f54_0_95"/>
          <p:cNvPicPr preferRelativeResize="0"/>
          <p:nvPr/>
        </p:nvPicPr>
        <p:blipFill rotWithShape="1">
          <a:blip r:embed="rId3">
            <a:alphaModFix/>
          </a:blip>
          <a:srcRect l="20790" t="31240" r="23709" b="38691"/>
          <a:stretch/>
        </p:blipFill>
        <p:spPr>
          <a:xfrm>
            <a:off x="397386" y="2186647"/>
            <a:ext cx="2051250" cy="1498210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g13b99266f54_0_95"/>
          <p:cNvSpPr txBox="1"/>
          <p:nvPr/>
        </p:nvSpPr>
        <p:spPr>
          <a:xfrm>
            <a:off x="400929" y="3912120"/>
            <a:ext cx="1878075" cy="11265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lnSpc>
                <a:spcPct val="107000"/>
              </a:lnSpc>
              <a:buClr>
                <a:schemeClr val="dk1"/>
              </a:buClr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3-day workshop on access to climate finance was conducted in May-June, in collaboration with CoMSSA</a:t>
            </a:r>
            <a:endParaRPr sz="1125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359;g13b99266f54_0_95"/>
          <p:cNvSpPr txBox="1"/>
          <p:nvPr/>
        </p:nvSpPr>
        <p:spPr>
          <a:xfrm>
            <a:off x="2519326" y="1233437"/>
            <a:ext cx="6528981" cy="4820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R="28575">
              <a:lnSpc>
                <a:spcPct val="115000"/>
              </a:lnSpc>
              <a:spcBef>
                <a:spcPts val="750"/>
              </a:spcBef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Objective: develop a tool in order to match  GKMA projects with relevant funding sources 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28575" indent="-242888">
              <a:lnSpc>
                <a:spcPct val="115000"/>
              </a:lnSpc>
              <a:spcBef>
                <a:spcPts val="750"/>
              </a:spcBef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Project profiling exercises were conducted with 8 out of 9 LGs in May 2022. 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28575" indent="-242888">
              <a:lnSpc>
                <a:spcPct val="115000"/>
              </a:lnSpc>
              <a:spcBef>
                <a:spcPts val="750"/>
              </a:spcBef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20+ projects were profiled before the workshop and the data collected was used as a basis of discussion during the May workshop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28575" indent="-242888">
              <a:lnSpc>
                <a:spcPct val="115000"/>
              </a:lnSpc>
              <a:spcBef>
                <a:spcPts val="750"/>
              </a:spcBef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US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pre-CIP template was created to prepare the baseline. This template serves as a starting point for developing a Capital Investment Plan (CIP) in a longer term</a:t>
            </a: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28575" lvl="0" indent="-242888">
              <a:lnSpc>
                <a:spcPct val="115000"/>
              </a:lnSpc>
              <a:spcBef>
                <a:spcPts val="750"/>
              </a:spcBef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A 3-day workshop on access to climate finance was conducted in May 2022 with 60 participants.</a:t>
            </a:r>
          </a:p>
          <a:p>
            <a:pPr marL="342900" marR="28575" lvl="0" indent="-242888">
              <a:lnSpc>
                <a:spcPct val="115000"/>
              </a:lnSpc>
              <a:spcBef>
                <a:spcPts val="750"/>
              </a:spcBef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GB" sz="1600" dirty="0" smtClean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Design 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of an online CIP tool is underway.</a:t>
            </a:r>
          </a:p>
          <a:p>
            <a:pPr marL="342900" marR="28575" lvl="0" indent="-242888">
              <a:lnSpc>
                <a:spcPct val="115000"/>
              </a:lnSpc>
              <a:spcBef>
                <a:spcPts val="750"/>
              </a:spcBef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An investment forum is scheduled for February 2023 to bring together the </a:t>
            </a:r>
            <a:r>
              <a:rPr lang="en-GB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Municipaties</a:t>
            </a:r>
            <a:r>
              <a:rPr lang="en-GB" sz="1600" dirty="0">
                <a:solidFill>
                  <a:schemeClr val="dk1"/>
                </a:solidFill>
                <a:latin typeface="Calibri"/>
                <a:ea typeface="Calibri"/>
                <a:cs typeface="Calibri"/>
              </a:rPr>
              <a:t> to pitch their projects to Financiers </a:t>
            </a:r>
          </a:p>
        </p:txBody>
      </p:sp>
    </p:spTree>
    <p:extLst>
      <p:ext uri="{BB962C8B-B14F-4D97-AF65-F5344CB8AC3E}">
        <p14:creationId xmlns:p14="http://schemas.microsoft.com/office/powerpoint/2010/main" val="3234443970"/>
      </p:ext>
    </p:extLst>
  </p:cSld>
  <p:clrMapOvr>
    <a:masterClrMapping/>
  </p:clrMapOvr>
  <p:transition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4"/>
          <p:cNvSpPr/>
          <p:nvPr/>
        </p:nvSpPr>
        <p:spPr>
          <a:xfrm>
            <a:off x="464017" y="943079"/>
            <a:ext cx="2736384" cy="4854075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4"/>
          <p:cNvSpPr/>
          <p:nvPr/>
        </p:nvSpPr>
        <p:spPr>
          <a:xfrm>
            <a:off x="300038" y="943079"/>
            <a:ext cx="8518922" cy="4854075"/>
          </a:xfrm>
          <a:prstGeom prst="rect">
            <a:avLst/>
          </a:prstGeom>
          <a:noFill/>
          <a:ln w="12700" cap="flat" cmpd="sng">
            <a:solidFill>
              <a:srgbClr val="C9C9C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4"/>
          <p:cNvSpPr txBox="1"/>
          <p:nvPr/>
        </p:nvSpPr>
        <p:spPr>
          <a:xfrm>
            <a:off x="3613631" y="1145644"/>
            <a:ext cx="5111775" cy="669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Capital Investment Plan </a:t>
            </a:r>
            <a:endParaRPr sz="1050"/>
          </a:p>
          <a:p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Inception report </a:t>
            </a:r>
            <a:endParaRPr sz="1050"/>
          </a:p>
        </p:txBody>
      </p:sp>
      <p:pic>
        <p:nvPicPr>
          <p:cNvPr id="197" name="Google Shape;197;p14"/>
          <p:cNvPicPr preferRelativeResize="0"/>
          <p:nvPr/>
        </p:nvPicPr>
        <p:blipFill rotWithShape="1">
          <a:blip r:embed="rId3">
            <a:alphaModFix/>
          </a:blip>
          <a:srcRect l="20791" t="31242" r="23707" b="38690"/>
          <a:stretch/>
        </p:blipFill>
        <p:spPr>
          <a:xfrm>
            <a:off x="8021977" y="1085850"/>
            <a:ext cx="739832" cy="567243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14"/>
          <p:cNvSpPr txBox="1"/>
          <p:nvPr/>
        </p:nvSpPr>
        <p:spPr>
          <a:xfrm>
            <a:off x="488794" y="1145648"/>
            <a:ext cx="2711700" cy="6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>
              <a:lnSpc>
                <a:spcPct val="125000"/>
              </a:lnSpc>
              <a:buClr>
                <a:schemeClr val="dk1"/>
              </a:buClr>
              <a:buSzPts val="2800"/>
            </a:pPr>
            <a:r>
              <a:rPr lang="en-US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Workpackage 3 :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9" name="Google Shape;199;p14"/>
          <p:cNvGrpSpPr/>
          <p:nvPr/>
        </p:nvGrpSpPr>
        <p:grpSpPr>
          <a:xfrm>
            <a:off x="464023" y="1907925"/>
            <a:ext cx="8298152" cy="3832052"/>
            <a:chOff x="500300" y="1197641"/>
            <a:chExt cx="10741944" cy="5023500"/>
          </a:xfrm>
        </p:grpSpPr>
        <p:sp>
          <p:nvSpPr>
            <p:cNvPr id="200" name="Google Shape;200;p14"/>
            <p:cNvSpPr/>
            <p:nvPr/>
          </p:nvSpPr>
          <p:spPr>
            <a:xfrm>
              <a:off x="2964644" y="1197641"/>
              <a:ext cx="8277600" cy="5023500"/>
            </a:xfrm>
            <a:prstGeom prst="rect">
              <a:avLst/>
            </a:prstGeom>
            <a:solidFill>
              <a:schemeClr val="lt1"/>
            </a:solidFill>
            <a:ln w="12700" cap="flat" cmpd="sng">
              <a:solidFill>
                <a:srgbClr val="0C0C0C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dir="5400000" sx="102000" sy="102000" algn="t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800"/>
              </a:pPr>
              <a:endParaRPr sz="1350">
                <a:solidFill>
                  <a:schemeClr val="lt1"/>
                </a:solidFill>
              </a:endParaRPr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500300" y="1568100"/>
              <a:ext cx="2403000" cy="952200"/>
            </a:xfrm>
            <a:prstGeom prst="stripedRightArrow">
              <a:avLst>
                <a:gd name="adj1" fmla="val 68365"/>
                <a:gd name="adj2" fmla="val 47092"/>
              </a:avLst>
            </a:prstGeom>
            <a:solidFill>
              <a:srgbClr val="2F5496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050">
                  <a:solidFill>
                    <a:schemeClr val="lt1"/>
                  </a:solidFill>
                </a:rPr>
                <a:t>ESAMI </a:t>
              </a:r>
              <a:endParaRPr sz="1050"/>
            </a:p>
            <a:p>
              <a:pPr algn="ctr"/>
              <a:r>
                <a:rPr lang="en-US" sz="1050">
                  <a:solidFill>
                    <a:schemeClr val="lt1"/>
                  </a:solidFill>
                </a:rPr>
                <a:t>Capacity building</a:t>
              </a:r>
              <a:endParaRPr sz="1050">
                <a:solidFill>
                  <a:schemeClr val="lt1"/>
                </a:solidFill>
              </a:endParaRPr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2996901" y="1568015"/>
              <a:ext cx="2403000" cy="952200"/>
            </a:xfrm>
            <a:prstGeom prst="rect">
              <a:avLst/>
            </a:prstGeom>
            <a:solidFill>
              <a:srgbClr val="A8D08C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050">
                  <a:solidFill>
                    <a:schemeClr val="lt1"/>
                  </a:solidFill>
                </a:rPr>
                <a:t>Design of the</a:t>
              </a:r>
              <a:endParaRPr sz="1050"/>
            </a:p>
            <a:p>
              <a:pPr algn="ctr"/>
              <a:r>
                <a:rPr lang="en-US" sz="1050">
                  <a:solidFill>
                    <a:schemeClr val="lt1"/>
                  </a:solidFill>
                </a:rPr>
                <a:t>Capital Investment Plan</a:t>
              </a:r>
              <a:endParaRPr sz="1050"/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8500975" y="3713050"/>
              <a:ext cx="879600" cy="990900"/>
            </a:xfrm>
            <a:prstGeom prst="rect">
              <a:avLst/>
            </a:prstGeom>
            <a:solidFill>
              <a:srgbClr val="F2F2F2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050"/>
                <a:t>PPF</a:t>
              </a:r>
              <a:endParaRPr sz="1050"/>
            </a:p>
            <a:p>
              <a:pPr algn="ctr"/>
              <a:r>
                <a:rPr lang="en-US" sz="1050"/>
                <a:t>for 3 PPPs</a:t>
              </a:r>
              <a:endParaRPr sz="1050"/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8500975" y="4798725"/>
              <a:ext cx="1295100" cy="1401600"/>
            </a:xfrm>
            <a:prstGeom prst="rect">
              <a:avLst/>
            </a:prstGeom>
            <a:solidFill>
              <a:srgbClr val="F2F2F2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050"/>
                <a:t>Pre-</a:t>
              </a:r>
              <a:endParaRPr sz="1050"/>
            </a:p>
            <a:p>
              <a:pPr algn="ctr"/>
              <a:r>
                <a:rPr lang="en-US" sz="1050"/>
                <a:t>identification of projects </a:t>
              </a:r>
              <a:endParaRPr sz="1050"/>
            </a:p>
            <a:p>
              <a:pPr algn="ctr"/>
              <a:r>
                <a:rPr lang="en-US" sz="1050"/>
                <a:t>for IBP</a:t>
              </a:r>
              <a:endParaRPr sz="1050"/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9854575" y="5562550"/>
              <a:ext cx="1150800" cy="637800"/>
            </a:xfrm>
            <a:prstGeom prst="rect">
              <a:avLst/>
            </a:prstGeom>
            <a:solidFill>
              <a:srgbClr val="F2F2F2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050"/>
                <a:t>for UDPG support</a:t>
              </a:r>
              <a:endParaRPr sz="1050"/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500300" y="2818350"/>
              <a:ext cx="2215800" cy="952200"/>
            </a:xfrm>
            <a:prstGeom prst="rect">
              <a:avLst/>
            </a:prstGeom>
            <a:solidFill>
              <a:srgbClr val="A8D08C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050">
                  <a:solidFill>
                    <a:schemeClr val="lt1"/>
                  </a:solidFill>
                </a:rPr>
                <a:t>What is a </a:t>
              </a:r>
              <a:endParaRPr sz="1050"/>
            </a:p>
            <a:p>
              <a:pPr algn="ctr"/>
              <a:r>
                <a:rPr lang="en-US" sz="1050">
                  <a:solidFill>
                    <a:schemeClr val="lt1"/>
                  </a:solidFill>
                </a:rPr>
                <a:t>Capital Investment Plan?</a:t>
              </a:r>
              <a:endParaRPr sz="1050"/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8500975" y="2668275"/>
              <a:ext cx="2504400" cy="952200"/>
            </a:xfrm>
            <a:prstGeom prst="rect">
              <a:avLst/>
            </a:prstGeom>
            <a:solidFill>
              <a:srgbClr val="A8D08C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050">
                  <a:solidFill>
                    <a:schemeClr val="lt1"/>
                  </a:solidFill>
                </a:rPr>
                <a:t>Identification of </a:t>
              </a:r>
              <a:endParaRPr sz="1050"/>
            </a:p>
            <a:p>
              <a:pPr algn="ctr"/>
              <a:r>
                <a:rPr lang="en-US" sz="1050">
                  <a:solidFill>
                    <a:schemeClr val="lt1"/>
                  </a:solidFill>
                </a:rPr>
                <a:t>financing opportunities</a:t>
              </a:r>
              <a:endParaRPr sz="1050">
                <a:solidFill>
                  <a:schemeClr val="lt1"/>
                </a:solidFill>
              </a:endParaRPr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9854575" y="4798725"/>
              <a:ext cx="1150800" cy="712200"/>
            </a:xfrm>
            <a:prstGeom prst="rect">
              <a:avLst/>
            </a:prstGeom>
            <a:solidFill>
              <a:srgbClr val="F2F2F2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050"/>
                <a:t>for Capital markets</a:t>
              </a:r>
              <a:endParaRPr sz="1050"/>
            </a:p>
          </p:txBody>
        </p:sp>
        <p:sp>
          <p:nvSpPr>
            <p:cNvPr id="209" name="Google Shape;209;p14"/>
            <p:cNvSpPr txBox="1"/>
            <p:nvPr/>
          </p:nvSpPr>
          <p:spPr>
            <a:xfrm>
              <a:off x="3018673" y="2780407"/>
              <a:ext cx="2382601" cy="326806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 marL="214313" lvl="1" indent="-214313">
                <a:lnSpc>
                  <a:spcPct val="150000"/>
                </a:lnSpc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050">
                  <a:solidFill>
                    <a:schemeClr val="dk1"/>
                  </a:solidFill>
                </a:rPr>
                <a:t>Screening of feasible capital investments </a:t>
              </a:r>
              <a:endParaRPr sz="1050"/>
            </a:p>
            <a:p>
              <a:pPr lvl="1">
                <a:lnSpc>
                  <a:spcPct val="150000"/>
                </a:lnSpc>
              </a:pPr>
              <a:endParaRPr sz="1050"/>
            </a:p>
            <a:p>
              <a:pPr marL="214313" lvl="1" indent="-214313">
                <a:lnSpc>
                  <a:spcPct val="150000"/>
                </a:lnSpc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050">
                  <a:solidFill>
                    <a:schemeClr val="dk1"/>
                  </a:solidFill>
                </a:rPr>
                <a:t>Assess the current stage of preparedness and available funding </a:t>
              </a:r>
              <a:endParaRPr sz="1050"/>
            </a:p>
            <a:p>
              <a:pPr lvl="1">
                <a:lnSpc>
                  <a:spcPct val="150000"/>
                </a:lnSpc>
              </a:pPr>
              <a:endParaRPr sz="1050"/>
            </a:p>
            <a:p>
              <a:pPr marL="214313" lvl="1" indent="-214313">
                <a:lnSpc>
                  <a:spcPct val="150000"/>
                </a:lnSpc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n-US" sz="1050">
                  <a:solidFill>
                    <a:schemeClr val="dk1"/>
                  </a:solidFill>
                </a:rPr>
                <a:t>Prioritize and Schedule investments over 3 - 5 years period</a:t>
              </a:r>
              <a:endParaRPr sz="1050"/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5476775" y="1393750"/>
              <a:ext cx="2739600" cy="4821900"/>
            </a:xfrm>
            <a:prstGeom prst="rect">
              <a:avLst/>
            </a:prstGeom>
            <a:solidFill>
              <a:srgbClr val="D8D8D8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800"/>
              </a:pPr>
              <a:endParaRPr sz="1350">
                <a:solidFill>
                  <a:schemeClr val="lt1"/>
                </a:solidFill>
              </a:endParaRPr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6827778" y="2667703"/>
              <a:ext cx="90600" cy="5181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800"/>
              </a:pPr>
              <a:endParaRPr sz="1350">
                <a:solidFill>
                  <a:schemeClr val="lt1"/>
                </a:solidFill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6052625" y="5004075"/>
              <a:ext cx="1587900" cy="990900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400"/>
              </a:pPr>
              <a:r>
                <a:rPr lang="en-US" sz="1050">
                  <a:solidFill>
                    <a:schemeClr val="lt1"/>
                  </a:solidFill>
                </a:rPr>
                <a:t>Revenue mobilization strategy</a:t>
              </a:r>
              <a:endParaRPr sz="1050">
                <a:solidFill>
                  <a:schemeClr val="lt1"/>
                </a:solidFill>
              </a:endParaRPr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5513023" y="1679900"/>
              <a:ext cx="2607300" cy="821100"/>
            </a:xfrm>
            <a:prstGeom prst="ellipse">
              <a:avLst/>
            </a:prstGeom>
            <a:solidFill>
              <a:srgbClr val="93C47D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600"/>
              </a:pPr>
              <a:r>
                <a:rPr lang="en-US" sz="1125">
                  <a:solidFill>
                    <a:schemeClr val="lt1"/>
                  </a:solidFill>
                </a:rPr>
                <a:t>Political alignment/ support from MDAs</a:t>
              </a:r>
              <a:endParaRPr sz="1125">
                <a:solidFill>
                  <a:schemeClr val="lt1"/>
                </a:solidFill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5503275" y="3241575"/>
              <a:ext cx="2713200" cy="1277400"/>
            </a:xfrm>
            <a:prstGeom prst="ellipse">
              <a:avLst/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400"/>
              </a:pPr>
              <a:r>
                <a:rPr lang="en-US" sz="1050">
                  <a:solidFill>
                    <a:schemeClr val="lt1"/>
                  </a:solidFill>
                </a:rPr>
                <a:t>Annual budgeting and planning of Capital and Operating expenditure</a:t>
              </a:r>
              <a:endParaRPr sz="1050">
                <a:solidFill>
                  <a:schemeClr val="lt1"/>
                </a:solidFill>
              </a:endParaRPr>
            </a:p>
          </p:txBody>
        </p:sp>
        <p:sp>
          <p:nvSpPr>
            <p:cNvPr id="215" name="Google Shape;215;p14"/>
            <p:cNvSpPr/>
            <p:nvPr/>
          </p:nvSpPr>
          <p:spPr>
            <a:xfrm rot="-5400000">
              <a:off x="8006399" y="5178825"/>
              <a:ext cx="128700" cy="6414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800"/>
              </a:pPr>
              <a:endParaRPr sz="1350">
                <a:solidFill>
                  <a:schemeClr val="lt1"/>
                </a:solidFill>
              </a:endParaRPr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9458825" y="3713050"/>
              <a:ext cx="1546500" cy="990900"/>
            </a:xfrm>
            <a:prstGeom prst="rect">
              <a:avLst/>
            </a:prstGeom>
            <a:solidFill>
              <a:srgbClr val="F2F2F2"/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/>
              <a:r>
                <a:rPr lang="en-US" sz="1050"/>
                <a:t>Pre-identification </a:t>
              </a:r>
              <a:endParaRPr sz="1050"/>
            </a:p>
            <a:p>
              <a:pPr algn="ctr"/>
              <a:r>
                <a:rPr lang="en-US" sz="1050"/>
                <a:t>with PPP Unit</a:t>
              </a:r>
              <a:endParaRPr sz="1050"/>
            </a:p>
          </p:txBody>
        </p:sp>
        <p:sp>
          <p:nvSpPr>
            <p:cNvPr id="217" name="Google Shape;217;p14"/>
            <p:cNvSpPr/>
            <p:nvPr/>
          </p:nvSpPr>
          <p:spPr>
            <a:xfrm rot="-7862745">
              <a:off x="7910136" y="4260861"/>
              <a:ext cx="138427" cy="1090176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chemeClr val="accent1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800"/>
              </a:pPr>
              <a:endParaRPr sz="1350">
                <a:solidFill>
                  <a:schemeClr val="lt1"/>
                </a:solidFill>
              </a:endParaRPr>
            </a:p>
          </p:txBody>
        </p:sp>
        <p:sp>
          <p:nvSpPr>
            <p:cNvPr id="218" name="Google Shape;218;p14"/>
            <p:cNvSpPr txBox="1"/>
            <p:nvPr/>
          </p:nvSpPr>
          <p:spPr>
            <a:xfrm>
              <a:off x="500300" y="4068575"/>
              <a:ext cx="2215800" cy="1494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34275" rIns="68569" bIns="34275" anchor="ctr" anchorCtr="0">
              <a:normAutofit/>
            </a:bodyPr>
            <a:lstStyle/>
            <a:p>
              <a:pPr marL="342900" indent="-257175">
                <a:lnSpc>
                  <a:spcPct val="125000"/>
                </a:lnSpc>
                <a:buClr>
                  <a:schemeClr val="dk1"/>
                </a:buClr>
                <a:buSzPts val="1800"/>
                <a:buFont typeface="Arial"/>
                <a:buChar char="●"/>
              </a:pPr>
              <a:r>
                <a:rPr lang="en-US" sz="1350">
                  <a:solidFill>
                    <a:schemeClr val="dk1"/>
                  </a:solidFill>
                </a:rPr>
                <a:t>Participatory</a:t>
              </a:r>
              <a:endParaRPr sz="1350">
                <a:solidFill>
                  <a:schemeClr val="dk1"/>
                </a:solidFill>
              </a:endParaRPr>
            </a:p>
            <a:p>
              <a:pPr marL="342900" indent="-257175">
                <a:lnSpc>
                  <a:spcPct val="125000"/>
                </a:lnSpc>
                <a:buClr>
                  <a:schemeClr val="dk1"/>
                </a:buClr>
                <a:buSzPts val="1800"/>
                <a:buFont typeface="Arial"/>
                <a:buChar char="●"/>
              </a:pPr>
              <a:r>
                <a:rPr lang="en-US" sz="1350">
                  <a:solidFill>
                    <a:schemeClr val="dk1"/>
                  </a:solidFill>
                </a:rPr>
                <a:t>Fair </a:t>
              </a:r>
              <a:endParaRPr sz="300"/>
            </a:p>
            <a:p>
              <a:pPr marL="342900" indent="-257175">
                <a:lnSpc>
                  <a:spcPct val="125000"/>
                </a:lnSpc>
                <a:buClr>
                  <a:schemeClr val="dk1"/>
                </a:buClr>
                <a:buSzPts val="1800"/>
                <a:buFont typeface="Arial"/>
                <a:buChar char="●"/>
              </a:pPr>
              <a:r>
                <a:rPr lang="en-US" sz="1350">
                  <a:solidFill>
                    <a:schemeClr val="dk1"/>
                  </a:solidFill>
                </a:rPr>
                <a:t>Coherent </a:t>
              </a:r>
              <a:endParaRPr sz="1350">
                <a:solidFill>
                  <a:schemeClr val="dk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2021653"/>
      </p:ext>
    </p:extLst>
  </p:cSld>
  <p:clrMapOvr>
    <a:masterClrMapping/>
  </p:clrMapOvr>
  <p:transition>
    <p:push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38487" y="937652"/>
            <a:ext cx="3114767" cy="48540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300038" y="943079"/>
            <a:ext cx="8518922" cy="485407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extBox 5"/>
          <p:cNvSpPr txBox="1"/>
          <p:nvPr/>
        </p:nvSpPr>
        <p:spPr>
          <a:xfrm>
            <a:off x="3638698" y="900856"/>
            <a:ext cx="55053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/>
              <a:t>LBF and </a:t>
            </a:r>
            <a:r>
              <a:rPr lang="fr-FR" sz="3000" dirty="0" err="1"/>
              <a:t>creditworthiness</a:t>
            </a:r>
            <a:r>
              <a:rPr lang="fr-FR" sz="3000" dirty="0"/>
              <a:t> trainings</a:t>
            </a:r>
            <a:endParaRPr lang="en-US" sz="3000" dirty="0"/>
          </a:p>
        </p:txBody>
      </p:sp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D114BF51-EE37-4086-97A5-6962981590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18" r="2724" b="21211"/>
          <a:stretch/>
        </p:blipFill>
        <p:spPr bwMode="auto">
          <a:xfrm>
            <a:off x="446366" y="2611454"/>
            <a:ext cx="3114767" cy="150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11">
            <a:extLst>
              <a:ext uri="{FF2B5EF4-FFF2-40B4-BE49-F238E27FC236}">
                <a16:creationId xmlns="" xmlns:a16="http://schemas.microsoft.com/office/drawing/2014/main" id="{2D0A66F8-4584-409D-AB58-3C61D6D1F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3276" y="1874296"/>
            <a:ext cx="5105685" cy="3917431"/>
          </a:xfrm>
        </p:spPr>
        <p:txBody>
          <a:bodyPr>
            <a:normAutofit lnSpcReduction="10000"/>
          </a:bodyPr>
          <a:lstStyle/>
          <a:p>
            <a:pPr marL="61913" lvl="1" indent="0" algn="just">
              <a:lnSpc>
                <a:spcPct val="115000"/>
              </a:lnSpc>
              <a:buNone/>
            </a:pPr>
            <a:r>
              <a:rPr lang="en-GB" sz="1575" dirty="0"/>
              <a:t>A workshop on Municipal Revenue Enhancement</a:t>
            </a:r>
          </a:p>
          <a:p>
            <a:pPr marL="419100" lvl="1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Organized in August 2020 and hosted by the Entebbe municipality. </a:t>
            </a:r>
          </a:p>
          <a:p>
            <a:pPr marL="419100" lvl="1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25 participants including, district and municipal Senior Planners Commercial Office Coordinators the KCCA Revenue collection supervisor and Finance Officers; the IRAS team and champions from each municipality. </a:t>
            </a:r>
          </a:p>
          <a:p>
            <a:pPr marL="419100" lvl="1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n-GB" sz="1200" dirty="0"/>
              <a:t>Outcome highlighted strong interest in Land-Based Financing and improving Public communication about the value of paying taxes.</a:t>
            </a:r>
          </a:p>
          <a:p>
            <a:pPr marL="319088" lvl="1" indent="-11430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endParaRPr lang="en-GB" sz="825" dirty="0"/>
          </a:p>
          <a:p>
            <a:pPr marL="0" indent="0">
              <a:buNone/>
            </a:pPr>
            <a:r>
              <a:rPr lang="en-US" sz="1575" b="1" dirty="0" smtClean="0"/>
              <a:t>Next </a:t>
            </a:r>
            <a:r>
              <a:rPr lang="en-US" sz="1575" b="1" dirty="0"/>
              <a:t>steps:</a:t>
            </a:r>
            <a:r>
              <a:rPr lang="en-US" sz="1575" dirty="0"/>
              <a:t>  </a:t>
            </a:r>
          </a:p>
          <a:p>
            <a:pPr marL="423863" indent="-257175" algn="just">
              <a:buFont typeface="Courier New" panose="02070309020205020404" pitchFamily="49" charset="0"/>
              <a:buChar char="o"/>
            </a:pPr>
            <a:r>
              <a:rPr lang="en-GB" sz="1200" dirty="0"/>
              <a:t>Draft a concept note with UN-Habitat/Global Land Tool - 3 deliverable </a:t>
            </a:r>
          </a:p>
          <a:p>
            <a:pPr marL="606029" lvl="1" indent="-133350" algn="just"/>
            <a:r>
              <a:rPr lang="en-GB" sz="1200" dirty="0"/>
              <a:t>By March: a policy brief (for </a:t>
            </a:r>
            <a:r>
              <a:rPr lang="en-GB" sz="1200" b="1" dirty="0"/>
              <a:t>advocacy campaign</a:t>
            </a:r>
            <a:r>
              <a:rPr lang="en-GB" sz="1200" dirty="0"/>
              <a:t>)</a:t>
            </a:r>
          </a:p>
          <a:p>
            <a:pPr marL="606029" lvl="1" indent="-133350" algn="just"/>
            <a:r>
              <a:rPr lang="en-GB" sz="1200" dirty="0"/>
              <a:t>From April to June: hands-on training on LBF tools – aligned with capacity building of NPA</a:t>
            </a:r>
          </a:p>
          <a:p>
            <a:pPr marL="606029" lvl="1" indent="-133350" algn="just"/>
            <a:r>
              <a:rPr lang="en-GB" sz="1200" dirty="0"/>
              <a:t>Tbc: A pre-feasibility studies for participating municipalities on LBF as part of revenue mobilization strategies</a:t>
            </a:r>
            <a:endParaRPr lang="en-US" sz="1200" dirty="0"/>
          </a:p>
          <a:p>
            <a:pPr marL="419100" lvl="1" indent="-214313" algn="just">
              <a:buFont typeface="Courier New" panose="02070309020205020404" pitchFamily="49" charset="0"/>
              <a:buChar char="o"/>
            </a:pPr>
            <a:endParaRPr lang="en-GB" sz="825" dirty="0"/>
          </a:p>
          <a:p>
            <a:pPr marL="419100" lvl="1" indent="-214313" algn="just">
              <a:buFont typeface="Courier New" panose="02070309020205020404" pitchFamily="49" charset="0"/>
              <a:buChar char="o"/>
            </a:pPr>
            <a:r>
              <a:rPr lang="en-GB" sz="1200" dirty="0"/>
              <a:t>Hire consultants to conduct the training</a:t>
            </a:r>
          </a:p>
        </p:txBody>
      </p:sp>
    </p:spTree>
    <p:extLst>
      <p:ext uri="{BB962C8B-B14F-4D97-AF65-F5344CB8AC3E}">
        <p14:creationId xmlns:p14="http://schemas.microsoft.com/office/powerpoint/2010/main" val="2185071345"/>
      </p:ext>
    </p:extLst>
  </p:cSld>
  <p:clrMapOvr>
    <a:masterClrMapping/>
  </p:clrMapOvr>
  <p:transition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e8c52a43d7_0_50"/>
          <p:cNvSpPr/>
          <p:nvPr/>
        </p:nvSpPr>
        <p:spPr>
          <a:xfrm>
            <a:off x="300038" y="943079"/>
            <a:ext cx="8518950" cy="4854150"/>
          </a:xfrm>
          <a:prstGeom prst="rect">
            <a:avLst/>
          </a:prstGeom>
          <a:noFill/>
          <a:ln w="12700" cap="flat" cmpd="sng">
            <a:solidFill>
              <a:srgbClr val="C9C9C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439;ge8c52a43d7_0_50"/>
          <p:cNvSpPr/>
          <p:nvPr/>
        </p:nvSpPr>
        <p:spPr>
          <a:xfrm>
            <a:off x="464017" y="943079"/>
            <a:ext cx="2736450" cy="4854150"/>
          </a:xfrm>
          <a:prstGeom prst="rect">
            <a:avLst/>
          </a:prstGeom>
          <a:solidFill>
            <a:srgbClr val="59A5A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440;ge8c52a43d7_0_50"/>
          <p:cNvSpPr txBox="1"/>
          <p:nvPr/>
        </p:nvSpPr>
        <p:spPr>
          <a:xfrm>
            <a:off x="3525052" y="943079"/>
            <a:ext cx="4969350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Clr>
                <a:schemeClr val="dk1"/>
              </a:buClr>
              <a:buSzPts val="3200"/>
            </a:pPr>
            <a:r>
              <a:rPr lang="en-US" sz="2400" dirty="0">
                <a:solidFill>
                  <a:schemeClr val="dk1"/>
                </a:solidFill>
              </a:rPr>
              <a:t>Living Labs _ Pilot </a:t>
            </a:r>
            <a:r>
              <a:rPr lang="en-US" sz="2400" dirty="0" smtClean="0">
                <a:solidFill>
                  <a:schemeClr val="dk1"/>
                </a:solidFill>
              </a:rPr>
              <a:t>projects on renewable energy</a:t>
            </a:r>
            <a:endParaRPr sz="3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441;ge8c52a43d7_0_50"/>
          <p:cNvSpPr txBox="1">
            <a:spLocks noGrp="1"/>
          </p:cNvSpPr>
          <p:nvPr>
            <p:ph type="title"/>
          </p:nvPr>
        </p:nvSpPr>
        <p:spPr>
          <a:xfrm>
            <a:off x="464025" y="1770788"/>
            <a:ext cx="2736450" cy="3469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/>
          </a:bodyPr>
          <a:lstStyle/>
          <a:p>
            <a:pPr marL="257175" indent="-214313" algn="l">
              <a:lnSpc>
                <a:spcPct val="125000"/>
              </a:lnSpc>
              <a:buClr>
                <a:schemeClr val="dk1"/>
              </a:buClr>
              <a:buSzPct val="100000"/>
            </a:pPr>
            <a:r>
              <a:rPr lang="en-US" sz="2100" dirty="0"/>
              <a:t>W</a:t>
            </a:r>
            <a:r>
              <a:rPr lang="en-US" sz="2350" dirty="0"/>
              <a:t>ork package 4 :</a:t>
            </a:r>
            <a:endParaRPr sz="2350" dirty="0"/>
          </a:p>
          <a:p>
            <a:pPr marL="85725" algn="l">
              <a:lnSpc>
                <a:spcPct val="125000"/>
              </a:lnSpc>
              <a:buClr>
                <a:schemeClr val="dk1"/>
              </a:buClr>
              <a:buSzPct val="124752"/>
            </a:pPr>
            <a:r>
              <a:rPr lang="en-US" sz="1683" dirty="0"/>
              <a:t/>
            </a:r>
            <a:br>
              <a:rPr lang="en-US" sz="1683" dirty="0"/>
            </a:br>
            <a:r>
              <a:rPr lang="en-US" sz="1683" dirty="0" smtClean="0"/>
              <a:t>1. </a:t>
            </a:r>
            <a:r>
              <a:rPr lang="en-US" sz="1333" dirty="0" smtClean="0"/>
              <a:t>Solar </a:t>
            </a:r>
            <a:r>
              <a:rPr lang="en-US" sz="1333" dirty="0"/>
              <a:t>power in 4 schools</a:t>
            </a:r>
            <a:endParaRPr sz="1333" dirty="0"/>
          </a:p>
          <a:p>
            <a:pPr marL="257175" indent="-85725" algn="l">
              <a:lnSpc>
                <a:spcPct val="125000"/>
              </a:lnSpc>
              <a:spcBef>
                <a:spcPts val="600"/>
              </a:spcBef>
              <a:buSzPct val="138504"/>
            </a:pPr>
            <a:endParaRPr sz="1083" dirty="0"/>
          </a:p>
          <a:p>
            <a:pPr marL="95236" algn="l">
              <a:lnSpc>
                <a:spcPct val="125000"/>
              </a:lnSpc>
              <a:spcBef>
                <a:spcPts val="600"/>
              </a:spcBef>
              <a:buSzPct val="100000"/>
            </a:pPr>
            <a:r>
              <a:rPr lang="en-US" sz="1333" dirty="0" smtClean="0"/>
              <a:t>2. Solar-powered </a:t>
            </a:r>
            <a:r>
              <a:rPr lang="en-US" sz="1333" dirty="0"/>
              <a:t>e-motorcycles and charging </a:t>
            </a:r>
            <a:r>
              <a:rPr lang="en-US" sz="1333" dirty="0" smtClean="0"/>
              <a:t>station</a:t>
            </a:r>
            <a:br>
              <a:rPr lang="en-US" sz="1333" dirty="0" smtClean="0"/>
            </a:br>
            <a:endParaRPr sz="1333" dirty="0"/>
          </a:p>
          <a:p>
            <a:pPr marL="95236" algn="l">
              <a:lnSpc>
                <a:spcPct val="125000"/>
              </a:lnSpc>
              <a:buSzPct val="100000"/>
            </a:pPr>
            <a:r>
              <a:rPr lang="en-US" sz="1333" dirty="0" smtClean="0"/>
              <a:t>3. Solar </a:t>
            </a:r>
            <a:r>
              <a:rPr lang="en-US" sz="1333" dirty="0"/>
              <a:t>mini-grid energy system is developed in GKMA secondary cities with a private operator and local communities</a:t>
            </a:r>
            <a:endParaRPr sz="1333" dirty="0"/>
          </a:p>
        </p:txBody>
      </p:sp>
      <p:graphicFrame>
        <p:nvGraphicFramePr>
          <p:cNvPr id="442" name="Google Shape;442;ge8c52a43d7_0_50"/>
          <p:cNvGraphicFramePr/>
          <p:nvPr>
            <p:extLst>
              <p:ext uri="{D42A27DB-BD31-4B8C-83A1-F6EECF244321}">
                <p14:modId xmlns:p14="http://schemas.microsoft.com/office/powerpoint/2010/main" val="3406615953"/>
              </p:ext>
            </p:extLst>
          </p:nvPr>
        </p:nvGraphicFramePr>
        <p:xfrm>
          <a:off x="3302063" y="1853014"/>
          <a:ext cx="5516943" cy="3782244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775681"/>
                <a:gridCol w="1712381"/>
                <a:gridCol w="2028881"/>
              </a:tblGrid>
              <a:tr h="765788">
                <a:tc>
                  <a:txBody>
                    <a:bodyPr/>
                    <a:lstStyle/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AutoNum type="arabicPeriod"/>
                      </a:pPr>
                      <a:r>
                        <a:rPr lang="en-US" sz="1100" u="none" strike="noStrike" cap="none" dirty="0"/>
                        <a:t>Solar in Schools</a:t>
                      </a:r>
                      <a:endParaRPr sz="1100" u="none" strike="noStrike" cap="none" dirty="0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300"/>
                        <a:buFont typeface="Arial"/>
                        <a:buNone/>
                      </a:pPr>
                      <a:endParaRPr sz="10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 dirty="0"/>
                        <a:t>4</a:t>
                      </a:r>
                      <a:r>
                        <a:rPr lang="en-US" sz="1100" u="none" strike="noStrike" cap="none" dirty="0" smtClean="0"/>
                        <a:t> </a:t>
                      </a:r>
                      <a:r>
                        <a:rPr lang="en-US" sz="1100" u="none" strike="noStrike" cap="none" dirty="0"/>
                        <a:t>schools involved </a:t>
                      </a:r>
                      <a:endParaRPr sz="1100" u="none" strike="noStrike" cap="none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 dirty="0"/>
                        <a:t>in 5 different divisions</a:t>
                      </a:r>
                      <a:endParaRPr sz="1100" u="none" strike="noStrike" cap="none" dirty="0"/>
                    </a:p>
                  </a:txBody>
                  <a:tcPr marL="68569" marR="68569" marT="68569" marB="68569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/>
                        <a:t>2. E-Mobility</a:t>
                      </a:r>
                      <a:endParaRPr sz="1100" u="none" strike="noStrike" cap="none"/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9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/>
                        <a:t>4 e-bikes purchased</a:t>
                      </a:r>
                      <a:endParaRPr sz="1100" u="none" strike="noStrike" cap="none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/>
                        <a:t>10+ stations operational</a:t>
                      </a:r>
                      <a:endParaRPr sz="1100" u="none" strike="noStrike" cap="none"/>
                    </a:p>
                  </a:txBody>
                  <a:tcPr marL="68569" marR="68569" marT="68569" marB="68569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100" u="none" strike="noStrike" cap="none" dirty="0"/>
                        <a:t>3. Mini </a:t>
                      </a:r>
                      <a:r>
                        <a:rPr lang="en-US" sz="1100" u="none" strike="noStrike" cap="none" dirty="0" smtClean="0"/>
                        <a:t>Grids – off grid communities</a:t>
                      </a:r>
                      <a:endParaRPr sz="1100" u="none" strike="noStrike" cap="none" dirty="0"/>
                    </a:p>
                  </a:txBody>
                  <a:tcPr marL="68569" marR="68569" marT="68569" marB="68569"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0DEEF"/>
                    </a:solidFill>
                  </a:tcPr>
                </a:tc>
              </a:tr>
              <a:tr h="1876106">
                <a:tc>
                  <a:txBody>
                    <a:bodyPr/>
                    <a:lstStyle/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Char char="●"/>
                      </a:pPr>
                      <a:r>
                        <a:rPr lang="en-US" sz="1100" u="none" strike="noStrike" cap="none"/>
                        <a:t>Completed procurement the solar panels for 2 schools in KCCA</a:t>
                      </a:r>
                      <a:endParaRPr sz="1100" u="none" strike="noStrike" cap="none"/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900" u="none" strike="noStrike" cap="none"/>
                    </a:p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Char char="●"/>
                      </a:pPr>
                      <a:r>
                        <a:rPr lang="en-US" sz="1100" u="none" strike="noStrike" cap="none"/>
                        <a:t>On-going procurement initiation  for 2 GKMA schools</a:t>
                      </a:r>
                      <a:endParaRPr sz="1100" u="none" strike="noStrike" cap="none"/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</a:txBody>
                  <a:tcPr marL="68569" marR="68569" marT="68569" marB="68569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Char char="●"/>
                      </a:pPr>
                      <a:r>
                        <a:rPr lang="en-US" sz="1100" u="none" strike="noStrike" cap="none"/>
                        <a:t>Motorcycles already operating. </a:t>
                      </a:r>
                      <a:endParaRPr sz="1100" u="none" strike="noStrike" cap="none"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Char char="●"/>
                      </a:pPr>
                      <a:r>
                        <a:rPr lang="en-US" sz="1100" u="none" strike="noStrike" cap="none"/>
                        <a:t>User feedback _ M&amp;E</a:t>
                      </a:r>
                      <a:endParaRPr sz="1100" u="none" strike="noStrike" cap="none"/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900" u="none" strike="noStrike" cap="none"/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/>
                    </a:p>
                    <a:p>
                      <a:pPr marL="285750" marR="0" lvl="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Char char="●"/>
                      </a:pPr>
                      <a:r>
                        <a:rPr lang="en-US" sz="1100" u="none" strike="noStrike" cap="none"/>
                        <a:t>Charging station to be installed soon</a:t>
                      </a:r>
                      <a:endParaRPr sz="1100" u="none" strike="noStrike" cap="none"/>
                    </a:p>
                  </a:txBody>
                  <a:tcPr marL="68569" marR="68569" marT="68569" marB="68569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Char char="●"/>
                      </a:pPr>
                      <a:r>
                        <a:rPr lang="en-US" sz="1100" u="none" strike="noStrike" cap="none" dirty="0"/>
                        <a:t>Identification/tender out of the sites in conjunction with the Rural Electrification Agency based on least economic option analysis </a:t>
                      </a:r>
                      <a:endParaRPr sz="1100" u="none" strike="noStrike" cap="none" dirty="0"/>
                    </a:p>
                    <a:p>
                      <a:pPr marL="45720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endParaRPr sz="900" u="none" strike="noStrike" cap="none" dirty="0"/>
                    </a:p>
                    <a:p>
                      <a:pPr marL="457200" marR="0" lvl="0" indent="-3175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Char char="●"/>
                      </a:pPr>
                      <a:r>
                        <a:rPr lang="en-US" sz="1100" u="none" strike="noStrike" cap="none" dirty="0"/>
                        <a:t>Call for bids </a:t>
                      </a:r>
                      <a:r>
                        <a:rPr lang="en-US" sz="1100" u="none" strike="noStrike" cap="none" dirty="0" smtClean="0"/>
                        <a:t>close </a:t>
                      </a:r>
                      <a:r>
                        <a:rPr lang="en-US" sz="1100" u="none" strike="noStrike" cap="none" dirty="0"/>
                        <a:t>in November 2022</a:t>
                      </a:r>
                      <a:endParaRPr sz="1100" u="none" strike="noStrike" cap="none" dirty="0"/>
                    </a:p>
                  </a:txBody>
                  <a:tcPr marL="68569" marR="68569" marT="68569" marB="68569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39088">
                <a:tc gridSpan="3">
                  <a:txBody>
                    <a:bodyPr/>
                    <a:lstStyle/>
                    <a:p>
                      <a:pPr marL="8255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1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68569" marR="68569" marT="68569" marB="68569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443" name="Google Shape;443;ge8c52a43d7_0_50"/>
          <p:cNvPicPr preferRelativeResize="0"/>
          <p:nvPr/>
        </p:nvPicPr>
        <p:blipFill rotWithShape="1">
          <a:blip r:embed="rId3">
            <a:alphaModFix/>
          </a:blip>
          <a:srcRect l="20790" t="31242" r="23709" b="38690"/>
          <a:stretch/>
        </p:blipFill>
        <p:spPr>
          <a:xfrm>
            <a:off x="8021977" y="1085841"/>
            <a:ext cx="739832" cy="567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" name="Google Shape;353;g13b99266f54_0_95"/>
          <p:cNvGrpSpPr/>
          <p:nvPr/>
        </p:nvGrpSpPr>
        <p:grpSpPr>
          <a:xfrm>
            <a:off x="637309" y="122725"/>
            <a:ext cx="7384667" cy="730773"/>
            <a:chOff x="1563433" y="2328530"/>
            <a:chExt cx="3008700" cy="2550020"/>
          </a:xfrm>
        </p:grpSpPr>
        <p:sp>
          <p:nvSpPr>
            <p:cNvPr id="9" name="Google Shape;354;g13b99266f54_0_95"/>
            <p:cNvSpPr/>
            <p:nvPr/>
          </p:nvSpPr>
          <p:spPr>
            <a:xfrm rot="10800000" flipH="1">
              <a:off x="1563433" y="2328530"/>
              <a:ext cx="3008700" cy="1853100"/>
            </a:xfrm>
            <a:prstGeom prst="snipRoundRect">
              <a:avLst>
                <a:gd name="adj1" fmla="val 16667"/>
                <a:gd name="adj2" fmla="val 2324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800"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355;g13b99266f54_0_95"/>
            <p:cNvSpPr txBox="1"/>
            <p:nvPr/>
          </p:nvSpPr>
          <p:spPr>
            <a:xfrm>
              <a:off x="1622080" y="2703845"/>
              <a:ext cx="2949900" cy="217470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r>
                <a:rPr lang="en-US" sz="1800" b="1" dirty="0">
                  <a:solidFill>
                    <a:schemeClr val="dk1"/>
                  </a:solidFill>
                </a:rPr>
                <a:t>WP 3:</a:t>
              </a:r>
              <a:r>
                <a:rPr lang="en-US" sz="1800" dirty="0"/>
                <a:t>Design of a metropolitan investment plan</a:t>
              </a:r>
              <a:endParaRPr sz="1800" dirty="0">
                <a:latin typeface="Calibri"/>
                <a:ea typeface="Calibri"/>
                <a:cs typeface="Calibri"/>
                <a:sym typeface="Calibri"/>
              </a:endParaRPr>
            </a:p>
            <a:p>
              <a:endParaRPr sz="1800" dirty="0"/>
            </a:p>
          </p:txBody>
        </p:sp>
      </p:grpSp>
    </p:spTree>
    <p:extLst>
      <p:ext uri="{BB962C8B-B14F-4D97-AF65-F5344CB8AC3E}">
        <p14:creationId xmlns:p14="http://schemas.microsoft.com/office/powerpoint/2010/main" val="528981927"/>
      </p:ext>
    </p:extLst>
  </p:cSld>
  <p:clrMapOvr>
    <a:masterClrMapping/>
  </p:clrMapOvr>
  <p:transition>
    <p:push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09736" y="943079"/>
            <a:ext cx="3128963" cy="48540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Rectangle 5"/>
          <p:cNvSpPr/>
          <p:nvPr/>
        </p:nvSpPr>
        <p:spPr>
          <a:xfrm>
            <a:off x="300038" y="943079"/>
            <a:ext cx="8518922" cy="485407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11"/>
          <a:stretch/>
        </p:blipFill>
        <p:spPr>
          <a:xfrm>
            <a:off x="3848397" y="2079142"/>
            <a:ext cx="4609803" cy="291808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8699" y="1004547"/>
            <a:ext cx="5180261" cy="1223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charset="0"/>
                <a:ea typeface="Calibri" charset="0"/>
                <a:cs typeface="Calibri" charset="0"/>
              </a:rPr>
              <a:t>First Pilot </a:t>
            </a:r>
            <a:r>
              <a:rPr lang="en-US" sz="2400" dirty="0">
                <a:latin typeface="Calibri" charset="0"/>
                <a:ea typeface="Calibri" charset="0"/>
                <a:cs typeface="Calibri" charset="0"/>
              </a:rPr>
              <a:t>Project based on the Living Lab Methodology</a:t>
            </a:r>
          </a:p>
          <a:p>
            <a:r>
              <a:rPr lang="en-US" sz="1500" dirty="0">
                <a:latin typeface="Calibri" charset="0"/>
                <a:ea typeface="Calibri" charset="0"/>
                <a:cs typeface="Calibri" charset="0"/>
              </a:rPr>
              <a:t>Renewable Energy in Schools for Children with Disabilities</a:t>
            </a:r>
          </a:p>
          <a:p>
            <a:endParaRPr lang="en-US" sz="1050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E44FEF2-5C1E-4787-BF63-A72660CF017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36" y="2355308"/>
            <a:ext cx="3128963" cy="20296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t="31242" r="23707" b="38691"/>
          <a:stretch/>
        </p:blipFill>
        <p:spPr>
          <a:xfrm>
            <a:off x="7977658" y="5163536"/>
            <a:ext cx="739833" cy="5672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F1CDC5F-B6E4-47B8-824B-860534961F71}"/>
              </a:ext>
            </a:extLst>
          </p:cNvPr>
          <p:cNvSpPr txBox="1"/>
          <p:nvPr/>
        </p:nvSpPr>
        <p:spPr>
          <a:xfrm>
            <a:off x="509736" y="4426947"/>
            <a:ext cx="3128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00" dirty="0"/>
              <a:t>PIFUD workshop </a:t>
            </a:r>
            <a:r>
              <a:rPr lang="fr-FR" sz="900" dirty="0" err="1"/>
              <a:t>with</a:t>
            </a:r>
            <a:r>
              <a:rPr lang="fr-FR" sz="900" dirty="0"/>
              <a:t> </a:t>
            </a:r>
            <a:r>
              <a:rPr lang="fr-FR" sz="900" dirty="0" err="1"/>
              <a:t>school</a:t>
            </a:r>
            <a:r>
              <a:rPr lang="fr-FR" sz="900" dirty="0"/>
              <a:t> management and service providers, at </a:t>
            </a:r>
            <a:r>
              <a:rPr lang="fr-FR" sz="900" dirty="0" err="1"/>
              <a:t>Ntinda</a:t>
            </a:r>
            <a:r>
              <a:rPr lang="fr-FR" sz="900" dirty="0"/>
              <a:t> </a:t>
            </a:r>
            <a:r>
              <a:rPr lang="fr-FR" sz="900" dirty="0" err="1"/>
              <a:t>School</a:t>
            </a:r>
            <a:r>
              <a:rPr lang="fr-FR" sz="900" dirty="0"/>
              <a:t> for the </a:t>
            </a:r>
            <a:r>
              <a:rPr lang="fr-FR" sz="900" dirty="0" err="1"/>
              <a:t>deafs</a:t>
            </a:r>
            <a:endParaRPr lang="x-none" sz="900" dirty="0"/>
          </a:p>
        </p:txBody>
      </p:sp>
    </p:spTree>
    <p:extLst>
      <p:ext uri="{BB962C8B-B14F-4D97-AF65-F5344CB8AC3E}">
        <p14:creationId xmlns:p14="http://schemas.microsoft.com/office/powerpoint/2010/main" val="2693676692"/>
      </p:ext>
    </p:extLst>
  </p:cSld>
  <p:clrMapOvr>
    <a:masterClrMapping/>
  </p:clrMapOvr>
  <p:transition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xmlns="" id="{8E2C2C1A-08D4-4AE6-8188-DAD452DFE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142" y="6008855"/>
            <a:ext cx="1115021" cy="6919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230" y="0"/>
            <a:ext cx="8567056" cy="901906"/>
          </a:xfrm>
        </p:spPr>
        <p:txBody>
          <a:bodyPr>
            <a:noAutofit/>
          </a:bodyPr>
          <a:lstStyle/>
          <a:p>
            <a:r>
              <a:rPr lang="en-US" b="1" dirty="0">
                <a:latin typeface="Bahnschrift SemiBold" panose="020B0502040204020203" pitchFamily="34" charset="0"/>
              </a:rPr>
              <a:t>Project Summary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957949"/>
              </p:ext>
            </p:extLst>
          </p:nvPr>
        </p:nvGraphicFramePr>
        <p:xfrm>
          <a:off x="359229" y="849145"/>
          <a:ext cx="8567057" cy="4737256"/>
        </p:xfrm>
        <a:graphic>
          <a:graphicData uri="http://schemas.openxmlformats.org/drawingml/2006/table">
            <a:tbl>
              <a:tblPr firstRow="1" bandRow="1">
                <a:tableStyleId>{616DA210-FB5B-4158-B5E0-FEB733F419BA}</a:tableStyleId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5245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02634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Project Name</a:t>
                      </a:r>
                      <a:endParaRPr lang="en-US" sz="1800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Program on Integrated Local Finances for Sustainable Urban Development in GKMA (PIFUD)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18533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Grant Recipient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KCCA</a:t>
                      </a:r>
                      <a:endParaRPr lang="en-US" sz="1800" dirty="0"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90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Implementing Entities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KCCA &amp; FMDV</a:t>
                      </a:r>
                      <a:endParaRPr lang="en-US" sz="1800" dirty="0"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6579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Implementing Partners</a:t>
                      </a:r>
                      <a:endParaRPr lang="en-US" sz="1800" dirty="0"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UNCDF, Cities</a:t>
                      </a:r>
                      <a:r>
                        <a:rPr lang="en-GB" sz="1800" baseline="0" dirty="0">
                          <a:latin typeface="Bahnschrift SemiBold" panose="020B0502040204020203" pitchFamily="34" charset="0"/>
                        </a:rPr>
                        <a:t> Alliance, </a:t>
                      </a:r>
                      <a:r>
                        <a:rPr lang="en-GB" sz="1800" baseline="0" dirty="0" smtClean="0">
                          <a:latin typeface="Bahnschrift SemiBold" panose="020B0502040204020203" pitchFamily="34" charset="0"/>
                        </a:rPr>
                        <a:t>City of Paris</a:t>
                      </a:r>
                      <a:r>
                        <a:rPr lang="en-GB" sz="1800" baseline="0" dirty="0">
                          <a:latin typeface="Bahnschrift SemiBold" panose="020B0502040204020203" pitchFamily="34" charset="0"/>
                        </a:rPr>
                        <a:t>, </a:t>
                      </a:r>
                      <a:r>
                        <a:rPr lang="en-GB" sz="1800" baseline="0" dirty="0" smtClean="0">
                          <a:latin typeface="Bahnschrift SemiBold" panose="020B0502040204020203" pitchFamily="34" charset="0"/>
                        </a:rPr>
                        <a:t>City of Johannesburg</a:t>
                      </a:r>
                      <a:endParaRPr lang="en-US" sz="1800" dirty="0"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2257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Bahnschrift SemiBold" panose="020B0502040204020203" pitchFamily="34" charset="0"/>
                        </a:rPr>
                        <a:t>Beneficiaries</a:t>
                      </a:r>
                      <a:endParaRPr lang="en-US" sz="1800" dirty="0"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 smtClean="0">
                          <a:latin typeface="Bahnschrift SemiBold" panose="020B0502040204020203" pitchFamily="34" charset="0"/>
                        </a:rPr>
                        <a:t>Kampala Capital City, </a:t>
                      </a:r>
                      <a:endParaRPr lang="en-GB" sz="1800" dirty="0">
                        <a:latin typeface="Bahnschrift SemiBold" panose="020B0502040204020203" pitchFamily="34" charset="0"/>
                      </a:endParaRPr>
                    </a:p>
                    <a:p>
                      <a:pPr algn="ctr"/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Entebbe, </a:t>
                      </a:r>
                      <a:r>
                        <a:rPr lang="en-GB" sz="1800" dirty="0" err="1">
                          <a:latin typeface="Bahnschrift SemiBold" panose="020B0502040204020203" pitchFamily="34" charset="0"/>
                        </a:rPr>
                        <a:t>Nansana</a:t>
                      </a:r>
                      <a:r>
                        <a:rPr lang="en-GB" sz="1800" baseline="0" dirty="0">
                          <a:latin typeface="Bahnschrift SemiBold" panose="020B0502040204020203" pitchFamily="34" charset="0"/>
                        </a:rPr>
                        <a:t> &amp; Makindye </a:t>
                      </a:r>
                      <a:r>
                        <a:rPr lang="en-GB" sz="1800" baseline="0" dirty="0" err="1">
                          <a:latin typeface="Bahnschrift SemiBold" panose="020B0502040204020203" pitchFamily="34" charset="0"/>
                        </a:rPr>
                        <a:t>Ssabagabo</a:t>
                      </a:r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 Municipalities</a:t>
                      </a:r>
                      <a:endParaRPr lang="en-US" sz="1800" dirty="0"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2257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Project</a:t>
                      </a:r>
                      <a:r>
                        <a:rPr lang="en-GB" sz="1800" baseline="0" dirty="0">
                          <a:latin typeface="Bahnschrift SemiBold" panose="020B0502040204020203" pitchFamily="34" charset="0"/>
                        </a:rPr>
                        <a:t> Duration</a:t>
                      </a:r>
                      <a:endParaRPr lang="en-US" sz="1800" dirty="0"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48 Months</a:t>
                      </a:r>
                      <a:endParaRPr lang="en-US" sz="1800" dirty="0"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92257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Start Date</a:t>
                      </a:r>
                      <a:endParaRPr lang="en-US" sz="1800" dirty="0"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December 2019</a:t>
                      </a:r>
                      <a:endParaRPr lang="en-US" sz="1800" dirty="0"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92257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End</a:t>
                      </a:r>
                      <a:r>
                        <a:rPr lang="en-GB" sz="1800" baseline="0" dirty="0">
                          <a:latin typeface="Bahnschrift SemiBold" panose="020B0502040204020203" pitchFamily="34" charset="0"/>
                        </a:rPr>
                        <a:t> Date</a:t>
                      </a:r>
                      <a:endParaRPr lang="en-US" sz="1800" dirty="0"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December</a:t>
                      </a:r>
                      <a:r>
                        <a:rPr lang="en-GB" sz="1800" baseline="0" dirty="0">
                          <a:latin typeface="Bahnschrift SemiBold" panose="020B0502040204020203" pitchFamily="34" charset="0"/>
                        </a:rPr>
                        <a:t> 2023</a:t>
                      </a:r>
                      <a:endParaRPr lang="en-US" sz="1800" dirty="0"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92257"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Amount</a:t>
                      </a:r>
                      <a:endParaRPr lang="en-US" sz="1800" dirty="0"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dirty="0">
                          <a:latin typeface="Bahnschrift SemiBold" panose="020B0502040204020203" pitchFamily="34" charset="0"/>
                        </a:rPr>
                        <a:t>EUR 4,158,671</a:t>
                      </a:r>
                      <a:endParaRPr lang="en-US" sz="1800" dirty="0">
                        <a:latin typeface="Bahnschrift SemiBold" panose="020B0502040204020203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14" name="Picture 13" descr="A picture containing computer&#10;&#10;Description automatically generated">
            <a:extLst>
              <a:ext uri="{FF2B5EF4-FFF2-40B4-BE49-F238E27FC236}">
                <a16:creationId xmlns:a16="http://schemas.microsoft.com/office/drawing/2014/main" xmlns="" id="{2E9A6004-1A88-4462-BD72-66DC3B713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75" y="6008855"/>
            <a:ext cx="1005995" cy="698502"/>
          </a:xfrm>
          <a:prstGeom prst="rect">
            <a:avLst/>
          </a:prstGeom>
        </p:spPr>
      </p:pic>
      <p:pic>
        <p:nvPicPr>
          <p:cNvPr id="12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AA12AAB-6E41-4F34-8360-C07B73875E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501" y="6298371"/>
            <a:ext cx="400771" cy="400771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8B29D83-67BD-4054-89B0-1D67C3E10C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904" y="6279280"/>
            <a:ext cx="398689" cy="398689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76A262E5-6CA0-4979-BD2F-130BD0191B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3077" y="6288317"/>
            <a:ext cx="400771" cy="400771"/>
          </a:xfrm>
          <a:prstGeom prst="rect">
            <a:avLst/>
          </a:prstGeom>
        </p:spPr>
      </p:pic>
      <p:pic>
        <p:nvPicPr>
          <p:cNvPr id="18" name="Picture 17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7D4AF22F-15EF-49A0-8884-D633B17FF3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925" y="6300455"/>
            <a:ext cx="398687" cy="398687"/>
          </a:xfrm>
          <a:prstGeom prst="rect">
            <a:avLst/>
          </a:prstGeom>
        </p:spPr>
      </p:pic>
      <p:pic>
        <p:nvPicPr>
          <p:cNvPr id="19" name="Picture 18" descr="A drawing of a person&#10;&#10;Description automatically generated">
            <a:extLst>
              <a:ext uri="{FF2B5EF4-FFF2-40B4-BE49-F238E27FC236}">
                <a16:creationId xmlns:a16="http://schemas.microsoft.com/office/drawing/2014/main" xmlns="" id="{29D5C48F-E75D-4ACD-8CD7-19807695DC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581" y="6300017"/>
            <a:ext cx="400771" cy="400771"/>
          </a:xfrm>
          <a:prstGeom prst="rect">
            <a:avLst/>
          </a:prstGeom>
        </p:spPr>
      </p:pic>
      <p:pic>
        <p:nvPicPr>
          <p:cNvPr id="20" name="Picture 1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5B6DACA7-E8C4-45D9-B467-9912D192D2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9724" y="6279280"/>
            <a:ext cx="409808" cy="4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49644"/>
      </p:ext>
    </p:extLst>
  </p:cSld>
  <p:clrMapOvr>
    <a:masterClrMapping/>
  </p:clrMapOvr>
  <p:transition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/>
          <p:cNvGraphicFramePr/>
          <p:nvPr>
            <p:extLst/>
          </p:nvPr>
        </p:nvGraphicFramePr>
        <p:xfrm>
          <a:off x="3664578" y="1759309"/>
          <a:ext cx="5067275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Rectangle 9"/>
          <p:cNvSpPr/>
          <p:nvPr/>
        </p:nvSpPr>
        <p:spPr>
          <a:xfrm>
            <a:off x="509736" y="943079"/>
            <a:ext cx="3128963" cy="48540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299" y="1116449"/>
            <a:ext cx="1518118" cy="2024158"/>
          </a:xfrm>
        </p:spPr>
      </p:pic>
      <p:sp>
        <p:nvSpPr>
          <p:cNvPr id="7" name="TextBox 6"/>
          <p:cNvSpPr txBox="1"/>
          <p:nvPr/>
        </p:nvSpPr>
        <p:spPr>
          <a:xfrm>
            <a:off x="3848397" y="1002278"/>
            <a:ext cx="45075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E-Mobility Pilot Project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038" y="943079"/>
            <a:ext cx="8518922" cy="485407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t="31242" r="23707" b="38691"/>
          <a:stretch/>
        </p:blipFill>
        <p:spPr>
          <a:xfrm>
            <a:off x="7992020" y="5156527"/>
            <a:ext cx="739833" cy="567244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6824093" y="1814486"/>
            <a:ext cx="1398656" cy="1973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5" b="1" dirty="0"/>
              <a:t>By July 2021: </a:t>
            </a:r>
            <a:r>
              <a:rPr lang="en-US" sz="975" dirty="0"/>
              <a:t>Design a business model with agreed social, environmental and economic goals.</a:t>
            </a:r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  <a:p>
            <a:endParaRPr lang="en-US" sz="1050" dirty="0"/>
          </a:p>
        </p:txBody>
      </p:sp>
      <p:cxnSp>
        <p:nvCxnSpPr>
          <p:cNvPr id="22" name="Straight Connector 21"/>
          <p:cNvCxnSpPr/>
          <p:nvPr/>
        </p:nvCxnSpPr>
        <p:spPr>
          <a:xfrm>
            <a:off x="6431367" y="2024214"/>
            <a:ext cx="44245" cy="353419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6946447" y="2707340"/>
            <a:ext cx="404144" cy="337344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effectLst>
            <a:outerShdw blurRad="57150" dist="19050" dir="5400000" sx="81000" sy="81000" algn="ctr" rotWithShape="0">
              <a:srgbClr val="000000">
                <a:alpha val="72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25" name="Rectangle 24"/>
          <p:cNvSpPr/>
          <p:nvPr/>
        </p:nvSpPr>
        <p:spPr>
          <a:xfrm>
            <a:off x="3844932" y="1543575"/>
            <a:ext cx="2443396" cy="20535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2020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454115" y="1543575"/>
            <a:ext cx="2277738" cy="205351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>
                <a:solidFill>
                  <a:schemeClr val="tx1"/>
                </a:solidFill>
              </a:rPr>
              <a:t>2021 onwards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463858" y="3140606"/>
            <a:ext cx="1398656" cy="1165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50" dirty="0"/>
          </a:p>
          <a:p>
            <a:endParaRPr lang="en-US" sz="1050" dirty="0"/>
          </a:p>
          <a:p>
            <a:r>
              <a:rPr lang="en-US" sz="975" b="1" dirty="0"/>
              <a:t>Between July 2021 and November 2022</a:t>
            </a:r>
            <a:r>
              <a:rPr lang="en-US" sz="975" dirty="0"/>
              <a:t>: testing and demonstrating concepts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959500" y="2676320"/>
            <a:ext cx="1398656" cy="242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75" b="1" dirty="0"/>
              <a:t>Next Steps </a:t>
            </a:r>
            <a:endParaRPr lang="en-US" sz="975" dirty="0"/>
          </a:p>
        </p:txBody>
      </p:sp>
      <p:sp>
        <p:nvSpPr>
          <p:cNvPr id="29" name="Oval 28"/>
          <p:cNvSpPr/>
          <p:nvPr/>
        </p:nvSpPr>
        <p:spPr>
          <a:xfrm>
            <a:off x="7584510" y="2851527"/>
            <a:ext cx="404319" cy="386317"/>
          </a:xfrm>
          <a:prstGeom prst="ellipse">
            <a:avLst/>
          </a:prstGeom>
          <a:blipFill>
            <a:blip r:embed="rId9"/>
            <a:stretch>
              <a:fillRect/>
            </a:stretch>
          </a:blipFill>
          <a:effectLst>
            <a:outerShdw blurRad="57150" dist="19050" dir="5400000" sx="81000" sy="81000" algn="ctr" rotWithShape="0">
              <a:srgbClr val="000000">
                <a:alpha val="72000"/>
              </a:srgb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CDAF6B10-A8F8-4872-B4F2-14D160905BF2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03" y="3924609"/>
            <a:ext cx="2581931" cy="1633795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B8E7112-1890-4B6B-88A1-188E599E917F}"/>
              </a:ext>
            </a:extLst>
          </p:cNvPr>
          <p:cNvSpPr txBox="1"/>
          <p:nvPr/>
        </p:nvSpPr>
        <p:spPr>
          <a:xfrm>
            <a:off x="509736" y="3204379"/>
            <a:ext cx="31605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900" dirty="0"/>
              <a:t>Above: GKMA engineer (f) – hands on training on a </a:t>
            </a:r>
            <a:r>
              <a:rPr lang="en-ZA" sz="900" dirty="0" err="1"/>
              <a:t>Zembo</a:t>
            </a:r>
            <a:r>
              <a:rPr lang="en-ZA" sz="900" dirty="0"/>
              <a:t> e-bike</a:t>
            </a:r>
          </a:p>
          <a:p>
            <a:endParaRPr lang="en-ZA" sz="900" dirty="0"/>
          </a:p>
          <a:p>
            <a:r>
              <a:rPr lang="en-ZA" sz="900" dirty="0"/>
              <a:t>Below: KCCA DED receives the keys from EU Head of Section Green Economy – at PIFUD Official launch ceremony in </a:t>
            </a:r>
            <a:r>
              <a:rPr lang="en-ZA" sz="900" dirty="0" err="1"/>
              <a:t>Lubaga</a:t>
            </a:r>
            <a:endParaRPr lang="en-ZA" sz="900" dirty="0"/>
          </a:p>
        </p:txBody>
      </p:sp>
    </p:spTree>
    <p:extLst>
      <p:ext uri="{BB962C8B-B14F-4D97-AF65-F5344CB8AC3E}">
        <p14:creationId xmlns:p14="http://schemas.microsoft.com/office/powerpoint/2010/main" val="1003586056"/>
      </p:ext>
    </p:extLst>
  </p:cSld>
  <p:clrMapOvr>
    <a:masterClrMapping/>
  </p:clrMapOvr>
  <p:transition>
    <p:push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78501" y="209079"/>
            <a:ext cx="8518922" cy="4155103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2" t="31242" r="23707" b="38691"/>
          <a:stretch/>
        </p:blipFill>
        <p:spPr>
          <a:xfrm>
            <a:off x="7977658" y="5163536"/>
            <a:ext cx="739833" cy="56724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0F1CDC5F-B6E4-47B8-824B-860534961F71}"/>
              </a:ext>
            </a:extLst>
          </p:cNvPr>
          <p:cNvSpPr txBox="1"/>
          <p:nvPr/>
        </p:nvSpPr>
        <p:spPr>
          <a:xfrm>
            <a:off x="851727" y="3118291"/>
            <a:ext cx="31289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err="1" smtClean="0"/>
              <a:t>Battery</a:t>
            </a:r>
            <a:r>
              <a:rPr lang="fr-FR" sz="1600" dirty="0" smtClean="0"/>
              <a:t> </a:t>
            </a:r>
            <a:r>
              <a:rPr lang="fr-FR" sz="1600" dirty="0" err="1" smtClean="0"/>
              <a:t>Swapping</a:t>
            </a:r>
            <a:r>
              <a:rPr lang="fr-FR" sz="1600" dirty="0" smtClean="0"/>
              <a:t> Station</a:t>
            </a:r>
            <a:endParaRPr lang="x-none" sz="16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915" y="667477"/>
            <a:ext cx="4298357" cy="35690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652" y="70886"/>
            <a:ext cx="3930263" cy="28649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F1CDC5F-B6E4-47B8-824B-860534961F71}"/>
              </a:ext>
            </a:extLst>
          </p:cNvPr>
          <p:cNvSpPr txBox="1"/>
          <p:nvPr/>
        </p:nvSpPr>
        <p:spPr>
          <a:xfrm>
            <a:off x="523652" y="4649146"/>
            <a:ext cx="745400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4 </a:t>
            </a:r>
            <a:r>
              <a:rPr lang="en-GB" sz="1600" dirty="0" smtClean="0"/>
              <a:t>Electric </a:t>
            </a:r>
            <a:r>
              <a:rPr lang="en-GB" sz="1600" dirty="0"/>
              <a:t>motorcycles &amp; 1 charging station were procured and integrated in the KCCA fleet. For the last 2 years, about </a:t>
            </a:r>
            <a:r>
              <a:rPr lang="en-GB" sz="1600" dirty="0" smtClean="0"/>
              <a:t>UGX15Million </a:t>
            </a:r>
            <a:r>
              <a:rPr lang="en-GB" sz="1600" dirty="0"/>
              <a:t>(</a:t>
            </a:r>
            <a:r>
              <a:rPr lang="en-GB" sz="1600" dirty="0" smtClean="0"/>
              <a:t>U$4,000) </a:t>
            </a:r>
            <a:r>
              <a:rPr lang="en-GB" sz="1600" dirty="0"/>
              <a:t>has been realized in savings of fuel &amp; servicing costs.</a:t>
            </a:r>
          </a:p>
          <a:p>
            <a:endParaRPr lang="x-none" sz="1600" dirty="0"/>
          </a:p>
        </p:txBody>
      </p:sp>
    </p:spTree>
    <p:extLst>
      <p:ext uri="{BB962C8B-B14F-4D97-AF65-F5344CB8AC3E}">
        <p14:creationId xmlns:p14="http://schemas.microsoft.com/office/powerpoint/2010/main" val="4279425505"/>
      </p:ext>
    </p:extLst>
  </p:cSld>
  <p:clrMapOvr>
    <a:masterClrMapping/>
  </p:clrMapOvr>
  <p:transition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5532" y="0"/>
            <a:ext cx="7453148" cy="901906"/>
          </a:xfrm>
        </p:spPr>
        <p:txBody>
          <a:bodyPr>
            <a:noAutofit/>
          </a:bodyPr>
          <a:lstStyle/>
          <a:p>
            <a:r>
              <a:rPr lang="en-US" b="1" dirty="0">
                <a:latin typeface="Bahnschrift SemiBold" panose="020B0502040204020203" pitchFamily="34" charset="0"/>
              </a:rPr>
              <a:t>Project Financing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728508"/>
              </p:ext>
            </p:extLst>
          </p:nvPr>
        </p:nvGraphicFramePr>
        <p:xfrm>
          <a:off x="682737" y="1083956"/>
          <a:ext cx="7918737" cy="4451249"/>
        </p:xfrm>
        <a:graphic>
          <a:graphicData uri="http://schemas.openxmlformats.org/drawingml/2006/table">
            <a:tbl>
              <a:tblPr firstRow="1" firstCol="1" bandRow="1">
                <a:tableStyleId>{616DA210-FB5B-4158-B5E0-FEB733F419BA}</a:tableStyleId>
              </a:tblPr>
              <a:tblGrid>
                <a:gridCol w="276613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34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5491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66204"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u="none" strike="noStrike" cap="none" dirty="0" smtClean="0">
                          <a:latin typeface="Bahnschrift SemiBold" panose="020B0502040204020203" pitchFamily="34" charset="0"/>
                          <a:sym typeface="Arial"/>
                        </a:rPr>
                        <a:t>Funding Source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u="none" strike="noStrike" cap="none" dirty="0">
                          <a:latin typeface="Bahnschrift SemiBold" panose="020B0502040204020203" pitchFamily="34" charset="0"/>
                          <a:sym typeface="Arial"/>
                        </a:rPr>
                        <a:t>Amount (EUR)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u="none" strike="noStrike" cap="none" dirty="0">
                          <a:latin typeface="Bahnschrift SemiBold" panose="020B0502040204020203" pitchFamily="34" charset="0"/>
                          <a:sym typeface="Arial"/>
                        </a:rPr>
                        <a:t>% Contribution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81219"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u="none" strike="noStrike" cap="none" dirty="0">
                          <a:latin typeface="Bahnschrift SemiBold" panose="020B0502040204020203" pitchFamily="34" charset="0"/>
                          <a:sym typeface="Arial"/>
                        </a:rPr>
                        <a:t>EU/EDF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u="none" strike="noStrike" cap="none" dirty="0">
                          <a:latin typeface="Bahnschrift SemiBold" panose="020B0502040204020203" pitchFamily="34" charset="0"/>
                          <a:sym typeface="Arial"/>
                        </a:rPr>
                        <a:t>3,858,671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u="none" strike="noStrike" cap="none" dirty="0">
                          <a:latin typeface="Bahnschrift SemiBold" panose="020B0502040204020203" pitchFamily="34" charset="0"/>
                          <a:sym typeface="Arial"/>
                        </a:rPr>
                        <a:t>92.78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29992"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u="none" strike="noStrike" cap="none" dirty="0">
                          <a:latin typeface="Bahnschrift SemiBold" panose="020B0502040204020203" pitchFamily="34" charset="0"/>
                          <a:sym typeface="Arial"/>
                        </a:rPr>
                        <a:t>KCCA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u="none" strike="noStrike" cap="none" dirty="0">
                          <a:latin typeface="Bahnschrift SemiBold" panose="020B0502040204020203" pitchFamily="34" charset="0"/>
                          <a:sym typeface="Arial"/>
                        </a:rPr>
                        <a:t>100,000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u="none" strike="noStrike" cap="none" dirty="0">
                          <a:latin typeface="Bahnschrift SemiBold" panose="020B0502040204020203" pitchFamily="34" charset="0"/>
                          <a:sym typeface="Arial"/>
                        </a:rPr>
                        <a:t>2.40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47256"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u="none" strike="noStrike" cap="none" dirty="0">
                          <a:latin typeface="Bahnschrift SemiBold" panose="020B0502040204020203" pitchFamily="34" charset="0"/>
                          <a:sym typeface="Arial"/>
                        </a:rPr>
                        <a:t>FMDV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u="none" strike="noStrike" cap="none" dirty="0">
                          <a:latin typeface="Bahnschrift SemiBold" panose="020B0502040204020203" pitchFamily="34" charset="0"/>
                          <a:sym typeface="Arial"/>
                        </a:rPr>
                        <a:t>100,000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u="none" strike="noStrike" cap="none" dirty="0">
                          <a:latin typeface="Bahnschrift SemiBold" panose="020B0502040204020203" pitchFamily="34" charset="0"/>
                          <a:sym typeface="Arial"/>
                        </a:rPr>
                        <a:t>2.40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47256"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u="none" strike="noStrike" cap="none" dirty="0">
                          <a:latin typeface="Bahnschrift SemiBold" panose="020B0502040204020203" pitchFamily="34" charset="0"/>
                          <a:sym typeface="Arial"/>
                        </a:rPr>
                        <a:t>UNCDF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u="none" strike="noStrike" cap="none" dirty="0">
                          <a:latin typeface="Bahnschrift SemiBold" panose="020B0502040204020203" pitchFamily="34" charset="0"/>
                          <a:sym typeface="Arial"/>
                        </a:rPr>
                        <a:t>100,000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u="none" strike="noStrike" cap="none" dirty="0">
                          <a:latin typeface="Bahnschrift SemiBold" panose="020B0502040204020203" pitchFamily="34" charset="0"/>
                          <a:sym typeface="Arial"/>
                        </a:rPr>
                        <a:t>2.40</a:t>
                      </a:r>
                      <a:endParaRPr lang="en-US" sz="1800" b="0" i="0" u="none" strike="noStrike" cap="none" dirty="0">
                        <a:solidFill>
                          <a:schemeClr val="tx1"/>
                        </a:solidFill>
                        <a:latin typeface="Bahnschrift SemiBold" panose="020B0502040204020203" pitchFamily="3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60633527"/>
                  </a:ext>
                </a:extLst>
              </a:tr>
              <a:tr h="679322"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b="1" u="none" strike="noStrike" cap="none" dirty="0">
                          <a:sym typeface="Arial"/>
                        </a:rPr>
                        <a:t>TOTAL</a:t>
                      </a:r>
                      <a:endParaRPr lang="en-US" sz="1800" b="1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b="1" u="none" strike="noStrike" cap="none" dirty="0">
                          <a:sym typeface="Arial"/>
                        </a:rPr>
                        <a:t>4,158,671</a:t>
                      </a:r>
                      <a:endParaRPr lang="en-US" sz="1800" b="1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  <a:tabLst>
                          <a:tab pos="-180340" algn="l"/>
                        </a:tabLst>
                      </a:pPr>
                      <a:r>
                        <a:rPr lang="en-GB" sz="1800" b="1" u="none" strike="noStrike" cap="none" dirty="0">
                          <a:sym typeface="Arial"/>
                        </a:rPr>
                        <a:t>100%</a:t>
                      </a:r>
                      <a:endParaRPr lang="en-US" sz="1800" b="1" i="0" u="none" strike="noStrike" cap="none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Arial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D6E5B797-432B-443B-8044-0FCE3DA8D1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142" y="6008855"/>
            <a:ext cx="1115021" cy="691933"/>
          </a:xfrm>
          <a:prstGeom prst="rect">
            <a:avLst/>
          </a:prstGeom>
        </p:spPr>
      </p:pic>
      <p:pic>
        <p:nvPicPr>
          <p:cNvPr id="27" name="Picture 26" descr="A picture containing computer&#10;&#10;Description automatically generated">
            <a:extLst>
              <a:ext uri="{FF2B5EF4-FFF2-40B4-BE49-F238E27FC236}">
                <a16:creationId xmlns:a16="http://schemas.microsoft.com/office/drawing/2014/main" xmlns="" id="{66C34CFB-69C7-4523-90B2-409091046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275" y="6008855"/>
            <a:ext cx="1005995" cy="698502"/>
          </a:xfrm>
          <a:prstGeom prst="rect">
            <a:avLst/>
          </a:prstGeom>
        </p:spPr>
      </p:pic>
      <p:pic>
        <p:nvPicPr>
          <p:cNvPr id="14" name="Picture 13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A8F6A71-053A-4431-9B80-756243FBE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501" y="6298371"/>
            <a:ext cx="400771" cy="400771"/>
          </a:xfrm>
          <a:prstGeom prst="rect">
            <a:avLst/>
          </a:prstGeom>
        </p:spPr>
      </p:pic>
      <p:pic>
        <p:nvPicPr>
          <p:cNvPr id="15" name="Picture 1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63FD0AB5-CC63-425B-B7A4-1EB4B45A9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4904" y="6279280"/>
            <a:ext cx="398689" cy="398689"/>
          </a:xfrm>
          <a:prstGeom prst="rect">
            <a:avLst/>
          </a:prstGeom>
        </p:spPr>
      </p:pic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2A283D1-FF4C-4F42-9565-1B93A00E68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93077" y="6288317"/>
            <a:ext cx="400771" cy="400771"/>
          </a:xfrm>
          <a:prstGeom prst="rect">
            <a:avLst/>
          </a:prstGeom>
        </p:spPr>
      </p:pic>
      <p:pic>
        <p:nvPicPr>
          <p:cNvPr id="17" name="Picture 16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59C50171-1B68-4ABC-9F8A-B2551865C1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91925" y="6300455"/>
            <a:ext cx="398687" cy="398687"/>
          </a:xfrm>
          <a:prstGeom prst="rect">
            <a:avLst/>
          </a:prstGeom>
        </p:spPr>
      </p:pic>
      <p:pic>
        <p:nvPicPr>
          <p:cNvPr id="18" name="Picture 17" descr="A drawing of a person&#10;&#10;Description automatically generated">
            <a:extLst>
              <a:ext uri="{FF2B5EF4-FFF2-40B4-BE49-F238E27FC236}">
                <a16:creationId xmlns:a16="http://schemas.microsoft.com/office/drawing/2014/main" xmlns="" id="{498455A8-0574-4598-AF39-461003B92C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43581" y="6300017"/>
            <a:ext cx="400771" cy="400771"/>
          </a:xfrm>
          <a:prstGeom prst="rect">
            <a:avLst/>
          </a:prstGeom>
        </p:spPr>
      </p:pic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C6A36C13-FBA5-4528-8504-B1DE62D4EA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99724" y="6279280"/>
            <a:ext cx="409808" cy="4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527933"/>
      </p:ext>
    </p:extLst>
  </p:cSld>
  <p:clrMapOvr>
    <a:masterClrMapping/>
  </p:clrMapOvr>
  <p:transition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720AAEE3-F2A2-45D7-B05F-65120D717FF6}"/>
              </a:ext>
            </a:extLst>
          </p:cNvPr>
          <p:cNvGrpSpPr/>
          <p:nvPr/>
        </p:nvGrpSpPr>
        <p:grpSpPr>
          <a:xfrm rot="5400000">
            <a:off x="5180471" y="3491410"/>
            <a:ext cx="2244484" cy="3280798"/>
            <a:chOff x="2075497" y="1619938"/>
            <a:chExt cx="3634008" cy="4514512"/>
          </a:xfrm>
          <a:solidFill>
            <a:srgbClr val="F4E10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Rounded Rectangle 28">
              <a:extLst>
                <a:ext uri="{FF2B5EF4-FFF2-40B4-BE49-F238E27FC236}">
                  <a16:creationId xmlns:a16="http://schemas.microsoft.com/office/drawing/2014/main" xmlns="" id="{644AED9D-75D5-4732-95F4-FC361642B1A1}"/>
                </a:ext>
              </a:extLst>
            </p:cNvPr>
            <p:cNvSpPr/>
            <p:nvPr/>
          </p:nvSpPr>
          <p:spPr>
            <a:xfrm rot="16200000">
              <a:off x="1635245" y="2060190"/>
              <a:ext cx="4514512" cy="3634008"/>
            </a:xfrm>
            <a:custGeom>
              <a:avLst/>
              <a:gdLst/>
              <a:ahLst/>
              <a:cxnLst/>
              <a:rect l="l" t="t" r="r" b="b"/>
              <a:pathLst>
                <a:path w="4514512" h="3634008">
                  <a:moveTo>
                    <a:pt x="4514512" y="351572"/>
                  </a:moveTo>
                  <a:lnTo>
                    <a:pt x="4514512" y="2907347"/>
                  </a:lnTo>
                  <a:cubicBezTo>
                    <a:pt x="4514512" y="3082849"/>
                    <a:pt x="4385918" y="3228315"/>
                    <a:pt x="4217617" y="3253407"/>
                  </a:cubicBezTo>
                  <a:lnTo>
                    <a:pt x="4217617" y="3260146"/>
                  </a:lnTo>
                  <a:lnTo>
                    <a:pt x="4227649" y="3260146"/>
                  </a:lnTo>
                  <a:lnTo>
                    <a:pt x="4227649" y="3465370"/>
                  </a:lnTo>
                  <a:cubicBezTo>
                    <a:pt x="4227649" y="3558506"/>
                    <a:pt x="4152147" y="3634008"/>
                    <a:pt x="4059011" y="3634008"/>
                  </a:cubicBezTo>
                  <a:lnTo>
                    <a:pt x="3113801" y="3634008"/>
                  </a:lnTo>
                  <a:cubicBezTo>
                    <a:pt x="3020665" y="3634008"/>
                    <a:pt x="2945163" y="3558506"/>
                    <a:pt x="2945163" y="3465370"/>
                  </a:cubicBezTo>
                  <a:lnTo>
                    <a:pt x="2945163" y="3260146"/>
                  </a:lnTo>
                  <a:lnTo>
                    <a:pt x="3137497" y="3260146"/>
                  </a:lnTo>
                  <a:lnTo>
                    <a:pt x="3137497" y="3258919"/>
                  </a:lnTo>
                  <a:lnTo>
                    <a:pt x="351572" y="3258919"/>
                  </a:lnTo>
                  <a:cubicBezTo>
                    <a:pt x="157404" y="3258919"/>
                    <a:pt x="0" y="3101515"/>
                    <a:pt x="0" y="2907347"/>
                  </a:cubicBezTo>
                  <a:lnTo>
                    <a:pt x="0" y="351572"/>
                  </a:lnTo>
                  <a:cubicBezTo>
                    <a:pt x="0" y="157404"/>
                    <a:pt x="157404" y="0"/>
                    <a:pt x="351572" y="0"/>
                  </a:cubicBezTo>
                  <a:lnTo>
                    <a:pt x="4162940" y="0"/>
                  </a:lnTo>
                  <a:cubicBezTo>
                    <a:pt x="4357108" y="0"/>
                    <a:pt x="4514512" y="157404"/>
                    <a:pt x="4514512" y="3515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Bahnschrift SemiBold" panose="020B0502040204020203" pitchFamily="34" charset="0"/>
              </a:endParaRPr>
            </a:p>
          </p:txBody>
        </p:sp>
        <p:sp>
          <p:nvSpPr>
            <p:cNvPr id="52" name="Rounded Rectangle 9">
              <a:extLst>
                <a:ext uri="{FF2B5EF4-FFF2-40B4-BE49-F238E27FC236}">
                  <a16:creationId xmlns:a16="http://schemas.microsoft.com/office/drawing/2014/main" xmlns="" id="{8AFE6C9A-2942-429F-9741-5329653A6782}"/>
                </a:ext>
              </a:extLst>
            </p:cNvPr>
            <p:cNvSpPr/>
            <p:nvPr/>
          </p:nvSpPr>
          <p:spPr>
            <a:xfrm rot="16200000" flipH="1">
              <a:off x="1947132" y="2747161"/>
              <a:ext cx="3540382" cy="3234190"/>
            </a:xfrm>
            <a:custGeom>
              <a:avLst/>
              <a:gdLst/>
              <a:ahLst/>
              <a:cxnLst/>
              <a:rect l="l" t="t" r="r" b="b"/>
              <a:pathLst>
                <a:path w="1572775" h="1405065">
                  <a:moveTo>
                    <a:pt x="1473249" y="0"/>
                  </a:moveTo>
                  <a:cubicBezTo>
                    <a:pt x="1531558" y="20642"/>
                    <a:pt x="1572775" y="76505"/>
                    <a:pt x="1572775" y="141994"/>
                  </a:cubicBezTo>
                  <a:lnTo>
                    <a:pt x="1572775" y="1252328"/>
                  </a:lnTo>
                  <a:cubicBezTo>
                    <a:pt x="1572775" y="1336682"/>
                    <a:pt x="1504392" y="1405065"/>
                    <a:pt x="1420038" y="1405065"/>
                  </a:cubicBezTo>
                  <a:lnTo>
                    <a:pt x="0" y="1405065"/>
                  </a:lnTo>
                  <a:cubicBezTo>
                    <a:pt x="768941" y="1317621"/>
                    <a:pt x="1379064" y="735374"/>
                    <a:pt x="147324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107C46A0-B5DB-422C-9E21-B9900DDD7358}"/>
              </a:ext>
            </a:extLst>
          </p:cNvPr>
          <p:cNvGrpSpPr/>
          <p:nvPr/>
        </p:nvGrpSpPr>
        <p:grpSpPr>
          <a:xfrm rot="5400000">
            <a:off x="1729349" y="3075741"/>
            <a:ext cx="2244484" cy="3280799"/>
            <a:chOff x="2075497" y="1619938"/>
            <a:chExt cx="3634008" cy="4514512"/>
          </a:xfrm>
          <a:solidFill>
            <a:srgbClr val="F4E10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" name="Rounded Rectangle 28">
              <a:extLst>
                <a:ext uri="{FF2B5EF4-FFF2-40B4-BE49-F238E27FC236}">
                  <a16:creationId xmlns:a16="http://schemas.microsoft.com/office/drawing/2014/main" xmlns="" id="{D8EC7463-DF2F-4559-B264-22A5CFB9741C}"/>
                </a:ext>
              </a:extLst>
            </p:cNvPr>
            <p:cNvSpPr/>
            <p:nvPr/>
          </p:nvSpPr>
          <p:spPr>
            <a:xfrm rot="16200000">
              <a:off x="1635245" y="2060190"/>
              <a:ext cx="4514512" cy="3634008"/>
            </a:xfrm>
            <a:custGeom>
              <a:avLst/>
              <a:gdLst/>
              <a:ahLst/>
              <a:cxnLst/>
              <a:rect l="l" t="t" r="r" b="b"/>
              <a:pathLst>
                <a:path w="4514512" h="3634008">
                  <a:moveTo>
                    <a:pt x="4514512" y="351572"/>
                  </a:moveTo>
                  <a:lnTo>
                    <a:pt x="4514512" y="2907347"/>
                  </a:lnTo>
                  <a:cubicBezTo>
                    <a:pt x="4514512" y="3082849"/>
                    <a:pt x="4385918" y="3228315"/>
                    <a:pt x="4217617" y="3253407"/>
                  </a:cubicBezTo>
                  <a:lnTo>
                    <a:pt x="4217617" y="3260146"/>
                  </a:lnTo>
                  <a:lnTo>
                    <a:pt x="4227649" y="3260146"/>
                  </a:lnTo>
                  <a:lnTo>
                    <a:pt x="4227649" y="3465370"/>
                  </a:lnTo>
                  <a:cubicBezTo>
                    <a:pt x="4227649" y="3558506"/>
                    <a:pt x="4152147" y="3634008"/>
                    <a:pt x="4059011" y="3634008"/>
                  </a:cubicBezTo>
                  <a:lnTo>
                    <a:pt x="3113801" y="3634008"/>
                  </a:lnTo>
                  <a:cubicBezTo>
                    <a:pt x="3020665" y="3634008"/>
                    <a:pt x="2945163" y="3558506"/>
                    <a:pt x="2945163" y="3465370"/>
                  </a:cubicBezTo>
                  <a:lnTo>
                    <a:pt x="2945163" y="3260146"/>
                  </a:lnTo>
                  <a:lnTo>
                    <a:pt x="3137497" y="3260146"/>
                  </a:lnTo>
                  <a:lnTo>
                    <a:pt x="3137497" y="3258919"/>
                  </a:lnTo>
                  <a:lnTo>
                    <a:pt x="351572" y="3258919"/>
                  </a:lnTo>
                  <a:cubicBezTo>
                    <a:pt x="157404" y="3258919"/>
                    <a:pt x="0" y="3101515"/>
                    <a:pt x="0" y="2907347"/>
                  </a:cubicBezTo>
                  <a:lnTo>
                    <a:pt x="0" y="351572"/>
                  </a:lnTo>
                  <a:cubicBezTo>
                    <a:pt x="0" y="157404"/>
                    <a:pt x="157404" y="0"/>
                    <a:pt x="351572" y="0"/>
                  </a:cubicBezTo>
                  <a:lnTo>
                    <a:pt x="4162940" y="0"/>
                  </a:lnTo>
                  <a:cubicBezTo>
                    <a:pt x="4357108" y="0"/>
                    <a:pt x="4514512" y="157404"/>
                    <a:pt x="4514512" y="3515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Bahnschrift SemiBold" panose="020B0502040204020203" pitchFamily="34" charset="0"/>
              </a:endParaRPr>
            </a:p>
          </p:txBody>
        </p:sp>
        <p:sp>
          <p:nvSpPr>
            <p:cNvPr id="66" name="Rounded Rectangle 9">
              <a:extLst>
                <a:ext uri="{FF2B5EF4-FFF2-40B4-BE49-F238E27FC236}">
                  <a16:creationId xmlns:a16="http://schemas.microsoft.com/office/drawing/2014/main" xmlns="" id="{C4A93964-2A93-431F-BBA2-DFEE66DE02DF}"/>
                </a:ext>
              </a:extLst>
            </p:cNvPr>
            <p:cNvSpPr/>
            <p:nvPr/>
          </p:nvSpPr>
          <p:spPr>
            <a:xfrm rot="16200000" flipH="1">
              <a:off x="1947132" y="2747161"/>
              <a:ext cx="3540382" cy="3234190"/>
            </a:xfrm>
            <a:custGeom>
              <a:avLst/>
              <a:gdLst/>
              <a:ahLst/>
              <a:cxnLst/>
              <a:rect l="l" t="t" r="r" b="b"/>
              <a:pathLst>
                <a:path w="1572775" h="1405065">
                  <a:moveTo>
                    <a:pt x="1473249" y="0"/>
                  </a:moveTo>
                  <a:cubicBezTo>
                    <a:pt x="1531558" y="20642"/>
                    <a:pt x="1572775" y="76505"/>
                    <a:pt x="1572775" y="141994"/>
                  </a:cubicBezTo>
                  <a:lnTo>
                    <a:pt x="1572775" y="1252328"/>
                  </a:lnTo>
                  <a:cubicBezTo>
                    <a:pt x="1572775" y="1336682"/>
                    <a:pt x="1504392" y="1405065"/>
                    <a:pt x="1420038" y="1405065"/>
                  </a:cubicBezTo>
                  <a:lnTo>
                    <a:pt x="0" y="1405065"/>
                  </a:lnTo>
                  <a:cubicBezTo>
                    <a:pt x="768941" y="1317621"/>
                    <a:pt x="1379064" y="735374"/>
                    <a:pt x="147324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0288E530-733C-4239-8138-8457A81B2355}"/>
              </a:ext>
            </a:extLst>
          </p:cNvPr>
          <p:cNvGrpSpPr/>
          <p:nvPr/>
        </p:nvGrpSpPr>
        <p:grpSpPr>
          <a:xfrm rot="5400000">
            <a:off x="5180471" y="2426788"/>
            <a:ext cx="2244483" cy="3280798"/>
            <a:chOff x="2075497" y="1619938"/>
            <a:chExt cx="3634008" cy="4514512"/>
          </a:xfrm>
          <a:solidFill>
            <a:srgbClr val="026E3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0" name="Rounded Rectangle 28">
              <a:extLst>
                <a:ext uri="{FF2B5EF4-FFF2-40B4-BE49-F238E27FC236}">
                  <a16:creationId xmlns:a16="http://schemas.microsoft.com/office/drawing/2014/main" xmlns="" id="{33316BB9-A910-47F2-BE73-E3B810020542}"/>
                </a:ext>
              </a:extLst>
            </p:cNvPr>
            <p:cNvSpPr/>
            <p:nvPr/>
          </p:nvSpPr>
          <p:spPr>
            <a:xfrm rot="16200000">
              <a:off x="1635245" y="2060190"/>
              <a:ext cx="4514512" cy="3634008"/>
            </a:xfrm>
            <a:custGeom>
              <a:avLst/>
              <a:gdLst/>
              <a:ahLst/>
              <a:cxnLst/>
              <a:rect l="l" t="t" r="r" b="b"/>
              <a:pathLst>
                <a:path w="4514512" h="3634008">
                  <a:moveTo>
                    <a:pt x="4514512" y="351572"/>
                  </a:moveTo>
                  <a:lnTo>
                    <a:pt x="4514512" y="2907347"/>
                  </a:lnTo>
                  <a:cubicBezTo>
                    <a:pt x="4514512" y="3082849"/>
                    <a:pt x="4385918" y="3228315"/>
                    <a:pt x="4217617" y="3253407"/>
                  </a:cubicBezTo>
                  <a:lnTo>
                    <a:pt x="4217617" y="3260146"/>
                  </a:lnTo>
                  <a:lnTo>
                    <a:pt x="4227649" y="3260146"/>
                  </a:lnTo>
                  <a:lnTo>
                    <a:pt x="4227649" y="3465370"/>
                  </a:lnTo>
                  <a:cubicBezTo>
                    <a:pt x="4227649" y="3558506"/>
                    <a:pt x="4152147" y="3634008"/>
                    <a:pt x="4059011" y="3634008"/>
                  </a:cubicBezTo>
                  <a:lnTo>
                    <a:pt x="3113801" y="3634008"/>
                  </a:lnTo>
                  <a:cubicBezTo>
                    <a:pt x="3020665" y="3634008"/>
                    <a:pt x="2945163" y="3558506"/>
                    <a:pt x="2945163" y="3465370"/>
                  </a:cubicBezTo>
                  <a:lnTo>
                    <a:pt x="2945163" y="3260146"/>
                  </a:lnTo>
                  <a:lnTo>
                    <a:pt x="3137497" y="3260146"/>
                  </a:lnTo>
                  <a:lnTo>
                    <a:pt x="3137497" y="3258919"/>
                  </a:lnTo>
                  <a:lnTo>
                    <a:pt x="351572" y="3258919"/>
                  </a:lnTo>
                  <a:cubicBezTo>
                    <a:pt x="157404" y="3258919"/>
                    <a:pt x="0" y="3101515"/>
                    <a:pt x="0" y="2907347"/>
                  </a:cubicBezTo>
                  <a:lnTo>
                    <a:pt x="0" y="351572"/>
                  </a:lnTo>
                  <a:cubicBezTo>
                    <a:pt x="0" y="157404"/>
                    <a:pt x="157404" y="0"/>
                    <a:pt x="351572" y="0"/>
                  </a:cubicBezTo>
                  <a:lnTo>
                    <a:pt x="4162940" y="0"/>
                  </a:lnTo>
                  <a:cubicBezTo>
                    <a:pt x="4357108" y="0"/>
                    <a:pt x="4514512" y="157404"/>
                    <a:pt x="4514512" y="3515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Bahnschrift SemiBold" panose="020B0502040204020203" pitchFamily="34" charset="0"/>
              </a:endParaRPr>
            </a:p>
          </p:txBody>
        </p:sp>
        <p:sp>
          <p:nvSpPr>
            <p:cNvPr id="41" name="Rounded Rectangle 9">
              <a:extLst>
                <a:ext uri="{FF2B5EF4-FFF2-40B4-BE49-F238E27FC236}">
                  <a16:creationId xmlns:a16="http://schemas.microsoft.com/office/drawing/2014/main" xmlns="" id="{02B6ED69-B328-4964-9E39-BA6A3F2F202A}"/>
                </a:ext>
              </a:extLst>
            </p:cNvPr>
            <p:cNvSpPr/>
            <p:nvPr/>
          </p:nvSpPr>
          <p:spPr>
            <a:xfrm rot="16200000" flipH="1">
              <a:off x="1947132" y="2747161"/>
              <a:ext cx="3540382" cy="3234190"/>
            </a:xfrm>
            <a:custGeom>
              <a:avLst/>
              <a:gdLst/>
              <a:ahLst/>
              <a:cxnLst/>
              <a:rect l="l" t="t" r="r" b="b"/>
              <a:pathLst>
                <a:path w="1572775" h="1405065">
                  <a:moveTo>
                    <a:pt x="1473249" y="0"/>
                  </a:moveTo>
                  <a:cubicBezTo>
                    <a:pt x="1531558" y="20642"/>
                    <a:pt x="1572775" y="76505"/>
                    <a:pt x="1572775" y="141994"/>
                  </a:cubicBezTo>
                  <a:lnTo>
                    <a:pt x="1572775" y="1252328"/>
                  </a:lnTo>
                  <a:cubicBezTo>
                    <a:pt x="1572775" y="1336682"/>
                    <a:pt x="1504392" y="1405065"/>
                    <a:pt x="1420038" y="1405065"/>
                  </a:cubicBezTo>
                  <a:lnTo>
                    <a:pt x="0" y="1405065"/>
                  </a:lnTo>
                  <a:cubicBezTo>
                    <a:pt x="768941" y="1317621"/>
                    <a:pt x="1379064" y="735374"/>
                    <a:pt x="147324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xmlns="" id="{D580D145-F3E2-4781-AE5F-DA893E35FB99}"/>
              </a:ext>
            </a:extLst>
          </p:cNvPr>
          <p:cNvGrpSpPr/>
          <p:nvPr/>
        </p:nvGrpSpPr>
        <p:grpSpPr>
          <a:xfrm rot="5400000">
            <a:off x="1751875" y="2300469"/>
            <a:ext cx="2244483" cy="3319557"/>
            <a:chOff x="2075497" y="1619938"/>
            <a:chExt cx="3634008" cy="4514512"/>
          </a:xfrm>
          <a:solidFill>
            <a:srgbClr val="026E3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2" name="Rounded Rectangle 28">
              <a:extLst>
                <a:ext uri="{FF2B5EF4-FFF2-40B4-BE49-F238E27FC236}">
                  <a16:creationId xmlns:a16="http://schemas.microsoft.com/office/drawing/2014/main" xmlns="" id="{83745277-672E-4E8D-86A3-8A886C642B5C}"/>
                </a:ext>
              </a:extLst>
            </p:cNvPr>
            <p:cNvSpPr/>
            <p:nvPr/>
          </p:nvSpPr>
          <p:spPr>
            <a:xfrm rot="16200000">
              <a:off x="1635245" y="2060190"/>
              <a:ext cx="4514512" cy="3634008"/>
            </a:xfrm>
            <a:custGeom>
              <a:avLst/>
              <a:gdLst/>
              <a:ahLst/>
              <a:cxnLst/>
              <a:rect l="l" t="t" r="r" b="b"/>
              <a:pathLst>
                <a:path w="4514512" h="3634008">
                  <a:moveTo>
                    <a:pt x="4514512" y="351572"/>
                  </a:moveTo>
                  <a:lnTo>
                    <a:pt x="4514512" y="2907347"/>
                  </a:lnTo>
                  <a:cubicBezTo>
                    <a:pt x="4514512" y="3082849"/>
                    <a:pt x="4385918" y="3228315"/>
                    <a:pt x="4217617" y="3253407"/>
                  </a:cubicBezTo>
                  <a:lnTo>
                    <a:pt x="4217617" y="3260146"/>
                  </a:lnTo>
                  <a:lnTo>
                    <a:pt x="4227649" y="3260146"/>
                  </a:lnTo>
                  <a:lnTo>
                    <a:pt x="4227649" y="3465370"/>
                  </a:lnTo>
                  <a:cubicBezTo>
                    <a:pt x="4227649" y="3558506"/>
                    <a:pt x="4152147" y="3634008"/>
                    <a:pt x="4059011" y="3634008"/>
                  </a:cubicBezTo>
                  <a:lnTo>
                    <a:pt x="3113801" y="3634008"/>
                  </a:lnTo>
                  <a:cubicBezTo>
                    <a:pt x="3020665" y="3634008"/>
                    <a:pt x="2945163" y="3558506"/>
                    <a:pt x="2945163" y="3465370"/>
                  </a:cubicBezTo>
                  <a:lnTo>
                    <a:pt x="2945163" y="3260146"/>
                  </a:lnTo>
                  <a:lnTo>
                    <a:pt x="3137497" y="3260146"/>
                  </a:lnTo>
                  <a:lnTo>
                    <a:pt x="3137497" y="3258919"/>
                  </a:lnTo>
                  <a:lnTo>
                    <a:pt x="351572" y="3258919"/>
                  </a:lnTo>
                  <a:cubicBezTo>
                    <a:pt x="157404" y="3258919"/>
                    <a:pt x="0" y="3101515"/>
                    <a:pt x="0" y="2907347"/>
                  </a:cubicBezTo>
                  <a:lnTo>
                    <a:pt x="0" y="351572"/>
                  </a:lnTo>
                  <a:cubicBezTo>
                    <a:pt x="0" y="157404"/>
                    <a:pt x="157404" y="0"/>
                    <a:pt x="351572" y="0"/>
                  </a:cubicBezTo>
                  <a:lnTo>
                    <a:pt x="4162940" y="0"/>
                  </a:lnTo>
                  <a:cubicBezTo>
                    <a:pt x="4357108" y="0"/>
                    <a:pt x="4514512" y="157404"/>
                    <a:pt x="4514512" y="3515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Bahnschrift SemiBold" panose="020B0502040204020203" pitchFamily="34" charset="0"/>
              </a:endParaRPr>
            </a:p>
          </p:txBody>
        </p:sp>
        <p:sp>
          <p:nvSpPr>
            <p:cNvPr id="63" name="Rounded Rectangle 9">
              <a:extLst>
                <a:ext uri="{FF2B5EF4-FFF2-40B4-BE49-F238E27FC236}">
                  <a16:creationId xmlns:a16="http://schemas.microsoft.com/office/drawing/2014/main" xmlns="" id="{7D18FFEA-6DB5-4B75-A320-B89ADAA002F2}"/>
                </a:ext>
              </a:extLst>
            </p:cNvPr>
            <p:cNvSpPr/>
            <p:nvPr/>
          </p:nvSpPr>
          <p:spPr>
            <a:xfrm rot="16200000" flipH="1">
              <a:off x="1947132" y="2747161"/>
              <a:ext cx="3540382" cy="3234190"/>
            </a:xfrm>
            <a:custGeom>
              <a:avLst/>
              <a:gdLst/>
              <a:ahLst/>
              <a:cxnLst/>
              <a:rect l="l" t="t" r="r" b="b"/>
              <a:pathLst>
                <a:path w="1572775" h="1405065">
                  <a:moveTo>
                    <a:pt x="1473249" y="0"/>
                  </a:moveTo>
                  <a:cubicBezTo>
                    <a:pt x="1531558" y="20642"/>
                    <a:pt x="1572775" y="76505"/>
                    <a:pt x="1572775" y="141994"/>
                  </a:cubicBezTo>
                  <a:lnTo>
                    <a:pt x="1572775" y="1252328"/>
                  </a:lnTo>
                  <a:cubicBezTo>
                    <a:pt x="1572775" y="1336682"/>
                    <a:pt x="1504392" y="1405065"/>
                    <a:pt x="1420038" y="1405065"/>
                  </a:cubicBezTo>
                  <a:lnTo>
                    <a:pt x="0" y="1405065"/>
                  </a:lnTo>
                  <a:cubicBezTo>
                    <a:pt x="768941" y="1317621"/>
                    <a:pt x="1379064" y="735374"/>
                    <a:pt x="147324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A504AF94-2FA9-40B9-A4DD-9E4D2D96EE59}"/>
              </a:ext>
            </a:extLst>
          </p:cNvPr>
          <p:cNvGrpSpPr/>
          <p:nvPr/>
        </p:nvGrpSpPr>
        <p:grpSpPr>
          <a:xfrm rot="5400000">
            <a:off x="5326715" y="1751985"/>
            <a:ext cx="1971579" cy="3216504"/>
            <a:chOff x="2075497" y="1619938"/>
            <a:chExt cx="3634008" cy="4514512"/>
          </a:xfrm>
          <a:solidFill>
            <a:srgbClr val="EF312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7" name="Rounded Rectangle 28">
              <a:extLst>
                <a:ext uri="{FF2B5EF4-FFF2-40B4-BE49-F238E27FC236}">
                  <a16:creationId xmlns:a16="http://schemas.microsoft.com/office/drawing/2014/main" xmlns="" id="{C692E000-A5D8-4832-9111-1280D0AD6475}"/>
                </a:ext>
              </a:extLst>
            </p:cNvPr>
            <p:cNvSpPr/>
            <p:nvPr/>
          </p:nvSpPr>
          <p:spPr>
            <a:xfrm rot="16200000">
              <a:off x="1635245" y="2060190"/>
              <a:ext cx="4514512" cy="3634008"/>
            </a:xfrm>
            <a:custGeom>
              <a:avLst/>
              <a:gdLst/>
              <a:ahLst/>
              <a:cxnLst/>
              <a:rect l="l" t="t" r="r" b="b"/>
              <a:pathLst>
                <a:path w="4514512" h="3634008">
                  <a:moveTo>
                    <a:pt x="4514512" y="351572"/>
                  </a:moveTo>
                  <a:lnTo>
                    <a:pt x="4514512" y="2907347"/>
                  </a:lnTo>
                  <a:cubicBezTo>
                    <a:pt x="4514512" y="3082849"/>
                    <a:pt x="4385918" y="3228315"/>
                    <a:pt x="4217617" y="3253407"/>
                  </a:cubicBezTo>
                  <a:lnTo>
                    <a:pt x="4217617" y="3260146"/>
                  </a:lnTo>
                  <a:lnTo>
                    <a:pt x="4227649" y="3260146"/>
                  </a:lnTo>
                  <a:lnTo>
                    <a:pt x="4227649" y="3465370"/>
                  </a:lnTo>
                  <a:cubicBezTo>
                    <a:pt x="4227649" y="3558506"/>
                    <a:pt x="4152147" y="3634008"/>
                    <a:pt x="4059011" y="3634008"/>
                  </a:cubicBezTo>
                  <a:lnTo>
                    <a:pt x="3113801" y="3634008"/>
                  </a:lnTo>
                  <a:cubicBezTo>
                    <a:pt x="3020665" y="3634008"/>
                    <a:pt x="2945163" y="3558506"/>
                    <a:pt x="2945163" y="3465370"/>
                  </a:cubicBezTo>
                  <a:lnTo>
                    <a:pt x="2945163" y="3260146"/>
                  </a:lnTo>
                  <a:lnTo>
                    <a:pt x="3137497" y="3260146"/>
                  </a:lnTo>
                  <a:lnTo>
                    <a:pt x="3137497" y="3258919"/>
                  </a:lnTo>
                  <a:lnTo>
                    <a:pt x="351572" y="3258919"/>
                  </a:lnTo>
                  <a:cubicBezTo>
                    <a:pt x="157404" y="3258919"/>
                    <a:pt x="0" y="3101515"/>
                    <a:pt x="0" y="2907347"/>
                  </a:cubicBezTo>
                  <a:lnTo>
                    <a:pt x="0" y="351572"/>
                  </a:lnTo>
                  <a:cubicBezTo>
                    <a:pt x="0" y="157404"/>
                    <a:pt x="157404" y="0"/>
                    <a:pt x="351572" y="0"/>
                  </a:cubicBezTo>
                  <a:lnTo>
                    <a:pt x="4162940" y="0"/>
                  </a:lnTo>
                  <a:cubicBezTo>
                    <a:pt x="4357108" y="0"/>
                    <a:pt x="4514512" y="157404"/>
                    <a:pt x="4514512" y="3515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Bahnschrift SemiBold" panose="020B0502040204020203" pitchFamily="34" charset="0"/>
              </a:endParaRPr>
            </a:p>
          </p:txBody>
        </p:sp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xmlns="" id="{29856475-1453-4E49-8276-5635320CB7C3}"/>
                </a:ext>
              </a:extLst>
            </p:cNvPr>
            <p:cNvSpPr/>
            <p:nvPr/>
          </p:nvSpPr>
          <p:spPr>
            <a:xfrm rot="16200000" flipH="1">
              <a:off x="1947132" y="2747161"/>
              <a:ext cx="3540382" cy="3234190"/>
            </a:xfrm>
            <a:custGeom>
              <a:avLst/>
              <a:gdLst/>
              <a:ahLst/>
              <a:cxnLst/>
              <a:rect l="l" t="t" r="r" b="b"/>
              <a:pathLst>
                <a:path w="1572775" h="1405065">
                  <a:moveTo>
                    <a:pt x="1473249" y="0"/>
                  </a:moveTo>
                  <a:cubicBezTo>
                    <a:pt x="1531558" y="20642"/>
                    <a:pt x="1572775" y="76505"/>
                    <a:pt x="1572775" y="141994"/>
                  </a:cubicBezTo>
                  <a:lnTo>
                    <a:pt x="1572775" y="1252328"/>
                  </a:lnTo>
                  <a:cubicBezTo>
                    <a:pt x="1572775" y="1336682"/>
                    <a:pt x="1504392" y="1405065"/>
                    <a:pt x="1420038" y="1405065"/>
                  </a:cubicBezTo>
                  <a:lnTo>
                    <a:pt x="0" y="1405065"/>
                  </a:lnTo>
                  <a:cubicBezTo>
                    <a:pt x="768941" y="1317621"/>
                    <a:pt x="1379064" y="735374"/>
                    <a:pt x="147324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xmlns="" id="{3C7ED6E2-E1E9-484B-AADF-1DBBC59FAAAD}"/>
              </a:ext>
            </a:extLst>
          </p:cNvPr>
          <p:cNvGrpSpPr/>
          <p:nvPr/>
        </p:nvGrpSpPr>
        <p:grpSpPr>
          <a:xfrm rot="5400000">
            <a:off x="1701417" y="1486930"/>
            <a:ext cx="2287986" cy="3343787"/>
            <a:chOff x="543005" y="1622595"/>
            <a:chExt cx="3630231" cy="4512121"/>
          </a:xfrm>
          <a:solidFill>
            <a:srgbClr val="EF312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0" name="Rounded Rectangle 40">
              <a:extLst>
                <a:ext uri="{FF2B5EF4-FFF2-40B4-BE49-F238E27FC236}">
                  <a16:creationId xmlns:a16="http://schemas.microsoft.com/office/drawing/2014/main" xmlns="" id="{BE820019-3532-4F43-B7D5-CEA90B8887C5}"/>
                </a:ext>
              </a:extLst>
            </p:cNvPr>
            <p:cNvSpPr/>
            <p:nvPr/>
          </p:nvSpPr>
          <p:spPr>
            <a:xfrm rot="16200000">
              <a:off x="102060" y="2063540"/>
              <a:ext cx="4512121" cy="3630231"/>
            </a:xfrm>
            <a:custGeom>
              <a:avLst/>
              <a:gdLst/>
              <a:ahLst/>
              <a:cxnLst/>
              <a:rect l="l" t="t" r="r" b="b"/>
              <a:pathLst>
                <a:path w="4512121" h="3630231">
                  <a:moveTo>
                    <a:pt x="4227915" y="3256369"/>
                  </a:moveTo>
                  <a:lnTo>
                    <a:pt x="4227915" y="3461593"/>
                  </a:lnTo>
                  <a:cubicBezTo>
                    <a:pt x="4227915" y="3554729"/>
                    <a:pt x="4152413" y="3630231"/>
                    <a:pt x="4059277" y="3630231"/>
                  </a:cubicBezTo>
                  <a:lnTo>
                    <a:pt x="3114067" y="3630231"/>
                  </a:lnTo>
                  <a:cubicBezTo>
                    <a:pt x="3020931" y="3630231"/>
                    <a:pt x="2945429" y="3554729"/>
                    <a:pt x="2945429" y="3461593"/>
                  </a:cubicBezTo>
                  <a:lnTo>
                    <a:pt x="2945429" y="3256369"/>
                  </a:lnTo>
                  <a:close/>
                  <a:moveTo>
                    <a:pt x="4512121" y="351297"/>
                  </a:moveTo>
                  <a:lnTo>
                    <a:pt x="4512121" y="2905070"/>
                  </a:lnTo>
                  <a:cubicBezTo>
                    <a:pt x="4512121" y="3099086"/>
                    <a:pt x="4354840" y="3256367"/>
                    <a:pt x="4160824" y="3256367"/>
                  </a:cubicBezTo>
                  <a:lnTo>
                    <a:pt x="351297" y="3256367"/>
                  </a:lnTo>
                  <a:cubicBezTo>
                    <a:pt x="157281" y="3256367"/>
                    <a:pt x="0" y="3099086"/>
                    <a:pt x="0" y="2905070"/>
                  </a:cubicBezTo>
                  <a:lnTo>
                    <a:pt x="0" y="351297"/>
                  </a:lnTo>
                  <a:cubicBezTo>
                    <a:pt x="0" y="157281"/>
                    <a:pt x="157281" y="0"/>
                    <a:pt x="351297" y="0"/>
                  </a:cubicBezTo>
                  <a:lnTo>
                    <a:pt x="4160824" y="0"/>
                  </a:lnTo>
                  <a:cubicBezTo>
                    <a:pt x="4354840" y="0"/>
                    <a:pt x="4512121" y="157281"/>
                    <a:pt x="4512121" y="35129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Bahnschrift SemiBold" panose="020B0502040204020203" pitchFamily="34" charset="0"/>
              </a:endParaRPr>
            </a:p>
          </p:txBody>
        </p:sp>
        <p:sp>
          <p:nvSpPr>
            <p:cNvPr id="51" name="Rounded Rectangle 9">
              <a:extLst>
                <a:ext uri="{FF2B5EF4-FFF2-40B4-BE49-F238E27FC236}">
                  <a16:creationId xmlns:a16="http://schemas.microsoft.com/office/drawing/2014/main" xmlns="" id="{6499FA5C-7B54-48F9-BB5D-769AFEFA188A}"/>
                </a:ext>
              </a:extLst>
            </p:cNvPr>
            <p:cNvSpPr/>
            <p:nvPr/>
          </p:nvSpPr>
          <p:spPr>
            <a:xfrm rot="16200000" flipH="1">
              <a:off x="422236" y="2757576"/>
              <a:ext cx="3522618" cy="3231658"/>
            </a:xfrm>
            <a:custGeom>
              <a:avLst/>
              <a:gdLst/>
              <a:ahLst/>
              <a:cxnLst/>
              <a:rect l="l" t="t" r="r" b="b"/>
              <a:pathLst>
                <a:path w="1572775" h="1405065">
                  <a:moveTo>
                    <a:pt x="1473249" y="0"/>
                  </a:moveTo>
                  <a:cubicBezTo>
                    <a:pt x="1531558" y="20642"/>
                    <a:pt x="1572775" y="76505"/>
                    <a:pt x="1572775" y="141994"/>
                  </a:cubicBezTo>
                  <a:lnTo>
                    <a:pt x="1572775" y="1252328"/>
                  </a:lnTo>
                  <a:cubicBezTo>
                    <a:pt x="1572775" y="1336682"/>
                    <a:pt x="1504392" y="1405065"/>
                    <a:pt x="1420038" y="1405065"/>
                  </a:cubicBezTo>
                  <a:lnTo>
                    <a:pt x="0" y="1405065"/>
                  </a:lnTo>
                  <a:cubicBezTo>
                    <a:pt x="768941" y="1317621"/>
                    <a:pt x="1379064" y="735374"/>
                    <a:pt x="147324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 dirty="0"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xmlns="" id="{5A568C75-4FA1-4820-88DE-BCD5F01844AA}"/>
              </a:ext>
            </a:extLst>
          </p:cNvPr>
          <p:cNvGrpSpPr/>
          <p:nvPr/>
        </p:nvGrpSpPr>
        <p:grpSpPr>
          <a:xfrm rot="5400000">
            <a:off x="3777682" y="-873396"/>
            <a:ext cx="1476743" cy="6809400"/>
            <a:chOff x="2075497" y="1619938"/>
            <a:chExt cx="3634008" cy="4514512"/>
          </a:xfrm>
          <a:solidFill>
            <a:srgbClr val="F4E105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9" name="Rounded Rectangle 28">
              <a:extLst>
                <a:ext uri="{FF2B5EF4-FFF2-40B4-BE49-F238E27FC236}">
                  <a16:creationId xmlns:a16="http://schemas.microsoft.com/office/drawing/2014/main" xmlns="" id="{77DFBA36-3475-4BAF-A2A0-1E0F67597C44}"/>
                </a:ext>
              </a:extLst>
            </p:cNvPr>
            <p:cNvSpPr/>
            <p:nvPr/>
          </p:nvSpPr>
          <p:spPr>
            <a:xfrm rot="16200000">
              <a:off x="1635245" y="2060190"/>
              <a:ext cx="4514512" cy="3634008"/>
            </a:xfrm>
            <a:custGeom>
              <a:avLst/>
              <a:gdLst/>
              <a:ahLst/>
              <a:cxnLst/>
              <a:rect l="l" t="t" r="r" b="b"/>
              <a:pathLst>
                <a:path w="4514512" h="3634008">
                  <a:moveTo>
                    <a:pt x="4514512" y="351572"/>
                  </a:moveTo>
                  <a:lnTo>
                    <a:pt x="4514512" y="2907347"/>
                  </a:lnTo>
                  <a:cubicBezTo>
                    <a:pt x="4514512" y="3082849"/>
                    <a:pt x="4385918" y="3228315"/>
                    <a:pt x="4217617" y="3253407"/>
                  </a:cubicBezTo>
                  <a:lnTo>
                    <a:pt x="4217617" y="3260146"/>
                  </a:lnTo>
                  <a:lnTo>
                    <a:pt x="4227649" y="3260146"/>
                  </a:lnTo>
                  <a:lnTo>
                    <a:pt x="4227649" y="3465370"/>
                  </a:lnTo>
                  <a:cubicBezTo>
                    <a:pt x="4227649" y="3558506"/>
                    <a:pt x="4152147" y="3634008"/>
                    <a:pt x="4059011" y="3634008"/>
                  </a:cubicBezTo>
                  <a:lnTo>
                    <a:pt x="3113801" y="3634008"/>
                  </a:lnTo>
                  <a:cubicBezTo>
                    <a:pt x="3020665" y="3634008"/>
                    <a:pt x="2945163" y="3558506"/>
                    <a:pt x="2945163" y="3465370"/>
                  </a:cubicBezTo>
                  <a:lnTo>
                    <a:pt x="2945163" y="3260146"/>
                  </a:lnTo>
                  <a:lnTo>
                    <a:pt x="3137497" y="3260146"/>
                  </a:lnTo>
                  <a:lnTo>
                    <a:pt x="3137497" y="3258919"/>
                  </a:lnTo>
                  <a:lnTo>
                    <a:pt x="351572" y="3258919"/>
                  </a:lnTo>
                  <a:cubicBezTo>
                    <a:pt x="157404" y="3258919"/>
                    <a:pt x="0" y="3101515"/>
                    <a:pt x="0" y="2907347"/>
                  </a:cubicBezTo>
                  <a:lnTo>
                    <a:pt x="0" y="351572"/>
                  </a:lnTo>
                  <a:cubicBezTo>
                    <a:pt x="0" y="157404"/>
                    <a:pt x="157404" y="0"/>
                    <a:pt x="351572" y="0"/>
                  </a:cubicBezTo>
                  <a:lnTo>
                    <a:pt x="4162940" y="0"/>
                  </a:lnTo>
                  <a:cubicBezTo>
                    <a:pt x="4357108" y="0"/>
                    <a:pt x="4514512" y="157404"/>
                    <a:pt x="4514512" y="3515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Bahnschrift SemiBold" panose="020B0502040204020203" pitchFamily="34" charset="0"/>
              </a:endParaRPr>
            </a:p>
          </p:txBody>
        </p:sp>
        <p:sp>
          <p:nvSpPr>
            <p:cNvPr id="60" name="Rounded Rectangle 9">
              <a:extLst>
                <a:ext uri="{FF2B5EF4-FFF2-40B4-BE49-F238E27FC236}">
                  <a16:creationId xmlns:a16="http://schemas.microsoft.com/office/drawing/2014/main" xmlns="" id="{6177A3B7-FFF1-4D93-BD93-96E1C6B45A4C}"/>
                </a:ext>
              </a:extLst>
            </p:cNvPr>
            <p:cNvSpPr/>
            <p:nvPr/>
          </p:nvSpPr>
          <p:spPr>
            <a:xfrm rot="16200000" flipH="1">
              <a:off x="1947132" y="2747161"/>
              <a:ext cx="3540382" cy="3234190"/>
            </a:xfrm>
            <a:custGeom>
              <a:avLst/>
              <a:gdLst/>
              <a:ahLst/>
              <a:cxnLst/>
              <a:rect l="l" t="t" r="r" b="b"/>
              <a:pathLst>
                <a:path w="1572775" h="1405065">
                  <a:moveTo>
                    <a:pt x="1473249" y="0"/>
                  </a:moveTo>
                  <a:cubicBezTo>
                    <a:pt x="1531558" y="20642"/>
                    <a:pt x="1572775" y="76505"/>
                    <a:pt x="1572775" y="141994"/>
                  </a:cubicBezTo>
                  <a:lnTo>
                    <a:pt x="1572775" y="1252328"/>
                  </a:lnTo>
                  <a:cubicBezTo>
                    <a:pt x="1572775" y="1336682"/>
                    <a:pt x="1504392" y="1405065"/>
                    <a:pt x="1420038" y="1405065"/>
                  </a:cubicBezTo>
                  <a:lnTo>
                    <a:pt x="0" y="1405065"/>
                  </a:lnTo>
                  <a:cubicBezTo>
                    <a:pt x="768941" y="1317621"/>
                    <a:pt x="1379064" y="735374"/>
                    <a:pt x="147324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Bahnschrift SemiBold" panose="020B0502040204020203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xmlns="" id="{4B42C562-24EE-4A64-B8A2-D8B11A05B920}"/>
              </a:ext>
            </a:extLst>
          </p:cNvPr>
          <p:cNvGrpSpPr/>
          <p:nvPr/>
        </p:nvGrpSpPr>
        <p:grpSpPr>
          <a:xfrm rot="5400000">
            <a:off x="3627022" y="-1661897"/>
            <a:ext cx="1778071" cy="6809399"/>
            <a:chOff x="2075497" y="1619938"/>
            <a:chExt cx="3634008" cy="4514512"/>
          </a:xfrm>
          <a:solidFill>
            <a:srgbClr val="026E37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6" name="Rounded Rectangle 28">
              <a:extLst>
                <a:ext uri="{FF2B5EF4-FFF2-40B4-BE49-F238E27FC236}">
                  <a16:creationId xmlns:a16="http://schemas.microsoft.com/office/drawing/2014/main" xmlns="" id="{B861D2EF-093C-4DE1-A533-094F02BD1685}"/>
                </a:ext>
              </a:extLst>
            </p:cNvPr>
            <p:cNvSpPr/>
            <p:nvPr/>
          </p:nvSpPr>
          <p:spPr>
            <a:xfrm rot="16200000">
              <a:off x="1635245" y="2060190"/>
              <a:ext cx="4514512" cy="3634008"/>
            </a:xfrm>
            <a:custGeom>
              <a:avLst/>
              <a:gdLst/>
              <a:ahLst/>
              <a:cxnLst/>
              <a:rect l="l" t="t" r="r" b="b"/>
              <a:pathLst>
                <a:path w="4514512" h="3634008">
                  <a:moveTo>
                    <a:pt x="4514512" y="351572"/>
                  </a:moveTo>
                  <a:lnTo>
                    <a:pt x="4514512" y="2907347"/>
                  </a:lnTo>
                  <a:cubicBezTo>
                    <a:pt x="4514512" y="3082849"/>
                    <a:pt x="4385918" y="3228315"/>
                    <a:pt x="4217617" y="3253407"/>
                  </a:cubicBezTo>
                  <a:lnTo>
                    <a:pt x="4217617" y="3260146"/>
                  </a:lnTo>
                  <a:lnTo>
                    <a:pt x="4227649" y="3260146"/>
                  </a:lnTo>
                  <a:lnTo>
                    <a:pt x="4227649" y="3465370"/>
                  </a:lnTo>
                  <a:cubicBezTo>
                    <a:pt x="4227649" y="3558506"/>
                    <a:pt x="4152147" y="3634008"/>
                    <a:pt x="4059011" y="3634008"/>
                  </a:cubicBezTo>
                  <a:lnTo>
                    <a:pt x="3113801" y="3634008"/>
                  </a:lnTo>
                  <a:cubicBezTo>
                    <a:pt x="3020665" y="3634008"/>
                    <a:pt x="2945163" y="3558506"/>
                    <a:pt x="2945163" y="3465370"/>
                  </a:cubicBezTo>
                  <a:lnTo>
                    <a:pt x="2945163" y="3260146"/>
                  </a:lnTo>
                  <a:lnTo>
                    <a:pt x="3137497" y="3260146"/>
                  </a:lnTo>
                  <a:lnTo>
                    <a:pt x="3137497" y="3258919"/>
                  </a:lnTo>
                  <a:lnTo>
                    <a:pt x="351572" y="3258919"/>
                  </a:lnTo>
                  <a:cubicBezTo>
                    <a:pt x="157404" y="3258919"/>
                    <a:pt x="0" y="3101515"/>
                    <a:pt x="0" y="2907347"/>
                  </a:cubicBezTo>
                  <a:lnTo>
                    <a:pt x="0" y="351572"/>
                  </a:lnTo>
                  <a:cubicBezTo>
                    <a:pt x="0" y="157404"/>
                    <a:pt x="157404" y="0"/>
                    <a:pt x="351572" y="0"/>
                  </a:cubicBezTo>
                  <a:lnTo>
                    <a:pt x="4162940" y="0"/>
                  </a:lnTo>
                  <a:cubicBezTo>
                    <a:pt x="4357108" y="0"/>
                    <a:pt x="4514512" y="157404"/>
                    <a:pt x="4514512" y="35157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Bahnschrift SemiBold" panose="020B0502040204020203" pitchFamily="34" charset="0"/>
              </a:endParaRPr>
            </a:p>
          </p:txBody>
        </p:sp>
        <p:sp>
          <p:nvSpPr>
            <p:cNvPr id="57" name="Rounded Rectangle 9">
              <a:extLst>
                <a:ext uri="{FF2B5EF4-FFF2-40B4-BE49-F238E27FC236}">
                  <a16:creationId xmlns:a16="http://schemas.microsoft.com/office/drawing/2014/main" xmlns="" id="{025A01EC-B0E3-4DFB-97E1-CBE665A256E7}"/>
                </a:ext>
              </a:extLst>
            </p:cNvPr>
            <p:cNvSpPr/>
            <p:nvPr/>
          </p:nvSpPr>
          <p:spPr>
            <a:xfrm rot="16200000" flipH="1">
              <a:off x="1947132" y="2747161"/>
              <a:ext cx="3540382" cy="3234190"/>
            </a:xfrm>
            <a:custGeom>
              <a:avLst/>
              <a:gdLst/>
              <a:ahLst/>
              <a:cxnLst/>
              <a:rect l="l" t="t" r="r" b="b"/>
              <a:pathLst>
                <a:path w="1572775" h="1405065">
                  <a:moveTo>
                    <a:pt x="1473249" y="0"/>
                  </a:moveTo>
                  <a:cubicBezTo>
                    <a:pt x="1531558" y="20642"/>
                    <a:pt x="1572775" y="76505"/>
                    <a:pt x="1572775" y="141994"/>
                  </a:cubicBezTo>
                  <a:lnTo>
                    <a:pt x="1572775" y="1252328"/>
                  </a:lnTo>
                  <a:cubicBezTo>
                    <a:pt x="1572775" y="1336682"/>
                    <a:pt x="1504392" y="1405065"/>
                    <a:pt x="1420038" y="1405065"/>
                  </a:cubicBezTo>
                  <a:lnTo>
                    <a:pt x="0" y="1405065"/>
                  </a:lnTo>
                  <a:cubicBezTo>
                    <a:pt x="768941" y="1317621"/>
                    <a:pt x="1379064" y="735374"/>
                    <a:pt x="147324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2700">
                <a:latin typeface="Bahnschrift SemiBold" panose="020B0502040204020203" pitchFamily="34" charset="0"/>
              </a:endParaRPr>
            </a:p>
          </p:txBody>
        </p: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A735FADD-A073-4C57-86FB-00F603E91A51}"/>
              </a:ext>
            </a:extLst>
          </p:cNvPr>
          <p:cNvSpPr txBox="1"/>
          <p:nvPr/>
        </p:nvSpPr>
        <p:spPr>
          <a:xfrm>
            <a:off x="1246777" y="4089605"/>
            <a:ext cx="34910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ahnschrift SemiBold" panose="020B0502040204020203" pitchFamily="34" charset="0"/>
                <a:ea typeface="Cambria" panose="02040503050406030204" pitchFamily="18" charset="0"/>
              </a:rPr>
              <a:t>KCCA </a:t>
            </a:r>
            <a:r>
              <a:rPr lang="en-US" sz="2000" b="1" dirty="0" smtClean="0">
                <a:latin typeface="Bahnschrift SemiBold" panose="020B0502040204020203" pitchFamily="34" charset="0"/>
                <a:ea typeface="Cambria" panose="02040503050406030204" pitchFamily="18" charset="0"/>
              </a:rPr>
              <a:t>5-year </a:t>
            </a:r>
            <a:endParaRPr lang="en-US" sz="2000" b="1" dirty="0">
              <a:latin typeface="Bahnschrift SemiBold" panose="020B0502040204020203" pitchFamily="34" charset="0"/>
              <a:ea typeface="Cambria" panose="02040503050406030204" pitchFamily="18" charset="0"/>
            </a:endParaRPr>
          </a:p>
          <a:p>
            <a:r>
              <a:rPr lang="en-US" sz="2000" b="1" dirty="0">
                <a:latin typeface="Bahnschrift SemiBold" panose="020B0502040204020203" pitchFamily="34" charset="0"/>
                <a:ea typeface="Cambria" panose="02040503050406030204" pitchFamily="18" charset="0"/>
              </a:rPr>
              <a:t>Strategic </a:t>
            </a:r>
            <a:r>
              <a:rPr lang="en-US" sz="2000" b="1" dirty="0" smtClean="0">
                <a:latin typeface="Bahnschrift SemiBold" panose="020B0502040204020203" pitchFamily="34" charset="0"/>
                <a:ea typeface="Cambria" panose="02040503050406030204" pitchFamily="18" charset="0"/>
              </a:rPr>
              <a:t>Plan</a:t>
            </a:r>
            <a:endParaRPr lang="x-none" sz="2000" b="1" dirty="0">
              <a:latin typeface="Bahnschrift SemiBold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FCD26A9B-B731-4911-89A7-215029A4C1AA}"/>
              </a:ext>
            </a:extLst>
          </p:cNvPr>
          <p:cNvSpPr txBox="1"/>
          <p:nvPr/>
        </p:nvSpPr>
        <p:spPr>
          <a:xfrm>
            <a:off x="1235255" y="4883681"/>
            <a:ext cx="3301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latin typeface="Bahnschrift SemiBold" panose="020B0502040204020203" pitchFamily="34" charset="0"/>
                <a:ea typeface="Cambria" panose="02040503050406030204" pitchFamily="18" charset="0"/>
              </a:rPr>
              <a:t>Kampala Climate Action Plans &amp;  Revenue Mobilisation Strategies</a:t>
            </a:r>
            <a:endParaRPr lang="en-ZA" b="1" dirty="0">
              <a:latin typeface="Bahnschrift SemiBold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xmlns="" id="{7F40A524-3A13-406F-86F8-C5F5302B4C9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90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 b="1" dirty="0" smtClean="0">
                <a:latin typeface="Bahnschrift SemiBold" panose="020B0502040204020203" pitchFamily="34" charset="0"/>
              </a:rPr>
              <a:t>PIFUD BUILDING </a:t>
            </a:r>
            <a:r>
              <a:rPr lang="en-US" b="1" dirty="0">
                <a:latin typeface="Bahnschrift SemiBold" panose="020B0502040204020203" pitchFamily="34" charset="0"/>
              </a:rPr>
              <a:t>BLOCKS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CEDF2609-6923-4020-BF76-DDE1AF232125}"/>
              </a:ext>
            </a:extLst>
          </p:cNvPr>
          <p:cNvSpPr txBox="1"/>
          <p:nvPr/>
        </p:nvSpPr>
        <p:spPr>
          <a:xfrm>
            <a:off x="1877993" y="2561090"/>
            <a:ext cx="34259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ahnschrift SemiBold" panose="020B0502040204020203" pitchFamily="34" charset="0"/>
                <a:ea typeface="Cambria" panose="02040503050406030204" pitchFamily="18" charset="0"/>
              </a:rPr>
              <a:t>National Urban Policy</a:t>
            </a:r>
            <a:endParaRPr lang="x-none" sz="2000" b="1" dirty="0">
              <a:latin typeface="Bahnschrift SemiBold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0B79ABF9-458B-47C0-9757-A35B4CB2A0F8}"/>
              </a:ext>
            </a:extLst>
          </p:cNvPr>
          <p:cNvSpPr txBox="1"/>
          <p:nvPr/>
        </p:nvSpPr>
        <p:spPr>
          <a:xfrm>
            <a:off x="4731654" y="4164851"/>
            <a:ext cx="38228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>
                <a:latin typeface="Bahnschrift SemiBold" panose="020B0502040204020203" pitchFamily="34" charset="0"/>
                <a:ea typeface="Cambria" panose="02040503050406030204" pitchFamily="18" charset="0"/>
              </a:rPr>
              <a:t>Municipal </a:t>
            </a:r>
          </a:p>
          <a:p>
            <a:r>
              <a:rPr lang="en-ZA" sz="2000" b="1" dirty="0" smtClean="0">
                <a:latin typeface="Bahnschrift SemiBold" panose="020B0502040204020203" pitchFamily="34" charset="0"/>
                <a:ea typeface="Cambria" panose="02040503050406030204" pitchFamily="18" charset="0"/>
              </a:rPr>
              <a:t>Development Plans </a:t>
            </a:r>
            <a:endParaRPr lang="en-ZA" sz="2000" b="1" dirty="0">
              <a:latin typeface="Bahnschrift SemiBold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58E76974-702E-442E-B97B-B96DB3D34F9C}"/>
              </a:ext>
            </a:extLst>
          </p:cNvPr>
          <p:cNvSpPr txBox="1"/>
          <p:nvPr/>
        </p:nvSpPr>
        <p:spPr>
          <a:xfrm>
            <a:off x="1263746" y="3275635"/>
            <a:ext cx="3487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>
                <a:latin typeface="Bahnschrift SemiBold" panose="020B0502040204020203" pitchFamily="34" charset="0"/>
                <a:ea typeface="Cambria" panose="02040503050406030204" pitchFamily="18" charset="0"/>
              </a:rPr>
              <a:t>GKMA Physical  </a:t>
            </a:r>
          </a:p>
          <a:p>
            <a:r>
              <a:rPr lang="en-ZA" sz="2000" b="1" dirty="0">
                <a:latin typeface="Bahnschrift SemiBold" panose="020B0502040204020203" pitchFamily="34" charset="0"/>
                <a:ea typeface="Cambria" panose="02040503050406030204" pitchFamily="18" charset="0"/>
              </a:rPr>
              <a:t>Development </a:t>
            </a:r>
            <a:r>
              <a:rPr lang="en-ZA" sz="2000" b="1" dirty="0" smtClean="0">
                <a:latin typeface="Bahnschrift SemiBold" panose="020B0502040204020203" pitchFamily="34" charset="0"/>
                <a:ea typeface="Cambria" panose="02040503050406030204" pitchFamily="18" charset="0"/>
              </a:rPr>
              <a:t>Strategy</a:t>
            </a:r>
            <a:endParaRPr lang="en-ZA" sz="2000" b="1" dirty="0">
              <a:latin typeface="Bahnschrift SemiBold" panose="020B0502040204020203" pitchFamily="34" charset="0"/>
              <a:ea typeface="Cambria" panose="02040503050406030204" pitchFamily="18" charset="0"/>
            </a:endParaRPr>
          </a:p>
        </p:txBody>
      </p:sp>
      <p:pic>
        <p:nvPicPr>
          <p:cNvPr id="67" name="Picture 66" descr="A close up of a sign&#10;&#10;Description automatically generated">
            <a:extLst>
              <a:ext uri="{FF2B5EF4-FFF2-40B4-BE49-F238E27FC236}">
                <a16:creationId xmlns:a16="http://schemas.microsoft.com/office/drawing/2014/main" xmlns="" id="{54D8CF9F-FE6C-4602-AF4E-4D04EA1A8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8654" y="946619"/>
            <a:ext cx="698502" cy="698502"/>
          </a:xfrm>
          <a:prstGeom prst="rect">
            <a:avLst/>
          </a:prstGeom>
        </p:spPr>
      </p:pic>
      <p:pic>
        <p:nvPicPr>
          <p:cNvPr id="68" name="Picture 67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AA151D6-725F-41E3-89ED-EF1F0BFC8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360" y="972329"/>
            <a:ext cx="694871" cy="694871"/>
          </a:xfrm>
          <a:prstGeom prst="rect">
            <a:avLst/>
          </a:prstGeom>
        </p:spPr>
      </p:pic>
      <p:pic>
        <p:nvPicPr>
          <p:cNvPr id="69" name="Picture 68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43288F40-3A91-4463-BEAE-4A86A2734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4080" y="946905"/>
            <a:ext cx="694874" cy="694874"/>
          </a:xfrm>
          <a:prstGeom prst="rect">
            <a:avLst/>
          </a:prstGeom>
        </p:spPr>
      </p:pic>
      <p:pic>
        <p:nvPicPr>
          <p:cNvPr id="70" name="Picture 69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EDB2471A-8413-4AE4-8177-D3495909A7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8268" y="957610"/>
            <a:ext cx="698502" cy="698502"/>
          </a:xfrm>
          <a:prstGeom prst="rect">
            <a:avLst/>
          </a:prstGeom>
        </p:spPr>
      </p:pic>
      <p:pic>
        <p:nvPicPr>
          <p:cNvPr id="71" name="Picture 70" descr="A close up of a sign&#10;&#10;Description automatically generated">
            <a:extLst>
              <a:ext uri="{FF2B5EF4-FFF2-40B4-BE49-F238E27FC236}">
                <a16:creationId xmlns:a16="http://schemas.microsoft.com/office/drawing/2014/main" xmlns="" id="{998B8375-00BB-4614-9CAD-FF3A8354E8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7937" y="930687"/>
            <a:ext cx="698502" cy="698502"/>
          </a:xfrm>
          <a:prstGeom prst="rect">
            <a:avLst/>
          </a:prstGeom>
        </p:spPr>
      </p:pic>
      <p:pic>
        <p:nvPicPr>
          <p:cNvPr id="72" name="Picture 71" descr="A picture containing flower&#10;&#10;Description automatically generated">
            <a:extLst>
              <a:ext uri="{FF2B5EF4-FFF2-40B4-BE49-F238E27FC236}">
                <a16:creationId xmlns:a16="http://schemas.microsoft.com/office/drawing/2014/main" xmlns="" id="{0C145773-6C2B-4671-81FF-1254F2D6EF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19509" y="957359"/>
            <a:ext cx="694871" cy="694871"/>
          </a:xfrm>
          <a:prstGeom prst="rect">
            <a:avLst/>
          </a:prstGeom>
        </p:spPr>
      </p:pic>
      <p:pic>
        <p:nvPicPr>
          <p:cNvPr id="73" name="Picture 72" descr="A drawing of a person&#10;&#10;Description automatically generated">
            <a:extLst>
              <a:ext uri="{FF2B5EF4-FFF2-40B4-BE49-F238E27FC236}">
                <a16:creationId xmlns:a16="http://schemas.microsoft.com/office/drawing/2014/main" xmlns="" id="{C2F9685B-D4CC-4605-8F0B-ED05897852F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45406" y="920303"/>
            <a:ext cx="698502" cy="698502"/>
          </a:xfrm>
          <a:prstGeom prst="rect">
            <a:avLst/>
          </a:prstGeom>
        </p:spPr>
      </p:pic>
      <p:pic>
        <p:nvPicPr>
          <p:cNvPr id="74" name="Picture 73" descr="A close up of a sign&#10;&#10;Description automatically generated">
            <a:extLst>
              <a:ext uri="{FF2B5EF4-FFF2-40B4-BE49-F238E27FC236}">
                <a16:creationId xmlns:a16="http://schemas.microsoft.com/office/drawing/2014/main" xmlns="" id="{227B73FF-996B-4B06-A8C2-AAFD0A230D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7576" y="965171"/>
            <a:ext cx="694873" cy="694873"/>
          </a:xfrm>
          <a:prstGeom prst="rect">
            <a:avLst/>
          </a:prstGeom>
        </p:spPr>
      </p:pic>
      <p:pic>
        <p:nvPicPr>
          <p:cNvPr id="75" name="Picture 7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2CA02EB0-5C62-4437-ABF7-1BC32E937D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06503" y="920303"/>
            <a:ext cx="714254" cy="714254"/>
          </a:xfrm>
          <a:prstGeom prst="rect">
            <a:avLst/>
          </a:prstGeom>
        </p:spPr>
      </p:pic>
      <p:pic>
        <p:nvPicPr>
          <p:cNvPr id="43" name="Picture 42" descr="A picture containing computer&#10;&#10;Description automatically generated">
            <a:extLst>
              <a:ext uri="{FF2B5EF4-FFF2-40B4-BE49-F238E27FC236}">
                <a16:creationId xmlns:a16="http://schemas.microsoft.com/office/drawing/2014/main" xmlns="" id="{33FDB2CA-5F46-4E8B-A5B2-61E2A8D355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85275" y="6008855"/>
            <a:ext cx="1005995" cy="698502"/>
          </a:xfrm>
          <a:prstGeom prst="rect">
            <a:avLst/>
          </a:prstGeom>
        </p:spPr>
      </p:pic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xmlns="" id="{3C2BF539-B42A-4DDF-B07B-9C413A716C3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12100" y="6008855"/>
            <a:ext cx="1115021" cy="691933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6280F620-9B4B-415F-8354-D26709F41277}"/>
              </a:ext>
            </a:extLst>
          </p:cNvPr>
          <p:cNvSpPr txBox="1"/>
          <p:nvPr/>
        </p:nvSpPr>
        <p:spPr>
          <a:xfrm>
            <a:off x="1806231" y="1889540"/>
            <a:ext cx="45802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Bahnschrift SemiBold" panose="020B0502040204020203" pitchFamily="34" charset="0"/>
                <a:ea typeface="Cambria" panose="02040503050406030204" pitchFamily="18" charset="0"/>
              </a:rPr>
              <a:t>National Development Plan III</a:t>
            </a:r>
            <a:endParaRPr lang="x-none" sz="2000" b="1" dirty="0">
              <a:latin typeface="Bahnschrift SemiBold" panose="020B0502040204020203" pitchFamily="34" charset="0"/>
              <a:ea typeface="Cambria" panose="020405030504060302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6B92C3B9-EBA9-45C5-9C55-1BA9BC9976B6}"/>
              </a:ext>
            </a:extLst>
          </p:cNvPr>
          <p:cNvSpPr txBox="1"/>
          <p:nvPr/>
        </p:nvSpPr>
        <p:spPr>
          <a:xfrm>
            <a:off x="4707738" y="3283687"/>
            <a:ext cx="3487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b="1" dirty="0">
                <a:latin typeface="Bahnschrift SemiBold" panose="020B0502040204020203" pitchFamily="34" charset="0"/>
                <a:ea typeface="Cambria" panose="02040503050406030204" pitchFamily="18" charset="0"/>
              </a:rPr>
              <a:t>GKMA </a:t>
            </a:r>
            <a:r>
              <a:rPr lang="en-ZA" sz="2000" b="1" dirty="0" smtClean="0">
                <a:latin typeface="Bahnschrift SemiBold" panose="020B0502040204020203" pitchFamily="34" charset="0"/>
                <a:ea typeface="Cambria" panose="02040503050406030204" pitchFamily="18" charset="0"/>
              </a:rPr>
              <a:t>Local Economic</a:t>
            </a:r>
            <a:endParaRPr lang="en-ZA" sz="2000" b="1" dirty="0">
              <a:latin typeface="Bahnschrift SemiBold" panose="020B0502040204020203" pitchFamily="34" charset="0"/>
              <a:ea typeface="Cambria" panose="02040503050406030204" pitchFamily="18" charset="0"/>
            </a:endParaRPr>
          </a:p>
          <a:p>
            <a:r>
              <a:rPr lang="en-ZA" sz="2000" b="1" dirty="0">
                <a:latin typeface="Bahnschrift SemiBold" panose="020B0502040204020203" pitchFamily="34" charset="0"/>
                <a:ea typeface="Cambria" panose="02040503050406030204" pitchFamily="18" charset="0"/>
              </a:rPr>
              <a:t>Development strategy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31B90FD9-4246-40F1-983B-431F19BDF4EA}"/>
              </a:ext>
            </a:extLst>
          </p:cNvPr>
          <p:cNvSpPr txBox="1"/>
          <p:nvPr/>
        </p:nvSpPr>
        <p:spPr>
          <a:xfrm>
            <a:off x="4784618" y="5057667"/>
            <a:ext cx="30557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b="1" dirty="0" smtClean="0">
                <a:latin typeface="Bahnschrift SemiBold" panose="020B0502040204020203" pitchFamily="34" charset="0"/>
                <a:ea typeface="Cambria" panose="02040503050406030204" pitchFamily="18" charset="0"/>
              </a:rPr>
              <a:t>Local Revenue </a:t>
            </a:r>
            <a:r>
              <a:rPr lang="en-ZA" b="1" dirty="0">
                <a:latin typeface="Bahnschrift SemiBold" panose="020B0502040204020203" pitchFamily="34" charset="0"/>
                <a:ea typeface="Cambria" panose="02040503050406030204" pitchFamily="18" charset="0"/>
              </a:rPr>
              <a:t>Mobilisation Strategies</a:t>
            </a:r>
          </a:p>
          <a:p>
            <a:r>
              <a:rPr lang="en-ZA" b="1" dirty="0" smtClean="0">
                <a:latin typeface="Bahnschrift SemiBold" panose="020B0502040204020203" pitchFamily="34" charset="0"/>
                <a:ea typeface="Cambria" panose="02040503050406030204" pitchFamily="18" charset="0"/>
              </a:rPr>
              <a:t> </a:t>
            </a:r>
            <a:endParaRPr lang="en-ZA" b="1" dirty="0">
              <a:latin typeface="Bahnschrift SemiBold" panose="020B0502040204020203" pitchFamily="34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652300"/>
      </p:ext>
    </p:extLst>
  </p:cSld>
  <p:clrMapOvr>
    <a:masterClrMapping/>
  </p:clrMapOvr>
  <p:transition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"/>
          <p:cNvSpPr txBox="1">
            <a:spLocks noGrp="1"/>
          </p:cNvSpPr>
          <p:nvPr>
            <p:ph type="body" idx="1"/>
          </p:nvPr>
        </p:nvSpPr>
        <p:spPr>
          <a:xfrm>
            <a:off x="3020992" y="1751395"/>
            <a:ext cx="5725622" cy="1195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normAutofit lnSpcReduction="10000"/>
          </a:bodyPr>
          <a:lstStyle/>
          <a:p>
            <a:pPr marL="171450" indent="-171450">
              <a:lnSpc>
                <a:spcPct val="90000"/>
              </a:lnSpc>
              <a:spcBef>
                <a:spcPts val="0"/>
              </a:spcBef>
              <a:buFont typeface="Noto Sans Symbols"/>
              <a:buChar char="⮚"/>
            </a:pPr>
            <a:r>
              <a:rPr lang="en-US" sz="1350"/>
              <a:t>4-years programme, funded by the EU Commission</a:t>
            </a:r>
            <a:endParaRPr/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Noto Sans Symbols"/>
              <a:buChar char="⮚"/>
            </a:pPr>
            <a:r>
              <a:rPr lang="en-US" sz="1350"/>
              <a:t>The program started in November 2019, with the signature of the MoU between KCCA and the EU</a:t>
            </a:r>
            <a:endParaRPr/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buFont typeface="Noto Sans Symbols"/>
              <a:buChar char="⮚"/>
            </a:pPr>
            <a:r>
              <a:rPr lang="en-US" sz="1350"/>
              <a:t>The program is co-led between KCCA and FMDV with co-financing partners: UNCDF and Cities Alliance</a:t>
            </a:r>
            <a:endParaRPr/>
          </a:p>
          <a:p>
            <a:pPr marL="0" indent="0">
              <a:lnSpc>
                <a:spcPct val="90000"/>
              </a:lnSpc>
              <a:spcBef>
                <a:spcPts val="750"/>
              </a:spcBef>
              <a:buNone/>
            </a:pPr>
            <a:endParaRPr sz="1350"/>
          </a:p>
        </p:txBody>
      </p:sp>
      <p:sp>
        <p:nvSpPr>
          <p:cNvPr id="183" name="Google Shape;183;p3"/>
          <p:cNvSpPr txBox="1"/>
          <p:nvPr/>
        </p:nvSpPr>
        <p:spPr>
          <a:xfrm>
            <a:off x="3020992" y="969380"/>
            <a:ext cx="5751533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4000"/>
            </a:pPr>
            <a:r>
              <a:rPr lang="en-US" sz="30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Pifud objectives 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3"/>
          <p:cNvSpPr/>
          <p:nvPr/>
        </p:nvSpPr>
        <p:spPr>
          <a:xfrm>
            <a:off x="355922" y="1751394"/>
            <a:ext cx="2142350" cy="376766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sx="102000" sy="102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5" name="Google Shape;185;p3"/>
          <p:cNvPicPr preferRelativeResize="0"/>
          <p:nvPr/>
        </p:nvPicPr>
        <p:blipFill rotWithShape="1">
          <a:blip r:embed="rId3">
            <a:alphaModFix/>
          </a:blip>
          <a:srcRect l="20791" t="31242" r="23707" b="38690"/>
          <a:stretch/>
        </p:blipFill>
        <p:spPr>
          <a:xfrm>
            <a:off x="397386" y="2529839"/>
            <a:ext cx="2051250" cy="157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3" descr="Graphical user interface, text, application, chat or text messag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0992" y="2900441"/>
            <a:ext cx="3005717" cy="282203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"/>
          <p:cNvSpPr txBox="1"/>
          <p:nvPr/>
        </p:nvSpPr>
        <p:spPr>
          <a:xfrm>
            <a:off x="3037963" y="2988130"/>
            <a:ext cx="5725622" cy="33473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69" tIns="34275" rIns="68569" bIns="34275" anchor="t" anchorCtr="0">
            <a:normAutofit/>
          </a:bodyPr>
          <a:lstStyle/>
          <a:p>
            <a:pPr marL="171450" indent="-171450">
              <a:lnSpc>
                <a:spcPct val="90000"/>
              </a:lnSpc>
              <a:buClr>
                <a:schemeClr val="dk1"/>
              </a:buClr>
              <a:buSzPts val="2400"/>
              <a:buFont typeface="Noto Sans Symbols"/>
              <a:buChar char="⮚"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programme focuses on 3 key outcomes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8" name="Google Shape;188;p3"/>
          <p:cNvCxnSpPr/>
          <p:nvPr/>
        </p:nvCxnSpPr>
        <p:spPr>
          <a:xfrm rot="10800000" flipH="1">
            <a:off x="5945065" y="3587642"/>
            <a:ext cx="1355400" cy="11025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89" name="Google Shape;189;p3"/>
          <p:cNvCxnSpPr/>
          <p:nvPr/>
        </p:nvCxnSpPr>
        <p:spPr>
          <a:xfrm rot="10800000" flipH="1">
            <a:off x="5936900" y="4236857"/>
            <a:ext cx="1247625" cy="220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0" name="Google Shape;190;p3"/>
          <p:cNvCxnSpPr/>
          <p:nvPr/>
        </p:nvCxnSpPr>
        <p:spPr>
          <a:xfrm rot="10800000" flipH="1">
            <a:off x="5920571" y="4996385"/>
            <a:ext cx="1190475" cy="292275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91" name="Google Shape;191;p3"/>
          <p:cNvCxnSpPr/>
          <p:nvPr/>
        </p:nvCxnSpPr>
        <p:spPr>
          <a:xfrm>
            <a:off x="5920571" y="5288660"/>
            <a:ext cx="1190475" cy="202500"/>
          </a:xfrm>
          <a:prstGeom prst="bentConnector3">
            <a:avLst>
              <a:gd name="adj1" fmla="val 50000"/>
            </a:avLst>
          </a:prstGeom>
          <a:noFill/>
          <a:ln w="9525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92" name="Google Shape;192;p3"/>
          <p:cNvSpPr txBox="1"/>
          <p:nvPr/>
        </p:nvSpPr>
        <p:spPr>
          <a:xfrm>
            <a:off x="7384597" y="3449173"/>
            <a:ext cx="1254578" cy="484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800"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package 1</a:t>
            </a: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3"/>
          <p:cNvSpPr txBox="1"/>
          <p:nvPr/>
        </p:nvSpPr>
        <p:spPr>
          <a:xfrm>
            <a:off x="7384597" y="4098422"/>
            <a:ext cx="155802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800"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package 2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>
              <a:buSzPts val="1600"/>
            </a:pPr>
            <a:r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(incl. IRAS roll-out)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3"/>
          <p:cNvSpPr txBox="1"/>
          <p:nvPr/>
        </p:nvSpPr>
        <p:spPr>
          <a:xfrm>
            <a:off x="7384597" y="4857889"/>
            <a:ext cx="155802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800"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package 3</a:t>
            </a:r>
            <a:endParaRPr sz="1050"/>
          </a:p>
        </p:txBody>
      </p:sp>
      <p:sp>
        <p:nvSpPr>
          <p:cNvPr id="195" name="Google Shape;195;p3"/>
          <p:cNvSpPr txBox="1"/>
          <p:nvPr/>
        </p:nvSpPr>
        <p:spPr>
          <a:xfrm>
            <a:off x="7368268" y="5288659"/>
            <a:ext cx="1558020" cy="2769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800"/>
            </a:pPr>
            <a:r>
              <a:rPr lang="en-US" sz="13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Work package 4</a:t>
            </a:r>
            <a:endParaRPr sz="1050"/>
          </a:p>
        </p:txBody>
      </p:sp>
      <p:sp>
        <p:nvSpPr>
          <p:cNvPr id="196" name="Google Shape;196;p3"/>
          <p:cNvSpPr/>
          <p:nvPr/>
        </p:nvSpPr>
        <p:spPr>
          <a:xfrm>
            <a:off x="300038" y="943079"/>
            <a:ext cx="8518950" cy="4854150"/>
          </a:xfrm>
          <a:prstGeom prst="rect">
            <a:avLst/>
          </a:prstGeom>
          <a:noFill/>
          <a:ln w="12700" cap="flat" cmpd="sng">
            <a:solidFill>
              <a:srgbClr val="C9C9C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17083022"/>
      </p:ext>
    </p:extLst>
  </p:cSld>
  <p:clrMapOvr>
    <a:masterClrMapping/>
  </p:clrMapOvr>
  <p:transition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4"/>
          <p:cNvGrpSpPr/>
          <p:nvPr/>
        </p:nvGrpSpPr>
        <p:grpSpPr>
          <a:xfrm>
            <a:off x="2993157" y="1755079"/>
            <a:ext cx="2742632" cy="1389891"/>
            <a:chOff x="1563433" y="2328442"/>
            <a:chExt cx="3008566" cy="1853188"/>
          </a:xfrm>
        </p:grpSpPr>
        <p:sp>
          <p:nvSpPr>
            <p:cNvPr id="202" name="Google Shape;202;p4"/>
            <p:cNvSpPr/>
            <p:nvPr/>
          </p:nvSpPr>
          <p:spPr>
            <a:xfrm rot="10800000" flipH="1">
              <a:off x="1563433" y="2328442"/>
              <a:ext cx="3008566" cy="1853188"/>
            </a:xfrm>
            <a:prstGeom prst="snipRoundRect">
              <a:avLst>
                <a:gd name="adj1" fmla="val 16667"/>
                <a:gd name="adj2" fmla="val 2324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800"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4"/>
            <p:cNvSpPr txBox="1"/>
            <p:nvPr/>
          </p:nvSpPr>
          <p:spPr>
            <a:xfrm>
              <a:off x="1622080" y="2800129"/>
              <a:ext cx="2949919" cy="83095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buSzPts val="1600"/>
              </a:pPr>
              <a:r>
                <a:rPr lang="en-US" sz="1200" b="1">
                  <a:solidFill>
                    <a:schemeClr val="dk1"/>
                  </a:solidFill>
                </a:rPr>
                <a:t>WP 1: Regulatory reforms for</a:t>
              </a:r>
              <a:endParaRPr sz="1050"/>
            </a:p>
            <a:p>
              <a:pPr marL="404813">
                <a:buSzPts val="1600"/>
              </a:pPr>
              <a:r>
                <a:rPr lang="en-US" sz="1200" b="1">
                  <a:solidFill>
                    <a:schemeClr val="dk1"/>
                  </a:solidFill>
                </a:rPr>
                <a:t>Municipal Finance Enhancement</a:t>
              </a:r>
              <a:endParaRPr sz="1050"/>
            </a:p>
          </p:txBody>
        </p:sp>
      </p:grpSp>
      <p:sp>
        <p:nvSpPr>
          <p:cNvPr id="204" name="Google Shape;204;p4"/>
          <p:cNvSpPr/>
          <p:nvPr/>
        </p:nvSpPr>
        <p:spPr>
          <a:xfrm flipH="1">
            <a:off x="5816245" y="3294019"/>
            <a:ext cx="2469779" cy="1374851"/>
          </a:xfrm>
          <a:prstGeom prst="snipRoundRect">
            <a:avLst>
              <a:gd name="adj1" fmla="val 16667"/>
              <a:gd name="adj2" fmla="val 24411"/>
            </a:avLst>
          </a:prstGeom>
          <a:solidFill>
            <a:srgbClr val="59A5A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4"/>
          <p:cNvSpPr/>
          <p:nvPr/>
        </p:nvSpPr>
        <p:spPr>
          <a:xfrm rot="10800000">
            <a:off x="5808904" y="1770120"/>
            <a:ext cx="2466794" cy="1374851"/>
          </a:xfrm>
          <a:prstGeom prst="snipRoundRect">
            <a:avLst>
              <a:gd name="adj1" fmla="val 16667"/>
              <a:gd name="adj2" fmla="val 24981"/>
            </a:avLst>
          </a:prstGeom>
          <a:solidFill>
            <a:srgbClr val="59A5A3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4"/>
          <p:cNvSpPr/>
          <p:nvPr/>
        </p:nvSpPr>
        <p:spPr>
          <a:xfrm>
            <a:off x="2993157" y="3294018"/>
            <a:ext cx="2742632" cy="1389891"/>
          </a:xfrm>
          <a:prstGeom prst="snipRoundRect">
            <a:avLst>
              <a:gd name="adj1" fmla="val 16667"/>
              <a:gd name="adj2" fmla="val 25323"/>
            </a:avLst>
          </a:prstGeom>
          <a:solidFill>
            <a:srgbClr val="C74599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4"/>
          <p:cNvSpPr txBox="1"/>
          <p:nvPr/>
        </p:nvSpPr>
        <p:spPr>
          <a:xfrm>
            <a:off x="3092980" y="3860741"/>
            <a:ext cx="2401949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600"/>
            </a:pPr>
            <a:r>
              <a:rPr lang="en-US" sz="1200" b="1">
                <a:solidFill>
                  <a:schemeClr val="dk1"/>
                </a:solidFill>
              </a:rPr>
              <a:t>WP 2: Own-Source Revenue</a:t>
            </a:r>
            <a:endParaRPr sz="1050"/>
          </a:p>
          <a:p>
            <a:pPr marL="402431" indent="65484">
              <a:buSzPts val="1600"/>
            </a:pPr>
            <a:r>
              <a:rPr lang="en-US" sz="1200" b="1">
                <a:solidFill>
                  <a:schemeClr val="dk1"/>
                </a:solidFill>
              </a:rPr>
              <a:t>enhancement </a:t>
            </a:r>
            <a:endParaRPr sz="1050"/>
          </a:p>
        </p:txBody>
      </p:sp>
      <p:sp>
        <p:nvSpPr>
          <p:cNvPr id="208" name="Google Shape;208;p4"/>
          <p:cNvSpPr txBox="1"/>
          <p:nvPr/>
        </p:nvSpPr>
        <p:spPr>
          <a:xfrm>
            <a:off x="1143000" y="864991"/>
            <a:ext cx="6858000" cy="676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400"/>
            </a:pPr>
            <a:r>
              <a:rPr lang="en-US" sz="2475" b="1">
                <a:solidFill>
                  <a:schemeClr val="dk1"/>
                </a:solidFill>
              </a:rPr>
              <a:t>Workpackages</a:t>
            </a:r>
            <a:endParaRPr sz="2475" b="1">
              <a:solidFill>
                <a:schemeClr val="dk1"/>
              </a:solidFill>
            </a:endParaRPr>
          </a:p>
        </p:txBody>
      </p:sp>
      <p:sp>
        <p:nvSpPr>
          <p:cNvPr id="209" name="Google Shape;209;p4"/>
          <p:cNvSpPr txBox="1"/>
          <p:nvPr/>
        </p:nvSpPr>
        <p:spPr>
          <a:xfrm>
            <a:off x="5937658" y="3860741"/>
            <a:ext cx="2296003" cy="438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600"/>
            </a:pPr>
            <a:r>
              <a:rPr lang="en-US" sz="1200" b="1">
                <a:solidFill>
                  <a:schemeClr val="dk1"/>
                </a:solidFill>
              </a:rPr>
              <a:t>WP 4: Small-scale investment in low-carbon energy delivery </a:t>
            </a:r>
            <a:endParaRPr sz="1050"/>
          </a:p>
        </p:txBody>
      </p:sp>
      <p:sp>
        <p:nvSpPr>
          <p:cNvPr id="210" name="Google Shape;210;p4"/>
          <p:cNvSpPr txBox="1"/>
          <p:nvPr/>
        </p:nvSpPr>
        <p:spPr>
          <a:xfrm>
            <a:off x="5875950" y="2111915"/>
            <a:ext cx="2419421" cy="8078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>
              <a:buSzPts val="1600"/>
            </a:pPr>
            <a:r>
              <a:rPr lang="en-US" sz="1200" b="1" dirty="0">
                <a:solidFill>
                  <a:schemeClr val="dk1"/>
                </a:solidFill>
              </a:rPr>
              <a:t>WP 3: Design a metropolitan c</a:t>
            </a:r>
            <a:r>
              <a:rPr lang="en-US" sz="1200" dirty="0">
                <a:solidFill>
                  <a:schemeClr val="dk1"/>
                </a:solidFill>
              </a:rPr>
              <a:t>apital investment </a:t>
            </a:r>
            <a:r>
              <a:rPr lang="en-US" sz="1200" dirty="0" smtClean="0">
                <a:solidFill>
                  <a:schemeClr val="dk1"/>
                </a:solidFill>
              </a:rPr>
              <a:t>plan</a:t>
            </a:r>
          </a:p>
          <a:p>
            <a:pPr>
              <a:buSzPts val="1600"/>
            </a:pPr>
            <a:r>
              <a:rPr lang="en-GB" sz="1200" dirty="0" smtClean="0">
                <a:solidFill>
                  <a:schemeClr val="dk1"/>
                </a:solidFill>
              </a:rPr>
              <a:t>Improved creditworthiness for KCCA &amp; GKMA Municipalities</a:t>
            </a:r>
            <a:endParaRPr sz="1050" dirty="0"/>
          </a:p>
        </p:txBody>
      </p:sp>
      <p:pic>
        <p:nvPicPr>
          <p:cNvPr id="211" name="Google Shape;211;p4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13629" y="4464085"/>
            <a:ext cx="724253" cy="72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4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9809" y="4455792"/>
            <a:ext cx="724253" cy="72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4" descr="A picture containing flower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94229" y="4439462"/>
            <a:ext cx="740583" cy="7405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4" descr="A drawing of a person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611719" y="4455792"/>
            <a:ext cx="724253" cy="724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4" descr="A picture containing draw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167219" y="4439462"/>
            <a:ext cx="740583" cy="740583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"/>
          <p:cNvSpPr/>
          <p:nvPr/>
        </p:nvSpPr>
        <p:spPr>
          <a:xfrm>
            <a:off x="355922" y="1751394"/>
            <a:ext cx="2142350" cy="3767663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sx="102000" sy="102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7" name="Google Shape;217;p4"/>
          <p:cNvPicPr preferRelativeResize="0"/>
          <p:nvPr/>
        </p:nvPicPr>
        <p:blipFill rotWithShape="1">
          <a:blip r:embed="rId8">
            <a:alphaModFix/>
          </a:blip>
          <a:srcRect l="20791" t="31242" r="23707" b="38690"/>
          <a:stretch/>
        </p:blipFill>
        <p:spPr>
          <a:xfrm>
            <a:off x="397386" y="2529839"/>
            <a:ext cx="2051250" cy="1572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4" descr="A picture containing drawing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45373" y="4331680"/>
            <a:ext cx="720488" cy="720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4" descr="Tex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68477" y="4334314"/>
            <a:ext cx="720488" cy="72048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4"/>
          <p:cNvSpPr/>
          <p:nvPr/>
        </p:nvSpPr>
        <p:spPr>
          <a:xfrm>
            <a:off x="300038" y="943079"/>
            <a:ext cx="8518950" cy="4854150"/>
          </a:xfrm>
          <a:prstGeom prst="rect">
            <a:avLst/>
          </a:prstGeom>
          <a:noFill/>
          <a:ln w="12700" cap="flat" cmpd="sng">
            <a:solidFill>
              <a:srgbClr val="C9C9C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797634"/>
      </p:ext>
    </p:extLst>
  </p:cSld>
  <p:clrMapOvr>
    <a:masterClrMapping/>
  </p:clrMapOvr>
  <p:transition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c84073ed6_5_1"/>
          <p:cNvSpPr txBox="1"/>
          <p:nvPr/>
        </p:nvSpPr>
        <p:spPr>
          <a:xfrm>
            <a:off x="488961" y="993132"/>
            <a:ext cx="7236225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>
              <a:buSzPts val="4000"/>
            </a:pPr>
            <a:r>
              <a:rPr lang="en-US" sz="3000" cap="small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Overview Pifud achievements</a:t>
            </a:r>
            <a:endParaRPr sz="3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7" name="Google Shape;247;gec84073ed6_5_1"/>
          <p:cNvPicPr preferRelativeResize="0"/>
          <p:nvPr/>
        </p:nvPicPr>
        <p:blipFill rotWithShape="1">
          <a:blip r:embed="rId3">
            <a:alphaModFix/>
          </a:blip>
          <a:srcRect l="20790" t="31242" r="23709" b="38690"/>
          <a:stretch/>
        </p:blipFill>
        <p:spPr>
          <a:xfrm>
            <a:off x="8079127" y="5188441"/>
            <a:ext cx="739832" cy="56724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gec84073ed6_5_1"/>
          <p:cNvGrpSpPr/>
          <p:nvPr/>
        </p:nvGrpSpPr>
        <p:grpSpPr>
          <a:xfrm>
            <a:off x="2789926" y="1733559"/>
            <a:ext cx="2742806" cy="1099907"/>
            <a:chOff x="1563433" y="2328530"/>
            <a:chExt cx="3008700" cy="1853100"/>
          </a:xfrm>
        </p:grpSpPr>
        <p:sp>
          <p:nvSpPr>
            <p:cNvPr id="249" name="Google Shape;249;gec84073ed6_5_1"/>
            <p:cNvSpPr/>
            <p:nvPr/>
          </p:nvSpPr>
          <p:spPr>
            <a:xfrm rot="10800000" flipH="1">
              <a:off x="1563433" y="2328530"/>
              <a:ext cx="3008700" cy="1853100"/>
            </a:xfrm>
            <a:prstGeom prst="snipRoundRect">
              <a:avLst>
                <a:gd name="adj1" fmla="val 16667"/>
                <a:gd name="adj2" fmla="val 2324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800"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gec84073ed6_5_1"/>
            <p:cNvSpPr txBox="1"/>
            <p:nvPr/>
          </p:nvSpPr>
          <p:spPr>
            <a:xfrm>
              <a:off x="1622080" y="2703843"/>
              <a:ext cx="2949900" cy="10499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buSzPts val="1600"/>
              </a:pPr>
              <a:r>
                <a:rPr lang="en-US" sz="1200" b="1" dirty="0">
                  <a:solidFill>
                    <a:schemeClr val="dk1"/>
                  </a:solidFill>
                </a:rPr>
                <a:t>WP 1: Regulatory reforms for</a:t>
              </a:r>
              <a:endParaRPr sz="1050" dirty="0"/>
            </a:p>
            <a:p>
              <a:pPr marL="404813">
                <a:buSzPts val="1600"/>
              </a:pPr>
              <a:r>
                <a:rPr lang="en-US" sz="1200" b="1" dirty="0">
                  <a:solidFill>
                    <a:schemeClr val="dk1"/>
                  </a:solidFill>
                </a:rPr>
                <a:t>Municipal Finance Enhancement</a:t>
              </a:r>
              <a:endParaRPr sz="1050" dirty="0"/>
            </a:p>
          </p:txBody>
        </p:sp>
      </p:grpSp>
      <p:sp>
        <p:nvSpPr>
          <p:cNvPr id="251" name="Google Shape;251;gec84073ed6_5_1"/>
          <p:cNvSpPr/>
          <p:nvPr/>
        </p:nvSpPr>
        <p:spPr>
          <a:xfrm>
            <a:off x="355922" y="1751393"/>
            <a:ext cx="2142450" cy="3767625"/>
          </a:xfrm>
          <a:prstGeom prst="rect">
            <a:avLst/>
          </a:prstGeom>
          <a:solidFill>
            <a:schemeClr val="lt1"/>
          </a:solidFill>
          <a:ln w="12700" cap="flat" cmpd="sng">
            <a:solidFill>
              <a:srgbClr val="0C0C0C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sx="102000" sy="102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>
              <a:buSzPts val="1800"/>
            </a:pPr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2" name="Google Shape;252;gec84073ed6_5_1"/>
          <p:cNvPicPr preferRelativeResize="0"/>
          <p:nvPr/>
        </p:nvPicPr>
        <p:blipFill rotWithShape="1">
          <a:blip r:embed="rId3">
            <a:alphaModFix/>
          </a:blip>
          <a:srcRect l="20790" t="31242" r="23709" b="38690"/>
          <a:stretch/>
        </p:blipFill>
        <p:spPr>
          <a:xfrm>
            <a:off x="397386" y="2529838"/>
            <a:ext cx="2051250" cy="1572734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ec84073ed6_5_1"/>
          <p:cNvSpPr txBox="1"/>
          <p:nvPr/>
        </p:nvSpPr>
        <p:spPr>
          <a:xfrm>
            <a:off x="2789925" y="3042900"/>
            <a:ext cx="6028875" cy="1544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marL="342900" marR="28575" indent="-242888">
              <a:lnSpc>
                <a:spcPct val="115000"/>
              </a:lnSpc>
              <a:spcBef>
                <a:spcPts val="750"/>
              </a:spcBef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US" sz="112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Following the High </a:t>
            </a:r>
            <a:r>
              <a:rPr lang="en-US" sz="1125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level Policy </a:t>
            </a:r>
            <a:r>
              <a:rPr lang="en-US" sz="112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Dialogue, one aide </a:t>
            </a:r>
            <a:r>
              <a:rPr lang="en-US" sz="1125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mémoire</a:t>
            </a:r>
            <a:r>
              <a:rPr lang="en-US" sz="112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has been signed with 10 actionable commitments (November 2020)</a:t>
            </a:r>
            <a:endParaRPr sz="112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28575" indent="-242888">
              <a:lnSpc>
                <a:spcPct val="115000"/>
              </a:lnSpc>
              <a:spcBef>
                <a:spcPts val="750"/>
              </a:spcBef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US" sz="112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task force was  created  with the leadership of ULGA </a:t>
            </a:r>
            <a:endParaRPr sz="112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28575" indent="-242888">
              <a:lnSpc>
                <a:spcPct val="115000"/>
              </a:lnSpc>
              <a:spcBef>
                <a:spcPts val="750"/>
              </a:spcBef>
              <a:spcAft>
                <a:spcPts val="750"/>
              </a:spcAft>
              <a:buClr>
                <a:schemeClr val="dk1"/>
              </a:buClr>
              <a:buSzPts val="1500"/>
              <a:buFont typeface="Calibri"/>
              <a:buChar char="●"/>
            </a:pPr>
            <a:r>
              <a:rPr lang="en-US" sz="1125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Cabinet Memo on ‘Alternate Financing’ for municipal finance is in progress proposing policy reforms  </a:t>
            </a:r>
            <a:endParaRPr sz="1125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4" name="Google Shape;254;gec84073ed6_5_1"/>
          <p:cNvPicPr preferRelativeResize="0"/>
          <p:nvPr/>
        </p:nvPicPr>
        <p:blipFill rotWithShape="1">
          <a:blip r:embed="rId4">
            <a:alphaModFix/>
          </a:blip>
          <a:srcRect r="10410" b="34832"/>
          <a:stretch/>
        </p:blipFill>
        <p:spPr>
          <a:xfrm>
            <a:off x="5559281" y="1694250"/>
            <a:ext cx="3259668" cy="116982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ec84073ed6_5_1"/>
          <p:cNvSpPr txBox="1"/>
          <p:nvPr/>
        </p:nvSpPr>
        <p:spPr>
          <a:xfrm>
            <a:off x="397913" y="4255650"/>
            <a:ext cx="2142450" cy="507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>
              <a:buSzPts val="1600"/>
            </a:pPr>
            <a:r>
              <a:rPr lang="en-US" sz="1200" b="1" dirty="0" smtClean="0">
                <a:latin typeface="Calibri"/>
                <a:ea typeface="Calibri"/>
                <a:cs typeface="Calibri"/>
                <a:sym typeface="Calibri"/>
              </a:rPr>
              <a:t>High Level Policy Dialogues</a:t>
            </a:r>
            <a:r>
              <a:rPr lang="en-US" sz="1125" b="1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125" b="1" dirty="0">
                <a:latin typeface="Calibri"/>
                <a:ea typeface="Calibri"/>
                <a:cs typeface="Calibri"/>
                <a:sym typeface="Calibri"/>
              </a:rPr>
              <a:t>convened</a:t>
            </a:r>
            <a:endParaRPr sz="1125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6" name="Google Shape;256;gec84073ed6_5_1"/>
          <p:cNvPicPr preferRelativeResize="0"/>
          <p:nvPr/>
        </p:nvPicPr>
        <p:blipFill rotWithShape="1">
          <a:blip r:embed="rId5">
            <a:alphaModFix/>
          </a:blip>
          <a:srcRect t="5329" r="23838"/>
          <a:stretch/>
        </p:blipFill>
        <p:spPr>
          <a:xfrm>
            <a:off x="2941577" y="4428018"/>
            <a:ext cx="1897945" cy="1572732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gec84073ed6_5_1"/>
          <p:cNvSpPr txBox="1"/>
          <p:nvPr/>
        </p:nvSpPr>
        <p:spPr>
          <a:xfrm>
            <a:off x="4969598" y="5519019"/>
            <a:ext cx="2979450" cy="346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KCCA ED, Ms. Dorothy Kisaka at Economic Mkutano 2020</a:t>
            </a:r>
            <a:endParaRPr sz="1050"/>
          </a:p>
          <a:p>
            <a:r>
              <a:rPr lang="en-US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PPP Unit of the Ministry of Finance, Mr. Jim Mugunga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72024161"/>
      </p:ext>
    </p:extLst>
  </p:cSld>
  <p:clrMapOvr>
    <a:masterClrMapping/>
  </p:clrMapOvr>
  <p:transition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09736" y="943079"/>
            <a:ext cx="3128963" cy="48540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5" name="Rectangle 4"/>
          <p:cNvSpPr/>
          <p:nvPr/>
        </p:nvSpPr>
        <p:spPr>
          <a:xfrm>
            <a:off x="300038" y="943079"/>
            <a:ext cx="8518922" cy="4854075"/>
          </a:xfrm>
          <a:prstGeom prst="rect">
            <a:avLst/>
          </a:prstGeom>
          <a:noFill/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6" name="TextBox 5"/>
          <p:cNvSpPr txBox="1"/>
          <p:nvPr/>
        </p:nvSpPr>
        <p:spPr>
          <a:xfrm>
            <a:off x="3848397" y="1002278"/>
            <a:ext cx="49705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err="1"/>
              <a:t>Advocacy</a:t>
            </a:r>
            <a:r>
              <a:rPr lang="fr-FR" sz="2000" dirty="0"/>
              <a:t> meetings follow-up</a:t>
            </a:r>
            <a:endParaRPr lang="en-US" sz="2000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="" xmlns:a16="http://schemas.microsoft.com/office/drawing/2014/main" id="{D49B8A20-0A0B-4014-9662-A67B6C66E9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36" y="2372077"/>
            <a:ext cx="2993841" cy="1996079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="" xmlns:a16="http://schemas.microsoft.com/office/drawing/2014/main" id="{27139F01-89C5-4657-81AF-81B0F444D3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3275" y="1562986"/>
            <a:ext cx="5105685" cy="3926987"/>
          </a:xfrm>
        </p:spPr>
        <p:txBody>
          <a:bodyPr>
            <a:norm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An Inter-Ministerial Taskforce was created chaired </a:t>
            </a:r>
            <a:r>
              <a:rPr lang="en-US" sz="1350" dirty="0" smtClean="0"/>
              <a:t>by Ministry of Local Government </a:t>
            </a:r>
            <a:endParaRPr lang="en-US" sz="1350" dirty="0"/>
          </a:p>
          <a:p>
            <a:pPr marL="200025" indent="0">
              <a:buNone/>
            </a:pPr>
            <a:endParaRPr lang="en-US" sz="825" dirty="0"/>
          </a:p>
          <a:p>
            <a:pPr marL="0" indent="0">
              <a:buNone/>
            </a:pPr>
            <a:r>
              <a:rPr lang="en-US" sz="1500" b="1" dirty="0" smtClean="0"/>
              <a:t>Next </a:t>
            </a:r>
            <a:r>
              <a:rPr lang="en-US" sz="1500" b="1" dirty="0"/>
              <a:t>steps:</a:t>
            </a:r>
            <a:r>
              <a:rPr lang="en-US" sz="1500" dirty="0"/>
              <a:t>  </a:t>
            </a:r>
          </a:p>
          <a:p>
            <a:pPr marL="0" indent="0">
              <a:buNone/>
            </a:pPr>
            <a:r>
              <a:rPr lang="en-US" sz="1500" dirty="0"/>
              <a:t>PIFUD to support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Drafting Cabinet memorandum on first set of policy reforms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Designing advocacy campaign for mid- and long- term policy changes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Conducting additional research on specific thematic: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/>
              <a:t>Subnational Pooled Financing mechanism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/>
              <a:t>Land-Based Financing in the GKMA</a:t>
            </a:r>
          </a:p>
          <a:p>
            <a:pPr marL="557213" lvl="1" indent="-214313">
              <a:buFont typeface="Arial" panose="020B0604020202020204" pitchFamily="34" charset="0"/>
              <a:buChar char="•"/>
            </a:pPr>
            <a:r>
              <a:rPr lang="en-US" sz="1050" dirty="0"/>
              <a:t>Local Green Bonds</a:t>
            </a:r>
          </a:p>
          <a:p>
            <a:pPr marL="342900" lvl="1" indent="0">
              <a:buNone/>
            </a:pPr>
            <a:endParaRPr lang="en-US" sz="825" dirty="0"/>
          </a:p>
          <a:p>
            <a:r>
              <a:rPr lang="fr-FR" sz="1350" dirty="0" smtClean="0"/>
              <a:t>**** </a:t>
            </a:r>
            <a:r>
              <a:rPr lang="fr-FR" sz="1350" dirty="0" err="1" smtClean="0"/>
              <a:t>from</a:t>
            </a:r>
            <a:r>
              <a:rPr lang="fr-FR" sz="1350" dirty="0" smtClean="0"/>
              <a:t> Johannesburg </a:t>
            </a:r>
            <a:r>
              <a:rPr lang="fr-FR" sz="1350" dirty="0" err="1" smtClean="0"/>
              <a:t>took</a:t>
            </a:r>
            <a:r>
              <a:rPr lang="fr-FR" sz="1350" dirty="0" smtClean="0"/>
              <a:t> part in the workshop to </a:t>
            </a:r>
            <a:r>
              <a:rPr lang="fr-FR" sz="1350" dirty="0" err="1" smtClean="0"/>
              <a:t>share</a:t>
            </a:r>
            <a:r>
              <a:rPr lang="fr-FR" sz="1350" dirty="0" smtClean="0"/>
              <a:t> the Johannesburg </a:t>
            </a:r>
            <a:r>
              <a:rPr lang="fr-FR" sz="1350" dirty="0" err="1"/>
              <a:t>e</a:t>
            </a:r>
            <a:r>
              <a:rPr lang="fr-FR" sz="1350" dirty="0" err="1" smtClean="0"/>
              <a:t>xperience</a:t>
            </a:r>
            <a:endParaRPr lang="x-none" sz="1350" dirty="0"/>
          </a:p>
        </p:txBody>
      </p:sp>
    </p:spTree>
    <p:extLst>
      <p:ext uri="{BB962C8B-B14F-4D97-AF65-F5344CB8AC3E}">
        <p14:creationId xmlns:p14="http://schemas.microsoft.com/office/powerpoint/2010/main" val="3171700673"/>
      </p:ext>
    </p:extLst>
  </p:cSld>
  <p:clrMapOvr>
    <a:masterClrMapping/>
  </p:clrMapOvr>
  <p:transition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/>
          <p:nvPr/>
        </p:nvSpPr>
        <p:spPr>
          <a:xfrm>
            <a:off x="464017" y="1956326"/>
            <a:ext cx="2736384" cy="3657665"/>
          </a:xfrm>
          <a:prstGeom prst="rect">
            <a:avLst/>
          </a:prstGeom>
          <a:solidFill>
            <a:srgbClr val="D8D8D8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"/>
          <p:cNvSpPr txBox="1"/>
          <p:nvPr/>
        </p:nvSpPr>
        <p:spPr>
          <a:xfrm>
            <a:off x="3751385" y="853917"/>
            <a:ext cx="4507543" cy="530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marL="214313" indent="-214313">
              <a:buClr>
                <a:schemeClr val="dk1"/>
              </a:buClr>
              <a:buSzPts val="4000"/>
            </a:pPr>
            <a:r>
              <a:rPr lang="en-US" sz="3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Roll-out </a:t>
            </a:r>
            <a:r>
              <a:rPr lang="en-US" sz="3000" dirty="0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IRAS</a:t>
            </a:r>
            <a:endParaRPr sz="1050" dirty="0"/>
          </a:p>
        </p:txBody>
      </p:sp>
      <p:sp>
        <p:nvSpPr>
          <p:cNvPr id="160" name="Google Shape;160;p7"/>
          <p:cNvSpPr/>
          <p:nvPr/>
        </p:nvSpPr>
        <p:spPr>
          <a:xfrm>
            <a:off x="300038" y="542261"/>
            <a:ext cx="8518922" cy="5254894"/>
          </a:xfrm>
          <a:prstGeom prst="rect">
            <a:avLst/>
          </a:prstGeom>
          <a:noFill/>
          <a:ln w="12700" cap="flat" cmpd="sng">
            <a:solidFill>
              <a:srgbClr val="C9C9C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endParaRPr sz="1333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1" name="Google Shape;161;p7"/>
          <p:cNvPicPr preferRelativeResize="0"/>
          <p:nvPr/>
        </p:nvPicPr>
        <p:blipFill rotWithShape="1">
          <a:blip r:embed="rId3">
            <a:alphaModFix/>
          </a:blip>
          <a:srcRect l="20791" t="31242" r="23707" b="38690"/>
          <a:stretch/>
        </p:blipFill>
        <p:spPr>
          <a:xfrm>
            <a:off x="10445136" y="7048049"/>
            <a:ext cx="739833" cy="567244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7"/>
          <p:cNvSpPr txBox="1">
            <a:spLocks noGrp="1"/>
          </p:cNvSpPr>
          <p:nvPr>
            <p:ph type="title"/>
          </p:nvPr>
        </p:nvSpPr>
        <p:spPr>
          <a:xfrm>
            <a:off x="488798" y="1815417"/>
            <a:ext cx="2711603" cy="1028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90000"/>
          </a:bodyPr>
          <a:lstStyle/>
          <a:p>
            <a:pPr algn="l">
              <a:lnSpc>
                <a:spcPct val="125000"/>
              </a:lnSpc>
              <a:buClr>
                <a:schemeClr val="dk1"/>
              </a:buClr>
              <a:buSzPct val="100000"/>
            </a:pPr>
            <a:r>
              <a:rPr lang="en-US" sz="2100" dirty="0"/>
              <a:t/>
            </a:r>
            <a:br>
              <a:rPr lang="en-US" sz="2100" dirty="0"/>
            </a:br>
            <a:r>
              <a:rPr lang="en-US" sz="2100" dirty="0"/>
              <a:t/>
            </a:r>
            <a:br>
              <a:rPr lang="en-US" sz="2100" dirty="0"/>
            </a:br>
            <a:r>
              <a:rPr lang="en-US" sz="1350" dirty="0"/>
              <a:t>Capacities of KCCA and GKMA secondary cities own source revenue mobilization are improved</a:t>
            </a:r>
            <a:r>
              <a:rPr lang="en-US" sz="975" dirty="0">
                <a:solidFill>
                  <a:srgbClr val="000000"/>
                </a:solidFill>
              </a:rPr>
              <a:t/>
            </a:r>
            <a:br>
              <a:rPr lang="en-US" sz="975" dirty="0">
                <a:solidFill>
                  <a:srgbClr val="000000"/>
                </a:solidFill>
              </a:rPr>
            </a:br>
            <a:endParaRPr sz="2100" dirty="0"/>
          </a:p>
        </p:txBody>
      </p:sp>
      <p:graphicFrame>
        <p:nvGraphicFramePr>
          <p:cNvPr id="163" name="Google Shape;163;p7"/>
          <p:cNvGraphicFramePr/>
          <p:nvPr>
            <p:extLst>
              <p:ext uri="{D42A27DB-BD31-4B8C-83A1-F6EECF244321}">
                <p14:modId xmlns:p14="http://schemas.microsoft.com/office/powerpoint/2010/main" val="3298797359"/>
              </p:ext>
            </p:extLst>
          </p:nvPr>
        </p:nvGraphicFramePr>
        <p:xfrm>
          <a:off x="3706260" y="1636397"/>
          <a:ext cx="4962450" cy="3593178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55325"/>
                <a:gridCol w="3307125"/>
              </a:tblGrid>
              <a:tr h="1490432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dirty="0">
                          <a:solidFill>
                            <a:schemeClr val="dk1"/>
                          </a:solidFill>
                        </a:rPr>
                        <a:t>Secondary cities with revenue automation system.</a:t>
                      </a:r>
                      <a:endParaRPr sz="13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3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r>
                        <a:rPr lang="en-US" sz="1300" dirty="0">
                          <a:solidFill>
                            <a:schemeClr val="dk1"/>
                          </a:solidFill>
                        </a:rPr>
                        <a:t>Comparative performance </a:t>
                      </a:r>
                      <a:endParaRPr sz="1300" dirty="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Arial"/>
                        <a:buNone/>
                      </a:pPr>
                      <a:endParaRPr sz="1300" dirty="0">
                        <a:solidFill>
                          <a:schemeClr val="dk1"/>
                        </a:solidFill>
                      </a:endParaRPr>
                    </a:p>
                  </a:txBody>
                  <a:tcPr marL="68588" marR="68588" marT="34294" marB="34294"/>
                </a:tc>
                <a:tc rowSpan="2">
                  <a:txBody>
                    <a:bodyPr/>
                    <a:lstStyle/>
                    <a:p>
                      <a:pPr marL="228600" marR="0" lvl="0" indent="-158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●"/>
                      </a:pPr>
                      <a:r>
                        <a:rPr lang="en-GB" sz="1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Rollout of IRAS to the 3 beneficiary Municipalities completed</a:t>
                      </a:r>
                    </a:p>
                    <a:p>
                      <a:pPr marL="228600" marR="0" lvl="0" indent="-158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●"/>
                      </a:pPr>
                      <a:r>
                        <a:rPr lang="en-GB" sz="1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New servers to handed over to LGFC.</a:t>
                      </a:r>
                    </a:p>
                    <a:p>
                      <a:pPr marL="228600" marR="0" lvl="0" indent="-158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●"/>
                      </a:pPr>
                      <a:r>
                        <a:rPr lang="en-GB" sz="1200" b="0" i="0" u="none" strike="noStrike" cap="none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  <a:sym typeface="Arial"/>
                        </a:rPr>
                        <a:t>Beneficiary Municipalities provided with equipment including computers, handheld gadgets for field staff, internet network equipment</a:t>
                      </a:r>
                    </a:p>
                    <a:p>
                      <a:pPr marL="228600" lvl="0" indent="-158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●"/>
                      </a:pPr>
                      <a:r>
                        <a:rPr lang="en-US" sz="1200" b="0" dirty="0" smtClean="0">
                          <a:solidFill>
                            <a:schemeClr val="dk1"/>
                          </a:solidFill>
                        </a:rPr>
                        <a:t>In </a:t>
                      </a:r>
                      <a:r>
                        <a:rPr lang="en-US" sz="1200" b="0" dirty="0" err="1">
                          <a:solidFill>
                            <a:schemeClr val="dk1"/>
                          </a:solidFill>
                        </a:rPr>
                        <a:t>Makindye</a:t>
                      </a:r>
                      <a:r>
                        <a:rPr lang="en-US" sz="1200" b="0" dirty="0">
                          <a:solidFill>
                            <a:schemeClr val="dk1"/>
                          </a:solidFill>
                        </a:rPr>
                        <a:t> </a:t>
                      </a:r>
                      <a:r>
                        <a:rPr lang="en-US" sz="1200" b="0" dirty="0" err="1">
                          <a:solidFill>
                            <a:schemeClr val="dk1"/>
                          </a:solidFill>
                        </a:rPr>
                        <a:t>Ssabagabo</a:t>
                      </a:r>
                      <a:r>
                        <a:rPr lang="en-US" sz="1200" b="0" dirty="0">
                          <a:solidFill>
                            <a:schemeClr val="dk1"/>
                          </a:solidFill>
                        </a:rPr>
                        <a:t> x3 business registered</a:t>
                      </a:r>
                      <a:endParaRPr sz="1200" b="0" dirty="0">
                        <a:solidFill>
                          <a:schemeClr val="dk1"/>
                        </a:solidFill>
                      </a:endParaRPr>
                    </a:p>
                    <a:p>
                      <a:pPr marL="228600" lvl="0" indent="-158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●"/>
                      </a:pPr>
                      <a:r>
                        <a:rPr lang="en-US" sz="1200" b="0" dirty="0">
                          <a:solidFill>
                            <a:schemeClr val="dk1"/>
                          </a:solidFill>
                        </a:rPr>
                        <a:t>In </a:t>
                      </a:r>
                      <a:r>
                        <a:rPr lang="en-US" sz="1200" b="0" dirty="0" err="1">
                          <a:solidFill>
                            <a:schemeClr val="dk1"/>
                          </a:solidFill>
                        </a:rPr>
                        <a:t>Nansana</a:t>
                      </a:r>
                      <a:r>
                        <a:rPr lang="en-US" sz="1200" b="0" dirty="0">
                          <a:solidFill>
                            <a:schemeClr val="dk1"/>
                          </a:solidFill>
                        </a:rPr>
                        <a:t>: +62% in taxpayers registration</a:t>
                      </a:r>
                      <a:endParaRPr sz="1200" b="0" dirty="0">
                        <a:solidFill>
                          <a:schemeClr val="dk1"/>
                        </a:solidFill>
                      </a:endParaRPr>
                    </a:p>
                    <a:p>
                      <a:pPr marL="45720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b="0" dirty="0">
                        <a:solidFill>
                          <a:schemeClr val="dk1"/>
                        </a:solidFill>
                      </a:endParaRPr>
                    </a:p>
                    <a:p>
                      <a:pPr marL="228600" lvl="0" indent="-15875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Char char="●"/>
                      </a:pPr>
                      <a:r>
                        <a:rPr lang="en-US" sz="1200" b="0" dirty="0">
                          <a:solidFill>
                            <a:schemeClr val="dk1"/>
                          </a:solidFill>
                        </a:rPr>
                        <a:t> In 9 months FY20/21, LGs collected more than during the totality of FY 2019/2020 </a:t>
                      </a:r>
                      <a:endParaRPr sz="1200" b="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0" dirty="0">
                        <a:solidFill>
                          <a:schemeClr val="dk1"/>
                        </a:solidFill>
                      </a:endParaRPr>
                    </a:p>
                    <a:p>
                      <a:pPr marL="0" lvl="0" indent="0" algn="l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500" b="0" dirty="0">
                        <a:solidFill>
                          <a:schemeClr val="dk1"/>
                        </a:solidFill>
                      </a:endParaRPr>
                    </a:p>
                  </a:txBody>
                  <a:tcPr marL="68588" marR="68588" marT="34294" marB="34294">
                    <a:solidFill>
                      <a:schemeClr val="lt1"/>
                    </a:solidFill>
                  </a:tcPr>
                </a:tc>
              </a:tr>
              <a:tr h="154438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300" b="1"/>
                        <a:t>System development</a:t>
                      </a:r>
                      <a:endParaRPr sz="1300" b="1"/>
                    </a:p>
                    <a:p>
                      <a:pPr marL="0" marR="0" lvl="0" indent="0" algn="l" rtl="0">
                        <a:lnSpc>
                          <a:spcPct val="113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Arial"/>
                        <a:buNone/>
                      </a:pPr>
                      <a:r>
                        <a:rPr lang="en-US" sz="1300" b="1"/>
                        <a:t>(modules) </a:t>
                      </a:r>
                      <a:endParaRPr sz="1300" b="1"/>
                    </a:p>
                  </a:txBody>
                  <a:tcPr marL="68588" marR="68588" marT="34294" marB="34294" anchor="ctr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27644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13000"/>
                        </a:lnSpc>
                        <a:spcBef>
                          <a:spcPts val="8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50"/>
                        <a:buFont typeface="Noto Sans Symbols"/>
                        <a:buNone/>
                      </a:pPr>
                      <a:r>
                        <a:rPr lang="en-US" sz="1300" b="1"/>
                        <a:t>Sensitization campaign</a:t>
                      </a:r>
                      <a:endParaRPr sz="1300" b="1"/>
                    </a:p>
                  </a:txBody>
                  <a:tcPr marL="68588" marR="68588" marT="34294" marB="34294"/>
                </a:tc>
                <a:tc>
                  <a:txBody>
                    <a:bodyPr/>
                    <a:lstStyle/>
                    <a:p>
                      <a:pPr marL="285750" marR="0" lvl="0" indent="-2095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dirty="0" smtClean="0"/>
                        <a:t>In collaboration </a:t>
                      </a:r>
                      <a:r>
                        <a:rPr lang="en-US" sz="1200" dirty="0"/>
                        <a:t>with the respective LGs</a:t>
                      </a:r>
                      <a:endParaRPr sz="1200" dirty="0"/>
                    </a:p>
                  </a:txBody>
                  <a:tcPr marL="68588" marR="68588" marT="34294" marB="34294" anchor="ctr"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pic>
        <p:nvPicPr>
          <p:cNvPr id="164" name="Google Shape;164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026" y="3048441"/>
            <a:ext cx="2736377" cy="182380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oogle Shape;248;gec84073ed6_5_1"/>
          <p:cNvGrpSpPr/>
          <p:nvPr/>
        </p:nvGrpSpPr>
        <p:grpSpPr>
          <a:xfrm>
            <a:off x="448548" y="875265"/>
            <a:ext cx="2742806" cy="1099907"/>
            <a:chOff x="1563433" y="2328530"/>
            <a:chExt cx="3008700" cy="1853100"/>
          </a:xfrm>
        </p:grpSpPr>
        <p:sp>
          <p:nvSpPr>
            <p:cNvPr id="10" name="Google Shape;249;gec84073ed6_5_1"/>
            <p:cNvSpPr/>
            <p:nvPr/>
          </p:nvSpPr>
          <p:spPr>
            <a:xfrm rot="10800000" flipH="1">
              <a:off x="1563433" y="2328530"/>
              <a:ext cx="3008700" cy="1853100"/>
            </a:xfrm>
            <a:prstGeom prst="snipRoundRect">
              <a:avLst>
                <a:gd name="adj1" fmla="val 16667"/>
                <a:gd name="adj2" fmla="val 23246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ctr" anchorCtr="0">
              <a:noAutofit/>
            </a:bodyPr>
            <a:lstStyle/>
            <a:p>
              <a:pPr algn="ctr">
                <a:buSzPts val="1800"/>
              </a:pPr>
              <a:endParaRPr sz="135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50;gec84073ed6_5_1"/>
            <p:cNvSpPr txBox="1"/>
            <p:nvPr/>
          </p:nvSpPr>
          <p:spPr>
            <a:xfrm>
              <a:off x="1622080" y="2703843"/>
              <a:ext cx="2949900" cy="104998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spAutoFit/>
            </a:bodyPr>
            <a:lstStyle/>
            <a:p>
              <a:pPr>
                <a:buSzPts val="1600"/>
              </a:pPr>
              <a:r>
                <a:rPr lang="en-US" sz="1200" b="1" dirty="0">
                  <a:solidFill>
                    <a:schemeClr val="dk1"/>
                  </a:solidFill>
                </a:rPr>
                <a:t>WP </a:t>
              </a:r>
              <a:r>
                <a:rPr lang="en-US" sz="1200" b="1" dirty="0" smtClean="0">
                  <a:solidFill>
                    <a:schemeClr val="dk1"/>
                  </a:solidFill>
                </a:rPr>
                <a:t>2: </a:t>
              </a:r>
              <a:r>
                <a:rPr lang="en-US" sz="1200" dirty="0"/>
                <a:t>Capacities of KCCA and GKMA secondary cities own source revenue mobilization are </a:t>
              </a:r>
              <a:r>
                <a:rPr lang="en-US" sz="1200" dirty="0" smtClean="0"/>
                <a:t>improved</a:t>
              </a:r>
              <a:endParaRPr sz="1050" dirty="0"/>
            </a:p>
          </p:txBody>
        </p:sp>
      </p:grpSp>
    </p:spTree>
    <p:extLst>
      <p:ext uri="{BB962C8B-B14F-4D97-AF65-F5344CB8AC3E}">
        <p14:creationId xmlns:p14="http://schemas.microsoft.com/office/powerpoint/2010/main" val="2872213083"/>
      </p:ext>
    </p:extLst>
  </p:cSld>
  <p:clrMapOvr>
    <a:masterClrMapping/>
  </p:clrMapOvr>
  <p:transition>
    <p:push/>
  </p:transition>
</p:sld>
</file>

<file path=ppt/theme/theme1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2953</TotalTime>
  <Words>1455</Words>
  <Application>Microsoft Office PowerPoint</Application>
  <PresentationFormat>On-screen Show (4:3)</PresentationFormat>
  <Paragraphs>266</Paragraphs>
  <Slides>21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Courier New</vt:lpstr>
      <vt:lpstr>Bahnschrift SemiBold</vt:lpstr>
      <vt:lpstr>Calibri</vt:lpstr>
      <vt:lpstr>Times New Roman</vt:lpstr>
      <vt:lpstr>Bookman Old Style</vt:lpstr>
      <vt:lpstr>Arial</vt:lpstr>
      <vt:lpstr>Noto Sans Symbols</vt:lpstr>
      <vt:lpstr>Cambria</vt:lpstr>
      <vt:lpstr>1_Office Theme</vt:lpstr>
      <vt:lpstr>PowerPoint Presentation</vt:lpstr>
      <vt:lpstr>Project Summary</vt:lpstr>
      <vt:lpstr>Project Financing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Capacities of KCCA and GKMA secondary cities own source revenue mobilization are improved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Work package 4 :  1. Solar power in 4 schools  2. Solar-powered e-motorcycles and charging station  3. Solar mini-grid energy system is developed in GKMA secondary cities with a private operator and local communities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KAMPALA CLIMATE CHANGE PROJECT:  DEVELOPING AND SHARING THE LOW CARBON &amp; CLIMATE RESILIENT KAMPALA</dc:title>
  <dc:creator>John Paul Agaba</dc:creator>
  <cp:lastModifiedBy>Edison Masereka</cp:lastModifiedBy>
  <cp:revision>177</cp:revision>
  <dcterms:created xsi:type="dcterms:W3CDTF">2018-10-10T12:46:47Z</dcterms:created>
  <dcterms:modified xsi:type="dcterms:W3CDTF">2022-10-21T13:17:17Z</dcterms:modified>
</cp:coreProperties>
</file>