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67" r:id="rId2"/>
    <p:sldId id="883" r:id="rId3"/>
    <p:sldId id="881" r:id="rId4"/>
    <p:sldId id="884" r:id="rId5"/>
    <p:sldId id="885" r:id="rId6"/>
    <p:sldId id="886" r:id="rId7"/>
    <p:sldId id="882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RIGUEZ BILBAO Jorge (DEVCO)" initials="RBJ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F5494"/>
    <a:srgbClr val="2D5EC1"/>
    <a:srgbClr val="3166CF"/>
    <a:srgbClr val="3E6FD2"/>
    <a:srgbClr val="BDDE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53"/>
    <p:restoredTop sz="94686"/>
  </p:normalViewPr>
  <p:slideViewPr>
    <p:cSldViewPr>
      <p:cViewPr varScale="1">
        <p:scale>
          <a:sx n="65" d="100"/>
          <a:sy n="65" d="100"/>
        </p:scale>
        <p:origin x="94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238114B0-41C2-4041-9572-2B9A9A5A0C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1090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F9695FB-D908-4160-AE67-B85245447B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1658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450B20-B29B-984D-8937-3FC7C1B1B70C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581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450B20-B29B-984D-8937-3FC7C1B1B70C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6A141FA3-1B77-4EDE-B230-E919C600B68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34B9A-3F2F-4DB3-9330-A2B68B9D3E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21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2E535-0D9E-44A9-92E6-071940868D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411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732B6-9473-4A6E-8279-835F0110B5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220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9BF0-DD5A-41A8-A693-6DCB2E22C0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73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D24D1-6082-46A9-9164-B3458B4B22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19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4E9-B2D2-4CA3-8B91-1DEB4ACFDA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494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49431-66B6-4E61-A837-54177C86D1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931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AF8C7-62B3-4745-A19C-C8841CCBD9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279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C4D0F-52B2-4058-A1CC-B854D9BFFA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996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C57E4-EA20-4377-89DB-5C0C6A4F79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655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369C9B6-13D8-4661-B895-9C9656DECCF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268760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MS PGothic" charset="0"/>
                <a:cs typeface="Calibri"/>
              </a:rPr>
              <a:t>Session </a:t>
            </a:r>
            <a:r>
              <a:rPr kumimoji="0" lang="en-GB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MS PGothic" charset="0"/>
                <a:cs typeface="Calibri"/>
              </a:rPr>
              <a:t>10</a:t>
            </a:r>
            <a:endParaRPr kumimoji="0" lang="en-GB" sz="1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MS PGothic" charset="0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093628-8588-0447-8BBF-A35C34D0F229}"/>
              </a:ext>
            </a:extLst>
          </p:cNvPr>
          <p:cNvSpPr/>
          <p:nvPr/>
        </p:nvSpPr>
        <p:spPr>
          <a:xfrm>
            <a:off x="539552" y="5877272"/>
            <a:ext cx="92525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Organised by the European Commission’s DG INTPA,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Unit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G2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Local Authorities, Civil Society Organizations, Foundations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539552" y="2121336"/>
            <a:ext cx="6318448" cy="203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Integrating TALD into EU Development Cooperation Programs</a:t>
            </a:r>
          </a:p>
          <a:p>
            <a:r>
              <a:rPr lang="en-GB" dirty="0">
                <a:latin typeface="Calibri"/>
                <a:ea typeface="MS PGothic" charset="0"/>
                <a:cs typeface="Calibri"/>
              </a:rPr>
              <a:t/>
            </a:r>
            <a:br>
              <a:rPr lang="en-GB" dirty="0">
                <a:latin typeface="Calibri"/>
                <a:ea typeface="MS PGothic" charset="0"/>
                <a:cs typeface="Calibri"/>
              </a:rPr>
            </a:br>
            <a:r>
              <a:rPr lang="en-GB" sz="1050" dirty="0">
                <a:latin typeface="Calibri"/>
                <a:ea typeface="MS PGothic" charset="0"/>
                <a:cs typeface="Calibri"/>
              </a:rPr>
              <a:t/>
            </a:r>
            <a:br>
              <a:rPr lang="en-GB" sz="1050" dirty="0">
                <a:latin typeface="Calibri"/>
                <a:ea typeface="MS PGothic" charset="0"/>
                <a:cs typeface="Calibri"/>
              </a:rPr>
            </a:br>
            <a:r>
              <a:rPr lang="fr-BE" sz="1600" dirty="0" smtClean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Francisca Onai Midzi</a:t>
            </a:r>
            <a:endParaRPr lang="fr-BE" sz="1600" dirty="0">
              <a:solidFill>
                <a:schemeClr val="bg1"/>
              </a:solidFill>
              <a:latin typeface="+mj-lt"/>
              <a:ea typeface="MS PGothic" charset="0"/>
              <a:cs typeface="Calibri"/>
            </a:endParaRPr>
          </a:p>
          <a:p>
            <a:r>
              <a:rPr lang="en-GB" sz="1600" i="1" dirty="0" smtClean="0">
                <a:solidFill>
                  <a:schemeClr val="bg1"/>
                </a:solidFill>
                <a:latin typeface="Calibri"/>
                <a:ea typeface="MS PGothic" charset="0"/>
                <a:cs typeface="Calibri"/>
              </a:rPr>
              <a:t>Project Manager EUD Zimbabwe</a:t>
            </a:r>
            <a:endParaRPr lang="fr-FR" i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55BD61-E0B5-A148-BDB9-884FADEC9312}"/>
              </a:ext>
            </a:extLst>
          </p:cNvPr>
          <p:cNvSpPr txBox="1"/>
          <p:nvPr/>
        </p:nvSpPr>
        <p:spPr>
          <a:xfrm>
            <a:off x="42489" y="4869160"/>
            <a:ext cx="856195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>
              <a:spcAft>
                <a:spcPts val="0"/>
              </a:spcAft>
              <a:defRPr/>
            </a:pP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African Regional </a:t>
            </a:r>
            <a:r>
              <a:rPr lang="en-US" b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Seminar on</a:t>
            </a:r>
            <a:endParaRPr lang="en-GB" b="1" dirty="0" smtClean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Territorial 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Approach to Local Development (TALD)</a:t>
            </a:r>
            <a:endParaRPr lang="fr-BE" b="1" dirty="0">
              <a:solidFill>
                <a:srgbClr val="FFFF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26-28 October in Johannesburg</a:t>
            </a:r>
            <a:endParaRPr lang="en-IE" sz="1000" b="1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6444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3200" dirty="0"/>
              <a:t>Name of the initiative / country: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899592" y="2780929"/>
            <a:ext cx="74888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Enhancing Local Authorities Contribution to Governance and Development Processes in Zimbabwe</a:t>
            </a:r>
            <a:endParaRPr lang="en-GB" sz="2400" dirty="0"/>
          </a:p>
          <a:p>
            <a:endParaRPr lang="fr-FR" sz="2000" dirty="0"/>
          </a:p>
          <a:p>
            <a:r>
              <a:rPr lang="fr-FR" sz="2000" dirty="0" err="1" smtClean="0"/>
              <a:t>Implementing</a:t>
            </a:r>
            <a:r>
              <a:rPr lang="fr-FR" sz="2000" dirty="0" smtClean="0"/>
              <a:t> Partner- </a:t>
            </a:r>
            <a:r>
              <a:rPr lang="fr-FR" sz="2000" b="1" dirty="0" smtClean="0"/>
              <a:t>Commonwealth Local </a:t>
            </a:r>
            <a:r>
              <a:rPr lang="fr-FR" sz="2000" b="1" dirty="0" err="1" smtClean="0"/>
              <a:t>Government</a:t>
            </a:r>
            <a:r>
              <a:rPr lang="fr-FR" sz="2000" b="1" dirty="0" smtClean="0"/>
              <a:t> Forum</a:t>
            </a:r>
            <a:endParaRPr lang="fr-FR" sz="2000" b="1" dirty="0"/>
          </a:p>
          <a:p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903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3200" dirty="0"/>
              <a:t>Brief description of the case </a:t>
            </a:r>
            <a:r>
              <a:rPr lang="fr-FR" sz="3200" dirty="0" err="1"/>
              <a:t>study</a:t>
            </a:r>
            <a:r>
              <a:rPr lang="fr-FR" sz="3200" dirty="0"/>
              <a:t>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899592" y="2780929"/>
            <a:ext cx="74888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ZW" sz="1800" dirty="0"/>
              <a:t>I</a:t>
            </a:r>
            <a:r>
              <a:rPr lang="en-ZW" sz="1800" dirty="0" smtClean="0"/>
              <a:t>mplemented </a:t>
            </a:r>
            <a:r>
              <a:rPr lang="en-ZW" sz="1800" dirty="0" smtClean="0"/>
              <a:t>in partnership with </a:t>
            </a:r>
            <a:r>
              <a:rPr lang="en-ZW" sz="1800" dirty="0" smtClean="0"/>
              <a:t>LAs </a:t>
            </a:r>
            <a:r>
              <a:rPr lang="en-ZW" sz="1800" dirty="0" smtClean="0"/>
              <a:t>Associations and the Ministry of Local Government.</a:t>
            </a:r>
          </a:p>
          <a:p>
            <a:pPr algn="just"/>
            <a:r>
              <a:rPr lang="en-ZW" sz="1800" dirty="0" smtClean="0"/>
              <a:t>Generally all 92 LAs benefitted &amp; specific support to 52 LAs. </a:t>
            </a:r>
            <a:endParaRPr lang="en-ZW" sz="1800" dirty="0" smtClean="0"/>
          </a:p>
          <a:p>
            <a:pPr algn="just"/>
            <a:r>
              <a:rPr lang="en-ZW" sz="1800" b="1" u="sng" dirty="0" err="1" smtClean="0"/>
              <a:t>Resuts</a:t>
            </a:r>
            <a:endParaRPr lang="fr-BE" sz="18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/>
              <a:t> Local Authorities Digital System (LADS), </a:t>
            </a:r>
            <a:r>
              <a:rPr lang="en-GB" sz="1600" dirty="0"/>
              <a:t>Ward Profiling Framework and the Comprehensive List of Revenue Sources</a:t>
            </a:r>
            <a:r>
              <a:rPr lang="en-GB" sz="1600" dirty="0" smtClean="0"/>
              <a:t>, </a:t>
            </a:r>
            <a:r>
              <a:rPr lang="en-GB" sz="1600" dirty="0"/>
              <a:t>have been adopted by </a:t>
            </a:r>
            <a:r>
              <a:rPr lang="en-GB" sz="1600" dirty="0" smtClean="0"/>
              <a:t>Government,</a:t>
            </a:r>
            <a:r>
              <a:rPr lang="en-ZW" sz="1600" dirty="0" smtClean="0"/>
              <a:t> </a:t>
            </a:r>
            <a:r>
              <a:rPr lang="en-ZW" sz="1600" dirty="0"/>
              <a:t>agreed to fund </a:t>
            </a:r>
            <a:r>
              <a:rPr lang="en-ZW" sz="1600" dirty="0" smtClean="0"/>
              <a:t>LADS.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ZW" sz="1600" dirty="0" smtClean="0"/>
              <a:t>53 LAs </a:t>
            </a:r>
            <a:r>
              <a:rPr lang="en-ZW" sz="1600" dirty="0"/>
              <a:t>are now using LADS which is transforming their operations, budgeting and revenue mobilisation</a:t>
            </a:r>
            <a:r>
              <a:rPr lang="en-ZW" sz="1600" dirty="0"/>
              <a:t>. LADS is improving revenue collection in Mutare by 72% and </a:t>
            </a:r>
            <a:r>
              <a:rPr lang="en-ZW" sz="1600" dirty="0" err="1"/>
              <a:t>Gokwe</a:t>
            </a:r>
            <a:r>
              <a:rPr lang="en-ZW" sz="1600" dirty="0"/>
              <a:t> by 32%, Makoni 37%. </a:t>
            </a:r>
            <a:endParaRPr lang="en-GB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ZW" sz="1600" dirty="0" smtClean="0"/>
              <a:t>The </a:t>
            </a:r>
            <a:r>
              <a:rPr lang="en-ZW" sz="1600" dirty="0"/>
              <a:t>Project completed 10 ward development projects with active </a:t>
            </a:r>
            <a:r>
              <a:rPr lang="en-ZW" sz="1600" dirty="0" smtClean="0"/>
              <a:t>participation of residents. </a:t>
            </a:r>
            <a:endParaRPr lang="en-ZW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ZW" sz="1600" dirty="0" smtClean="0"/>
              <a:t>Local Economic Development activities in 6 districts</a:t>
            </a:r>
            <a:endParaRPr lang="en-ZW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ZW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9775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3200" dirty="0"/>
              <a:t>Main objectives: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899592" y="2492896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000" dirty="0"/>
              <a:t>Strengthen the operational and financial capacity of LAs and Associations of LAs for them to deliver quality gender responsive services in an inclusive and sustainable manner.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000" dirty="0"/>
              <a:t>Strengthen the LA performance assessment mechanism and promote knowledge generation, peer learning and dissemination of best practices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000" dirty="0"/>
              <a:t>Councillor capacity building in cooperation with the Ministry of Local Government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000" dirty="0"/>
              <a:t>Promote Local Economic Development and enhance financial sustainability</a:t>
            </a:r>
          </a:p>
          <a:p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151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3200" dirty="0" err="1"/>
              <a:t>Role</a:t>
            </a:r>
            <a:r>
              <a:rPr lang="fr-FR" sz="3200" dirty="0"/>
              <a:t> of local </a:t>
            </a:r>
            <a:r>
              <a:rPr lang="fr-FR" sz="3200" dirty="0" err="1"/>
              <a:t>authorities</a:t>
            </a:r>
            <a:r>
              <a:rPr lang="fr-FR" sz="3200" dirty="0"/>
              <a:t>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971600" y="2276475"/>
            <a:ext cx="748883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1800" dirty="0" smtClean="0"/>
              <a:t>The </a:t>
            </a:r>
            <a:r>
              <a:rPr lang="en-ZW" sz="1800" dirty="0"/>
              <a:t>role of local authorities in Zimbabwe </a:t>
            </a:r>
            <a:r>
              <a:rPr lang="en-ZW" sz="1800" dirty="0" smtClean="0"/>
              <a:t>is to: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ZW" sz="1800" dirty="0" smtClean="0"/>
              <a:t>provide </a:t>
            </a:r>
            <a:r>
              <a:rPr lang="en-ZW" sz="1800" dirty="0"/>
              <a:t>housing, </a:t>
            </a:r>
            <a:r>
              <a:rPr lang="en-ZW" sz="1800" dirty="0" smtClean="0"/>
              <a:t>water</a:t>
            </a:r>
            <a:r>
              <a:rPr lang="en-ZW" sz="1800" dirty="0"/>
              <a:t>, collect and manage solid waste,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ZW" sz="1800" dirty="0" smtClean="0"/>
              <a:t>construct </a:t>
            </a:r>
            <a:r>
              <a:rPr lang="en-ZW" sz="1800" dirty="0"/>
              <a:t>and maintain roads, manage transportation</a:t>
            </a:r>
            <a:r>
              <a:rPr lang="en-ZW" sz="1800" dirty="0" smtClean="0"/>
              <a:t>,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ZW" sz="1800" dirty="0" smtClean="0"/>
              <a:t>provide </a:t>
            </a:r>
            <a:r>
              <a:rPr lang="en-ZW" sz="1800" dirty="0"/>
              <a:t>social services such as education, health, sporting facilities, parks and recreation, environmental management. </a:t>
            </a:r>
            <a:endParaRPr lang="en-ZW" sz="180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ZW" sz="1800" dirty="0" smtClean="0"/>
              <a:t>manage </a:t>
            </a:r>
            <a:r>
              <a:rPr lang="en-ZW" sz="1800" dirty="0"/>
              <a:t>local economic activities by providing land and markets for commercial activities, licence shops and economic </a:t>
            </a:r>
            <a:r>
              <a:rPr lang="en-ZW" sz="1800" dirty="0" smtClean="0"/>
              <a:t>activities.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ZW" sz="1800" dirty="0" smtClean="0"/>
              <a:t>They can raise </a:t>
            </a:r>
            <a:r>
              <a:rPr lang="en-ZW" sz="1800" dirty="0"/>
              <a:t>their </a:t>
            </a:r>
            <a:r>
              <a:rPr lang="en-ZW" sz="1800" dirty="0" smtClean="0"/>
              <a:t>own revenue </a:t>
            </a:r>
            <a:r>
              <a:rPr lang="en-ZW" sz="1800" dirty="0"/>
              <a:t>from property taxes, licenses and fees, user charges for services and fines. </a:t>
            </a:r>
            <a:endParaRPr lang="en-ZW" sz="180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ZW" sz="1800" dirty="0" smtClean="0"/>
              <a:t>They </a:t>
            </a:r>
            <a:r>
              <a:rPr lang="en-ZW" sz="1800" dirty="0"/>
              <a:t>also receive fiscal transfers from central government </a:t>
            </a:r>
            <a:r>
              <a:rPr lang="en-ZW" sz="1800" dirty="0" smtClean="0"/>
              <a:t>(</a:t>
            </a:r>
            <a:r>
              <a:rPr lang="en-ZW" sz="1800" dirty="0"/>
              <a:t>at least 5%of the national budget).</a:t>
            </a: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727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and </a:t>
            </a:r>
            <a:r>
              <a:rPr lang="fr-FR" sz="3200" dirty="0" err="1"/>
              <a:t>recommendations</a:t>
            </a:r>
            <a:r>
              <a:rPr lang="fr-FR" sz="3200" dirty="0"/>
              <a:t>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611560" y="2492896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High-level support and buy-in from key stakeholders </a:t>
            </a:r>
            <a:endParaRPr lang="en-US" sz="1600" dirty="0" smtClean="0"/>
          </a:p>
          <a:p>
            <a:r>
              <a:rPr lang="en-US" sz="1600" dirty="0" smtClean="0"/>
              <a:t>LAs </a:t>
            </a:r>
            <a:r>
              <a:rPr lang="en-US" sz="1600" dirty="0"/>
              <a:t>are not </a:t>
            </a:r>
            <a:r>
              <a:rPr lang="en-US" sz="1600" dirty="0" smtClean="0"/>
              <a:t>homogeneous</a:t>
            </a:r>
          </a:p>
          <a:p>
            <a:r>
              <a:rPr lang="en-US" sz="1600" dirty="0" smtClean="0"/>
              <a:t>Capacity </a:t>
            </a:r>
            <a:r>
              <a:rPr lang="en-US" sz="1600" dirty="0"/>
              <a:t>building and </a:t>
            </a:r>
            <a:r>
              <a:rPr lang="en-US" sz="1600" dirty="0" smtClean="0"/>
              <a:t>Local economic development </a:t>
            </a:r>
            <a:r>
              <a:rPr lang="en-US" sz="1600" dirty="0" smtClean="0"/>
              <a:t>support </a:t>
            </a:r>
            <a:r>
              <a:rPr lang="en-US" sz="1600" dirty="0" smtClean="0"/>
              <a:t>requires </a:t>
            </a:r>
            <a:r>
              <a:rPr lang="en-US" sz="1600" dirty="0"/>
              <a:t>more </a:t>
            </a:r>
            <a:r>
              <a:rPr lang="en-US" sz="1600" dirty="0" smtClean="0"/>
              <a:t>time</a:t>
            </a:r>
          </a:p>
          <a:p>
            <a:r>
              <a:rPr lang="en-US" sz="1600" dirty="0" smtClean="0"/>
              <a:t>Support to LAs is both political and technical</a:t>
            </a:r>
          </a:p>
          <a:p>
            <a:r>
              <a:rPr lang="en-US" sz="1600" dirty="0" smtClean="0"/>
              <a:t>Residents are a key stakeholder</a:t>
            </a:r>
            <a:r>
              <a:rPr lang="en-US" sz="1600" dirty="0" smtClean="0"/>
              <a:t> </a:t>
            </a:r>
            <a:r>
              <a:rPr lang="en-US" sz="1600" dirty="0" smtClean="0"/>
              <a:t>, engage them via </a:t>
            </a:r>
            <a:r>
              <a:rPr lang="en-US" sz="1600" dirty="0"/>
              <a:t>the bottom-up approach 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b="1" u="sng" dirty="0" smtClean="0"/>
              <a:t>Recommendations</a:t>
            </a:r>
            <a:endParaRPr lang="en-GB" sz="1600" b="1" u="sng" dirty="0"/>
          </a:p>
          <a:p>
            <a:r>
              <a:rPr lang="en-US" sz="1600" dirty="0" smtClean="0"/>
              <a:t>Multi-stakeholder </a:t>
            </a:r>
            <a:r>
              <a:rPr lang="en-US" sz="1600" dirty="0"/>
              <a:t>partnerships are key in ensuring the effectiveness </a:t>
            </a:r>
            <a:r>
              <a:rPr lang="en-US" sz="1600" dirty="0" smtClean="0"/>
              <a:t>and </a:t>
            </a:r>
            <a:r>
              <a:rPr lang="en-US" sz="1600" dirty="0"/>
              <a:t>sustainability of the Project. </a:t>
            </a:r>
            <a:endParaRPr lang="en-US" sz="1600" dirty="0" smtClean="0"/>
          </a:p>
          <a:p>
            <a:r>
              <a:rPr lang="en-US" sz="1600" dirty="0" smtClean="0"/>
              <a:t>Understand the specific political context of </a:t>
            </a:r>
            <a:r>
              <a:rPr lang="en-US" sz="1600" smtClean="0"/>
              <a:t>each </a:t>
            </a:r>
            <a:r>
              <a:rPr lang="en-US" sz="1600" smtClean="0"/>
              <a:t>LA </a:t>
            </a:r>
            <a:r>
              <a:rPr lang="en-US" sz="1600" dirty="0" smtClean="0"/>
              <a:t>before implementing project interventions</a:t>
            </a:r>
          </a:p>
          <a:p>
            <a:r>
              <a:rPr lang="en-US" sz="1600" dirty="0" smtClean="0"/>
              <a:t>Invest in women political and economic empowerment</a:t>
            </a:r>
          </a:p>
          <a:p>
            <a:r>
              <a:rPr lang="en-US" sz="1600" dirty="0" smtClean="0"/>
              <a:t>Longer-term projects 36 months and above</a:t>
            </a:r>
          </a:p>
          <a:p>
            <a:r>
              <a:rPr lang="en-US" sz="1600" dirty="0" smtClean="0"/>
              <a:t>Support  dialogue platforms that build trust and improve transparency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76977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1475656" y="3284984"/>
            <a:ext cx="6318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FFFF00"/>
                </a:solidFill>
              </a:rPr>
              <a:t>Thank you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3694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469</Words>
  <Application>Microsoft Office PowerPoint</Application>
  <PresentationFormat>On-screen Show (4:3)</PresentationFormat>
  <Paragraphs>49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PGothic</vt:lpstr>
      <vt:lpstr>Arial</vt:lpstr>
      <vt:lpstr>Calibri</vt:lpstr>
      <vt:lpstr>Times New Roman</vt:lpstr>
      <vt:lpstr>Verdana</vt:lpstr>
      <vt:lpstr>blank</vt:lpstr>
      <vt:lpstr>PowerPoint Presentation</vt:lpstr>
      <vt:lpstr>Name of the initiative / country:</vt:lpstr>
      <vt:lpstr>Brief description of the case study:</vt:lpstr>
      <vt:lpstr>Main objectives:</vt:lpstr>
      <vt:lpstr>Role of local authorities:</vt:lpstr>
      <vt:lpstr>Lessons learned and recommendations: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Eugene Zapata</dc:creator>
  <cp:lastModifiedBy>MIDZI Francisca Onai (EEAS-HARARE)</cp:lastModifiedBy>
  <cp:revision>30</cp:revision>
  <dcterms:created xsi:type="dcterms:W3CDTF">2020-07-01T16:45:12Z</dcterms:created>
  <dcterms:modified xsi:type="dcterms:W3CDTF">2022-10-19T05:19:09Z</dcterms:modified>
</cp:coreProperties>
</file>