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461" r:id="rId5"/>
    <p:sldId id="427" r:id="rId6"/>
    <p:sldId id="696" r:id="rId7"/>
    <p:sldId id="750" r:id="rId8"/>
    <p:sldId id="749" r:id="rId9"/>
    <p:sldId id="751" r:id="rId10"/>
    <p:sldId id="753" r:id="rId11"/>
    <p:sldId id="752" r:id="rId12"/>
    <p:sldId id="667" r:id="rId13"/>
    <p:sldId id="673" r:id="rId14"/>
    <p:sldId id="674" r:id="rId15"/>
    <p:sldId id="440" r:id="rId16"/>
    <p:sldId id="436" r:id="rId17"/>
    <p:sldId id="741" r:id="rId18"/>
    <p:sldId id="402" r:id="rId19"/>
    <p:sldId id="736" r:id="rId20"/>
    <p:sldId id="737" r:id="rId21"/>
    <p:sldId id="282" r:id="rId22"/>
  </p:sldIdLst>
  <p:sldSz cx="9144000" cy="6858000" type="screen4x3"/>
  <p:notesSz cx="7104063" cy="102346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hawi Kifle" initials="" lastIdx="1" clrIdx="0"/>
  <p:cmAuthor id="2" name="Unknown User1" initials="Unknown User1" lastIdx="1" clrIdx="1"/>
  <p:cmAuthor id="3" name="Rebecca  Gatangí" initials="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A"/>
    <a:srgbClr val="2E3082"/>
    <a:srgbClr val="4B5761"/>
    <a:srgbClr val="6D6D6A"/>
    <a:srgbClr val="C61D23"/>
    <a:srgbClr val="F58220"/>
    <a:srgbClr val="1CBBB4"/>
    <a:srgbClr val="80B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 snapToGrid="0" snapToObjects="1">
      <p:cViewPr>
        <p:scale>
          <a:sx n="66" d="100"/>
          <a:sy n="66" d="100"/>
        </p:scale>
        <p:origin x="1886" y="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47B3DE-5D36-42D8-8805-138723B82217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55B9F48F-98B2-40B6-B740-FC517F2199E3}">
      <dgm:prSet phldrT="[Text]"/>
      <dgm:spPr/>
      <dgm:t>
        <a:bodyPr/>
        <a:lstStyle/>
        <a:p>
          <a:r>
            <a:rPr lang="en-ZA" dirty="0"/>
            <a:t>Understanding the Urban-Rural Linkages</a:t>
          </a:r>
        </a:p>
      </dgm:t>
    </dgm:pt>
    <dgm:pt modelId="{24146987-107F-4B16-9BB5-8180388A9E69}" type="parTrans" cxnId="{62BA89D1-0FF1-4C4D-A2F1-74A37E888958}">
      <dgm:prSet/>
      <dgm:spPr/>
      <dgm:t>
        <a:bodyPr/>
        <a:lstStyle/>
        <a:p>
          <a:endParaRPr lang="en-ZA"/>
        </a:p>
      </dgm:t>
    </dgm:pt>
    <dgm:pt modelId="{05F37046-2CCB-401A-9355-85526CAB4076}" type="sibTrans" cxnId="{62BA89D1-0FF1-4C4D-A2F1-74A37E888958}">
      <dgm:prSet/>
      <dgm:spPr/>
      <dgm:t>
        <a:bodyPr/>
        <a:lstStyle/>
        <a:p>
          <a:endParaRPr lang="en-ZA"/>
        </a:p>
      </dgm:t>
    </dgm:pt>
    <dgm:pt modelId="{268705BE-C879-41FD-A9CC-EF5E7D2524ED}">
      <dgm:prSet phldrT="[Text]" custT="1"/>
      <dgm:spPr/>
      <dgm:t>
        <a:bodyPr/>
        <a:lstStyle/>
        <a:p>
          <a:r>
            <a:rPr lang="en-ZA" sz="1100" dirty="0"/>
            <a:t>Historical contexts of 1913</a:t>
          </a:r>
        </a:p>
      </dgm:t>
    </dgm:pt>
    <dgm:pt modelId="{0DA64133-BC3E-414B-88A5-2BB2973964B2}" type="parTrans" cxnId="{B9184990-116E-443C-AEFC-AC8913A8FD71}">
      <dgm:prSet/>
      <dgm:spPr/>
      <dgm:t>
        <a:bodyPr/>
        <a:lstStyle/>
        <a:p>
          <a:endParaRPr lang="en-ZA"/>
        </a:p>
      </dgm:t>
    </dgm:pt>
    <dgm:pt modelId="{B28BAE20-37E6-4DEB-9226-A0E03CB4B414}" type="sibTrans" cxnId="{B9184990-116E-443C-AEFC-AC8913A8FD71}">
      <dgm:prSet/>
      <dgm:spPr/>
      <dgm:t>
        <a:bodyPr/>
        <a:lstStyle/>
        <a:p>
          <a:endParaRPr lang="en-ZA"/>
        </a:p>
      </dgm:t>
    </dgm:pt>
    <dgm:pt modelId="{E2C6965D-B444-4AF5-9A76-E36F21512503}">
      <dgm:prSet phldrT="[Text]"/>
      <dgm:spPr/>
      <dgm:t>
        <a:bodyPr/>
        <a:lstStyle/>
        <a:p>
          <a:r>
            <a:rPr lang="en-ZA" dirty="0"/>
            <a:t>Changing Context</a:t>
          </a:r>
        </a:p>
      </dgm:t>
    </dgm:pt>
    <dgm:pt modelId="{BFBCD9EC-8288-496A-B327-6C8F116EA94C}" type="parTrans" cxnId="{7FDF3F14-3AEC-4761-B1A5-C4105FAEE773}">
      <dgm:prSet/>
      <dgm:spPr/>
      <dgm:t>
        <a:bodyPr/>
        <a:lstStyle/>
        <a:p>
          <a:endParaRPr lang="en-ZA"/>
        </a:p>
      </dgm:t>
    </dgm:pt>
    <dgm:pt modelId="{9A91BAA8-2B5E-4856-A7DE-7C350EF632E3}" type="sibTrans" cxnId="{7FDF3F14-3AEC-4761-B1A5-C4105FAEE773}">
      <dgm:prSet/>
      <dgm:spPr/>
      <dgm:t>
        <a:bodyPr/>
        <a:lstStyle/>
        <a:p>
          <a:endParaRPr lang="en-ZA"/>
        </a:p>
      </dgm:t>
    </dgm:pt>
    <dgm:pt modelId="{BA9105EC-D657-4F12-891B-EA2421C58016}">
      <dgm:prSet phldrT="[Text]" custT="1"/>
      <dgm:spPr/>
      <dgm:t>
        <a:bodyPr/>
        <a:lstStyle/>
        <a:p>
          <a:endParaRPr lang="en-ZA" sz="1100" b="0" i="0" u="none" strike="noStrike" kern="1200" dirty="0">
            <a:solidFill>
              <a:srgbClr val="55554A"/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</dgm:t>
    </dgm:pt>
    <dgm:pt modelId="{FEB359DB-7659-45C5-8D53-7C2314BD1690}" type="parTrans" cxnId="{7CE97A4A-137A-4DDE-8E84-A10915111401}">
      <dgm:prSet/>
      <dgm:spPr/>
      <dgm:t>
        <a:bodyPr/>
        <a:lstStyle/>
        <a:p>
          <a:endParaRPr lang="en-ZA"/>
        </a:p>
      </dgm:t>
    </dgm:pt>
    <dgm:pt modelId="{B0270806-624B-4F7C-8689-48218299887B}" type="sibTrans" cxnId="{7CE97A4A-137A-4DDE-8E84-A10915111401}">
      <dgm:prSet/>
      <dgm:spPr/>
      <dgm:t>
        <a:bodyPr/>
        <a:lstStyle/>
        <a:p>
          <a:endParaRPr lang="en-ZA"/>
        </a:p>
      </dgm:t>
    </dgm:pt>
    <dgm:pt modelId="{1B2FC399-8173-4C8A-A37A-B8199B41DDD3}">
      <dgm:prSet phldrT="[Text]"/>
      <dgm:spPr/>
      <dgm:t>
        <a:bodyPr/>
        <a:lstStyle/>
        <a:p>
          <a:r>
            <a:rPr lang="en-ZA" dirty="0"/>
            <a:t>Implications for Urban Development</a:t>
          </a:r>
        </a:p>
      </dgm:t>
    </dgm:pt>
    <dgm:pt modelId="{334EF7AC-6C38-4A82-9A69-AC492C0427D0}" type="parTrans" cxnId="{4840963A-3FFC-4180-B2D5-5494C62EF8D2}">
      <dgm:prSet/>
      <dgm:spPr/>
      <dgm:t>
        <a:bodyPr/>
        <a:lstStyle/>
        <a:p>
          <a:endParaRPr lang="en-ZA"/>
        </a:p>
      </dgm:t>
    </dgm:pt>
    <dgm:pt modelId="{0DC2C3B9-8FDE-47F2-98A5-15114F25F8B2}" type="sibTrans" cxnId="{4840963A-3FFC-4180-B2D5-5494C62EF8D2}">
      <dgm:prSet/>
      <dgm:spPr/>
      <dgm:t>
        <a:bodyPr/>
        <a:lstStyle/>
        <a:p>
          <a:endParaRPr lang="en-ZA"/>
        </a:p>
      </dgm:t>
    </dgm:pt>
    <dgm:pt modelId="{ACE5EEC9-ACF9-4AE8-B13D-E2E6323E0F03}">
      <dgm:prSet phldrT="[Text]" custT="1"/>
      <dgm:spPr/>
      <dgm:t>
        <a:bodyPr/>
        <a:lstStyle/>
        <a:p>
          <a:r>
            <a:rPr lang="en-ZA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Clearly defined rural policy that addresses national economic issues</a:t>
          </a:r>
        </a:p>
      </dgm:t>
    </dgm:pt>
    <dgm:pt modelId="{D22025DA-7168-40F1-88ED-6132D988537D}" type="parTrans" cxnId="{879DC942-D52F-41F3-AB71-520FA3BFB96D}">
      <dgm:prSet/>
      <dgm:spPr/>
      <dgm:t>
        <a:bodyPr/>
        <a:lstStyle/>
        <a:p>
          <a:endParaRPr lang="en-ZA"/>
        </a:p>
      </dgm:t>
    </dgm:pt>
    <dgm:pt modelId="{0B98E4B3-A87F-4297-82CE-C97624E2D0A1}" type="sibTrans" cxnId="{879DC942-D52F-41F3-AB71-520FA3BFB96D}">
      <dgm:prSet/>
      <dgm:spPr/>
      <dgm:t>
        <a:bodyPr/>
        <a:lstStyle/>
        <a:p>
          <a:endParaRPr lang="en-ZA"/>
        </a:p>
      </dgm:t>
    </dgm:pt>
    <dgm:pt modelId="{35CCE7C1-99E1-4E67-8BCA-4AE5DFC7A7A3}">
      <dgm:prSet phldrT="[Text]"/>
      <dgm:spPr/>
      <dgm:t>
        <a:bodyPr/>
        <a:lstStyle/>
        <a:p>
          <a:endParaRPr lang="en-ZA" sz="600" kern="1200" dirty="0"/>
        </a:p>
      </dgm:t>
    </dgm:pt>
    <dgm:pt modelId="{20B6155C-082D-4BFE-A832-7EF0BF68F921}" type="parTrans" cxnId="{F7EC2B24-132E-4DD5-9AEC-72B60CEA6F6E}">
      <dgm:prSet/>
      <dgm:spPr/>
      <dgm:t>
        <a:bodyPr/>
        <a:lstStyle/>
        <a:p>
          <a:endParaRPr lang="en-ZA"/>
        </a:p>
      </dgm:t>
    </dgm:pt>
    <dgm:pt modelId="{E71811E6-7ACC-4094-AC91-E3077AC80956}" type="sibTrans" cxnId="{F7EC2B24-132E-4DD5-9AEC-72B60CEA6F6E}">
      <dgm:prSet/>
      <dgm:spPr/>
      <dgm:t>
        <a:bodyPr/>
        <a:lstStyle/>
        <a:p>
          <a:endParaRPr lang="en-ZA"/>
        </a:p>
      </dgm:t>
    </dgm:pt>
    <dgm:pt modelId="{B69CA9CF-49DE-46D9-A29F-639FB55742B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</a:rPr>
            <a:t>The two policy frameworks (urban and rural) need to connect with each other   ​</a:t>
          </a:r>
          <a:endParaRPr lang="en-ZA" sz="1100" kern="1200" dirty="0"/>
        </a:p>
      </dgm:t>
    </dgm:pt>
    <dgm:pt modelId="{7DE624B9-CC1F-4AFC-9E9F-6BD6779AE0D4}" type="parTrans" cxnId="{2E0D41E4-3590-4626-A77C-071F0877864F}">
      <dgm:prSet/>
      <dgm:spPr/>
      <dgm:t>
        <a:bodyPr/>
        <a:lstStyle/>
        <a:p>
          <a:endParaRPr lang="en-ZA"/>
        </a:p>
      </dgm:t>
    </dgm:pt>
    <dgm:pt modelId="{C265FB5C-40F3-41F9-AF48-2A335484D5ED}" type="sibTrans" cxnId="{2E0D41E4-3590-4626-A77C-071F0877864F}">
      <dgm:prSet/>
      <dgm:spPr/>
      <dgm:t>
        <a:bodyPr/>
        <a:lstStyle/>
        <a:p>
          <a:endParaRPr lang="en-ZA"/>
        </a:p>
      </dgm:t>
    </dgm:pt>
    <dgm:pt modelId="{8C2905FD-F062-4207-A6F2-569F845BF90B}">
      <dgm:prSet custT="1"/>
      <dgm:spPr/>
      <dgm:t>
        <a:bodyPr/>
        <a:lstStyle/>
        <a:p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</a:rPr>
            <a:t>Local economic development, diversification of rural economies and development of small towns for transformation</a:t>
          </a:r>
          <a:endParaRPr lang="en-US" sz="1100" b="0" i="0" kern="1200" dirty="0">
            <a:solidFill>
              <a:srgbClr val="000000"/>
            </a:solidFill>
            <a:effectLst/>
            <a:latin typeface="Trebuchet MS" panose="020B0603020202020204" pitchFamily="34" charset="0"/>
          </a:endParaRPr>
        </a:p>
      </dgm:t>
    </dgm:pt>
    <dgm:pt modelId="{FD173D6E-FB1D-41A0-896E-CE43C35CB22B}" type="parTrans" cxnId="{A5AA77CE-9151-442A-83C9-CD45C68C8885}">
      <dgm:prSet/>
      <dgm:spPr/>
      <dgm:t>
        <a:bodyPr/>
        <a:lstStyle/>
        <a:p>
          <a:endParaRPr lang="en-ZA"/>
        </a:p>
      </dgm:t>
    </dgm:pt>
    <dgm:pt modelId="{005A9521-443D-4C97-9299-8C342CEFC211}" type="sibTrans" cxnId="{A5AA77CE-9151-442A-83C9-CD45C68C8885}">
      <dgm:prSet/>
      <dgm:spPr/>
      <dgm:t>
        <a:bodyPr/>
        <a:lstStyle/>
        <a:p>
          <a:endParaRPr lang="en-ZA"/>
        </a:p>
      </dgm:t>
    </dgm:pt>
    <dgm:pt modelId="{E60D978A-6D78-4F76-8107-CD6EA260AAEC}">
      <dgm:prSet phldrT="[Text]" custT="1"/>
      <dgm:spPr/>
      <dgm:t>
        <a:bodyPr/>
        <a:lstStyle/>
        <a:p>
          <a:r>
            <a:rPr lang="en-ZA" sz="1100" dirty="0"/>
            <a:t>Extractive relationship between rural and urban </a:t>
          </a:r>
        </a:p>
      </dgm:t>
    </dgm:pt>
    <dgm:pt modelId="{CB82BD4D-0722-4390-B938-6F813C84CBD5}" type="parTrans" cxnId="{67F59B93-05BC-46E9-862C-8D55340C7A10}">
      <dgm:prSet/>
      <dgm:spPr/>
      <dgm:t>
        <a:bodyPr/>
        <a:lstStyle/>
        <a:p>
          <a:endParaRPr lang="en-ZA"/>
        </a:p>
      </dgm:t>
    </dgm:pt>
    <dgm:pt modelId="{D884E3B5-3BDD-4DCF-87A0-9451CC09893E}" type="sibTrans" cxnId="{67F59B93-05BC-46E9-862C-8D55340C7A10}">
      <dgm:prSet/>
      <dgm:spPr/>
      <dgm:t>
        <a:bodyPr/>
        <a:lstStyle/>
        <a:p>
          <a:endParaRPr lang="en-ZA"/>
        </a:p>
      </dgm:t>
    </dgm:pt>
    <dgm:pt modelId="{A74249EF-9ABE-42AC-8733-A1D9205E24C4}">
      <dgm:prSet phldrT="[Text]" custT="1"/>
      <dgm:spPr/>
      <dgm:t>
        <a:bodyPr/>
        <a:lstStyle/>
        <a:p>
          <a:r>
            <a:rPr lang="en-GB" sz="1100" dirty="0"/>
            <a:t>Dual economy with distinct productive relations ​</a:t>
          </a:r>
          <a:endParaRPr lang="en-ZA" sz="1100" dirty="0"/>
        </a:p>
      </dgm:t>
    </dgm:pt>
    <dgm:pt modelId="{62CFE8DB-08C6-47E2-A84D-29DB5CD0AE8E}" type="parTrans" cxnId="{E001E60A-9F7A-454E-9866-90F6687F63C5}">
      <dgm:prSet/>
      <dgm:spPr/>
      <dgm:t>
        <a:bodyPr/>
        <a:lstStyle/>
        <a:p>
          <a:endParaRPr lang="en-ZA"/>
        </a:p>
      </dgm:t>
    </dgm:pt>
    <dgm:pt modelId="{6BB4039B-2F1E-4D7A-8BA5-390D9FD182CD}" type="sibTrans" cxnId="{E001E60A-9F7A-454E-9866-90F6687F63C5}">
      <dgm:prSet/>
      <dgm:spPr/>
      <dgm:t>
        <a:bodyPr/>
        <a:lstStyle/>
        <a:p>
          <a:endParaRPr lang="en-ZA"/>
        </a:p>
      </dgm:t>
    </dgm:pt>
    <dgm:pt modelId="{34EFC85C-3002-46C5-B6F3-86BCC0874AD1}">
      <dgm:prSet custT="1"/>
      <dgm:spPr/>
      <dgm:t>
        <a:bodyPr/>
        <a:lstStyle/>
        <a:p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Rural and urban areas are increasingly becoming inter-twined​</a:t>
          </a:r>
          <a:endParaRPr lang="en-ZA" sz="1100" b="0" i="0" u="none" strike="noStrike" kern="1200" dirty="0">
            <a:solidFill>
              <a:srgbClr val="55554A"/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</dgm:t>
    </dgm:pt>
    <dgm:pt modelId="{409704E0-7F9F-46B5-8018-DAE39FB136E3}" type="parTrans" cxnId="{6E21C5AA-5638-4945-84C4-AF3659E826CF}">
      <dgm:prSet/>
      <dgm:spPr/>
      <dgm:t>
        <a:bodyPr/>
        <a:lstStyle/>
        <a:p>
          <a:endParaRPr lang="en-ZA"/>
        </a:p>
      </dgm:t>
    </dgm:pt>
    <dgm:pt modelId="{D9E59F40-1519-4744-8A8B-F551B55F01AC}" type="sibTrans" cxnId="{6E21C5AA-5638-4945-84C4-AF3659E826CF}">
      <dgm:prSet/>
      <dgm:spPr/>
      <dgm:t>
        <a:bodyPr/>
        <a:lstStyle/>
        <a:p>
          <a:endParaRPr lang="en-ZA"/>
        </a:p>
      </dgm:t>
    </dgm:pt>
    <dgm:pt modelId="{AA6641FD-CD88-4355-89C0-D91B01380C58}">
      <dgm:prSet custT="1"/>
      <dgm:spPr/>
      <dgm:t>
        <a:bodyPr/>
        <a:lstStyle/>
        <a:p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Farming areas and metros co-exist along the continuum with multiple types of flows and interactions occurring along the continuum​</a:t>
          </a:r>
          <a:endParaRPr lang="en-ZA" sz="1100" b="0" i="0" u="none" strike="noStrike" kern="1200" dirty="0">
            <a:solidFill>
              <a:srgbClr val="55554A"/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</dgm:t>
    </dgm:pt>
    <dgm:pt modelId="{D63C983B-9417-4893-A0EB-4F382EE4977A}" type="parTrans" cxnId="{A4B4D63E-459D-4A20-9B75-C8797BE38DED}">
      <dgm:prSet/>
      <dgm:spPr/>
      <dgm:t>
        <a:bodyPr/>
        <a:lstStyle/>
        <a:p>
          <a:endParaRPr lang="en-ZA"/>
        </a:p>
      </dgm:t>
    </dgm:pt>
    <dgm:pt modelId="{1AF90C92-F373-495D-84D8-3FA3F641F2CE}" type="sibTrans" cxnId="{A4B4D63E-459D-4A20-9B75-C8797BE38DED}">
      <dgm:prSet/>
      <dgm:spPr/>
      <dgm:t>
        <a:bodyPr/>
        <a:lstStyle/>
        <a:p>
          <a:endParaRPr lang="en-ZA"/>
        </a:p>
      </dgm:t>
    </dgm:pt>
    <dgm:pt modelId="{20822462-0BF0-4B8C-B460-7D2996815A3A}">
      <dgm:prSet custT="1"/>
      <dgm:spPr/>
      <dgm:t>
        <a:bodyPr/>
        <a:lstStyle/>
        <a:p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Households’ livelihoods include both rural and urban elements ​</a:t>
          </a:r>
          <a:endParaRPr lang="en-ZA" sz="1100" b="0" i="0" u="none" strike="noStrike" kern="1200" dirty="0">
            <a:solidFill>
              <a:srgbClr val="55554A"/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</dgm:t>
    </dgm:pt>
    <dgm:pt modelId="{5AE35B0A-79C2-4C35-8C9D-ACC4A2B8ABBE}" type="parTrans" cxnId="{C1C06CB9-912D-46A9-8A5D-70418D2EEE57}">
      <dgm:prSet/>
      <dgm:spPr/>
      <dgm:t>
        <a:bodyPr/>
        <a:lstStyle/>
        <a:p>
          <a:endParaRPr lang="en-ZA"/>
        </a:p>
      </dgm:t>
    </dgm:pt>
    <dgm:pt modelId="{BD1FD9B1-9394-4376-BE34-B7B71B456E6F}" type="sibTrans" cxnId="{C1C06CB9-912D-46A9-8A5D-70418D2EEE57}">
      <dgm:prSet/>
      <dgm:spPr/>
      <dgm:t>
        <a:bodyPr/>
        <a:lstStyle/>
        <a:p>
          <a:endParaRPr lang="en-ZA"/>
        </a:p>
      </dgm:t>
    </dgm:pt>
    <dgm:pt modelId="{A5091908-0703-4DC3-947A-D65361807714}">
      <dgm:prSet custT="1"/>
      <dgm:spPr/>
      <dgm:t>
        <a:bodyPr/>
        <a:lstStyle/>
        <a:p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However, the dichotomy between rural and urban spaces still dominates the development thinking</a:t>
          </a:r>
          <a:endParaRPr lang="en-ZA" sz="1100" b="0" i="0" u="none" strike="noStrike" kern="1200" dirty="0">
            <a:solidFill>
              <a:srgbClr val="55554A"/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</dgm:t>
    </dgm:pt>
    <dgm:pt modelId="{03658B34-12B3-4957-BAF5-2C48D9B78F92}" type="parTrans" cxnId="{DFE1B04A-50A7-4B7E-A194-BE472388E4F4}">
      <dgm:prSet/>
      <dgm:spPr/>
      <dgm:t>
        <a:bodyPr/>
        <a:lstStyle/>
        <a:p>
          <a:endParaRPr lang="en-ZA"/>
        </a:p>
      </dgm:t>
    </dgm:pt>
    <dgm:pt modelId="{F106E5F3-FFE3-4CAF-81F4-C7573579D796}" type="sibTrans" cxnId="{DFE1B04A-50A7-4B7E-A194-BE472388E4F4}">
      <dgm:prSet/>
      <dgm:spPr/>
      <dgm:t>
        <a:bodyPr/>
        <a:lstStyle/>
        <a:p>
          <a:endParaRPr lang="en-ZA"/>
        </a:p>
      </dgm:t>
    </dgm:pt>
    <dgm:pt modelId="{D8876F53-0A7F-480B-A855-890AB2B7383D}" type="pres">
      <dgm:prSet presAssocID="{C147B3DE-5D36-42D8-8805-138723B82217}" presName="rootnode" presStyleCnt="0">
        <dgm:presLayoutVars>
          <dgm:chMax/>
          <dgm:chPref/>
          <dgm:dir/>
          <dgm:animLvl val="lvl"/>
        </dgm:presLayoutVars>
      </dgm:prSet>
      <dgm:spPr/>
    </dgm:pt>
    <dgm:pt modelId="{A94DB801-12AE-4791-97A1-A77BA74ED736}" type="pres">
      <dgm:prSet presAssocID="{55B9F48F-98B2-40B6-B740-FC517F2199E3}" presName="composite" presStyleCnt="0"/>
      <dgm:spPr/>
    </dgm:pt>
    <dgm:pt modelId="{D7454228-59AA-424A-AF3F-6CA0624CF6C2}" type="pres">
      <dgm:prSet presAssocID="{55B9F48F-98B2-40B6-B740-FC517F2199E3}" presName="bentUpArrow1" presStyleLbl="alignImgPlace1" presStyleIdx="0" presStyleCnt="2"/>
      <dgm:spPr/>
    </dgm:pt>
    <dgm:pt modelId="{C3C71660-A3D0-41BE-86FF-16D04C39668D}" type="pres">
      <dgm:prSet presAssocID="{55B9F48F-98B2-40B6-B740-FC517F2199E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37158378-58AF-4356-829A-AEF79D312F19}" type="pres">
      <dgm:prSet presAssocID="{55B9F48F-98B2-40B6-B740-FC517F2199E3}" presName="ChildText" presStyleLbl="revTx" presStyleIdx="0" presStyleCnt="3" custScaleX="189750" custLinFactNeighborX="50847" custLinFactNeighborY="-8188">
        <dgm:presLayoutVars>
          <dgm:chMax val="0"/>
          <dgm:chPref val="0"/>
          <dgm:bulletEnabled val="1"/>
        </dgm:presLayoutVars>
      </dgm:prSet>
      <dgm:spPr/>
    </dgm:pt>
    <dgm:pt modelId="{56C82FEC-8D92-40ED-B117-8E7DB92F62E4}" type="pres">
      <dgm:prSet presAssocID="{05F37046-2CCB-401A-9355-85526CAB4076}" presName="sibTrans" presStyleCnt="0"/>
      <dgm:spPr/>
    </dgm:pt>
    <dgm:pt modelId="{21B3070E-647E-49D9-BCFA-ECD4A28ECE1B}" type="pres">
      <dgm:prSet presAssocID="{E2C6965D-B444-4AF5-9A76-E36F21512503}" presName="composite" presStyleCnt="0"/>
      <dgm:spPr/>
    </dgm:pt>
    <dgm:pt modelId="{415AE7A4-82DD-4A37-966C-A8AB364D0C25}" type="pres">
      <dgm:prSet presAssocID="{E2C6965D-B444-4AF5-9A76-E36F21512503}" presName="bentUpArrow1" presStyleLbl="alignImgPlace1" presStyleIdx="1" presStyleCnt="2"/>
      <dgm:spPr/>
    </dgm:pt>
    <dgm:pt modelId="{2D398ACB-0247-4D33-9922-D71F3DA6DE40}" type="pres">
      <dgm:prSet presAssocID="{E2C6965D-B444-4AF5-9A76-E36F21512503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AAF7226B-5F7B-4B79-9A63-C0AD00B9B18C}" type="pres">
      <dgm:prSet presAssocID="{E2C6965D-B444-4AF5-9A76-E36F21512503}" presName="ChildText" presStyleLbl="revTx" presStyleIdx="1" presStyleCnt="3" custScaleX="225612" custLinFactNeighborX="70740" custLinFactNeighborY="-4774">
        <dgm:presLayoutVars>
          <dgm:chMax val="0"/>
          <dgm:chPref val="0"/>
          <dgm:bulletEnabled val="1"/>
        </dgm:presLayoutVars>
      </dgm:prSet>
      <dgm:spPr/>
    </dgm:pt>
    <dgm:pt modelId="{3FDDB494-16F9-4CC5-B7BC-225420DD8A67}" type="pres">
      <dgm:prSet presAssocID="{9A91BAA8-2B5E-4856-A7DE-7C350EF632E3}" presName="sibTrans" presStyleCnt="0"/>
      <dgm:spPr/>
    </dgm:pt>
    <dgm:pt modelId="{0E9E7D25-7AA2-4893-BDC6-E39B4BED3742}" type="pres">
      <dgm:prSet presAssocID="{1B2FC399-8173-4C8A-A37A-B8199B41DDD3}" presName="composite" presStyleCnt="0"/>
      <dgm:spPr/>
    </dgm:pt>
    <dgm:pt modelId="{3F18C1D5-B426-485F-80D0-36AA2F71235D}" type="pres">
      <dgm:prSet presAssocID="{1B2FC399-8173-4C8A-A37A-B8199B41DDD3}" presName="ParentText" presStyleLbl="node1" presStyleIdx="2" presStyleCnt="3" custLinFactNeighborX="-12101" custLinFactNeighborY="1882">
        <dgm:presLayoutVars>
          <dgm:chMax val="1"/>
          <dgm:chPref val="1"/>
          <dgm:bulletEnabled val="1"/>
        </dgm:presLayoutVars>
      </dgm:prSet>
      <dgm:spPr/>
    </dgm:pt>
    <dgm:pt modelId="{EB9C7844-E360-45CD-BF57-C8A600BB3C48}" type="pres">
      <dgm:prSet presAssocID="{1B2FC399-8173-4C8A-A37A-B8199B41DDD3}" presName="FinalChildText" presStyleLbl="revTx" presStyleIdx="2" presStyleCnt="3" custScaleX="130840" custLinFactNeighborX="17697" custLinFactNeighborY="2154">
        <dgm:presLayoutVars>
          <dgm:chMax val="0"/>
          <dgm:chPref val="0"/>
          <dgm:bulletEnabled val="1"/>
        </dgm:presLayoutVars>
      </dgm:prSet>
      <dgm:spPr/>
    </dgm:pt>
  </dgm:ptLst>
  <dgm:cxnLst>
    <dgm:cxn modelId="{B5EA3507-941D-4455-91A0-E260079146D7}" type="presOf" srcId="{A74249EF-9ABE-42AC-8733-A1D9205E24C4}" destId="{37158378-58AF-4356-829A-AEF79D312F19}" srcOrd="0" destOrd="2" presId="urn:microsoft.com/office/officeart/2005/8/layout/StepDownProcess"/>
    <dgm:cxn modelId="{E001E60A-9F7A-454E-9866-90F6687F63C5}" srcId="{55B9F48F-98B2-40B6-B740-FC517F2199E3}" destId="{A74249EF-9ABE-42AC-8733-A1D9205E24C4}" srcOrd="2" destOrd="0" parTransId="{62CFE8DB-08C6-47E2-A84D-29DB5CD0AE8E}" sibTransId="{6BB4039B-2F1E-4D7A-8BA5-390D9FD182CD}"/>
    <dgm:cxn modelId="{7FDF3F14-3AEC-4761-B1A5-C4105FAEE773}" srcId="{C147B3DE-5D36-42D8-8805-138723B82217}" destId="{E2C6965D-B444-4AF5-9A76-E36F21512503}" srcOrd="1" destOrd="0" parTransId="{BFBCD9EC-8288-496A-B327-6C8F116EA94C}" sibTransId="{9A91BAA8-2B5E-4856-A7DE-7C350EF632E3}"/>
    <dgm:cxn modelId="{8252AE19-E6EB-4CF2-8B80-99B7B9DE3174}" type="presOf" srcId="{55B9F48F-98B2-40B6-B740-FC517F2199E3}" destId="{C3C71660-A3D0-41BE-86FF-16D04C39668D}" srcOrd="0" destOrd="0" presId="urn:microsoft.com/office/officeart/2005/8/layout/StepDownProcess"/>
    <dgm:cxn modelId="{B5DE3123-DD4F-412C-B8F1-4F8A9DA7BF15}" type="presOf" srcId="{ACE5EEC9-ACF9-4AE8-B13D-E2E6323E0F03}" destId="{EB9C7844-E360-45CD-BF57-C8A600BB3C48}" srcOrd="0" destOrd="0" presId="urn:microsoft.com/office/officeart/2005/8/layout/StepDownProcess"/>
    <dgm:cxn modelId="{F7EC2B24-132E-4DD5-9AEC-72B60CEA6F6E}" srcId="{1B2FC399-8173-4C8A-A37A-B8199B41DDD3}" destId="{35CCE7C1-99E1-4E67-8BCA-4AE5DFC7A7A3}" srcOrd="3" destOrd="0" parTransId="{20B6155C-082D-4BFE-A832-7EF0BF68F921}" sibTransId="{E71811E6-7ACC-4094-AC91-E3077AC80956}"/>
    <dgm:cxn modelId="{8F207837-A711-4F95-A4BC-180DE137FF2E}" type="presOf" srcId="{A5091908-0703-4DC3-947A-D65361807714}" destId="{AAF7226B-5F7B-4B79-9A63-C0AD00B9B18C}" srcOrd="0" destOrd="4" presId="urn:microsoft.com/office/officeart/2005/8/layout/StepDownProcess"/>
    <dgm:cxn modelId="{4840963A-3FFC-4180-B2D5-5494C62EF8D2}" srcId="{C147B3DE-5D36-42D8-8805-138723B82217}" destId="{1B2FC399-8173-4C8A-A37A-B8199B41DDD3}" srcOrd="2" destOrd="0" parTransId="{334EF7AC-6C38-4A82-9A69-AC492C0427D0}" sibTransId="{0DC2C3B9-8FDE-47F2-98A5-15114F25F8B2}"/>
    <dgm:cxn modelId="{A4B4D63E-459D-4A20-9B75-C8797BE38DED}" srcId="{E2C6965D-B444-4AF5-9A76-E36F21512503}" destId="{AA6641FD-CD88-4355-89C0-D91B01380C58}" srcOrd="2" destOrd="0" parTransId="{D63C983B-9417-4893-A0EB-4F382EE4977A}" sibTransId="{1AF90C92-F373-495D-84D8-3FA3F641F2CE}"/>
    <dgm:cxn modelId="{CBCAA841-1F7C-4CB4-8159-B351E01BCB24}" type="presOf" srcId="{268705BE-C879-41FD-A9CC-EF5E7D2524ED}" destId="{37158378-58AF-4356-829A-AEF79D312F19}" srcOrd="0" destOrd="0" presId="urn:microsoft.com/office/officeart/2005/8/layout/StepDownProcess"/>
    <dgm:cxn modelId="{879DC942-D52F-41F3-AB71-520FA3BFB96D}" srcId="{1B2FC399-8173-4C8A-A37A-B8199B41DDD3}" destId="{ACE5EEC9-ACF9-4AE8-B13D-E2E6323E0F03}" srcOrd="0" destOrd="0" parTransId="{D22025DA-7168-40F1-88ED-6132D988537D}" sibTransId="{0B98E4B3-A87F-4297-82CE-C97624E2D0A1}"/>
    <dgm:cxn modelId="{7CE97A4A-137A-4DDE-8E84-A10915111401}" srcId="{E2C6965D-B444-4AF5-9A76-E36F21512503}" destId="{BA9105EC-D657-4F12-891B-EA2421C58016}" srcOrd="0" destOrd="0" parTransId="{FEB359DB-7659-45C5-8D53-7C2314BD1690}" sibTransId="{B0270806-624B-4F7C-8689-48218299887B}"/>
    <dgm:cxn modelId="{DFE1B04A-50A7-4B7E-A194-BE472388E4F4}" srcId="{E2C6965D-B444-4AF5-9A76-E36F21512503}" destId="{A5091908-0703-4DC3-947A-D65361807714}" srcOrd="4" destOrd="0" parTransId="{03658B34-12B3-4957-BAF5-2C48D9B78F92}" sibTransId="{F106E5F3-FFE3-4CAF-81F4-C7573579D796}"/>
    <dgm:cxn modelId="{5889966B-4844-486F-9B4B-308B5FB8AA41}" type="presOf" srcId="{E60D978A-6D78-4F76-8107-CD6EA260AAEC}" destId="{37158378-58AF-4356-829A-AEF79D312F19}" srcOrd="0" destOrd="1" presId="urn:microsoft.com/office/officeart/2005/8/layout/StepDownProcess"/>
    <dgm:cxn modelId="{3DCB986C-90DF-4BA8-92AF-9526E8EB5509}" type="presOf" srcId="{20822462-0BF0-4B8C-B460-7D2996815A3A}" destId="{AAF7226B-5F7B-4B79-9A63-C0AD00B9B18C}" srcOrd="0" destOrd="3" presId="urn:microsoft.com/office/officeart/2005/8/layout/StepDownProcess"/>
    <dgm:cxn modelId="{ACDFF851-1B26-4F64-A329-A50C60F6021E}" type="presOf" srcId="{BA9105EC-D657-4F12-891B-EA2421C58016}" destId="{AAF7226B-5F7B-4B79-9A63-C0AD00B9B18C}" srcOrd="0" destOrd="0" presId="urn:microsoft.com/office/officeart/2005/8/layout/StepDownProcess"/>
    <dgm:cxn modelId="{52CBA759-CBB4-4F41-8BC2-2FF0D98565FA}" type="presOf" srcId="{34EFC85C-3002-46C5-B6F3-86BCC0874AD1}" destId="{AAF7226B-5F7B-4B79-9A63-C0AD00B9B18C}" srcOrd="0" destOrd="1" presId="urn:microsoft.com/office/officeart/2005/8/layout/StepDownProcess"/>
    <dgm:cxn modelId="{35FAC98F-3C93-472B-9209-87A3CA60F8A5}" type="presOf" srcId="{35CCE7C1-99E1-4E67-8BCA-4AE5DFC7A7A3}" destId="{EB9C7844-E360-45CD-BF57-C8A600BB3C48}" srcOrd="0" destOrd="3" presId="urn:microsoft.com/office/officeart/2005/8/layout/StepDownProcess"/>
    <dgm:cxn modelId="{B9184990-116E-443C-AEFC-AC8913A8FD71}" srcId="{55B9F48F-98B2-40B6-B740-FC517F2199E3}" destId="{268705BE-C879-41FD-A9CC-EF5E7D2524ED}" srcOrd="0" destOrd="0" parTransId="{0DA64133-BC3E-414B-88A5-2BB2973964B2}" sibTransId="{B28BAE20-37E6-4DEB-9226-A0E03CB4B414}"/>
    <dgm:cxn modelId="{DF706F92-FEE4-498B-B4F5-BAB9E7A08B69}" type="presOf" srcId="{B69CA9CF-49DE-46D9-A29F-639FB55742BB}" destId="{EB9C7844-E360-45CD-BF57-C8A600BB3C48}" srcOrd="0" destOrd="1" presId="urn:microsoft.com/office/officeart/2005/8/layout/StepDownProcess"/>
    <dgm:cxn modelId="{67F59B93-05BC-46E9-862C-8D55340C7A10}" srcId="{55B9F48F-98B2-40B6-B740-FC517F2199E3}" destId="{E60D978A-6D78-4F76-8107-CD6EA260AAEC}" srcOrd="1" destOrd="0" parTransId="{CB82BD4D-0722-4390-B938-6F813C84CBD5}" sibTransId="{D884E3B5-3BDD-4DCF-87A0-9451CC09893E}"/>
    <dgm:cxn modelId="{6E21C5AA-5638-4945-84C4-AF3659E826CF}" srcId="{E2C6965D-B444-4AF5-9A76-E36F21512503}" destId="{34EFC85C-3002-46C5-B6F3-86BCC0874AD1}" srcOrd="1" destOrd="0" parTransId="{409704E0-7F9F-46B5-8018-DAE39FB136E3}" sibTransId="{D9E59F40-1519-4744-8A8B-F551B55F01AC}"/>
    <dgm:cxn modelId="{806D1CAB-0016-4479-B774-BC6786330B30}" type="presOf" srcId="{AA6641FD-CD88-4355-89C0-D91B01380C58}" destId="{AAF7226B-5F7B-4B79-9A63-C0AD00B9B18C}" srcOrd="0" destOrd="2" presId="urn:microsoft.com/office/officeart/2005/8/layout/StepDownProcess"/>
    <dgm:cxn modelId="{125100B5-3A24-4B91-AF87-3CC353897E11}" type="presOf" srcId="{8C2905FD-F062-4207-A6F2-569F845BF90B}" destId="{EB9C7844-E360-45CD-BF57-C8A600BB3C48}" srcOrd="0" destOrd="2" presId="urn:microsoft.com/office/officeart/2005/8/layout/StepDownProcess"/>
    <dgm:cxn modelId="{C1C06CB9-912D-46A9-8A5D-70418D2EEE57}" srcId="{E2C6965D-B444-4AF5-9A76-E36F21512503}" destId="{20822462-0BF0-4B8C-B460-7D2996815A3A}" srcOrd="3" destOrd="0" parTransId="{5AE35B0A-79C2-4C35-8C9D-ACC4A2B8ABBE}" sibTransId="{BD1FD9B1-9394-4376-BE34-B7B71B456E6F}"/>
    <dgm:cxn modelId="{A5AA77CE-9151-442A-83C9-CD45C68C8885}" srcId="{1B2FC399-8173-4C8A-A37A-B8199B41DDD3}" destId="{8C2905FD-F062-4207-A6F2-569F845BF90B}" srcOrd="2" destOrd="0" parTransId="{FD173D6E-FB1D-41A0-896E-CE43C35CB22B}" sibTransId="{005A9521-443D-4C97-9299-8C342CEFC211}"/>
    <dgm:cxn modelId="{62BA89D1-0FF1-4C4D-A2F1-74A37E888958}" srcId="{C147B3DE-5D36-42D8-8805-138723B82217}" destId="{55B9F48F-98B2-40B6-B740-FC517F2199E3}" srcOrd="0" destOrd="0" parTransId="{24146987-107F-4B16-9BB5-8180388A9E69}" sibTransId="{05F37046-2CCB-401A-9355-85526CAB4076}"/>
    <dgm:cxn modelId="{DD9B4AD8-4D12-4B03-8043-75E0B953C2F8}" type="presOf" srcId="{C147B3DE-5D36-42D8-8805-138723B82217}" destId="{D8876F53-0A7F-480B-A855-890AB2B7383D}" srcOrd="0" destOrd="0" presId="urn:microsoft.com/office/officeart/2005/8/layout/StepDownProcess"/>
    <dgm:cxn modelId="{D35AD6DA-3F41-4C85-BD94-2D97CCE317D1}" type="presOf" srcId="{E2C6965D-B444-4AF5-9A76-E36F21512503}" destId="{2D398ACB-0247-4D33-9922-D71F3DA6DE40}" srcOrd="0" destOrd="0" presId="urn:microsoft.com/office/officeart/2005/8/layout/StepDownProcess"/>
    <dgm:cxn modelId="{2E0D41E4-3590-4626-A77C-071F0877864F}" srcId="{1B2FC399-8173-4C8A-A37A-B8199B41DDD3}" destId="{B69CA9CF-49DE-46D9-A29F-639FB55742BB}" srcOrd="1" destOrd="0" parTransId="{7DE624B9-CC1F-4AFC-9E9F-6BD6779AE0D4}" sibTransId="{C265FB5C-40F3-41F9-AF48-2A335484D5ED}"/>
    <dgm:cxn modelId="{FBEB03EA-2796-4575-AFD0-700417E5D4B5}" type="presOf" srcId="{1B2FC399-8173-4C8A-A37A-B8199B41DDD3}" destId="{3F18C1D5-B426-485F-80D0-36AA2F71235D}" srcOrd="0" destOrd="0" presId="urn:microsoft.com/office/officeart/2005/8/layout/StepDownProcess"/>
    <dgm:cxn modelId="{2D6E8B87-2CB2-442E-B754-B6BA8512A886}" type="presParOf" srcId="{D8876F53-0A7F-480B-A855-890AB2B7383D}" destId="{A94DB801-12AE-4791-97A1-A77BA74ED736}" srcOrd="0" destOrd="0" presId="urn:microsoft.com/office/officeart/2005/8/layout/StepDownProcess"/>
    <dgm:cxn modelId="{8C4744C9-6313-459A-8BC2-7B613893538B}" type="presParOf" srcId="{A94DB801-12AE-4791-97A1-A77BA74ED736}" destId="{D7454228-59AA-424A-AF3F-6CA0624CF6C2}" srcOrd="0" destOrd="0" presId="urn:microsoft.com/office/officeart/2005/8/layout/StepDownProcess"/>
    <dgm:cxn modelId="{3387E30C-2207-4EFF-8137-45C697F6B9E4}" type="presParOf" srcId="{A94DB801-12AE-4791-97A1-A77BA74ED736}" destId="{C3C71660-A3D0-41BE-86FF-16D04C39668D}" srcOrd="1" destOrd="0" presId="urn:microsoft.com/office/officeart/2005/8/layout/StepDownProcess"/>
    <dgm:cxn modelId="{73D9A77D-62EB-40D5-83AB-A48865BAF6F9}" type="presParOf" srcId="{A94DB801-12AE-4791-97A1-A77BA74ED736}" destId="{37158378-58AF-4356-829A-AEF79D312F19}" srcOrd="2" destOrd="0" presId="urn:microsoft.com/office/officeart/2005/8/layout/StepDownProcess"/>
    <dgm:cxn modelId="{99FA8EB1-92CB-4C6C-894F-2432A4E47F2B}" type="presParOf" srcId="{D8876F53-0A7F-480B-A855-890AB2B7383D}" destId="{56C82FEC-8D92-40ED-B117-8E7DB92F62E4}" srcOrd="1" destOrd="0" presId="urn:microsoft.com/office/officeart/2005/8/layout/StepDownProcess"/>
    <dgm:cxn modelId="{C9306D01-B69A-4555-804B-FD8F7F304107}" type="presParOf" srcId="{D8876F53-0A7F-480B-A855-890AB2B7383D}" destId="{21B3070E-647E-49D9-BCFA-ECD4A28ECE1B}" srcOrd="2" destOrd="0" presId="urn:microsoft.com/office/officeart/2005/8/layout/StepDownProcess"/>
    <dgm:cxn modelId="{9C9CF6E6-9236-4080-BCE8-515FB44B1180}" type="presParOf" srcId="{21B3070E-647E-49D9-BCFA-ECD4A28ECE1B}" destId="{415AE7A4-82DD-4A37-966C-A8AB364D0C25}" srcOrd="0" destOrd="0" presId="urn:microsoft.com/office/officeart/2005/8/layout/StepDownProcess"/>
    <dgm:cxn modelId="{18A6D1C6-4649-4828-8135-B25AB2E1B5D8}" type="presParOf" srcId="{21B3070E-647E-49D9-BCFA-ECD4A28ECE1B}" destId="{2D398ACB-0247-4D33-9922-D71F3DA6DE40}" srcOrd="1" destOrd="0" presId="urn:microsoft.com/office/officeart/2005/8/layout/StepDownProcess"/>
    <dgm:cxn modelId="{5760FDEC-8AAB-469B-BBEB-16A9EFFA2C96}" type="presParOf" srcId="{21B3070E-647E-49D9-BCFA-ECD4A28ECE1B}" destId="{AAF7226B-5F7B-4B79-9A63-C0AD00B9B18C}" srcOrd="2" destOrd="0" presId="urn:microsoft.com/office/officeart/2005/8/layout/StepDownProcess"/>
    <dgm:cxn modelId="{63B2ABE3-0AE8-4792-A010-A4874A4E3152}" type="presParOf" srcId="{D8876F53-0A7F-480B-A855-890AB2B7383D}" destId="{3FDDB494-16F9-4CC5-B7BC-225420DD8A67}" srcOrd="3" destOrd="0" presId="urn:microsoft.com/office/officeart/2005/8/layout/StepDownProcess"/>
    <dgm:cxn modelId="{E97CE4ED-8A43-4D60-98C1-40C51A83C363}" type="presParOf" srcId="{D8876F53-0A7F-480B-A855-890AB2B7383D}" destId="{0E9E7D25-7AA2-4893-BDC6-E39B4BED3742}" srcOrd="4" destOrd="0" presId="urn:microsoft.com/office/officeart/2005/8/layout/StepDownProcess"/>
    <dgm:cxn modelId="{BA408780-60CA-4CD8-A696-C83C692D88C9}" type="presParOf" srcId="{0E9E7D25-7AA2-4893-BDC6-E39B4BED3742}" destId="{3F18C1D5-B426-485F-80D0-36AA2F71235D}" srcOrd="0" destOrd="0" presId="urn:microsoft.com/office/officeart/2005/8/layout/StepDownProcess"/>
    <dgm:cxn modelId="{995B6B24-3779-4592-86F6-3F18040A2BCC}" type="presParOf" srcId="{0E9E7D25-7AA2-4893-BDC6-E39B4BED3742}" destId="{EB9C7844-E360-45CD-BF57-C8A600BB3C4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501D42-36E5-40DF-B624-BF8342DB123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18D53376-6C76-4DDD-97C7-9FAB7D496B37}">
      <dgm:prSet phldrT="[Text]" custT="1"/>
      <dgm:spPr/>
      <dgm:t>
        <a:bodyPr/>
        <a:lstStyle/>
        <a:p>
          <a:r>
            <a:rPr lang="en-ZA" sz="1400" dirty="0"/>
            <a:t>Implement NUA, SDG through NDP</a:t>
          </a:r>
        </a:p>
      </dgm:t>
    </dgm:pt>
    <dgm:pt modelId="{AEB0FEC9-EE39-46EB-A2FD-4E2F824ED80E}" type="parTrans" cxnId="{2104269E-2587-4FAA-B0C2-D6CC038D016C}">
      <dgm:prSet/>
      <dgm:spPr/>
      <dgm:t>
        <a:bodyPr/>
        <a:lstStyle/>
        <a:p>
          <a:endParaRPr lang="en-ZA" sz="1400"/>
        </a:p>
      </dgm:t>
    </dgm:pt>
    <dgm:pt modelId="{5A2BBB62-951D-470F-9A0B-71898A27FA67}" type="sibTrans" cxnId="{2104269E-2587-4FAA-B0C2-D6CC038D016C}">
      <dgm:prSet/>
      <dgm:spPr/>
    </dgm:pt>
    <dgm:pt modelId="{B6933BD7-59B7-4B81-85A3-5DD844D93817}">
      <dgm:prSet phldrT="[Text]" custT="1"/>
      <dgm:spPr/>
      <dgm:t>
        <a:bodyPr/>
        <a:lstStyle/>
        <a:p>
          <a:r>
            <a:rPr lang="en-ZA" sz="1400" dirty="0"/>
            <a:t>Mobilise all-of-society in urban management</a:t>
          </a:r>
        </a:p>
      </dgm:t>
    </dgm:pt>
    <dgm:pt modelId="{508C1E37-D76D-4079-A918-6DD7BDB6E1AE}" type="parTrans" cxnId="{FB59AE0C-2C78-4DD5-B10C-F507B714B55C}">
      <dgm:prSet/>
      <dgm:spPr/>
      <dgm:t>
        <a:bodyPr/>
        <a:lstStyle/>
        <a:p>
          <a:endParaRPr lang="en-ZA" sz="1400"/>
        </a:p>
      </dgm:t>
    </dgm:pt>
    <dgm:pt modelId="{F912BEE8-3644-4DBA-9463-6D4D8C2E1CFA}" type="sibTrans" cxnId="{FB59AE0C-2C78-4DD5-B10C-F507B714B55C}">
      <dgm:prSet/>
      <dgm:spPr/>
    </dgm:pt>
    <dgm:pt modelId="{C811924E-991E-4EAA-BCAE-32B023B04BF4}">
      <dgm:prSet phldrT="[Text]" custT="1"/>
      <dgm:spPr/>
      <dgm:t>
        <a:bodyPr/>
        <a:lstStyle/>
        <a:p>
          <a:r>
            <a:rPr lang="en-ZA" sz="1400" dirty="0"/>
            <a:t>Overcoming apartheid spatial form and promote integrated urban space</a:t>
          </a:r>
        </a:p>
      </dgm:t>
    </dgm:pt>
    <dgm:pt modelId="{B125DDAC-ABDF-4C77-AD6A-DDA02107921D}" type="parTrans" cxnId="{9CDB6B58-1DB7-4D1E-986D-BFADCA7B4494}">
      <dgm:prSet/>
      <dgm:spPr/>
      <dgm:t>
        <a:bodyPr/>
        <a:lstStyle/>
        <a:p>
          <a:endParaRPr lang="en-ZA" sz="1400"/>
        </a:p>
      </dgm:t>
    </dgm:pt>
    <dgm:pt modelId="{253DECB5-5F32-4167-AF63-823AD89D096A}" type="sibTrans" cxnId="{9CDB6B58-1DB7-4D1E-986D-BFADCA7B4494}">
      <dgm:prSet/>
      <dgm:spPr/>
    </dgm:pt>
    <dgm:pt modelId="{ED2ED75F-BF44-43C4-BA4D-0300344B8845}">
      <dgm:prSet phldrT="[Text]" custT="1"/>
      <dgm:spPr/>
      <dgm:t>
        <a:bodyPr/>
        <a:lstStyle/>
        <a:p>
          <a:r>
            <a:rPr lang="en-ZA" sz="1400" dirty="0"/>
            <a:t>Urban development that contributes to rural development</a:t>
          </a:r>
        </a:p>
      </dgm:t>
    </dgm:pt>
    <dgm:pt modelId="{6F284D7C-7DA9-4CBB-B819-F1EC769B1B0A}" type="parTrans" cxnId="{A647C8D1-888E-4697-A1F9-5C2FA1617579}">
      <dgm:prSet/>
      <dgm:spPr/>
      <dgm:t>
        <a:bodyPr/>
        <a:lstStyle/>
        <a:p>
          <a:endParaRPr lang="en-ZA" sz="1400"/>
        </a:p>
      </dgm:t>
    </dgm:pt>
    <dgm:pt modelId="{648167B8-A645-496C-A87D-1E08EFF638B7}" type="sibTrans" cxnId="{A647C8D1-888E-4697-A1F9-5C2FA1617579}">
      <dgm:prSet/>
      <dgm:spPr/>
      <dgm:t>
        <a:bodyPr/>
        <a:lstStyle/>
        <a:p>
          <a:endParaRPr lang="en-ZA" sz="1400"/>
        </a:p>
      </dgm:t>
    </dgm:pt>
    <dgm:pt modelId="{D622373E-20DC-41ED-A946-C22A3C25CC26}">
      <dgm:prSet phldrT="[Text]" custT="1"/>
      <dgm:spPr/>
      <dgm:t>
        <a:bodyPr/>
        <a:lstStyle/>
        <a:p>
          <a:r>
            <a:rPr lang="en-ZA" sz="1400" dirty="0"/>
            <a:t>Policy and legislation reform and development to manage rapid urbanisation</a:t>
          </a:r>
        </a:p>
      </dgm:t>
    </dgm:pt>
    <dgm:pt modelId="{37AC3A2C-F802-4997-AE93-881AB3A4C0B1}" type="parTrans" cxnId="{A67CE679-F03D-4910-A425-6E0045910EA2}">
      <dgm:prSet/>
      <dgm:spPr/>
      <dgm:t>
        <a:bodyPr/>
        <a:lstStyle/>
        <a:p>
          <a:endParaRPr lang="en-ZA" sz="1400"/>
        </a:p>
      </dgm:t>
    </dgm:pt>
    <dgm:pt modelId="{BDCAC9E8-8219-4680-B59B-B95AF1BA28E1}" type="sibTrans" cxnId="{A67CE679-F03D-4910-A425-6E0045910EA2}">
      <dgm:prSet/>
      <dgm:spPr/>
      <dgm:t>
        <a:bodyPr/>
        <a:lstStyle/>
        <a:p>
          <a:endParaRPr lang="en-ZA" sz="1400" dirty="0"/>
        </a:p>
      </dgm:t>
    </dgm:pt>
    <dgm:pt modelId="{2D24031E-76BE-44C4-A826-60D75B61336E}">
      <dgm:prSet phldrT="[Text]" custT="1"/>
      <dgm:spPr/>
      <dgm:t>
        <a:bodyPr/>
        <a:lstStyle/>
        <a:p>
          <a:r>
            <a:rPr lang="en-ZA" sz="1400" dirty="0"/>
            <a:t>Programmes and instruments for municipalities to manage urban spaces</a:t>
          </a:r>
        </a:p>
      </dgm:t>
    </dgm:pt>
    <dgm:pt modelId="{3DFF4629-D138-4E2A-B3F6-40CE20947324}" type="parTrans" cxnId="{E1251FAA-4046-4B73-9047-1ECBCE71965C}">
      <dgm:prSet/>
      <dgm:spPr/>
      <dgm:t>
        <a:bodyPr/>
        <a:lstStyle/>
        <a:p>
          <a:endParaRPr lang="en-ZA" sz="1400"/>
        </a:p>
      </dgm:t>
    </dgm:pt>
    <dgm:pt modelId="{8DCAA998-A661-4266-9BB3-AAE9EACAF913}" type="sibTrans" cxnId="{E1251FAA-4046-4B73-9047-1ECBCE71965C}">
      <dgm:prSet/>
      <dgm:spPr/>
      <dgm:t>
        <a:bodyPr/>
        <a:lstStyle/>
        <a:p>
          <a:endParaRPr lang="en-ZA" sz="1400"/>
        </a:p>
      </dgm:t>
    </dgm:pt>
    <dgm:pt modelId="{CE05BDC4-0DEB-4791-9B8F-6186AFFF6673}">
      <dgm:prSet phldrT="[Text]" custT="1"/>
      <dgm:spPr/>
      <dgm:t>
        <a:bodyPr/>
        <a:lstStyle/>
        <a:p>
          <a:r>
            <a:rPr lang="en-GB" sz="1400" b="0" i="0" dirty="0"/>
            <a:t>Cooperation of government departments within the national and provincial spheres, and between them and local government</a:t>
          </a:r>
          <a:endParaRPr lang="en-ZA" sz="1400" dirty="0"/>
        </a:p>
      </dgm:t>
    </dgm:pt>
    <dgm:pt modelId="{45D0F4A4-7173-47CF-AE97-56DF93724D46}" type="parTrans" cxnId="{EBD3E2C8-A0CB-4484-B4FB-477B03B8225A}">
      <dgm:prSet/>
      <dgm:spPr/>
      <dgm:t>
        <a:bodyPr/>
        <a:lstStyle/>
        <a:p>
          <a:endParaRPr lang="en-ZA" sz="1400"/>
        </a:p>
      </dgm:t>
    </dgm:pt>
    <dgm:pt modelId="{25B66F54-3576-4905-A910-2B5C29920D5B}" type="sibTrans" cxnId="{EBD3E2C8-A0CB-4484-B4FB-477B03B8225A}">
      <dgm:prSet/>
      <dgm:spPr/>
      <dgm:t>
        <a:bodyPr/>
        <a:lstStyle/>
        <a:p>
          <a:endParaRPr lang="en-ZA" sz="1400"/>
        </a:p>
      </dgm:t>
    </dgm:pt>
    <dgm:pt modelId="{8E1098BB-4659-4576-9850-A0F31282887A}">
      <dgm:prSet phldrT="[Text]" custT="1"/>
      <dgm:spPr/>
      <dgm:t>
        <a:bodyPr/>
        <a:lstStyle/>
        <a:p>
          <a:r>
            <a:rPr lang="en-GB" sz="1400" dirty="0"/>
            <a:t>Contribute to economic growth, job-creation and development through assisting to manage the urban environment more effectively</a:t>
          </a:r>
          <a:endParaRPr lang="en-ZA" sz="1400" dirty="0"/>
        </a:p>
      </dgm:t>
    </dgm:pt>
    <dgm:pt modelId="{51084864-D966-4025-A897-F2E8687CB68F}" type="parTrans" cxnId="{ADA9EF6E-537E-4AF9-BEDA-AEF757F4C8D5}">
      <dgm:prSet/>
      <dgm:spPr/>
      <dgm:t>
        <a:bodyPr/>
        <a:lstStyle/>
        <a:p>
          <a:endParaRPr lang="en-ZA" sz="1400"/>
        </a:p>
      </dgm:t>
    </dgm:pt>
    <dgm:pt modelId="{49E258AD-956E-415E-8174-7694AA7B83D4}" type="sibTrans" cxnId="{ADA9EF6E-537E-4AF9-BEDA-AEF757F4C8D5}">
      <dgm:prSet/>
      <dgm:spPr/>
      <dgm:t>
        <a:bodyPr/>
        <a:lstStyle/>
        <a:p>
          <a:endParaRPr lang="en-ZA" sz="1400"/>
        </a:p>
      </dgm:t>
    </dgm:pt>
    <dgm:pt modelId="{079E29AA-703F-4636-9BB1-FFAE8A4BBE84}">
      <dgm:prSet phldrT="[Text]" custT="1"/>
      <dgm:spPr/>
      <dgm:t>
        <a:bodyPr/>
        <a:lstStyle/>
        <a:p>
          <a:r>
            <a:rPr lang="en-GB" sz="1400" dirty="0"/>
            <a:t>Alignment of spatial decisions and integration of fiscal, regulatory and support measures</a:t>
          </a:r>
          <a:endParaRPr lang="en-ZA" sz="1400" dirty="0"/>
        </a:p>
      </dgm:t>
    </dgm:pt>
    <dgm:pt modelId="{F104025B-FFB1-4C82-B7EF-11A10FCFD6EF}" type="parTrans" cxnId="{5AD18B2A-09DC-462F-AC26-638468F4239A}">
      <dgm:prSet/>
      <dgm:spPr/>
      <dgm:t>
        <a:bodyPr/>
        <a:lstStyle/>
        <a:p>
          <a:endParaRPr lang="en-ZA" sz="1400"/>
        </a:p>
      </dgm:t>
    </dgm:pt>
    <dgm:pt modelId="{3CF38576-6A2A-4D92-A46C-06EF390052D4}" type="sibTrans" cxnId="{5AD18B2A-09DC-462F-AC26-638468F4239A}">
      <dgm:prSet/>
      <dgm:spPr/>
      <dgm:t>
        <a:bodyPr/>
        <a:lstStyle/>
        <a:p>
          <a:endParaRPr lang="en-ZA" sz="1400"/>
        </a:p>
      </dgm:t>
    </dgm:pt>
    <dgm:pt modelId="{7115ED84-9732-4355-BED8-3D13424F52B8}">
      <dgm:prSet phldrT="[Text]" custT="1"/>
      <dgm:spPr/>
      <dgm:t>
        <a:bodyPr/>
        <a:lstStyle/>
        <a:p>
          <a:r>
            <a:rPr lang="en-GB" sz="1400" dirty="0"/>
            <a:t>Assigning functional accountability for the implementation of public interventions in urban spaces</a:t>
          </a:r>
          <a:endParaRPr lang="en-ZA" sz="1400" dirty="0"/>
        </a:p>
      </dgm:t>
    </dgm:pt>
    <dgm:pt modelId="{18E02D70-2CCB-4246-B040-59CE7FD36DB1}" type="parTrans" cxnId="{8A25BAD1-32A7-4EF7-9A89-1C026E4FB878}">
      <dgm:prSet/>
      <dgm:spPr/>
      <dgm:t>
        <a:bodyPr/>
        <a:lstStyle/>
        <a:p>
          <a:endParaRPr lang="en-ZA" sz="1400"/>
        </a:p>
      </dgm:t>
    </dgm:pt>
    <dgm:pt modelId="{9077B8FF-4D97-461F-B15E-820C7F988D2E}" type="sibTrans" cxnId="{8A25BAD1-32A7-4EF7-9A89-1C026E4FB878}">
      <dgm:prSet/>
      <dgm:spPr/>
      <dgm:t>
        <a:bodyPr/>
        <a:lstStyle/>
        <a:p>
          <a:endParaRPr lang="en-ZA" sz="1400"/>
        </a:p>
      </dgm:t>
    </dgm:pt>
    <dgm:pt modelId="{BA551956-0328-4073-AADE-92FC1AEC4C2F}">
      <dgm:prSet phldrT="[Text]" custT="1"/>
      <dgm:spPr/>
      <dgm:t>
        <a:bodyPr/>
        <a:lstStyle/>
        <a:p>
          <a:r>
            <a:rPr lang="en-GB" sz="1400" dirty="0"/>
            <a:t>Contribute to sector-specific policies and legislation to manage rapid urbanization effectively</a:t>
          </a:r>
          <a:endParaRPr lang="en-ZA" sz="1400" dirty="0"/>
        </a:p>
      </dgm:t>
    </dgm:pt>
    <dgm:pt modelId="{13125AB5-319E-4863-9434-4A3D65E9DF91}" type="parTrans" cxnId="{129E21FA-4B87-4AA5-B73C-1FDD31392D0C}">
      <dgm:prSet/>
      <dgm:spPr/>
      <dgm:t>
        <a:bodyPr/>
        <a:lstStyle/>
        <a:p>
          <a:endParaRPr lang="en-ZA" sz="1400"/>
        </a:p>
      </dgm:t>
    </dgm:pt>
    <dgm:pt modelId="{2E500005-8A83-45EF-8AB7-B9FF27000767}" type="sibTrans" cxnId="{129E21FA-4B87-4AA5-B73C-1FDD31392D0C}">
      <dgm:prSet/>
      <dgm:spPr/>
      <dgm:t>
        <a:bodyPr/>
        <a:lstStyle/>
        <a:p>
          <a:endParaRPr lang="en-ZA" sz="1400"/>
        </a:p>
      </dgm:t>
    </dgm:pt>
    <dgm:pt modelId="{48AF5B6B-5BCB-431B-8BD4-45B684C59766}" type="pres">
      <dgm:prSet presAssocID="{6F501D42-36E5-40DF-B624-BF8342DB123C}" presName="diagram" presStyleCnt="0">
        <dgm:presLayoutVars>
          <dgm:dir/>
          <dgm:resizeHandles val="exact"/>
        </dgm:presLayoutVars>
      </dgm:prSet>
      <dgm:spPr/>
    </dgm:pt>
    <dgm:pt modelId="{028757A7-6749-4D15-8F1E-321DFEC6B398}" type="pres">
      <dgm:prSet presAssocID="{18D53376-6C76-4DDD-97C7-9FAB7D496B37}" presName="node" presStyleLbl="node1" presStyleIdx="0" presStyleCnt="11">
        <dgm:presLayoutVars>
          <dgm:bulletEnabled val="1"/>
        </dgm:presLayoutVars>
      </dgm:prSet>
      <dgm:spPr/>
    </dgm:pt>
    <dgm:pt modelId="{3E2ADB8B-779B-4421-A2C8-79CF101C4F09}" type="pres">
      <dgm:prSet presAssocID="{5A2BBB62-951D-470F-9A0B-71898A27FA67}" presName="sibTrans" presStyleCnt="0"/>
      <dgm:spPr/>
    </dgm:pt>
    <dgm:pt modelId="{07889BCF-0C9C-495B-899A-4CEB554CF50A}" type="pres">
      <dgm:prSet presAssocID="{B6933BD7-59B7-4B81-85A3-5DD844D93817}" presName="node" presStyleLbl="node1" presStyleIdx="1" presStyleCnt="11">
        <dgm:presLayoutVars>
          <dgm:bulletEnabled val="1"/>
        </dgm:presLayoutVars>
      </dgm:prSet>
      <dgm:spPr/>
    </dgm:pt>
    <dgm:pt modelId="{8BBA1BC8-B0FC-43F4-856B-5D2B34DE1E09}" type="pres">
      <dgm:prSet presAssocID="{F912BEE8-3644-4DBA-9463-6D4D8C2E1CFA}" presName="sibTrans" presStyleCnt="0"/>
      <dgm:spPr/>
    </dgm:pt>
    <dgm:pt modelId="{23DA2F3D-846E-4A13-9E8B-0AF460BC0C71}" type="pres">
      <dgm:prSet presAssocID="{C811924E-991E-4EAA-BCAE-32B023B04BF4}" presName="node" presStyleLbl="node1" presStyleIdx="2" presStyleCnt="11">
        <dgm:presLayoutVars>
          <dgm:bulletEnabled val="1"/>
        </dgm:presLayoutVars>
      </dgm:prSet>
      <dgm:spPr/>
    </dgm:pt>
    <dgm:pt modelId="{CEC39DB0-5BFD-41F4-8141-28BA0E2F034B}" type="pres">
      <dgm:prSet presAssocID="{253DECB5-5F32-4167-AF63-823AD89D096A}" presName="sibTrans" presStyleCnt="0"/>
      <dgm:spPr/>
    </dgm:pt>
    <dgm:pt modelId="{2E847B8A-EF7F-45B0-A276-11FFF8BBFAD4}" type="pres">
      <dgm:prSet presAssocID="{ED2ED75F-BF44-43C4-BA4D-0300344B8845}" presName="node" presStyleLbl="node1" presStyleIdx="3" presStyleCnt="11">
        <dgm:presLayoutVars>
          <dgm:bulletEnabled val="1"/>
        </dgm:presLayoutVars>
      </dgm:prSet>
      <dgm:spPr/>
    </dgm:pt>
    <dgm:pt modelId="{9FE95EA2-AFDA-4372-9479-CEB4C32F3699}" type="pres">
      <dgm:prSet presAssocID="{648167B8-A645-496C-A87D-1E08EFF638B7}" presName="sibTrans" presStyleCnt="0"/>
      <dgm:spPr/>
    </dgm:pt>
    <dgm:pt modelId="{FF70F2BA-5424-4323-B453-6C3671CAD486}" type="pres">
      <dgm:prSet presAssocID="{D622373E-20DC-41ED-A946-C22A3C25CC26}" presName="node" presStyleLbl="node1" presStyleIdx="4" presStyleCnt="11">
        <dgm:presLayoutVars>
          <dgm:bulletEnabled val="1"/>
        </dgm:presLayoutVars>
      </dgm:prSet>
      <dgm:spPr/>
    </dgm:pt>
    <dgm:pt modelId="{4F12DA85-3640-472E-8420-E502E8A4BEA7}" type="pres">
      <dgm:prSet presAssocID="{BDCAC9E8-8219-4680-B59B-B95AF1BA28E1}" presName="sibTrans" presStyleCnt="0"/>
      <dgm:spPr/>
    </dgm:pt>
    <dgm:pt modelId="{89A5F432-34C1-4BC0-9AA2-AE6297B778AD}" type="pres">
      <dgm:prSet presAssocID="{2D24031E-76BE-44C4-A826-60D75B61336E}" presName="node" presStyleLbl="node1" presStyleIdx="5" presStyleCnt="11">
        <dgm:presLayoutVars>
          <dgm:bulletEnabled val="1"/>
        </dgm:presLayoutVars>
      </dgm:prSet>
      <dgm:spPr/>
    </dgm:pt>
    <dgm:pt modelId="{D5C7A3D2-AE06-41DF-AAE9-0B0DA9866E46}" type="pres">
      <dgm:prSet presAssocID="{8DCAA998-A661-4266-9BB3-AAE9EACAF913}" presName="sibTrans" presStyleCnt="0"/>
      <dgm:spPr/>
    </dgm:pt>
    <dgm:pt modelId="{D3074F62-E708-4FD8-B624-5D4A8BE67B7E}" type="pres">
      <dgm:prSet presAssocID="{8E1098BB-4659-4576-9850-A0F31282887A}" presName="node" presStyleLbl="node1" presStyleIdx="6" presStyleCnt="11">
        <dgm:presLayoutVars>
          <dgm:bulletEnabled val="1"/>
        </dgm:presLayoutVars>
      </dgm:prSet>
      <dgm:spPr/>
    </dgm:pt>
    <dgm:pt modelId="{E9DB3675-F971-491A-9847-348999F1AD1F}" type="pres">
      <dgm:prSet presAssocID="{49E258AD-956E-415E-8174-7694AA7B83D4}" presName="sibTrans" presStyleCnt="0"/>
      <dgm:spPr/>
    </dgm:pt>
    <dgm:pt modelId="{B9D0E596-3A13-4AA4-A179-2316AE299DBD}" type="pres">
      <dgm:prSet presAssocID="{079E29AA-703F-4636-9BB1-FFAE8A4BBE84}" presName="node" presStyleLbl="node1" presStyleIdx="7" presStyleCnt="11">
        <dgm:presLayoutVars>
          <dgm:bulletEnabled val="1"/>
        </dgm:presLayoutVars>
      </dgm:prSet>
      <dgm:spPr/>
    </dgm:pt>
    <dgm:pt modelId="{ECB80B6F-A977-4425-86B1-5EFCE0418169}" type="pres">
      <dgm:prSet presAssocID="{3CF38576-6A2A-4D92-A46C-06EF390052D4}" presName="sibTrans" presStyleCnt="0"/>
      <dgm:spPr/>
    </dgm:pt>
    <dgm:pt modelId="{1503DC90-856F-4941-8A70-4A90FD61ACFE}" type="pres">
      <dgm:prSet presAssocID="{7115ED84-9732-4355-BED8-3D13424F52B8}" presName="node" presStyleLbl="node1" presStyleIdx="8" presStyleCnt="11">
        <dgm:presLayoutVars>
          <dgm:bulletEnabled val="1"/>
        </dgm:presLayoutVars>
      </dgm:prSet>
      <dgm:spPr/>
    </dgm:pt>
    <dgm:pt modelId="{5517EA57-C515-456D-94E9-ED24A03CD162}" type="pres">
      <dgm:prSet presAssocID="{9077B8FF-4D97-461F-B15E-820C7F988D2E}" presName="sibTrans" presStyleCnt="0"/>
      <dgm:spPr/>
    </dgm:pt>
    <dgm:pt modelId="{8AB51155-23AC-4FB4-899A-B69E01FFEB0A}" type="pres">
      <dgm:prSet presAssocID="{BA551956-0328-4073-AADE-92FC1AEC4C2F}" presName="node" presStyleLbl="node1" presStyleIdx="9" presStyleCnt="11">
        <dgm:presLayoutVars>
          <dgm:bulletEnabled val="1"/>
        </dgm:presLayoutVars>
      </dgm:prSet>
      <dgm:spPr/>
    </dgm:pt>
    <dgm:pt modelId="{B0335D8B-7CD7-4CC9-93B3-C93DBC5B56B4}" type="pres">
      <dgm:prSet presAssocID="{2E500005-8A83-45EF-8AB7-B9FF27000767}" presName="sibTrans" presStyleCnt="0"/>
      <dgm:spPr/>
    </dgm:pt>
    <dgm:pt modelId="{20967BD7-2557-441D-9386-EF7F1AB109B7}" type="pres">
      <dgm:prSet presAssocID="{CE05BDC4-0DEB-4791-9B8F-6186AFFF6673}" presName="node" presStyleLbl="node1" presStyleIdx="10" presStyleCnt="11">
        <dgm:presLayoutVars>
          <dgm:bulletEnabled val="1"/>
        </dgm:presLayoutVars>
      </dgm:prSet>
      <dgm:spPr/>
    </dgm:pt>
  </dgm:ptLst>
  <dgm:cxnLst>
    <dgm:cxn modelId="{FB59AE0C-2C78-4DD5-B10C-F507B714B55C}" srcId="{6F501D42-36E5-40DF-B624-BF8342DB123C}" destId="{B6933BD7-59B7-4B81-85A3-5DD844D93817}" srcOrd="1" destOrd="0" parTransId="{508C1E37-D76D-4079-A918-6DD7BDB6E1AE}" sibTransId="{F912BEE8-3644-4DBA-9463-6D4D8C2E1CFA}"/>
    <dgm:cxn modelId="{7994C224-4F9B-4902-94B6-7DE7BDCABCA4}" type="presOf" srcId="{7115ED84-9732-4355-BED8-3D13424F52B8}" destId="{1503DC90-856F-4941-8A70-4A90FD61ACFE}" srcOrd="0" destOrd="0" presId="urn:microsoft.com/office/officeart/2005/8/layout/default"/>
    <dgm:cxn modelId="{5AD18B2A-09DC-462F-AC26-638468F4239A}" srcId="{6F501D42-36E5-40DF-B624-BF8342DB123C}" destId="{079E29AA-703F-4636-9BB1-FFAE8A4BBE84}" srcOrd="7" destOrd="0" parTransId="{F104025B-FFB1-4C82-B7EF-11A10FCFD6EF}" sibTransId="{3CF38576-6A2A-4D92-A46C-06EF390052D4}"/>
    <dgm:cxn modelId="{2774725F-D92F-4D1E-BDB1-DE7A488C2E22}" type="presOf" srcId="{CE05BDC4-0DEB-4791-9B8F-6186AFFF6673}" destId="{20967BD7-2557-441D-9386-EF7F1AB109B7}" srcOrd="0" destOrd="0" presId="urn:microsoft.com/office/officeart/2005/8/layout/default"/>
    <dgm:cxn modelId="{0B6A4344-87C3-498B-895E-0B7A4CDBA36F}" type="presOf" srcId="{2D24031E-76BE-44C4-A826-60D75B61336E}" destId="{89A5F432-34C1-4BC0-9AA2-AE6297B778AD}" srcOrd="0" destOrd="0" presId="urn:microsoft.com/office/officeart/2005/8/layout/default"/>
    <dgm:cxn modelId="{CB9D6764-80EF-4E41-839F-1E9B5EBADC14}" type="presOf" srcId="{6F501D42-36E5-40DF-B624-BF8342DB123C}" destId="{48AF5B6B-5BCB-431B-8BD4-45B684C59766}" srcOrd="0" destOrd="0" presId="urn:microsoft.com/office/officeart/2005/8/layout/default"/>
    <dgm:cxn modelId="{19905865-6836-4790-899F-E8CBB89A7AD6}" type="presOf" srcId="{BA551956-0328-4073-AADE-92FC1AEC4C2F}" destId="{8AB51155-23AC-4FB4-899A-B69E01FFEB0A}" srcOrd="0" destOrd="0" presId="urn:microsoft.com/office/officeart/2005/8/layout/default"/>
    <dgm:cxn modelId="{ADA9EF6E-537E-4AF9-BEDA-AEF757F4C8D5}" srcId="{6F501D42-36E5-40DF-B624-BF8342DB123C}" destId="{8E1098BB-4659-4576-9850-A0F31282887A}" srcOrd="6" destOrd="0" parTransId="{51084864-D966-4025-A897-F2E8687CB68F}" sibTransId="{49E258AD-956E-415E-8174-7694AA7B83D4}"/>
    <dgm:cxn modelId="{E204AC55-26A6-44FC-8C2F-7F77ACF24733}" type="presOf" srcId="{079E29AA-703F-4636-9BB1-FFAE8A4BBE84}" destId="{B9D0E596-3A13-4AA4-A179-2316AE299DBD}" srcOrd="0" destOrd="0" presId="urn:microsoft.com/office/officeart/2005/8/layout/default"/>
    <dgm:cxn modelId="{9CDB6B58-1DB7-4D1E-986D-BFADCA7B4494}" srcId="{6F501D42-36E5-40DF-B624-BF8342DB123C}" destId="{C811924E-991E-4EAA-BCAE-32B023B04BF4}" srcOrd="2" destOrd="0" parTransId="{B125DDAC-ABDF-4C77-AD6A-DDA02107921D}" sibTransId="{253DECB5-5F32-4167-AF63-823AD89D096A}"/>
    <dgm:cxn modelId="{A67CE679-F03D-4910-A425-6E0045910EA2}" srcId="{6F501D42-36E5-40DF-B624-BF8342DB123C}" destId="{D622373E-20DC-41ED-A946-C22A3C25CC26}" srcOrd="4" destOrd="0" parTransId="{37AC3A2C-F802-4997-AE93-881AB3A4C0B1}" sibTransId="{BDCAC9E8-8219-4680-B59B-B95AF1BA28E1}"/>
    <dgm:cxn modelId="{2E17E58C-7DEE-445D-9D88-2B59E60863AD}" type="presOf" srcId="{18D53376-6C76-4DDD-97C7-9FAB7D496B37}" destId="{028757A7-6749-4D15-8F1E-321DFEC6B398}" srcOrd="0" destOrd="0" presId="urn:microsoft.com/office/officeart/2005/8/layout/default"/>
    <dgm:cxn modelId="{2104269E-2587-4FAA-B0C2-D6CC038D016C}" srcId="{6F501D42-36E5-40DF-B624-BF8342DB123C}" destId="{18D53376-6C76-4DDD-97C7-9FAB7D496B37}" srcOrd="0" destOrd="0" parTransId="{AEB0FEC9-EE39-46EB-A2FD-4E2F824ED80E}" sibTransId="{5A2BBB62-951D-470F-9A0B-71898A27FA67}"/>
    <dgm:cxn modelId="{D78C1FA3-0875-4862-A317-AD655FB1EB7C}" type="presOf" srcId="{C811924E-991E-4EAA-BCAE-32B023B04BF4}" destId="{23DA2F3D-846E-4A13-9E8B-0AF460BC0C71}" srcOrd="0" destOrd="0" presId="urn:microsoft.com/office/officeart/2005/8/layout/default"/>
    <dgm:cxn modelId="{E1251FAA-4046-4B73-9047-1ECBCE71965C}" srcId="{6F501D42-36E5-40DF-B624-BF8342DB123C}" destId="{2D24031E-76BE-44C4-A826-60D75B61336E}" srcOrd="5" destOrd="0" parTransId="{3DFF4629-D138-4E2A-B3F6-40CE20947324}" sibTransId="{8DCAA998-A661-4266-9BB3-AAE9EACAF913}"/>
    <dgm:cxn modelId="{EBD3E2C8-A0CB-4484-B4FB-477B03B8225A}" srcId="{6F501D42-36E5-40DF-B624-BF8342DB123C}" destId="{CE05BDC4-0DEB-4791-9B8F-6186AFFF6673}" srcOrd="10" destOrd="0" parTransId="{45D0F4A4-7173-47CF-AE97-56DF93724D46}" sibTransId="{25B66F54-3576-4905-A910-2B5C29920D5B}"/>
    <dgm:cxn modelId="{8A25BAD1-32A7-4EF7-9A89-1C026E4FB878}" srcId="{6F501D42-36E5-40DF-B624-BF8342DB123C}" destId="{7115ED84-9732-4355-BED8-3D13424F52B8}" srcOrd="8" destOrd="0" parTransId="{18E02D70-2CCB-4246-B040-59CE7FD36DB1}" sibTransId="{9077B8FF-4D97-461F-B15E-820C7F988D2E}"/>
    <dgm:cxn modelId="{A647C8D1-888E-4697-A1F9-5C2FA1617579}" srcId="{6F501D42-36E5-40DF-B624-BF8342DB123C}" destId="{ED2ED75F-BF44-43C4-BA4D-0300344B8845}" srcOrd="3" destOrd="0" parTransId="{6F284D7C-7DA9-4CBB-B819-F1EC769B1B0A}" sibTransId="{648167B8-A645-496C-A87D-1E08EFF638B7}"/>
    <dgm:cxn modelId="{2E2C6FD4-0B7C-495D-BD7B-4BBAB3B86578}" type="presOf" srcId="{8E1098BB-4659-4576-9850-A0F31282887A}" destId="{D3074F62-E708-4FD8-B624-5D4A8BE67B7E}" srcOrd="0" destOrd="0" presId="urn:microsoft.com/office/officeart/2005/8/layout/default"/>
    <dgm:cxn modelId="{8C7FA1D6-A554-40D0-BB8D-5B4614281AD0}" type="presOf" srcId="{D622373E-20DC-41ED-A946-C22A3C25CC26}" destId="{FF70F2BA-5424-4323-B453-6C3671CAD486}" srcOrd="0" destOrd="0" presId="urn:microsoft.com/office/officeart/2005/8/layout/default"/>
    <dgm:cxn modelId="{EAF098E0-6263-4221-9E93-B97C74C4739F}" type="presOf" srcId="{B6933BD7-59B7-4B81-85A3-5DD844D93817}" destId="{07889BCF-0C9C-495B-899A-4CEB554CF50A}" srcOrd="0" destOrd="0" presId="urn:microsoft.com/office/officeart/2005/8/layout/default"/>
    <dgm:cxn modelId="{D10EA6F5-2C6A-46A3-9D16-F5D31A61BD59}" type="presOf" srcId="{ED2ED75F-BF44-43C4-BA4D-0300344B8845}" destId="{2E847B8A-EF7F-45B0-A276-11FFF8BBFAD4}" srcOrd="0" destOrd="0" presId="urn:microsoft.com/office/officeart/2005/8/layout/default"/>
    <dgm:cxn modelId="{129E21FA-4B87-4AA5-B73C-1FDD31392D0C}" srcId="{6F501D42-36E5-40DF-B624-BF8342DB123C}" destId="{BA551956-0328-4073-AADE-92FC1AEC4C2F}" srcOrd="9" destOrd="0" parTransId="{13125AB5-319E-4863-9434-4A3D65E9DF91}" sibTransId="{2E500005-8A83-45EF-8AB7-B9FF27000767}"/>
    <dgm:cxn modelId="{E4D825FB-00C5-4993-8E0D-23A9A126E06B}" type="presParOf" srcId="{48AF5B6B-5BCB-431B-8BD4-45B684C59766}" destId="{028757A7-6749-4D15-8F1E-321DFEC6B398}" srcOrd="0" destOrd="0" presId="urn:microsoft.com/office/officeart/2005/8/layout/default"/>
    <dgm:cxn modelId="{837EB770-8F79-45BF-AE7F-63D1FDD4EAC6}" type="presParOf" srcId="{48AF5B6B-5BCB-431B-8BD4-45B684C59766}" destId="{3E2ADB8B-779B-4421-A2C8-79CF101C4F09}" srcOrd="1" destOrd="0" presId="urn:microsoft.com/office/officeart/2005/8/layout/default"/>
    <dgm:cxn modelId="{01F73A68-05C0-4515-B3DC-20D56BBCBC36}" type="presParOf" srcId="{48AF5B6B-5BCB-431B-8BD4-45B684C59766}" destId="{07889BCF-0C9C-495B-899A-4CEB554CF50A}" srcOrd="2" destOrd="0" presId="urn:microsoft.com/office/officeart/2005/8/layout/default"/>
    <dgm:cxn modelId="{0B8DBB56-5583-4192-AE23-0B676B547E40}" type="presParOf" srcId="{48AF5B6B-5BCB-431B-8BD4-45B684C59766}" destId="{8BBA1BC8-B0FC-43F4-856B-5D2B34DE1E09}" srcOrd="3" destOrd="0" presId="urn:microsoft.com/office/officeart/2005/8/layout/default"/>
    <dgm:cxn modelId="{DB1C07B3-3852-406F-BE65-990B4BF54777}" type="presParOf" srcId="{48AF5B6B-5BCB-431B-8BD4-45B684C59766}" destId="{23DA2F3D-846E-4A13-9E8B-0AF460BC0C71}" srcOrd="4" destOrd="0" presId="urn:microsoft.com/office/officeart/2005/8/layout/default"/>
    <dgm:cxn modelId="{501171EF-4937-42E0-8F67-1C64204E9EF9}" type="presParOf" srcId="{48AF5B6B-5BCB-431B-8BD4-45B684C59766}" destId="{CEC39DB0-5BFD-41F4-8141-28BA0E2F034B}" srcOrd="5" destOrd="0" presId="urn:microsoft.com/office/officeart/2005/8/layout/default"/>
    <dgm:cxn modelId="{8656FB66-D52B-4FC5-A43C-D8E1E564B6A5}" type="presParOf" srcId="{48AF5B6B-5BCB-431B-8BD4-45B684C59766}" destId="{2E847B8A-EF7F-45B0-A276-11FFF8BBFAD4}" srcOrd="6" destOrd="0" presId="urn:microsoft.com/office/officeart/2005/8/layout/default"/>
    <dgm:cxn modelId="{42808B8E-6430-4851-9878-3C4D0815D6BE}" type="presParOf" srcId="{48AF5B6B-5BCB-431B-8BD4-45B684C59766}" destId="{9FE95EA2-AFDA-4372-9479-CEB4C32F3699}" srcOrd="7" destOrd="0" presId="urn:microsoft.com/office/officeart/2005/8/layout/default"/>
    <dgm:cxn modelId="{57737E05-88CF-4414-9570-030B503FCD1E}" type="presParOf" srcId="{48AF5B6B-5BCB-431B-8BD4-45B684C59766}" destId="{FF70F2BA-5424-4323-B453-6C3671CAD486}" srcOrd="8" destOrd="0" presId="urn:microsoft.com/office/officeart/2005/8/layout/default"/>
    <dgm:cxn modelId="{32D68BDE-81F6-4B9B-B480-5616FCAC236E}" type="presParOf" srcId="{48AF5B6B-5BCB-431B-8BD4-45B684C59766}" destId="{4F12DA85-3640-472E-8420-E502E8A4BEA7}" srcOrd="9" destOrd="0" presId="urn:microsoft.com/office/officeart/2005/8/layout/default"/>
    <dgm:cxn modelId="{B1232F02-F70A-43A4-AF65-7792F995249C}" type="presParOf" srcId="{48AF5B6B-5BCB-431B-8BD4-45B684C59766}" destId="{89A5F432-34C1-4BC0-9AA2-AE6297B778AD}" srcOrd="10" destOrd="0" presId="urn:microsoft.com/office/officeart/2005/8/layout/default"/>
    <dgm:cxn modelId="{E353B5D0-7580-46BB-B5C5-2EA9C59579FF}" type="presParOf" srcId="{48AF5B6B-5BCB-431B-8BD4-45B684C59766}" destId="{D5C7A3D2-AE06-41DF-AAE9-0B0DA9866E46}" srcOrd="11" destOrd="0" presId="urn:microsoft.com/office/officeart/2005/8/layout/default"/>
    <dgm:cxn modelId="{4C198182-DA55-4C0C-856C-AB8BE55CB0B6}" type="presParOf" srcId="{48AF5B6B-5BCB-431B-8BD4-45B684C59766}" destId="{D3074F62-E708-4FD8-B624-5D4A8BE67B7E}" srcOrd="12" destOrd="0" presId="urn:microsoft.com/office/officeart/2005/8/layout/default"/>
    <dgm:cxn modelId="{476D1B91-EA19-456C-AB6E-A08C347B22E9}" type="presParOf" srcId="{48AF5B6B-5BCB-431B-8BD4-45B684C59766}" destId="{E9DB3675-F971-491A-9847-348999F1AD1F}" srcOrd="13" destOrd="0" presId="urn:microsoft.com/office/officeart/2005/8/layout/default"/>
    <dgm:cxn modelId="{B6E527CE-01F5-40BE-AFFC-0D8E511A2A68}" type="presParOf" srcId="{48AF5B6B-5BCB-431B-8BD4-45B684C59766}" destId="{B9D0E596-3A13-4AA4-A179-2316AE299DBD}" srcOrd="14" destOrd="0" presId="urn:microsoft.com/office/officeart/2005/8/layout/default"/>
    <dgm:cxn modelId="{DD0D5CE5-4F83-4BAA-BBED-89FC1C690386}" type="presParOf" srcId="{48AF5B6B-5BCB-431B-8BD4-45B684C59766}" destId="{ECB80B6F-A977-4425-86B1-5EFCE0418169}" srcOrd="15" destOrd="0" presId="urn:microsoft.com/office/officeart/2005/8/layout/default"/>
    <dgm:cxn modelId="{0C83EEE7-DA79-4E9C-AC82-20D7E3907F61}" type="presParOf" srcId="{48AF5B6B-5BCB-431B-8BD4-45B684C59766}" destId="{1503DC90-856F-4941-8A70-4A90FD61ACFE}" srcOrd="16" destOrd="0" presId="urn:microsoft.com/office/officeart/2005/8/layout/default"/>
    <dgm:cxn modelId="{1C39CBBD-3BC6-41A8-876E-3494E183AFAF}" type="presParOf" srcId="{48AF5B6B-5BCB-431B-8BD4-45B684C59766}" destId="{5517EA57-C515-456D-94E9-ED24A03CD162}" srcOrd="17" destOrd="0" presId="urn:microsoft.com/office/officeart/2005/8/layout/default"/>
    <dgm:cxn modelId="{AB344F6C-26B4-4B51-B1B2-68D00135FE15}" type="presParOf" srcId="{48AF5B6B-5BCB-431B-8BD4-45B684C59766}" destId="{8AB51155-23AC-4FB4-899A-B69E01FFEB0A}" srcOrd="18" destOrd="0" presId="urn:microsoft.com/office/officeart/2005/8/layout/default"/>
    <dgm:cxn modelId="{028C2C36-4B03-4B04-B568-7AA3C35077F0}" type="presParOf" srcId="{48AF5B6B-5BCB-431B-8BD4-45B684C59766}" destId="{B0335D8B-7CD7-4CC9-93B3-C93DBC5B56B4}" srcOrd="19" destOrd="0" presId="urn:microsoft.com/office/officeart/2005/8/layout/default"/>
    <dgm:cxn modelId="{AD7380A4-9D8D-4F71-BED4-5AC19B3187E2}" type="presParOf" srcId="{48AF5B6B-5BCB-431B-8BD4-45B684C59766}" destId="{20967BD7-2557-441D-9386-EF7F1AB109B7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79DBE8-DF89-4100-B4D5-4CCF35827E2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C91B4953-66F6-47C4-9585-A4B430D833DA}">
      <dgm:prSet phldrT="[Text]" custT="1"/>
      <dgm:spPr>
        <a:solidFill>
          <a:srgbClr val="FDB913"/>
        </a:solidFill>
      </dgm:spPr>
      <dgm:t>
        <a:bodyPr/>
        <a:lstStyle/>
        <a:p>
          <a:r>
            <a:rPr lang="en-GB" sz="2000" b="1" dirty="0">
              <a:latin typeface="Proxima Nova Cn Rg" panose="02000506030000020004" pitchFamily="50" charset="0"/>
            </a:rPr>
            <a:t>SACN OFFERING:</a:t>
          </a:r>
        </a:p>
        <a:p>
          <a:r>
            <a:rPr lang="en-GB" sz="1300" b="1" dirty="0">
              <a:latin typeface="Proxima Nova Cn Rg" panose="02000506030000020004" pitchFamily="50" charset="0"/>
            </a:rPr>
            <a:t> URBAN DEVELOPMENT </a:t>
          </a:r>
        </a:p>
        <a:p>
          <a:r>
            <a:rPr lang="en-GB" sz="1300" b="1" dirty="0">
              <a:latin typeface="Proxima Nova Cn Rg" panose="02000506030000020004" pitchFamily="50" charset="0"/>
            </a:rPr>
            <a:t>CITY MANAGEMENT</a:t>
          </a:r>
        </a:p>
        <a:p>
          <a:r>
            <a:rPr lang="en-GB" sz="2000" b="1" dirty="0">
              <a:latin typeface="Trebuchet MS" panose="020B0603020202020204" pitchFamily="34" charset="0"/>
            </a:rPr>
            <a:t> </a:t>
          </a:r>
          <a:endParaRPr lang="en-ZA" sz="2000" b="1" dirty="0">
            <a:latin typeface="Trebuchet MS" panose="020B0603020202020204" pitchFamily="34" charset="0"/>
          </a:endParaRPr>
        </a:p>
      </dgm:t>
    </dgm:pt>
    <dgm:pt modelId="{393FB27E-FD44-4312-8101-799E026BEE09}" type="parTrans" cxnId="{2F93898D-DBF4-4087-BFBD-8D512323E606}">
      <dgm:prSet/>
      <dgm:spPr/>
      <dgm:t>
        <a:bodyPr/>
        <a:lstStyle/>
        <a:p>
          <a:endParaRPr lang="en-ZA"/>
        </a:p>
      </dgm:t>
    </dgm:pt>
    <dgm:pt modelId="{2EC61FA8-9D9A-4E47-8BF4-7DCD1ED6CAFF}" type="sibTrans" cxnId="{2F93898D-DBF4-4087-BFBD-8D512323E606}">
      <dgm:prSet/>
      <dgm:spPr/>
      <dgm:t>
        <a:bodyPr/>
        <a:lstStyle/>
        <a:p>
          <a:endParaRPr lang="en-ZA"/>
        </a:p>
      </dgm:t>
    </dgm:pt>
    <dgm:pt modelId="{9BBFF491-6CE5-46F2-B5BA-8A357C351A6B}">
      <dgm:prSet phldrT="[Text]" custT="1"/>
      <dgm:spPr>
        <a:solidFill>
          <a:srgbClr val="80BA51"/>
        </a:solidFill>
      </dgm:spPr>
      <dgm:t>
        <a:bodyPr/>
        <a:lstStyle/>
        <a:p>
          <a:r>
            <a:rPr lang="en-GB" sz="1500" b="1" dirty="0">
              <a:latin typeface="Proxima Nova Cn Rg" panose="02000506030000020004" pitchFamily="50" charset="0"/>
            </a:rPr>
            <a:t>NETWORK OF CITIES</a:t>
          </a:r>
          <a:endParaRPr lang="en-ZA" sz="1500" b="1" dirty="0">
            <a:latin typeface="Proxima Nova Cn Rg" panose="02000506030000020004" pitchFamily="50" charset="0"/>
          </a:endParaRPr>
        </a:p>
      </dgm:t>
    </dgm:pt>
    <dgm:pt modelId="{BCA6D3BE-C58F-4598-B457-B14074C4FD6C}" type="parTrans" cxnId="{E9C5B2E2-64CE-461F-ADA0-CB515EC6AB6C}">
      <dgm:prSet/>
      <dgm:spPr/>
      <dgm:t>
        <a:bodyPr/>
        <a:lstStyle/>
        <a:p>
          <a:endParaRPr lang="en-ZA"/>
        </a:p>
      </dgm:t>
    </dgm:pt>
    <dgm:pt modelId="{F2379D31-2F55-455D-A267-438F5AD02495}" type="sibTrans" cxnId="{E9C5B2E2-64CE-461F-ADA0-CB515EC6AB6C}">
      <dgm:prSet/>
      <dgm:spPr/>
      <dgm:t>
        <a:bodyPr/>
        <a:lstStyle/>
        <a:p>
          <a:endParaRPr lang="en-ZA"/>
        </a:p>
      </dgm:t>
    </dgm:pt>
    <dgm:pt modelId="{DEDBDAC9-A896-4D45-90E3-0F6868B86269}">
      <dgm:prSet phldrT="[Text]" custT="1"/>
      <dgm:spPr>
        <a:solidFill>
          <a:srgbClr val="C61D23"/>
        </a:solidFill>
      </dgm:spPr>
      <dgm:t>
        <a:bodyPr/>
        <a:lstStyle/>
        <a:p>
          <a:r>
            <a:rPr lang="en-GB" sz="1500" b="1" dirty="0">
              <a:latin typeface="Proxima Nova Cn Rg" panose="02000506030000020004" pitchFamily="50" charset="0"/>
            </a:rPr>
            <a:t>PEER TO PEER </a:t>
          </a:r>
          <a:r>
            <a:rPr lang="en-GB" sz="1500" b="1" dirty="0">
              <a:solidFill>
                <a:schemeClr val="tx1">
                  <a:lumMod val="95000"/>
                  <a:lumOff val="5000"/>
                </a:schemeClr>
              </a:solidFill>
              <a:latin typeface="Proxima Nova Cn Rg" panose="02000506030000020004" pitchFamily="50" charset="0"/>
            </a:rPr>
            <a:t>LEARNING </a:t>
          </a:r>
          <a:endParaRPr lang="en-ZA" sz="1500" b="1" dirty="0">
            <a:solidFill>
              <a:schemeClr val="tx1">
                <a:lumMod val="95000"/>
                <a:lumOff val="5000"/>
              </a:schemeClr>
            </a:solidFill>
            <a:latin typeface="Proxima Nova Cn Rg" panose="02000506030000020004" pitchFamily="50" charset="0"/>
          </a:endParaRPr>
        </a:p>
      </dgm:t>
    </dgm:pt>
    <dgm:pt modelId="{7AB2538D-8DFC-42B2-8F02-242F1C76ED2B}" type="parTrans" cxnId="{B9280885-F774-4D5B-9ACC-4F4FDB76B095}">
      <dgm:prSet/>
      <dgm:spPr/>
      <dgm:t>
        <a:bodyPr/>
        <a:lstStyle/>
        <a:p>
          <a:endParaRPr lang="en-ZA"/>
        </a:p>
      </dgm:t>
    </dgm:pt>
    <dgm:pt modelId="{78828FAD-B6AB-465E-A6C4-C1DE289FF7BE}" type="sibTrans" cxnId="{B9280885-F774-4D5B-9ACC-4F4FDB76B095}">
      <dgm:prSet/>
      <dgm:spPr/>
      <dgm:t>
        <a:bodyPr/>
        <a:lstStyle/>
        <a:p>
          <a:endParaRPr lang="en-ZA"/>
        </a:p>
      </dgm:t>
    </dgm:pt>
    <dgm:pt modelId="{209A9588-4915-402E-9471-9A3C055F2376}">
      <dgm:prSet phldrT="[Text]" custT="1"/>
      <dgm:spPr>
        <a:solidFill>
          <a:srgbClr val="1CBBB4"/>
        </a:solidFill>
      </dgm:spPr>
      <dgm:t>
        <a:bodyPr/>
        <a:lstStyle/>
        <a:p>
          <a:r>
            <a:rPr lang="en-GB" sz="1500" b="1" dirty="0">
              <a:latin typeface="Proxima Nova Cn Rg" panose="02000506030000020004" pitchFamily="50" charset="0"/>
            </a:rPr>
            <a:t>SACN </a:t>
          </a:r>
          <a:r>
            <a:rPr lang="en-GB" sz="1500" b="1" dirty="0">
              <a:solidFill>
                <a:schemeClr val="tx1">
                  <a:lumMod val="95000"/>
                  <a:lumOff val="5000"/>
                </a:schemeClr>
              </a:solidFill>
              <a:latin typeface="Proxima Nova Cn Rg" panose="02000506030000020004" pitchFamily="50" charset="0"/>
            </a:rPr>
            <a:t>KNOWLEDGE </a:t>
          </a:r>
          <a:r>
            <a:rPr lang="en-GB" sz="1500" b="1" dirty="0">
              <a:latin typeface="Proxima Nova Cn Rg" panose="02000506030000020004" pitchFamily="50" charset="0"/>
            </a:rPr>
            <a:t>BASE</a:t>
          </a:r>
          <a:endParaRPr lang="en-ZA" sz="1500" b="1" dirty="0">
            <a:latin typeface="Proxima Nova Cn Rg" panose="02000506030000020004" pitchFamily="50" charset="0"/>
          </a:endParaRPr>
        </a:p>
      </dgm:t>
    </dgm:pt>
    <dgm:pt modelId="{F6B516E3-8D52-4D3C-B2B0-6ADCB24CD068}" type="parTrans" cxnId="{480E5F97-F262-441B-A56A-17BF47FC5387}">
      <dgm:prSet/>
      <dgm:spPr/>
      <dgm:t>
        <a:bodyPr/>
        <a:lstStyle/>
        <a:p>
          <a:endParaRPr lang="en-ZA"/>
        </a:p>
      </dgm:t>
    </dgm:pt>
    <dgm:pt modelId="{651E38A8-DA30-4C45-BA87-AE36273764AB}" type="sibTrans" cxnId="{480E5F97-F262-441B-A56A-17BF47FC5387}">
      <dgm:prSet/>
      <dgm:spPr/>
      <dgm:t>
        <a:bodyPr/>
        <a:lstStyle/>
        <a:p>
          <a:endParaRPr lang="en-ZA"/>
        </a:p>
      </dgm:t>
    </dgm:pt>
    <dgm:pt modelId="{26AE57F2-BE9D-48BD-903D-103D5E1CAA0E}">
      <dgm:prSet phldrT="[Text]" custT="1"/>
      <dgm:spPr>
        <a:solidFill>
          <a:srgbClr val="6A2B83"/>
        </a:solidFill>
      </dgm:spPr>
      <dgm:t>
        <a:bodyPr/>
        <a:lstStyle/>
        <a:p>
          <a:r>
            <a:rPr lang="en-ZA" sz="1300" b="1" dirty="0">
              <a:solidFill>
                <a:schemeClr val="tx1">
                  <a:lumMod val="95000"/>
                  <a:lumOff val="5000"/>
                </a:schemeClr>
              </a:solidFill>
              <a:latin typeface="Proxima Nova Cn Rg" panose="02000506030000020004" pitchFamily="50" charset="0"/>
            </a:rPr>
            <a:t>PARTNERSHIPS</a:t>
          </a:r>
          <a:r>
            <a:rPr lang="en-ZA" sz="1300" b="1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</a:p>
      </dgm:t>
    </dgm:pt>
    <dgm:pt modelId="{897DE0CC-69A3-432C-A4DA-8D459F5BA804}" type="parTrans" cxnId="{B80BF97D-B230-4F28-BCEF-224820BE9FB7}">
      <dgm:prSet/>
      <dgm:spPr/>
      <dgm:t>
        <a:bodyPr/>
        <a:lstStyle/>
        <a:p>
          <a:endParaRPr lang="en-ZA"/>
        </a:p>
      </dgm:t>
    </dgm:pt>
    <dgm:pt modelId="{AF865DBA-5F85-4B87-9770-EE9DC57DF7E5}" type="sibTrans" cxnId="{B80BF97D-B230-4F28-BCEF-224820BE9FB7}">
      <dgm:prSet/>
      <dgm:spPr/>
      <dgm:t>
        <a:bodyPr/>
        <a:lstStyle/>
        <a:p>
          <a:endParaRPr lang="en-ZA"/>
        </a:p>
      </dgm:t>
    </dgm:pt>
    <dgm:pt modelId="{EA7DAB8A-8AB2-4301-85E3-BC5B436686F9}">
      <dgm:prSet phldrT="[Text]" custT="1"/>
      <dgm:spPr>
        <a:solidFill>
          <a:srgbClr val="008C7A"/>
        </a:solidFill>
      </dgm:spPr>
      <dgm:t>
        <a:bodyPr/>
        <a:lstStyle/>
        <a:p>
          <a:r>
            <a:rPr lang="en-GB" sz="1500" b="1" dirty="0">
              <a:latin typeface="Trebuchet MS" panose="020B0603020202020204" pitchFamily="34" charset="0"/>
            </a:rPr>
            <a:t>PROGRAMME SUPPORT </a:t>
          </a:r>
          <a:endParaRPr lang="en-ZA" sz="1500" b="1" dirty="0">
            <a:latin typeface="Trebuchet MS" panose="020B0603020202020204" pitchFamily="34" charset="0"/>
          </a:endParaRPr>
        </a:p>
      </dgm:t>
    </dgm:pt>
    <dgm:pt modelId="{110E2376-424E-4B61-A91D-7E6CFD9D521E}" type="parTrans" cxnId="{34646004-8295-49FA-93F3-1FA8D933AB46}">
      <dgm:prSet/>
      <dgm:spPr/>
      <dgm:t>
        <a:bodyPr/>
        <a:lstStyle/>
        <a:p>
          <a:endParaRPr lang="en-ZA"/>
        </a:p>
      </dgm:t>
    </dgm:pt>
    <dgm:pt modelId="{538B81AF-2846-48B2-B3B0-C790274304B6}" type="sibTrans" cxnId="{34646004-8295-49FA-93F3-1FA8D933AB46}">
      <dgm:prSet/>
      <dgm:spPr/>
      <dgm:t>
        <a:bodyPr/>
        <a:lstStyle/>
        <a:p>
          <a:endParaRPr lang="en-ZA"/>
        </a:p>
      </dgm:t>
    </dgm:pt>
    <dgm:pt modelId="{5645A00B-1003-420B-8D93-59793766875C}">
      <dgm:prSet phldrT="[Text]" custT="1"/>
      <dgm:spPr>
        <a:solidFill>
          <a:srgbClr val="2E3082"/>
        </a:solidFill>
      </dgm:spPr>
      <dgm:t>
        <a:bodyPr/>
        <a:lstStyle/>
        <a:p>
          <a:r>
            <a:rPr lang="en-GB" sz="1500" b="1" dirty="0">
              <a:latin typeface="Proxima Nova Cn Rg" panose="02000506030000020004" pitchFamily="50" charset="0"/>
            </a:rPr>
            <a:t>ADVOCACY</a:t>
          </a:r>
          <a:r>
            <a:rPr lang="en-GB" sz="1400" dirty="0"/>
            <a:t> </a:t>
          </a:r>
          <a:endParaRPr lang="en-ZA" sz="1400" dirty="0"/>
        </a:p>
      </dgm:t>
    </dgm:pt>
    <dgm:pt modelId="{627D8312-BCCA-4802-BEB4-9D22E4E19FC0}" type="parTrans" cxnId="{B070D74A-8FC0-46D4-A565-1700C9184298}">
      <dgm:prSet/>
      <dgm:spPr/>
      <dgm:t>
        <a:bodyPr/>
        <a:lstStyle/>
        <a:p>
          <a:endParaRPr lang="en-ZA"/>
        </a:p>
      </dgm:t>
    </dgm:pt>
    <dgm:pt modelId="{CC0F8D92-30FA-4BFB-8C6D-F2340634F7C6}" type="sibTrans" cxnId="{B070D74A-8FC0-46D4-A565-1700C9184298}">
      <dgm:prSet/>
      <dgm:spPr/>
      <dgm:t>
        <a:bodyPr/>
        <a:lstStyle/>
        <a:p>
          <a:endParaRPr lang="en-ZA"/>
        </a:p>
      </dgm:t>
    </dgm:pt>
    <dgm:pt modelId="{62903658-8A84-4201-9835-27F179B4A206}" type="pres">
      <dgm:prSet presAssocID="{1679DBE8-DF89-4100-B4D5-4CCF35827E2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B85F01A-8AE6-443A-B656-53E4516BC3E8}" type="pres">
      <dgm:prSet presAssocID="{C91B4953-66F6-47C4-9585-A4B430D833DA}" presName="Parent" presStyleLbl="node0" presStyleIdx="0" presStyleCnt="1" custScaleX="111119" custLinFactNeighborY="5291">
        <dgm:presLayoutVars>
          <dgm:chMax val="6"/>
          <dgm:chPref val="6"/>
        </dgm:presLayoutVars>
      </dgm:prSet>
      <dgm:spPr/>
    </dgm:pt>
    <dgm:pt modelId="{5B445753-6E1A-498D-9459-E3230BFED026}" type="pres">
      <dgm:prSet presAssocID="{9BBFF491-6CE5-46F2-B5BA-8A357C351A6B}" presName="Accent1" presStyleCnt="0"/>
      <dgm:spPr/>
    </dgm:pt>
    <dgm:pt modelId="{1C412E99-8358-4FAC-888B-94E19470BB48}" type="pres">
      <dgm:prSet presAssocID="{9BBFF491-6CE5-46F2-B5BA-8A357C351A6B}" presName="Accent" presStyleLbl="bgShp" presStyleIdx="0" presStyleCnt="6"/>
      <dgm:spPr/>
    </dgm:pt>
    <dgm:pt modelId="{A62F864C-5CC2-49A3-B10C-768AA052CEEE}" type="pres">
      <dgm:prSet presAssocID="{9BBFF491-6CE5-46F2-B5BA-8A357C351A6B}" presName="Child1" presStyleLbl="node1" presStyleIdx="0" presStyleCnt="6" custLinFactNeighborY="6457">
        <dgm:presLayoutVars>
          <dgm:chMax val="0"/>
          <dgm:chPref val="0"/>
          <dgm:bulletEnabled val="1"/>
        </dgm:presLayoutVars>
      </dgm:prSet>
      <dgm:spPr/>
    </dgm:pt>
    <dgm:pt modelId="{9BFFEC4F-3D6D-4CFE-B331-7DDDEA35138D}" type="pres">
      <dgm:prSet presAssocID="{DEDBDAC9-A896-4D45-90E3-0F6868B86269}" presName="Accent2" presStyleCnt="0"/>
      <dgm:spPr/>
    </dgm:pt>
    <dgm:pt modelId="{66EF0514-29BC-440D-BC24-13D5276DE735}" type="pres">
      <dgm:prSet presAssocID="{DEDBDAC9-A896-4D45-90E3-0F6868B86269}" presName="Accent" presStyleLbl="bgShp" presStyleIdx="1" presStyleCnt="6" custLinFactNeighborY="14080"/>
      <dgm:spPr/>
    </dgm:pt>
    <dgm:pt modelId="{1D47BBA4-D473-4D10-839E-432DCCC1F4D9}" type="pres">
      <dgm:prSet presAssocID="{DEDBDAC9-A896-4D45-90E3-0F6868B86269}" presName="Child2" presStyleLbl="node1" presStyleIdx="1" presStyleCnt="6" custLinFactNeighborY="6457">
        <dgm:presLayoutVars>
          <dgm:chMax val="0"/>
          <dgm:chPref val="0"/>
          <dgm:bulletEnabled val="1"/>
        </dgm:presLayoutVars>
      </dgm:prSet>
      <dgm:spPr/>
    </dgm:pt>
    <dgm:pt modelId="{091F348B-BA5E-46B9-80A3-BE68212BC8FB}" type="pres">
      <dgm:prSet presAssocID="{209A9588-4915-402E-9471-9A3C055F2376}" presName="Accent3" presStyleCnt="0"/>
      <dgm:spPr/>
    </dgm:pt>
    <dgm:pt modelId="{E8D0479B-8827-4384-9191-9382AAD59A54}" type="pres">
      <dgm:prSet presAssocID="{209A9588-4915-402E-9471-9A3C055F2376}" presName="Accent" presStyleLbl="bgShp" presStyleIdx="2" presStyleCnt="6" custLinFactNeighborY="14080"/>
      <dgm:spPr/>
    </dgm:pt>
    <dgm:pt modelId="{D040609E-417D-44F4-887D-44211938334C}" type="pres">
      <dgm:prSet presAssocID="{209A9588-4915-402E-9471-9A3C055F2376}" presName="Child3" presStyleLbl="node1" presStyleIdx="2" presStyleCnt="6" custScaleX="112901" custLinFactNeighborX="7112" custLinFactNeighborY="6457">
        <dgm:presLayoutVars>
          <dgm:chMax val="0"/>
          <dgm:chPref val="0"/>
          <dgm:bulletEnabled val="1"/>
        </dgm:presLayoutVars>
      </dgm:prSet>
      <dgm:spPr/>
    </dgm:pt>
    <dgm:pt modelId="{66273A59-73B4-4F0B-AEE1-7FA20312B9C5}" type="pres">
      <dgm:prSet presAssocID="{26AE57F2-BE9D-48BD-903D-103D5E1CAA0E}" presName="Accent4" presStyleCnt="0"/>
      <dgm:spPr/>
    </dgm:pt>
    <dgm:pt modelId="{E0091C00-20FE-45FD-A435-2C144E7B2FE2}" type="pres">
      <dgm:prSet presAssocID="{26AE57F2-BE9D-48BD-903D-103D5E1CAA0E}" presName="Accent" presStyleLbl="bgShp" presStyleIdx="3" presStyleCnt="6" custLinFactNeighborY="14080"/>
      <dgm:spPr/>
    </dgm:pt>
    <dgm:pt modelId="{23883DCC-1123-497F-B9C8-77F631651461}" type="pres">
      <dgm:prSet presAssocID="{26AE57F2-BE9D-48BD-903D-103D5E1CAA0E}" presName="Child4" presStyleLbl="node1" presStyleIdx="3" presStyleCnt="6" custScaleX="111824" custLinFactNeighborY="587">
        <dgm:presLayoutVars>
          <dgm:chMax val="0"/>
          <dgm:chPref val="0"/>
          <dgm:bulletEnabled val="1"/>
        </dgm:presLayoutVars>
      </dgm:prSet>
      <dgm:spPr/>
    </dgm:pt>
    <dgm:pt modelId="{67139BAB-9FC7-4F16-96E2-01805DA991D5}" type="pres">
      <dgm:prSet presAssocID="{EA7DAB8A-8AB2-4301-85E3-BC5B436686F9}" presName="Accent5" presStyleCnt="0"/>
      <dgm:spPr/>
    </dgm:pt>
    <dgm:pt modelId="{64254877-C809-4D69-ADB6-7C425047863E}" type="pres">
      <dgm:prSet presAssocID="{EA7DAB8A-8AB2-4301-85E3-BC5B436686F9}" presName="Accent" presStyleLbl="bgShp" presStyleIdx="4" presStyleCnt="6" custLinFactNeighborY="14080"/>
      <dgm:spPr/>
    </dgm:pt>
    <dgm:pt modelId="{10F8BC97-B7EF-4850-A296-63F9022D9361}" type="pres">
      <dgm:prSet presAssocID="{EA7DAB8A-8AB2-4301-85E3-BC5B436686F9}" presName="Child5" presStyleLbl="node1" presStyleIdx="4" presStyleCnt="6" custLinFactNeighborY="6457">
        <dgm:presLayoutVars>
          <dgm:chMax val="0"/>
          <dgm:chPref val="0"/>
          <dgm:bulletEnabled val="1"/>
        </dgm:presLayoutVars>
      </dgm:prSet>
      <dgm:spPr/>
    </dgm:pt>
    <dgm:pt modelId="{1D9AFAF5-879B-4B97-A6BE-DF570D92B410}" type="pres">
      <dgm:prSet presAssocID="{5645A00B-1003-420B-8D93-59793766875C}" presName="Accent6" presStyleCnt="0"/>
      <dgm:spPr/>
    </dgm:pt>
    <dgm:pt modelId="{92BF0A4E-F011-4F61-987E-DA9FE24CD856}" type="pres">
      <dgm:prSet presAssocID="{5645A00B-1003-420B-8D93-59793766875C}" presName="Accent" presStyleLbl="bgShp" presStyleIdx="5" presStyleCnt="6" custLinFactNeighborY="14080"/>
      <dgm:spPr/>
    </dgm:pt>
    <dgm:pt modelId="{2B28BAB4-958D-471C-A3D0-5851851D6219}" type="pres">
      <dgm:prSet presAssocID="{5645A00B-1003-420B-8D93-59793766875C}" presName="Child6" presStyleLbl="node1" presStyleIdx="5" presStyleCnt="6" custLinFactNeighborY="6457">
        <dgm:presLayoutVars>
          <dgm:chMax val="0"/>
          <dgm:chPref val="0"/>
          <dgm:bulletEnabled val="1"/>
        </dgm:presLayoutVars>
      </dgm:prSet>
      <dgm:spPr/>
    </dgm:pt>
  </dgm:ptLst>
  <dgm:cxnLst>
    <dgm:cxn modelId="{34646004-8295-49FA-93F3-1FA8D933AB46}" srcId="{C91B4953-66F6-47C4-9585-A4B430D833DA}" destId="{EA7DAB8A-8AB2-4301-85E3-BC5B436686F9}" srcOrd="4" destOrd="0" parTransId="{110E2376-424E-4B61-A91D-7E6CFD9D521E}" sibTransId="{538B81AF-2846-48B2-B3B0-C790274304B6}"/>
    <dgm:cxn modelId="{91DADD44-9E3A-4382-8BA4-D0A4FF7DACF7}" type="presOf" srcId="{9BBFF491-6CE5-46F2-B5BA-8A357C351A6B}" destId="{A62F864C-5CC2-49A3-B10C-768AA052CEEE}" srcOrd="0" destOrd="0" presId="urn:microsoft.com/office/officeart/2011/layout/HexagonRadial"/>
    <dgm:cxn modelId="{B070D74A-8FC0-46D4-A565-1700C9184298}" srcId="{C91B4953-66F6-47C4-9585-A4B430D833DA}" destId="{5645A00B-1003-420B-8D93-59793766875C}" srcOrd="5" destOrd="0" parTransId="{627D8312-BCCA-4802-BEB4-9D22E4E19FC0}" sibTransId="{CC0F8D92-30FA-4BFB-8C6D-F2340634F7C6}"/>
    <dgm:cxn modelId="{B80BF97D-B230-4F28-BCEF-224820BE9FB7}" srcId="{C91B4953-66F6-47C4-9585-A4B430D833DA}" destId="{26AE57F2-BE9D-48BD-903D-103D5E1CAA0E}" srcOrd="3" destOrd="0" parTransId="{897DE0CC-69A3-432C-A4DA-8D459F5BA804}" sibTransId="{AF865DBA-5F85-4B87-9770-EE9DC57DF7E5}"/>
    <dgm:cxn modelId="{B9280885-F774-4D5B-9ACC-4F4FDB76B095}" srcId="{C91B4953-66F6-47C4-9585-A4B430D833DA}" destId="{DEDBDAC9-A896-4D45-90E3-0F6868B86269}" srcOrd="1" destOrd="0" parTransId="{7AB2538D-8DFC-42B2-8F02-242F1C76ED2B}" sibTransId="{78828FAD-B6AB-465E-A6C4-C1DE289FF7BE}"/>
    <dgm:cxn modelId="{B7301A8D-3827-4657-AA5C-7FCB41839193}" type="presOf" srcId="{C91B4953-66F6-47C4-9585-A4B430D833DA}" destId="{5B85F01A-8AE6-443A-B656-53E4516BC3E8}" srcOrd="0" destOrd="0" presId="urn:microsoft.com/office/officeart/2011/layout/HexagonRadial"/>
    <dgm:cxn modelId="{2F93898D-DBF4-4087-BFBD-8D512323E606}" srcId="{1679DBE8-DF89-4100-B4D5-4CCF35827E21}" destId="{C91B4953-66F6-47C4-9585-A4B430D833DA}" srcOrd="0" destOrd="0" parTransId="{393FB27E-FD44-4312-8101-799E026BEE09}" sibTransId="{2EC61FA8-9D9A-4E47-8BF4-7DCD1ED6CAFF}"/>
    <dgm:cxn modelId="{480E5F97-F262-441B-A56A-17BF47FC5387}" srcId="{C91B4953-66F6-47C4-9585-A4B430D833DA}" destId="{209A9588-4915-402E-9471-9A3C055F2376}" srcOrd="2" destOrd="0" parTransId="{F6B516E3-8D52-4D3C-B2B0-6ADCB24CD068}" sibTransId="{651E38A8-DA30-4C45-BA87-AE36273764AB}"/>
    <dgm:cxn modelId="{2A847897-635B-4EBA-8D07-F558C77B85B7}" type="presOf" srcId="{1679DBE8-DF89-4100-B4D5-4CCF35827E21}" destId="{62903658-8A84-4201-9835-27F179B4A206}" srcOrd="0" destOrd="0" presId="urn:microsoft.com/office/officeart/2011/layout/HexagonRadial"/>
    <dgm:cxn modelId="{B75E57AC-EC1F-4519-8A83-8C5BDE1FB85E}" type="presOf" srcId="{EA7DAB8A-8AB2-4301-85E3-BC5B436686F9}" destId="{10F8BC97-B7EF-4850-A296-63F9022D9361}" srcOrd="0" destOrd="0" presId="urn:microsoft.com/office/officeart/2011/layout/HexagonRadial"/>
    <dgm:cxn modelId="{D010A7B1-62EA-41CF-B3A4-3B6D811FF647}" type="presOf" srcId="{26AE57F2-BE9D-48BD-903D-103D5E1CAA0E}" destId="{23883DCC-1123-497F-B9C8-77F631651461}" srcOrd="0" destOrd="0" presId="urn:microsoft.com/office/officeart/2011/layout/HexagonRadial"/>
    <dgm:cxn modelId="{72FF40B7-0403-4C33-9D10-A513458C56F7}" type="presOf" srcId="{5645A00B-1003-420B-8D93-59793766875C}" destId="{2B28BAB4-958D-471C-A3D0-5851851D6219}" srcOrd="0" destOrd="0" presId="urn:microsoft.com/office/officeart/2011/layout/HexagonRadial"/>
    <dgm:cxn modelId="{B360B3BC-591C-413B-92BF-FD80AF177850}" type="presOf" srcId="{209A9588-4915-402E-9471-9A3C055F2376}" destId="{D040609E-417D-44F4-887D-44211938334C}" srcOrd="0" destOrd="0" presId="urn:microsoft.com/office/officeart/2011/layout/HexagonRadial"/>
    <dgm:cxn modelId="{E9C5B2E2-64CE-461F-ADA0-CB515EC6AB6C}" srcId="{C91B4953-66F6-47C4-9585-A4B430D833DA}" destId="{9BBFF491-6CE5-46F2-B5BA-8A357C351A6B}" srcOrd="0" destOrd="0" parTransId="{BCA6D3BE-C58F-4598-B457-B14074C4FD6C}" sibTransId="{F2379D31-2F55-455D-A267-438F5AD02495}"/>
    <dgm:cxn modelId="{A139FDF9-FD63-4BA9-9AA7-0F37A4A9384E}" type="presOf" srcId="{DEDBDAC9-A896-4D45-90E3-0F6868B86269}" destId="{1D47BBA4-D473-4D10-839E-432DCCC1F4D9}" srcOrd="0" destOrd="0" presId="urn:microsoft.com/office/officeart/2011/layout/HexagonRadial"/>
    <dgm:cxn modelId="{500E3681-F394-45C9-9B47-D2B5D8A84A0E}" type="presParOf" srcId="{62903658-8A84-4201-9835-27F179B4A206}" destId="{5B85F01A-8AE6-443A-B656-53E4516BC3E8}" srcOrd="0" destOrd="0" presId="urn:microsoft.com/office/officeart/2011/layout/HexagonRadial"/>
    <dgm:cxn modelId="{FB350751-E927-444A-A2E1-95D0D09EB351}" type="presParOf" srcId="{62903658-8A84-4201-9835-27F179B4A206}" destId="{5B445753-6E1A-498D-9459-E3230BFED026}" srcOrd="1" destOrd="0" presId="urn:microsoft.com/office/officeart/2011/layout/HexagonRadial"/>
    <dgm:cxn modelId="{B64BB8B4-0D9E-40D1-BECB-11A26973C4C5}" type="presParOf" srcId="{5B445753-6E1A-498D-9459-E3230BFED026}" destId="{1C412E99-8358-4FAC-888B-94E19470BB48}" srcOrd="0" destOrd="0" presId="urn:microsoft.com/office/officeart/2011/layout/HexagonRadial"/>
    <dgm:cxn modelId="{08B753C3-3FF9-45F5-9829-25D1153595FE}" type="presParOf" srcId="{62903658-8A84-4201-9835-27F179B4A206}" destId="{A62F864C-5CC2-49A3-B10C-768AA052CEEE}" srcOrd="2" destOrd="0" presId="urn:microsoft.com/office/officeart/2011/layout/HexagonRadial"/>
    <dgm:cxn modelId="{7D583AF6-7959-478B-8D06-D51271E5834F}" type="presParOf" srcId="{62903658-8A84-4201-9835-27F179B4A206}" destId="{9BFFEC4F-3D6D-4CFE-B331-7DDDEA35138D}" srcOrd="3" destOrd="0" presId="urn:microsoft.com/office/officeart/2011/layout/HexagonRadial"/>
    <dgm:cxn modelId="{A9A2A6C5-AF3C-4171-BD1A-E520DE7EA236}" type="presParOf" srcId="{9BFFEC4F-3D6D-4CFE-B331-7DDDEA35138D}" destId="{66EF0514-29BC-440D-BC24-13D5276DE735}" srcOrd="0" destOrd="0" presId="urn:microsoft.com/office/officeart/2011/layout/HexagonRadial"/>
    <dgm:cxn modelId="{25844E94-BBB7-4A44-AE02-8A13FEF1EC67}" type="presParOf" srcId="{62903658-8A84-4201-9835-27F179B4A206}" destId="{1D47BBA4-D473-4D10-839E-432DCCC1F4D9}" srcOrd="4" destOrd="0" presId="urn:microsoft.com/office/officeart/2011/layout/HexagonRadial"/>
    <dgm:cxn modelId="{1E6EA3A3-5575-435D-8D59-4C1AA11C0C0D}" type="presParOf" srcId="{62903658-8A84-4201-9835-27F179B4A206}" destId="{091F348B-BA5E-46B9-80A3-BE68212BC8FB}" srcOrd="5" destOrd="0" presId="urn:microsoft.com/office/officeart/2011/layout/HexagonRadial"/>
    <dgm:cxn modelId="{375AACB7-586D-4E30-94A1-FF00FFD39260}" type="presParOf" srcId="{091F348B-BA5E-46B9-80A3-BE68212BC8FB}" destId="{E8D0479B-8827-4384-9191-9382AAD59A54}" srcOrd="0" destOrd="0" presId="urn:microsoft.com/office/officeart/2011/layout/HexagonRadial"/>
    <dgm:cxn modelId="{AD9B4145-8849-4C6A-AD51-EB189ADA1CBC}" type="presParOf" srcId="{62903658-8A84-4201-9835-27F179B4A206}" destId="{D040609E-417D-44F4-887D-44211938334C}" srcOrd="6" destOrd="0" presId="urn:microsoft.com/office/officeart/2011/layout/HexagonRadial"/>
    <dgm:cxn modelId="{5EC669A7-A3DA-4927-BD4D-A92CF147CEF9}" type="presParOf" srcId="{62903658-8A84-4201-9835-27F179B4A206}" destId="{66273A59-73B4-4F0B-AEE1-7FA20312B9C5}" srcOrd="7" destOrd="0" presId="urn:microsoft.com/office/officeart/2011/layout/HexagonRadial"/>
    <dgm:cxn modelId="{7F8A6F31-22A7-4E1E-B68F-43AEB3EC0099}" type="presParOf" srcId="{66273A59-73B4-4F0B-AEE1-7FA20312B9C5}" destId="{E0091C00-20FE-45FD-A435-2C144E7B2FE2}" srcOrd="0" destOrd="0" presId="urn:microsoft.com/office/officeart/2011/layout/HexagonRadial"/>
    <dgm:cxn modelId="{868BB5C3-F898-45F8-9CC7-2AD0F826AB13}" type="presParOf" srcId="{62903658-8A84-4201-9835-27F179B4A206}" destId="{23883DCC-1123-497F-B9C8-77F631651461}" srcOrd="8" destOrd="0" presId="urn:microsoft.com/office/officeart/2011/layout/HexagonRadial"/>
    <dgm:cxn modelId="{E288C869-BA8A-411D-ABD3-051C2A757E88}" type="presParOf" srcId="{62903658-8A84-4201-9835-27F179B4A206}" destId="{67139BAB-9FC7-4F16-96E2-01805DA991D5}" srcOrd="9" destOrd="0" presId="urn:microsoft.com/office/officeart/2011/layout/HexagonRadial"/>
    <dgm:cxn modelId="{AA58725C-622E-4461-AD72-ED3369B6E768}" type="presParOf" srcId="{67139BAB-9FC7-4F16-96E2-01805DA991D5}" destId="{64254877-C809-4D69-ADB6-7C425047863E}" srcOrd="0" destOrd="0" presId="urn:microsoft.com/office/officeart/2011/layout/HexagonRadial"/>
    <dgm:cxn modelId="{C7B32B71-0D7E-4CDB-9CC7-E3806AEB38C5}" type="presParOf" srcId="{62903658-8A84-4201-9835-27F179B4A206}" destId="{10F8BC97-B7EF-4850-A296-63F9022D9361}" srcOrd="10" destOrd="0" presId="urn:microsoft.com/office/officeart/2011/layout/HexagonRadial"/>
    <dgm:cxn modelId="{B65918F6-048F-47C2-B59F-66B448209099}" type="presParOf" srcId="{62903658-8A84-4201-9835-27F179B4A206}" destId="{1D9AFAF5-879B-4B97-A6BE-DF570D92B410}" srcOrd="11" destOrd="0" presId="urn:microsoft.com/office/officeart/2011/layout/HexagonRadial"/>
    <dgm:cxn modelId="{515A6F58-0FB1-4D33-A0E0-A0376016FDFB}" type="presParOf" srcId="{1D9AFAF5-879B-4B97-A6BE-DF570D92B410}" destId="{92BF0A4E-F011-4F61-987E-DA9FE24CD856}" srcOrd="0" destOrd="0" presId="urn:microsoft.com/office/officeart/2011/layout/HexagonRadial"/>
    <dgm:cxn modelId="{142E85E5-C76F-4CE9-AC70-AD072A8B31D5}" type="presParOf" srcId="{62903658-8A84-4201-9835-27F179B4A206}" destId="{2B28BAB4-958D-471C-A3D0-5851851D621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54228-59AA-424A-AF3F-6CA0624CF6C2}">
      <dsp:nvSpPr>
        <dsp:cNvPr id="0" name=""/>
        <dsp:cNvSpPr/>
      </dsp:nvSpPr>
      <dsp:spPr>
        <a:xfrm rot="5400000">
          <a:off x="395877" y="1555647"/>
          <a:ext cx="1375836" cy="15663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71660-A3D0-41BE-86FF-16D04C39668D}">
      <dsp:nvSpPr>
        <dsp:cNvPr id="0" name=""/>
        <dsp:cNvSpPr/>
      </dsp:nvSpPr>
      <dsp:spPr>
        <a:xfrm>
          <a:off x="31364" y="30505"/>
          <a:ext cx="2316097" cy="1621193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Understanding the Urban-Rural Linkages</a:t>
          </a:r>
        </a:p>
      </dsp:txBody>
      <dsp:txXfrm>
        <a:off x="110518" y="109659"/>
        <a:ext cx="2157789" cy="1462885"/>
      </dsp:txXfrm>
    </dsp:sp>
    <dsp:sp modelId="{37158378-58AF-4356-829A-AEF79D312F19}">
      <dsp:nvSpPr>
        <dsp:cNvPr id="0" name=""/>
        <dsp:cNvSpPr/>
      </dsp:nvSpPr>
      <dsp:spPr>
        <a:xfrm>
          <a:off x="2448061" y="77834"/>
          <a:ext cx="3196355" cy="131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100" kern="1200" dirty="0"/>
            <a:t>Historical contexts of 1913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100" kern="1200" dirty="0"/>
            <a:t>Extractive relationship between rural and urban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Dual economy with distinct productive relations ​</a:t>
          </a:r>
          <a:endParaRPr lang="en-ZA" sz="1100" kern="1200" dirty="0"/>
        </a:p>
      </dsp:txBody>
      <dsp:txXfrm>
        <a:off x="2448061" y="77834"/>
        <a:ext cx="3196355" cy="1310320"/>
      </dsp:txXfrm>
    </dsp:sp>
    <dsp:sp modelId="{415AE7A4-82DD-4A37-966C-A8AB364D0C25}">
      <dsp:nvSpPr>
        <dsp:cNvPr id="0" name=""/>
        <dsp:cNvSpPr/>
      </dsp:nvSpPr>
      <dsp:spPr>
        <a:xfrm rot="5400000">
          <a:off x="2679012" y="3376782"/>
          <a:ext cx="1375836" cy="15663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5057036"/>
            <a:satOff val="-6941"/>
            <a:lumOff val="1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98ACB-0247-4D33-9922-D71F3DA6DE40}">
      <dsp:nvSpPr>
        <dsp:cNvPr id="0" name=""/>
        <dsp:cNvSpPr/>
      </dsp:nvSpPr>
      <dsp:spPr>
        <a:xfrm>
          <a:off x="2314499" y="1851640"/>
          <a:ext cx="2316097" cy="1621193"/>
        </a:xfrm>
        <a:prstGeom prst="roundRect">
          <a:avLst>
            <a:gd name="adj" fmla="val 1667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Changing Context</a:t>
          </a:r>
        </a:p>
      </dsp:txBody>
      <dsp:txXfrm>
        <a:off x="2393653" y="1930794"/>
        <a:ext cx="2157789" cy="1462885"/>
      </dsp:txXfrm>
    </dsp:sp>
    <dsp:sp modelId="{AAF7226B-5F7B-4B79-9A63-C0AD00B9B18C}">
      <dsp:nvSpPr>
        <dsp:cNvPr id="0" name=""/>
        <dsp:cNvSpPr/>
      </dsp:nvSpPr>
      <dsp:spPr>
        <a:xfrm>
          <a:off x="4764246" y="1943703"/>
          <a:ext cx="3800454" cy="131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100" b="0" i="0" u="none" strike="noStrike" kern="1200" dirty="0">
            <a:solidFill>
              <a:srgbClr val="55554A"/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Rural and urban areas are increasingly becoming inter-twined​</a:t>
          </a:r>
          <a:endParaRPr lang="en-ZA" sz="1100" b="0" i="0" u="none" strike="noStrike" kern="1200" dirty="0">
            <a:solidFill>
              <a:srgbClr val="55554A"/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Farming areas and metros co-exist along the continuum with multiple types of flows and interactions occurring along the continuum​</a:t>
          </a:r>
          <a:endParaRPr lang="en-ZA" sz="1100" b="0" i="0" u="none" strike="noStrike" kern="1200" dirty="0">
            <a:solidFill>
              <a:srgbClr val="55554A"/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Households’ livelihoods include both rural and urban elements ​</a:t>
          </a:r>
          <a:endParaRPr lang="en-ZA" sz="1100" b="0" i="0" u="none" strike="noStrike" kern="1200" dirty="0">
            <a:solidFill>
              <a:srgbClr val="55554A"/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However, the dichotomy between rural and urban spaces still dominates the development thinking</a:t>
          </a:r>
          <a:endParaRPr lang="en-ZA" sz="1100" b="0" i="0" u="none" strike="noStrike" kern="1200" dirty="0">
            <a:solidFill>
              <a:srgbClr val="55554A"/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4764246" y="1943703"/>
        <a:ext cx="3800454" cy="1310320"/>
      </dsp:txXfrm>
    </dsp:sp>
    <dsp:sp modelId="{3F18C1D5-B426-485F-80D0-36AA2F71235D}">
      <dsp:nvSpPr>
        <dsp:cNvPr id="0" name=""/>
        <dsp:cNvSpPr/>
      </dsp:nvSpPr>
      <dsp:spPr>
        <a:xfrm>
          <a:off x="4317362" y="3703281"/>
          <a:ext cx="2316097" cy="1621193"/>
        </a:xfrm>
        <a:prstGeom prst="roundRect">
          <a:avLst>
            <a:gd name="adj" fmla="val 166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Implications for Urban Development</a:t>
          </a:r>
        </a:p>
      </dsp:txBody>
      <dsp:txXfrm>
        <a:off x="4396516" y="3782435"/>
        <a:ext cx="2157789" cy="1462885"/>
      </dsp:txXfrm>
    </dsp:sp>
    <dsp:sp modelId="{EB9C7844-E360-45CD-BF57-C8A600BB3C48}">
      <dsp:nvSpPr>
        <dsp:cNvPr id="0" name=""/>
        <dsp:cNvSpPr/>
      </dsp:nvSpPr>
      <dsp:spPr>
        <a:xfrm>
          <a:off x="6685345" y="3855618"/>
          <a:ext cx="2204011" cy="131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Clearly defined rural policy that addresses national economic issues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</a:rPr>
            <a:t>The two policy frameworks (urban and rural) need to connect with each other   ​</a:t>
          </a:r>
          <a:endParaRPr lang="en-Z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</a:rPr>
            <a:t>Local economic development, diversification of rural economies and development of small towns for transformation</a:t>
          </a:r>
          <a:endParaRPr lang="en-US" sz="1100" b="0" i="0" kern="1200" dirty="0">
            <a:solidFill>
              <a:srgbClr val="000000"/>
            </a:solidFill>
            <a:effectLst/>
            <a:latin typeface="Trebuchet MS" panose="020B0603020202020204" pitchFamily="34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600" kern="1200" dirty="0"/>
        </a:p>
      </dsp:txBody>
      <dsp:txXfrm>
        <a:off x="6685345" y="3855618"/>
        <a:ext cx="2204011" cy="1310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757A7-6749-4D15-8F1E-321DFEC6B398}">
      <dsp:nvSpPr>
        <dsp:cNvPr id="0" name=""/>
        <dsp:cNvSpPr/>
      </dsp:nvSpPr>
      <dsp:spPr>
        <a:xfrm>
          <a:off x="1042704" y="2025"/>
          <a:ext cx="1979741" cy="11878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Implement NUA, SDG through NDP</a:t>
          </a:r>
        </a:p>
      </dsp:txBody>
      <dsp:txXfrm>
        <a:off x="1042704" y="2025"/>
        <a:ext cx="1979741" cy="1187844"/>
      </dsp:txXfrm>
    </dsp:sp>
    <dsp:sp modelId="{07889BCF-0C9C-495B-899A-4CEB554CF50A}">
      <dsp:nvSpPr>
        <dsp:cNvPr id="0" name=""/>
        <dsp:cNvSpPr/>
      </dsp:nvSpPr>
      <dsp:spPr>
        <a:xfrm>
          <a:off x="3220420" y="2025"/>
          <a:ext cx="1979741" cy="1187844"/>
        </a:xfrm>
        <a:prstGeom prst="rect">
          <a:avLst/>
        </a:prstGeom>
        <a:solidFill>
          <a:schemeClr val="accent2">
            <a:hueOff val="468152"/>
            <a:satOff val="-584"/>
            <a:lumOff val="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Mobilise all-of-society in urban management</a:t>
          </a:r>
        </a:p>
      </dsp:txBody>
      <dsp:txXfrm>
        <a:off x="3220420" y="2025"/>
        <a:ext cx="1979741" cy="1187844"/>
      </dsp:txXfrm>
    </dsp:sp>
    <dsp:sp modelId="{23DA2F3D-846E-4A13-9E8B-0AF460BC0C71}">
      <dsp:nvSpPr>
        <dsp:cNvPr id="0" name=""/>
        <dsp:cNvSpPr/>
      </dsp:nvSpPr>
      <dsp:spPr>
        <a:xfrm>
          <a:off x="5398135" y="2025"/>
          <a:ext cx="1979741" cy="1187844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Overcoming apartheid spatial form and promote integrated urban space</a:t>
          </a:r>
        </a:p>
      </dsp:txBody>
      <dsp:txXfrm>
        <a:off x="5398135" y="2025"/>
        <a:ext cx="1979741" cy="1187844"/>
      </dsp:txXfrm>
    </dsp:sp>
    <dsp:sp modelId="{2E847B8A-EF7F-45B0-A276-11FFF8BBFAD4}">
      <dsp:nvSpPr>
        <dsp:cNvPr id="0" name=""/>
        <dsp:cNvSpPr/>
      </dsp:nvSpPr>
      <dsp:spPr>
        <a:xfrm>
          <a:off x="1042704" y="1387844"/>
          <a:ext cx="1979741" cy="1187844"/>
        </a:xfrm>
        <a:prstGeom prst="rect">
          <a:avLst/>
        </a:prstGeom>
        <a:solidFill>
          <a:schemeClr val="accent2">
            <a:hueOff val="1404456"/>
            <a:satOff val="-1752"/>
            <a:lumOff val="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Urban development that contributes to rural development</a:t>
          </a:r>
        </a:p>
      </dsp:txBody>
      <dsp:txXfrm>
        <a:off x="1042704" y="1387844"/>
        <a:ext cx="1979741" cy="1187844"/>
      </dsp:txXfrm>
    </dsp:sp>
    <dsp:sp modelId="{FF70F2BA-5424-4323-B453-6C3671CAD486}">
      <dsp:nvSpPr>
        <dsp:cNvPr id="0" name=""/>
        <dsp:cNvSpPr/>
      </dsp:nvSpPr>
      <dsp:spPr>
        <a:xfrm>
          <a:off x="3220420" y="1387844"/>
          <a:ext cx="1979741" cy="1187844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Policy and legislation reform and development to manage rapid urbanisation</a:t>
          </a:r>
        </a:p>
      </dsp:txBody>
      <dsp:txXfrm>
        <a:off x="3220420" y="1387844"/>
        <a:ext cx="1979741" cy="1187844"/>
      </dsp:txXfrm>
    </dsp:sp>
    <dsp:sp modelId="{89A5F432-34C1-4BC0-9AA2-AE6297B778AD}">
      <dsp:nvSpPr>
        <dsp:cNvPr id="0" name=""/>
        <dsp:cNvSpPr/>
      </dsp:nvSpPr>
      <dsp:spPr>
        <a:xfrm>
          <a:off x="5398135" y="1387844"/>
          <a:ext cx="1979741" cy="1187844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Programmes and instruments for municipalities to manage urban spaces</a:t>
          </a:r>
        </a:p>
      </dsp:txBody>
      <dsp:txXfrm>
        <a:off x="5398135" y="1387844"/>
        <a:ext cx="1979741" cy="1187844"/>
      </dsp:txXfrm>
    </dsp:sp>
    <dsp:sp modelId="{D3074F62-E708-4FD8-B624-5D4A8BE67B7E}">
      <dsp:nvSpPr>
        <dsp:cNvPr id="0" name=""/>
        <dsp:cNvSpPr/>
      </dsp:nvSpPr>
      <dsp:spPr>
        <a:xfrm>
          <a:off x="1042704" y="2773663"/>
          <a:ext cx="1979741" cy="1187844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Contribute to economic growth, job-creation and development through assisting to manage the urban environment more effectively</a:t>
          </a:r>
          <a:endParaRPr lang="en-ZA" sz="1400" kern="1200" dirty="0"/>
        </a:p>
      </dsp:txBody>
      <dsp:txXfrm>
        <a:off x="1042704" y="2773663"/>
        <a:ext cx="1979741" cy="1187844"/>
      </dsp:txXfrm>
    </dsp:sp>
    <dsp:sp modelId="{B9D0E596-3A13-4AA4-A179-2316AE299DBD}">
      <dsp:nvSpPr>
        <dsp:cNvPr id="0" name=""/>
        <dsp:cNvSpPr/>
      </dsp:nvSpPr>
      <dsp:spPr>
        <a:xfrm>
          <a:off x="3220420" y="2773663"/>
          <a:ext cx="1979741" cy="1187844"/>
        </a:xfrm>
        <a:prstGeom prst="rect">
          <a:avLst/>
        </a:prstGeom>
        <a:solidFill>
          <a:schemeClr val="accent2">
            <a:hueOff val="3277063"/>
            <a:satOff val="-4087"/>
            <a:lumOff val="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Alignment of spatial decisions and integration of fiscal, regulatory and support measures</a:t>
          </a:r>
          <a:endParaRPr lang="en-ZA" sz="1400" kern="1200" dirty="0"/>
        </a:p>
      </dsp:txBody>
      <dsp:txXfrm>
        <a:off x="3220420" y="2773663"/>
        <a:ext cx="1979741" cy="1187844"/>
      </dsp:txXfrm>
    </dsp:sp>
    <dsp:sp modelId="{1503DC90-856F-4941-8A70-4A90FD61ACFE}">
      <dsp:nvSpPr>
        <dsp:cNvPr id="0" name=""/>
        <dsp:cNvSpPr/>
      </dsp:nvSpPr>
      <dsp:spPr>
        <a:xfrm>
          <a:off x="5398135" y="2773663"/>
          <a:ext cx="1979741" cy="1187844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Assigning functional accountability for the implementation of public interventions in urban spaces</a:t>
          </a:r>
          <a:endParaRPr lang="en-ZA" sz="1400" kern="1200" dirty="0"/>
        </a:p>
      </dsp:txBody>
      <dsp:txXfrm>
        <a:off x="5398135" y="2773663"/>
        <a:ext cx="1979741" cy="1187844"/>
      </dsp:txXfrm>
    </dsp:sp>
    <dsp:sp modelId="{8AB51155-23AC-4FB4-899A-B69E01FFEB0A}">
      <dsp:nvSpPr>
        <dsp:cNvPr id="0" name=""/>
        <dsp:cNvSpPr/>
      </dsp:nvSpPr>
      <dsp:spPr>
        <a:xfrm>
          <a:off x="2131562" y="4159482"/>
          <a:ext cx="1979741" cy="1187844"/>
        </a:xfrm>
        <a:prstGeom prst="rect">
          <a:avLst/>
        </a:prstGeom>
        <a:solidFill>
          <a:schemeClr val="accent2">
            <a:hueOff val="4213367"/>
            <a:satOff val="-5255"/>
            <a:lumOff val="1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Contribute to sector-specific policies and legislation to manage rapid urbanization effectively</a:t>
          </a:r>
          <a:endParaRPr lang="en-ZA" sz="1400" kern="1200" dirty="0"/>
        </a:p>
      </dsp:txBody>
      <dsp:txXfrm>
        <a:off x="2131562" y="4159482"/>
        <a:ext cx="1979741" cy="1187844"/>
      </dsp:txXfrm>
    </dsp:sp>
    <dsp:sp modelId="{20967BD7-2557-441D-9386-EF7F1AB109B7}">
      <dsp:nvSpPr>
        <dsp:cNvPr id="0" name=""/>
        <dsp:cNvSpPr/>
      </dsp:nvSpPr>
      <dsp:spPr>
        <a:xfrm>
          <a:off x="4309278" y="4159482"/>
          <a:ext cx="1979741" cy="1187844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/>
            <a:t>Cooperation of government departments within the national and provincial spheres, and between them and local government</a:t>
          </a:r>
          <a:endParaRPr lang="en-ZA" sz="1400" kern="1200" dirty="0"/>
        </a:p>
      </dsp:txBody>
      <dsp:txXfrm>
        <a:off x="4309278" y="4159482"/>
        <a:ext cx="1979741" cy="1187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5F01A-8AE6-443A-B656-53E4516BC3E8}">
      <dsp:nvSpPr>
        <dsp:cNvPr id="0" name=""/>
        <dsp:cNvSpPr/>
      </dsp:nvSpPr>
      <dsp:spPr>
        <a:xfrm>
          <a:off x="3153341" y="1866506"/>
          <a:ext cx="2491269" cy="1939406"/>
        </a:xfrm>
        <a:prstGeom prst="hexagon">
          <a:avLst>
            <a:gd name="adj" fmla="val 28570"/>
            <a:gd name="vf" fmla="val 115470"/>
          </a:avLst>
        </a:prstGeom>
        <a:solidFill>
          <a:srgbClr val="FDB91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Proxima Nova Cn Rg" panose="02000506030000020004" pitchFamily="50" charset="0"/>
            </a:rPr>
            <a:t>SACN OFFERING: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Proxima Nova Cn Rg" panose="02000506030000020004" pitchFamily="50" charset="0"/>
            </a:rPr>
            <a:t> URBAN DEVELOPMENT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Proxima Nova Cn Rg" panose="02000506030000020004" pitchFamily="50" charset="0"/>
            </a:rPr>
            <a:t>CITY MANAGEMENT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Trebuchet MS" panose="020B0603020202020204" pitchFamily="34" charset="0"/>
            </a:rPr>
            <a:t> </a:t>
          </a:r>
          <a:endParaRPr lang="en-ZA" sz="2000" b="1" kern="1200" dirty="0">
            <a:latin typeface="Trebuchet MS" panose="020B0603020202020204" pitchFamily="34" charset="0"/>
          </a:endParaRPr>
        </a:p>
      </dsp:txBody>
      <dsp:txXfrm>
        <a:off x="3545643" y="2171906"/>
        <a:ext cx="1706665" cy="1328606"/>
      </dsp:txXfrm>
    </dsp:sp>
    <dsp:sp modelId="{66EF0514-29BC-440D-BC24-13D5276DE735}">
      <dsp:nvSpPr>
        <dsp:cNvPr id="0" name=""/>
        <dsp:cNvSpPr/>
      </dsp:nvSpPr>
      <dsp:spPr>
        <a:xfrm>
          <a:off x="4681897" y="938639"/>
          <a:ext cx="845893" cy="7288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F864C-5CC2-49A3-B10C-768AA052CEEE}">
      <dsp:nvSpPr>
        <dsp:cNvPr id="0" name=""/>
        <dsp:cNvSpPr/>
      </dsp:nvSpPr>
      <dsp:spPr>
        <a:xfrm>
          <a:off x="3484503" y="102632"/>
          <a:ext cx="1837289" cy="1589471"/>
        </a:xfrm>
        <a:prstGeom prst="hexagon">
          <a:avLst>
            <a:gd name="adj" fmla="val 28570"/>
            <a:gd name="vf" fmla="val 115470"/>
          </a:avLst>
        </a:prstGeom>
        <a:solidFill>
          <a:srgbClr val="80BA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latin typeface="Proxima Nova Cn Rg" panose="02000506030000020004" pitchFamily="50" charset="0"/>
            </a:rPr>
            <a:t>NETWORK OF CITIES</a:t>
          </a:r>
          <a:endParaRPr lang="en-ZA" sz="1500" b="1" kern="1200" dirty="0">
            <a:latin typeface="Proxima Nova Cn Rg" panose="02000506030000020004" pitchFamily="50" charset="0"/>
          </a:endParaRPr>
        </a:p>
      </dsp:txBody>
      <dsp:txXfrm>
        <a:off x="3788981" y="366041"/>
        <a:ext cx="1228333" cy="1062653"/>
      </dsp:txXfrm>
    </dsp:sp>
    <dsp:sp modelId="{E8D0479B-8827-4384-9191-9382AAD59A54}">
      <dsp:nvSpPr>
        <dsp:cNvPr id="0" name=""/>
        <dsp:cNvSpPr/>
      </dsp:nvSpPr>
      <dsp:spPr>
        <a:xfrm>
          <a:off x="5669121" y="2301199"/>
          <a:ext cx="845893" cy="7288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7BBA4-D473-4D10-839E-432DCCC1F4D9}">
      <dsp:nvSpPr>
        <dsp:cNvPr id="0" name=""/>
        <dsp:cNvSpPr/>
      </dsp:nvSpPr>
      <dsp:spPr>
        <a:xfrm>
          <a:off x="5169511" y="1080263"/>
          <a:ext cx="1837289" cy="1589471"/>
        </a:xfrm>
        <a:prstGeom prst="hexagon">
          <a:avLst>
            <a:gd name="adj" fmla="val 28570"/>
            <a:gd name="vf" fmla="val 115470"/>
          </a:avLst>
        </a:prstGeom>
        <a:solidFill>
          <a:srgbClr val="C61D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latin typeface="Proxima Nova Cn Rg" panose="02000506030000020004" pitchFamily="50" charset="0"/>
            </a:rPr>
            <a:t>PEER TO PEER </a:t>
          </a:r>
          <a:r>
            <a:rPr lang="en-GB" sz="1500" b="1" kern="1200" dirty="0">
              <a:solidFill>
                <a:schemeClr val="tx1">
                  <a:lumMod val="95000"/>
                  <a:lumOff val="5000"/>
                </a:schemeClr>
              </a:solidFill>
              <a:latin typeface="Proxima Nova Cn Rg" panose="02000506030000020004" pitchFamily="50" charset="0"/>
            </a:rPr>
            <a:t>LEARNING </a:t>
          </a:r>
          <a:endParaRPr lang="en-ZA" sz="1500" b="1" kern="1200" dirty="0">
            <a:solidFill>
              <a:schemeClr val="tx1">
                <a:lumMod val="95000"/>
                <a:lumOff val="5000"/>
              </a:schemeClr>
            </a:solidFill>
            <a:latin typeface="Proxima Nova Cn Rg" panose="02000506030000020004" pitchFamily="50" charset="0"/>
          </a:endParaRPr>
        </a:p>
      </dsp:txBody>
      <dsp:txXfrm>
        <a:off x="5473989" y="1343672"/>
        <a:ext cx="1228333" cy="1062653"/>
      </dsp:txXfrm>
    </dsp:sp>
    <dsp:sp modelId="{E0091C00-20FE-45FD-A435-2C144E7B2FE2}">
      <dsp:nvSpPr>
        <dsp:cNvPr id="0" name=""/>
        <dsp:cNvSpPr/>
      </dsp:nvSpPr>
      <dsp:spPr>
        <a:xfrm>
          <a:off x="4983331" y="3839274"/>
          <a:ext cx="845893" cy="7288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0609E-417D-44F4-887D-44211938334C}">
      <dsp:nvSpPr>
        <dsp:cNvPr id="0" name=""/>
        <dsp:cNvSpPr/>
      </dsp:nvSpPr>
      <dsp:spPr>
        <a:xfrm>
          <a:off x="5181665" y="3002173"/>
          <a:ext cx="2074318" cy="1589471"/>
        </a:xfrm>
        <a:prstGeom prst="hexagon">
          <a:avLst>
            <a:gd name="adj" fmla="val 28570"/>
            <a:gd name="vf" fmla="val 115470"/>
          </a:avLst>
        </a:prstGeom>
        <a:solidFill>
          <a:srgbClr val="1CBB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latin typeface="Proxima Nova Cn Rg" panose="02000506030000020004" pitchFamily="50" charset="0"/>
            </a:rPr>
            <a:t>SACN </a:t>
          </a:r>
          <a:r>
            <a:rPr lang="en-GB" sz="1500" b="1" kern="1200" dirty="0">
              <a:solidFill>
                <a:schemeClr val="tx1">
                  <a:lumMod val="95000"/>
                  <a:lumOff val="5000"/>
                </a:schemeClr>
              </a:solidFill>
              <a:latin typeface="Proxima Nova Cn Rg" panose="02000506030000020004" pitchFamily="50" charset="0"/>
            </a:rPr>
            <a:t>KNOWLEDGE </a:t>
          </a:r>
          <a:r>
            <a:rPr lang="en-GB" sz="1500" b="1" kern="1200" dirty="0">
              <a:latin typeface="Proxima Nova Cn Rg" panose="02000506030000020004" pitchFamily="50" charset="0"/>
            </a:rPr>
            <a:t>BASE</a:t>
          </a:r>
          <a:endParaRPr lang="en-ZA" sz="1500" b="1" kern="1200" dirty="0">
            <a:latin typeface="Proxima Nova Cn Rg" panose="02000506030000020004" pitchFamily="50" charset="0"/>
          </a:endParaRPr>
        </a:p>
      </dsp:txBody>
      <dsp:txXfrm>
        <a:off x="5505895" y="3250618"/>
        <a:ext cx="1425858" cy="1092581"/>
      </dsp:txXfrm>
    </dsp:sp>
    <dsp:sp modelId="{64254877-C809-4D69-ADB6-7C425047863E}">
      <dsp:nvSpPr>
        <dsp:cNvPr id="0" name=""/>
        <dsp:cNvSpPr/>
      </dsp:nvSpPr>
      <dsp:spPr>
        <a:xfrm>
          <a:off x="3282156" y="3998932"/>
          <a:ext cx="845893" cy="7288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83DCC-1123-497F-B9C8-77F631651461}">
      <dsp:nvSpPr>
        <dsp:cNvPr id="0" name=""/>
        <dsp:cNvSpPr/>
      </dsp:nvSpPr>
      <dsp:spPr>
        <a:xfrm>
          <a:off x="3375883" y="3878266"/>
          <a:ext cx="2054530" cy="1589471"/>
        </a:xfrm>
        <a:prstGeom prst="hexagon">
          <a:avLst>
            <a:gd name="adj" fmla="val 28570"/>
            <a:gd name="vf" fmla="val 115470"/>
          </a:avLst>
        </a:prstGeom>
        <a:solidFill>
          <a:srgbClr val="6A2B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>
              <a:solidFill>
                <a:schemeClr val="tx1">
                  <a:lumMod val="95000"/>
                  <a:lumOff val="5000"/>
                </a:schemeClr>
              </a:solidFill>
              <a:latin typeface="Proxima Nova Cn Rg" panose="02000506030000020004" pitchFamily="50" charset="0"/>
            </a:rPr>
            <a:t>PARTNERSHIPS</a:t>
          </a:r>
          <a:r>
            <a:rPr lang="en-ZA" sz="1300" b="1" kern="12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</a:p>
      </dsp:txBody>
      <dsp:txXfrm>
        <a:off x="3698464" y="4127829"/>
        <a:ext cx="1409368" cy="1090345"/>
      </dsp:txXfrm>
    </dsp:sp>
    <dsp:sp modelId="{92BF0A4E-F011-4F61-987E-DA9FE24CD856}">
      <dsp:nvSpPr>
        <dsp:cNvPr id="0" name=""/>
        <dsp:cNvSpPr/>
      </dsp:nvSpPr>
      <dsp:spPr>
        <a:xfrm>
          <a:off x="2278766" y="2636918"/>
          <a:ext cx="845893" cy="7288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8BC97-B7EF-4850-A296-63F9022D9361}">
      <dsp:nvSpPr>
        <dsp:cNvPr id="0" name=""/>
        <dsp:cNvSpPr/>
      </dsp:nvSpPr>
      <dsp:spPr>
        <a:xfrm>
          <a:off x="1791673" y="3003267"/>
          <a:ext cx="1837289" cy="1589471"/>
        </a:xfrm>
        <a:prstGeom prst="hexagon">
          <a:avLst>
            <a:gd name="adj" fmla="val 28570"/>
            <a:gd name="vf" fmla="val 115470"/>
          </a:avLst>
        </a:prstGeom>
        <a:solidFill>
          <a:srgbClr val="008C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latin typeface="Trebuchet MS" panose="020B0603020202020204" pitchFamily="34" charset="0"/>
            </a:rPr>
            <a:t>PROGRAMME SUPPORT </a:t>
          </a:r>
          <a:endParaRPr lang="en-ZA" sz="1500" b="1" kern="1200" dirty="0">
            <a:latin typeface="Trebuchet MS" panose="020B0603020202020204" pitchFamily="34" charset="0"/>
          </a:endParaRPr>
        </a:p>
      </dsp:txBody>
      <dsp:txXfrm>
        <a:off x="2096151" y="3266676"/>
        <a:ext cx="1228333" cy="1062653"/>
      </dsp:txXfrm>
    </dsp:sp>
    <dsp:sp modelId="{2B28BAB4-958D-471C-A3D0-5851851D6219}">
      <dsp:nvSpPr>
        <dsp:cNvPr id="0" name=""/>
        <dsp:cNvSpPr/>
      </dsp:nvSpPr>
      <dsp:spPr>
        <a:xfrm>
          <a:off x="1791673" y="1078076"/>
          <a:ext cx="1837289" cy="1589471"/>
        </a:xfrm>
        <a:prstGeom prst="hexagon">
          <a:avLst>
            <a:gd name="adj" fmla="val 28570"/>
            <a:gd name="vf" fmla="val 115470"/>
          </a:avLst>
        </a:prstGeom>
        <a:solidFill>
          <a:srgbClr val="2E30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latin typeface="Proxima Nova Cn Rg" panose="02000506030000020004" pitchFamily="50" charset="0"/>
            </a:rPr>
            <a:t>ADVOCACY</a:t>
          </a:r>
          <a:r>
            <a:rPr lang="en-GB" sz="1400" kern="1200" dirty="0"/>
            <a:t> </a:t>
          </a:r>
          <a:endParaRPr lang="en-ZA" sz="1400" kern="1200" dirty="0"/>
        </a:p>
      </dsp:txBody>
      <dsp:txXfrm>
        <a:off x="2096151" y="1341485"/>
        <a:ext cx="1228333" cy="1062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8FB866-3D9C-4A01-AFB0-176A5FC089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81CDD5-74F6-469A-A812-9C6EE4C9AE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222CCD7-6922-47A8-A525-0D4311AEEB03}" type="datetimeFigureOut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548C6-C5AE-4B80-9059-2A4C1AD51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6BC89-A687-4158-9A3F-7D976BA759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CCFB9D8-1B41-477D-8E28-08044D3AEF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0464F9-2BCE-44A2-8640-B29AD47D18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49367-F02A-426C-90B2-07E531FF8D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B73AE2E-707E-4709-9F97-5BCB740CE46B}" type="datetimeFigureOut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B3395DE-8B28-4667-922D-92FA90C02F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64AE001-72D1-4E41-BB93-0C77D1D4ED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25DB3-7A1A-4067-8F48-95FA461C92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FA2B1-D9BB-4A8A-B53E-449284A44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20EFCF4C-DAB7-454A-A600-B6D77744B2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5BB08CD7-66FE-41F7-A509-7D88A1166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65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B99C42F3-75A2-48D4-85D7-1AA49FA0F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E0EF2FA2-16BE-4744-A9F2-75D40D459D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10B91F9-AA1D-4AA0-AA5F-A07545B7A002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BA3CAED7-2E94-4A08-9D51-ACD9AC8E9D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65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42C1D08-AAD3-4B1F-9F98-7DFE93F4D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994F71B-61EA-413B-94AC-A2DC616D6D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7282ED6-8D42-4D8C-AE00-346C926353E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9450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F86C433-6287-43C0-B62C-9AE25F5BDE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65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D3B6DE35-78CC-4E21-A7EF-AA9151CCB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9DB076D-0E15-4B4B-A921-32F81343A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09DD2D-5462-41A1-B762-BA8B8407CBE3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770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07D2E7B-9135-4CC3-96B7-785C42BBB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65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538654F5-0FF6-4E6D-BAB2-5DEC77D1E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750FD36-65E7-4A3B-851E-95DC272820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11E9F4-A4E6-4349-AB68-44E55D1F290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105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07D2E7B-9135-4CC3-96B7-785C42BBB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65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538654F5-0FF6-4E6D-BAB2-5DEC77D1E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750FD36-65E7-4A3B-851E-95DC272820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211E9F4-A4E6-4349-AB68-44E55D1F290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661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E830493B-5720-4C22-8A11-2D9D4C0704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65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F5526E3-8246-44EC-8386-616C3ECC0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793A2A3-DD2F-45B4-829E-1C7F2EE865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AD87A45-A68E-4328-851C-0A9A738A793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07D2E7B-9135-4CC3-96B7-785C42BBB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65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538654F5-0FF6-4E6D-BAB2-5DEC77D1E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750FD36-65E7-4A3B-851E-95DC272820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211E9F4-A4E6-4349-AB68-44E55D1F290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9E4087A-F504-47B2-95F6-8F115BF28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AC8E2C5-B4A6-4DBC-87E6-8BEEB89B4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strategy is underpinned by the IUDF, South Africa’s national policy framework that is intended to guide the future growth and management of urban areas.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IUDF aims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 create a shared vision across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all of society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 how best to manage urbanisation and achieve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spatial transformation, and includes the strategic goals of spatial integration, inclusion and access, economic vitality and effective governance.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Effective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integrated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management will enable cities to translate urbanisation into greater productivity and higher rates of growth, transforming them into engines of growth.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SACN’s strategy aims to support cities in implementing the IUDF within their unique contexts. </a:t>
            </a:r>
          </a:p>
          <a:p>
            <a:pPr>
              <a:defRPr/>
            </a:pPr>
            <a:endParaRPr lang="en-Z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468AEEB-3B93-4EEE-A4EA-9DBFBB1B0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E21D1D-3283-4919-9C1F-66A7A59A6B21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780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9E4087A-F504-47B2-95F6-8F115BF28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AC8E2C5-B4A6-4DBC-87E6-8BEEB89B4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strategy is underpinned by the IUDF, South Africa’s national policy framework that is intended to guide the future growth and management of urban areas.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IUDF aims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 create a shared vision across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all of society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 how best to manage urbanisation and achieve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spatial transformation, and includes the strategic goals of spatial integration, inclusion and access, economic vitality and effective governance.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Effective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integrated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management will enable cities to translate urbanisation into greater productivity and higher rates of growth, transforming them into engines of growth.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SACN’s strategy aims to support cities in implementing the IUDF within their unique contexts. </a:t>
            </a:r>
          </a:p>
          <a:p>
            <a:pPr>
              <a:defRPr/>
            </a:pPr>
            <a:endParaRPr lang="en-Z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468AEEB-3B93-4EEE-A4EA-9DBFBB1B0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E21D1D-3283-4919-9C1F-66A7A59A6B21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7092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9E4087A-F504-47B2-95F6-8F115BF28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AC8E2C5-B4A6-4DBC-87E6-8BEEB89B4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strategy is underpinned by the IUDF, South Africa’s national policy framework that is intended to guide the future growth and management of urban areas.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IUDF aims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 create a shared vision across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all of society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 how best to manage urbanisation and achieve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spatial transformation, and includes the strategic goals of spatial integration, inclusion and access, economic vitality and effective governance.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Effective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integrated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management will enable cities to translate urbanisation into greater productivity and higher rates of growth, transforming them into engines of growth.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SACN’s strategy aims to support cities in implementing the IUDF within their unique contexts. </a:t>
            </a:r>
          </a:p>
          <a:p>
            <a:pPr>
              <a:defRPr/>
            </a:pPr>
            <a:endParaRPr lang="en-Z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468AEEB-3B93-4EEE-A4EA-9DBFBB1B0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E21D1D-3283-4919-9C1F-66A7A59A6B21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789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9E4087A-F504-47B2-95F6-8F115BF28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AC8E2C5-B4A6-4DBC-87E6-8BEEB89B4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strategy is underpinned by the IUDF, South Africa’s national policy framework that is intended to guide the future growth and management of urban areas.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IUDF aims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 create a shared vision across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all of society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 how best to manage urbanisation and achieve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spatial transformation, and includes the strategic goals of spatial integration, inclusion and access, economic vitality and effective governance.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Effective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integrated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management will enable cities to translate urbanisation into greater productivity and higher rates of growth, transforming them into engines of growth.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SACN’s strategy aims to support cities in implementing the IUDF within their unique contexts. </a:t>
            </a:r>
          </a:p>
          <a:p>
            <a:pPr>
              <a:defRPr/>
            </a:pPr>
            <a:endParaRPr lang="en-Z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468AEEB-3B93-4EEE-A4EA-9DBFBB1B0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E21D1D-3283-4919-9C1F-66A7A59A6B21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5863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9E4087A-F504-47B2-95F6-8F115BF28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AC8E2C5-B4A6-4DBC-87E6-8BEEB89B4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strategy is underpinned by the IUDF, South Africa’s national policy framework that is intended to guide the future growth and management of urban areas.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IUDF aims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 create a shared vision across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all of society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 how best to manage urbanisation and achieve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spatial transformation, and includes the strategic goals of spatial integration, inclusion and access, economic vitality and effective governance.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Effective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integrated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management will enable cities to translate urbanisation into greater productivity and higher rates of growth, transforming them into engines of growth.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SACN’s strategy aims to support cities in implementing the IUDF within their unique contexts. </a:t>
            </a:r>
          </a:p>
          <a:p>
            <a:pPr>
              <a:defRPr/>
            </a:pPr>
            <a:endParaRPr lang="en-Z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468AEEB-3B93-4EEE-A4EA-9DBFBB1B0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E21D1D-3283-4919-9C1F-66A7A59A6B21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5950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9E4087A-F504-47B2-95F6-8F115BF28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AC8E2C5-B4A6-4DBC-87E6-8BEEB89B4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strategy is underpinned by the IUDF, South Africa’s national policy framework that is intended to guide the future growth and management of urban areas.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IUDF aims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 create a shared vision across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all of society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 how best to manage urbanisation and achieve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spatial transformation, and includes the strategic goals of spatial integration, inclusion and access, economic vitality and effective governance.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Effective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integrated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management will enable cities to translate urbanisation into greater productivity and higher rates of growth, transforming them into engines of growth.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SACN’s strategy aims to support cities in implementing the IUDF within their unique contexts. </a:t>
            </a:r>
          </a:p>
          <a:p>
            <a:pPr>
              <a:defRPr/>
            </a:pPr>
            <a:endParaRPr lang="en-Z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468AEEB-3B93-4EEE-A4EA-9DBFBB1B0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E21D1D-3283-4919-9C1F-66A7A59A6B21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A5241-3A1C-4D9B-BABB-D54EF4CE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D99B-4924-49F3-BB49-F6058CD0BEFE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11B66-DC46-46CB-A828-41BBA1727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71378-1048-458E-85FF-646178E8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4B6D-5403-4BC3-B59F-8383061153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124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79E8F-E029-445F-AD22-A0CED18F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84FBB-3528-49E5-9BB4-08A41CD8AE9D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A85E6-A162-440E-8C5B-0EF3B017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B833-22A6-4FF9-BE2F-37F9E883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D4FF-E727-4529-B5E2-AA496B8C38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95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B80DC-E5C6-48CD-B471-F03803FC2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6D3F-2A47-48E0-9B1C-12F1792D8A47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272A0-D6FA-468C-82A9-919CF638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8D6FA-B77C-4832-85E2-9D2E3616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7B0F-4222-419F-83FD-E98276088F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999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32D31-3F3A-4671-B6CC-D8D42425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045AF-FFF3-46A8-9903-BB5A04711C5A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DE1B4-5409-4E30-A647-627E54B93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5F57A-1EFD-45EF-8B76-F1D51F8E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0948-4DE6-4B1E-BBEF-52952C2597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59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D09BF-67F1-46A1-8E13-89B1BC6E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3A048-B87D-438A-A203-1E53CBDC645D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FCAB8-0E76-4A71-B6FF-8E94D232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0841-EF71-4098-A418-72C87893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FC02E-0F4F-47D1-818B-47C6328050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376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DC5ECF-EDBA-416C-9D0F-424DC943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617D8-D392-4572-AD7D-D23EB186D3CF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A036FC-3998-424A-A0F7-2343FD7E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F168CD-34CF-44EC-9D84-D9DAF603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4D65-142A-4157-8EC9-7304831663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923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57EA9B-6D0B-4227-93A3-C6E02A10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EE2A4-903F-453E-8DF1-13D82EDA8835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719972-2480-43E9-A0D5-7660E4A6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306359-F0AC-4148-A721-42C61830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603A6-5BF8-4250-AC43-75322C0B27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638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B94D6F-9B12-4FEF-86BB-384DB3550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577F0-4C79-49D2-BF09-A7DA77D9D919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3DA65D-897D-4FEE-92C3-E41EAF5A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615EFE8-9418-4781-B534-AAC57A8E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163AC-8F19-40C4-92FC-43A8BE09A7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779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05BDBF-90F5-4D24-B911-1A389A8E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2AF7-6F34-4C34-B15D-DA0A13C78D4A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2322F6-2ED1-4BDD-8834-2F19D9D5C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C90C76-31C0-4575-A6A3-EBA0D4DF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498D-5BD6-4674-862D-510B7A14D7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859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A8104C-FCF9-4BF1-A8A5-C8EDECA5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6F4C7-8C5F-4ED4-A0F6-44C1F7246FA5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3133A0-D6C9-4370-BADC-0FAC20BE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B9BA23-3F40-4E11-A372-BF340245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88174-B514-4D9D-BCF7-5EF5EDD418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020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E49B48-7DE2-4B19-8764-A9943298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AA4C0-DAA3-4336-A40C-CEBD5CBC56F1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37140F-60CC-4DBB-ADF0-3C3829CE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9F34F5-B3CD-4CA8-85E1-3A9E9B17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E8D2-1371-44D3-9E50-D7F9C8B511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600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2E343C0-CD07-406C-BFF0-0DBDD6D47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15F489B-15CC-40B7-8FBE-D159E04DE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1DDF2-9706-4772-8CA0-FE000B18E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3A944B-9FA8-4BBB-9108-745C0D0A6E36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CCEA1-3811-4D33-BAE2-D18A2862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D39AD-E056-4C80-837F-AFCFF30C0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6C3E5DF-9DC6-4A83-B78E-4501ED72DD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SA CITIES_PPT.png">
            <a:extLst>
              <a:ext uri="{FF2B5EF4-FFF2-40B4-BE49-F238E27FC236}">
                <a16:creationId xmlns:a16="http://schemas.microsoft.com/office/drawing/2014/main" id="{65A9B919-5465-4BAC-BEB7-0B04B3CA1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0E0F949-3B6D-4B26-B64A-1BE9EFCEA3AC}"/>
              </a:ext>
            </a:extLst>
          </p:cNvPr>
          <p:cNvSpPr txBox="1">
            <a:spLocks/>
          </p:cNvSpPr>
          <p:nvPr/>
        </p:nvSpPr>
        <p:spPr>
          <a:xfrm>
            <a:off x="481013" y="3284538"/>
            <a:ext cx="7300912" cy="65246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C</a:t>
            </a:r>
            <a:r>
              <a:rPr lang="en-ZA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ity of Johannesburg</a:t>
            </a:r>
          </a:p>
        </p:txBody>
      </p:sp>
      <p:sp>
        <p:nvSpPr>
          <p:cNvPr id="5124" name="Title 1">
            <a:extLst>
              <a:ext uri="{FF2B5EF4-FFF2-40B4-BE49-F238E27FC236}">
                <a16:creationId xmlns:a16="http://schemas.microsoft.com/office/drawing/2014/main" id="{215DA9E6-E0F6-498D-BC06-5D573A8A5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3838575"/>
            <a:ext cx="7300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0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Engagement with </a:t>
            </a:r>
            <a:r>
              <a:rPr lang="en-ZA" altLang="en-US" sz="20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CoJ</a:t>
            </a:r>
            <a:r>
              <a:rPr lang="en-ZA" altLang="en-US" sz="20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Management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DE5FEE-2AEF-4125-BEBE-16AF52414638}"/>
              </a:ext>
            </a:extLst>
          </p:cNvPr>
          <p:cNvSpPr txBox="1">
            <a:spLocks/>
          </p:cNvSpPr>
          <p:nvPr/>
        </p:nvSpPr>
        <p:spPr>
          <a:xfrm>
            <a:off x="481013" y="4257675"/>
            <a:ext cx="7300912" cy="4667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ZA" sz="1600" dirty="0">
                <a:solidFill>
                  <a:schemeClr val="bg1"/>
                </a:solidFill>
                <a:latin typeface="Trebuchet MS" panose="020B0603020202020204" pitchFamily="34" charset="0"/>
              </a:rPr>
              <a:t>11 October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9560AA-6EBB-4A3E-BF47-24BFEFDCD192}"/>
              </a:ext>
            </a:extLst>
          </p:cNvPr>
          <p:cNvSpPr/>
          <p:nvPr/>
        </p:nvSpPr>
        <p:spPr>
          <a:xfrm>
            <a:off x="0" y="4243388"/>
            <a:ext cx="9144000" cy="2614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267" name="Slide Number Placeholder 4">
            <a:extLst>
              <a:ext uri="{FF2B5EF4-FFF2-40B4-BE49-F238E27FC236}">
                <a16:creationId xmlns:a16="http://schemas.microsoft.com/office/drawing/2014/main" id="{06C3B926-99AF-4951-9CDB-8AC13AA247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73B0BE-8663-4055-86CE-A97A3D0E35C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CEF208-ACBB-4AF5-AE08-B8419245CE6E}"/>
              </a:ext>
            </a:extLst>
          </p:cNvPr>
          <p:cNvSpPr txBox="1">
            <a:spLocks/>
          </p:cNvSpPr>
          <p:nvPr/>
        </p:nvSpPr>
        <p:spPr>
          <a:xfrm>
            <a:off x="964802" y="0"/>
            <a:ext cx="7300913" cy="9493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2400" b="1" kern="0" dirty="0">
                <a:solidFill>
                  <a:srgbClr val="F58220"/>
                </a:solidFill>
                <a:latin typeface="Trebuchet MS" panose="020B0603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SACN MANDATE TO FOSTER “TERRITORIAL DEVELOPMENT”</a:t>
            </a:r>
            <a:endParaRPr lang="en-ZA" sz="4000" b="1" dirty="0">
              <a:solidFill>
                <a:srgbClr val="F5822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36E19BA9-DAC9-4E8B-83E8-96C71BA97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t="7402" r="-85" b="-2220"/>
          <a:stretch>
            <a:fillRect/>
          </a:stretch>
        </p:blipFill>
        <p:spPr bwMode="auto">
          <a:xfrm>
            <a:off x="511719" y="786087"/>
            <a:ext cx="8107368" cy="190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>
            <a:extLst>
              <a:ext uri="{FF2B5EF4-FFF2-40B4-BE49-F238E27FC236}">
                <a16:creationId xmlns:a16="http://schemas.microsoft.com/office/drawing/2014/main" id="{6E08725D-F3F6-45A6-A50B-0493D27BC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5324266"/>
            <a:ext cx="88519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F1BBF1-2255-4DF8-992B-E3D2D7B7E448}"/>
              </a:ext>
            </a:extLst>
          </p:cNvPr>
          <p:cNvSpPr txBox="1">
            <a:spLocks/>
          </p:cNvSpPr>
          <p:nvPr/>
        </p:nvSpPr>
        <p:spPr>
          <a:xfrm>
            <a:off x="86520" y="4517275"/>
            <a:ext cx="8532568" cy="9493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2400" b="1" kern="0" dirty="0">
                <a:solidFill>
                  <a:srgbClr val="F58220"/>
                </a:solidFill>
                <a:latin typeface="Trebuchet MS" panose="020B0603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OUR PARTICIPATING CITIES</a:t>
            </a:r>
            <a:endParaRPr lang="en-ZA" sz="4000" b="1" dirty="0">
              <a:solidFill>
                <a:srgbClr val="F5822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1E1E4E-0A17-4CF7-B3B9-71733DAB1BAB}"/>
              </a:ext>
            </a:extLst>
          </p:cNvPr>
          <p:cNvSpPr txBox="1"/>
          <p:nvPr/>
        </p:nvSpPr>
        <p:spPr>
          <a:xfrm>
            <a:off x="422947" y="2639029"/>
            <a:ext cx="175828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6D6D6D"/>
                </a:solidFill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rPr>
              <a:t>Promote </a:t>
            </a:r>
            <a:r>
              <a:rPr lang="en-US" sz="1400" dirty="0">
                <a:solidFill>
                  <a:srgbClr val="6D6D6D"/>
                </a:solidFill>
                <a:latin typeface="Proxima Nova Cn Rg" panose="02000506030000020004" pitchFamily="50" charset="0"/>
                <a:ea typeface="NSimSun" panose="02010609030101010101" pitchFamily="49" charset="-122"/>
                <a:cs typeface="Arial" panose="020B0604020202020204" pitchFamily="34" charset="0"/>
              </a:rPr>
              <a:t>good</a:t>
            </a:r>
            <a:r>
              <a:rPr lang="en-US" sz="1400" dirty="0">
                <a:solidFill>
                  <a:srgbClr val="6D6D6D"/>
                </a:solidFill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rPr>
              <a:t> governance and management in South African cities.</a:t>
            </a:r>
            <a:endParaRPr lang="en-GB" sz="1400" dirty="0">
              <a:latin typeface="Proxima Nova Cn Rg" panose="02000506030000020004" pitchFamily="50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sz="14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1CED83-FA70-4AF1-9FB2-4C943B19BDAB}"/>
              </a:ext>
            </a:extLst>
          </p:cNvPr>
          <p:cNvSpPr txBox="1"/>
          <p:nvPr/>
        </p:nvSpPr>
        <p:spPr>
          <a:xfrm>
            <a:off x="2573959" y="2593652"/>
            <a:ext cx="182873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6D6D6D"/>
                </a:solidFill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rPr>
              <a:t>To analyse strategic challenges facing South African cities, particularly in the context of global economic integration and national development challenges.</a:t>
            </a:r>
            <a:endParaRPr lang="en-GB" sz="1400" dirty="0">
              <a:latin typeface="Proxima Nova Cn Rg" panose="02000506030000020004" pitchFamily="50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sz="14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8FA310-3F14-47D8-AAD5-1B8F49CB0158}"/>
              </a:ext>
            </a:extLst>
          </p:cNvPr>
          <p:cNvSpPr txBox="1"/>
          <p:nvPr/>
        </p:nvSpPr>
        <p:spPr>
          <a:xfrm>
            <a:off x="4768790" y="2593975"/>
            <a:ext cx="15254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6D6D6D"/>
                </a:solidFill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rPr>
              <a:t>Collect, collate, analyse, assess, disseminate, and apply the experience of large city government in a South African context</a:t>
            </a:r>
            <a:r>
              <a:rPr lang="en-US" sz="1400" dirty="0">
                <a:solidFill>
                  <a:srgbClr val="6D6D6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400" dirty="0"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sz="14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5EEC6C-F8EE-4E43-A555-075CFD346390}"/>
              </a:ext>
            </a:extLst>
          </p:cNvPr>
          <p:cNvSpPr txBox="1"/>
          <p:nvPr/>
        </p:nvSpPr>
        <p:spPr>
          <a:xfrm>
            <a:off x="6872737" y="2593652"/>
            <a:ext cx="16352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6D6D6D"/>
                </a:solidFill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rPr>
              <a:t>Promote shared-learning partnerships across all of society to support the management of South African cities. </a:t>
            </a:r>
            <a:endParaRPr lang="en-GB" sz="1400" dirty="0">
              <a:latin typeface="Proxima Nova Cn Rg" panose="02000506030000020004" pitchFamily="50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590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>
            <a:extLst>
              <a:ext uri="{FF2B5EF4-FFF2-40B4-BE49-F238E27FC236}">
                <a16:creationId xmlns:a16="http://schemas.microsoft.com/office/drawing/2014/main" id="{F29A4A51-CFFB-485E-B225-DF218675A86B}"/>
              </a:ext>
            </a:extLst>
          </p:cNvPr>
          <p:cNvSpPr/>
          <p:nvPr/>
        </p:nvSpPr>
        <p:spPr>
          <a:xfrm>
            <a:off x="3048037" y="1744295"/>
            <a:ext cx="845893" cy="728849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B683D60-F877-49B4-900A-1F5A6272F4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876686"/>
              </p:ext>
            </p:extLst>
          </p:nvPr>
        </p:nvGraphicFramePr>
        <p:xfrm>
          <a:off x="55983" y="625152"/>
          <a:ext cx="8916989" cy="546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4917CFE8-8628-4C62-AACE-9AECF23AC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54F20F-82A8-43A5-AB18-69B0A4EB91C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1E729F-A7AF-43B0-8720-E88D61156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-71438"/>
            <a:ext cx="7688263" cy="1143001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2400" b="1" dirty="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rPr>
              <a:t>A WORKING VALUE PROPOSITION TOWARDS AN EFFECTIVE URBAN </a:t>
            </a:r>
            <a:endParaRPr lang="en-ZA" sz="2400" b="1" dirty="0">
              <a:solidFill>
                <a:schemeClr val="accent6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38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FD4B09A-912E-4848-8BD2-235100872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8075" y="334963"/>
            <a:ext cx="8035925" cy="5476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dirty="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rPr>
              <a:t>KNOWLEDGE BASE - FLAGSHIP PUBLICATIONS</a:t>
            </a:r>
            <a:endParaRPr lang="en-ZA" altLang="en-US" sz="2400" b="1" dirty="0">
              <a:solidFill>
                <a:schemeClr val="accent6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9459" name="TextBox 1">
            <a:extLst>
              <a:ext uri="{FF2B5EF4-FFF2-40B4-BE49-F238E27FC236}">
                <a16:creationId xmlns:a16="http://schemas.microsoft.com/office/drawing/2014/main" id="{2F18176C-900F-4E72-A1EC-6877AD56B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4105275"/>
            <a:ext cx="12731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57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State of Cities Report 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E52E1141-D5F7-4620-B707-670FC0FC8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3935" r="4546" b="3149"/>
          <a:stretch>
            <a:fillRect/>
          </a:stretch>
        </p:blipFill>
        <p:spPr bwMode="auto">
          <a:xfrm>
            <a:off x="249238" y="1628775"/>
            <a:ext cx="1471612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B04EFAF-110A-4BA7-9B4C-96DF23551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19250"/>
            <a:ext cx="15049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18">
            <a:extLst>
              <a:ext uri="{FF2B5EF4-FFF2-40B4-BE49-F238E27FC236}">
                <a16:creationId xmlns:a16="http://schemas.microsoft.com/office/drawing/2014/main" id="{F3DFB285-0495-414C-A21A-D9FE29012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3983038"/>
            <a:ext cx="1374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57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State of City Finances Report</a:t>
            </a:r>
            <a:endParaRPr kumimoji="0" lang="en-ZA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B576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9463" name="Picture 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5B1CB3A-113D-4733-8DE4-7D71713D3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628775"/>
            <a:ext cx="1481138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1">
            <a:extLst>
              <a:ext uri="{FF2B5EF4-FFF2-40B4-BE49-F238E27FC236}">
                <a16:creationId xmlns:a16="http://schemas.microsoft.com/office/drawing/2014/main" id="{2E9C64EB-29BF-43B0-9439-C5CA5A7A6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3940175"/>
            <a:ext cx="1374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57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State of Crime &amp; Safety in SA Cities</a:t>
            </a:r>
            <a:endParaRPr kumimoji="0" lang="en-ZA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B576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9465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239B35ED-2CCE-4A82-9DF7-182850377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"/>
          <a:stretch>
            <a:fillRect/>
          </a:stretch>
        </p:blipFill>
        <p:spPr bwMode="auto">
          <a:xfrm>
            <a:off x="5389563" y="1638300"/>
            <a:ext cx="14859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Box 1">
            <a:extLst>
              <a:ext uri="{FF2B5EF4-FFF2-40B4-BE49-F238E27FC236}">
                <a16:creationId xmlns:a16="http://schemas.microsoft.com/office/drawing/2014/main" id="{B067D92E-12DB-43CF-BA19-C8434DD91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3940175"/>
            <a:ext cx="1768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57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State of the Expanded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57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Public Works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57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Programme </a:t>
            </a:r>
            <a:endParaRPr kumimoji="0" lang="en-ZA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4B576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9467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73D739-CC6E-4B1E-801F-A89E5191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477963"/>
            <a:ext cx="14859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Box 1">
            <a:extLst>
              <a:ext uri="{FF2B5EF4-FFF2-40B4-BE49-F238E27FC236}">
                <a16:creationId xmlns:a16="http://schemas.microsoft.com/office/drawing/2014/main" id="{D01A6E89-E1CD-4027-B0AA-6542EF923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3876675"/>
            <a:ext cx="1501775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57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State of the Intermediate Cities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7111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D3DE3A2-58EE-4473-B281-29CF75B041A3}"/>
              </a:ext>
            </a:extLst>
          </p:cNvPr>
          <p:cNvSpPr/>
          <p:nvPr/>
        </p:nvSpPr>
        <p:spPr>
          <a:xfrm>
            <a:off x="0" y="4030663"/>
            <a:ext cx="9144000" cy="282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4E01301D-BA34-49E7-8DCB-944D5DBD94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4BC63-45B2-4863-83CB-8C86447523A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8436" name="Content Placeholder 7">
            <a:extLst>
              <a:ext uri="{FF2B5EF4-FFF2-40B4-BE49-F238E27FC236}">
                <a16:creationId xmlns:a16="http://schemas.microsoft.com/office/drawing/2014/main" id="{E68B1E08-4816-472F-95FE-BDFDBEBD64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287" y="968116"/>
            <a:ext cx="2327043" cy="1184601"/>
          </a:xfrm>
        </p:spPr>
      </p:pic>
      <p:pic>
        <p:nvPicPr>
          <p:cNvPr id="18437" name="Picture 11">
            <a:extLst>
              <a:ext uri="{FF2B5EF4-FFF2-40B4-BE49-F238E27FC236}">
                <a16:creationId xmlns:a16="http://schemas.microsoft.com/office/drawing/2014/main" id="{C1DCCBA8-AAF8-4A71-8F42-CA180772B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42" y="968117"/>
            <a:ext cx="2628000" cy="118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4FD5070-1BDB-4D5A-A411-0DBC34A5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193675"/>
            <a:ext cx="7408862" cy="671513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2400" b="1" dirty="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rPr>
              <a:t>SACN PEER-TO-PEER LEARNING PLATFORMS</a:t>
            </a:r>
            <a:endParaRPr lang="en-ZA" sz="2400" b="1" dirty="0">
              <a:solidFill>
                <a:schemeClr val="accent6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8440" name="Content Placeholder 4">
            <a:extLst>
              <a:ext uri="{FF2B5EF4-FFF2-40B4-BE49-F238E27FC236}">
                <a16:creationId xmlns:a16="http://schemas.microsoft.com/office/drawing/2014/main" id="{3A86F359-B1E2-4501-A1EE-4339721A9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7" y="2371770"/>
            <a:ext cx="2410581" cy="115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7943530-E170-4F06-9F07-14980958126A}"/>
              </a:ext>
            </a:extLst>
          </p:cNvPr>
          <p:cNvGrpSpPr/>
          <p:nvPr/>
        </p:nvGrpSpPr>
        <p:grpSpPr>
          <a:xfrm>
            <a:off x="3423982" y="918725"/>
            <a:ext cx="4986022" cy="3811203"/>
            <a:chOff x="3423982" y="918725"/>
            <a:chExt cx="4986022" cy="3811203"/>
          </a:xfrm>
        </p:grpSpPr>
        <p:pic>
          <p:nvPicPr>
            <p:cNvPr id="18438" name="Picture 6">
              <a:extLst>
                <a:ext uri="{FF2B5EF4-FFF2-40B4-BE49-F238E27FC236}">
                  <a16:creationId xmlns:a16="http://schemas.microsoft.com/office/drawing/2014/main" id="{C7EFBBBE-A929-46F3-8B93-339204B36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672" y="918725"/>
              <a:ext cx="2413332" cy="1215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16">
              <a:extLst>
                <a:ext uri="{FF2B5EF4-FFF2-40B4-BE49-F238E27FC236}">
                  <a16:creationId xmlns:a16="http://schemas.microsoft.com/office/drawing/2014/main" id="{C3378112-E9C7-49CC-942F-D6BBB9AC4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982" y="2385372"/>
              <a:ext cx="2410582" cy="1184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8">
              <a:extLst>
                <a:ext uri="{FF2B5EF4-FFF2-40B4-BE49-F238E27FC236}">
                  <a16:creationId xmlns:a16="http://schemas.microsoft.com/office/drawing/2014/main" id="{10418849-0B9B-46C3-AD32-D00E76765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947" y="3660375"/>
              <a:ext cx="2118049" cy="1069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17">
              <a:extLst>
                <a:ext uri="{FF2B5EF4-FFF2-40B4-BE49-F238E27FC236}">
                  <a16:creationId xmlns:a16="http://schemas.microsoft.com/office/drawing/2014/main" id="{AA9F894A-1797-4E7B-A766-FA2BD19E3B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672" y="2307627"/>
              <a:ext cx="2413332" cy="1278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Content Placeholder 4">
              <a:extLst>
                <a:ext uri="{FF2B5EF4-FFF2-40B4-BE49-F238E27FC236}">
                  <a16:creationId xmlns:a16="http://schemas.microsoft.com/office/drawing/2014/main" id="{D79AC5F9-DEA2-4E73-83FB-EB0906ECB81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557" y="3758816"/>
              <a:ext cx="2281561" cy="97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C0382A4-346B-4306-8D80-D92FDF0B5AF9}"/>
              </a:ext>
            </a:extLst>
          </p:cNvPr>
          <p:cNvGrpSpPr/>
          <p:nvPr/>
        </p:nvGrpSpPr>
        <p:grpSpPr>
          <a:xfrm>
            <a:off x="683848" y="3676947"/>
            <a:ext cx="6106937" cy="2584739"/>
            <a:chOff x="683848" y="3676947"/>
            <a:chExt cx="6106937" cy="2584739"/>
          </a:xfrm>
        </p:grpSpPr>
        <p:pic>
          <p:nvPicPr>
            <p:cNvPr id="18443" name="Picture 11">
              <a:extLst>
                <a:ext uri="{FF2B5EF4-FFF2-40B4-BE49-F238E27FC236}">
                  <a16:creationId xmlns:a16="http://schemas.microsoft.com/office/drawing/2014/main" id="{ED3052E8-605D-4C0D-9D8E-76326A65F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48" y="3676947"/>
              <a:ext cx="2517294" cy="101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CDCA5386-E004-4DF8-8016-AA7C7D006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83807" y="4840996"/>
              <a:ext cx="4806978" cy="1420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7742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3910566D-A38E-406B-B847-E66EDE273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BEC93B-9EFA-4BAB-8183-085F61A0303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8CE301-F1D3-40E7-868D-BE1E1CDBCFFB}"/>
              </a:ext>
            </a:extLst>
          </p:cNvPr>
          <p:cNvSpPr txBox="1">
            <a:spLocks/>
          </p:cNvSpPr>
          <p:nvPr/>
        </p:nvSpPr>
        <p:spPr>
          <a:xfrm>
            <a:off x="722313" y="2890838"/>
            <a:ext cx="7300912" cy="9493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SACN AT A GLANCE</a:t>
            </a:r>
            <a:endParaRPr kumimoji="0" lang="en-ZA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A3773AA-CB6F-4888-AA91-ADFAEDC5570A}"/>
              </a:ext>
            </a:extLst>
          </p:cNvPr>
          <p:cNvSpPr/>
          <p:nvPr/>
        </p:nvSpPr>
        <p:spPr>
          <a:xfrm>
            <a:off x="0" y="2127096"/>
            <a:ext cx="6553200" cy="2220969"/>
          </a:xfrm>
          <a:prstGeom prst="homePlate">
            <a:avLst/>
          </a:prstGeom>
          <a:solidFill>
            <a:srgbClr val="F582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PROGRAMMES AND THEMATIC FOCUS AREAS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31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2BBC85-B602-473E-9DFB-F2CF1B5827A3}"/>
              </a:ext>
            </a:extLst>
          </p:cNvPr>
          <p:cNvSpPr txBox="1">
            <a:spLocks/>
          </p:cNvSpPr>
          <p:nvPr/>
        </p:nvSpPr>
        <p:spPr>
          <a:xfrm>
            <a:off x="1138238" y="208757"/>
            <a:ext cx="7300912" cy="9493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PROGRAMMES AND THEMATIC FOCUS AREAS 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Trebuchet MS"/>
            </a:endParaRPr>
          </a:p>
        </p:txBody>
      </p:sp>
      <p:grpSp>
        <p:nvGrpSpPr>
          <p:cNvPr id="16387" name="Group 4">
            <a:extLst>
              <a:ext uri="{FF2B5EF4-FFF2-40B4-BE49-F238E27FC236}">
                <a16:creationId xmlns:a16="http://schemas.microsoft.com/office/drawing/2014/main" id="{40974522-0D1F-467F-8398-8FC466481792}"/>
              </a:ext>
            </a:extLst>
          </p:cNvPr>
          <p:cNvGrpSpPr>
            <a:grpSpLocks/>
          </p:cNvGrpSpPr>
          <p:nvPr/>
        </p:nvGrpSpPr>
        <p:grpSpPr bwMode="auto">
          <a:xfrm>
            <a:off x="514500" y="1158082"/>
            <a:ext cx="8120872" cy="3817937"/>
            <a:chOff x="1" y="0"/>
            <a:chExt cx="7136918" cy="378108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520097-D60A-460C-9BA2-9B38BF0B20E1}"/>
                </a:ext>
              </a:extLst>
            </p:cNvPr>
            <p:cNvSpPr/>
            <p:nvPr/>
          </p:nvSpPr>
          <p:spPr>
            <a:xfrm>
              <a:off x="1819303" y="18866"/>
              <a:ext cx="1693936" cy="2523341"/>
            </a:xfrm>
            <a:prstGeom prst="rect">
              <a:avLst/>
            </a:prstGeom>
            <a:solidFill>
              <a:srgbClr val="1CBBB4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C5E8FF-DF44-4F57-857A-CC2E25A12406}"/>
                </a:ext>
              </a:extLst>
            </p:cNvPr>
            <p:cNvSpPr/>
            <p:nvPr/>
          </p:nvSpPr>
          <p:spPr>
            <a:xfrm>
              <a:off x="1" y="0"/>
              <a:ext cx="1696920" cy="2523341"/>
            </a:xfrm>
            <a:prstGeom prst="rect">
              <a:avLst/>
            </a:prstGeom>
            <a:solidFill>
              <a:srgbClr val="2E308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85253B-CA9B-44F1-806E-35B4194C4F21}"/>
                </a:ext>
              </a:extLst>
            </p:cNvPr>
            <p:cNvSpPr/>
            <p:nvPr/>
          </p:nvSpPr>
          <p:spPr>
            <a:xfrm>
              <a:off x="3625918" y="18080"/>
              <a:ext cx="1686474" cy="2523341"/>
            </a:xfrm>
            <a:prstGeom prst="rect">
              <a:avLst/>
            </a:prstGeom>
            <a:solidFill>
              <a:srgbClr val="008C7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F56560-B442-48F0-BFE5-FEA418B4A4BB}"/>
                </a:ext>
              </a:extLst>
            </p:cNvPr>
            <p:cNvSpPr/>
            <p:nvPr/>
          </p:nvSpPr>
          <p:spPr>
            <a:xfrm>
              <a:off x="1" y="2601950"/>
              <a:ext cx="7136918" cy="1179131"/>
            </a:xfrm>
            <a:prstGeom prst="rect">
              <a:avLst/>
            </a:prstGeom>
            <a:solidFill>
              <a:srgbClr val="4B576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549B6D-2B61-4F13-B4AF-1719A70DEC1C}"/>
                </a:ext>
              </a:extLst>
            </p:cNvPr>
            <p:cNvSpPr/>
            <p:nvPr/>
          </p:nvSpPr>
          <p:spPr>
            <a:xfrm>
              <a:off x="5439998" y="28299"/>
              <a:ext cx="1696921" cy="2495042"/>
            </a:xfrm>
            <a:prstGeom prst="rect">
              <a:avLst/>
            </a:prstGeom>
            <a:solidFill>
              <a:srgbClr val="80BA5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D3F0DCBE-39C3-49DF-B9FD-156706EED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767" y="2624571"/>
              <a:ext cx="6080260" cy="661885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Cn Rg" panose="02000506030000020004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Innovative cities</a:t>
              </a:r>
              <a:endPara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id="{E625EE61-9F9F-4995-B997-39B383D94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268059"/>
              <a:ext cx="1696920" cy="147627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Cn Rg" panose="02000506030000020004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Well-governed</a:t>
              </a:r>
              <a:endPara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Cn Rg" panose="02000506030000020004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cities  </a:t>
              </a:r>
              <a:endPara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8683D964-82DB-4B3A-B53E-CA1FBB8D26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8947" y="299441"/>
              <a:ext cx="1623791" cy="146055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Cn Rg" panose="02000506030000020004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Productive</a:t>
              </a:r>
              <a:endPara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Cn Rg" panose="02000506030000020004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cities  </a:t>
              </a:r>
              <a:endPara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3C9DFB7C-7A78-49E0-9058-F76885585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5770" y="277431"/>
              <a:ext cx="1670057" cy="1482562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Cn Rg" panose="02000506030000020004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Inclusive </a:t>
              </a:r>
              <a:endPara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Cn Rg" panose="02000506030000020004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cities  </a:t>
              </a:r>
              <a:endPara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AD7FE32A-0FAC-4F7B-A038-9582DE95D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9998" y="215089"/>
              <a:ext cx="1664087" cy="136464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Cn Rg" panose="02000506030000020004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Sustainable &amp; Resilient </a:t>
              </a:r>
              <a:endPara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Cn Rg" panose="02000506030000020004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cities  </a:t>
              </a:r>
              <a:endPara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06B53F0-1393-4ACE-8D0D-4A379237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7" y="2444406"/>
            <a:ext cx="1971675" cy="6572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rPr>
              <a:t>Urban governance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rPr>
              <a:t>Municipal Finance </a:t>
            </a: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Proxima Nova Cn Rg" panose="02000506030000020004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DC0C0D-F98A-4B8A-972E-30BCD4EB5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169" y="2229612"/>
            <a:ext cx="2076450" cy="18811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Rethinking urban economies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rPr>
              <a:t>Job creation &amp; skills development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rPr>
              <a:t>Informal economy /township economy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n Rg" panose="02000506030000020004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7A25EB-A96A-4DBC-B4AF-C4F52D37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150" y="2228050"/>
            <a:ext cx="2074862" cy="18811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Built environment integration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Urban safety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Urban youth strategies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n Rg" panose="0200050603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1" name="TextBox 20">
            <a:extLst>
              <a:ext uri="{FF2B5EF4-FFF2-40B4-BE49-F238E27FC236}">
                <a16:creationId xmlns:a16="http://schemas.microsoft.com/office/drawing/2014/main" id="{30F83118-6AFA-44E5-AC21-85FDB3D31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895" y="2374740"/>
            <a:ext cx="214535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Climate change adaptation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Resource Efficiency</a:t>
            </a: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n Rg" panose="0200050603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Urban Resilience</a:t>
            </a: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n Rg" panose="0200050603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  <a:defRPr/>
            </a:pP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  <a:defRPr/>
            </a:pP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E4DB04-16BD-4326-BE60-A14E6AE28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19" y="4229757"/>
            <a:ext cx="2435072" cy="5016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Long-term city development strategies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n Rg" panose="0200050603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TextBox 22">
            <a:extLst>
              <a:ext uri="{FF2B5EF4-FFF2-40B4-BE49-F238E27FC236}">
                <a16:creationId xmlns:a16="http://schemas.microsoft.com/office/drawing/2014/main" id="{1D952497-F83A-4419-A147-9646CD0E7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48" y="4192630"/>
            <a:ext cx="2777441" cy="79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25475" marR="0" lvl="0" indent="-271463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5475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Urban data intelligence</a:t>
            </a:r>
          </a:p>
          <a:p>
            <a:pPr marL="354013" marR="0" lvl="0" indent="271463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  <a:tab pos="801688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Arial" panose="020B0604020202020204" pitchFamily="34" charset="0"/>
              </a:rPr>
              <a:t>IUDF</a:t>
            </a: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n Rg" panose="02000506030000020004" pitchFamily="50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  <a:defRPr/>
            </a:pP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394" name="TextBox 23">
            <a:extLst>
              <a:ext uri="{FF2B5EF4-FFF2-40B4-BE49-F238E27FC236}">
                <a16:creationId xmlns:a16="http://schemas.microsoft.com/office/drawing/2014/main" id="{F2620994-1759-4EAF-9ACB-75FBB6F9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709" y="4213705"/>
            <a:ext cx="223219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4300" indent="-1143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14300" marR="0" lvl="0" indent="-1143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Monitoring &amp; reporting (SoCR)</a:t>
            </a: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Proxima Nova Cn Rg" panose="0200050603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-1143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  <a:defRPr/>
            </a:pP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8FD5E8-256E-448A-8518-C9A079C5132A}"/>
              </a:ext>
            </a:extLst>
          </p:cNvPr>
          <p:cNvSpPr txBox="1"/>
          <p:nvPr/>
        </p:nvSpPr>
        <p:spPr>
          <a:xfrm>
            <a:off x="514500" y="5064163"/>
            <a:ext cx="812087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Our partnership approach is an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all-of-society approach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where we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 listen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and facilitate knowledge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co-creation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, learning and innovation through partnerships among cities and all stakeholders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10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3910566D-A38E-406B-B847-E66EDE273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BEC93B-9EFA-4BAB-8183-085F61A0303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8CE301-F1D3-40E7-868D-BE1E1CDBCFFB}"/>
              </a:ext>
            </a:extLst>
          </p:cNvPr>
          <p:cNvSpPr txBox="1">
            <a:spLocks/>
          </p:cNvSpPr>
          <p:nvPr/>
        </p:nvSpPr>
        <p:spPr>
          <a:xfrm>
            <a:off x="722313" y="2890838"/>
            <a:ext cx="7300912" cy="9493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3600" b="1" kern="0" dirty="0">
                <a:solidFill>
                  <a:schemeClr val="bg1"/>
                </a:solidFill>
                <a:latin typeface="Trebuchet MS" panose="020B0603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SACN AT A GLANCE</a:t>
            </a:r>
            <a:endParaRPr lang="en-ZA" sz="54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A3773AA-CB6F-4888-AA91-ADFAEDC5570A}"/>
              </a:ext>
            </a:extLst>
          </p:cNvPr>
          <p:cNvSpPr/>
          <p:nvPr/>
        </p:nvSpPr>
        <p:spPr>
          <a:xfrm>
            <a:off x="0" y="2127096"/>
            <a:ext cx="6951216" cy="2008573"/>
          </a:xfrm>
          <a:prstGeom prst="homePlate">
            <a:avLst/>
          </a:prstGeom>
          <a:solidFill>
            <a:srgbClr val="F582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Trebuchet MS" panose="020B0603020202020204" pitchFamily="34" charset="0"/>
              </a:rPr>
              <a:t>NEXT STEPS</a:t>
            </a:r>
            <a:endParaRPr lang="en-ZA" sz="4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65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8273F4-40C7-451B-8207-33B4FEED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163AC-8F19-40C4-92FC-43A8BE09A7BF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5753E-F82C-4BD9-B8AE-BD9C96D3D756}"/>
              </a:ext>
            </a:extLst>
          </p:cNvPr>
          <p:cNvSpPr txBox="1"/>
          <p:nvPr/>
        </p:nvSpPr>
        <p:spPr>
          <a:xfrm>
            <a:off x="683579" y="1336119"/>
            <a:ext cx="7592673" cy="279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Leveraging on capability development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Transversality of interventions within the Cities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Developing a regional platform for lesson sharing and practice refinement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Success will not only be measured in indicators rather in how the urban people’s lives are improved.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997838-0204-4AA4-BC8F-2EA43024F259}"/>
              </a:ext>
            </a:extLst>
          </p:cNvPr>
          <p:cNvSpPr txBox="1">
            <a:spLocks/>
          </p:cNvSpPr>
          <p:nvPr/>
        </p:nvSpPr>
        <p:spPr>
          <a:xfrm>
            <a:off x="1150938" y="346991"/>
            <a:ext cx="7408862" cy="36512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GB" sz="2400" b="1" dirty="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rPr>
              <a:t>HOW INTERNATIONAL COMMUNITY CAN ASSSIST</a:t>
            </a:r>
            <a:endParaRPr lang="en-ZA" sz="2400" b="1" dirty="0">
              <a:solidFill>
                <a:schemeClr val="accent6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908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2">
            <a:extLst>
              <a:ext uri="{FF2B5EF4-FFF2-40B4-BE49-F238E27FC236}">
                <a16:creationId xmlns:a16="http://schemas.microsoft.com/office/drawing/2014/main" id="{9EC559F0-1CC3-477C-A35D-BF2460B9B1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C92070-43EB-4A4B-9EE8-905D69A93F8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64515" name="Picture 1" descr="SA CITIES_PPT4.png">
            <a:extLst>
              <a:ext uri="{FF2B5EF4-FFF2-40B4-BE49-F238E27FC236}">
                <a16:creationId xmlns:a16="http://schemas.microsoft.com/office/drawing/2014/main" id="{A7FE90E9-C35A-4607-A4DF-3ED89202F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A4BA5D6-CBF2-4339-8881-A8730A20F5B1}"/>
              </a:ext>
            </a:extLst>
          </p:cNvPr>
          <p:cNvSpPr txBox="1">
            <a:spLocks/>
          </p:cNvSpPr>
          <p:nvPr/>
        </p:nvSpPr>
        <p:spPr>
          <a:xfrm>
            <a:off x="1195388" y="0"/>
            <a:ext cx="7300912" cy="9493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ZA" sz="2400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algn="l">
              <a:defRPr/>
            </a:pPr>
            <a:r>
              <a:rPr lang="en-ZA" sz="2400" b="1" dirty="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rPr>
              <a:t>OPENING REMARKS</a:t>
            </a:r>
            <a:endParaRPr lang="en-ZA" sz="2400" b="1" dirty="0">
              <a:solidFill>
                <a:schemeClr val="accent6"/>
              </a:solidFill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C3146-09B4-4232-99A0-F212C41A7E6A}"/>
              </a:ext>
            </a:extLst>
          </p:cNvPr>
          <p:cNvSpPr txBox="1"/>
          <p:nvPr/>
        </p:nvSpPr>
        <p:spPr>
          <a:xfrm>
            <a:off x="1038142" y="967399"/>
            <a:ext cx="7781767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THE UNIQUENESS OF SOUTH AFRICAN URBAN 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Spatial transformation 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Local governance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ZA" sz="1600" b="1" dirty="0">
              <a:solidFill>
                <a:schemeClr val="bg1">
                  <a:lumMod val="50000"/>
                </a:schemeClr>
              </a:solidFill>
              <a:latin typeface="Proxima Nova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COMMITMENT TO INTERNATIONAL AGREEMENTS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Sustainable Development Goals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New Urban agenda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Influence on National Plans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ZA" sz="1600" b="1" dirty="0">
              <a:solidFill>
                <a:schemeClr val="bg1">
                  <a:lumMod val="50000"/>
                </a:schemeClr>
              </a:solidFill>
              <a:latin typeface="Proxima Nova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STATE CAPABILITY AND ACCOUNTABILITY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Policy reforms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Politics and development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Indicators and human experience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ZA" sz="1600" b="1" dirty="0">
              <a:solidFill>
                <a:schemeClr val="bg1">
                  <a:lumMod val="50000"/>
                </a:schemeClr>
              </a:solidFill>
              <a:latin typeface="Proxima Nova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Proxima Nova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ZA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3910566D-A38E-406B-B847-E66EDE273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BEC93B-9EFA-4BAB-8183-085F61A0303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8CE301-F1D3-40E7-868D-BE1E1CDBCFFB}"/>
              </a:ext>
            </a:extLst>
          </p:cNvPr>
          <p:cNvSpPr txBox="1">
            <a:spLocks/>
          </p:cNvSpPr>
          <p:nvPr/>
        </p:nvSpPr>
        <p:spPr>
          <a:xfrm>
            <a:off x="722313" y="2890838"/>
            <a:ext cx="7300912" cy="9493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3600" b="1" kern="0" dirty="0">
                <a:solidFill>
                  <a:schemeClr val="bg1"/>
                </a:solidFill>
                <a:latin typeface="Trebuchet MS" panose="020B0603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SACN AT A GLANCE</a:t>
            </a:r>
            <a:endParaRPr lang="en-ZA" sz="54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A3773AA-CB6F-4888-AA91-ADFAEDC5570A}"/>
              </a:ext>
            </a:extLst>
          </p:cNvPr>
          <p:cNvSpPr/>
          <p:nvPr/>
        </p:nvSpPr>
        <p:spPr>
          <a:xfrm>
            <a:off x="0" y="2127096"/>
            <a:ext cx="6951216" cy="2008573"/>
          </a:xfrm>
          <a:prstGeom prst="homePlate">
            <a:avLst/>
          </a:prstGeom>
          <a:solidFill>
            <a:srgbClr val="F582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>
                <a:latin typeface="Trebuchet MS" panose="020B0603020202020204" pitchFamily="34" charset="0"/>
              </a:rPr>
              <a:t>THE CASE FOR THE LOCAL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24B4AFE-4C47-4451-939D-1C002A043089}"/>
              </a:ext>
            </a:extLst>
          </p:cNvPr>
          <p:cNvSpPr txBox="1">
            <a:spLocks/>
          </p:cNvSpPr>
          <p:nvPr/>
        </p:nvSpPr>
        <p:spPr>
          <a:xfrm>
            <a:off x="1055917" y="132476"/>
            <a:ext cx="7300913" cy="9493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ZA" sz="2400" b="1" dirty="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rPr>
              <a:t>SOUTH AFRICAN URBAN- 8 METROS 33 ICMS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8EA563-E62F-DF66-E5AC-66806854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4" y="890221"/>
            <a:ext cx="7627256" cy="50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37809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667365-5B92-46F1-B709-F31C8D46E5BA}"/>
              </a:ext>
            </a:extLst>
          </p:cNvPr>
          <p:cNvSpPr/>
          <p:nvPr/>
        </p:nvSpPr>
        <p:spPr>
          <a:xfrm>
            <a:off x="0" y="2945692"/>
            <a:ext cx="9144000" cy="410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FBB8D31E-9137-43B7-ACB0-225BE4F9A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97A773-20B5-43D8-B32B-0D3B0C0A7C3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4B4AFE-4C47-4451-939D-1C002A043089}"/>
              </a:ext>
            </a:extLst>
          </p:cNvPr>
          <p:cNvSpPr txBox="1">
            <a:spLocks/>
          </p:cNvSpPr>
          <p:nvPr/>
        </p:nvSpPr>
        <p:spPr>
          <a:xfrm>
            <a:off x="1055917" y="364980"/>
            <a:ext cx="7925954" cy="9493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ZA" sz="2400" b="1" dirty="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rPr>
              <a:t>SOUTH AFRICAN URBAN-RURAL LINKAGES- IUDF INFORMANTS</a:t>
            </a:r>
            <a:endParaRPr lang="en-ZA" sz="24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  <a:cs typeface="Trebuchet M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77122C6-9BA1-FF82-F571-9DD5D968FB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416474"/>
              </p:ext>
            </p:extLst>
          </p:nvPr>
        </p:nvGraphicFramePr>
        <p:xfrm>
          <a:off x="254643" y="1396999"/>
          <a:ext cx="8889357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763185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667365-5B92-46F1-B709-F31C8D46E5BA}"/>
              </a:ext>
            </a:extLst>
          </p:cNvPr>
          <p:cNvSpPr/>
          <p:nvPr/>
        </p:nvSpPr>
        <p:spPr>
          <a:xfrm>
            <a:off x="0" y="2945692"/>
            <a:ext cx="9144000" cy="410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FBB8D31E-9137-43B7-ACB0-225BE4F9A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97A773-20B5-43D8-B32B-0D3B0C0A7C3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4B4AFE-4C47-4451-939D-1C002A043089}"/>
              </a:ext>
            </a:extLst>
          </p:cNvPr>
          <p:cNvSpPr txBox="1">
            <a:spLocks/>
          </p:cNvSpPr>
          <p:nvPr/>
        </p:nvSpPr>
        <p:spPr>
          <a:xfrm>
            <a:off x="1055917" y="364980"/>
            <a:ext cx="7925954" cy="9493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ZA" sz="2400" b="1" dirty="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rPr>
              <a:t>SOUTH AFRICAN SPATIAL ECONOMY- IUDF INFORMANTS</a:t>
            </a:r>
            <a:endParaRPr lang="en-ZA" sz="24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  <a:cs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0A6EA-20AA-7417-F835-0D40F8E291FD}"/>
              </a:ext>
            </a:extLst>
          </p:cNvPr>
          <p:cNvSpPr txBox="1"/>
          <p:nvPr/>
        </p:nvSpPr>
        <p:spPr>
          <a:xfrm>
            <a:off x="162129" y="1663230"/>
            <a:ext cx="4247741" cy="4848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rtl="0" fontAlgn="base">
              <a:lnSpc>
                <a:spcPct val="150000"/>
              </a:lnSpc>
            </a:pPr>
            <a:r>
              <a:rPr lang="en-ZA" sz="1600" b="1" dirty="0">
                <a:solidFill>
                  <a:srgbClr val="008C7A"/>
                </a:solidFill>
                <a:latin typeface="Trebuchet MS" panose="020B0603020202020204" pitchFamily="34" charset="0"/>
              </a:rPr>
              <a:t>State</a:t>
            </a:r>
            <a:endParaRPr lang="en-ZA" sz="1600" b="1" i="0" u="none" strike="noStrike" dirty="0">
              <a:solidFill>
                <a:srgbClr val="008C7A"/>
              </a:solidFill>
              <a:effectLst/>
              <a:latin typeface="Trebuchet MS" panose="020B0603020202020204" pitchFamily="34" charset="0"/>
            </a:endParaRP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b="0" i="0" u="none" strike="noStrike" dirty="0">
                <a:solidFill>
                  <a:srgbClr val="55554A"/>
                </a:solidFill>
                <a:effectLst/>
                <a:latin typeface="Trebuchet MS" panose="020B0603020202020204" pitchFamily="34" charset="0"/>
              </a:rPr>
              <a:t>Not realising the potential of our cities – underperforming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b="0" i="0" u="none" strike="noStrike" dirty="0">
                <a:solidFill>
                  <a:srgbClr val="55554A"/>
                </a:solidFill>
                <a:effectLst/>
                <a:latin typeface="Trebuchet MS" panose="020B0603020202020204" pitchFamily="34" charset="0"/>
              </a:rPr>
              <a:t>De-industrialisation been a big problem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b="0" i="0" u="none" strike="noStrike" dirty="0">
                <a:solidFill>
                  <a:srgbClr val="55554A"/>
                </a:solidFill>
                <a:effectLst/>
                <a:latin typeface="Trebuchet MS" panose="020B0603020202020204" pitchFamily="34" charset="0"/>
              </a:rPr>
              <a:t>Regulatory burdens probably not a binding constraint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b="0" i="0" u="none" strike="noStrike" dirty="0">
                <a:solidFill>
                  <a:srgbClr val="55554A"/>
                </a:solidFill>
                <a:effectLst/>
                <a:latin typeface="Trebuchet MS" panose="020B0603020202020204" pitchFamily="34" charset="0"/>
              </a:rPr>
              <a:t>Infrastructure shortages more important (electricity, water)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b="0" i="0" u="none" strike="noStrike" dirty="0">
                <a:solidFill>
                  <a:srgbClr val="55554A"/>
                </a:solidFill>
                <a:effectLst/>
                <a:latin typeface="Trebuchet MS" panose="020B0603020202020204" pitchFamily="34" charset="0"/>
              </a:rPr>
              <a:t>Spatial structure and transport systems also inefficient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b="0" i="0" u="none" strike="noStrike" dirty="0">
                <a:solidFill>
                  <a:srgbClr val="55554A"/>
                </a:solidFill>
                <a:effectLst/>
                <a:latin typeface="Trebuchet MS" panose="020B0603020202020204" pitchFamily="34" charset="0"/>
              </a:rPr>
              <a:t>Access to urban labour markets could be improved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b="0" i="0" u="none" strike="noStrike" dirty="0">
                <a:solidFill>
                  <a:srgbClr val="55554A"/>
                </a:solidFill>
                <a:effectLst/>
                <a:latin typeface="Trebuchet MS" panose="020B0603020202020204" pitchFamily="34" charset="0"/>
              </a:rPr>
              <a:t>Issues of productivity, innovation </a:t>
            </a:r>
            <a:endParaRPr lang="en-US" sz="1600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8238D-13A8-9548-0543-4DD64CBEB4B2}"/>
              </a:ext>
            </a:extLst>
          </p:cNvPr>
          <p:cNvSpPr txBox="1"/>
          <p:nvPr/>
        </p:nvSpPr>
        <p:spPr>
          <a:xfrm>
            <a:off x="4734130" y="1639368"/>
            <a:ext cx="4247741" cy="48484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rgbClr val="008C7A"/>
                </a:solidFill>
                <a:latin typeface="Trebuchet MS" panose="020B0603020202020204" pitchFamily="34" charset="0"/>
              </a:rPr>
              <a:t>Implications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5554A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4A"/>
                </a:solidFill>
                <a:latin typeface="Trebuchet MS" panose="020B0603020202020204" pitchFamily="34" charset="0"/>
              </a:rPr>
              <a:t>Urban economic infrastructure​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4A"/>
                </a:solidFill>
                <a:latin typeface="Trebuchet MS" panose="020B0603020202020204" pitchFamily="34" charset="0"/>
              </a:rPr>
              <a:t>Alignment with industrial policy​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4A"/>
                </a:solidFill>
                <a:latin typeface="Trebuchet MS" panose="020B0603020202020204" pitchFamily="34" charset="0"/>
              </a:rPr>
              <a:t>Municipal leadership stability; engagement with economic issues – regulations and support​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4A"/>
                </a:solidFill>
                <a:latin typeface="Trebuchet MS" panose="020B0603020202020204" pitchFamily="34" charset="0"/>
              </a:rPr>
              <a:t>Access to serviced land​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4A"/>
                </a:solidFill>
                <a:latin typeface="Trebuchet MS" panose="020B0603020202020204" pitchFamily="34" charset="0"/>
              </a:rPr>
              <a:t>Labour market services – information, advice​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4A"/>
                </a:solidFill>
                <a:latin typeface="Trebuchet MS" panose="020B0603020202020204" pitchFamily="34" charset="0"/>
              </a:rPr>
              <a:t>Vocational skills and work experience​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4A"/>
                </a:solidFill>
                <a:latin typeface="Trebuchet MS" panose="020B0603020202020204" pitchFamily="34" charset="0"/>
              </a:rPr>
              <a:t>SMME support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5554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4813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667365-5B92-46F1-B709-F31C8D46E5BA}"/>
              </a:ext>
            </a:extLst>
          </p:cNvPr>
          <p:cNvSpPr/>
          <p:nvPr/>
        </p:nvSpPr>
        <p:spPr>
          <a:xfrm>
            <a:off x="0" y="2945692"/>
            <a:ext cx="9144000" cy="410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E8016-79C8-8D9E-A96F-5BA033450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62" y="1124569"/>
            <a:ext cx="7951807" cy="530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336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FBB8D31E-9137-43B7-ACB0-225BE4F9A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97A773-20B5-43D8-B32B-0D3B0C0A7C3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4B4AFE-4C47-4451-939D-1C002A043089}"/>
              </a:ext>
            </a:extLst>
          </p:cNvPr>
          <p:cNvSpPr txBox="1">
            <a:spLocks/>
          </p:cNvSpPr>
          <p:nvPr/>
        </p:nvSpPr>
        <p:spPr>
          <a:xfrm>
            <a:off x="1055917" y="167209"/>
            <a:ext cx="7925954" cy="9493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ZA" sz="2400" b="1" dirty="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rPr>
              <a:t>INTEGRATED URBAN DEVELOPMENT FRAMEWORK- AIMS</a:t>
            </a:r>
            <a:endParaRPr lang="en-ZA" sz="24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  <a:cs typeface="Trebuchet M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0493973-A1CE-4C46-8756-2EFBCBADD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587034"/>
              </p:ext>
            </p:extLst>
          </p:nvPr>
        </p:nvGraphicFramePr>
        <p:xfrm>
          <a:off x="0" y="1006997"/>
          <a:ext cx="8420582" cy="5349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390198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667365-5B92-46F1-B709-F31C8D46E5BA}"/>
              </a:ext>
            </a:extLst>
          </p:cNvPr>
          <p:cNvSpPr/>
          <p:nvPr/>
        </p:nvSpPr>
        <p:spPr>
          <a:xfrm>
            <a:off x="0" y="2751138"/>
            <a:ext cx="9144000" cy="410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4339" name="Picture 2" descr="NationalCoGTA on Twitter: &quot;DM Nel: The Integrated Urban Development  Framework #IUDF was adopted by Cabinet in April 2016 #cogta… &quot;">
            <a:extLst>
              <a:ext uri="{FF2B5EF4-FFF2-40B4-BE49-F238E27FC236}">
                <a16:creationId xmlns:a16="http://schemas.microsoft.com/office/drawing/2014/main" id="{532218A6-9143-4891-BE5E-3FFFB0265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5376"/>
          <a:stretch/>
        </p:blipFill>
        <p:spPr bwMode="auto">
          <a:xfrm>
            <a:off x="665825" y="2707455"/>
            <a:ext cx="7823331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FBB8D31E-9137-43B7-ACB0-225BE4F9A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97A773-20B5-43D8-B32B-0D3B0C0A7C3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4B4AFE-4C47-4451-939D-1C002A043089}"/>
              </a:ext>
            </a:extLst>
          </p:cNvPr>
          <p:cNvSpPr txBox="1">
            <a:spLocks/>
          </p:cNvSpPr>
          <p:nvPr/>
        </p:nvSpPr>
        <p:spPr>
          <a:xfrm>
            <a:off x="1055917" y="132476"/>
            <a:ext cx="7300913" cy="9493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ZA" sz="2400" b="1" dirty="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rPr>
              <a:t>SACN STRATEGY UNDERPINNED BY IUDF</a:t>
            </a:r>
            <a:r>
              <a:rPr lang="en-ZA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cs typeface="Trebuchet M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411CB437-E69C-4A03-B81D-8433EE348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8" y="1025472"/>
            <a:ext cx="8455025" cy="1154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  <a:defRPr/>
            </a:pPr>
            <a:r>
              <a:rPr lang="en-GB" sz="1500" b="1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IUD</a:t>
            </a:r>
            <a:r>
              <a:rPr lang="en-GB" sz="15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Times New Roman" panose="02020603050405020304" pitchFamily="18" charset="0"/>
              </a:rPr>
              <a:t>F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Proxima Nova"/>
                <a:cs typeface="Times New Roman" panose="02020603050405020304" pitchFamily="18" charset="0"/>
              </a:rPr>
              <a:t>, 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the </a:t>
            </a:r>
            <a:r>
              <a:rPr lang="en-GB" sz="1500" b="1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NDP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 2030 Vision, the AU’s Agenda 2063, the </a:t>
            </a:r>
            <a:r>
              <a:rPr lang="en-GB" sz="1500" b="1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NUA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 and the </a:t>
            </a:r>
            <a:r>
              <a:rPr lang="en-GB" sz="1500" b="1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SDGs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 (SDG 11: Make cities inclusive, safe, resilient and sustainable), as well as the Paris Climate Agreement.</a:t>
            </a:r>
          </a:p>
          <a:p>
            <a:pPr algn="just">
              <a:spcAft>
                <a:spcPts val="600"/>
              </a:spcAft>
              <a:defRPr/>
            </a:pP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The strategy is </a:t>
            </a:r>
            <a:r>
              <a:rPr lang="en-GB" sz="1500" b="1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underpinned by the IUDF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, and </a:t>
            </a:r>
            <a:r>
              <a:rPr lang="en-GB" sz="1500" i="1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aims to support cities in implementing the IUDF within their unique contexts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4987826E4D1B479CCCFD2713EA37B4" ma:contentTypeVersion="0" ma:contentTypeDescription="Create a new document." ma:contentTypeScope="" ma:versionID="52bdd9c522f16f94354bc658420055f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D2DF30-406B-4EDF-80B2-9C45A60BBFE7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5AF441B-803B-4CBC-A7D4-2476A67888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9108DEE-DBC3-4B35-B973-9F3E3C4A2A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40368</TotalTime>
  <Words>1478</Words>
  <Application>Microsoft Office PowerPoint</Application>
  <PresentationFormat>On-screen Show (4:3)</PresentationFormat>
  <Paragraphs>181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Gill Sans MT</vt:lpstr>
      <vt:lpstr>Proxima Nova</vt:lpstr>
      <vt:lpstr>Proxima Nova Cn Rg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WORKING VALUE PROPOSITION TOWARDS AN EFFECTIVE URBAN </vt:lpstr>
      <vt:lpstr>KNOWLEDGE BASE - FLAGSHIP PUBLICATIONS</vt:lpstr>
      <vt:lpstr>SACN PEER-TO-PEER LEARNING PLATFORMS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Liteboho Makhele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Nelson Mandela Bay_Briefing Meeting_3Sept2021</dc:title>
  <dc:subject>Nelson Mandela Bay_Briefing Meeting_3Sept2021</dc:subject>
  <dc:creator>Liteboho Makhele</dc:creator>
  <cp:keywords>Nelson Mandela Bay_Briefing Meeting_3Sept2021</cp:keywords>
  <cp:lastModifiedBy>Nosipho Hlatshwayo</cp:lastModifiedBy>
  <cp:revision>1199</cp:revision>
  <cp:lastPrinted>2021-07-20T13:08:48Z</cp:lastPrinted>
  <dcterms:created xsi:type="dcterms:W3CDTF">2017-04-21T06:26:33Z</dcterms:created>
  <dcterms:modified xsi:type="dcterms:W3CDTF">2022-10-27T07:01:10Z</dcterms:modified>
</cp:coreProperties>
</file>