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928" r:id="rId2"/>
    <p:sldId id="488" r:id="rId3"/>
    <p:sldId id="1037" r:id="rId4"/>
    <p:sldId id="1039" r:id="rId5"/>
    <p:sldId id="485" r:id="rId6"/>
    <p:sldId id="1040" r:id="rId7"/>
    <p:sldId id="1044" r:id="rId8"/>
    <p:sldId id="1045" r:id="rId9"/>
    <p:sldId id="1043" r:id="rId10"/>
    <p:sldId id="1042" r:id="rId11"/>
    <p:sldId id="1041" r:id="rId12"/>
    <p:sldId id="927" r:id="rId13"/>
    <p:sldId id="300" r:id="rId14"/>
    <p:sldId id="926" r:id="rId15"/>
    <p:sldId id="925" r:id="rId16"/>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DRIGUEZ BILBAO Jorge (DEVCO)" initials="RBJ("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0F5494"/>
    <a:srgbClr val="2D5EC1"/>
    <a:srgbClr val="3166CF"/>
    <a:srgbClr val="3E6FD2"/>
    <a:srgbClr val="BDDEFF"/>
    <a:srgbClr val="808080"/>
    <a:srgbClr val="FFD6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76"/>
    <p:restoredTop sz="95859" autoAdjust="0"/>
  </p:normalViewPr>
  <p:slideViewPr>
    <p:cSldViewPr>
      <p:cViewPr varScale="1">
        <p:scale>
          <a:sx n="55" d="100"/>
          <a:sy n="55" d="100"/>
        </p:scale>
        <p:origin x="34" y="710"/>
      </p:cViewPr>
      <p:guideLst>
        <p:guide orient="horz" pos="2160"/>
        <p:guide pos="2880"/>
      </p:guideLst>
    </p:cSldViewPr>
  </p:slideViewPr>
  <p:notesTextViewPr>
    <p:cViewPr>
      <p:scale>
        <a:sx n="100" d="100"/>
        <a:sy n="100" d="100"/>
      </p:scale>
      <p:origin x="0" y="0"/>
    </p:cViewPr>
  </p:notesTextViewPr>
  <p:sorterViewPr>
    <p:cViewPr>
      <p:scale>
        <a:sx n="1" d="1"/>
        <a:sy n="1" d="1"/>
      </p:scale>
      <p:origin x="0" y="0"/>
    </p:cViewPr>
  </p:sorterViewPr>
  <p:notesViewPr>
    <p:cSldViewPr>
      <p:cViewPr varScale="1">
        <p:scale>
          <a:sx n="78" d="100"/>
          <a:sy n="78" d="100"/>
        </p:scale>
        <p:origin x="4096"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ltLang="en-US"/>
          </a:p>
        </p:txBody>
      </p:sp>
      <p:sp>
        <p:nvSpPr>
          <p:cNvPr id="37891"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ltLang="en-US"/>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ltLang="en-US"/>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238114B0-41C2-4041-9572-2B9A9A5A0CD3}" type="slidenum">
              <a:rPr lang="en-GB" altLang="en-US"/>
              <a:pPr/>
              <a:t>‹#›</a:t>
            </a:fld>
            <a:endParaRPr lang="en-GB" altLang="en-US"/>
          </a:p>
        </p:txBody>
      </p:sp>
    </p:spTree>
    <p:extLst>
      <p:ext uri="{BB962C8B-B14F-4D97-AF65-F5344CB8AC3E}">
        <p14:creationId xmlns:p14="http://schemas.microsoft.com/office/powerpoint/2010/main" val="2451090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ltLang="en-US"/>
          </a:p>
        </p:txBody>
      </p:sp>
      <p:sp>
        <p:nvSpPr>
          <p:cNvPr id="36867"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ltLang="en-US"/>
          </a:p>
        </p:txBody>
      </p:sp>
      <p:sp>
        <p:nvSpPr>
          <p:cNvPr id="36868"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ltLang="en-US"/>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7F9695FB-D908-4160-AE67-B85245447BF5}" type="slidenum">
              <a:rPr lang="en-GB" altLang="en-US"/>
              <a:pPr/>
              <a:t>‹#›</a:t>
            </a:fld>
            <a:endParaRPr lang="en-GB" altLang="en-US"/>
          </a:p>
        </p:txBody>
      </p:sp>
    </p:spTree>
    <p:extLst>
      <p:ext uri="{BB962C8B-B14F-4D97-AF65-F5344CB8AC3E}">
        <p14:creationId xmlns:p14="http://schemas.microsoft.com/office/powerpoint/2010/main" val="132165867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a:ln/>
        </p:spPr>
      </p:sp>
      <p:sp>
        <p:nvSpPr>
          <p:cNvPr id="17410" name="Notes Placeholder 2"/>
          <p:cNvSpPr>
            <a:spLocks noGrp="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ea typeface="MS PGothic" charset="0"/>
              <a:cs typeface="MS PGothic" charset="0"/>
            </a:endParaRPr>
          </a:p>
        </p:txBody>
      </p:sp>
      <p:sp>
        <p:nvSpPr>
          <p:cNvPr id="17411" name="Slide Number Placeholder 3"/>
          <p:cNvSpPr>
            <a:spLocks noGrp="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rgbClr val="0F5494"/>
                </a:solidFill>
                <a:latin typeface="Verdana" charset="0"/>
                <a:ea typeface="MS PGothic" charset="0"/>
                <a:cs typeface="MS PGothic" charset="0"/>
              </a:defRPr>
            </a:lvl1pPr>
            <a:lvl2pPr marL="742866" indent="-285718" eaLnBrk="0" hangingPunct="0">
              <a:defRPr sz="1200">
                <a:solidFill>
                  <a:srgbClr val="0F5494"/>
                </a:solidFill>
                <a:latin typeface="Verdana" charset="0"/>
                <a:ea typeface="MS PGothic" charset="0"/>
                <a:cs typeface="MS PGothic" charset="0"/>
              </a:defRPr>
            </a:lvl2pPr>
            <a:lvl3pPr marL="1142872" indent="-228574" eaLnBrk="0" hangingPunct="0">
              <a:defRPr sz="1200">
                <a:solidFill>
                  <a:srgbClr val="0F5494"/>
                </a:solidFill>
                <a:latin typeface="Verdana" charset="0"/>
                <a:ea typeface="MS PGothic" charset="0"/>
                <a:cs typeface="MS PGothic" charset="0"/>
              </a:defRPr>
            </a:lvl3pPr>
            <a:lvl4pPr marL="1600020" indent="-228574" eaLnBrk="0" hangingPunct="0">
              <a:defRPr sz="1200">
                <a:solidFill>
                  <a:srgbClr val="0F5494"/>
                </a:solidFill>
                <a:latin typeface="Verdana" charset="0"/>
                <a:ea typeface="MS PGothic" charset="0"/>
                <a:cs typeface="MS PGothic" charset="0"/>
              </a:defRPr>
            </a:lvl4pPr>
            <a:lvl5pPr marL="2057168" indent="-228574" eaLnBrk="0" hangingPunct="0">
              <a:defRPr sz="1200">
                <a:solidFill>
                  <a:srgbClr val="0F5494"/>
                </a:solidFill>
                <a:latin typeface="Verdana" charset="0"/>
                <a:ea typeface="MS PGothic" charset="0"/>
                <a:cs typeface="MS PGothic" charset="0"/>
              </a:defRPr>
            </a:lvl5pPr>
            <a:lvl6pPr marL="2514318" indent="-228574" eaLnBrk="0" fontAlgn="base" hangingPunct="0">
              <a:spcBef>
                <a:spcPct val="0"/>
              </a:spcBef>
              <a:spcAft>
                <a:spcPct val="0"/>
              </a:spcAft>
              <a:defRPr sz="1200">
                <a:solidFill>
                  <a:srgbClr val="0F5494"/>
                </a:solidFill>
                <a:latin typeface="Verdana" charset="0"/>
                <a:ea typeface="MS PGothic" charset="0"/>
                <a:cs typeface="MS PGothic" charset="0"/>
              </a:defRPr>
            </a:lvl6pPr>
            <a:lvl7pPr marL="2971466" indent="-228574" eaLnBrk="0" fontAlgn="base" hangingPunct="0">
              <a:spcBef>
                <a:spcPct val="0"/>
              </a:spcBef>
              <a:spcAft>
                <a:spcPct val="0"/>
              </a:spcAft>
              <a:defRPr sz="1200">
                <a:solidFill>
                  <a:srgbClr val="0F5494"/>
                </a:solidFill>
                <a:latin typeface="Verdana" charset="0"/>
                <a:ea typeface="MS PGothic" charset="0"/>
                <a:cs typeface="MS PGothic" charset="0"/>
              </a:defRPr>
            </a:lvl7pPr>
            <a:lvl8pPr marL="3428614" indent="-228574" eaLnBrk="0" fontAlgn="base" hangingPunct="0">
              <a:spcBef>
                <a:spcPct val="0"/>
              </a:spcBef>
              <a:spcAft>
                <a:spcPct val="0"/>
              </a:spcAft>
              <a:defRPr sz="1200">
                <a:solidFill>
                  <a:srgbClr val="0F5494"/>
                </a:solidFill>
                <a:latin typeface="Verdana" charset="0"/>
                <a:ea typeface="MS PGothic" charset="0"/>
                <a:cs typeface="MS PGothic" charset="0"/>
              </a:defRPr>
            </a:lvl8pPr>
            <a:lvl9pPr marL="3885764" indent="-228574" eaLnBrk="0" fontAlgn="base" hangingPunct="0">
              <a:spcBef>
                <a:spcPct val="0"/>
              </a:spcBef>
              <a:spcAft>
                <a:spcPct val="0"/>
              </a:spcAft>
              <a:defRPr sz="1200">
                <a:solidFill>
                  <a:srgbClr val="0F5494"/>
                </a:solidFill>
                <a:latin typeface="Verdana" charset="0"/>
                <a:ea typeface="MS PGothic" charset="0"/>
                <a:cs typeface="MS PGothic"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0450B20-B29B-984D-8937-3FC7C1B1B70C}" type="slidenum">
              <a:rPr kumimoji="0" lang="en-GB" sz="1200" b="0" i="0" u="none" strike="noStrike" kern="1200" cap="none" spc="0" normalizeH="0" baseline="0" noProof="0">
                <a:ln>
                  <a:noFill/>
                </a:ln>
                <a:solidFill>
                  <a:srgbClr val="000000"/>
                </a:solidFill>
                <a:effectLst/>
                <a:uLnTx/>
                <a:uFillTx/>
                <a:latin typeface="Arial" charset="0"/>
                <a:ea typeface="MS PGothic"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GB" sz="1200" b="0" i="0" u="none" strike="noStrike" kern="1200" cap="none" spc="0" normalizeH="0" baseline="0" noProof="0">
              <a:ln>
                <a:noFill/>
              </a:ln>
              <a:solidFill>
                <a:srgbClr val="000000"/>
              </a:solidFill>
              <a:effectLst/>
              <a:uLnTx/>
              <a:uFillTx/>
              <a:latin typeface="Arial" charset="0"/>
              <a:ea typeface="MS PGothic" charset="0"/>
            </a:endParaRPr>
          </a:p>
        </p:txBody>
      </p:sp>
    </p:spTree>
    <p:extLst>
      <p:ext uri="{BB962C8B-B14F-4D97-AF65-F5344CB8AC3E}">
        <p14:creationId xmlns:p14="http://schemas.microsoft.com/office/powerpoint/2010/main" val="36075811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b="1" dirty="0" err="1"/>
              <a:t>Mensajes</a:t>
            </a:r>
            <a:r>
              <a:rPr lang="en-IE" b="1" dirty="0"/>
              <a:t> clave </a:t>
            </a:r>
            <a:r>
              <a:rPr lang="en-IE" dirty="0"/>
              <a:t>de</a:t>
            </a:r>
            <a:r>
              <a:rPr lang="en-IE" baseline="0" dirty="0"/>
              <a:t> </a:t>
            </a:r>
            <a:r>
              <a:rPr lang="en-IE" baseline="0" dirty="0" err="1"/>
              <a:t>nuestro</a:t>
            </a:r>
            <a:r>
              <a:rPr lang="en-IE" baseline="0" dirty="0"/>
              <a:t> DG y </a:t>
            </a:r>
            <a:r>
              <a:rPr lang="en-IE" baseline="0" dirty="0" err="1"/>
              <a:t>Comisaria</a:t>
            </a:r>
            <a:r>
              <a:rPr lang="en-IE" baseline="0" dirty="0"/>
              <a:t>:</a:t>
            </a:r>
          </a:p>
          <a:p>
            <a:endParaRPr lang="en-IE" baseline="0" dirty="0"/>
          </a:p>
          <a:p>
            <a:r>
              <a:rPr lang="en-IE" baseline="0" dirty="0"/>
              <a:t>-</a:t>
            </a:r>
            <a:r>
              <a:rPr lang="es-ES" sz="1200" b="0" i="0" kern="1200" baseline="0" dirty="0">
                <a:solidFill>
                  <a:schemeClr val="tx1"/>
                </a:solidFill>
                <a:effectLst/>
                <a:latin typeface="Arial" pitchFamily="34" charset="0"/>
                <a:ea typeface="+mn-ea"/>
                <a:cs typeface="+mn-cs"/>
              </a:rPr>
              <a:t>I</a:t>
            </a:r>
            <a:r>
              <a:rPr lang="es-ES" sz="1200" b="0" i="0" kern="1200" dirty="0">
                <a:solidFill>
                  <a:schemeClr val="tx1"/>
                </a:solidFill>
                <a:effectLst/>
                <a:latin typeface="Arial" pitchFamily="34" charset="0"/>
                <a:ea typeface="+mn-ea"/>
                <a:cs typeface="+mn-cs"/>
              </a:rPr>
              <a:t>mportancia del papel de los gobiernos locales como </a:t>
            </a:r>
            <a:r>
              <a:rPr lang="es-ES" sz="1200" b="1" i="0" kern="1200" dirty="0">
                <a:solidFill>
                  <a:schemeClr val="tx1"/>
                </a:solidFill>
                <a:effectLst/>
                <a:latin typeface="Arial" pitchFamily="34" charset="0"/>
                <a:ea typeface="+mn-ea"/>
                <a:cs typeface="+mn-cs"/>
              </a:rPr>
              <a:t>socios claves en el</a:t>
            </a:r>
            <a:r>
              <a:rPr lang="es-ES" sz="1200" b="1" i="0" kern="1200" baseline="0" dirty="0">
                <a:solidFill>
                  <a:schemeClr val="tx1"/>
                </a:solidFill>
                <a:effectLst/>
                <a:latin typeface="Arial" pitchFamily="34" charset="0"/>
                <a:ea typeface="+mn-ea"/>
                <a:cs typeface="+mn-cs"/>
              </a:rPr>
              <a:t> diseño e</a:t>
            </a:r>
            <a:r>
              <a:rPr lang="es-ES" sz="1200" b="1" i="0" kern="1200" dirty="0">
                <a:solidFill>
                  <a:schemeClr val="tx1"/>
                </a:solidFill>
                <a:effectLst/>
                <a:latin typeface="Arial" pitchFamily="34" charset="0"/>
                <a:ea typeface="+mn-ea"/>
                <a:cs typeface="+mn-cs"/>
              </a:rPr>
              <a:t> implementación de las estrategias de desarrollo </a:t>
            </a:r>
            <a:r>
              <a:rPr lang="es-ES" sz="1200" b="0" i="0" kern="1200" dirty="0">
                <a:solidFill>
                  <a:schemeClr val="tx1"/>
                </a:solidFill>
                <a:effectLst/>
                <a:latin typeface="Arial" pitchFamily="34" charset="0"/>
                <a:ea typeface="+mn-ea"/>
                <a:cs typeface="+mn-cs"/>
              </a:rPr>
              <a:t>considerando</a:t>
            </a:r>
            <a:r>
              <a:rPr lang="es-ES" sz="1200" b="0" i="0" kern="1200" baseline="0" dirty="0">
                <a:solidFill>
                  <a:schemeClr val="tx1"/>
                </a:solidFill>
                <a:effectLst/>
                <a:latin typeface="Arial" pitchFamily="34" charset="0"/>
                <a:ea typeface="+mn-ea"/>
                <a:cs typeface="+mn-cs"/>
              </a:rPr>
              <a:t> </a:t>
            </a:r>
            <a:r>
              <a:rPr lang="es-ES" sz="1200" b="0" i="0" kern="1200" dirty="0">
                <a:solidFill>
                  <a:schemeClr val="tx1"/>
                </a:solidFill>
                <a:effectLst/>
                <a:latin typeface="Arial" pitchFamily="34" charset="0"/>
                <a:ea typeface="+mn-ea"/>
                <a:cs typeface="+mn-cs"/>
              </a:rPr>
              <a:t>su proximidad a los ciudadanos y a los problemas concretos que afectan a la población.</a:t>
            </a:r>
          </a:p>
          <a:p>
            <a:r>
              <a:rPr lang="es-ES" sz="1200" b="0" i="0" kern="1200" dirty="0">
                <a:solidFill>
                  <a:schemeClr val="tx1"/>
                </a:solidFill>
                <a:effectLst/>
                <a:latin typeface="Arial" pitchFamily="34" charset="0"/>
                <a:ea typeface="+mn-ea"/>
                <a:cs typeface="+mn-cs"/>
              </a:rPr>
              <a:t> </a:t>
            </a:r>
          </a:p>
          <a:p>
            <a:r>
              <a:rPr lang="es-ES" sz="1200" b="0" i="0" kern="1200" dirty="0">
                <a:solidFill>
                  <a:schemeClr val="tx1"/>
                </a:solidFill>
                <a:effectLst/>
                <a:latin typeface="Arial" pitchFamily="34" charset="0"/>
                <a:ea typeface="+mn-ea"/>
                <a:cs typeface="+mn-cs"/>
              </a:rPr>
              <a:t>-La</a:t>
            </a:r>
            <a:r>
              <a:rPr lang="es-ES" sz="1200" b="0" i="0" kern="1200" baseline="0" dirty="0">
                <a:solidFill>
                  <a:schemeClr val="tx1"/>
                </a:solidFill>
                <a:effectLst/>
                <a:latin typeface="Arial" pitchFamily="34" charset="0"/>
                <a:ea typeface="+mn-ea"/>
                <a:cs typeface="+mn-cs"/>
              </a:rPr>
              <a:t> n</a:t>
            </a:r>
            <a:r>
              <a:rPr lang="es-ES" sz="1200" b="0" i="0" kern="1200" dirty="0">
                <a:solidFill>
                  <a:schemeClr val="tx1"/>
                </a:solidFill>
                <a:effectLst/>
                <a:latin typeface="Arial" pitchFamily="34" charset="0"/>
                <a:ea typeface="+mn-ea"/>
                <a:cs typeface="+mn-cs"/>
              </a:rPr>
              <a:t>ecesidad de </a:t>
            </a:r>
            <a:r>
              <a:rPr lang="es-ES" sz="1200" b="1" i="0" kern="1200" dirty="0">
                <a:solidFill>
                  <a:schemeClr val="tx1"/>
                </a:solidFill>
                <a:effectLst/>
                <a:latin typeface="Arial" pitchFamily="34" charset="0"/>
                <a:ea typeface="+mn-ea"/>
                <a:cs typeface="+mn-cs"/>
              </a:rPr>
              <a:t>apoyar una mayor descentralización</a:t>
            </a:r>
            <a:r>
              <a:rPr lang="es-ES" sz="1200" b="0" i="0" kern="1200" dirty="0">
                <a:solidFill>
                  <a:schemeClr val="tx1"/>
                </a:solidFill>
                <a:effectLst/>
                <a:latin typeface="Arial" pitchFamily="34" charset="0"/>
                <a:ea typeface="+mn-ea"/>
                <a:cs typeface="+mn-cs"/>
              </a:rPr>
              <a:t>, el </a:t>
            </a:r>
            <a:r>
              <a:rPr lang="es-ES" sz="1200" b="1" i="0" kern="1200" dirty="0">
                <a:solidFill>
                  <a:schemeClr val="tx1"/>
                </a:solidFill>
                <a:effectLst/>
                <a:latin typeface="Arial" pitchFamily="34" charset="0"/>
                <a:ea typeface="+mn-ea"/>
                <a:cs typeface="+mn-cs"/>
              </a:rPr>
              <a:t>desarrollo de capacidades </a:t>
            </a:r>
            <a:r>
              <a:rPr lang="es-ES" sz="1200" b="0" i="0" kern="1200" dirty="0">
                <a:solidFill>
                  <a:schemeClr val="tx1"/>
                </a:solidFill>
                <a:effectLst/>
                <a:latin typeface="Arial" pitchFamily="34" charset="0"/>
                <a:ea typeface="+mn-ea"/>
                <a:cs typeface="+mn-cs"/>
              </a:rPr>
              <a:t>de las administraciones locales y la formación de su personal, la importancia de las </a:t>
            </a:r>
            <a:r>
              <a:rPr lang="es-ES" sz="1200" b="1" i="0" kern="1200" dirty="0">
                <a:solidFill>
                  <a:schemeClr val="tx1"/>
                </a:solidFill>
                <a:effectLst/>
                <a:latin typeface="Arial" pitchFamily="34" charset="0"/>
                <a:ea typeface="+mn-ea"/>
                <a:cs typeface="+mn-cs"/>
              </a:rPr>
              <a:t>relaciones entre pares </a:t>
            </a:r>
            <a:r>
              <a:rPr lang="es-ES" sz="1200" b="0" i="0" kern="1200" dirty="0">
                <a:solidFill>
                  <a:schemeClr val="tx1"/>
                </a:solidFill>
                <a:effectLst/>
                <a:latin typeface="Arial" pitchFamily="34" charset="0"/>
                <a:ea typeface="+mn-ea"/>
                <a:cs typeface="+mn-cs"/>
              </a:rPr>
              <a:t>entre los gobiernos locales de Europa y los países socios.</a:t>
            </a:r>
            <a:r>
              <a:rPr lang="es-ES" sz="1200" b="0" i="0" kern="1200" baseline="0" dirty="0">
                <a:solidFill>
                  <a:schemeClr val="tx1"/>
                </a:solidFill>
                <a:effectLst/>
                <a:latin typeface="Arial" pitchFamily="34" charset="0"/>
                <a:ea typeface="+mn-ea"/>
                <a:cs typeface="+mn-cs"/>
              </a:rPr>
              <a:t> </a:t>
            </a:r>
            <a:endParaRPr lang="es-ES" sz="1200" b="0" i="0" kern="1200" dirty="0">
              <a:solidFill>
                <a:schemeClr val="tx1"/>
              </a:solidFill>
              <a:effectLst/>
              <a:latin typeface="Arial" pitchFamily="34" charset="0"/>
              <a:ea typeface="+mn-ea"/>
              <a:cs typeface="+mn-cs"/>
            </a:endParaRPr>
          </a:p>
          <a:p>
            <a:endParaRPr lang="es-ES" sz="1200" b="0" i="0" kern="1200" dirty="0">
              <a:solidFill>
                <a:schemeClr val="tx1"/>
              </a:solidFill>
              <a:effectLst/>
              <a:latin typeface="Arial" pitchFamily="34" charset="0"/>
              <a:ea typeface="+mn-ea"/>
              <a:cs typeface="+mn-cs"/>
            </a:endParaRPr>
          </a:p>
          <a:p>
            <a:r>
              <a:rPr lang="es-ES" sz="1200" b="0" i="0" kern="1200" dirty="0">
                <a:solidFill>
                  <a:schemeClr val="tx1"/>
                </a:solidFill>
                <a:effectLst/>
                <a:latin typeface="Arial" pitchFamily="34" charset="0"/>
                <a:ea typeface="+mn-ea"/>
                <a:cs typeface="+mn-cs"/>
              </a:rPr>
              <a:t>-La</a:t>
            </a:r>
            <a:r>
              <a:rPr lang="es-ES" sz="1200" b="0" i="0" kern="1200" baseline="0" dirty="0">
                <a:solidFill>
                  <a:schemeClr val="tx1"/>
                </a:solidFill>
                <a:effectLst/>
                <a:latin typeface="Arial" pitchFamily="34" charset="0"/>
                <a:ea typeface="+mn-ea"/>
                <a:cs typeface="+mn-cs"/>
              </a:rPr>
              <a:t> importancia </a:t>
            </a:r>
            <a:r>
              <a:rPr lang="es-ES" sz="1200" b="0" i="0" kern="1200" dirty="0">
                <a:solidFill>
                  <a:schemeClr val="tx1"/>
                </a:solidFill>
                <a:effectLst/>
                <a:latin typeface="Arial" pitchFamily="34" charset="0"/>
                <a:ea typeface="+mn-ea"/>
                <a:cs typeface="+mn-cs"/>
              </a:rPr>
              <a:t>de un </a:t>
            </a:r>
            <a:r>
              <a:rPr lang="es-ES" sz="1200" b="1" i="0" kern="1200" dirty="0">
                <a:solidFill>
                  <a:schemeClr val="tx1"/>
                </a:solidFill>
                <a:effectLst/>
                <a:latin typeface="Arial" pitchFamily="34" charset="0"/>
                <a:ea typeface="+mn-ea"/>
                <a:cs typeface="+mn-cs"/>
              </a:rPr>
              <a:t>promover</a:t>
            </a:r>
            <a:r>
              <a:rPr lang="es-ES" sz="1200" b="1" i="0" kern="1200" baseline="0" dirty="0">
                <a:solidFill>
                  <a:schemeClr val="tx1"/>
                </a:solidFill>
                <a:effectLst/>
                <a:latin typeface="Arial" pitchFamily="34" charset="0"/>
                <a:ea typeface="+mn-ea"/>
                <a:cs typeface="+mn-cs"/>
              </a:rPr>
              <a:t> un </a:t>
            </a:r>
            <a:r>
              <a:rPr lang="es-ES" sz="1200" b="1" i="0" kern="1200" dirty="0">
                <a:solidFill>
                  <a:schemeClr val="tx1"/>
                </a:solidFill>
                <a:effectLst/>
                <a:latin typeface="Arial" pitchFamily="34" charset="0"/>
                <a:ea typeface="+mn-ea"/>
                <a:cs typeface="+mn-cs"/>
              </a:rPr>
              <a:t>diálogo más estructurado y regular tanto a nivel global en sede como a nivel de las </a:t>
            </a:r>
            <a:r>
              <a:rPr lang="es-ES" sz="1200" b="1" i="0" kern="1200" dirty="0" err="1">
                <a:solidFill>
                  <a:schemeClr val="tx1"/>
                </a:solidFill>
                <a:effectLst/>
                <a:latin typeface="Arial" pitchFamily="34" charset="0"/>
                <a:ea typeface="+mn-ea"/>
                <a:cs typeface="+mn-cs"/>
              </a:rPr>
              <a:t>DUEs</a:t>
            </a:r>
            <a:r>
              <a:rPr lang="es-ES" sz="1200" b="1" i="0" kern="1200" dirty="0">
                <a:solidFill>
                  <a:schemeClr val="tx1"/>
                </a:solidFill>
                <a:effectLst/>
                <a:latin typeface="Arial" pitchFamily="34" charset="0"/>
                <a:ea typeface="+mn-ea"/>
                <a:cs typeface="+mn-cs"/>
              </a:rPr>
              <a:t> entre las</a:t>
            </a:r>
            <a:r>
              <a:rPr lang="es-ES" sz="1200" b="1" i="0" kern="1200" baseline="0" dirty="0">
                <a:solidFill>
                  <a:schemeClr val="tx1"/>
                </a:solidFill>
                <a:effectLst/>
                <a:latin typeface="Arial" pitchFamily="34" charset="0"/>
                <a:ea typeface="+mn-ea"/>
                <a:cs typeface="+mn-cs"/>
              </a:rPr>
              <a:t> </a:t>
            </a:r>
            <a:r>
              <a:rPr lang="es-ES" sz="1200" b="1" i="0" kern="1200" baseline="0" dirty="0" err="1">
                <a:solidFill>
                  <a:schemeClr val="tx1"/>
                </a:solidFill>
                <a:effectLst/>
                <a:latin typeface="Arial" pitchFamily="34" charset="0"/>
                <a:ea typeface="+mn-ea"/>
                <a:cs typeface="+mn-cs"/>
              </a:rPr>
              <a:t>ALs</a:t>
            </a:r>
            <a:r>
              <a:rPr lang="es-ES" sz="1200" b="1" i="0" kern="1200" dirty="0">
                <a:solidFill>
                  <a:schemeClr val="tx1"/>
                </a:solidFill>
                <a:effectLst/>
                <a:latin typeface="Arial" pitchFamily="34" charset="0"/>
                <a:ea typeface="+mn-ea"/>
                <a:cs typeface="+mn-cs"/>
              </a:rPr>
              <a:t> y la</a:t>
            </a:r>
            <a:r>
              <a:rPr lang="es-ES" sz="1200" b="1" i="0" kern="1200" baseline="0" dirty="0">
                <a:solidFill>
                  <a:schemeClr val="tx1"/>
                </a:solidFill>
                <a:effectLst/>
                <a:latin typeface="Arial" pitchFamily="34" charset="0"/>
                <a:ea typeface="+mn-ea"/>
                <a:cs typeface="+mn-cs"/>
              </a:rPr>
              <a:t> </a:t>
            </a:r>
            <a:r>
              <a:rPr lang="es-ES" sz="1200" b="1" i="0" kern="1200" dirty="0">
                <a:solidFill>
                  <a:schemeClr val="tx1"/>
                </a:solidFill>
                <a:effectLst/>
                <a:latin typeface="Arial" pitchFamily="34" charset="0"/>
                <a:ea typeface="+mn-ea"/>
                <a:cs typeface="+mn-cs"/>
              </a:rPr>
              <a:t>UE</a:t>
            </a:r>
            <a:r>
              <a:rPr lang="es-ES" sz="1200" b="0" i="0" kern="1200" dirty="0">
                <a:solidFill>
                  <a:schemeClr val="tx1"/>
                </a:solidFill>
                <a:effectLst/>
                <a:latin typeface="Arial" pitchFamily="34" charset="0"/>
                <a:ea typeface="+mn-ea"/>
                <a:cs typeface="+mn-cs"/>
              </a:rPr>
              <a:t>. El papel de las </a:t>
            </a:r>
            <a:r>
              <a:rPr lang="es-ES" sz="1200" b="0" i="0" kern="1200" dirty="0" err="1">
                <a:solidFill>
                  <a:schemeClr val="tx1"/>
                </a:solidFill>
                <a:effectLst/>
                <a:latin typeface="Arial" pitchFamily="34" charset="0"/>
                <a:ea typeface="+mn-ea"/>
                <a:cs typeface="+mn-cs"/>
              </a:rPr>
              <a:t>DUEs</a:t>
            </a:r>
            <a:r>
              <a:rPr lang="es-ES" sz="1200" b="0" i="0" kern="1200" dirty="0">
                <a:solidFill>
                  <a:schemeClr val="tx1"/>
                </a:solidFill>
                <a:effectLst/>
                <a:latin typeface="Arial" pitchFamily="34" charset="0"/>
                <a:ea typeface="+mn-ea"/>
                <a:cs typeface="+mn-cs"/>
              </a:rPr>
              <a:t> fue, de</a:t>
            </a:r>
            <a:r>
              <a:rPr lang="es-ES" sz="1200" b="0" i="0" kern="1200" baseline="0" dirty="0">
                <a:solidFill>
                  <a:schemeClr val="tx1"/>
                </a:solidFill>
                <a:effectLst/>
                <a:latin typeface="Arial" pitchFamily="34" charset="0"/>
                <a:ea typeface="+mn-ea"/>
                <a:cs typeface="+mn-cs"/>
              </a:rPr>
              <a:t> hecho, </a:t>
            </a:r>
            <a:r>
              <a:rPr lang="es-ES" sz="1200" b="0" i="0" kern="1200" dirty="0">
                <a:solidFill>
                  <a:schemeClr val="tx1"/>
                </a:solidFill>
                <a:effectLst/>
                <a:latin typeface="Arial" pitchFamily="34" charset="0"/>
                <a:ea typeface="+mn-ea"/>
                <a:cs typeface="+mn-cs"/>
              </a:rPr>
              <a:t>resaltado</a:t>
            </a:r>
            <a:r>
              <a:rPr lang="es-ES" sz="1200" b="0" i="0" kern="1200" baseline="0" dirty="0">
                <a:solidFill>
                  <a:schemeClr val="tx1"/>
                </a:solidFill>
                <a:effectLst/>
                <a:latin typeface="Arial" pitchFamily="34" charset="0"/>
                <a:ea typeface="+mn-ea"/>
                <a:cs typeface="+mn-cs"/>
              </a:rPr>
              <a:t> en varias ocasiones como catalizadores de desarrollo al ser los interlocutores principales de las </a:t>
            </a:r>
            <a:r>
              <a:rPr lang="es-ES" sz="1200" b="0" i="0" kern="1200" baseline="0" dirty="0" err="1">
                <a:solidFill>
                  <a:schemeClr val="tx1"/>
                </a:solidFill>
                <a:effectLst/>
                <a:latin typeface="Arial" pitchFamily="34" charset="0"/>
                <a:ea typeface="+mn-ea"/>
                <a:cs typeface="+mn-cs"/>
              </a:rPr>
              <a:t>ALs</a:t>
            </a:r>
            <a:r>
              <a:rPr lang="es-ES" sz="1200" b="0" i="0" kern="1200" baseline="0" dirty="0">
                <a:solidFill>
                  <a:schemeClr val="tx1"/>
                </a:solidFill>
                <a:effectLst/>
                <a:latin typeface="Arial" pitchFamily="34" charset="0"/>
                <a:ea typeface="+mn-ea"/>
                <a:cs typeface="+mn-cs"/>
              </a:rPr>
              <a:t>, potenciando cambios tangibles a nivel local.  </a:t>
            </a:r>
          </a:p>
          <a:p>
            <a:endParaRPr lang="es-ES" sz="1200" b="0" i="0" kern="1200" baseline="0" dirty="0">
              <a:solidFill>
                <a:schemeClr val="tx1"/>
              </a:solidFill>
              <a:effectLst/>
              <a:latin typeface="Arial" pitchFamily="34" charset="0"/>
              <a:ea typeface="+mn-ea"/>
              <a:cs typeface="+mn-cs"/>
            </a:endParaRPr>
          </a:p>
          <a:p>
            <a:r>
              <a:rPr lang="es-ES" sz="1200" b="0" i="0" kern="1200" baseline="0" dirty="0">
                <a:solidFill>
                  <a:schemeClr val="tx1"/>
                </a:solidFill>
                <a:effectLst/>
                <a:latin typeface="Arial" pitchFamily="34" charset="0"/>
                <a:ea typeface="+mn-ea"/>
                <a:cs typeface="+mn-cs"/>
              </a:rPr>
              <a:t>-L</a:t>
            </a:r>
            <a:r>
              <a:rPr lang="es-ES" sz="1200" b="0" i="0" kern="1200" dirty="0">
                <a:solidFill>
                  <a:schemeClr val="tx1"/>
                </a:solidFill>
                <a:effectLst/>
                <a:latin typeface="Arial" pitchFamily="34" charset="0"/>
                <a:ea typeface="+mn-ea"/>
                <a:cs typeface="+mn-cs"/>
              </a:rPr>
              <a:t>a urgencia de centrarse más en las </a:t>
            </a:r>
            <a:r>
              <a:rPr lang="es-ES" sz="1200" b="1" i="0" kern="1200" dirty="0">
                <a:solidFill>
                  <a:schemeClr val="tx1"/>
                </a:solidFill>
                <a:effectLst/>
                <a:latin typeface="Arial" pitchFamily="34" charset="0"/>
                <a:ea typeface="+mn-ea"/>
                <a:cs typeface="+mn-cs"/>
              </a:rPr>
              <a:t>ciudades intermedias y secundarias </a:t>
            </a:r>
            <a:r>
              <a:rPr lang="es-ES" sz="1200" b="0" i="0" kern="1200" dirty="0">
                <a:solidFill>
                  <a:schemeClr val="tx1"/>
                </a:solidFill>
                <a:effectLst/>
                <a:latin typeface="Arial" pitchFamily="34" charset="0"/>
                <a:ea typeface="+mn-ea"/>
                <a:cs typeface="+mn-cs"/>
              </a:rPr>
              <a:t>para abordar mejor los desafíos urbanos.</a:t>
            </a:r>
            <a:r>
              <a:rPr lang="es-ES" sz="1200" b="0" i="0" kern="1200" baseline="0" dirty="0">
                <a:solidFill>
                  <a:schemeClr val="tx1"/>
                </a:solidFill>
                <a:effectLst/>
                <a:latin typeface="Arial" pitchFamily="34" charset="0"/>
                <a:ea typeface="+mn-ea"/>
                <a:cs typeface="+mn-cs"/>
              </a:rPr>
              <a:t> </a:t>
            </a:r>
            <a:endParaRPr lang="es-ES" sz="1200" b="0" i="0" kern="1200" dirty="0">
              <a:solidFill>
                <a:schemeClr val="tx1"/>
              </a:solidFill>
              <a:effectLst/>
              <a:latin typeface="Arial" pitchFamily="34" charset="0"/>
              <a:ea typeface="+mn-ea"/>
              <a:cs typeface="+mn-cs"/>
            </a:endParaRPr>
          </a:p>
        </p:txBody>
      </p:sp>
      <p:sp>
        <p:nvSpPr>
          <p:cNvPr id="4" name="Slide Number Placeholder 3"/>
          <p:cNvSpPr>
            <a:spLocks noGrp="1"/>
          </p:cNvSpPr>
          <p:nvPr>
            <p:ph type="sldNum" sz="quarter" idx="10"/>
          </p:nvPr>
        </p:nvSpPr>
        <p:spPr/>
        <p:txBody>
          <a:bodyPr/>
          <a:lstStyle/>
          <a:p>
            <a:fld id="{7F9695FB-D908-4160-AE67-B85245447BF5}" type="slidenum">
              <a:rPr lang="en-GB" altLang="en-US" smtClean="0"/>
              <a:pPr/>
              <a:t>14</a:t>
            </a:fld>
            <a:endParaRPr lang="en-GB" altLang="en-US"/>
          </a:p>
        </p:txBody>
      </p:sp>
    </p:spTree>
    <p:extLst>
      <p:ext uri="{BB962C8B-B14F-4D97-AF65-F5344CB8AC3E}">
        <p14:creationId xmlns:p14="http://schemas.microsoft.com/office/powerpoint/2010/main" val="31609472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a:ln/>
        </p:spPr>
      </p:sp>
      <p:sp>
        <p:nvSpPr>
          <p:cNvPr id="17410" name="Notes Placeholder 2"/>
          <p:cNvSpPr>
            <a:spLocks noGrp="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ea typeface="MS PGothic" charset="0"/>
              <a:cs typeface="MS PGothic" charset="0"/>
            </a:endParaRPr>
          </a:p>
        </p:txBody>
      </p:sp>
      <p:sp>
        <p:nvSpPr>
          <p:cNvPr id="17411" name="Slide Number Placeholder 3"/>
          <p:cNvSpPr>
            <a:spLocks noGrp="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MS PGothic" charset="0"/>
                <a:cs typeface="MS PGothic" charset="0"/>
              </a:defRPr>
            </a:lvl1pPr>
            <a:lvl2pPr marL="742866" indent="-285718" eaLnBrk="0" hangingPunct="0">
              <a:defRPr sz="1200">
                <a:solidFill>
                  <a:srgbClr val="0F5494"/>
                </a:solidFill>
                <a:latin typeface="Verdana" charset="0"/>
                <a:ea typeface="MS PGothic" charset="0"/>
                <a:cs typeface="MS PGothic" charset="0"/>
              </a:defRPr>
            </a:lvl2pPr>
            <a:lvl3pPr marL="1142872" indent="-228574" eaLnBrk="0" hangingPunct="0">
              <a:defRPr sz="1200">
                <a:solidFill>
                  <a:srgbClr val="0F5494"/>
                </a:solidFill>
                <a:latin typeface="Verdana" charset="0"/>
                <a:ea typeface="MS PGothic" charset="0"/>
                <a:cs typeface="MS PGothic" charset="0"/>
              </a:defRPr>
            </a:lvl3pPr>
            <a:lvl4pPr marL="1600020" indent="-228574" eaLnBrk="0" hangingPunct="0">
              <a:defRPr sz="1200">
                <a:solidFill>
                  <a:srgbClr val="0F5494"/>
                </a:solidFill>
                <a:latin typeface="Verdana" charset="0"/>
                <a:ea typeface="MS PGothic" charset="0"/>
                <a:cs typeface="MS PGothic" charset="0"/>
              </a:defRPr>
            </a:lvl4pPr>
            <a:lvl5pPr marL="2057168" indent="-228574" eaLnBrk="0" hangingPunct="0">
              <a:defRPr sz="1200">
                <a:solidFill>
                  <a:srgbClr val="0F5494"/>
                </a:solidFill>
                <a:latin typeface="Verdana" charset="0"/>
                <a:ea typeface="MS PGothic" charset="0"/>
                <a:cs typeface="MS PGothic" charset="0"/>
              </a:defRPr>
            </a:lvl5pPr>
            <a:lvl6pPr marL="2514318" indent="-228574" eaLnBrk="0" fontAlgn="base" hangingPunct="0">
              <a:spcBef>
                <a:spcPct val="0"/>
              </a:spcBef>
              <a:spcAft>
                <a:spcPct val="0"/>
              </a:spcAft>
              <a:defRPr sz="1200">
                <a:solidFill>
                  <a:srgbClr val="0F5494"/>
                </a:solidFill>
                <a:latin typeface="Verdana" charset="0"/>
                <a:ea typeface="MS PGothic" charset="0"/>
                <a:cs typeface="MS PGothic" charset="0"/>
              </a:defRPr>
            </a:lvl6pPr>
            <a:lvl7pPr marL="2971466" indent="-228574" eaLnBrk="0" fontAlgn="base" hangingPunct="0">
              <a:spcBef>
                <a:spcPct val="0"/>
              </a:spcBef>
              <a:spcAft>
                <a:spcPct val="0"/>
              </a:spcAft>
              <a:defRPr sz="1200">
                <a:solidFill>
                  <a:srgbClr val="0F5494"/>
                </a:solidFill>
                <a:latin typeface="Verdana" charset="0"/>
                <a:ea typeface="MS PGothic" charset="0"/>
                <a:cs typeface="MS PGothic" charset="0"/>
              </a:defRPr>
            </a:lvl7pPr>
            <a:lvl8pPr marL="3428614" indent="-228574" eaLnBrk="0" fontAlgn="base" hangingPunct="0">
              <a:spcBef>
                <a:spcPct val="0"/>
              </a:spcBef>
              <a:spcAft>
                <a:spcPct val="0"/>
              </a:spcAft>
              <a:defRPr sz="1200">
                <a:solidFill>
                  <a:srgbClr val="0F5494"/>
                </a:solidFill>
                <a:latin typeface="Verdana" charset="0"/>
                <a:ea typeface="MS PGothic" charset="0"/>
                <a:cs typeface="MS PGothic" charset="0"/>
              </a:defRPr>
            </a:lvl8pPr>
            <a:lvl9pPr marL="3885764" indent="-228574" eaLnBrk="0" fontAlgn="base" hangingPunct="0">
              <a:spcBef>
                <a:spcPct val="0"/>
              </a:spcBef>
              <a:spcAft>
                <a:spcPct val="0"/>
              </a:spcAft>
              <a:defRPr sz="1200">
                <a:solidFill>
                  <a:srgbClr val="0F5494"/>
                </a:solidFill>
                <a:latin typeface="Verdana" charset="0"/>
                <a:ea typeface="MS PGothic" charset="0"/>
                <a:cs typeface="MS PGothic"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0450B20-B29B-984D-8937-3FC7C1B1B70C}" type="slidenum">
              <a:rPr kumimoji="0" lang="en-GB" sz="1200" b="0" i="0" u="none" strike="noStrike" kern="1200" cap="none" spc="0" normalizeH="0" baseline="0" noProof="0">
                <a:ln>
                  <a:noFill/>
                </a:ln>
                <a:solidFill>
                  <a:srgbClr val="000000"/>
                </a:solidFill>
                <a:effectLst/>
                <a:uLnTx/>
                <a:uFillTx/>
                <a:latin typeface="Arial" charset="0"/>
                <a:ea typeface="MS PGothic" charset="0"/>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GB" sz="1200" b="0" i="0" u="none" strike="noStrike" kern="1200" cap="none" spc="0" normalizeH="0" baseline="0" noProof="0">
              <a:ln>
                <a:noFill/>
              </a:ln>
              <a:solidFill>
                <a:srgbClr val="000000"/>
              </a:solidFill>
              <a:effectLst/>
              <a:uLnTx/>
              <a:uFillTx/>
              <a:latin typeface="Arial" charset="0"/>
              <a:ea typeface="MS PGothic" charset="0"/>
            </a:endParaRPr>
          </a:p>
        </p:txBody>
      </p:sp>
    </p:spTree>
    <p:extLst>
      <p:ext uri="{BB962C8B-B14F-4D97-AF65-F5344CB8AC3E}">
        <p14:creationId xmlns:p14="http://schemas.microsoft.com/office/powerpoint/2010/main" val="290149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4FA981ED-CFE9-4004-4CFA-E39373354E2B}"/>
              </a:ext>
            </a:extLst>
          </p:cNvPr>
          <p:cNvSpPr>
            <a:spLocks noGrp="1" noRot="1" noChangeAspect="1" noChangeArrowheads="1" noTextEdit="1"/>
          </p:cNvSpPr>
          <p:nvPr>
            <p:ph type="sldImg"/>
          </p:nvPr>
        </p:nvSpPr>
        <p:spPr>
          <a:ln/>
        </p:spPr>
      </p:sp>
      <p:sp>
        <p:nvSpPr>
          <p:cNvPr id="14339" name="Rectangle 3">
            <a:extLst>
              <a:ext uri="{FF2B5EF4-FFF2-40B4-BE49-F238E27FC236}">
                <a16:creationId xmlns:a16="http://schemas.microsoft.com/office/drawing/2014/main" id="{A5889A5C-1FD8-6237-6668-D6438E80C73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Shape 405">
            <a:extLst>
              <a:ext uri="{FF2B5EF4-FFF2-40B4-BE49-F238E27FC236}">
                <a16:creationId xmlns:a16="http://schemas.microsoft.com/office/drawing/2014/main" id="{10962926-AD06-2F7E-05C4-10524DA762F2}"/>
              </a:ext>
            </a:extLst>
          </p:cNvPr>
          <p:cNvSpPr>
            <a:spLocks noGrp="1" noRot="1" noChangeAspect="1" noTextEdit="1"/>
          </p:cNvSpPr>
          <p:nvPr>
            <p:ph type="sldImg" idx="2"/>
          </p:nvPr>
        </p:nvSpPr>
        <p:spPr>
          <a:xfrm>
            <a:off x="927100" y="746125"/>
            <a:ext cx="4965700" cy="3724275"/>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 name="T15" fmla="*/ 0 w 120000"/>
              <a:gd name="T16" fmla="*/ 0 h 120000"/>
              <a:gd name="T17" fmla="*/ 120000 w 120000"/>
              <a:gd name="T18" fmla="*/ 120000 h 120000"/>
            </a:gdLst>
            <a:ahLst/>
            <a:cxnLst>
              <a:cxn ang="T10">
                <a:pos x="T0" y="T1"/>
              </a:cxn>
              <a:cxn ang="T11">
                <a:pos x="T2" y="T3"/>
              </a:cxn>
              <a:cxn ang="T12">
                <a:pos x="T4" y="T5"/>
              </a:cxn>
              <a:cxn ang="T13">
                <a:pos x="T6" y="T7"/>
              </a:cxn>
              <a:cxn ang="T14">
                <a:pos x="T8" y="T9"/>
              </a:cxn>
            </a:cxnLst>
            <a:rect l="T15" t="T16" r="T17" b="T18"/>
            <a:pathLst>
              <a:path w="120000" h="120000" extrusionOk="0">
                <a:moveTo>
                  <a:pt x="0" y="0"/>
                </a:moveTo>
                <a:lnTo>
                  <a:pt x="120000" y="0"/>
                </a:lnTo>
                <a:lnTo>
                  <a:pt x="120000" y="120000"/>
                </a:lnTo>
                <a:lnTo>
                  <a:pt x="0" y="120000"/>
                </a:lnTo>
                <a:lnTo>
                  <a:pt x="0" y="0"/>
                </a:lnTo>
                <a:close/>
              </a:path>
            </a:pathLst>
          </a:custGeom>
          <a:noFill/>
          <a:ln>
            <a:noFill/>
          </a:ln>
          <a:extLst>
            <a:ext uri="{91240B29-F687-4F45-9708-019B960494DF}">
              <a14:hiddenLine xmlns:a14="http://schemas.microsoft.com/office/drawing/2010/main" w="9525">
                <a:solidFill>
                  <a:srgbClr val="000000"/>
                </a:solidFill>
                <a:round/>
                <a:headEnd/>
                <a:tailEnd/>
              </a14:hiddenLine>
            </a:ext>
          </a:extLst>
        </p:spPr>
      </p:sp>
      <p:sp>
        <p:nvSpPr>
          <p:cNvPr id="406" name="Shape 406">
            <a:extLst>
              <a:ext uri="{FF2B5EF4-FFF2-40B4-BE49-F238E27FC236}">
                <a16:creationId xmlns:a16="http://schemas.microsoft.com/office/drawing/2014/main" id="{CC80B077-B950-9634-65C6-F742218EBA31}"/>
              </a:ext>
            </a:extLst>
          </p:cNvPr>
          <p:cNvSpPr txBox="1">
            <a:spLocks noGrp="1"/>
          </p:cNvSpPr>
          <p:nvPr>
            <p:ph type="body" idx="1"/>
          </p:nvPr>
        </p:nvSpPr>
        <p:spPr>
          <a:ln/>
        </p:spPr>
        <p:txBody>
          <a:bodyPr lIns="91569" tIns="45785" rIns="91569" bIns="45785">
            <a:noAutofit/>
          </a:bodyPr>
          <a:lstStyle/>
          <a:p>
            <a:pPr>
              <a:spcBef>
                <a:spcPts val="0"/>
              </a:spcBef>
              <a:spcAft>
                <a:spcPts val="0"/>
              </a:spcAft>
              <a:buClr>
                <a:schemeClr val="dk1"/>
              </a:buClr>
              <a:defRPr/>
            </a:pPr>
            <a:endParaRPr b="1">
              <a:solidFill>
                <a:schemeClr val="dk1"/>
              </a:solidFill>
              <a:latin typeface="Arial"/>
              <a:ea typeface="Arial"/>
              <a:cs typeface="Arial"/>
              <a:sym typeface="Arial"/>
            </a:endParaRPr>
          </a:p>
          <a:p>
            <a:pPr marL="171448" indent="-171448">
              <a:spcBef>
                <a:spcPts val="243"/>
              </a:spcBef>
              <a:spcAft>
                <a:spcPts val="0"/>
              </a:spcAft>
              <a:buClr>
                <a:schemeClr val="dk1"/>
              </a:buClr>
              <a:buSzPct val="100000"/>
              <a:buFont typeface="Arial"/>
              <a:buChar char="•"/>
              <a:defRPr/>
            </a:pPr>
            <a:r>
              <a:rPr lang="en-GB" b="1">
                <a:solidFill>
                  <a:schemeClr val="dk1"/>
                </a:solidFill>
                <a:latin typeface="Arial"/>
                <a:ea typeface="Arial"/>
                <a:cs typeface="Arial"/>
                <a:sym typeface="Arial"/>
              </a:rPr>
              <a:t>Develop</a:t>
            </a:r>
            <a:r>
              <a:rPr lang="en-GB">
                <a:solidFill>
                  <a:schemeClr val="dk1"/>
                </a:solidFill>
                <a:latin typeface="Arial"/>
                <a:ea typeface="Arial"/>
                <a:cs typeface="Arial"/>
                <a:sym typeface="Arial"/>
              </a:rPr>
              <a:t> and </a:t>
            </a:r>
            <a:r>
              <a:rPr lang="en-GB" b="1">
                <a:solidFill>
                  <a:schemeClr val="dk1"/>
                </a:solidFill>
                <a:latin typeface="Arial"/>
                <a:ea typeface="Arial"/>
                <a:cs typeface="Arial"/>
                <a:sym typeface="Arial"/>
              </a:rPr>
              <a:t>implement </a:t>
            </a:r>
            <a:r>
              <a:rPr lang="en-GB">
                <a:solidFill>
                  <a:schemeClr val="dk1"/>
                </a:solidFill>
                <a:latin typeface="Arial"/>
                <a:ea typeface="Arial"/>
                <a:cs typeface="Arial"/>
                <a:sym typeface="Arial"/>
              </a:rPr>
              <a:t>their </a:t>
            </a:r>
            <a:r>
              <a:rPr lang="en-GB" b="1">
                <a:solidFill>
                  <a:schemeClr val="dk1"/>
                </a:solidFill>
                <a:latin typeface="Arial"/>
                <a:ea typeface="Arial"/>
                <a:cs typeface="Arial"/>
                <a:sym typeface="Arial"/>
              </a:rPr>
              <a:t>own policies </a:t>
            </a:r>
            <a:r>
              <a:rPr lang="en-GB">
                <a:solidFill>
                  <a:schemeClr val="dk1"/>
                </a:solidFill>
                <a:latin typeface="Arial"/>
                <a:ea typeface="Arial"/>
                <a:cs typeface="Arial"/>
                <a:sym typeface="Arial"/>
              </a:rPr>
              <a:t>and </a:t>
            </a:r>
            <a:r>
              <a:rPr lang="en-GB" b="1">
                <a:solidFill>
                  <a:schemeClr val="dk1"/>
                </a:solidFill>
                <a:latin typeface="Arial"/>
                <a:ea typeface="Arial"/>
                <a:cs typeface="Arial"/>
                <a:sym typeface="Arial"/>
              </a:rPr>
              <a:t>mobilize additional resources </a:t>
            </a:r>
            <a:r>
              <a:rPr lang="en-GB">
                <a:solidFill>
                  <a:schemeClr val="dk1"/>
                </a:solidFill>
                <a:latin typeface="Arial"/>
                <a:ea typeface="Arial"/>
                <a:cs typeface="Arial"/>
                <a:sym typeface="Arial"/>
              </a:rPr>
              <a:t>(involving civil society and private actors)</a:t>
            </a:r>
          </a:p>
          <a:p>
            <a:pPr marL="171448" indent="-171448">
              <a:spcBef>
                <a:spcPts val="243"/>
              </a:spcBef>
              <a:spcAft>
                <a:spcPts val="0"/>
              </a:spcAft>
              <a:buClr>
                <a:schemeClr val="dk1"/>
              </a:buClr>
              <a:buSzPct val="100000"/>
              <a:buFont typeface="Arial"/>
              <a:buChar char="•"/>
              <a:defRPr/>
            </a:pPr>
            <a:r>
              <a:rPr lang="en-GB" b="1">
                <a:solidFill>
                  <a:schemeClr val="dk1"/>
                </a:solidFill>
                <a:latin typeface="Arial"/>
                <a:ea typeface="Arial"/>
                <a:cs typeface="Arial"/>
                <a:sym typeface="Arial"/>
              </a:rPr>
              <a:t>Improve</a:t>
            </a:r>
            <a:r>
              <a:rPr lang="en-GB">
                <a:solidFill>
                  <a:schemeClr val="dk1"/>
                </a:solidFill>
                <a:latin typeface="Arial"/>
                <a:ea typeface="Arial"/>
                <a:cs typeface="Arial"/>
                <a:sym typeface="Arial"/>
              </a:rPr>
              <a:t> the </a:t>
            </a:r>
            <a:r>
              <a:rPr lang="en-GB" b="1">
                <a:solidFill>
                  <a:schemeClr val="dk1"/>
                </a:solidFill>
                <a:latin typeface="Arial"/>
                <a:ea typeface="Arial"/>
                <a:cs typeface="Arial"/>
                <a:sym typeface="Arial"/>
              </a:rPr>
              <a:t>design</a:t>
            </a:r>
            <a:r>
              <a:rPr lang="en-GB">
                <a:solidFill>
                  <a:schemeClr val="dk1"/>
                </a:solidFill>
                <a:latin typeface="Arial"/>
                <a:ea typeface="Arial"/>
                <a:cs typeface="Arial"/>
                <a:sym typeface="Arial"/>
              </a:rPr>
              <a:t> and </a:t>
            </a:r>
            <a:r>
              <a:rPr lang="en-GB" b="1">
                <a:solidFill>
                  <a:schemeClr val="dk1"/>
                </a:solidFill>
                <a:latin typeface="Arial"/>
                <a:ea typeface="Arial"/>
                <a:cs typeface="Arial"/>
                <a:sym typeface="Arial"/>
              </a:rPr>
              <a:t>local implementation </a:t>
            </a:r>
            <a:r>
              <a:rPr lang="en-GB">
                <a:solidFill>
                  <a:schemeClr val="dk1"/>
                </a:solidFill>
                <a:latin typeface="Arial"/>
                <a:ea typeface="Arial"/>
                <a:cs typeface="Arial"/>
                <a:sym typeface="Arial"/>
              </a:rPr>
              <a:t>of </a:t>
            </a:r>
            <a:r>
              <a:rPr lang="en-GB" b="1">
                <a:solidFill>
                  <a:schemeClr val="dk1"/>
                </a:solidFill>
                <a:latin typeface="Arial"/>
                <a:ea typeface="Arial"/>
                <a:cs typeface="Arial"/>
                <a:sym typeface="Arial"/>
              </a:rPr>
              <a:t>central policies </a:t>
            </a:r>
            <a:r>
              <a:rPr lang="en-GB">
                <a:solidFill>
                  <a:schemeClr val="dk1"/>
                </a:solidFill>
                <a:latin typeface="Arial"/>
                <a:ea typeface="Arial"/>
                <a:cs typeface="Arial"/>
                <a:sym typeface="Arial"/>
              </a:rPr>
              <a:t>and public spending efficiency</a:t>
            </a:r>
          </a:p>
          <a:p>
            <a:pPr marL="171448" indent="-94432">
              <a:spcBef>
                <a:spcPts val="364"/>
              </a:spcBef>
              <a:spcAft>
                <a:spcPts val="0"/>
              </a:spcAft>
              <a:buClr>
                <a:schemeClr val="dk1"/>
              </a:buClr>
              <a:defRPr/>
            </a:pPr>
            <a:endParaRPr>
              <a:solidFill>
                <a:schemeClr val="dk1"/>
              </a:solidFill>
              <a:latin typeface="Arial"/>
              <a:ea typeface="Arial"/>
              <a:cs typeface="Arial"/>
              <a:sym typeface="Arial"/>
            </a:endParaRPr>
          </a:p>
        </p:txBody>
      </p:sp>
      <p:sp>
        <p:nvSpPr>
          <p:cNvPr id="16388" name="Shape 407">
            <a:extLst>
              <a:ext uri="{FF2B5EF4-FFF2-40B4-BE49-F238E27FC236}">
                <a16:creationId xmlns:a16="http://schemas.microsoft.com/office/drawing/2014/main" id="{AE821AC5-8DB1-9B78-277B-22411FF411FA}"/>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9" tIns="45785" rIns="91569" bIns="45785"/>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buSzPct val="25000"/>
            </a:pPr>
            <a:fld id="{DD959603-2208-7040-BBB6-31274CE23197}" type="slidenum">
              <a:rPr lang="en-GB" altLang="en-US" smtClean="0">
                <a:solidFill>
                  <a:srgbClr val="000000"/>
                </a:solidFill>
                <a:cs typeface="Arial" panose="020B0604020202020204" pitchFamily="34" charset="0"/>
                <a:sym typeface="Arial" panose="020B0604020202020204" pitchFamily="34" charset="0"/>
              </a:rPr>
              <a:pPr>
                <a:spcBef>
                  <a:spcPct val="0"/>
                </a:spcBef>
                <a:buSzPct val="25000"/>
              </a:pPr>
              <a:t>5</a:t>
            </a:fld>
            <a:endParaRPr lang="en-GB" altLang="en-US">
              <a:solidFill>
                <a:srgbClr val="000000"/>
              </a:solidFill>
              <a:cs typeface="Arial" panose="020B0604020202020204" pitchFamily="34" charset="0"/>
              <a:sym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Shape 405">
            <a:extLst>
              <a:ext uri="{FF2B5EF4-FFF2-40B4-BE49-F238E27FC236}">
                <a16:creationId xmlns:a16="http://schemas.microsoft.com/office/drawing/2014/main" id="{10962926-AD06-2F7E-05C4-10524DA762F2}"/>
              </a:ext>
            </a:extLst>
          </p:cNvPr>
          <p:cNvSpPr>
            <a:spLocks noGrp="1" noRot="1" noChangeAspect="1" noTextEdit="1"/>
          </p:cNvSpPr>
          <p:nvPr>
            <p:ph type="sldImg" idx="2"/>
          </p:nvPr>
        </p:nvSpPr>
        <p:spPr>
          <a:xfrm>
            <a:off x="927100" y="746125"/>
            <a:ext cx="4965700" cy="3724275"/>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 name="T15" fmla="*/ 0 w 120000"/>
              <a:gd name="T16" fmla="*/ 0 h 120000"/>
              <a:gd name="T17" fmla="*/ 120000 w 120000"/>
              <a:gd name="T18" fmla="*/ 120000 h 120000"/>
            </a:gdLst>
            <a:ahLst/>
            <a:cxnLst>
              <a:cxn ang="T10">
                <a:pos x="T0" y="T1"/>
              </a:cxn>
              <a:cxn ang="T11">
                <a:pos x="T2" y="T3"/>
              </a:cxn>
              <a:cxn ang="T12">
                <a:pos x="T4" y="T5"/>
              </a:cxn>
              <a:cxn ang="T13">
                <a:pos x="T6" y="T7"/>
              </a:cxn>
              <a:cxn ang="T14">
                <a:pos x="T8" y="T9"/>
              </a:cxn>
            </a:cxnLst>
            <a:rect l="T15" t="T16" r="T17" b="T18"/>
            <a:pathLst>
              <a:path w="120000" h="120000" extrusionOk="0">
                <a:moveTo>
                  <a:pt x="0" y="0"/>
                </a:moveTo>
                <a:lnTo>
                  <a:pt x="120000" y="0"/>
                </a:lnTo>
                <a:lnTo>
                  <a:pt x="120000" y="120000"/>
                </a:lnTo>
                <a:lnTo>
                  <a:pt x="0" y="120000"/>
                </a:lnTo>
                <a:lnTo>
                  <a:pt x="0" y="0"/>
                </a:lnTo>
                <a:close/>
              </a:path>
            </a:pathLst>
          </a:custGeom>
          <a:noFill/>
          <a:ln>
            <a:noFill/>
          </a:ln>
          <a:extLst>
            <a:ext uri="{91240B29-F687-4F45-9708-019B960494DF}">
              <a14:hiddenLine xmlns:a14="http://schemas.microsoft.com/office/drawing/2010/main" w="9525">
                <a:solidFill>
                  <a:srgbClr val="000000"/>
                </a:solidFill>
                <a:round/>
                <a:headEnd/>
                <a:tailEnd/>
              </a14:hiddenLine>
            </a:ext>
          </a:extLst>
        </p:spPr>
      </p:sp>
      <p:sp>
        <p:nvSpPr>
          <p:cNvPr id="406" name="Shape 406">
            <a:extLst>
              <a:ext uri="{FF2B5EF4-FFF2-40B4-BE49-F238E27FC236}">
                <a16:creationId xmlns:a16="http://schemas.microsoft.com/office/drawing/2014/main" id="{CC80B077-B950-9634-65C6-F742218EBA31}"/>
              </a:ext>
            </a:extLst>
          </p:cNvPr>
          <p:cNvSpPr txBox="1">
            <a:spLocks noGrp="1"/>
          </p:cNvSpPr>
          <p:nvPr>
            <p:ph type="body" idx="1"/>
          </p:nvPr>
        </p:nvSpPr>
        <p:spPr>
          <a:ln/>
        </p:spPr>
        <p:txBody>
          <a:bodyPr lIns="91569" tIns="45785" rIns="91569" bIns="45785">
            <a:noAutofit/>
          </a:bodyPr>
          <a:lstStyle/>
          <a:p>
            <a:pPr>
              <a:spcBef>
                <a:spcPts val="0"/>
              </a:spcBef>
              <a:spcAft>
                <a:spcPts val="0"/>
              </a:spcAft>
              <a:buClr>
                <a:schemeClr val="dk1"/>
              </a:buClr>
              <a:defRPr/>
            </a:pPr>
            <a:endParaRPr b="1">
              <a:solidFill>
                <a:schemeClr val="dk1"/>
              </a:solidFill>
              <a:latin typeface="Arial"/>
              <a:ea typeface="Arial"/>
              <a:cs typeface="Arial"/>
              <a:sym typeface="Arial"/>
            </a:endParaRPr>
          </a:p>
          <a:p>
            <a:pPr marL="171448" indent="-171448">
              <a:spcBef>
                <a:spcPts val="243"/>
              </a:spcBef>
              <a:spcAft>
                <a:spcPts val="0"/>
              </a:spcAft>
              <a:buClr>
                <a:schemeClr val="dk1"/>
              </a:buClr>
              <a:buSzPct val="100000"/>
              <a:buFont typeface="Arial"/>
              <a:buChar char="•"/>
              <a:defRPr/>
            </a:pPr>
            <a:r>
              <a:rPr lang="en-GB" b="1">
                <a:solidFill>
                  <a:schemeClr val="dk1"/>
                </a:solidFill>
                <a:latin typeface="Arial"/>
                <a:ea typeface="Arial"/>
                <a:cs typeface="Arial"/>
                <a:sym typeface="Arial"/>
              </a:rPr>
              <a:t>Develop</a:t>
            </a:r>
            <a:r>
              <a:rPr lang="en-GB">
                <a:solidFill>
                  <a:schemeClr val="dk1"/>
                </a:solidFill>
                <a:latin typeface="Arial"/>
                <a:ea typeface="Arial"/>
                <a:cs typeface="Arial"/>
                <a:sym typeface="Arial"/>
              </a:rPr>
              <a:t> and </a:t>
            </a:r>
            <a:r>
              <a:rPr lang="en-GB" b="1">
                <a:solidFill>
                  <a:schemeClr val="dk1"/>
                </a:solidFill>
                <a:latin typeface="Arial"/>
                <a:ea typeface="Arial"/>
                <a:cs typeface="Arial"/>
                <a:sym typeface="Arial"/>
              </a:rPr>
              <a:t>implement </a:t>
            </a:r>
            <a:r>
              <a:rPr lang="en-GB">
                <a:solidFill>
                  <a:schemeClr val="dk1"/>
                </a:solidFill>
                <a:latin typeface="Arial"/>
                <a:ea typeface="Arial"/>
                <a:cs typeface="Arial"/>
                <a:sym typeface="Arial"/>
              </a:rPr>
              <a:t>their </a:t>
            </a:r>
            <a:r>
              <a:rPr lang="en-GB" b="1">
                <a:solidFill>
                  <a:schemeClr val="dk1"/>
                </a:solidFill>
                <a:latin typeface="Arial"/>
                <a:ea typeface="Arial"/>
                <a:cs typeface="Arial"/>
                <a:sym typeface="Arial"/>
              </a:rPr>
              <a:t>own policies </a:t>
            </a:r>
            <a:r>
              <a:rPr lang="en-GB">
                <a:solidFill>
                  <a:schemeClr val="dk1"/>
                </a:solidFill>
                <a:latin typeface="Arial"/>
                <a:ea typeface="Arial"/>
                <a:cs typeface="Arial"/>
                <a:sym typeface="Arial"/>
              </a:rPr>
              <a:t>and </a:t>
            </a:r>
            <a:r>
              <a:rPr lang="en-GB" b="1">
                <a:solidFill>
                  <a:schemeClr val="dk1"/>
                </a:solidFill>
                <a:latin typeface="Arial"/>
                <a:ea typeface="Arial"/>
                <a:cs typeface="Arial"/>
                <a:sym typeface="Arial"/>
              </a:rPr>
              <a:t>mobilize additional resources </a:t>
            </a:r>
            <a:r>
              <a:rPr lang="en-GB">
                <a:solidFill>
                  <a:schemeClr val="dk1"/>
                </a:solidFill>
                <a:latin typeface="Arial"/>
                <a:ea typeface="Arial"/>
                <a:cs typeface="Arial"/>
                <a:sym typeface="Arial"/>
              </a:rPr>
              <a:t>(involving civil society and private actors)</a:t>
            </a:r>
          </a:p>
          <a:p>
            <a:pPr marL="171448" indent="-171448">
              <a:spcBef>
                <a:spcPts val="243"/>
              </a:spcBef>
              <a:spcAft>
                <a:spcPts val="0"/>
              </a:spcAft>
              <a:buClr>
                <a:schemeClr val="dk1"/>
              </a:buClr>
              <a:buSzPct val="100000"/>
              <a:buFont typeface="Arial"/>
              <a:buChar char="•"/>
              <a:defRPr/>
            </a:pPr>
            <a:r>
              <a:rPr lang="en-GB" b="1">
                <a:solidFill>
                  <a:schemeClr val="dk1"/>
                </a:solidFill>
                <a:latin typeface="Arial"/>
                <a:ea typeface="Arial"/>
                <a:cs typeface="Arial"/>
                <a:sym typeface="Arial"/>
              </a:rPr>
              <a:t>Improve</a:t>
            </a:r>
            <a:r>
              <a:rPr lang="en-GB">
                <a:solidFill>
                  <a:schemeClr val="dk1"/>
                </a:solidFill>
                <a:latin typeface="Arial"/>
                <a:ea typeface="Arial"/>
                <a:cs typeface="Arial"/>
                <a:sym typeface="Arial"/>
              </a:rPr>
              <a:t> the </a:t>
            </a:r>
            <a:r>
              <a:rPr lang="en-GB" b="1">
                <a:solidFill>
                  <a:schemeClr val="dk1"/>
                </a:solidFill>
                <a:latin typeface="Arial"/>
                <a:ea typeface="Arial"/>
                <a:cs typeface="Arial"/>
                <a:sym typeface="Arial"/>
              </a:rPr>
              <a:t>design</a:t>
            </a:r>
            <a:r>
              <a:rPr lang="en-GB">
                <a:solidFill>
                  <a:schemeClr val="dk1"/>
                </a:solidFill>
                <a:latin typeface="Arial"/>
                <a:ea typeface="Arial"/>
                <a:cs typeface="Arial"/>
                <a:sym typeface="Arial"/>
              </a:rPr>
              <a:t> and </a:t>
            </a:r>
            <a:r>
              <a:rPr lang="en-GB" b="1">
                <a:solidFill>
                  <a:schemeClr val="dk1"/>
                </a:solidFill>
                <a:latin typeface="Arial"/>
                <a:ea typeface="Arial"/>
                <a:cs typeface="Arial"/>
                <a:sym typeface="Arial"/>
              </a:rPr>
              <a:t>local implementation </a:t>
            </a:r>
            <a:r>
              <a:rPr lang="en-GB">
                <a:solidFill>
                  <a:schemeClr val="dk1"/>
                </a:solidFill>
                <a:latin typeface="Arial"/>
                <a:ea typeface="Arial"/>
                <a:cs typeface="Arial"/>
                <a:sym typeface="Arial"/>
              </a:rPr>
              <a:t>of </a:t>
            </a:r>
            <a:r>
              <a:rPr lang="en-GB" b="1">
                <a:solidFill>
                  <a:schemeClr val="dk1"/>
                </a:solidFill>
                <a:latin typeface="Arial"/>
                <a:ea typeface="Arial"/>
                <a:cs typeface="Arial"/>
                <a:sym typeface="Arial"/>
              </a:rPr>
              <a:t>central policies </a:t>
            </a:r>
            <a:r>
              <a:rPr lang="en-GB">
                <a:solidFill>
                  <a:schemeClr val="dk1"/>
                </a:solidFill>
                <a:latin typeface="Arial"/>
                <a:ea typeface="Arial"/>
                <a:cs typeface="Arial"/>
                <a:sym typeface="Arial"/>
              </a:rPr>
              <a:t>and public spending efficiency</a:t>
            </a:r>
          </a:p>
          <a:p>
            <a:pPr marL="171448" indent="-94432">
              <a:spcBef>
                <a:spcPts val="364"/>
              </a:spcBef>
              <a:spcAft>
                <a:spcPts val="0"/>
              </a:spcAft>
              <a:buClr>
                <a:schemeClr val="dk1"/>
              </a:buClr>
              <a:defRPr/>
            </a:pPr>
            <a:endParaRPr>
              <a:solidFill>
                <a:schemeClr val="dk1"/>
              </a:solidFill>
              <a:latin typeface="Arial"/>
              <a:ea typeface="Arial"/>
              <a:cs typeface="Arial"/>
              <a:sym typeface="Arial"/>
            </a:endParaRPr>
          </a:p>
        </p:txBody>
      </p:sp>
      <p:sp>
        <p:nvSpPr>
          <p:cNvPr id="16388" name="Shape 407">
            <a:extLst>
              <a:ext uri="{FF2B5EF4-FFF2-40B4-BE49-F238E27FC236}">
                <a16:creationId xmlns:a16="http://schemas.microsoft.com/office/drawing/2014/main" id="{AE821AC5-8DB1-9B78-277B-22411FF411FA}"/>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9" tIns="45785" rIns="91569" bIns="45785"/>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buSzPct val="25000"/>
            </a:pPr>
            <a:fld id="{DD959603-2208-7040-BBB6-31274CE23197}" type="slidenum">
              <a:rPr lang="en-GB" altLang="en-US" smtClean="0">
                <a:solidFill>
                  <a:srgbClr val="000000"/>
                </a:solidFill>
                <a:cs typeface="Arial" panose="020B0604020202020204" pitchFamily="34" charset="0"/>
                <a:sym typeface="Arial" panose="020B0604020202020204" pitchFamily="34" charset="0"/>
              </a:rPr>
              <a:pPr>
                <a:spcBef>
                  <a:spcPct val="0"/>
                </a:spcBef>
                <a:buSzPct val="25000"/>
              </a:pPr>
              <a:t>6</a:t>
            </a:fld>
            <a:endParaRPr lang="en-GB" altLang="en-US">
              <a:solidFill>
                <a:srgbClr val="000000"/>
              </a:solidFill>
              <a:cs typeface="Arial" panose="020B0604020202020204" pitchFamily="34" charset="0"/>
              <a:sym typeface="Arial" panose="020B0604020202020204" pitchFamily="34" charset="0"/>
            </a:endParaRPr>
          </a:p>
        </p:txBody>
      </p:sp>
    </p:spTree>
    <p:extLst>
      <p:ext uri="{BB962C8B-B14F-4D97-AF65-F5344CB8AC3E}">
        <p14:creationId xmlns:p14="http://schemas.microsoft.com/office/powerpoint/2010/main" val="35784259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Shape 405">
            <a:extLst>
              <a:ext uri="{FF2B5EF4-FFF2-40B4-BE49-F238E27FC236}">
                <a16:creationId xmlns:a16="http://schemas.microsoft.com/office/drawing/2014/main" id="{10962926-AD06-2F7E-05C4-10524DA762F2}"/>
              </a:ext>
            </a:extLst>
          </p:cNvPr>
          <p:cNvSpPr>
            <a:spLocks noGrp="1" noRot="1" noChangeAspect="1" noTextEdit="1"/>
          </p:cNvSpPr>
          <p:nvPr>
            <p:ph type="sldImg" idx="2"/>
          </p:nvPr>
        </p:nvSpPr>
        <p:spPr>
          <a:xfrm>
            <a:off x="927100" y="746125"/>
            <a:ext cx="4965700" cy="3724275"/>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 name="T15" fmla="*/ 0 w 120000"/>
              <a:gd name="T16" fmla="*/ 0 h 120000"/>
              <a:gd name="T17" fmla="*/ 120000 w 120000"/>
              <a:gd name="T18" fmla="*/ 120000 h 120000"/>
            </a:gdLst>
            <a:ahLst/>
            <a:cxnLst>
              <a:cxn ang="T10">
                <a:pos x="T0" y="T1"/>
              </a:cxn>
              <a:cxn ang="T11">
                <a:pos x="T2" y="T3"/>
              </a:cxn>
              <a:cxn ang="T12">
                <a:pos x="T4" y="T5"/>
              </a:cxn>
              <a:cxn ang="T13">
                <a:pos x="T6" y="T7"/>
              </a:cxn>
              <a:cxn ang="T14">
                <a:pos x="T8" y="T9"/>
              </a:cxn>
            </a:cxnLst>
            <a:rect l="T15" t="T16" r="T17" b="T18"/>
            <a:pathLst>
              <a:path w="120000" h="120000" extrusionOk="0">
                <a:moveTo>
                  <a:pt x="0" y="0"/>
                </a:moveTo>
                <a:lnTo>
                  <a:pt x="120000" y="0"/>
                </a:lnTo>
                <a:lnTo>
                  <a:pt x="120000" y="120000"/>
                </a:lnTo>
                <a:lnTo>
                  <a:pt x="0" y="120000"/>
                </a:lnTo>
                <a:lnTo>
                  <a:pt x="0" y="0"/>
                </a:lnTo>
                <a:close/>
              </a:path>
            </a:pathLst>
          </a:custGeom>
          <a:noFill/>
          <a:ln>
            <a:noFill/>
          </a:ln>
          <a:extLst>
            <a:ext uri="{91240B29-F687-4F45-9708-019B960494DF}">
              <a14:hiddenLine xmlns:a14="http://schemas.microsoft.com/office/drawing/2010/main" w="9525">
                <a:solidFill>
                  <a:srgbClr val="000000"/>
                </a:solidFill>
                <a:round/>
                <a:headEnd/>
                <a:tailEnd/>
              </a14:hiddenLine>
            </a:ext>
          </a:extLst>
        </p:spPr>
      </p:sp>
      <p:sp>
        <p:nvSpPr>
          <p:cNvPr id="406" name="Shape 406">
            <a:extLst>
              <a:ext uri="{FF2B5EF4-FFF2-40B4-BE49-F238E27FC236}">
                <a16:creationId xmlns:a16="http://schemas.microsoft.com/office/drawing/2014/main" id="{CC80B077-B950-9634-65C6-F742218EBA31}"/>
              </a:ext>
            </a:extLst>
          </p:cNvPr>
          <p:cNvSpPr txBox="1">
            <a:spLocks noGrp="1"/>
          </p:cNvSpPr>
          <p:nvPr>
            <p:ph type="body" idx="1"/>
          </p:nvPr>
        </p:nvSpPr>
        <p:spPr>
          <a:ln/>
        </p:spPr>
        <p:txBody>
          <a:bodyPr lIns="91569" tIns="45785" rIns="91569" bIns="45785">
            <a:noAutofit/>
          </a:bodyPr>
          <a:lstStyle/>
          <a:p>
            <a:pPr>
              <a:spcBef>
                <a:spcPts val="0"/>
              </a:spcBef>
              <a:spcAft>
                <a:spcPts val="0"/>
              </a:spcAft>
              <a:buClr>
                <a:schemeClr val="dk1"/>
              </a:buClr>
              <a:defRPr/>
            </a:pPr>
            <a:endParaRPr b="1">
              <a:solidFill>
                <a:schemeClr val="dk1"/>
              </a:solidFill>
              <a:latin typeface="Arial"/>
              <a:ea typeface="Arial"/>
              <a:cs typeface="Arial"/>
              <a:sym typeface="Arial"/>
            </a:endParaRPr>
          </a:p>
          <a:p>
            <a:pPr marL="171448" indent="-171448">
              <a:spcBef>
                <a:spcPts val="243"/>
              </a:spcBef>
              <a:spcAft>
                <a:spcPts val="0"/>
              </a:spcAft>
              <a:buClr>
                <a:schemeClr val="dk1"/>
              </a:buClr>
              <a:buSzPct val="100000"/>
              <a:buFont typeface="Arial"/>
              <a:buChar char="•"/>
              <a:defRPr/>
            </a:pPr>
            <a:r>
              <a:rPr lang="en-GB" b="1">
                <a:solidFill>
                  <a:schemeClr val="dk1"/>
                </a:solidFill>
                <a:latin typeface="Arial"/>
                <a:ea typeface="Arial"/>
                <a:cs typeface="Arial"/>
                <a:sym typeface="Arial"/>
              </a:rPr>
              <a:t>Develop</a:t>
            </a:r>
            <a:r>
              <a:rPr lang="en-GB">
                <a:solidFill>
                  <a:schemeClr val="dk1"/>
                </a:solidFill>
                <a:latin typeface="Arial"/>
                <a:ea typeface="Arial"/>
                <a:cs typeface="Arial"/>
                <a:sym typeface="Arial"/>
              </a:rPr>
              <a:t> and </a:t>
            </a:r>
            <a:r>
              <a:rPr lang="en-GB" b="1">
                <a:solidFill>
                  <a:schemeClr val="dk1"/>
                </a:solidFill>
                <a:latin typeface="Arial"/>
                <a:ea typeface="Arial"/>
                <a:cs typeface="Arial"/>
                <a:sym typeface="Arial"/>
              </a:rPr>
              <a:t>implement </a:t>
            </a:r>
            <a:r>
              <a:rPr lang="en-GB">
                <a:solidFill>
                  <a:schemeClr val="dk1"/>
                </a:solidFill>
                <a:latin typeface="Arial"/>
                <a:ea typeface="Arial"/>
                <a:cs typeface="Arial"/>
                <a:sym typeface="Arial"/>
              </a:rPr>
              <a:t>their </a:t>
            </a:r>
            <a:r>
              <a:rPr lang="en-GB" b="1">
                <a:solidFill>
                  <a:schemeClr val="dk1"/>
                </a:solidFill>
                <a:latin typeface="Arial"/>
                <a:ea typeface="Arial"/>
                <a:cs typeface="Arial"/>
                <a:sym typeface="Arial"/>
              </a:rPr>
              <a:t>own policies </a:t>
            </a:r>
            <a:r>
              <a:rPr lang="en-GB">
                <a:solidFill>
                  <a:schemeClr val="dk1"/>
                </a:solidFill>
                <a:latin typeface="Arial"/>
                <a:ea typeface="Arial"/>
                <a:cs typeface="Arial"/>
                <a:sym typeface="Arial"/>
              </a:rPr>
              <a:t>and </a:t>
            </a:r>
            <a:r>
              <a:rPr lang="en-GB" b="1">
                <a:solidFill>
                  <a:schemeClr val="dk1"/>
                </a:solidFill>
                <a:latin typeface="Arial"/>
                <a:ea typeface="Arial"/>
                <a:cs typeface="Arial"/>
                <a:sym typeface="Arial"/>
              </a:rPr>
              <a:t>mobilize additional resources </a:t>
            </a:r>
            <a:r>
              <a:rPr lang="en-GB">
                <a:solidFill>
                  <a:schemeClr val="dk1"/>
                </a:solidFill>
                <a:latin typeface="Arial"/>
                <a:ea typeface="Arial"/>
                <a:cs typeface="Arial"/>
                <a:sym typeface="Arial"/>
              </a:rPr>
              <a:t>(involving civil society and private actors)</a:t>
            </a:r>
          </a:p>
          <a:p>
            <a:pPr marL="171448" indent="-171448">
              <a:spcBef>
                <a:spcPts val="243"/>
              </a:spcBef>
              <a:spcAft>
                <a:spcPts val="0"/>
              </a:spcAft>
              <a:buClr>
                <a:schemeClr val="dk1"/>
              </a:buClr>
              <a:buSzPct val="100000"/>
              <a:buFont typeface="Arial"/>
              <a:buChar char="•"/>
              <a:defRPr/>
            </a:pPr>
            <a:r>
              <a:rPr lang="en-GB" b="1">
                <a:solidFill>
                  <a:schemeClr val="dk1"/>
                </a:solidFill>
                <a:latin typeface="Arial"/>
                <a:ea typeface="Arial"/>
                <a:cs typeface="Arial"/>
                <a:sym typeface="Arial"/>
              </a:rPr>
              <a:t>Improve</a:t>
            </a:r>
            <a:r>
              <a:rPr lang="en-GB">
                <a:solidFill>
                  <a:schemeClr val="dk1"/>
                </a:solidFill>
                <a:latin typeface="Arial"/>
                <a:ea typeface="Arial"/>
                <a:cs typeface="Arial"/>
                <a:sym typeface="Arial"/>
              </a:rPr>
              <a:t> the </a:t>
            </a:r>
            <a:r>
              <a:rPr lang="en-GB" b="1">
                <a:solidFill>
                  <a:schemeClr val="dk1"/>
                </a:solidFill>
                <a:latin typeface="Arial"/>
                <a:ea typeface="Arial"/>
                <a:cs typeface="Arial"/>
                <a:sym typeface="Arial"/>
              </a:rPr>
              <a:t>design</a:t>
            </a:r>
            <a:r>
              <a:rPr lang="en-GB">
                <a:solidFill>
                  <a:schemeClr val="dk1"/>
                </a:solidFill>
                <a:latin typeface="Arial"/>
                <a:ea typeface="Arial"/>
                <a:cs typeface="Arial"/>
                <a:sym typeface="Arial"/>
              </a:rPr>
              <a:t> and </a:t>
            </a:r>
            <a:r>
              <a:rPr lang="en-GB" b="1">
                <a:solidFill>
                  <a:schemeClr val="dk1"/>
                </a:solidFill>
                <a:latin typeface="Arial"/>
                <a:ea typeface="Arial"/>
                <a:cs typeface="Arial"/>
                <a:sym typeface="Arial"/>
              </a:rPr>
              <a:t>local implementation </a:t>
            </a:r>
            <a:r>
              <a:rPr lang="en-GB">
                <a:solidFill>
                  <a:schemeClr val="dk1"/>
                </a:solidFill>
                <a:latin typeface="Arial"/>
                <a:ea typeface="Arial"/>
                <a:cs typeface="Arial"/>
                <a:sym typeface="Arial"/>
              </a:rPr>
              <a:t>of </a:t>
            </a:r>
            <a:r>
              <a:rPr lang="en-GB" b="1">
                <a:solidFill>
                  <a:schemeClr val="dk1"/>
                </a:solidFill>
                <a:latin typeface="Arial"/>
                <a:ea typeface="Arial"/>
                <a:cs typeface="Arial"/>
                <a:sym typeface="Arial"/>
              </a:rPr>
              <a:t>central policies </a:t>
            </a:r>
            <a:r>
              <a:rPr lang="en-GB">
                <a:solidFill>
                  <a:schemeClr val="dk1"/>
                </a:solidFill>
                <a:latin typeface="Arial"/>
                <a:ea typeface="Arial"/>
                <a:cs typeface="Arial"/>
                <a:sym typeface="Arial"/>
              </a:rPr>
              <a:t>and public spending efficiency</a:t>
            </a:r>
          </a:p>
          <a:p>
            <a:pPr marL="171448" indent="-94432">
              <a:spcBef>
                <a:spcPts val="364"/>
              </a:spcBef>
              <a:spcAft>
                <a:spcPts val="0"/>
              </a:spcAft>
              <a:buClr>
                <a:schemeClr val="dk1"/>
              </a:buClr>
              <a:defRPr/>
            </a:pPr>
            <a:endParaRPr>
              <a:solidFill>
                <a:schemeClr val="dk1"/>
              </a:solidFill>
              <a:latin typeface="Arial"/>
              <a:ea typeface="Arial"/>
              <a:cs typeface="Arial"/>
              <a:sym typeface="Arial"/>
            </a:endParaRPr>
          </a:p>
        </p:txBody>
      </p:sp>
      <p:sp>
        <p:nvSpPr>
          <p:cNvPr id="16388" name="Shape 407">
            <a:extLst>
              <a:ext uri="{FF2B5EF4-FFF2-40B4-BE49-F238E27FC236}">
                <a16:creationId xmlns:a16="http://schemas.microsoft.com/office/drawing/2014/main" id="{AE821AC5-8DB1-9B78-277B-22411FF411FA}"/>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9" tIns="45785" rIns="91569" bIns="45785"/>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buSzPct val="25000"/>
            </a:pPr>
            <a:fld id="{DD959603-2208-7040-BBB6-31274CE23197}" type="slidenum">
              <a:rPr lang="en-GB" altLang="en-US" smtClean="0">
                <a:solidFill>
                  <a:srgbClr val="000000"/>
                </a:solidFill>
                <a:cs typeface="Arial" panose="020B0604020202020204" pitchFamily="34" charset="0"/>
                <a:sym typeface="Arial" panose="020B0604020202020204" pitchFamily="34" charset="0"/>
              </a:rPr>
              <a:pPr>
                <a:spcBef>
                  <a:spcPct val="0"/>
                </a:spcBef>
                <a:buSzPct val="25000"/>
              </a:pPr>
              <a:t>9</a:t>
            </a:fld>
            <a:endParaRPr lang="en-GB" altLang="en-US">
              <a:solidFill>
                <a:srgbClr val="000000"/>
              </a:solidFill>
              <a:cs typeface="Arial" panose="020B0604020202020204" pitchFamily="34" charset="0"/>
              <a:sym typeface="Arial" panose="020B0604020202020204" pitchFamily="34" charset="0"/>
            </a:endParaRPr>
          </a:p>
        </p:txBody>
      </p:sp>
    </p:spTree>
    <p:extLst>
      <p:ext uri="{BB962C8B-B14F-4D97-AF65-F5344CB8AC3E}">
        <p14:creationId xmlns:p14="http://schemas.microsoft.com/office/powerpoint/2010/main" val="22828040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Shape 405">
            <a:extLst>
              <a:ext uri="{FF2B5EF4-FFF2-40B4-BE49-F238E27FC236}">
                <a16:creationId xmlns:a16="http://schemas.microsoft.com/office/drawing/2014/main" id="{10962926-AD06-2F7E-05C4-10524DA762F2}"/>
              </a:ext>
            </a:extLst>
          </p:cNvPr>
          <p:cNvSpPr>
            <a:spLocks noGrp="1" noRot="1" noChangeAspect="1" noTextEdit="1"/>
          </p:cNvSpPr>
          <p:nvPr>
            <p:ph type="sldImg" idx="2"/>
          </p:nvPr>
        </p:nvSpPr>
        <p:spPr>
          <a:xfrm>
            <a:off x="927100" y="746125"/>
            <a:ext cx="4965700" cy="3724275"/>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 name="T15" fmla="*/ 0 w 120000"/>
              <a:gd name="T16" fmla="*/ 0 h 120000"/>
              <a:gd name="T17" fmla="*/ 120000 w 120000"/>
              <a:gd name="T18" fmla="*/ 120000 h 120000"/>
            </a:gdLst>
            <a:ahLst/>
            <a:cxnLst>
              <a:cxn ang="T10">
                <a:pos x="T0" y="T1"/>
              </a:cxn>
              <a:cxn ang="T11">
                <a:pos x="T2" y="T3"/>
              </a:cxn>
              <a:cxn ang="T12">
                <a:pos x="T4" y="T5"/>
              </a:cxn>
              <a:cxn ang="T13">
                <a:pos x="T6" y="T7"/>
              </a:cxn>
              <a:cxn ang="T14">
                <a:pos x="T8" y="T9"/>
              </a:cxn>
            </a:cxnLst>
            <a:rect l="T15" t="T16" r="T17" b="T18"/>
            <a:pathLst>
              <a:path w="120000" h="120000" extrusionOk="0">
                <a:moveTo>
                  <a:pt x="0" y="0"/>
                </a:moveTo>
                <a:lnTo>
                  <a:pt x="120000" y="0"/>
                </a:lnTo>
                <a:lnTo>
                  <a:pt x="120000" y="120000"/>
                </a:lnTo>
                <a:lnTo>
                  <a:pt x="0" y="120000"/>
                </a:lnTo>
                <a:lnTo>
                  <a:pt x="0" y="0"/>
                </a:lnTo>
                <a:close/>
              </a:path>
            </a:pathLst>
          </a:custGeom>
          <a:noFill/>
          <a:ln>
            <a:noFill/>
          </a:ln>
          <a:extLst>
            <a:ext uri="{91240B29-F687-4F45-9708-019B960494DF}">
              <a14:hiddenLine xmlns:a14="http://schemas.microsoft.com/office/drawing/2010/main" w="9525">
                <a:solidFill>
                  <a:srgbClr val="000000"/>
                </a:solidFill>
                <a:round/>
                <a:headEnd/>
                <a:tailEnd/>
              </a14:hiddenLine>
            </a:ext>
          </a:extLst>
        </p:spPr>
      </p:sp>
      <p:sp>
        <p:nvSpPr>
          <p:cNvPr id="406" name="Shape 406">
            <a:extLst>
              <a:ext uri="{FF2B5EF4-FFF2-40B4-BE49-F238E27FC236}">
                <a16:creationId xmlns:a16="http://schemas.microsoft.com/office/drawing/2014/main" id="{CC80B077-B950-9634-65C6-F742218EBA31}"/>
              </a:ext>
            </a:extLst>
          </p:cNvPr>
          <p:cNvSpPr txBox="1">
            <a:spLocks noGrp="1"/>
          </p:cNvSpPr>
          <p:nvPr>
            <p:ph type="body" idx="1"/>
          </p:nvPr>
        </p:nvSpPr>
        <p:spPr>
          <a:ln/>
        </p:spPr>
        <p:txBody>
          <a:bodyPr lIns="91569" tIns="45785" rIns="91569" bIns="45785">
            <a:noAutofit/>
          </a:bodyPr>
          <a:lstStyle/>
          <a:p>
            <a:pPr>
              <a:spcBef>
                <a:spcPts val="0"/>
              </a:spcBef>
              <a:spcAft>
                <a:spcPts val="0"/>
              </a:spcAft>
              <a:buClr>
                <a:schemeClr val="dk1"/>
              </a:buClr>
              <a:defRPr/>
            </a:pPr>
            <a:endParaRPr b="1">
              <a:solidFill>
                <a:schemeClr val="dk1"/>
              </a:solidFill>
              <a:latin typeface="Arial"/>
              <a:ea typeface="Arial"/>
              <a:cs typeface="Arial"/>
              <a:sym typeface="Arial"/>
            </a:endParaRPr>
          </a:p>
          <a:p>
            <a:pPr marL="171448" indent="-171448">
              <a:spcBef>
                <a:spcPts val="243"/>
              </a:spcBef>
              <a:spcAft>
                <a:spcPts val="0"/>
              </a:spcAft>
              <a:buClr>
                <a:schemeClr val="dk1"/>
              </a:buClr>
              <a:buSzPct val="100000"/>
              <a:buFont typeface="Arial"/>
              <a:buChar char="•"/>
              <a:defRPr/>
            </a:pPr>
            <a:r>
              <a:rPr lang="en-GB" b="1">
                <a:solidFill>
                  <a:schemeClr val="dk1"/>
                </a:solidFill>
                <a:latin typeface="Arial"/>
                <a:ea typeface="Arial"/>
                <a:cs typeface="Arial"/>
                <a:sym typeface="Arial"/>
              </a:rPr>
              <a:t>Develop</a:t>
            </a:r>
            <a:r>
              <a:rPr lang="en-GB">
                <a:solidFill>
                  <a:schemeClr val="dk1"/>
                </a:solidFill>
                <a:latin typeface="Arial"/>
                <a:ea typeface="Arial"/>
                <a:cs typeface="Arial"/>
                <a:sym typeface="Arial"/>
              </a:rPr>
              <a:t> and </a:t>
            </a:r>
            <a:r>
              <a:rPr lang="en-GB" b="1">
                <a:solidFill>
                  <a:schemeClr val="dk1"/>
                </a:solidFill>
                <a:latin typeface="Arial"/>
                <a:ea typeface="Arial"/>
                <a:cs typeface="Arial"/>
                <a:sym typeface="Arial"/>
              </a:rPr>
              <a:t>implement </a:t>
            </a:r>
            <a:r>
              <a:rPr lang="en-GB">
                <a:solidFill>
                  <a:schemeClr val="dk1"/>
                </a:solidFill>
                <a:latin typeface="Arial"/>
                <a:ea typeface="Arial"/>
                <a:cs typeface="Arial"/>
                <a:sym typeface="Arial"/>
              </a:rPr>
              <a:t>their </a:t>
            </a:r>
            <a:r>
              <a:rPr lang="en-GB" b="1">
                <a:solidFill>
                  <a:schemeClr val="dk1"/>
                </a:solidFill>
                <a:latin typeface="Arial"/>
                <a:ea typeface="Arial"/>
                <a:cs typeface="Arial"/>
                <a:sym typeface="Arial"/>
              </a:rPr>
              <a:t>own policies </a:t>
            </a:r>
            <a:r>
              <a:rPr lang="en-GB">
                <a:solidFill>
                  <a:schemeClr val="dk1"/>
                </a:solidFill>
                <a:latin typeface="Arial"/>
                <a:ea typeface="Arial"/>
                <a:cs typeface="Arial"/>
                <a:sym typeface="Arial"/>
              </a:rPr>
              <a:t>and </a:t>
            </a:r>
            <a:r>
              <a:rPr lang="en-GB" b="1">
                <a:solidFill>
                  <a:schemeClr val="dk1"/>
                </a:solidFill>
                <a:latin typeface="Arial"/>
                <a:ea typeface="Arial"/>
                <a:cs typeface="Arial"/>
                <a:sym typeface="Arial"/>
              </a:rPr>
              <a:t>mobilize additional resources </a:t>
            </a:r>
            <a:r>
              <a:rPr lang="en-GB">
                <a:solidFill>
                  <a:schemeClr val="dk1"/>
                </a:solidFill>
                <a:latin typeface="Arial"/>
                <a:ea typeface="Arial"/>
                <a:cs typeface="Arial"/>
                <a:sym typeface="Arial"/>
              </a:rPr>
              <a:t>(involving civil society and private actors)</a:t>
            </a:r>
          </a:p>
          <a:p>
            <a:pPr marL="171448" indent="-171448">
              <a:spcBef>
                <a:spcPts val="243"/>
              </a:spcBef>
              <a:spcAft>
                <a:spcPts val="0"/>
              </a:spcAft>
              <a:buClr>
                <a:schemeClr val="dk1"/>
              </a:buClr>
              <a:buSzPct val="100000"/>
              <a:buFont typeface="Arial"/>
              <a:buChar char="•"/>
              <a:defRPr/>
            </a:pPr>
            <a:r>
              <a:rPr lang="en-GB" b="1">
                <a:solidFill>
                  <a:schemeClr val="dk1"/>
                </a:solidFill>
                <a:latin typeface="Arial"/>
                <a:ea typeface="Arial"/>
                <a:cs typeface="Arial"/>
                <a:sym typeface="Arial"/>
              </a:rPr>
              <a:t>Improve</a:t>
            </a:r>
            <a:r>
              <a:rPr lang="en-GB">
                <a:solidFill>
                  <a:schemeClr val="dk1"/>
                </a:solidFill>
                <a:latin typeface="Arial"/>
                <a:ea typeface="Arial"/>
                <a:cs typeface="Arial"/>
                <a:sym typeface="Arial"/>
              </a:rPr>
              <a:t> the </a:t>
            </a:r>
            <a:r>
              <a:rPr lang="en-GB" b="1">
                <a:solidFill>
                  <a:schemeClr val="dk1"/>
                </a:solidFill>
                <a:latin typeface="Arial"/>
                <a:ea typeface="Arial"/>
                <a:cs typeface="Arial"/>
                <a:sym typeface="Arial"/>
              </a:rPr>
              <a:t>design</a:t>
            </a:r>
            <a:r>
              <a:rPr lang="en-GB">
                <a:solidFill>
                  <a:schemeClr val="dk1"/>
                </a:solidFill>
                <a:latin typeface="Arial"/>
                <a:ea typeface="Arial"/>
                <a:cs typeface="Arial"/>
                <a:sym typeface="Arial"/>
              </a:rPr>
              <a:t> and </a:t>
            </a:r>
            <a:r>
              <a:rPr lang="en-GB" b="1">
                <a:solidFill>
                  <a:schemeClr val="dk1"/>
                </a:solidFill>
                <a:latin typeface="Arial"/>
                <a:ea typeface="Arial"/>
                <a:cs typeface="Arial"/>
                <a:sym typeface="Arial"/>
              </a:rPr>
              <a:t>local implementation </a:t>
            </a:r>
            <a:r>
              <a:rPr lang="en-GB">
                <a:solidFill>
                  <a:schemeClr val="dk1"/>
                </a:solidFill>
                <a:latin typeface="Arial"/>
                <a:ea typeface="Arial"/>
                <a:cs typeface="Arial"/>
                <a:sym typeface="Arial"/>
              </a:rPr>
              <a:t>of </a:t>
            </a:r>
            <a:r>
              <a:rPr lang="en-GB" b="1">
                <a:solidFill>
                  <a:schemeClr val="dk1"/>
                </a:solidFill>
                <a:latin typeface="Arial"/>
                <a:ea typeface="Arial"/>
                <a:cs typeface="Arial"/>
                <a:sym typeface="Arial"/>
              </a:rPr>
              <a:t>central policies </a:t>
            </a:r>
            <a:r>
              <a:rPr lang="en-GB">
                <a:solidFill>
                  <a:schemeClr val="dk1"/>
                </a:solidFill>
                <a:latin typeface="Arial"/>
                <a:ea typeface="Arial"/>
                <a:cs typeface="Arial"/>
                <a:sym typeface="Arial"/>
              </a:rPr>
              <a:t>and public spending efficiency</a:t>
            </a:r>
          </a:p>
          <a:p>
            <a:pPr marL="171448" indent="-94432">
              <a:spcBef>
                <a:spcPts val="364"/>
              </a:spcBef>
              <a:spcAft>
                <a:spcPts val="0"/>
              </a:spcAft>
              <a:buClr>
                <a:schemeClr val="dk1"/>
              </a:buClr>
              <a:defRPr/>
            </a:pPr>
            <a:endParaRPr>
              <a:solidFill>
                <a:schemeClr val="dk1"/>
              </a:solidFill>
              <a:latin typeface="Arial"/>
              <a:ea typeface="Arial"/>
              <a:cs typeface="Arial"/>
              <a:sym typeface="Arial"/>
            </a:endParaRPr>
          </a:p>
        </p:txBody>
      </p:sp>
      <p:sp>
        <p:nvSpPr>
          <p:cNvPr id="16388" name="Shape 407">
            <a:extLst>
              <a:ext uri="{FF2B5EF4-FFF2-40B4-BE49-F238E27FC236}">
                <a16:creationId xmlns:a16="http://schemas.microsoft.com/office/drawing/2014/main" id="{AE821AC5-8DB1-9B78-277B-22411FF411FA}"/>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9" tIns="45785" rIns="91569" bIns="45785"/>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buSzPct val="25000"/>
            </a:pPr>
            <a:fld id="{DD959603-2208-7040-BBB6-31274CE23197}" type="slidenum">
              <a:rPr lang="en-GB" altLang="en-US" smtClean="0">
                <a:solidFill>
                  <a:srgbClr val="000000"/>
                </a:solidFill>
                <a:cs typeface="Arial" panose="020B0604020202020204" pitchFamily="34" charset="0"/>
                <a:sym typeface="Arial" panose="020B0604020202020204" pitchFamily="34" charset="0"/>
              </a:rPr>
              <a:pPr>
                <a:spcBef>
                  <a:spcPct val="0"/>
                </a:spcBef>
                <a:buSzPct val="25000"/>
              </a:pPr>
              <a:t>10</a:t>
            </a:fld>
            <a:endParaRPr lang="en-GB" altLang="en-US">
              <a:solidFill>
                <a:srgbClr val="000000"/>
              </a:solidFill>
              <a:cs typeface="Arial" panose="020B0604020202020204" pitchFamily="34" charset="0"/>
              <a:sym typeface="Arial" panose="020B0604020202020204" pitchFamily="34" charset="0"/>
            </a:endParaRPr>
          </a:p>
        </p:txBody>
      </p:sp>
    </p:spTree>
    <p:extLst>
      <p:ext uri="{BB962C8B-B14F-4D97-AF65-F5344CB8AC3E}">
        <p14:creationId xmlns:p14="http://schemas.microsoft.com/office/powerpoint/2010/main" val="27901587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a:ln/>
        </p:spPr>
      </p:sp>
      <p:sp>
        <p:nvSpPr>
          <p:cNvPr id="17410" name="Notes Placeholder 2"/>
          <p:cNvSpPr>
            <a:spLocks noGrp="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ea typeface="MS PGothic" charset="0"/>
              <a:cs typeface="MS PGothic" charset="0"/>
            </a:endParaRPr>
          </a:p>
        </p:txBody>
      </p:sp>
      <p:sp>
        <p:nvSpPr>
          <p:cNvPr id="17411" name="Slide Number Placeholder 3"/>
          <p:cNvSpPr>
            <a:spLocks noGrp="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MS PGothic" charset="0"/>
                <a:cs typeface="MS PGothic" charset="0"/>
              </a:defRPr>
            </a:lvl1pPr>
            <a:lvl2pPr marL="742866" indent="-285718" eaLnBrk="0" hangingPunct="0">
              <a:defRPr sz="1200">
                <a:solidFill>
                  <a:srgbClr val="0F5494"/>
                </a:solidFill>
                <a:latin typeface="Verdana" charset="0"/>
                <a:ea typeface="MS PGothic" charset="0"/>
                <a:cs typeface="MS PGothic" charset="0"/>
              </a:defRPr>
            </a:lvl2pPr>
            <a:lvl3pPr marL="1142872" indent="-228574" eaLnBrk="0" hangingPunct="0">
              <a:defRPr sz="1200">
                <a:solidFill>
                  <a:srgbClr val="0F5494"/>
                </a:solidFill>
                <a:latin typeface="Verdana" charset="0"/>
                <a:ea typeface="MS PGothic" charset="0"/>
                <a:cs typeface="MS PGothic" charset="0"/>
              </a:defRPr>
            </a:lvl3pPr>
            <a:lvl4pPr marL="1600020" indent="-228574" eaLnBrk="0" hangingPunct="0">
              <a:defRPr sz="1200">
                <a:solidFill>
                  <a:srgbClr val="0F5494"/>
                </a:solidFill>
                <a:latin typeface="Verdana" charset="0"/>
                <a:ea typeface="MS PGothic" charset="0"/>
                <a:cs typeface="MS PGothic" charset="0"/>
              </a:defRPr>
            </a:lvl4pPr>
            <a:lvl5pPr marL="2057168" indent="-228574" eaLnBrk="0" hangingPunct="0">
              <a:defRPr sz="1200">
                <a:solidFill>
                  <a:srgbClr val="0F5494"/>
                </a:solidFill>
                <a:latin typeface="Verdana" charset="0"/>
                <a:ea typeface="MS PGothic" charset="0"/>
                <a:cs typeface="MS PGothic" charset="0"/>
              </a:defRPr>
            </a:lvl5pPr>
            <a:lvl6pPr marL="2514318" indent="-228574" eaLnBrk="0" fontAlgn="base" hangingPunct="0">
              <a:spcBef>
                <a:spcPct val="0"/>
              </a:spcBef>
              <a:spcAft>
                <a:spcPct val="0"/>
              </a:spcAft>
              <a:defRPr sz="1200">
                <a:solidFill>
                  <a:srgbClr val="0F5494"/>
                </a:solidFill>
                <a:latin typeface="Verdana" charset="0"/>
                <a:ea typeface="MS PGothic" charset="0"/>
                <a:cs typeface="MS PGothic" charset="0"/>
              </a:defRPr>
            </a:lvl6pPr>
            <a:lvl7pPr marL="2971466" indent="-228574" eaLnBrk="0" fontAlgn="base" hangingPunct="0">
              <a:spcBef>
                <a:spcPct val="0"/>
              </a:spcBef>
              <a:spcAft>
                <a:spcPct val="0"/>
              </a:spcAft>
              <a:defRPr sz="1200">
                <a:solidFill>
                  <a:srgbClr val="0F5494"/>
                </a:solidFill>
                <a:latin typeface="Verdana" charset="0"/>
                <a:ea typeface="MS PGothic" charset="0"/>
                <a:cs typeface="MS PGothic" charset="0"/>
              </a:defRPr>
            </a:lvl7pPr>
            <a:lvl8pPr marL="3428614" indent="-228574" eaLnBrk="0" fontAlgn="base" hangingPunct="0">
              <a:spcBef>
                <a:spcPct val="0"/>
              </a:spcBef>
              <a:spcAft>
                <a:spcPct val="0"/>
              </a:spcAft>
              <a:defRPr sz="1200">
                <a:solidFill>
                  <a:srgbClr val="0F5494"/>
                </a:solidFill>
                <a:latin typeface="Verdana" charset="0"/>
                <a:ea typeface="MS PGothic" charset="0"/>
                <a:cs typeface="MS PGothic" charset="0"/>
              </a:defRPr>
            </a:lvl8pPr>
            <a:lvl9pPr marL="3885764" indent="-228574" eaLnBrk="0" fontAlgn="base" hangingPunct="0">
              <a:spcBef>
                <a:spcPct val="0"/>
              </a:spcBef>
              <a:spcAft>
                <a:spcPct val="0"/>
              </a:spcAft>
              <a:defRPr sz="1200">
                <a:solidFill>
                  <a:srgbClr val="0F5494"/>
                </a:solidFill>
                <a:latin typeface="Verdana" charset="0"/>
                <a:ea typeface="MS PGothic" charset="0"/>
                <a:cs typeface="MS PGothic"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0450B20-B29B-984D-8937-3FC7C1B1B70C}" type="slidenum">
              <a:rPr kumimoji="0" lang="en-GB" sz="1200" b="0" i="0" u="none" strike="noStrike" kern="1200" cap="none" spc="0" normalizeH="0" baseline="0" noProof="0">
                <a:ln>
                  <a:noFill/>
                </a:ln>
                <a:solidFill>
                  <a:srgbClr val="000000"/>
                </a:solidFill>
                <a:effectLst/>
                <a:uLnTx/>
                <a:uFillTx/>
                <a:latin typeface="Arial" charset="0"/>
                <a:ea typeface="MS PGothic"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GB" sz="1200" b="0" i="0" u="none" strike="noStrike" kern="1200" cap="none" spc="0" normalizeH="0" baseline="0" noProof="0">
              <a:ln>
                <a:noFill/>
              </a:ln>
              <a:solidFill>
                <a:srgbClr val="000000"/>
              </a:solidFill>
              <a:effectLst/>
              <a:uLnTx/>
              <a:uFillTx/>
              <a:latin typeface="Arial" charset="0"/>
              <a:ea typeface="MS PGothic" charset="0"/>
            </a:endParaRPr>
          </a:p>
        </p:txBody>
      </p:sp>
    </p:spTree>
    <p:extLst>
      <p:ext uri="{BB962C8B-B14F-4D97-AF65-F5344CB8AC3E}">
        <p14:creationId xmlns:p14="http://schemas.microsoft.com/office/powerpoint/2010/main" val="7607136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sz="1200" b="0" i="0" kern="1200" dirty="0">
                <a:solidFill>
                  <a:schemeClr val="tx1"/>
                </a:solidFill>
                <a:effectLst/>
                <a:latin typeface="Arial" pitchFamily="34" charset="0"/>
                <a:ea typeface="+mn-ea"/>
                <a:cs typeface="+mn-cs"/>
              </a:rPr>
              <a:t>INTPA G2 HA FIRMADO 5 FPA con 5 </a:t>
            </a:r>
            <a:r>
              <a:rPr lang="es-ES" sz="1200" b="0" i="0" kern="1200" dirty="0" err="1">
                <a:solidFill>
                  <a:schemeClr val="tx1"/>
                </a:solidFill>
                <a:effectLst/>
                <a:latin typeface="Arial" pitchFamily="34" charset="0"/>
                <a:ea typeface="+mn-ea"/>
                <a:cs typeface="+mn-cs"/>
              </a:rPr>
              <a:t>AALs</a:t>
            </a:r>
            <a:r>
              <a:rPr lang="es-ES" sz="1200" b="0" i="0" kern="1200" dirty="0">
                <a:solidFill>
                  <a:schemeClr val="tx1"/>
                </a:solidFill>
                <a:effectLst/>
                <a:latin typeface="Arial" pitchFamily="34" charset="0"/>
                <a:ea typeface="+mn-ea"/>
                <a:cs typeface="+mn-cs"/>
              </a:rPr>
              <a:t> globales o continentales: AIMF (Asociación</a:t>
            </a:r>
            <a:r>
              <a:rPr lang="es-ES" sz="1200" b="0" i="0" kern="1200" baseline="0" dirty="0">
                <a:solidFill>
                  <a:schemeClr val="tx1"/>
                </a:solidFill>
                <a:effectLst/>
                <a:latin typeface="Arial" pitchFamily="34" charset="0"/>
                <a:ea typeface="+mn-ea"/>
                <a:cs typeface="+mn-cs"/>
              </a:rPr>
              <a:t> </a:t>
            </a:r>
            <a:r>
              <a:rPr lang="es-ES" sz="1200" b="0" i="0" kern="1200" dirty="0">
                <a:solidFill>
                  <a:schemeClr val="tx1"/>
                </a:solidFill>
                <a:effectLst/>
                <a:latin typeface="Arial" pitchFamily="34" charset="0"/>
                <a:ea typeface="+mn-ea"/>
                <a:cs typeface="+mn-cs"/>
              </a:rPr>
              <a:t>Internacional de Alcaldes Francófonos), CLGF (Foro de Gobiernos Locales de la Commonwealth), PLATFORMA (coalición pan-europea de ciudades y regiones – y sus asociaciones nacionales, europeas y globales), CLGU (Ciudades y Gobiernos Locales Unidos</a:t>
            </a:r>
            <a:r>
              <a:rPr lang="es-ES" sz="1200" b="0" i="0" kern="1200" baseline="0" dirty="0">
                <a:solidFill>
                  <a:schemeClr val="tx1"/>
                </a:solidFill>
                <a:effectLst/>
                <a:latin typeface="Arial" pitchFamily="34" charset="0"/>
                <a:ea typeface="+mn-ea"/>
                <a:cs typeface="+mn-cs"/>
              </a:rPr>
              <a:t> y </a:t>
            </a:r>
            <a:r>
              <a:rPr lang="es-ES" sz="1200" b="0" i="0" kern="1200" dirty="0">
                <a:solidFill>
                  <a:schemeClr val="tx1"/>
                </a:solidFill>
                <a:effectLst/>
                <a:latin typeface="Arial" pitchFamily="34" charset="0"/>
                <a:ea typeface="+mn-ea"/>
                <a:cs typeface="+mn-cs"/>
              </a:rPr>
              <a:t>CGLU-</a:t>
            </a:r>
            <a:r>
              <a:rPr lang="es-ES" sz="1200" b="0" i="0" kern="1200" dirty="0" err="1">
                <a:solidFill>
                  <a:schemeClr val="tx1"/>
                </a:solidFill>
                <a:effectLst/>
                <a:latin typeface="Arial" pitchFamily="34" charset="0"/>
                <a:ea typeface="+mn-ea"/>
                <a:cs typeface="+mn-cs"/>
              </a:rPr>
              <a:t>Africa</a:t>
            </a:r>
            <a:r>
              <a:rPr lang="es-ES" sz="1200" b="0" i="0" kern="1200" dirty="0">
                <a:solidFill>
                  <a:schemeClr val="tx1"/>
                </a:solidFill>
                <a:effectLst/>
                <a:latin typeface="Arial" pitchFamily="34" charset="0"/>
                <a:ea typeface="+mn-ea"/>
                <a:cs typeface="+mn-cs"/>
              </a:rPr>
              <a:t> </a:t>
            </a:r>
          </a:p>
          <a:p>
            <a:endParaRPr lang="es-ES" sz="1200" b="0" i="0" kern="1200" dirty="0">
              <a:solidFill>
                <a:schemeClr val="tx1"/>
              </a:solidFill>
              <a:effectLst/>
              <a:latin typeface="Arial" pitchFamily="34" charset="0"/>
              <a:ea typeface="+mn-ea"/>
              <a:cs typeface="+mn-cs"/>
            </a:endParaRPr>
          </a:p>
          <a:p>
            <a:r>
              <a:rPr lang="es-ES" sz="1200" b="0" i="0" kern="1200" dirty="0">
                <a:solidFill>
                  <a:schemeClr val="tx1"/>
                </a:solidFill>
                <a:effectLst/>
                <a:latin typeface="Arial" pitchFamily="34" charset="0"/>
                <a:ea typeface="+mn-ea"/>
                <a:cs typeface="+mn-cs"/>
              </a:rPr>
              <a:t>Desde 2015, renovado en 2022 (hablamos</a:t>
            </a:r>
            <a:r>
              <a:rPr lang="es-ES" sz="1200" b="0" i="0" kern="1200" baseline="0" dirty="0">
                <a:solidFill>
                  <a:schemeClr val="tx1"/>
                </a:solidFill>
                <a:effectLst/>
                <a:latin typeface="Arial" pitchFamily="34" charset="0"/>
                <a:ea typeface="+mn-ea"/>
                <a:cs typeface="+mn-cs"/>
              </a:rPr>
              <a:t> más en detalle en la ultima </a:t>
            </a:r>
            <a:r>
              <a:rPr lang="es-ES" sz="1200" b="0" i="0" kern="1200" baseline="0" dirty="0" err="1">
                <a:solidFill>
                  <a:schemeClr val="tx1"/>
                </a:solidFill>
                <a:effectLst/>
                <a:latin typeface="Arial" pitchFamily="34" charset="0"/>
                <a:ea typeface="+mn-ea"/>
                <a:cs typeface="+mn-cs"/>
              </a:rPr>
              <a:t>slide</a:t>
            </a:r>
            <a:r>
              <a:rPr lang="es-ES" sz="1200" b="0" i="0" kern="1200" baseline="0" dirty="0">
                <a:solidFill>
                  <a:schemeClr val="tx1"/>
                </a:solidFill>
                <a:effectLst/>
                <a:latin typeface="Arial" pitchFamily="34" charset="0"/>
                <a:ea typeface="+mn-ea"/>
                <a:cs typeface="+mn-cs"/>
              </a:rPr>
              <a:t>). </a:t>
            </a:r>
            <a:endParaRPr lang="es-ES" sz="1200" b="0" i="0" kern="1200" dirty="0">
              <a:solidFill>
                <a:schemeClr val="tx1"/>
              </a:solidFill>
              <a:effectLst/>
              <a:latin typeface="Arial" pitchFamily="34" charset="0"/>
              <a:ea typeface="+mn-ea"/>
              <a:cs typeface="+mn-cs"/>
            </a:endParaRPr>
          </a:p>
          <a:p>
            <a:pPr rtl="0"/>
            <a:endParaRPr lang="es-ES" sz="1200" b="0" i="0" kern="1200" dirty="0">
              <a:solidFill>
                <a:schemeClr val="tx1"/>
              </a:solidFill>
              <a:effectLst/>
              <a:latin typeface="Arial" pitchFamily="34" charset="0"/>
              <a:ea typeface="+mn-ea"/>
              <a:cs typeface="+mn-cs"/>
            </a:endParaRPr>
          </a:p>
          <a:p>
            <a:pPr rtl="0"/>
            <a:endParaRPr lang="es-ES" sz="1200" b="1" i="0" u="sng" kern="1200" dirty="0">
              <a:solidFill>
                <a:schemeClr val="tx1"/>
              </a:solidFill>
              <a:effectLst/>
              <a:latin typeface="Arial" pitchFamily="34" charset="0"/>
              <a:ea typeface="+mn-ea"/>
              <a:cs typeface="+mn-cs"/>
            </a:endParaRPr>
          </a:p>
          <a:p>
            <a:pPr rtl="0"/>
            <a:r>
              <a:rPr lang="es-ES" sz="1200" b="1" i="0" u="sng" kern="1200" dirty="0">
                <a:solidFill>
                  <a:schemeClr val="tx1"/>
                </a:solidFill>
                <a:effectLst/>
                <a:latin typeface="Arial" pitchFamily="34" charset="0"/>
                <a:ea typeface="+mn-ea"/>
                <a:cs typeface="+mn-cs"/>
              </a:rPr>
              <a:t>Ciudades y Gobiernos Locales Unidos (CGLU): </a:t>
            </a:r>
          </a:p>
          <a:p>
            <a:pPr rtl="0"/>
            <a:r>
              <a:rPr lang="es-ES" sz="1200" b="0" i="0" kern="1200" dirty="0">
                <a:solidFill>
                  <a:schemeClr val="tx1"/>
                </a:solidFill>
                <a:effectLst/>
                <a:latin typeface="Arial" pitchFamily="34" charset="0"/>
                <a:ea typeface="+mn-ea"/>
                <a:cs typeface="+mn-cs"/>
              </a:rPr>
              <a:t>CGLU fue </a:t>
            </a:r>
            <a:r>
              <a:rPr lang="es-ES" sz="1200" b="1" i="0" kern="1200" dirty="0">
                <a:solidFill>
                  <a:schemeClr val="tx1"/>
                </a:solidFill>
                <a:effectLst/>
                <a:latin typeface="Arial" pitchFamily="34" charset="0"/>
                <a:ea typeface="+mn-ea"/>
                <a:cs typeface="+mn-cs"/>
              </a:rPr>
              <a:t>fundada en 2004 </a:t>
            </a:r>
            <a:r>
              <a:rPr lang="es-ES" sz="1200" b="0" i="0" kern="1200" dirty="0">
                <a:solidFill>
                  <a:schemeClr val="tx1"/>
                </a:solidFill>
                <a:effectLst/>
                <a:latin typeface="Arial" pitchFamily="34" charset="0"/>
                <a:ea typeface="+mn-ea"/>
                <a:cs typeface="+mn-cs"/>
              </a:rPr>
              <a:t>y es una </a:t>
            </a:r>
            <a:r>
              <a:rPr lang="es-ES" sz="1200" b="1" i="0" kern="1200" dirty="0">
                <a:solidFill>
                  <a:schemeClr val="tx1"/>
                </a:solidFill>
                <a:effectLst/>
                <a:latin typeface="Arial" pitchFamily="34" charset="0"/>
                <a:ea typeface="+mn-ea"/>
                <a:cs typeface="+mn-cs"/>
              </a:rPr>
              <a:t>organización paraguas para diferentes niveles de gobiernos </a:t>
            </a:r>
            <a:r>
              <a:rPr lang="es-ES" sz="1200" b="1" i="0" kern="1200" dirty="0" err="1">
                <a:solidFill>
                  <a:schemeClr val="tx1"/>
                </a:solidFill>
                <a:effectLst/>
                <a:latin typeface="Arial" pitchFamily="34" charset="0"/>
                <a:ea typeface="+mn-ea"/>
                <a:cs typeface="+mn-cs"/>
              </a:rPr>
              <a:t>subnacionales</a:t>
            </a:r>
            <a:r>
              <a:rPr lang="es-ES" sz="1200" b="1" i="0" kern="1200" dirty="0">
                <a:solidFill>
                  <a:schemeClr val="tx1"/>
                </a:solidFill>
                <a:effectLst/>
                <a:latin typeface="Arial" pitchFamily="34" charset="0"/>
                <a:ea typeface="+mn-ea"/>
                <a:cs typeface="+mn-cs"/>
              </a:rPr>
              <a:t> y asociaciones municipales en todo el mundo.</a:t>
            </a:r>
            <a:r>
              <a:rPr lang="es-ES" sz="1200" b="0" i="0" kern="1200" dirty="0">
                <a:solidFill>
                  <a:schemeClr val="tx1"/>
                </a:solidFill>
                <a:effectLst/>
                <a:latin typeface="Arial" pitchFamily="34" charset="0"/>
                <a:ea typeface="+mn-ea"/>
                <a:cs typeface="+mn-cs"/>
              </a:rPr>
              <a:t> CGLU representa y defiende los intereses de las Autoridades Locales en el escenario mundial, independientemente del tamaño de las comunidades a las que sirven. La misión de CGLU es “Ser la voz unida y el defensor mundial del autogobierno local democrático, promoviendo sus valores, objetivos e intereses, a través de la cooperación entre los gobiernos locales y dentro de la comunidad internacional en general”. Sus miembros representan más de la mitad de la población mundial. Las ciudades (más de 1.000) y las Asociaciones miembros de CGLU están presentes en más de 120 Estados en siete regiones del mundo: África (CGLU-África), Asia-Pacífico (CGLU-ASPAC), Europa (CMRE), Eurasia (CGLU Euro-Asia) , Oriente Medio y Asia Occidental (CGLU MEWA), América Latina (FLACMA) y América del Norte (CGLU Norteamérica). </a:t>
            </a:r>
          </a:p>
          <a:p>
            <a:pPr rtl="0"/>
            <a:endParaRPr lang="es-ES" sz="1200" b="1" i="0" u="sng" kern="1200" dirty="0">
              <a:solidFill>
                <a:schemeClr val="tx1"/>
              </a:solidFill>
              <a:effectLst/>
              <a:latin typeface="Arial" pitchFamily="34" charset="0"/>
              <a:ea typeface="+mn-ea"/>
              <a:cs typeface="+mn-cs"/>
            </a:endParaRPr>
          </a:p>
          <a:p>
            <a:pPr rtl="0"/>
            <a:r>
              <a:rPr lang="es-ES" sz="1200" b="1" i="0" u="sng" kern="1200" dirty="0">
                <a:solidFill>
                  <a:schemeClr val="tx1"/>
                </a:solidFill>
                <a:effectLst/>
                <a:latin typeface="Arial" pitchFamily="34" charset="0"/>
                <a:ea typeface="+mn-ea"/>
                <a:cs typeface="+mn-cs"/>
              </a:rPr>
              <a:t>Foro de Gobiernos Locales de la Commonwealth (CLGF):</a:t>
            </a:r>
          </a:p>
          <a:p>
            <a:pPr rtl="0"/>
            <a:r>
              <a:rPr lang="es-ES" sz="1200" b="0" i="0" kern="1200" dirty="0">
                <a:solidFill>
                  <a:schemeClr val="tx1"/>
                </a:solidFill>
                <a:effectLst/>
                <a:latin typeface="Arial" pitchFamily="34" charset="0"/>
                <a:ea typeface="+mn-ea"/>
                <a:cs typeface="+mn-cs"/>
              </a:rPr>
              <a:t>CLGF trabaja para promover y fortalecer gobiernos locales democráticos efectivos en todo el Commonwealth y para facilitar el intercambio de buenas prácticas en estructuras y servicios de gobiernos locales. CLGF reúne las esferas de gobierno central, provincial y local involucradas en la política y la toma de decisiones del gobierno local. CLGF tiene más de </a:t>
            </a:r>
            <a:r>
              <a:rPr lang="es-ES" sz="1200" b="1" i="0" kern="1200" dirty="0">
                <a:solidFill>
                  <a:schemeClr val="tx1"/>
                </a:solidFill>
                <a:effectLst/>
                <a:latin typeface="Arial" pitchFamily="34" charset="0"/>
                <a:ea typeface="+mn-ea"/>
                <a:cs typeface="+mn-cs"/>
              </a:rPr>
              <a:t>160 miembros en 40 países de la Commonwealth, incluidas asociaciones de gobiernos locales, autoridades locales individuales y ministerios que se ocupan del gobierno local. </a:t>
            </a:r>
          </a:p>
          <a:p>
            <a:pPr rtl="0"/>
            <a:endParaRPr lang="es-ES" sz="1200" b="0" i="0" kern="1200" dirty="0">
              <a:solidFill>
                <a:schemeClr val="tx1"/>
              </a:solidFill>
              <a:effectLst/>
              <a:latin typeface="Arial" pitchFamily="34" charset="0"/>
              <a:ea typeface="+mn-ea"/>
              <a:cs typeface="+mn-cs"/>
            </a:endParaRPr>
          </a:p>
          <a:p>
            <a:pPr rtl="0"/>
            <a:r>
              <a:rPr lang="es-ES" sz="1200" b="1" i="0" u="sng" kern="1200" dirty="0">
                <a:solidFill>
                  <a:schemeClr val="tx1"/>
                </a:solidFill>
                <a:effectLst/>
                <a:latin typeface="Arial" pitchFamily="34" charset="0"/>
                <a:ea typeface="+mn-ea"/>
                <a:cs typeface="+mn-cs"/>
              </a:rPr>
              <a:t>Asociación Internacional de</a:t>
            </a:r>
            <a:r>
              <a:rPr lang="es-ES" sz="1200" b="1" i="0" u="sng" kern="1200" baseline="0" dirty="0">
                <a:solidFill>
                  <a:schemeClr val="tx1"/>
                </a:solidFill>
                <a:effectLst/>
                <a:latin typeface="Arial" pitchFamily="34" charset="0"/>
                <a:ea typeface="+mn-ea"/>
                <a:cs typeface="+mn-cs"/>
              </a:rPr>
              <a:t> Alcaldes</a:t>
            </a:r>
            <a:r>
              <a:rPr lang="es-ES" sz="1200" b="1" i="0" u="sng" kern="1200" dirty="0">
                <a:solidFill>
                  <a:schemeClr val="tx1"/>
                </a:solidFill>
                <a:effectLst/>
                <a:latin typeface="Arial" pitchFamily="34" charset="0"/>
                <a:ea typeface="+mn-ea"/>
                <a:cs typeface="+mn-cs"/>
              </a:rPr>
              <a:t> Francófonos (AIMF):</a:t>
            </a:r>
          </a:p>
          <a:p>
            <a:pPr rtl="0"/>
            <a:r>
              <a:rPr lang="es-ES" sz="1200" b="0" i="0" kern="1200" dirty="0">
                <a:solidFill>
                  <a:schemeClr val="tx1"/>
                </a:solidFill>
                <a:effectLst/>
                <a:latin typeface="Arial" pitchFamily="34" charset="0"/>
                <a:ea typeface="+mn-ea"/>
                <a:cs typeface="+mn-cs"/>
              </a:rPr>
              <a:t> AIMF es la red de representantes locales francófonos de más de </a:t>
            </a:r>
            <a:r>
              <a:rPr lang="es-ES" sz="1200" b="1" i="0" kern="1200" dirty="0">
                <a:solidFill>
                  <a:schemeClr val="tx1"/>
                </a:solidFill>
                <a:effectLst/>
                <a:latin typeface="Arial" pitchFamily="34" charset="0"/>
                <a:ea typeface="+mn-ea"/>
                <a:cs typeface="+mn-cs"/>
              </a:rPr>
              <a:t>200 ciudades en 49 países. </a:t>
            </a:r>
            <a:r>
              <a:rPr lang="es-ES" sz="1200" b="0" i="0" kern="1200" dirty="0">
                <a:solidFill>
                  <a:schemeClr val="tx1"/>
                </a:solidFill>
                <a:effectLst/>
                <a:latin typeface="Arial" pitchFamily="34" charset="0"/>
                <a:ea typeface="+mn-ea"/>
                <a:cs typeface="+mn-cs"/>
              </a:rPr>
              <a:t>Es la ilustración de la solidaridad y los valores compartidos por todos los miembros, como el fortalecimiento de la democracia local, tanto representativa como participativa, el empoderamiento de las mujeres en los procesos de toma de decisiones y la gestión planificada del desarrollo local. AIMF apoya a las autoridades locales en los procesos de descentralización, así como en la implementación de políticas de planificación urbana, con el fin de alcanzar los Objetivos de Desarrollo del Milenio. La capacidad de los representantes locales para actuar como líderes locales está en el centro de la estrategia de AIMF, con el fin de combinar todos sus conocimientos y habilidades para el desarrollo de sus territorios. </a:t>
            </a:r>
          </a:p>
          <a:p>
            <a:pPr rtl="0"/>
            <a:endParaRPr lang="es-ES" sz="1200" b="0" i="0" kern="1200" dirty="0">
              <a:solidFill>
                <a:schemeClr val="tx1"/>
              </a:solidFill>
              <a:effectLst/>
              <a:latin typeface="Arial" pitchFamily="34" charset="0"/>
              <a:ea typeface="+mn-ea"/>
              <a:cs typeface="+mn-cs"/>
            </a:endParaRPr>
          </a:p>
          <a:p>
            <a:pPr rtl="0"/>
            <a:r>
              <a:rPr lang="es-ES" sz="1200" b="1" i="0" u="sng" kern="1200" dirty="0">
                <a:solidFill>
                  <a:schemeClr val="tx1"/>
                </a:solidFill>
                <a:effectLst/>
                <a:latin typeface="Arial" pitchFamily="34" charset="0"/>
                <a:ea typeface="+mn-ea"/>
                <a:cs typeface="+mn-cs"/>
              </a:rPr>
              <a:t>Ciudades y Gobiernos Locales Unidos de África (CGLU-A): </a:t>
            </a:r>
          </a:p>
          <a:p>
            <a:pPr rtl="0"/>
            <a:r>
              <a:rPr lang="es-ES" sz="1200" b="0" i="0" kern="1200" dirty="0">
                <a:solidFill>
                  <a:schemeClr val="tx1"/>
                </a:solidFill>
                <a:effectLst/>
                <a:latin typeface="Arial" pitchFamily="34" charset="0"/>
                <a:ea typeface="+mn-ea"/>
                <a:cs typeface="+mn-cs"/>
              </a:rPr>
              <a:t>Ciudades y Gobiernos Locales Unidos de África es la Asociación Panafricana que reúne a las principales ciudades y gobiernos regionales/provinciales/condales y asociaciones nacionales de autoridades locales de </a:t>
            </a:r>
            <a:r>
              <a:rPr lang="es-ES" sz="1200" b="1" i="0" kern="1200" dirty="0">
                <a:solidFill>
                  <a:schemeClr val="tx1"/>
                </a:solidFill>
                <a:effectLst/>
                <a:latin typeface="Arial" pitchFamily="34" charset="0"/>
                <a:ea typeface="+mn-ea"/>
                <a:cs typeface="+mn-cs"/>
              </a:rPr>
              <a:t>las cinco subregiones del continente africano (África Central, África Oriental, África del Norte, Sudáfrica y África Occidental). </a:t>
            </a:r>
            <a:r>
              <a:rPr lang="es-ES" sz="1200" b="0" i="0" kern="1200" dirty="0">
                <a:solidFill>
                  <a:schemeClr val="tx1"/>
                </a:solidFill>
                <a:effectLst/>
                <a:latin typeface="Arial" pitchFamily="34" charset="0"/>
                <a:ea typeface="+mn-ea"/>
                <a:cs typeface="+mn-cs"/>
              </a:rPr>
              <a:t>Los miembros de CGLU-A son </a:t>
            </a:r>
            <a:r>
              <a:rPr lang="es-ES" sz="1200" b="1" i="0" kern="1200" dirty="0">
                <a:solidFill>
                  <a:schemeClr val="tx1"/>
                </a:solidFill>
                <a:effectLst/>
                <a:latin typeface="Arial" pitchFamily="34" charset="0"/>
                <a:ea typeface="+mn-ea"/>
                <a:cs typeface="+mn-cs"/>
              </a:rPr>
              <a:t>Autoridades Locales y Asociaciones nacionales y subregionales de Autoridades Locales en África.</a:t>
            </a:r>
            <a:r>
              <a:rPr lang="es-ES" sz="1200" b="0" i="0" kern="1200" dirty="0">
                <a:solidFill>
                  <a:schemeClr val="tx1"/>
                </a:solidFill>
                <a:effectLst/>
                <a:latin typeface="Arial" pitchFamily="34" charset="0"/>
                <a:ea typeface="+mn-ea"/>
                <a:cs typeface="+mn-cs"/>
              </a:rPr>
              <a:t> Esta amplia membresía </a:t>
            </a:r>
            <a:r>
              <a:rPr lang="es-ES" sz="1200" b="1" i="0" kern="1200" dirty="0">
                <a:solidFill>
                  <a:schemeClr val="tx1"/>
                </a:solidFill>
                <a:effectLst/>
                <a:latin typeface="Arial" pitchFamily="34" charset="0"/>
                <a:ea typeface="+mn-ea"/>
                <a:cs typeface="+mn-cs"/>
              </a:rPr>
              <a:t>(40 asociaciones nacionales de autoridades locales y más de 2.000 gobiernos </a:t>
            </a:r>
            <a:r>
              <a:rPr lang="es-ES" sz="1200" b="1" i="0" kern="1200" dirty="0" err="1">
                <a:solidFill>
                  <a:schemeClr val="tx1"/>
                </a:solidFill>
                <a:effectLst/>
                <a:latin typeface="Arial" pitchFamily="34" charset="0"/>
                <a:ea typeface="+mn-ea"/>
                <a:cs typeface="+mn-cs"/>
              </a:rPr>
              <a:t>subnacionales</a:t>
            </a:r>
            <a:r>
              <a:rPr lang="es-ES" sz="1200" b="1" i="0" kern="1200" dirty="0">
                <a:solidFill>
                  <a:schemeClr val="tx1"/>
                </a:solidFill>
                <a:effectLst/>
                <a:latin typeface="Arial" pitchFamily="34" charset="0"/>
                <a:ea typeface="+mn-ea"/>
                <a:cs typeface="+mn-cs"/>
              </a:rPr>
              <a:t> en todo el continente africano</a:t>
            </a:r>
            <a:r>
              <a:rPr lang="es-ES" sz="1200" b="0" i="0" kern="1200" dirty="0">
                <a:solidFill>
                  <a:schemeClr val="tx1"/>
                </a:solidFill>
                <a:effectLst/>
                <a:latin typeface="Arial" pitchFamily="34" charset="0"/>
                <a:ea typeface="+mn-ea"/>
                <a:cs typeface="+mn-cs"/>
              </a:rPr>
              <a:t>) convierte a CGLU-A en la voz reconocida de las autoridades locales africanas. A través de su membresía, CGLU-A representa alrededor de </a:t>
            </a:r>
            <a:r>
              <a:rPr lang="es-ES" sz="1200" b="1" i="0" kern="1200" dirty="0">
                <a:solidFill>
                  <a:schemeClr val="tx1"/>
                </a:solidFill>
                <a:effectLst/>
                <a:latin typeface="Arial" pitchFamily="34" charset="0"/>
                <a:ea typeface="+mn-ea"/>
                <a:cs typeface="+mn-cs"/>
              </a:rPr>
              <a:t>350 millones de ciudadanos africanos. </a:t>
            </a:r>
          </a:p>
          <a:p>
            <a:pPr rtl="0"/>
            <a:endParaRPr lang="es-ES" sz="1200" b="1" i="0" kern="1200" dirty="0">
              <a:solidFill>
                <a:schemeClr val="tx1"/>
              </a:solidFill>
              <a:effectLst/>
              <a:latin typeface="Arial" pitchFamily="34" charset="0"/>
              <a:ea typeface="+mn-ea"/>
              <a:cs typeface="+mn-cs"/>
            </a:endParaRPr>
          </a:p>
          <a:p>
            <a:pPr rtl="0"/>
            <a:r>
              <a:rPr lang="es-ES" sz="1200" b="1" i="0" u="sng" kern="1200" dirty="0">
                <a:solidFill>
                  <a:schemeClr val="tx1"/>
                </a:solidFill>
                <a:effectLst/>
                <a:latin typeface="Arial" pitchFamily="34" charset="0"/>
                <a:ea typeface="+mn-ea"/>
                <a:cs typeface="+mn-cs"/>
              </a:rPr>
              <a:t>Consejo de Municipios y Regiones de Europa (CMRE) – PLATAFORMA: </a:t>
            </a:r>
          </a:p>
          <a:p>
            <a:pPr marL="0" marR="0" lvl="0" indent="0" algn="l" defTabSz="914400" rtl="0" eaLnBrk="1" fontAlgn="base" latinLnBrk="0" hangingPunct="1">
              <a:lnSpc>
                <a:spcPct val="100000"/>
              </a:lnSpc>
              <a:spcBef>
                <a:spcPct val="30000"/>
              </a:spcBef>
              <a:spcAft>
                <a:spcPct val="0"/>
              </a:spcAft>
              <a:buClrTx/>
              <a:buSzTx/>
              <a:buFontTx/>
              <a:buNone/>
              <a:tabLst/>
              <a:defRPr/>
            </a:pPr>
            <a:r>
              <a:rPr lang="es-ES" sz="1200" b="0" i="0" kern="1200" dirty="0">
                <a:solidFill>
                  <a:schemeClr val="tx1"/>
                </a:solidFill>
                <a:effectLst/>
                <a:latin typeface="Arial" pitchFamily="34" charset="0"/>
                <a:ea typeface="+mn-ea"/>
                <a:cs typeface="+mn-cs"/>
              </a:rPr>
              <a:t>El Consejo de Municipios y Regiones de Europa (CMRE) es la asociación europea más antigua y amplia de gobiernos locales y regionales. Es la única organización que reúne a las </a:t>
            </a:r>
            <a:r>
              <a:rPr lang="es-ES" sz="1200" b="1" i="0" kern="1200" dirty="0">
                <a:solidFill>
                  <a:schemeClr val="tx1"/>
                </a:solidFill>
                <a:effectLst/>
                <a:latin typeface="Arial" pitchFamily="34" charset="0"/>
                <a:ea typeface="+mn-ea"/>
                <a:cs typeface="+mn-cs"/>
              </a:rPr>
              <a:t>asociaciones nacionales de autoridades locales y regionales de 40 países europeos </a:t>
            </a:r>
            <a:r>
              <a:rPr lang="es-ES" sz="1200" b="0" i="0" kern="1200" dirty="0">
                <a:solidFill>
                  <a:schemeClr val="tx1"/>
                </a:solidFill>
                <a:effectLst/>
                <a:latin typeface="Arial" pitchFamily="34" charset="0"/>
                <a:ea typeface="+mn-ea"/>
                <a:cs typeface="+mn-cs"/>
              </a:rPr>
              <a:t>y representa, a través de ellas, todos los niveles de los territorios: local, intermedio y regional. </a:t>
            </a:r>
            <a:r>
              <a:rPr lang="es-ES" sz="1200" b="1" i="0" kern="1200" dirty="0">
                <a:solidFill>
                  <a:schemeClr val="tx1"/>
                </a:solidFill>
                <a:effectLst/>
                <a:latin typeface="Arial" pitchFamily="34" charset="0"/>
                <a:ea typeface="+mn-ea"/>
                <a:cs typeface="+mn-cs"/>
              </a:rPr>
              <a:t>CEMR acoge la Secretaría de PLATAFORMA</a:t>
            </a:r>
            <a:r>
              <a:rPr lang="es-ES" sz="1200" b="0" i="0" kern="1200" baseline="0" dirty="0">
                <a:solidFill>
                  <a:schemeClr val="tx1"/>
                </a:solidFill>
                <a:effectLst/>
                <a:latin typeface="Arial" pitchFamily="34" charset="0"/>
                <a:ea typeface="+mn-ea"/>
                <a:cs typeface="+mn-cs"/>
              </a:rPr>
              <a:t> que </a:t>
            </a:r>
            <a:r>
              <a:rPr lang="es-ES" sz="1200" b="0" i="0" kern="1200" dirty="0">
                <a:solidFill>
                  <a:schemeClr val="tx1"/>
                </a:solidFill>
                <a:effectLst/>
                <a:latin typeface="Arial" pitchFamily="34" charset="0"/>
                <a:ea typeface="+mn-ea"/>
                <a:cs typeface="+mn-cs"/>
              </a:rPr>
              <a:t>coordina la </a:t>
            </a:r>
            <a:r>
              <a:rPr lang="es-ES" sz="1200" b="1" i="0" kern="1200" dirty="0">
                <a:solidFill>
                  <a:schemeClr val="tx1"/>
                </a:solidFill>
                <a:effectLst/>
                <a:latin typeface="Arial" pitchFamily="34" charset="0"/>
                <a:ea typeface="+mn-ea"/>
                <a:cs typeface="+mn-cs"/>
              </a:rPr>
              <a:t>voz de los entes locales y regionales europeos en el ámbito de la cooperación al desarrollo (24 miembros). </a:t>
            </a:r>
            <a:r>
              <a:rPr lang="es-ES" sz="1200" b="0" i="0" kern="1200" dirty="0">
                <a:solidFill>
                  <a:schemeClr val="tx1"/>
                </a:solidFill>
                <a:effectLst/>
                <a:latin typeface="Arial" pitchFamily="34" charset="0"/>
                <a:ea typeface="+mn-ea"/>
                <a:cs typeface="+mn-cs"/>
              </a:rPr>
              <a:t>Sus principales objetivos son: (i) presentar un mensaje común a las instituciones europeas, a través de un diálogo profundo con dichas instituciones, en particular para la definición e implementación de políticas europeas de desarrollo; (ii) facilitar la creación de redes de información y el intercambio de experiencias; (iii) promover la cooperación descentralizada para fortalecer la participación de las autoridades locales y regionales europeas en los programas de desarrollo europeos y fomentar el desarrollo de los territorios socios; (iv) fortalecer los vínculos con la sociedad civil.</a:t>
            </a:r>
          </a:p>
          <a:p>
            <a:pPr rtl="0"/>
            <a:endParaRPr lang="es-ES" sz="1200" b="0" i="0" kern="1200" dirty="0">
              <a:solidFill>
                <a:schemeClr val="tx1"/>
              </a:solidFill>
              <a:effectLst/>
              <a:latin typeface="Arial" pitchFamily="34" charset="0"/>
              <a:ea typeface="+mn-ea"/>
              <a:cs typeface="+mn-cs"/>
            </a:endParaRPr>
          </a:p>
          <a:p>
            <a:pPr rtl="0"/>
            <a:endParaRPr lang="es-ES" sz="1200" b="0" i="0" kern="1200" dirty="0">
              <a:solidFill>
                <a:schemeClr val="tx1"/>
              </a:solidFill>
              <a:effectLst/>
              <a:latin typeface="Arial" pitchFamily="34" charset="0"/>
              <a:ea typeface="+mn-ea"/>
              <a:cs typeface="+mn-cs"/>
            </a:endParaRPr>
          </a:p>
          <a:p>
            <a:pPr rtl="0"/>
            <a:endParaRPr lang="es-ES" sz="1200" b="0" i="0" kern="1200" dirty="0">
              <a:solidFill>
                <a:schemeClr val="tx1"/>
              </a:solidFill>
              <a:effectLst/>
              <a:latin typeface="Arial" pitchFamily="34" charset="0"/>
              <a:ea typeface="+mn-ea"/>
              <a:cs typeface="+mn-cs"/>
            </a:endParaRPr>
          </a:p>
        </p:txBody>
      </p:sp>
      <p:sp>
        <p:nvSpPr>
          <p:cNvPr id="4" name="Slide Number Placeholder 3"/>
          <p:cNvSpPr>
            <a:spLocks noGrp="1"/>
          </p:cNvSpPr>
          <p:nvPr>
            <p:ph type="sldNum" sz="quarter" idx="10"/>
          </p:nvPr>
        </p:nvSpPr>
        <p:spPr/>
        <p:txBody>
          <a:bodyPr/>
          <a:lstStyle/>
          <a:p>
            <a:fld id="{7F9695FB-D908-4160-AE67-B85245447BF5}" type="slidenum">
              <a:rPr lang="en-GB" altLang="en-US" smtClean="0"/>
              <a:pPr/>
              <a:t>12</a:t>
            </a:fld>
            <a:endParaRPr lang="en-GB" altLang="en-US"/>
          </a:p>
        </p:txBody>
      </p:sp>
    </p:spTree>
    <p:extLst>
      <p:ext uri="{BB962C8B-B14F-4D97-AF65-F5344CB8AC3E}">
        <p14:creationId xmlns:p14="http://schemas.microsoft.com/office/powerpoint/2010/main" val="3650216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BE" u="sng" dirty="0"/>
              <a:t>INTPA</a:t>
            </a:r>
            <a:r>
              <a:rPr lang="fr-BE" u="sng" baseline="0" dirty="0"/>
              <a:t> G2</a:t>
            </a:r>
            <a:r>
              <a:rPr lang="fr-BE" u="sng" dirty="0"/>
              <a:t> HAS SIGNED</a:t>
            </a:r>
            <a:r>
              <a:rPr lang="fr-BE" u="sng" baseline="0" dirty="0"/>
              <a:t> </a:t>
            </a:r>
            <a:r>
              <a:rPr lang="fr-BE" u="sng" dirty="0"/>
              <a:t>5 </a:t>
            </a:r>
            <a:r>
              <a:rPr lang="fr-BE" u="sng" dirty="0" err="1"/>
              <a:t>FPAs</a:t>
            </a:r>
            <a:r>
              <a:rPr lang="fr-BE" u="none" baseline="0" dirty="0"/>
              <a:t> </a:t>
            </a:r>
            <a:r>
              <a:rPr lang="fr-BE" dirty="0" err="1"/>
              <a:t>with</a:t>
            </a:r>
            <a:r>
              <a:rPr lang="fr-BE" dirty="0"/>
              <a:t> 5 global</a:t>
            </a:r>
            <a:r>
              <a:rPr lang="fr-BE" baseline="0" dirty="0"/>
              <a:t> or continental </a:t>
            </a:r>
            <a:r>
              <a:rPr lang="fr-BE" baseline="0" dirty="0" err="1"/>
              <a:t>ALAs</a:t>
            </a:r>
            <a:r>
              <a:rPr lang="fr-BE" baseline="0" dirty="0"/>
              <a:t>,</a:t>
            </a:r>
            <a:r>
              <a:rPr lang="fr-BE" dirty="0"/>
              <a:t> </a:t>
            </a:r>
            <a:r>
              <a:rPr lang="fr-BE" dirty="0" err="1"/>
              <a:t>namely</a:t>
            </a:r>
            <a:r>
              <a:rPr lang="fr-BE" dirty="0"/>
              <a:t>: AIMF, CLGF, PLATFORMA,</a:t>
            </a:r>
            <a:r>
              <a:rPr lang="fr-BE" baseline="0" dirty="0"/>
              <a:t> UCLG and UCLGA</a:t>
            </a:r>
          </a:p>
          <a:p>
            <a:endParaRPr lang="fr-BE" baseline="0" dirty="0"/>
          </a:p>
          <a:p>
            <a:r>
              <a:rPr lang="fr-BE" baseline="0" dirty="0" err="1"/>
              <a:t>Since</a:t>
            </a:r>
            <a:r>
              <a:rPr lang="fr-BE" baseline="0" dirty="0"/>
              <a:t> 2015, </a:t>
            </a:r>
            <a:r>
              <a:rPr lang="fr-BE" baseline="0" dirty="0" err="1"/>
              <a:t>renewed</a:t>
            </a:r>
            <a:r>
              <a:rPr lang="fr-BE" baseline="0" dirty="0"/>
              <a:t> in 2022</a:t>
            </a:r>
          </a:p>
          <a:p>
            <a:endParaRPr lang="fr-BE" baseline="0" dirty="0"/>
          </a:p>
          <a:p>
            <a:r>
              <a:rPr lang="fr-BE" u="sng" baseline="0" dirty="0"/>
              <a:t>CHOICE</a:t>
            </a:r>
            <a:r>
              <a:rPr lang="fr-BE" baseline="0" dirty="0"/>
              <a:t> of the 5 </a:t>
            </a:r>
            <a:r>
              <a:rPr lang="fr-BE" baseline="0" dirty="0" err="1"/>
              <a:t>partners</a:t>
            </a:r>
            <a:r>
              <a:rPr lang="fr-BE" baseline="0" dirty="0"/>
              <a:t> </a:t>
            </a:r>
            <a:r>
              <a:rPr lang="fr-BE" baseline="0" dirty="0" err="1"/>
              <a:t>based</a:t>
            </a:r>
            <a:r>
              <a:rPr lang="fr-BE" baseline="0" dirty="0"/>
              <a:t> on </a:t>
            </a:r>
            <a:r>
              <a:rPr lang="fr-BE" baseline="0" dirty="0" err="1"/>
              <a:t>monopoly</a:t>
            </a:r>
            <a:r>
              <a:rPr lang="fr-BE" baseline="0" dirty="0"/>
              <a:t> </a:t>
            </a:r>
            <a:r>
              <a:rPr lang="fr-BE" baseline="0" dirty="0" err="1"/>
              <a:t>study</a:t>
            </a:r>
            <a:r>
              <a:rPr lang="fr-BE" baseline="0" dirty="0"/>
              <a:t>: </a:t>
            </a:r>
            <a:r>
              <a:rPr lang="fr-BE" baseline="0" dirty="0" err="1"/>
              <a:t>criteria</a:t>
            </a:r>
            <a:r>
              <a:rPr lang="fr-BE" baseline="0" dirty="0"/>
              <a:t> </a:t>
            </a:r>
            <a:r>
              <a:rPr lang="fr-BE" baseline="0" dirty="0" err="1"/>
              <a:t>were</a:t>
            </a:r>
            <a:r>
              <a:rPr lang="fr-BE" baseline="0" dirty="0"/>
              <a:t> </a:t>
            </a:r>
          </a:p>
          <a:p>
            <a:pPr marL="228600" indent="-228600">
              <a:buAutoNum type="arabicParenR"/>
            </a:pPr>
            <a:r>
              <a:rPr lang="fr-BE" baseline="0" dirty="0" err="1"/>
              <a:t>monopoly</a:t>
            </a:r>
            <a:r>
              <a:rPr lang="fr-BE" baseline="0" dirty="0"/>
              <a:t> </a:t>
            </a:r>
            <a:r>
              <a:rPr lang="fr-BE" b="1" baseline="0" dirty="0"/>
              <a:t>de jure or de facto </a:t>
            </a:r>
            <a:r>
              <a:rPr lang="fr-BE" b="0" baseline="0" dirty="0" err="1"/>
              <a:t>meaning</a:t>
            </a:r>
            <a:r>
              <a:rPr lang="fr-BE" b="0" baseline="0" dirty="0"/>
              <a:t> have an exclusive </a:t>
            </a:r>
            <a:r>
              <a:rPr lang="fr-BE" b="0" baseline="0" dirty="0" err="1"/>
              <a:t>competence</a:t>
            </a:r>
            <a:r>
              <a:rPr lang="fr-BE" b="0" baseline="0" dirty="0"/>
              <a:t> in </a:t>
            </a:r>
            <a:r>
              <a:rPr lang="fr-BE" b="0" baseline="0" dirty="0" err="1"/>
              <a:t>their</a:t>
            </a:r>
            <a:r>
              <a:rPr lang="fr-BE" b="0" baseline="0" dirty="0"/>
              <a:t> </a:t>
            </a:r>
            <a:r>
              <a:rPr lang="fr-BE" b="0" baseline="0" dirty="0" err="1"/>
              <a:t>field</a:t>
            </a:r>
            <a:r>
              <a:rPr lang="fr-BE" b="0" baseline="0" dirty="0"/>
              <a:t> of expertise and /or </a:t>
            </a:r>
            <a:r>
              <a:rPr lang="fr-BE" b="0" baseline="0" dirty="0" err="1"/>
              <a:t>level</a:t>
            </a:r>
            <a:r>
              <a:rPr lang="fr-BE" b="0" baseline="0" dirty="0"/>
              <a:t> of </a:t>
            </a:r>
            <a:r>
              <a:rPr lang="fr-BE" b="0" i="1" baseline="0" dirty="0" err="1"/>
              <a:t>coverage</a:t>
            </a:r>
            <a:r>
              <a:rPr lang="fr-BE" b="0" baseline="0" dirty="0"/>
              <a:t> </a:t>
            </a:r>
            <a:r>
              <a:rPr lang="fr-BE" b="1" baseline="0" dirty="0"/>
              <a:t>OR</a:t>
            </a:r>
            <a:r>
              <a:rPr lang="fr-BE" b="0" baseline="0" dirty="0"/>
              <a:t> </a:t>
            </a:r>
            <a:r>
              <a:rPr lang="fr-BE" b="0" baseline="0" dirty="0" err="1"/>
              <a:t>is</a:t>
            </a:r>
            <a:r>
              <a:rPr lang="fr-BE" b="0" baseline="0" dirty="0"/>
              <a:t> the </a:t>
            </a:r>
            <a:r>
              <a:rPr lang="fr-BE" b="0" baseline="0" dirty="0" err="1"/>
              <a:t>only</a:t>
            </a:r>
            <a:r>
              <a:rPr lang="fr-BE" b="0" baseline="0" dirty="0"/>
              <a:t> organisation operating in the </a:t>
            </a:r>
            <a:r>
              <a:rPr lang="fr-BE" b="0" baseline="0" dirty="0" err="1"/>
              <a:t>field</a:t>
            </a:r>
            <a:r>
              <a:rPr lang="fr-BE" b="0" baseline="0" dirty="0"/>
              <a:t> of </a:t>
            </a:r>
            <a:r>
              <a:rPr lang="fr-BE" b="0" baseline="0" dirty="0" err="1"/>
              <a:t>activity</a:t>
            </a:r>
            <a:r>
              <a:rPr lang="fr-BE" b="0" baseline="0" dirty="0"/>
              <a:t> and/or </a:t>
            </a:r>
            <a:r>
              <a:rPr lang="fr-BE" b="0" baseline="0" dirty="0" err="1"/>
              <a:t>level</a:t>
            </a:r>
            <a:r>
              <a:rPr lang="fr-BE" b="0" baseline="0" dirty="0"/>
              <a:t> of </a:t>
            </a:r>
            <a:r>
              <a:rPr lang="fr-BE" b="0" baseline="0" dirty="0" err="1"/>
              <a:t>coverage</a:t>
            </a:r>
            <a:r>
              <a:rPr lang="fr-BE" b="0" baseline="0" dirty="0"/>
              <a:t> </a:t>
            </a:r>
            <a:r>
              <a:rPr lang="fr-BE" b="1" baseline="0" dirty="0"/>
              <a:t>OR</a:t>
            </a:r>
            <a:r>
              <a:rPr lang="fr-BE" b="0" baseline="0" dirty="0"/>
              <a:t>  a </a:t>
            </a:r>
            <a:r>
              <a:rPr lang="fr-BE" b="0" baseline="0" dirty="0" err="1"/>
              <a:t>very</a:t>
            </a:r>
            <a:r>
              <a:rPr lang="fr-BE" b="0" baseline="0" dirty="0"/>
              <a:t> high </a:t>
            </a:r>
            <a:r>
              <a:rPr lang="fr-BE" b="0" baseline="0" dirty="0" err="1"/>
              <a:t>level</a:t>
            </a:r>
            <a:r>
              <a:rPr lang="fr-BE" b="0" baseline="0" dirty="0"/>
              <a:t> of </a:t>
            </a:r>
            <a:r>
              <a:rPr lang="fr-BE" b="0" baseline="0" dirty="0" err="1"/>
              <a:t>specialisation</a:t>
            </a:r>
            <a:endParaRPr lang="fr-BE" b="0" baseline="0" dirty="0"/>
          </a:p>
          <a:p>
            <a:pPr marL="228600" indent="-228600">
              <a:buAutoNum type="arabicParenR"/>
            </a:pPr>
            <a:r>
              <a:rPr lang="fr-BE" baseline="0" dirty="0" err="1"/>
              <a:t>be</a:t>
            </a:r>
            <a:r>
              <a:rPr lang="fr-BE" baseline="0" dirty="0"/>
              <a:t> an </a:t>
            </a:r>
            <a:r>
              <a:rPr lang="fr-BE" b="1" baseline="0" dirty="0" err="1"/>
              <a:t>actor</a:t>
            </a:r>
            <a:r>
              <a:rPr lang="fr-BE" b="1" baseline="0" dirty="0"/>
              <a:t> </a:t>
            </a:r>
            <a:r>
              <a:rPr lang="fr-BE" b="1" baseline="0" dirty="0" err="1"/>
              <a:t>based</a:t>
            </a:r>
            <a:r>
              <a:rPr lang="fr-BE" b="1" baseline="0" dirty="0"/>
              <a:t> </a:t>
            </a:r>
            <a:r>
              <a:rPr lang="fr-BE" baseline="0" dirty="0"/>
              <a:t>organisation </a:t>
            </a:r>
            <a:r>
              <a:rPr lang="fr-BE" baseline="0" dirty="0" err="1"/>
              <a:t>meaning</a:t>
            </a:r>
            <a:r>
              <a:rPr lang="fr-BE" baseline="0" dirty="0"/>
              <a:t> Lacan </a:t>
            </a:r>
            <a:r>
              <a:rPr lang="fr-BE" baseline="0" dirty="0" err="1"/>
              <a:t>become</a:t>
            </a:r>
            <a:r>
              <a:rPr lang="fr-BE" baseline="0" dirty="0"/>
              <a:t> a </a:t>
            </a:r>
            <a:r>
              <a:rPr lang="fr-BE" baseline="0" dirty="0" err="1"/>
              <a:t>member</a:t>
            </a:r>
            <a:r>
              <a:rPr lang="fr-BE" baseline="0" dirty="0"/>
              <a:t> </a:t>
            </a:r>
            <a:r>
              <a:rPr lang="fr-BE" baseline="0" dirty="0" err="1"/>
              <a:t>without</a:t>
            </a:r>
            <a:r>
              <a:rPr lang="fr-BE" baseline="0" dirty="0"/>
              <a:t> regards to </a:t>
            </a:r>
            <a:r>
              <a:rPr lang="fr-BE" baseline="0" dirty="0" err="1"/>
              <a:t>their</a:t>
            </a:r>
            <a:r>
              <a:rPr lang="fr-BE" baseline="0" dirty="0"/>
              <a:t> size, location or </a:t>
            </a:r>
            <a:r>
              <a:rPr lang="fr-BE" baseline="0" dirty="0" err="1"/>
              <a:t>political</a:t>
            </a:r>
            <a:r>
              <a:rPr lang="fr-BE" baseline="0" dirty="0"/>
              <a:t> affiliation, </a:t>
            </a:r>
          </a:p>
          <a:p>
            <a:pPr marL="228600" indent="-228600">
              <a:buAutoNum type="arabicParenR"/>
            </a:pPr>
            <a:r>
              <a:rPr lang="fr-BE" baseline="0" dirty="0" err="1"/>
              <a:t>be</a:t>
            </a:r>
            <a:r>
              <a:rPr lang="fr-BE" baseline="0" dirty="0"/>
              <a:t> </a:t>
            </a:r>
            <a:r>
              <a:rPr lang="fr-BE" b="1" baseline="0" dirty="0"/>
              <a:t>non-</a:t>
            </a:r>
            <a:r>
              <a:rPr lang="fr-BE" b="1" baseline="0" dirty="0" err="1"/>
              <a:t>thematic</a:t>
            </a:r>
            <a:r>
              <a:rPr lang="fr-BE" baseline="0" dirty="0"/>
              <a:t> (deal </a:t>
            </a:r>
            <a:r>
              <a:rPr lang="fr-BE" baseline="0" dirty="0" err="1"/>
              <a:t>with</a:t>
            </a:r>
            <a:r>
              <a:rPr lang="fr-BE" baseline="0" dirty="0"/>
              <a:t> </a:t>
            </a:r>
            <a:r>
              <a:rPr lang="fr-BE" baseline="0" dirty="0" err="1"/>
              <a:t>general</a:t>
            </a:r>
            <a:r>
              <a:rPr lang="fr-BE" baseline="0" dirty="0"/>
              <a:t> </a:t>
            </a:r>
            <a:r>
              <a:rPr lang="fr-BE" baseline="0" dirty="0" err="1"/>
              <a:t>development</a:t>
            </a:r>
            <a:r>
              <a:rPr lang="fr-BE" baseline="0" dirty="0"/>
              <a:t> issues for ex: </a:t>
            </a:r>
            <a:r>
              <a:rPr lang="fr-BE" baseline="0" dirty="0" err="1"/>
              <a:t>dev</a:t>
            </a:r>
            <a:r>
              <a:rPr lang="fr-BE" baseline="0" dirty="0"/>
              <a:t> </a:t>
            </a:r>
            <a:r>
              <a:rPr lang="fr-BE" baseline="0" dirty="0" err="1"/>
              <a:t>effectiveness</a:t>
            </a:r>
            <a:r>
              <a:rPr lang="fr-BE" baseline="0" dirty="0"/>
              <a:t>, </a:t>
            </a:r>
            <a:r>
              <a:rPr lang="fr-BE" baseline="0" dirty="0" err="1"/>
              <a:t>capacity</a:t>
            </a:r>
            <a:r>
              <a:rPr lang="fr-BE" baseline="0" dirty="0"/>
              <a:t> building, etc. NOT </a:t>
            </a:r>
            <a:r>
              <a:rPr lang="fr-BE" baseline="0" dirty="0" err="1"/>
              <a:t>climate</a:t>
            </a:r>
            <a:r>
              <a:rPr lang="fr-BE" baseline="0" dirty="0"/>
              <a:t> change/</a:t>
            </a:r>
            <a:r>
              <a:rPr lang="fr-BE" baseline="0" dirty="0" err="1"/>
              <a:t>urban</a:t>
            </a:r>
            <a:r>
              <a:rPr lang="fr-BE" baseline="0" dirty="0"/>
              <a:t> </a:t>
            </a:r>
            <a:r>
              <a:rPr lang="fr-BE" baseline="0" dirty="0" err="1"/>
              <a:t>development</a:t>
            </a:r>
            <a:r>
              <a:rPr lang="fr-BE" baseline="0" dirty="0"/>
              <a:t> ONLY</a:t>
            </a:r>
          </a:p>
          <a:p>
            <a:pPr marL="228600" indent="-228600">
              <a:buAutoNum type="arabicParenR"/>
            </a:pPr>
            <a:r>
              <a:rPr lang="fr-BE" baseline="0" dirty="0"/>
              <a:t>In the end the </a:t>
            </a:r>
            <a:r>
              <a:rPr lang="fr-BE" baseline="0" dirty="0" err="1"/>
              <a:t>partners</a:t>
            </a:r>
            <a:r>
              <a:rPr lang="fr-BE" baseline="0" dirty="0"/>
              <a:t> </a:t>
            </a:r>
            <a:r>
              <a:rPr lang="fr-BE" baseline="0" dirty="0" err="1"/>
              <a:t>chosen</a:t>
            </a:r>
            <a:r>
              <a:rPr lang="fr-BE" baseline="0" dirty="0"/>
              <a:t> are </a:t>
            </a:r>
            <a:r>
              <a:rPr lang="fr-BE" baseline="0" dirty="0" err="1"/>
              <a:t>umbrella</a:t>
            </a:r>
            <a:r>
              <a:rPr lang="fr-BE" baseline="0" dirty="0"/>
              <a:t> organisations, </a:t>
            </a:r>
            <a:r>
              <a:rPr lang="fr-BE" baseline="0" dirty="0" err="1"/>
              <a:t>representing</a:t>
            </a:r>
            <a:r>
              <a:rPr lang="fr-BE" baseline="0" dirty="0"/>
              <a:t> </a:t>
            </a:r>
            <a:r>
              <a:rPr lang="fr-BE" baseline="0" dirty="0" err="1"/>
              <a:t>subnational</a:t>
            </a:r>
            <a:r>
              <a:rPr lang="fr-BE" baseline="0" dirty="0"/>
              <a:t>, national, </a:t>
            </a:r>
            <a:r>
              <a:rPr lang="fr-BE" baseline="0" dirty="0" err="1"/>
              <a:t>regional</a:t>
            </a:r>
            <a:r>
              <a:rPr lang="fr-BE" baseline="0" dirty="0"/>
              <a:t> and global </a:t>
            </a:r>
            <a:r>
              <a:rPr lang="fr-BE" baseline="0" dirty="0" err="1"/>
              <a:t>members</a:t>
            </a:r>
            <a:endParaRPr lang="fr-BE" baseline="0" dirty="0"/>
          </a:p>
          <a:p>
            <a:pPr marL="0" indent="0">
              <a:buNone/>
            </a:pPr>
            <a:endParaRPr lang="fr-BE" dirty="0"/>
          </a:p>
          <a:p>
            <a:pPr marL="0" indent="0">
              <a:buNone/>
            </a:pPr>
            <a:r>
              <a:rPr lang="fr-BE" baseline="0" dirty="0"/>
              <a:t>The </a:t>
            </a:r>
            <a:r>
              <a:rPr lang="fr-BE" baseline="0" dirty="0" err="1"/>
              <a:t>FPAs</a:t>
            </a:r>
            <a:r>
              <a:rPr lang="fr-BE" baseline="0" dirty="0"/>
              <a:t> are </a:t>
            </a:r>
            <a:r>
              <a:rPr lang="fr-BE" baseline="0" dirty="0" err="1"/>
              <a:t>agreements</a:t>
            </a:r>
            <a:r>
              <a:rPr lang="fr-BE" baseline="0" dirty="0"/>
              <a:t> at the </a:t>
            </a:r>
            <a:r>
              <a:rPr lang="fr-BE" u="sng" baseline="0" dirty="0"/>
              <a:t>POLICY LEVEL </a:t>
            </a:r>
            <a:r>
              <a:rPr lang="fr-BE" baseline="0" dirty="0" err="1"/>
              <a:t>where</a:t>
            </a:r>
            <a:r>
              <a:rPr lang="fr-BE" baseline="0" dirty="0"/>
              <a:t> the 5 </a:t>
            </a:r>
            <a:r>
              <a:rPr lang="fr-BE" baseline="0" dirty="0" err="1"/>
              <a:t>partners</a:t>
            </a:r>
            <a:r>
              <a:rPr lang="fr-BE" baseline="0" dirty="0"/>
              <a:t> and INTPA </a:t>
            </a:r>
            <a:r>
              <a:rPr lang="fr-BE" baseline="0" dirty="0" err="1"/>
              <a:t>agree</a:t>
            </a:r>
            <a:r>
              <a:rPr lang="fr-BE" baseline="0" dirty="0"/>
              <a:t> </a:t>
            </a:r>
            <a:r>
              <a:rPr lang="fr-BE" baseline="0" dirty="0" err="1"/>
              <a:t>that</a:t>
            </a:r>
            <a:r>
              <a:rPr lang="fr-BE" baseline="0" dirty="0"/>
              <a:t> </a:t>
            </a:r>
            <a:r>
              <a:rPr lang="fr-BE" baseline="0" dirty="0" err="1"/>
              <a:t>their</a:t>
            </a:r>
            <a:r>
              <a:rPr lang="fr-BE" baseline="0" dirty="0"/>
              <a:t> objectives are </a:t>
            </a:r>
            <a:r>
              <a:rPr lang="fr-BE" baseline="0" dirty="0" err="1"/>
              <a:t>aligned</a:t>
            </a:r>
            <a:r>
              <a:rPr lang="fr-BE" baseline="0" dirty="0"/>
              <a:t> and </a:t>
            </a:r>
            <a:r>
              <a:rPr lang="fr-BE" baseline="0" dirty="0" err="1"/>
              <a:t>will</a:t>
            </a:r>
            <a:r>
              <a:rPr lang="fr-BE" baseline="0" dirty="0"/>
              <a:t> </a:t>
            </a:r>
            <a:r>
              <a:rPr lang="fr-BE" baseline="0" dirty="0" err="1"/>
              <a:t>work</a:t>
            </a:r>
            <a:r>
              <a:rPr lang="fr-BE" baseline="0" dirty="0"/>
              <a:t> </a:t>
            </a:r>
            <a:r>
              <a:rPr lang="fr-BE" baseline="0" dirty="0" err="1"/>
              <a:t>together</a:t>
            </a:r>
            <a:r>
              <a:rPr lang="fr-BE" baseline="0" dirty="0"/>
              <a:t> (no </a:t>
            </a:r>
            <a:r>
              <a:rPr lang="fr-BE" baseline="0" dirty="0" err="1"/>
              <a:t>funding</a:t>
            </a:r>
            <a:r>
              <a:rPr lang="fr-BE" baseline="0" dirty="0"/>
              <a:t> </a:t>
            </a:r>
            <a:r>
              <a:rPr lang="fr-BE" baseline="0" dirty="0" err="1"/>
              <a:t>involved</a:t>
            </a:r>
            <a:r>
              <a:rPr lang="fr-BE" baseline="0" dirty="0"/>
              <a:t>).</a:t>
            </a:r>
          </a:p>
          <a:p>
            <a:pPr marL="0" indent="0">
              <a:buNone/>
            </a:pPr>
            <a:endParaRPr lang="fr-BE" baseline="0" dirty="0"/>
          </a:p>
          <a:p>
            <a:pPr marL="0" indent="0">
              <a:buNone/>
            </a:pPr>
            <a:r>
              <a:rPr lang="fr-BE" baseline="0" dirty="0"/>
              <a:t> It </a:t>
            </a:r>
            <a:r>
              <a:rPr lang="fr-BE" baseline="0" dirty="0" err="1"/>
              <a:t>was</a:t>
            </a:r>
            <a:r>
              <a:rPr lang="fr-BE" baseline="0" dirty="0"/>
              <a:t> </a:t>
            </a:r>
            <a:r>
              <a:rPr lang="fr-BE" baseline="0" dirty="0" err="1"/>
              <a:t>decided</a:t>
            </a:r>
            <a:r>
              <a:rPr lang="fr-BE" baseline="0" dirty="0"/>
              <a:t> </a:t>
            </a:r>
            <a:r>
              <a:rPr lang="fr-BE" baseline="0" dirty="0" err="1"/>
              <a:t>that</a:t>
            </a:r>
            <a:r>
              <a:rPr lang="fr-BE" baseline="0" dirty="0"/>
              <a:t> </a:t>
            </a:r>
            <a:r>
              <a:rPr lang="fr-BE" u="sng" dirty="0"/>
              <a:t>SGA </a:t>
            </a:r>
            <a:r>
              <a:rPr lang="fr-BE" u="sng" dirty="0" err="1"/>
              <a:t>would</a:t>
            </a:r>
            <a:r>
              <a:rPr lang="fr-BE" u="sng" dirty="0"/>
              <a:t> </a:t>
            </a:r>
            <a:r>
              <a:rPr lang="fr-BE" u="sng" dirty="0" err="1"/>
              <a:t>be</a:t>
            </a:r>
            <a:r>
              <a:rPr lang="fr-BE" u="sng" dirty="0"/>
              <a:t> </a:t>
            </a:r>
            <a:r>
              <a:rPr lang="fr-BE" u="sng" dirty="0" err="1"/>
              <a:t>linked</a:t>
            </a:r>
            <a:r>
              <a:rPr lang="fr-BE" u="sng" dirty="0"/>
              <a:t> </a:t>
            </a:r>
            <a:r>
              <a:rPr lang="fr-BE" baseline="0" dirty="0"/>
              <a:t>to the 5 FPA, </a:t>
            </a:r>
            <a:r>
              <a:rPr lang="fr-BE" baseline="0" dirty="0" err="1"/>
              <a:t>therefore</a:t>
            </a:r>
            <a:r>
              <a:rPr lang="fr-BE" baseline="0" dirty="0"/>
              <a:t> </a:t>
            </a:r>
            <a:r>
              <a:rPr lang="fr-BE" baseline="0" dirty="0" err="1"/>
              <a:t>these</a:t>
            </a:r>
            <a:r>
              <a:rPr lang="fr-BE" baseline="0" dirty="0"/>
              <a:t> </a:t>
            </a:r>
            <a:r>
              <a:rPr lang="fr-BE" baseline="0" dirty="0" err="1"/>
              <a:t>partners</a:t>
            </a:r>
            <a:r>
              <a:rPr lang="fr-BE" baseline="0" dirty="0"/>
              <a:t> </a:t>
            </a:r>
            <a:r>
              <a:rPr lang="fr-BE" baseline="0" dirty="0" err="1"/>
              <a:t>also</a:t>
            </a:r>
            <a:r>
              <a:rPr lang="fr-BE" baseline="0" dirty="0"/>
              <a:t> </a:t>
            </a:r>
            <a:r>
              <a:rPr lang="fr-BE" baseline="0" dirty="0" err="1"/>
              <a:t>benefit</a:t>
            </a:r>
            <a:r>
              <a:rPr lang="fr-BE" baseline="0" dirty="0"/>
              <a:t> </a:t>
            </a:r>
            <a:r>
              <a:rPr lang="fr-BE" baseline="0" dirty="0" err="1"/>
              <a:t>from</a:t>
            </a:r>
            <a:r>
              <a:rPr lang="fr-BE" baseline="0" dirty="0"/>
              <a:t> </a:t>
            </a:r>
            <a:r>
              <a:rPr lang="fr-BE" baseline="0" dirty="0" err="1"/>
              <a:t>grants</a:t>
            </a:r>
            <a:r>
              <a:rPr lang="fr-BE" baseline="0" dirty="0"/>
              <a:t> (</a:t>
            </a:r>
            <a:r>
              <a:rPr lang="fr-BE" baseline="0" dirty="0" err="1"/>
              <a:t>different</a:t>
            </a:r>
            <a:r>
              <a:rPr lang="fr-BE" baseline="0" dirty="0"/>
              <a:t> </a:t>
            </a:r>
            <a:r>
              <a:rPr lang="fr-BE" baseline="0" dirty="0" err="1"/>
              <a:t>amounts</a:t>
            </a:r>
            <a:r>
              <a:rPr lang="fr-BE" baseline="0" dirty="0"/>
              <a:t>, </a:t>
            </a:r>
            <a:r>
              <a:rPr lang="fr-BE" baseline="0" dirty="0" err="1"/>
              <a:t>different</a:t>
            </a:r>
            <a:r>
              <a:rPr lang="fr-BE" baseline="0" dirty="0"/>
              <a:t> duration, </a:t>
            </a:r>
            <a:r>
              <a:rPr lang="fr-BE" baseline="0" dirty="0" err="1"/>
              <a:t>specificities</a:t>
            </a:r>
            <a:r>
              <a:rPr lang="fr-BE" baseline="0" dirty="0"/>
              <a:t> of </a:t>
            </a:r>
            <a:r>
              <a:rPr lang="fr-BE" baseline="0" dirty="0" err="1"/>
              <a:t>each</a:t>
            </a:r>
            <a:r>
              <a:rPr lang="fr-BE" baseline="0" dirty="0"/>
              <a:t> organisation in </a:t>
            </a:r>
            <a:r>
              <a:rPr lang="fr-BE" baseline="0" dirty="0" err="1"/>
              <a:t>their</a:t>
            </a:r>
            <a:r>
              <a:rPr lang="fr-BE" baseline="0" dirty="0"/>
              <a:t> </a:t>
            </a:r>
            <a:r>
              <a:rPr lang="fr-BE" baseline="0" dirty="0" err="1"/>
              <a:t>field</a:t>
            </a:r>
            <a:r>
              <a:rPr lang="fr-BE" baseline="0" dirty="0"/>
              <a:t> of expertise).</a:t>
            </a:r>
          </a:p>
          <a:p>
            <a:pPr marL="0" indent="0">
              <a:buNone/>
            </a:pPr>
            <a:endParaRPr lang="fr-BE" baseline="0" dirty="0"/>
          </a:p>
          <a:p>
            <a:pPr marL="0" indent="0">
              <a:buNone/>
            </a:pPr>
            <a:r>
              <a:rPr lang="fr-BE" baseline="0" dirty="0"/>
              <a:t>The </a:t>
            </a:r>
            <a:r>
              <a:rPr lang="fr-BE" u="sng" baseline="0" dirty="0"/>
              <a:t>OVERALL OBJECTIVES </a:t>
            </a:r>
            <a:r>
              <a:rPr lang="fr-BE" baseline="0" dirty="0"/>
              <a:t>of the FPA and the SGA are </a:t>
            </a:r>
            <a:r>
              <a:rPr lang="fr-BE" baseline="0" dirty="0" err="1"/>
              <a:t>two</a:t>
            </a:r>
            <a:r>
              <a:rPr lang="fr-BE" baseline="0" dirty="0"/>
              <a:t> </a:t>
            </a:r>
            <a:r>
              <a:rPr lang="fr-BE" baseline="0" dirty="0" err="1"/>
              <a:t>fold</a:t>
            </a:r>
            <a:r>
              <a:rPr lang="fr-BE" baseline="0" dirty="0"/>
              <a:t>:</a:t>
            </a:r>
          </a:p>
          <a:p>
            <a:pPr marL="171450" indent="-171450">
              <a:buFontTx/>
              <a:buChar char="-"/>
            </a:pPr>
            <a:r>
              <a:rPr lang="fr-BE" b="1" baseline="0" dirty="0"/>
              <a:t>ADVOCACY</a:t>
            </a:r>
            <a:r>
              <a:rPr lang="fr-BE" baseline="0" dirty="0"/>
              <a:t> </a:t>
            </a:r>
            <a:r>
              <a:rPr lang="fr-BE" baseline="0" dirty="0" err="1"/>
              <a:t>can</a:t>
            </a:r>
            <a:r>
              <a:rPr lang="fr-BE" baseline="0" dirty="0"/>
              <a:t> </a:t>
            </a:r>
            <a:r>
              <a:rPr lang="fr-BE" baseline="0" dirty="0" err="1"/>
              <a:t>cover</a:t>
            </a:r>
            <a:r>
              <a:rPr lang="fr-BE" baseline="0" dirty="0"/>
              <a:t> </a:t>
            </a:r>
            <a:r>
              <a:rPr lang="fr-BE" baseline="0" dirty="0" err="1"/>
              <a:t>advocacy</a:t>
            </a:r>
            <a:r>
              <a:rPr lang="fr-BE" baseline="0" dirty="0"/>
              <a:t> in the </a:t>
            </a:r>
            <a:r>
              <a:rPr lang="fr-BE" baseline="0" dirty="0" err="1"/>
              <a:t>decision</a:t>
            </a:r>
            <a:r>
              <a:rPr lang="fr-BE" baseline="0" dirty="0"/>
              <a:t> </a:t>
            </a:r>
            <a:r>
              <a:rPr lang="fr-BE" baseline="0" dirty="0" err="1"/>
              <a:t>making</a:t>
            </a:r>
            <a:r>
              <a:rPr lang="fr-BE" baseline="0" dirty="0"/>
              <a:t> </a:t>
            </a:r>
            <a:r>
              <a:rPr lang="fr-BE" baseline="0" dirty="0" err="1"/>
              <a:t>processes</a:t>
            </a:r>
            <a:r>
              <a:rPr lang="fr-BE" baseline="0" dirty="0"/>
              <a:t> </a:t>
            </a:r>
            <a:r>
              <a:rPr lang="fr-BE" b="1" baseline="0" dirty="0"/>
              <a:t>at national, </a:t>
            </a:r>
            <a:r>
              <a:rPr lang="fr-BE" b="1" baseline="0" dirty="0" err="1"/>
              <a:t>regional</a:t>
            </a:r>
            <a:r>
              <a:rPr lang="fr-BE" b="1" baseline="0" dirty="0"/>
              <a:t> and global </a:t>
            </a:r>
            <a:r>
              <a:rPr lang="fr-BE" b="1" baseline="0" dirty="0" err="1"/>
              <a:t>levels</a:t>
            </a:r>
            <a:r>
              <a:rPr lang="fr-BE" b="1" baseline="0" dirty="0"/>
              <a:t> </a:t>
            </a:r>
            <a:r>
              <a:rPr lang="fr-BE" baseline="0" dirty="0"/>
              <a:t>to </a:t>
            </a:r>
            <a:r>
              <a:rPr lang="fr-BE" baseline="0" dirty="0" err="1"/>
              <a:t>foster</a:t>
            </a:r>
            <a:r>
              <a:rPr lang="fr-BE" baseline="0" dirty="0"/>
              <a:t> an </a:t>
            </a:r>
            <a:r>
              <a:rPr lang="fr-BE" baseline="0" dirty="0" err="1"/>
              <a:t>enabling</a:t>
            </a:r>
            <a:r>
              <a:rPr lang="fr-BE" baseline="0" dirty="0"/>
              <a:t> </a:t>
            </a:r>
            <a:r>
              <a:rPr lang="fr-BE" baseline="0" dirty="0" err="1"/>
              <a:t>environment</a:t>
            </a:r>
            <a:r>
              <a:rPr lang="fr-BE" baseline="0" dirty="0"/>
              <a:t> (</a:t>
            </a:r>
            <a:r>
              <a:rPr lang="fr-BE" baseline="0" dirty="0" err="1"/>
              <a:t>namely</a:t>
            </a:r>
            <a:r>
              <a:rPr lang="fr-BE" baseline="0" dirty="0"/>
              <a:t> </a:t>
            </a:r>
            <a:r>
              <a:rPr lang="fr-BE" baseline="0" dirty="0" err="1"/>
              <a:t>decentralisation</a:t>
            </a:r>
            <a:r>
              <a:rPr lang="fr-BE" baseline="0" dirty="0"/>
              <a:t>), to have LA </a:t>
            </a:r>
            <a:r>
              <a:rPr lang="fr-BE" baseline="0" dirty="0" err="1"/>
              <a:t>recognized</a:t>
            </a:r>
            <a:r>
              <a:rPr lang="fr-BE" baseline="0" dirty="0"/>
              <a:t> as </a:t>
            </a:r>
            <a:r>
              <a:rPr lang="fr-BE" baseline="0" dirty="0" err="1"/>
              <a:t>developement</a:t>
            </a:r>
            <a:r>
              <a:rPr lang="fr-BE" baseline="0" dirty="0"/>
              <a:t> </a:t>
            </a:r>
            <a:r>
              <a:rPr lang="fr-BE" baseline="0" dirty="0" err="1"/>
              <a:t>partners</a:t>
            </a:r>
            <a:r>
              <a:rPr lang="fr-BE" baseline="0" dirty="0"/>
              <a:t>, to push for the localisation of </a:t>
            </a:r>
            <a:r>
              <a:rPr lang="fr-BE" baseline="0" dirty="0" err="1"/>
              <a:t>SDGs</a:t>
            </a:r>
            <a:r>
              <a:rPr lang="fr-BE" baseline="0" dirty="0"/>
              <a:t>, </a:t>
            </a:r>
            <a:r>
              <a:rPr lang="fr-BE" b="1" baseline="0" dirty="0"/>
              <a:t>or</a:t>
            </a:r>
            <a:r>
              <a:rPr lang="fr-BE" baseline="0" dirty="0"/>
              <a:t> to support </a:t>
            </a:r>
            <a:r>
              <a:rPr lang="fr-BE" baseline="0" dirty="0" err="1"/>
              <a:t>decentralised</a:t>
            </a:r>
            <a:r>
              <a:rPr lang="fr-BE" baseline="0" dirty="0"/>
              <a:t> </a:t>
            </a:r>
            <a:r>
              <a:rPr lang="fr-BE" baseline="0" dirty="0" err="1"/>
              <a:t>cooperation</a:t>
            </a:r>
            <a:endParaRPr lang="fr-BE" baseline="0" dirty="0"/>
          </a:p>
          <a:p>
            <a:pPr marL="171450" indent="-171450">
              <a:buFontTx/>
              <a:buChar char="-"/>
            </a:pPr>
            <a:r>
              <a:rPr lang="fr-BE" b="1" baseline="0" dirty="0"/>
              <a:t>CAPACITY BUILDING OF </a:t>
            </a:r>
            <a:r>
              <a:rPr lang="fr-BE" b="1" baseline="0" dirty="0" err="1"/>
              <a:t>NALAs</a:t>
            </a:r>
            <a:r>
              <a:rPr lang="fr-BE" b="1" baseline="0" dirty="0"/>
              <a:t> and LA </a:t>
            </a:r>
            <a:r>
              <a:rPr lang="fr-BE" b="0" baseline="0" dirty="0" err="1"/>
              <a:t>can</a:t>
            </a:r>
            <a:r>
              <a:rPr lang="fr-BE" b="0" baseline="0" dirty="0"/>
              <a:t> </a:t>
            </a:r>
            <a:r>
              <a:rPr lang="fr-BE" b="0" baseline="0" dirty="0" err="1"/>
              <a:t>cover</a:t>
            </a:r>
            <a:r>
              <a:rPr lang="fr-BE" b="0" baseline="0" dirty="0"/>
              <a:t> </a:t>
            </a:r>
            <a:r>
              <a:rPr lang="fr-BE" b="0" baseline="0" dirty="0" err="1"/>
              <a:t>peer</a:t>
            </a:r>
            <a:r>
              <a:rPr lang="fr-BE" b="0" baseline="0" dirty="0"/>
              <a:t> to </a:t>
            </a:r>
            <a:r>
              <a:rPr lang="fr-BE" b="0" baseline="0" dirty="0" err="1"/>
              <a:t>peer</a:t>
            </a:r>
            <a:r>
              <a:rPr lang="fr-BE" b="0" baseline="0" dirty="0"/>
              <a:t> exchanges, trainings, coaching, </a:t>
            </a:r>
            <a:r>
              <a:rPr lang="fr-BE" b="0" baseline="0" dirty="0" err="1"/>
              <a:t>knowledge</a:t>
            </a:r>
            <a:r>
              <a:rPr lang="fr-BE" b="0" baseline="0" dirty="0"/>
              <a:t> sharing, </a:t>
            </a:r>
            <a:r>
              <a:rPr lang="fr-BE" b="0" baseline="0" dirty="0" err="1"/>
              <a:t>Technical</a:t>
            </a:r>
            <a:r>
              <a:rPr lang="fr-BE" b="0" baseline="0" dirty="0"/>
              <a:t> assistance.</a:t>
            </a:r>
          </a:p>
          <a:p>
            <a:pPr marL="0" indent="0">
              <a:buNone/>
            </a:pPr>
            <a:endParaRPr lang="fr-BE" baseline="0" dirty="0"/>
          </a:p>
          <a:p>
            <a:pPr marL="0" indent="0">
              <a:buNone/>
            </a:pPr>
            <a:r>
              <a:rPr lang="fr-BE" baseline="0" dirty="0"/>
              <a:t>The </a:t>
            </a:r>
            <a:r>
              <a:rPr lang="fr-BE" u="sng" baseline="0" dirty="0"/>
              <a:t>EFFECTS INTPA </a:t>
            </a:r>
            <a:r>
              <a:rPr lang="fr-BE" u="sng" baseline="0" dirty="0" err="1"/>
              <a:t>partnerships</a:t>
            </a:r>
            <a:r>
              <a:rPr lang="fr-BE" u="sng" baseline="0" dirty="0"/>
              <a:t> </a:t>
            </a:r>
            <a:r>
              <a:rPr lang="fr-BE" baseline="0" dirty="0"/>
              <a:t>has </a:t>
            </a:r>
            <a:r>
              <a:rPr lang="fr-BE" baseline="0" dirty="0" err="1"/>
              <a:t>had</a:t>
            </a:r>
            <a:r>
              <a:rPr lang="fr-BE" baseline="0" dirty="0"/>
              <a:t> on the 5 global associations of LA are the </a:t>
            </a:r>
            <a:r>
              <a:rPr lang="fr-BE" baseline="0" dirty="0" err="1"/>
              <a:t>following</a:t>
            </a:r>
            <a:r>
              <a:rPr lang="fr-BE" baseline="0" dirty="0"/>
              <a:t>:</a:t>
            </a:r>
          </a:p>
          <a:p>
            <a:pPr marL="171450" indent="-171450">
              <a:buFontTx/>
              <a:buChar char="-"/>
            </a:pPr>
            <a:r>
              <a:rPr lang="fr-BE" baseline="0" dirty="0" err="1"/>
              <a:t>They</a:t>
            </a:r>
            <a:r>
              <a:rPr lang="fr-BE" baseline="0" dirty="0"/>
              <a:t> </a:t>
            </a:r>
            <a:r>
              <a:rPr lang="fr-BE" baseline="0" dirty="0" err="1"/>
              <a:t>work</a:t>
            </a:r>
            <a:r>
              <a:rPr lang="fr-BE" baseline="0" dirty="0"/>
              <a:t> and </a:t>
            </a:r>
            <a:r>
              <a:rPr lang="fr-BE" baseline="0" dirty="0" err="1"/>
              <a:t>coordinate</a:t>
            </a:r>
            <a:r>
              <a:rPr lang="fr-BE" baseline="0" dirty="0"/>
              <a:t> </a:t>
            </a:r>
            <a:r>
              <a:rPr lang="fr-BE" baseline="0" dirty="0" err="1"/>
              <a:t>much</a:t>
            </a:r>
            <a:r>
              <a:rPr lang="fr-BE" baseline="0" dirty="0"/>
              <a:t> </a:t>
            </a:r>
            <a:r>
              <a:rPr lang="fr-BE" baseline="0" dirty="0" err="1"/>
              <a:t>closely</a:t>
            </a:r>
            <a:endParaRPr lang="fr-BE" baseline="0" dirty="0"/>
          </a:p>
          <a:p>
            <a:pPr marL="171450" indent="-171450">
              <a:buFontTx/>
              <a:buChar char="-"/>
            </a:pPr>
            <a:r>
              <a:rPr lang="fr-BE" baseline="0" dirty="0" err="1"/>
              <a:t>They</a:t>
            </a:r>
            <a:r>
              <a:rPr lang="fr-BE" baseline="0" dirty="0"/>
              <a:t> have a </a:t>
            </a:r>
            <a:r>
              <a:rPr lang="fr-BE" baseline="0" dirty="0" err="1"/>
              <a:t>card</a:t>
            </a:r>
            <a:r>
              <a:rPr lang="fr-BE" baseline="0" dirty="0"/>
              <a:t> to </a:t>
            </a:r>
            <a:r>
              <a:rPr lang="fr-BE" baseline="0" dirty="0" err="1"/>
              <a:t>play</a:t>
            </a:r>
            <a:r>
              <a:rPr lang="fr-BE" baseline="0" dirty="0"/>
              <a:t> to </a:t>
            </a:r>
            <a:r>
              <a:rPr lang="fr-BE" baseline="0" dirty="0" err="1"/>
              <a:t>participate</a:t>
            </a:r>
            <a:r>
              <a:rPr lang="fr-BE" baseline="0" dirty="0"/>
              <a:t> in the </a:t>
            </a:r>
            <a:r>
              <a:rPr lang="fr-BE" baseline="0" dirty="0" err="1"/>
              <a:t>decision</a:t>
            </a:r>
            <a:r>
              <a:rPr lang="fr-BE" baseline="0" dirty="0"/>
              <a:t> </a:t>
            </a:r>
            <a:r>
              <a:rPr lang="fr-BE" baseline="0" dirty="0" err="1"/>
              <a:t>making</a:t>
            </a:r>
            <a:r>
              <a:rPr lang="fr-BE" baseline="0" dirty="0"/>
              <a:t> fora ‘EU SUPPORT US WE ARE IMPORTANT PLAYERS AND NEED TO HAVE A SEAT AT THE TABLE’</a:t>
            </a:r>
          </a:p>
          <a:p>
            <a:pPr marL="171450" indent="-171450">
              <a:buFontTx/>
              <a:buChar char="-"/>
            </a:pPr>
            <a:r>
              <a:rPr lang="fr-BE" baseline="0" dirty="0" err="1"/>
              <a:t>They</a:t>
            </a:r>
            <a:r>
              <a:rPr lang="fr-BE" baseline="0" dirty="0"/>
              <a:t> have </a:t>
            </a:r>
            <a:r>
              <a:rPr lang="fr-BE" baseline="0" dirty="0" err="1"/>
              <a:t>reinforced</a:t>
            </a:r>
            <a:r>
              <a:rPr lang="fr-BE" baseline="0" dirty="0"/>
              <a:t> </a:t>
            </a:r>
            <a:r>
              <a:rPr lang="fr-BE" baseline="0" dirty="0" err="1"/>
              <a:t>financial</a:t>
            </a:r>
            <a:r>
              <a:rPr lang="fr-BE" baseline="0" dirty="0"/>
              <a:t> </a:t>
            </a:r>
            <a:r>
              <a:rPr lang="fr-BE" baseline="0" dirty="0" err="1"/>
              <a:t>capacities</a:t>
            </a:r>
            <a:endParaRPr lang="fr-BE" baseline="0" dirty="0"/>
          </a:p>
          <a:p>
            <a:pPr marL="171450" indent="-171450">
              <a:buFontTx/>
              <a:buChar char="-"/>
            </a:pPr>
            <a:endParaRPr lang="fr-BE" baseline="0" dirty="0"/>
          </a:p>
          <a:p>
            <a:pPr marL="0" indent="0">
              <a:buFontTx/>
              <a:buNone/>
            </a:pPr>
            <a:r>
              <a:rPr lang="fr-BE" b="1" baseline="0" dirty="0" err="1"/>
              <a:t>Now</a:t>
            </a:r>
            <a:r>
              <a:rPr lang="fr-BE" b="1" baseline="0" dirty="0"/>
              <a:t> in the new NDICI </a:t>
            </a:r>
            <a:r>
              <a:rPr lang="fr-BE" b="1" baseline="0" dirty="0" err="1"/>
              <a:t>context</a:t>
            </a:r>
            <a:r>
              <a:rPr lang="fr-BE" b="1" baseline="0" dirty="0"/>
              <a:t>, as </a:t>
            </a:r>
            <a:r>
              <a:rPr lang="fr-BE" b="1" baseline="0" dirty="0" err="1"/>
              <a:t>you</a:t>
            </a:r>
            <a:r>
              <a:rPr lang="fr-BE" b="1" baseline="0" dirty="0"/>
              <a:t> know the LA budget line </a:t>
            </a:r>
            <a:r>
              <a:rPr lang="fr-BE" b="1" baseline="0" dirty="0" err="1"/>
              <a:t>disappeared</a:t>
            </a:r>
            <a:r>
              <a:rPr lang="fr-BE" b="1" baseline="0" dirty="0"/>
              <a:t> and </a:t>
            </a:r>
            <a:r>
              <a:rPr lang="fr-BE" b="1" baseline="0" dirty="0" err="1"/>
              <a:t>with</a:t>
            </a:r>
            <a:r>
              <a:rPr lang="fr-BE" b="1" baseline="0" dirty="0"/>
              <a:t> </a:t>
            </a:r>
            <a:r>
              <a:rPr lang="fr-BE" b="1" baseline="0" dirty="0" err="1"/>
              <a:t>geographisation</a:t>
            </a:r>
            <a:r>
              <a:rPr lang="fr-BE" b="1" baseline="0" dirty="0"/>
              <a:t>, </a:t>
            </a:r>
            <a:r>
              <a:rPr lang="fr-BE" b="1" baseline="0" dirty="0" err="1"/>
              <a:t>our</a:t>
            </a:r>
            <a:r>
              <a:rPr lang="fr-BE" b="1" baseline="0" dirty="0"/>
              <a:t> </a:t>
            </a:r>
            <a:r>
              <a:rPr lang="fr-BE" b="1" baseline="0" dirty="0" err="1"/>
              <a:t>partners</a:t>
            </a:r>
            <a:r>
              <a:rPr lang="fr-BE" b="1" baseline="0" dirty="0"/>
              <a:t> </a:t>
            </a:r>
            <a:r>
              <a:rPr lang="fr-BE" b="1" baseline="0" dirty="0" err="1"/>
              <a:t>need</a:t>
            </a:r>
            <a:r>
              <a:rPr lang="fr-BE" b="1" baseline="0" dirty="0"/>
              <a:t> to </a:t>
            </a:r>
            <a:r>
              <a:rPr lang="fr-BE" b="1" baseline="0" dirty="0" err="1"/>
              <a:t>work</a:t>
            </a:r>
            <a:r>
              <a:rPr lang="fr-BE" b="1" baseline="0" dirty="0"/>
              <a:t> </a:t>
            </a:r>
            <a:r>
              <a:rPr lang="fr-BE" b="1" baseline="0" dirty="0" err="1"/>
              <a:t>much</a:t>
            </a:r>
            <a:r>
              <a:rPr lang="fr-BE" b="1" baseline="0" dirty="0"/>
              <a:t> more at the country </a:t>
            </a:r>
            <a:r>
              <a:rPr lang="fr-BE" b="1" baseline="0" dirty="0" err="1"/>
              <a:t>level</a:t>
            </a:r>
            <a:r>
              <a:rPr lang="fr-BE" b="1" baseline="0" dirty="0"/>
              <a:t>.</a:t>
            </a:r>
          </a:p>
          <a:p>
            <a:pPr marL="0" indent="0">
              <a:buFontTx/>
              <a:buNone/>
            </a:pPr>
            <a:endParaRPr lang="fr-BE" baseline="0" dirty="0"/>
          </a:p>
          <a:p>
            <a:pPr marL="0" indent="0">
              <a:buFontTx/>
              <a:buNone/>
            </a:pPr>
            <a:r>
              <a:rPr lang="fr-BE" baseline="0" dirty="0"/>
              <a:t>This </a:t>
            </a:r>
            <a:r>
              <a:rPr lang="fr-BE" baseline="0" dirty="0" err="1"/>
              <a:t>is</a:t>
            </a:r>
            <a:r>
              <a:rPr lang="fr-BE" baseline="0" dirty="0"/>
              <a:t> </a:t>
            </a:r>
            <a:r>
              <a:rPr lang="fr-BE" baseline="0" dirty="0" err="1"/>
              <a:t>why</a:t>
            </a:r>
            <a:r>
              <a:rPr lang="fr-BE" baseline="0" dirty="0"/>
              <a:t> INTPA G2 has </a:t>
            </a:r>
            <a:r>
              <a:rPr lang="fr-BE" baseline="0" dirty="0" err="1"/>
              <a:t>asked</a:t>
            </a:r>
            <a:r>
              <a:rPr lang="fr-BE" baseline="0" dirty="0"/>
              <a:t> the 5 global </a:t>
            </a:r>
            <a:r>
              <a:rPr lang="fr-BE" baseline="0" dirty="0" err="1"/>
              <a:t>partners</a:t>
            </a:r>
            <a:r>
              <a:rPr lang="fr-BE" baseline="0" dirty="0"/>
              <a:t> </a:t>
            </a:r>
            <a:r>
              <a:rPr lang="fr-BE" u="sng" baseline="0" dirty="0"/>
              <a:t>TO WORK MORE AND MORE WITH </a:t>
            </a:r>
            <a:r>
              <a:rPr lang="fr-BE" u="sng" baseline="0" dirty="0" err="1"/>
              <a:t>NALAs</a:t>
            </a:r>
            <a:r>
              <a:rPr lang="fr-BE" u="sng" baseline="0" dirty="0"/>
              <a:t> </a:t>
            </a:r>
            <a:r>
              <a:rPr lang="fr-BE" baseline="0" dirty="0"/>
              <a:t>in </a:t>
            </a:r>
            <a:r>
              <a:rPr lang="fr-BE" baseline="0" dirty="0" err="1"/>
              <a:t>order</a:t>
            </a:r>
            <a:r>
              <a:rPr lang="fr-BE" baseline="0" dirty="0"/>
              <a:t> to </a:t>
            </a:r>
            <a:r>
              <a:rPr lang="fr-BE" baseline="0" dirty="0" err="1"/>
              <a:t>reinforce</a:t>
            </a:r>
            <a:r>
              <a:rPr lang="fr-BE" baseline="0" dirty="0"/>
              <a:t> </a:t>
            </a:r>
            <a:r>
              <a:rPr lang="fr-BE" baseline="0" dirty="0" err="1"/>
              <a:t>their</a:t>
            </a:r>
            <a:r>
              <a:rPr lang="fr-BE" baseline="0" dirty="0"/>
              <a:t> </a:t>
            </a:r>
            <a:r>
              <a:rPr lang="fr-BE" baseline="0" dirty="0" err="1"/>
              <a:t>capacities</a:t>
            </a:r>
            <a:r>
              <a:rPr lang="fr-BE" baseline="0" dirty="0"/>
              <a:t> to </a:t>
            </a:r>
            <a:r>
              <a:rPr lang="fr-BE" baseline="0" dirty="0" err="1"/>
              <a:t>interact</a:t>
            </a:r>
            <a:r>
              <a:rPr lang="fr-BE" baseline="0" dirty="0"/>
              <a:t> </a:t>
            </a:r>
            <a:r>
              <a:rPr lang="fr-BE" baseline="0" dirty="0" err="1"/>
              <a:t>with</a:t>
            </a:r>
            <a:r>
              <a:rPr lang="fr-BE" baseline="0" dirty="0"/>
              <a:t> the EUDEL and enter </a:t>
            </a:r>
            <a:r>
              <a:rPr lang="fr-BE" baseline="0" dirty="0" err="1"/>
              <a:t>into</a:t>
            </a:r>
            <a:r>
              <a:rPr lang="fr-BE" baseline="0" dirty="0"/>
              <a:t> a </a:t>
            </a:r>
            <a:r>
              <a:rPr lang="fr-BE" baseline="0" dirty="0" err="1"/>
              <a:t>policy</a:t>
            </a:r>
            <a:r>
              <a:rPr lang="fr-BE" baseline="0" dirty="0"/>
              <a:t> dialogue on LA </a:t>
            </a:r>
            <a:r>
              <a:rPr lang="fr-BE" baseline="0" dirty="0" err="1"/>
              <a:t>specific</a:t>
            </a:r>
            <a:r>
              <a:rPr lang="fr-BE" baseline="0" dirty="0"/>
              <a:t> issues in </a:t>
            </a:r>
            <a:r>
              <a:rPr lang="fr-BE" baseline="0" dirty="0" err="1"/>
              <a:t>each</a:t>
            </a:r>
            <a:r>
              <a:rPr lang="fr-BE" baseline="0" dirty="0"/>
              <a:t> country. For </a:t>
            </a:r>
            <a:r>
              <a:rPr lang="fr-BE" baseline="0" dirty="0" err="1"/>
              <a:t>example</a:t>
            </a:r>
            <a:r>
              <a:rPr lang="fr-BE" baseline="0" dirty="0"/>
              <a:t>: UCLG AFRICA has </a:t>
            </a:r>
            <a:r>
              <a:rPr lang="fr-BE" baseline="0" dirty="0" err="1"/>
              <a:t>drafted</a:t>
            </a:r>
            <a:r>
              <a:rPr lang="fr-BE" baseline="0" dirty="0"/>
              <a:t> ‘roadmap’ in </a:t>
            </a:r>
            <a:r>
              <a:rPr lang="fr-BE" baseline="0" dirty="0" err="1"/>
              <a:t>each</a:t>
            </a:r>
            <a:r>
              <a:rPr lang="fr-BE" baseline="0" dirty="0"/>
              <a:t> 52 country to </a:t>
            </a:r>
            <a:r>
              <a:rPr lang="fr-BE" baseline="0" dirty="0" err="1"/>
              <a:t>see</a:t>
            </a:r>
            <a:r>
              <a:rPr lang="fr-BE" baseline="0" dirty="0"/>
              <a:t> how NALA </a:t>
            </a:r>
            <a:r>
              <a:rPr lang="fr-BE" baseline="0" dirty="0" err="1"/>
              <a:t>can</a:t>
            </a:r>
            <a:r>
              <a:rPr lang="fr-BE" baseline="0" dirty="0"/>
              <a:t> enter </a:t>
            </a:r>
            <a:r>
              <a:rPr lang="fr-BE" baseline="0" dirty="0" err="1"/>
              <a:t>into</a:t>
            </a:r>
            <a:r>
              <a:rPr lang="fr-BE" baseline="0" dirty="0"/>
              <a:t> a constructive </a:t>
            </a:r>
            <a:r>
              <a:rPr lang="fr-BE" baseline="0" dirty="0" err="1"/>
              <a:t>policy</a:t>
            </a:r>
            <a:r>
              <a:rPr lang="fr-BE" baseline="0" dirty="0"/>
              <a:t> dialogue </a:t>
            </a:r>
            <a:r>
              <a:rPr lang="fr-BE" baseline="0" dirty="0" err="1"/>
              <a:t>with</a:t>
            </a:r>
            <a:r>
              <a:rPr lang="fr-BE" baseline="0" dirty="0"/>
              <a:t> the </a:t>
            </a:r>
            <a:r>
              <a:rPr lang="fr-BE" baseline="0" dirty="0" err="1"/>
              <a:t>African</a:t>
            </a:r>
            <a:r>
              <a:rPr lang="fr-BE" baseline="0" dirty="0"/>
              <a:t> EUDEL. So, as </a:t>
            </a:r>
            <a:r>
              <a:rPr lang="fr-BE" baseline="0" dirty="0" err="1"/>
              <a:t>geo</a:t>
            </a:r>
            <a:r>
              <a:rPr lang="fr-BE" baseline="0" dirty="0"/>
              <a:t> desk, </a:t>
            </a:r>
            <a:r>
              <a:rPr lang="fr-BE" baseline="0" dirty="0" err="1"/>
              <a:t>this</a:t>
            </a:r>
            <a:r>
              <a:rPr lang="fr-BE" baseline="0" dirty="0"/>
              <a:t> </a:t>
            </a:r>
            <a:r>
              <a:rPr lang="fr-BE" baseline="0" dirty="0" err="1"/>
              <a:t>is</a:t>
            </a:r>
            <a:r>
              <a:rPr lang="fr-BE" baseline="0" dirty="0"/>
              <a:t> a </a:t>
            </a:r>
            <a:r>
              <a:rPr lang="fr-BE" baseline="0" dirty="0" err="1"/>
              <a:t>heads</a:t>
            </a:r>
            <a:r>
              <a:rPr lang="fr-BE" baseline="0" dirty="0"/>
              <a:t>-up </a:t>
            </a:r>
            <a:r>
              <a:rPr lang="fr-BE" baseline="0" dirty="0" err="1"/>
              <a:t>that</a:t>
            </a:r>
            <a:r>
              <a:rPr lang="fr-BE" baseline="0" dirty="0"/>
              <a:t> </a:t>
            </a:r>
            <a:r>
              <a:rPr lang="fr-BE" baseline="0" dirty="0" err="1"/>
              <a:t>you</a:t>
            </a:r>
            <a:r>
              <a:rPr lang="fr-BE" baseline="0" dirty="0"/>
              <a:t> </a:t>
            </a:r>
            <a:r>
              <a:rPr lang="fr-BE" baseline="0" dirty="0" err="1"/>
              <a:t>will</a:t>
            </a:r>
            <a:r>
              <a:rPr lang="fr-BE" baseline="0" dirty="0"/>
              <a:t> </a:t>
            </a:r>
            <a:r>
              <a:rPr lang="fr-BE" baseline="0" dirty="0" err="1"/>
              <a:t>probably</a:t>
            </a:r>
            <a:r>
              <a:rPr lang="fr-BE" baseline="0" dirty="0"/>
              <a:t> </a:t>
            </a:r>
            <a:r>
              <a:rPr lang="fr-BE" baseline="0" dirty="0" err="1"/>
              <a:t>hear</a:t>
            </a:r>
            <a:r>
              <a:rPr lang="fr-BE" baseline="0" dirty="0"/>
              <a:t> more </a:t>
            </a:r>
            <a:r>
              <a:rPr lang="fr-BE" baseline="0" dirty="0" err="1"/>
              <a:t>from</a:t>
            </a:r>
            <a:r>
              <a:rPr lang="fr-BE" baseline="0" dirty="0"/>
              <a:t> </a:t>
            </a:r>
            <a:r>
              <a:rPr lang="fr-BE" baseline="0" dirty="0" err="1"/>
              <a:t>NALAs</a:t>
            </a:r>
            <a:r>
              <a:rPr lang="fr-BE" baseline="0" dirty="0"/>
              <a:t> in the </a:t>
            </a:r>
            <a:r>
              <a:rPr lang="fr-BE" baseline="0" dirty="0" err="1"/>
              <a:t>coming</a:t>
            </a:r>
            <a:r>
              <a:rPr lang="fr-BE" baseline="0" dirty="0"/>
              <a:t> </a:t>
            </a:r>
            <a:r>
              <a:rPr lang="fr-BE" baseline="0" dirty="0" err="1"/>
              <a:t>months</a:t>
            </a:r>
            <a:r>
              <a:rPr lang="fr-BE" baseline="0" dirty="0"/>
              <a:t> and </a:t>
            </a:r>
            <a:r>
              <a:rPr lang="fr-BE" baseline="0" dirty="0" err="1"/>
              <a:t>probably</a:t>
            </a:r>
            <a:r>
              <a:rPr lang="fr-BE" baseline="0" dirty="0"/>
              <a:t> </a:t>
            </a:r>
            <a:r>
              <a:rPr lang="fr-BE" baseline="0" dirty="0" err="1"/>
              <a:t>years</a:t>
            </a:r>
            <a:r>
              <a:rPr lang="fr-BE" baseline="0" dirty="0"/>
              <a:t>.</a:t>
            </a:r>
          </a:p>
          <a:p>
            <a:pPr marL="0" indent="0">
              <a:buFontTx/>
              <a:buNone/>
            </a:pPr>
            <a:endParaRPr lang="fr-BE" baseline="0" dirty="0"/>
          </a:p>
          <a:p>
            <a:pPr marL="0" indent="0">
              <a:buFontTx/>
              <a:buNone/>
            </a:pPr>
            <a:r>
              <a:rPr lang="fr-BE" baseline="0" dirty="0" err="1"/>
              <a:t>Any</a:t>
            </a:r>
            <a:r>
              <a:rPr lang="fr-BE" baseline="0" dirty="0"/>
              <a:t> questions? Clarifications? </a:t>
            </a:r>
          </a:p>
          <a:p>
            <a:pPr marL="171450" indent="-171450">
              <a:buFontTx/>
              <a:buChar char="-"/>
            </a:pPr>
            <a:endParaRPr lang="fr-BE" baseline="0" dirty="0"/>
          </a:p>
          <a:p>
            <a:pPr marL="0" indent="0">
              <a:buNone/>
            </a:pPr>
            <a:endParaRPr lang="en-US" dirty="0"/>
          </a:p>
        </p:txBody>
      </p:sp>
      <p:sp>
        <p:nvSpPr>
          <p:cNvPr id="4" name="Slide Number Placeholder 3"/>
          <p:cNvSpPr>
            <a:spLocks noGrp="1"/>
          </p:cNvSpPr>
          <p:nvPr>
            <p:ph type="sldNum" sz="quarter" idx="10"/>
          </p:nvPr>
        </p:nvSpPr>
        <p:spPr/>
        <p:txBody>
          <a:bodyPr/>
          <a:lstStyle/>
          <a:p>
            <a:fld id="{59CF2995-AB43-4B7C-B8CD-9DC7C3692A9C}" type="slidenum">
              <a:rPr lang="en-GB" smtClean="0"/>
              <a:t>13</a:t>
            </a:fld>
            <a:endParaRPr lang="en-GB"/>
          </a:p>
        </p:txBody>
      </p:sp>
    </p:spTree>
    <p:extLst>
      <p:ext uri="{BB962C8B-B14F-4D97-AF65-F5344CB8AC3E}">
        <p14:creationId xmlns:p14="http://schemas.microsoft.com/office/powerpoint/2010/main" val="32028639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pic>
        <p:nvPicPr>
          <p:cNvPr id="3086" name="Picture 6" descr="LOGO CE-EN-quadri.eps"/>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3957638" y="258763"/>
            <a:ext cx="1436687" cy="9985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en-US" altLang="en-US" noProof="0"/>
              <a:t>Click to edit Master title style</a:t>
            </a:r>
            <a:endParaRPr lang="en-GB" altLang="en-US"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en-US" altLang="en-US" noProof="0"/>
              <a:t>Click to edit Master subtitle style</a:t>
            </a:r>
            <a:endParaRPr lang="en-GB" altLang="en-US" noProof="0"/>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ltLang="en-US"/>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ltLang="en-US"/>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6A141FA3-1B77-4EDE-B230-E919C600B683}" type="slidenum">
              <a:rPr lang="en-GB" altLang="en-US"/>
              <a:pPr/>
              <a:t>‹#›</a:t>
            </a:fld>
            <a:endParaRPr lang="en-GB" altLang="en-US"/>
          </a:p>
        </p:txBody>
      </p:sp>
      <p:sp>
        <p:nvSpPr>
          <p:cNvPr id="7" name="Rectangle 6"/>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93334B9A-3F2F-4DB3-9330-A2B68B9D3EEF}" type="slidenum">
              <a:rPr lang="en-GB" altLang="en-US"/>
              <a:pPr/>
              <a:t>‹#›</a:t>
            </a:fld>
            <a:endParaRPr lang="en-GB" altLang="en-US"/>
          </a:p>
        </p:txBody>
      </p:sp>
    </p:spTree>
    <p:extLst>
      <p:ext uri="{BB962C8B-B14F-4D97-AF65-F5344CB8AC3E}">
        <p14:creationId xmlns:p14="http://schemas.microsoft.com/office/powerpoint/2010/main" val="3812140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2132E535-0D9E-44A9-92E6-071940868D45}" type="slidenum">
              <a:rPr lang="en-GB" altLang="en-US"/>
              <a:pPr/>
              <a:t>‹#›</a:t>
            </a:fld>
            <a:endParaRPr lang="en-GB" altLang="en-US"/>
          </a:p>
        </p:txBody>
      </p:sp>
    </p:spTree>
    <p:extLst>
      <p:ext uri="{BB962C8B-B14F-4D97-AF65-F5344CB8AC3E}">
        <p14:creationId xmlns:p14="http://schemas.microsoft.com/office/powerpoint/2010/main" val="2334118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119732B6-9473-4A6E-8279-835F0110B549}" type="slidenum">
              <a:rPr lang="en-GB" altLang="en-US"/>
              <a:pPr/>
              <a:t>‹#›</a:t>
            </a:fld>
            <a:endParaRPr lang="en-GB" altLang="en-US"/>
          </a:p>
        </p:txBody>
      </p:sp>
    </p:spTree>
    <p:extLst>
      <p:ext uri="{BB962C8B-B14F-4D97-AF65-F5344CB8AC3E}">
        <p14:creationId xmlns:p14="http://schemas.microsoft.com/office/powerpoint/2010/main" val="2922201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7E4C9BF0-DD5A-41A8-A693-6DCB2E22C0B8}" type="slidenum">
              <a:rPr lang="en-GB" altLang="en-US"/>
              <a:pPr/>
              <a:t>‹#›</a:t>
            </a:fld>
            <a:endParaRPr lang="en-GB" altLang="en-US"/>
          </a:p>
        </p:txBody>
      </p:sp>
    </p:spTree>
    <p:extLst>
      <p:ext uri="{BB962C8B-B14F-4D97-AF65-F5344CB8AC3E}">
        <p14:creationId xmlns:p14="http://schemas.microsoft.com/office/powerpoint/2010/main" val="3367325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72AD24D1-6082-46A9-9164-B3458B4B22E1}" type="slidenum">
              <a:rPr lang="en-GB" altLang="en-US"/>
              <a:pPr/>
              <a:t>‹#›</a:t>
            </a:fld>
            <a:endParaRPr lang="en-GB" altLang="en-US"/>
          </a:p>
        </p:txBody>
      </p:sp>
    </p:spTree>
    <p:extLst>
      <p:ext uri="{BB962C8B-B14F-4D97-AF65-F5344CB8AC3E}">
        <p14:creationId xmlns:p14="http://schemas.microsoft.com/office/powerpoint/2010/main" val="1121968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altLang="en-US"/>
          </a:p>
        </p:txBody>
      </p:sp>
      <p:sp>
        <p:nvSpPr>
          <p:cNvPr id="8" name="Footer Placeholder 7"/>
          <p:cNvSpPr>
            <a:spLocks noGrp="1"/>
          </p:cNvSpPr>
          <p:nvPr>
            <p:ph type="ftr" sz="quarter" idx="11"/>
          </p:nvPr>
        </p:nvSpPr>
        <p:spPr/>
        <p:txBody>
          <a:bodyPr/>
          <a:lstStyle>
            <a:lvl1pPr>
              <a:defRPr/>
            </a:lvl1pPr>
          </a:lstStyle>
          <a:p>
            <a:endParaRPr lang="en-GB" altLang="en-US"/>
          </a:p>
        </p:txBody>
      </p:sp>
      <p:sp>
        <p:nvSpPr>
          <p:cNvPr id="9" name="Slide Number Placeholder 8"/>
          <p:cNvSpPr>
            <a:spLocks noGrp="1"/>
          </p:cNvSpPr>
          <p:nvPr>
            <p:ph type="sldNum" sz="quarter" idx="12"/>
          </p:nvPr>
        </p:nvSpPr>
        <p:spPr/>
        <p:txBody>
          <a:bodyPr/>
          <a:lstStyle>
            <a:lvl1pPr>
              <a:defRPr/>
            </a:lvl1pPr>
          </a:lstStyle>
          <a:p>
            <a:fld id="{DBFDC4E9-B2D2-4CA3-8B91-1DEB4ACFDA03}" type="slidenum">
              <a:rPr lang="en-GB" altLang="en-US"/>
              <a:pPr/>
              <a:t>‹#›</a:t>
            </a:fld>
            <a:endParaRPr lang="en-GB" altLang="en-US"/>
          </a:p>
        </p:txBody>
      </p:sp>
    </p:spTree>
    <p:extLst>
      <p:ext uri="{BB962C8B-B14F-4D97-AF65-F5344CB8AC3E}">
        <p14:creationId xmlns:p14="http://schemas.microsoft.com/office/powerpoint/2010/main" val="3894948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endParaRPr lang="en-GB" altLang="en-US"/>
          </a:p>
        </p:txBody>
      </p:sp>
      <p:sp>
        <p:nvSpPr>
          <p:cNvPr id="5" name="Slide Number Placeholder 4"/>
          <p:cNvSpPr>
            <a:spLocks noGrp="1"/>
          </p:cNvSpPr>
          <p:nvPr>
            <p:ph type="sldNum" sz="quarter" idx="12"/>
          </p:nvPr>
        </p:nvSpPr>
        <p:spPr/>
        <p:txBody>
          <a:bodyPr/>
          <a:lstStyle>
            <a:lvl1pPr>
              <a:defRPr/>
            </a:lvl1pPr>
          </a:lstStyle>
          <a:p>
            <a:fld id="{40149431-66B6-4E61-A837-54177C86D1F3}" type="slidenum">
              <a:rPr lang="en-GB" altLang="en-US"/>
              <a:pPr/>
              <a:t>‹#›</a:t>
            </a:fld>
            <a:endParaRPr lang="en-GB" altLang="en-US"/>
          </a:p>
        </p:txBody>
      </p:sp>
    </p:spTree>
    <p:extLst>
      <p:ext uri="{BB962C8B-B14F-4D97-AF65-F5344CB8AC3E}">
        <p14:creationId xmlns:p14="http://schemas.microsoft.com/office/powerpoint/2010/main" val="879318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endParaRPr lang="en-GB" altLang="en-US"/>
          </a:p>
        </p:txBody>
      </p:sp>
      <p:sp>
        <p:nvSpPr>
          <p:cNvPr id="4" name="Slide Number Placeholder 3"/>
          <p:cNvSpPr>
            <a:spLocks noGrp="1"/>
          </p:cNvSpPr>
          <p:nvPr>
            <p:ph type="sldNum" sz="quarter" idx="12"/>
          </p:nvPr>
        </p:nvSpPr>
        <p:spPr/>
        <p:txBody>
          <a:bodyPr/>
          <a:lstStyle>
            <a:lvl1pPr>
              <a:defRPr/>
            </a:lvl1pPr>
          </a:lstStyle>
          <a:p>
            <a:fld id="{DC0AF8C7-62B3-4745-A19C-C8841CCBD9C5}" type="slidenum">
              <a:rPr lang="en-GB" altLang="en-US"/>
              <a:pPr/>
              <a:t>‹#›</a:t>
            </a:fld>
            <a:endParaRPr lang="en-GB" altLang="en-US"/>
          </a:p>
        </p:txBody>
      </p:sp>
    </p:spTree>
    <p:extLst>
      <p:ext uri="{BB962C8B-B14F-4D97-AF65-F5344CB8AC3E}">
        <p14:creationId xmlns:p14="http://schemas.microsoft.com/office/powerpoint/2010/main" val="3602792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C95C4D0F-52B2-4058-A1CC-B854D9BFFAF5}" type="slidenum">
              <a:rPr lang="en-GB" altLang="en-US"/>
              <a:pPr/>
              <a:t>‹#›</a:t>
            </a:fld>
            <a:endParaRPr lang="en-GB" altLang="en-US"/>
          </a:p>
        </p:txBody>
      </p:sp>
    </p:spTree>
    <p:extLst>
      <p:ext uri="{BB962C8B-B14F-4D97-AF65-F5344CB8AC3E}">
        <p14:creationId xmlns:p14="http://schemas.microsoft.com/office/powerpoint/2010/main" val="1469965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2E9C57E4-EA20-4377-89DB-5C0C6A4F79E6}" type="slidenum">
              <a:rPr lang="en-GB" altLang="en-US"/>
              <a:pPr/>
              <a:t>‹#›</a:t>
            </a:fld>
            <a:endParaRPr lang="en-GB" altLang="en-US"/>
          </a:p>
        </p:txBody>
      </p:sp>
    </p:spTree>
    <p:extLst>
      <p:ext uri="{BB962C8B-B14F-4D97-AF65-F5344CB8AC3E}">
        <p14:creationId xmlns:p14="http://schemas.microsoft.com/office/powerpoint/2010/main" val="4026552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endParaRPr lang="en-GB"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endParaRPr lang="en-GB"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6369C9B6-13D8-4661-B895-9C9656DECCF5}" type="slidenum">
              <a:rPr lang="en-GB" altLang="en-US"/>
              <a:pPr/>
              <a:t>‹#›</a:t>
            </a:fld>
            <a:endParaRPr lang="en-GB" altLang="en-US"/>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1" name="Picture 17" descr="LOGO CE_Vertical_EN_NEG_quadri_HR"/>
          <p:cNvPicPr>
            <a:picLocks noChangeAspect="1" noChangeArrowheads="1"/>
          </p:cNvPicPr>
          <p:nvPr/>
        </p:nvPicPr>
        <p:blipFill>
          <a:blip r:embed="rId13" cstate="screen">
            <a:extLst>
              <a:ext uri="{28A0092B-C50C-407E-A947-70E740481C1C}">
                <a14:useLocalDpi xmlns:a14="http://schemas.microsoft.com/office/drawing/2010/main"/>
              </a:ext>
            </a:extLst>
          </a:blip>
          <a:srcRect/>
          <a:stretch>
            <a:fillRect/>
          </a:stretch>
        </p:blipFill>
        <p:spPr bwMode="auto">
          <a:xfrm>
            <a:off x="3957638" y="258763"/>
            <a:ext cx="1436687" cy="1004887"/>
          </a:xfrm>
          <a:prstGeom prst="rect">
            <a:avLst/>
          </a:prstGeom>
          <a:noFill/>
          <a:extLst>
            <a:ext uri="{909E8E84-426E-40dd-AFC4-6F175D3DCCD1}">
              <a14:hiddenFill xmlns=""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358775" algn="l" rtl="0" eaLnBrk="1" fontAlgn="base" hangingPunct="1">
        <a:spcBef>
          <a:spcPct val="0"/>
        </a:spcBef>
        <a:spcAft>
          <a:spcPct val="0"/>
        </a:spcAft>
        <a:defRPr sz="3000" b="1">
          <a:solidFill>
            <a:srgbClr val="0F5494"/>
          </a:solidFill>
          <a:latin typeface="+mj-lt"/>
          <a:ea typeface="+mj-ea"/>
          <a:cs typeface="+mj-cs"/>
        </a:defRPr>
      </a:lvl1pPr>
      <a:lvl2pPr marL="358775" algn="l" rtl="0" eaLnBrk="1" fontAlgn="base" hangingPunct="1">
        <a:spcBef>
          <a:spcPct val="0"/>
        </a:spcBef>
        <a:spcAft>
          <a:spcPct val="0"/>
        </a:spcAft>
        <a:defRPr sz="3000" b="1">
          <a:solidFill>
            <a:srgbClr val="0F5494"/>
          </a:solidFill>
          <a:latin typeface="Verdana" pitchFamily="34" charset="0"/>
        </a:defRPr>
      </a:lvl2pPr>
      <a:lvl3pPr marL="358775" algn="l" rtl="0" eaLnBrk="1" fontAlgn="base" hangingPunct="1">
        <a:spcBef>
          <a:spcPct val="0"/>
        </a:spcBef>
        <a:spcAft>
          <a:spcPct val="0"/>
        </a:spcAft>
        <a:defRPr sz="3000" b="1">
          <a:solidFill>
            <a:srgbClr val="0F5494"/>
          </a:solidFill>
          <a:latin typeface="Verdana" pitchFamily="34" charset="0"/>
        </a:defRPr>
      </a:lvl3pPr>
      <a:lvl4pPr marL="358775" algn="l" rtl="0" eaLnBrk="1" fontAlgn="base" hangingPunct="1">
        <a:spcBef>
          <a:spcPct val="0"/>
        </a:spcBef>
        <a:spcAft>
          <a:spcPct val="0"/>
        </a:spcAft>
        <a:defRPr sz="3000" b="1">
          <a:solidFill>
            <a:srgbClr val="0F5494"/>
          </a:solidFill>
          <a:latin typeface="Verdana" pitchFamily="34" charset="0"/>
        </a:defRPr>
      </a:lvl4pPr>
      <a:lvl5pPr marL="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p:titleStyle>
    <p:body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pitchFamily="34" charset="0"/>
        </a:defRPr>
      </a:lvl4pPr>
      <a:lvl5pPr marL="2057400" indent="-228600" algn="l" rtl="0" eaLnBrk="1" fontAlgn="base" hangingPunct="1">
        <a:spcBef>
          <a:spcPct val="20000"/>
        </a:spcBef>
        <a:spcAft>
          <a:spcPct val="0"/>
        </a:spcAft>
        <a:buChar char="»"/>
        <a:defRPr sz="2000">
          <a:solidFill>
            <a:schemeClr val="tx1"/>
          </a:solidFill>
          <a:latin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Arial" pitchFamily="34" charset="0"/>
        </a:defRPr>
      </a:lvl6pPr>
      <a:lvl7pPr marL="2971800" indent="-228600" algn="l" rtl="0" eaLnBrk="1" fontAlgn="base" hangingPunct="1">
        <a:spcBef>
          <a:spcPct val="20000"/>
        </a:spcBef>
        <a:spcAft>
          <a:spcPct val="0"/>
        </a:spcAft>
        <a:buChar char="»"/>
        <a:defRPr sz="2000">
          <a:solidFill>
            <a:schemeClr val="tx1"/>
          </a:solidFill>
          <a:latin typeface="Arial" pitchFamily="34" charset="0"/>
        </a:defRPr>
      </a:lvl7pPr>
      <a:lvl8pPr marL="3429000" indent="-228600" algn="l" rtl="0" eaLnBrk="1" fontAlgn="base" hangingPunct="1">
        <a:spcBef>
          <a:spcPct val="20000"/>
        </a:spcBef>
        <a:spcAft>
          <a:spcPct val="0"/>
        </a:spcAft>
        <a:buChar char="»"/>
        <a:defRPr sz="2000">
          <a:solidFill>
            <a:schemeClr val="tx1"/>
          </a:solidFill>
          <a:latin typeface="Arial" pitchFamily="34" charset="0"/>
        </a:defRPr>
      </a:lvl8pPr>
      <a:lvl9pPr marL="3886200" indent="-228600" algn="l" rtl="0" eaLnBrk="1" fontAlgn="base" hangingPunct="1">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7" Type="http://schemas.openxmlformats.org/officeDocument/2006/relationships/image" Target="../media/image17.jpe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www.youtube.com/watch?v=mpCdlyvMNkc"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778B1C2-8704-4C49-86CD-93199A005617}"/>
              </a:ext>
            </a:extLst>
          </p:cNvPr>
          <p:cNvSpPr/>
          <p:nvPr/>
        </p:nvSpPr>
        <p:spPr>
          <a:xfrm>
            <a:off x="539552" y="2121336"/>
            <a:ext cx="7704856" cy="1731243"/>
          </a:xfrm>
          <a:prstGeom prst="rect">
            <a:avLst/>
          </a:prstGeom>
        </p:spPr>
        <p:txBody>
          <a:bodyPr wrap="square">
            <a:spAutoFit/>
          </a:bodyPr>
          <a:lstStyle/>
          <a:p>
            <a:r>
              <a:rPr lang="en-US" sz="2400" b="1" dirty="0">
                <a:solidFill>
                  <a:srgbClr val="FFFF00"/>
                </a:solidFill>
              </a:rPr>
              <a:t>How can INTPA-G2 help?</a:t>
            </a:r>
          </a:p>
          <a:p>
            <a:endParaRPr lang="en-US" sz="2400" b="1" dirty="0">
              <a:solidFill>
                <a:srgbClr val="FFFF00"/>
              </a:solidFill>
            </a:endParaRPr>
          </a:p>
          <a:p>
            <a:r>
              <a:rPr lang="en-US" sz="2400" i="1" dirty="0">
                <a:solidFill>
                  <a:srgbClr val="FFFF00"/>
                </a:solidFill>
              </a:rPr>
              <a:t>Territorial Approach to Local Development</a:t>
            </a:r>
          </a:p>
          <a:p>
            <a:r>
              <a:rPr lang="en-GB" dirty="0">
                <a:latin typeface="Calibri"/>
                <a:ea typeface="MS PGothic" charset="0"/>
                <a:cs typeface="Calibri"/>
              </a:rPr>
              <a:t/>
            </a:r>
            <a:br>
              <a:rPr lang="en-GB" dirty="0">
                <a:latin typeface="Calibri"/>
                <a:ea typeface="MS PGothic" charset="0"/>
                <a:cs typeface="Calibri"/>
              </a:rPr>
            </a:br>
            <a:r>
              <a:rPr lang="en-GB" sz="1050" dirty="0">
                <a:latin typeface="Calibri"/>
                <a:ea typeface="MS PGothic" charset="0"/>
                <a:cs typeface="Calibri"/>
              </a:rPr>
              <a:t/>
            </a:r>
            <a:br>
              <a:rPr lang="en-GB" sz="1050" dirty="0">
                <a:latin typeface="Calibri"/>
                <a:ea typeface="MS PGothic" charset="0"/>
                <a:cs typeface="Calibri"/>
              </a:rPr>
            </a:br>
            <a:endParaRPr lang="fr-FR" i="1" dirty="0">
              <a:solidFill>
                <a:schemeClr val="bg1"/>
              </a:solidFill>
            </a:endParaRPr>
          </a:p>
        </p:txBody>
      </p:sp>
      <p:sp>
        <p:nvSpPr>
          <p:cNvPr id="3" name="Rectangle 2">
            <a:extLst>
              <a:ext uri="{FF2B5EF4-FFF2-40B4-BE49-F238E27FC236}">
                <a16:creationId xmlns:a16="http://schemas.microsoft.com/office/drawing/2014/main" id="{D7AD2152-CCA3-0329-C944-4ABF1813C26B}"/>
              </a:ext>
            </a:extLst>
          </p:cNvPr>
          <p:cNvSpPr/>
          <p:nvPr/>
        </p:nvSpPr>
        <p:spPr>
          <a:xfrm>
            <a:off x="539552" y="1268760"/>
            <a:ext cx="8064896" cy="307777"/>
          </a:xfrm>
          <a:prstGeom prst="rect">
            <a:avLst/>
          </a:prstGeom>
        </p:spPr>
        <p:txBody>
          <a:bodyPr wrap="square">
            <a:spAutoFit/>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GB" sz="1400" i="0" u="none" strike="noStrike" kern="1200" cap="none" spc="0" normalizeH="0" baseline="0" noProof="0" dirty="0">
                <a:ln>
                  <a:noFill/>
                </a:ln>
                <a:solidFill>
                  <a:schemeClr val="bg1"/>
                </a:solidFill>
                <a:effectLst/>
                <a:uLnTx/>
                <a:uFillTx/>
                <a:latin typeface="+mj-lt"/>
                <a:ea typeface="MS PGothic" charset="0"/>
                <a:cs typeface="Calibri"/>
              </a:rPr>
              <a:t>Session 15:</a:t>
            </a:r>
          </a:p>
        </p:txBody>
      </p:sp>
      <p:sp>
        <p:nvSpPr>
          <p:cNvPr id="2" name="TextBox 1">
            <a:extLst>
              <a:ext uri="{FF2B5EF4-FFF2-40B4-BE49-F238E27FC236}">
                <a16:creationId xmlns:a16="http://schemas.microsoft.com/office/drawing/2014/main" id="{18E971A5-3720-9A4A-3EA7-9A2B6985578B}"/>
              </a:ext>
            </a:extLst>
          </p:cNvPr>
          <p:cNvSpPr txBox="1"/>
          <p:nvPr/>
        </p:nvSpPr>
        <p:spPr>
          <a:xfrm>
            <a:off x="3229643" y="4869160"/>
            <a:ext cx="5374805" cy="769441"/>
          </a:xfrm>
          <a:prstGeom prst="rect">
            <a:avLst/>
          </a:prstGeom>
          <a:noFill/>
        </p:spPr>
        <p:txBody>
          <a:bodyPr wrap="none" rtlCol="0">
            <a:spAutoFit/>
          </a:bodyPr>
          <a:lstStyle/>
          <a:p>
            <a:pPr lvl="0" algn="r">
              <a:spcAft>
                <a:spcPts val="0"/>
              </a:spcAft>
              <a:defRPr/>
            </a:pPr>
            <a:r>
              <a:rPr lang="en-US" b="1" dirty="0">
                <a:solidFill>
                  <a:srgbClr val="FFFF00"/>
                </a:solidFill>
                <a:latin typeface="Arial" panose="020B0604020202020204" pitchFamily="34" charset="0"/>
                <a:ea typeface="MS Mincho" panose="02020609040205080304" pitchFamily="49" charset="-128"/>
                <a:cs typeface="Times New Roman" panose="02020603050405020304" pitchFamily="18" charset="0"/>
              </a:rPr>
              <a:t>REGIONAL SEMINAR FOR AFRICAN ENGLISH-SPEAKING COUNTRIES</a:t>
            </a:r>
            <a:endParaRPr lang="fr-BE"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endParaRPr>
          </a:p>
          <a:p>
            <a:pPr lvl="0" algn="r">
              <a:spcAft>
                <a:spcPts val="0"/>
              </a:spcAft>
              <a:defRPr/>
            </a:pPr>
            <a:r>
              <a:rPr lang="en-GB" dirty="0">
                <a:solidFill>
                  <a:srgbClr val="FFFF00"/>
                </a:solidFill>
                <a:latin typeface="Arial" panose="020B0604020202020204" pitchFamily="34" charset="0"/>
                <a:ea typeface="Calibri" panose="020F0502020204030204" pitchFamily="34" charset="0"/>
                <a:cs typeface="Times New Roman" panose="02020603050405020304" pitchFamily="18" charset="0"/>
              </a:rPr>
              <a:t>Territorial Approach to Local Development (TALD)</a:t>
            </a:r>
            <a:endParaRPr lang="fr-BE" dirty="0">
              <a:solidFill>
                <a:srgbClr val="FFFF00"/>
              </a:solidFill>
              <a:latin typeface="Arial" panose="020B0604020202020204" pitchFamily="34" charset="0"/>
              <a:cs typeface="Times New Roman" panose="02020603050405020304" pitchFamily="18" charset="0"/>
            </a:endParaRPr>
          </a:p>
          <a:p>
            <a:pPr lvl="0" algn="r">
              <a:spcAft>
                <a:spcPts val="0"/>
              </a:spcAft>
              <a:defRPr/>
            </a:pPr>
            <a:endParaRPr lang="en-GB" sz="1000" dirty="0">
              <a:solidFill>
                <a:srgbClr val="FFFF00"/>
              </a:solidFill>
              <a:latin typeface="Arial" panose="020B0604020202020204" pitchFamily="34" charset="0"/>
              <a:cs typeface="Times New Roman" panose="02020603050405020304" pitchFamily="18" charset="0"/>
            </a:endParaRPr>
          </a:p>
          <a:p>
            <a:pPr lvl="0" algn="r">
              <a:spcAft>
                <a:spcPts val="0"/>
              </a:spcAft>
              <a:defRPr/>
            </a:pPr>
            <a:r>
              <a:rPr lang="en-GB" sz="1000" dirty="0">
                <a:solidFill>
                  <a:srgbClr val="FFFF00"/>
                </a:solidFill>
                <a:latin typeface="Arial" panose="020B0604020202020204" pitchFamily="34" charset="0"/>
                <a:cs typeface="Times New Roman" panose="02020603050405020304" pitchFamily="18" charset="0"/>
              </a:rPr>
              <a:t> JOHANNESBURG,  SOUTH AFRICA, OCTOBER 26-28, 2022</a:t>
            </a:r>
            <a:endParaRPr lang="en-GB" sz="1000" strike="sngStrike" dirty="0">
              <a:solidFill>
                <a:srgbClr val="FF0000"/>
              </a:solidFill>
              <a:latin typeface="Arial" panose="020B060402020202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34E61A9F-EF07-32C4-69AF-4608DBFE675B}"/>
              </a:ext>
            </a:extLst>
          </p:cNvPr>
          <p:cNvSpPr/>
          <p:nvPr/>
        </p:nvSpPr>
        <p:spPr>
          <a:xfrm>
            <a:off x="-36512" y="5877272"/>
            <a:ext cx="9252520" cy="246221"/>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ts val="0"/>
              </a:spcAft>
              <a:buClrTx/>
              <a:buSzTx/>
              <a:buFontTx/>
              <a:buNone/>
              <a:tabLst/>
              <a:defRPr/>
            </a:pPr>
            <a:r>
              <a:rPr kumimoji="0" lang="en-GB" sz="1000" b="0" i="0" u="none" strike="noStrike" kern="1200" cap="none" spc="0" normalizeH="0" baseline="0" noProof="0" dirty="0">
                <a:ln>
                  <a:noFill/>
                </a:ln>
                <a:solidFill>
                  <a:srgbClr val="FFFF00"/>
                </a:solidFill>
                <a:effectLst/>
                <a:uLnTx/>
                <a:uFillTx/>
                <a:latin typeface="Arial" panose="020B0604020202020204" pitchFamily="34" charset="0"/>
                <a:ea typeface="+mn-ea"/>
                <a:cs typeface="Times New Roman" panose="02020603050405020304" pitchFamily="18" charset="0"/>
              </a:rPr>
              <a:t>Organized by the European Commission DG INTPA, </a:t>
            </a:r>
            <a:r>
              <a:rPr lang="en-GB" sz="1000" dirty="0">
                <a:solidFill>
                  <a:srgbClr val="FFFF00"/>
                </a:solidFill>
                <a:latin typeface="Arial" panose="020B0604020202020204" pitchFamily="34" charset="0"/>
                <a:cs typeface="Times New Roman" panose="02020603050405020304" pitchFamily="18" charset="0"/>
              </a:rPr>
              <a:t> </a:t>
            </a:r>
            <a:r>
              <a:rPr kumimoji="0" lang="en-GB" sz="1000" b="0" i="0" u="none" strike="noStrike" kern="1200" cap="none" spc="0" normalizeH="0" baseline="0" noProof="0" dirty="0">
                <a:ln>
                  <a:noFill/>
                </a:ln>
                <a:solidFill>
                  <a:srgbClr val="FFFF00"/>
                </a:solidFill>
                <a:effectLst/>
                <a:uLnTx/>
                <a:uFillTx/>
                <a:latin typeface="Arial" panose="020B0604020202020204" pitchFamily="34" charset="0"/>
                <a:ea typeface="+mn-ea"/>
                <a:cs typeface="Times New Roman" panose="02020603050405020304" pitchFamily="18" charset="0"/>
              </a:rPr>
              <a:t>Unit G2 – Local Authorities, Civil Society and Foundations</a:t>
            </a:r>
            <a:endParaRPr kumimoji="0" lang="fr-BE" sz="1000" b="0" i="0" u="none" strike="noStrike" kern="1200" cap="none" spc="0" normalizeH="0" baseline="0" noProof="0" dirty="0">
              <a:ln>
                <a:noFill/>
              </a:ln>
              <a:solidFill>
                <a:srgbClr val="FFFF00"/>
              </a:solidFill>
              <a:effectLst/>
              <a:uLnTx/>
              <a:uFillTx/>
              <a:latin typeface="Arial" panose="020B0604020202020204" pitchFamily="34" charset="0"/>
              <a:ea typeface="+mn-ea"/>
              <a:cs typeface="Times New Roman" panose="02020603050405020304" pitchFamily="18" charset="0"/>
            </a:endParaRPr>
          </a:p>
        </p:txBody>
      </p:sp>
    </p:spTree>
    <p:extLst>
      <p:ext uri="{BB962C8B-B14F-4D97-AF65-F5344CB8AC3E}">
        <p14:creationId xmlns:p14="http://schemas.microsoft.com/office/powerpoint/2010/main" val="40511763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hape 399">
            <a:extLst>
              <a:ext uri="{FF2B5EF4-FFF2-40B4-BE49-F238E27FC236}">
                <a16:creationId xmlns:a16="http://schemas.microsoft.com/office/drawing/2014/main" id="{2F8CDEE9-2489-3C62-3D48-437B026311AE}"/>
              </a:ext>
            </a:extLst>
          </p:cNvPr>
          <p:cNvSpPr>
            <a:spLocks noGrp="1" noChangeArrowheads="1"/>
          </p:cNvSpPr>
          <p:nvPr>
            <p:ph type="title"/>
          </p:nvPr>
        </p:nvSpPr>
        <p:spPr>
          <a:xfrm>
            <a:off x="179388" y="115888"/>
            <a:ext cx="8785225" cy="649287"/>
          </a:xfrm>
        </p:spPr>
        <p:txBody>
          <a:bodyPr lIns="91425" tIns="45700" rIns="91425" bIns="45700"/>
          <a:lstStyle/>
          <a:p>
            <a:pPr algn="ctr">
              <a:buSzPct val="25000"/>
            </a:pPr>
            <a:r>
              <a:rPr lang="en-GB" altLang="en-US" sz="2400" b="0">
                <a:solidFill>
                  <a:srgbClr val="FFFFFF"/>
                </a:solidFill>
                <a:sym typeface="Verdana" panose="020B0604030504040204" pitchFamily="34" charset="0"/>
              </a:rPr>
              <a:t/>
            </a:r>
            <a:br>
              <a:rPr lang="en-GB" altLang="en-US" sz="2400" b="0">
                <a:solidFill>
                  <a:srgbClr val="FFFFFF"/>
                </a:solidFill>
                <a:sym typeface="Verdana" panose="020B0604030504040204" pitchFamily="34" charset="0"/>
              </a:rPr>
            </a:br>
            <a:r>
              <a:rPr lang="en-GB" altLang="en-US" sz="2400" b="0">
                <a:solidFill>
                  <a:srgbClr val="FFFFFF"/>
                </a:solidFill>
                <a:sym typeface="Verdana" panose="020B0604030504040204" pitchFamily="34" charset="0"/>
              </a:rPr>
              <a:t/>
            </a:r>
            <a:br>
              <a:rPr lang="en-GB" altLang="en-US" sz="2400" b="0">
                <a:solidFill>
                  <a:srgbClr val="FFFFFF"/>
                </a:solidFill>
                <a:sym typeface="Verdana" panose="020B0604030504040204" pitchFamily="34" charset="0"/>
              </a:rPr>
            </a:br>
            <a:endParaRPr lang="en-GB" altLang="en-US" sz="2400" b="0">
              <a:solidFill>
                <a:srgbClr val="FFFFFF"/>
              </a:solidFill>
              <a:sym typeface="Verdana" panose="020B0604030504040204" pitchFamily="34" charset="0"/>
            </a:endParaRPr>
          </a:p>
        </p:txBody>
      </p:sp>
      <p:sp>
        <p:nvSpPr>
          <p:cNvPr id="15364" name="Shape 401">
            <a:extLst>
              <a:ext uri="{FF2B5EF4-FFF2-40B4-BE49-F238E27FC236}">
                <a16:creationId xmlns:a16="http://schemas.microsoft.com/office/drawing/2014/main" id="{AFEF4FEC-CCD9-DAC5-5EE6-DA2FF9D3BCE6}"/>
              </a:ext>
            </a:extLst>
          </p:cNvPr>
          <p:cNvSpPr>
            <a:spLocks noChangeArrowheads="1"/>
          </p:cNvSpPr>
          <p:nvPr/>
        </p:nvSpPr>
        <p:spPr bwMode="auto">
          <a:xfrm>
            <a:off x="4787900" y="6165850"/>
            <a:ext cx="4572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ClrTx/>
              <a:buSzPct val="25000"/>
              <a:buFontTx/>
              <a:buNone/>
            </a:pPr>
            <a:r>
              <a:rPr lang="en-GB" altLang="en-US" sz="1200" i="0">
                <a:sym typeface="Verdana" panose="020B0604030504040204" pitchFamily="34" charset="0"/>
              </a:rPr>
              <a:t>.</a:t>
            </a:r>
          </a:p>
        </p:txBody>
      </p:sp>
      <p:sp>
        <p:nvSpPr>
          <p:cNvPr id="403" name="Shape 403">
            <a:extLst>
              <a:ext uri="{FF2B5EF4-FFF2-40B4-BE49-F238E27FC236}">
                <a16:creationId xmlns:a16="http://schemas.microsoft.com/office/drawing/2014/main" id="{EF2FAB56-5767-42B6-2C63-2C110AF71F1D}"/>
              </a:ext>
            </a:extLst>
          </p:cNvPr>
          <p:cNvSpPr>
            <a:spLocks noChangeArrowheads="1"/>
          </p:cNvSpPr>
          <p:nvPr/>
        </p:nvSpPr>
        <p:spPr bwMode="auto">
          <a:xfrm>
            <a:off x="323850" y="2486025"/>
            <a:ext cx="8496300" cy="3538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ClrTx/>
              <a:buSzPct val="25000"/>
              <a:buFontTx/>
              <a:buNone/>
            </a:pPr>
            <a:endParaRPr lang="fr-BE" altLang="en-US" sz="2700" i="0">
              <a:sym typeface="Verdana" panose="020B0604030504040204" pitchFamily="34" charset="0"/>
            </a:endParaRPr>
          </a:p>
        </p:txBody>
      </p:sp>
      <p:sp>
        <p:nvSpPr>
          <p:cNvPr id="8" name="ZoneTexte 7">
            <a:extLst>
              <a:ext uri="{FF2B5EF4-FFF2-40B4-BE49-F238E27FC236}">
                <a16:creationId xmlns:a16="http://schemas.microsoft.com/office/drawing/2014/main" id="{4AD1F72E-DB51-3174-A4FE-F531C45A087B}"/>
              </a:ext>
            </a:extLst>
          </p:cNvPr>
          <p:cNvSpPr txBox="1"/>
          <p:nvPr/>
        </p:nvSpPr>
        <p:spPr bwMode="auto">
          <a:xfrm>
            <a:off x="395287" y="2021920"/>
            <a:ext cx="8353425" cy="4503797"/>
          </a:xfrm>
          <a:prstGeom prst="rect">
            <a:avLst/>
          </a:prstGeom>
          <a:noFill/>
          <a:ln>
            <a:noFill/>
          </a:ln>
        </p:spPr>
        <p:txBody>
          <a:bodyPr>
            <a:spAutoFit/>
          </a:bodyPr>
          <a:lstStyle/>
          <a:p>
            <a:pPr marL="184150" lvl="1">
              <a:spcBef>
                <a:spcPts val="400"/>
              </a:spcBef>
              <a:spcAft>
                <a:spcPts val="0"/>
              </a:spcAft>
              <a:buSzPct val="100000"/>
              <a:defRPr/>
            </a:pPr>
            <a:r>
              <a:rPr lang="en-GB" sz="2200" b="1" dirty="0"/>
              <a:t>Steps to access support from the TALD Facility: </a:t>
            </a:r>
          </a:p>
          <a:p>
            <a:pPr marL="184150" lvl="1">
              <a:spcBef>
                <a:spcPts val="400"/>
              </a:spcBef>
              <a:spcAft>
                <a:spcPts val="0"/>
              </a:spcAft>
              <a:buSzPct val="100000"/>
              <a:defRPr/>
            </a:pPr>
            <a:endParaRPr lang="en-GB" sz="800" dirty="0"/>
          </a:p>
          <a:p>
            <a:pPr marL="927100" lvl="2" indent="-285750">
              <a:spcBef>
                <a:spcPts val="400"/>
              </a:spcBef>
              <a:spcAft>
                <a:spcPts val="0"/>
              </a:spcAft>
              <a:buSzPct val="100000"/>
              <a:buFont typeface="Wingdings" panose="05000000000000000000" pitchFamily="2" charset="2"/>
              <a:buChar char="Ø"/>
              <a:defRPr/>
            </a:pPr>
            <a:r>
              <a:rPr lang="en-GB" sz="2000" dirty="0">
                <a:latin typeface="+mj-lt"/>
                <a:ea typeface="Calibri" panose="020F0502020204030204" pitchFamily="34" charset="0"/>
              </a:rPr>
              <a:t>EUD send a preliminary request (email) to INTPA G2</a:t>
            </a:r>
          </a:p>
          <a:p>
            <a:pPr marL="927100" lvl="2" indent="-285750">
              <a:spcBef>
                <a:spcPts val="400"/>
              </a:spcBef>
              <a:spcAft>
                <a:spcPts val="0"/>
              </a:spcAft>
              <a:buSzPct val="100000"/>
              <a:buFont typeface="Wingdings" panose="05000000000000000000" pitchFamily="2" charset="2"/>
              <a:buChar char="Ø"/>
              <a:defRPr/>
            </a:pPr>
            <a:r>
              <a:rPr lang="en-GB" sz="2000" dirty="0">
                <a:latin typeface="+mj-lt"/>
                <a:ea typeface="Calibri" panose="020F0502020204030204" pitchFamily="34" charset="0"/>
              </a:rPr>
              <a:t>Schedule a coordination call EUD-G2-TALD to understand the needs</a:t>
            </a:r>
          </a:p>
          <a:p>
            <a:pPr marL="927100" lvl="2" indent="-285750">
              <a:spcBef>
                <a:spcPts val="400"/>
              </a:spcBef>
              <a:spcAft>
                <a:spcPts val="0"/>
              </a:spcAft>
              <a:buSzPct val="100000"/>
              <a:buFont typeface="Wingdings" panose="05000000000000000000" pitchFamily="2" charset="2"/>
              <a:buChar char="Ø"/>
              <a:defRPr/>
            </a:pPr>
            <a:r>
              <a:rPr lang="en-GB" sz="2000" dirty="0">
                <a:latin typeface="+mj-lt"/>
                <a:ea typeface="Calibri" panose="020F0502020204030204" pitchFamily="34" charset="0"/>
              </a:rPr>
              <a:t>If pertinent, TALD Facility shares template TORs</a:t>
            </a:r>
          </a:p>
          <a:p>
            <a:pPr marL="927100" lvl="2" indent="-285750">
              <a:spcBef>
                <a:spcPts val="400"/>
              </a:spcBef>
              <a:spcAft>
                <a:spcPts val="0"/>
              </a:spcAft>
              <a:buSzPct val="100000"/>
              <a:buFont typeface="Wingdings" panose="05000000000000000000" pitchFamily="2" charset="2"/>
              <a:buChar char="Ø"/>
              <a:defRPr/>
            </a:pPr>
            <a:r>
              <a:rPr lang="en-GB" sz="2000" dirty="0">
                <a:latin typeface="+mj-lt"/>
                <a:ea typeface="Calibri" panose="020F0502020204030204" pitchFamily="34" charset="0"/>
              </a:rPr>
              <a:t>EUD drafts TORs fine-tuning the request</a:t>
            </a:r>
          </a:p>
          <a:p>
            <a:pPr marL="927100" lvl="2" indent="-285750">
              <a:spcBef>
                <a:spcPts val="400"/>
              </a:spcBef>
              <a:spcAft>
                <a:spcPts val="0"/>
              </a:spcAft>
              <a:buSzPct val="100000"/>
              <a:buFont typeface="Wingdings" panose="05000000000000000000" pitchFamily="2" charset="2"/>
              <a:buChar char="Ø"/>
              <a:defRPr/>
            </a:pPr>
            <a:r>
              <a:rPr lang="en-GB" sz="2000" dirty="0">
                <a:latin typeface="+mj-lt"/>
                <a:ea typeface="Calibri" panose="020F0502020204030204" pitchFamily="34" charset="0"/>
              </a:rPr>
              <a:t>G2 approves the TORs</a:t>
            </a:r>
          </a:p>
          <a:p>
            <a:pPr marL="927100" lvl="2" indent="-285750">
              <a:spcBef>
                <a:spcPts val="400"/>
              </a:spcBef>
              <a:spcAft>
                <a:spcPts val="0"/>
              </a:spcAft>
              <a:buSzPct val="100000"/>
              <a:buFont typeface="Wingdings" panose="05000000000000000000" pitchFamily="2" charset="2"/>
              <a:buChar char="Ø"/>
              <a:defRPr/>
            </a:pPr>
            <a:r>
              <a:rPr lang="en-GB" sz="2000" dirty="0">
                <a:latin typeface="+mj-lt"/>
                <a:ea typeface="Calibri" panose="020F0502020204030204" pitchFamily="34" charset="0"/>
              </a:rPr>
              <a:t>TALD Facility proposes experts to EUD</a:t>
            </a:r>
          </a:p>
          <a:p>
            <a:pPr marL="927100" lvl="2" indent="-285750">
              <a:spcBef>
                <a:spcPts val="400"/>
              </a:spcBef>
              <a:spcAft>
                <a:spcPts val="0"/>
              </a:spcAft>
              <a:buSzPct val="100000"/>
              <a:buFont typeface="Wingdings" panose="05000000000000000000" pitchFamily="2" charset="2"/>
              <a:buChar char="Ø"/>
              <a:defRPr/>
            </a:pPr>
            <a:r>
              <a:rPr lang="en-GB" sz="2000" dirty="0">
                <a:latin typeface="+mj-lt"/>
                <a:ea typeface="Calibri" panose="020F0502020204030204" pitchFamily="34" charset="0"/>
              </a:rPr>
              <a:t>EUD and G2 agree on selected expert(s)</a:t>
            </a:r>
          </a:p>
          <a:p>
            <a:pPr marL="927100" lvl="2" indent="-285750">
              <a:spcBef>
                <a:spcPts val="400"/>
              </a:spcBef>
              <a:spcAft>
                <a:spcPts val="0"/>
              </a:spcAft>
              <a:buSzPct val="100000"/>
              <a:buFont typeface="Wingdings" panose="05000000000000000000" pitchFamily="2" charset="2"/>
              <a:buChar char="Ø"/>
              <a:defRPr/>
            </a:pPr>
            <a:r>
              <a:rPr lang="en-GB" sz="2000" dirty="0">
                <a:latin typeface="+mj-lt"/>
                <a:ea typeface="Calibri" panose="020F0502020204030204" pitchFamily="34" charset="0"/>
              </a:rPr>
              <a:t>Experts report directly to EUD</a:t>
            </a:r>
          </a:p>
          <a:p>
            <a:pPr marL="927100" lvl="2" indent="-285750">
              <a:spcBef>
                <a:spcPts val="400"/>
              </a:spcBef>
              <a:spcAft>
                <a:spcPts val="0"/>
              </a:spcAft>
              <a:buSzPct val="100000"/>
              <a:buFont typeface="Wingdings" panose="05000000000000000000" pitchFamily="2" charset="2"/>
              <a:buChar char="Ø"/>
              <a:defRPr/>
            </a:pPr>
            <a:r>
              <a:rPr lang="en-GB" sz="2000" dirty="0">
                <a:latin typeface="+mj-lt"/>
                <a:ea typeface="Calibri" panose="020F0502020204030204" pitchFamily="34" charset="0"/>
              </a:rPr>
              <a:t>EUD approves the expert(s) report(s)</a:t>
            </a:r>
          </a:p>
          <a:p>
            <a:pPr marL="927100" lvl="2" indent="-285750">
              <a:spcBef>
                <a:spcPts val="400"/>
              </a:spcBef>
              <a:spcAft>
                <a:spcPts val="0"/>
              </a:spcAft>
              <a:buSzPct val="100000"/>
              <a:buFont typeface="Wingdings" panose="05000000000000000000" pitchFamily="2" charset="2"/>
              <a:buChar char="Ø"/>
              <a:defRPr/>
            </a:pPr>
            <a:r>
              <a:rPr lang="en-GB" sz="2000" dirty="0">
                <a:latin typeface="+mj-lt"/>
                <a:ea typeface="Calibri" panose="020F0502020204030204" pitchFamily="34" charset="0"/>
              </a:rPr>
              <a:t>G2/TALD Facility verify contractual compliance</a:t>
            </a:r>
          </a:p>
        </p:txBody>
      </p:sp>
      <p:sp>
        <p:nvSpPr>
          <p:cNvPr id="9" name="TextBox 8">
            <a:extLst>
              <a:ext uri="{FF2B5EF4-FFF2-40B4-BE49-F238E27FC236}">
                <a16:creationId xmlns:a16="http://schemas.microsoft.com/office/drawing/2014/main" id="{1DB4A9BB-7024-18AA-0868-E3975B7438A8}"/>
              </a:ext>
            </a:extLst>
          </p:cNvPr>
          <p:cNvSpPr txBox="1"/>
          <p:nvPr/>
        </p:nvSpPr>
        <p:spPr bwMode="auto">
          <a:xfrm>
            <a:off x="3993964" y="6488668"/>
            <a:ext cx="1156072" cy="369332"/>
          </a:xfrm>
          <a:prstGeom prst="rect">
            <a:avLst/>
          </a:prstGeom>
          <a:solidFill>
            <a:schemeClr val="bg1"/>
          </a:solidFill>
          <a:ln>
            <a:noFill/>
          </a:ln>
        </p:spPr>
        <p:txBody>
          <a:bodyPr wrap="square" rtlCol="0">
            <a:spAutoFit/>
          </a:bodyPr>
          <a:lstStyle/>
          <a:p>
            <a:pPr>
              <a:spcBef>
                <a:spcPct val="20000"/>
              </a:spcBef>
            </a:pPr>
            <a:endParaRPr lang="fr-FR" sz="1800" dirty="0"/>
          </a:p>
        </p:txBody>
      </p:sp>
    </p:spTree>
    <p:extLst>
      <p:ext uri="{BB962C8B-B14F-4D97-AF65-F5344CB8AC3E}">
        <p14:creationId xmlns:p14="http://schemas.microsoft.com/office/powerpoint/2010/main" val="3975239745"/>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03"/>
                                        </p:tgtEl>
                                        <p:attrNameLst>
                                          <p:attrName>style.visibility</p:attrName>
                                        </p:attrNameLst>
                                      </p:cBhvr>
                                      <p:to>
                                        <p:strVal val="visible"/>
                                      </p:to>
                                    </p:set>
                                    <p:animEffect transition="in" filter="fade">
                                      <p:cBhvr>
                                        <p:cTn id="7" dur="500"/>
                                        <p:tgtEl>
                                          <p:spTgt spid="4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778B1C2-8704-4C49-86CD-93199A005617}"/>
              </a:ext>
            </a:extLst>
          </p:cNvPr>
          <p:cNvSpPr/>
          <p:nvPr/>
        </p:nvSpPr>
        <p:spPr>
          <a:xfrm>
            <a:off x="476672" y="1916832"/>
            <a:ext cx="8190656" cy="2308324"/>
          </a:xfrm>
          <a:prstGeom prst="rect">
            <a:avLst/>
          </a:prstGeom>
        </p:spPr>
        <p:txBody>
          <a:bodyPr wrap="square">
            <a:spAutoFit/>
          </a:bodyPr>
          <a:lstStyle/>
          <a:p>
            <a:pPr algn="ctr"/>
            <a:endParaRPr lang="en-US" sz="3600" dirty="0">
              <a:solidFill>
                <a:srgbClr val="FFFF00"/>
              </a:solidFill>
            </a:endParaRPr>
          </a:p>
          <a:p>
            <a:pPr algn="ctr"/>
            <a:r>
              <a:rPr lang="en-US" sz="3600" dirty="0">
                <a:solidFill>
                  <a:srgbClr val="FFFF00"/>
                </a:solidFill>
              </a:rPr>
              <a:t>More information</a:t>
            </a:r>
          </a:p>
          <a:p>
            <a:pPr algn="ctr"/>
            <a:endParaRPr lang="en-US" sz="3600" b="1" dirty="0">
              <a:solidFill>
                <a:srgbClr val="FFFF00"/>
              </a:solidFill>
            </a:endParaRPr>
          </a:p>
          <a:p>
            <a:pPr algn="ctr"/>
            <a:r>
              <a:rPr lang="en-US" sz="3600" b="1" dirty="0">
                <a:solidFill>
                  <a:srgbClr val="FFFF00"/>
                </a:solidFill>
              </a:rPr>
              <a:t>Please contact us!</a:t>
            </a:r>
            <a:endParaRPr lang="en-US" sz="1400" b="1" dirty="0">
              <a:solidFill>
                <a:srgbClr val="FFFF00"/>
              </a:solidFill>
            </a:endParaRPr>
          </a:p>
        </p:txBody>
      </p:sp>
    </p:spTree>
    <p:extLst>
      <p:ext uri="{BB962C8B-B14F-4D97-AF65-F5344CB8AC3E}">
        <p14:creationId xmlns:p14="http://schemas.microsoft.com/office/powerpoint/2010/main" val="39735115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bernalc\AppData\Local\Microsoft\Windows\INetCache\Content.Outlook\A5VFMZ6D\UCLGA LOGO.jpg"/>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5004048" y="2708920"/>
            <a:ext cx="3109433" cy="969375"/>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p:nvPr>
        </p:nvSpPr>
        <p:spPr>
          <a:xfrm>
            <a:off x="395288" y="1392664"/>
            <a:ext cx="8229600" cy="830997"/>
          </a:xfrm>
          <a:prstGeom prst="rect">
            <a:avLst/>
          </a:prstGeom>
        </p:spPr>
        <p:txBody>
          <a:bodyPr wrap="square">
            <a:spAutoFit/>
          </a:bodyPr>
          <a:lstStyle/>
          <a:p>
            <a:r>
              <a:rPr lang="en-US" sz="2400" dirty="0">
                <a:solidFill>
                  <a:srgbClr val="0070C0"/>
                </a:solidFill>
                <a:latin typeface="+mn-lt"/>
                <a:ea typeface="MS PGothic" charset="0"/>
                <a:cs typeface="Calibri"/>
              </a:rPr>
              <a:t>The 5 </a:t>
            </a:r>
            <a:r>
              <a:rPr lang="en-US" sz="2400" b="1" dirty="0">
                <a:solidFill>
                  <a:srgbClr val="0070C0"/>
                </a:solidFill>
                <a:latin typeface="+mn-lt"/>
                <a:ea typeface="MS PGothic" charset="0"/>
                <a:cs typeface="Calibri"/>
              </a:rPr>
              <a:t>Framework Partnership Agreements with global associations of Local Authorities</a:t>
            </a:r>
            <a:endParaRPr lang="en-US" dirty="0">
              <a:solidFill>
                <a:srgbClr val="0070C0"/>
              </a:solidFill>
              <a:latin typeface="+mn-lt"/>
            </a:endParaRPr>
          </a:p>
        </p:txBody>
      </p:sp>
      <p:pic>
        <p:nvPicPr>
          <p:cNvPr id="1028" name="Picture 4" descr="C:\Users\bernalc\AppData\Local\Microsoft\Windows\INetCache\Content.Outlook\A5VFMZ6D\clgf_logo.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65037" y="4431383"/>
            <a:ext cx="1218932" cy="158417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85811" y="4431383"/>
            <a:ext cx="1547646" cy="1307603"/>
          </a:xfrm>
          <a:prstGeom prst="rect">
            <a:avLst/>
          </a:prstGeom>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51520" y="2708920"/>
            <a:ext cx="3121762" cy="1332930"/>
          </a:xfrm>
          <a:prstGeom prst="rect">
            <a:avLst/>
          </a:prstGeom>
        </p:spPr>
      </p:pic>
      <p:pic>
        <p:nvPicPr>
          <p:cNvPr id="1030" name="Picture 6" descr="C:\Users\bernalc\AppData\Local\Microsoft\Windows\INetCache\Content.Outlook\A5VFMZ6D\logo_platforma_new.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60031" y="4296184"/>
            <a:ext cx="3024337" cy="12728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81649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23528" y="1484784"/>
            <a:ext cx="8536131" cy="4267844"/>
          </a:xfrm>
        </p:spPr>
        <p:txBody>
          <a:bodyPr/>
          <a:lstStyle/>
          <a:p>
            <a:pPr>
              <a:spcBef>
                <a:spcPts val="0"/>
              </a:spcBef>
              <a:buFont typeface="Wingdings" pitchFamily="2" charset="2"/>
              <a:buChar char="Ø"/>
            </a:pPr>
            <a:r>
              <a:rPr lang="fr-BE" sz="2000" i="0" kern="1200" dirty="0">
                <a:latin typeface="+mj-lt"/>
              </a:rPr>
              <a:t>5 </a:t>
            </a:r>
            <a:r>
              <a:rPr lang="en-US" sz="2000" i="0" kern="1200" dirty="0">
                <a:latin typeface="+mj-lt"/>
              </a:rPr>
              <a:t>Framework partners agreements (policy) </a:t>
            </a:r>
          </a:p>
          <a:p>
            <a:pPr>
              <a:spcBef>
                <a:spcPts val="0"/>
              </a:spcBef>
              <a:buFont typeface="Wingdings" pitchFamily="2" charset="2"/>
              <a:buChar char="Ø"/>
            </a:pPr>
            <a:endParaRPr lang="en-US" sz="2000" i="0" kern="1200" dirty="0">
              <a:latin typeface="+mj-lt"/>
            </a:endParaRPr>
          </a:p>
          <a:p>
            <a:pPr>
              <a:spcBef>
                <a:spcPts val="0"/>
              </a:spcBef>
              <a:buFont typeface="Wingdings" pitchFamily="2" charset="2"/>
              <a:buChar char="Ø"/>
            </a:pPr>
            <a:r>
              <a:rPr lang="en-US" sz="2000" i="0" kern="1200" dirty="0">
                <a:latin typeface="+mj-lt"/>
              </a:rPr>
              <a:t>5 Specific grant agreements (financing </a:t>
            </a:r>
            <a:r>
              <a:rPr lang="en-US" sz="2000" i="0" kern="1200" dirty="0" err="1">
                <a:latin typeface="+mj-lt"/>
              </a:rPr>
              <a:t>programmes</a:t>
            </a:r>
            <a:r>
              <a:rPr lang="en-US" sz="2000" i="0" kern="1200" dirty="0">
                <a:latin typeface="+mj-lt"/>
              </a:rPr>
              <a:t>)</a:t>
            </a:r>
          </a:p>
          <a:p>
            <a:pPr>
              <a:spcBef>
                <a:spcPts val="0"/>
              </a:spcBef>
              <a:buFont typeface="Wingdings" pitchFamily="2" charset="2"/>
              <a:buChar char="Ø"/>
            </a:pPr>
            <a:endParaRPr lang="en-US" sz="2000" i="0" kern="1200" dirty="0">
              <a:latin typeface="+mj-lt"/>
            </a:endParaRPr>
          </a:p>
          <a:p>
            <a:pPr>
              <a:spcBef>
                <a:spcPts val="0"/>
              </a:spcBef>
              <a:buFont typeface="Wingdings" pitchFamily="2" charset="2"/>
              <a:buChar char="Ø"/>
            </a:pPr>
            <a:r>
              <a:rPr lang="en-US" sz="2000" i="0" kern="1200" dirty="0">
                <a:latin typeface="+mj-lt"/>
              </a:rPr>
              <a:t>Objectives (advocacy and capacity building)</a:t>
            </a:r>
          </a:p>
          <a:p>
            <a:pPr>
              <a:spcBef>
                <a:spcPts val="0"/>
              </a:spcBef>
              <a:buFont typeface="Wingdings" pitchFamily="2" charset="2"/>
              <a:buChar char="Ø"/>
            </a:pPr>
            <a:endParaRPr lang="en-US" sz="2000" i="0" kern="1200" dirty="0">
              <a:latin typeface="+mj-lt"/>
            </a:endParaRPr>
          </a:p>
          <a:p>
            <a:pPr>
              <a:spcBef>
                <a:spcPts val="0"/>
              </a:spcBef>
              <a:buFont typeface="Wingdings" pitchFamily="2" charset="2"/>
              <a:buChar char="Ø"/>
            </a:pPr>
            <a:r>
              <a:rPr lang="en-US" sz="2000" i="0" kern="1200" dirty="0">
                <a:latin typeface="+mj-lt"/>
              </a:rPr>
              <a:t>Effects of partnerships with INTPA (better coordination and acknowledgement)</a:t>
            </a:r>
          </a:p>
          <a:p>
            <a:pPr>
              <a:spcBef>
                <a:spcPts val="0"/>
              </a:spcBef>
              <a:buFont typeface="Wingdings" pitchFamily="2" charset="2"/>
              <a:buChar char="Ø"/>
            </a:pPr>
            <a:endParaRPr lang="en-US" sz="2000" i="0" kern="1200" dirty="0">
              <a:latin typeface="+mj-lt"/>
            </a:endParaRPr>
          </a:p>
          <a:p>
            <a:pPr>
              <a:spcBef>
                <a:spcPts val="0"/>
              </a:spcBef>
              <a:buFont typeface="Wingdings" pitchFamily="2" charset="2"/>
              <a:buChar char="Ø"/>
            </a:pPr>
            <a:r>
              <a:rPr lang="en-US" sz="2000" i="0" kern="1200" dirty="0">
                <a:latin typeface="+mj-lt"/>
              </a:rPr>
              <a:t>A new context for LA in the NDICI (LA budget line and </a:t>
            </a:r>
            <a:r>
              <a:rPr lang="en-US" sz="2000" i="0" kern="1200" dirty="0" err="1">
                <a:latin typeface="+mj-lt"/>
              </a:rPr>
              <a:t>geographisation</a:t>
            </a:r>
            <a:r>
              <a:rPr lang="en-US" sz="2000" i="0" kern="1200" dirty="0">
                <a:latin typeface="+mj-lt"/>
              </a:rPr>
              <a:t>) </a:t>
            </a:r>
          </a:p>
          <a:p>
            <a:pPr>
              <a:spcBef>
                <a:spcPts val="0"/>
              </a:spcBef>
              <a:buFont typeface="Wingdings" pitchFamily="2" charset="2"/>
              <a:buChar char="Ø"/>
            </a:pPr>
            <a:endParaRPr lang="en-US" sz="2000" i="0" kern="1200" dirty="0">
              <a:latin typeface="+mj-lt"/>
              <a:sym typeface="Wingdings" panose="05000000000000000000" pitchFamily="2" charset="2"/>
            </a:endParaRPr>
          </a:p>
          <a:p>
            <a:pPr>
              <a:spcBef>
                <a:spcPts val="0"/>
              </a:spcBef>
              <a:buFont typeface="Wingdings" pitchFamily="2" charset="2"/>
              <a:buChar char="Ø"/>
            </a:pPr>
            <a:r>
              <a:rPr lang="en-US" sz="2000" i="0" kern="1200" dirty="0">
                <a:latin typeface="+mj-lt"/>
                <a:sym typeface="Wingdings" panose="05000000000000000000" pitchFamily="2" charset="2"/>
              </a:rPr>
              <a:t>EUDEL become entry points for LA</a:t>
            </a:r>
          </a:p>
          <a:p>
            <a:pPr>
              <a:spcBef>
                <a:spcPts val="0"/>
              </a:spcBef>
              <a:buFont typeface="Wingdings" pitchFamily="2" charset="2"/>
              <a:buChar char="Ø"/>
            </a:pPr>
            <a:endParaRPr lang="en-US" sz="2000" i="0" kern="1200" dirty="0">
              <a:latin typeface="+mj-lt"/>
              <a:sym typeface="Wingdings" panose="05000000000000000000" pitchFamily="2" charset="2"/>
            </a:endParaRPr>
          </a:p>
          <a:p>
            <a:pPr>
              <a:spcBef>
                <a:spcPts val="0"/>
              </a:spcBef>
              <a:buFont typeface="Wingdings" pitchFamily="2" charset="2"/>
              <a:buChar char="Ø"/>
            </a:pPr>
            <a:r>
              <a:rPr lang="en-US" sz="2000" i="0" kern="1200" dirty="0">
                <a:latin typeface="+mj-lt"/>
                <a:sym typeface="Wingdings" panose="05000000000000000000" pitchFamily="2" charset="2"/>
              </a:rPr>
              <a:t>Policy dialogue with EUDEL (NALAs, ex: UCLGA roadmaps)</a:t>
            </a:r>
          </a:p>
          <a:p>
            <a:pPr marL="0" indent="0">
              <a:buNone/>
            </a:pPr>
            <a:endParaRPr lang="fr-BE" i="0" dirty="0">
              <a:solidFill>
                <a:srgbClr val="024B9C"/>
              </a:solidFill>
              <a:sym typeface="Wingdings" panose="05000000000000000000" pitchFamily="2" charset="2"/>
            </a:endParaRPr>
          </a:p>
        </p:txBody>
      </p:sp>
    </p:spTree>
    <p:extLst>
      <p:ext uri="{BB962C8B-B14F-4D97-AF65-F5344CB8AC3E}">
        <p14:creationId xmlns:p14="http://schemas.microsoft.com/office/powerpoint/2010/main" val="29149049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solidFill>
                  <a:srgbClr val="0070C0"/>
                </a:solidFill>
              </a:rPr>
              <a:t>Signing ceremony of FPAs</a:t>
            </a:r>
            <a:br>
              <a:rPr lang="en-IE" dirty="0">
                <a:solidFill>
                  <a:srgbClr val="0070C0"/>
                </a:solidFill>
              </a:rPr>
            </a:br>
            <a:r>
              <a:rPr lang="en-IE" sz="2400" b="0" dirty="0">
                <a:solidFill>
                  <a:srgbClr val="0070C0"/>
                </a:solidFill>
              </a:rPr>
              <a:t>12 September 2022 </a:t>
            </a:r>
            <a:endParaRPr lang="en-GB" sz="2400" b="0" dirty="0">
              <a:solidFill>
                <a:srgbClr val="0070C0"/>
              </a:solidFill>
            </a:endParaRPr>
          </a:p>
        </p:txBody>
      </p:sp>
      <p:pic>
        <p:nvPicPr>
          <p:cNvPr id="1026" name="Picture 2" descr="C:\Users\bernalc\AppData\Local\Microsoft\Windows\INetCache\Content.Outlook\A5VFMZ6D\52353326945_d318e4f544_c.jp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772210" y="2276475"/>
            <a:ext cx="7475756" cy="338978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539552" y="5805264"/>
            <a:ext cx="4572000" cy="461665"/>
          </a:xfrm>
          <a:prstGeom prst="rect">
            <a:avLst/>
          </a:prstGeom>
        </p:spPr>
        <p:txBody>
          <a:bodyPr>
            <a:spAutoFit/>
          </a:bodyPr>
          <a:lstStyle/>
          <a:p>
            <a:r>
              <a:rPr lang="es-ES" u="sng" dirty="0" err="1">
                <a:solidFill>
                  <a:srgbClr val="0000FF"/>
                </a:solidFill>
                <a:latin typeface="Calibri" panose="020F0502020204030204" pitchFamily="34" charset="0"/>
                <a:ea typeface="Calibri" panose="020F0502020204030204" pitchFamily="34" charset="0"/>
                <a:hlinkClick r:id="rId4"/>
              </a:rPr>
              <a:t>Signature</a:t>
            </a:r>
            <a:r>
              <a:rPr lang="es-ES" u="sng" dirty="0">
                <a:solidFill>
                  <a:srgbClr val="0000FF"/>
                </a:solidFill>
                <a:latin typeface="Calibri" panose="020F0502020204030204" pitchFamily="34" charset="0"/>
                <a:ea typeface="Calibri" panose="020F0502020204030204" pitchFamily="34" charset="0"/>
                <a:hlinkClick r:id="rId4"/>
              </a:rPr>
              <a:t> of Framework </a:t>
            </a:r>
            <a:r>
              <a:rPr lang="es-ES" u="sng" dirty="0" err="1">
                <a:solidFill>
                  <a:srgbClr val="0000FF"/>
                </a:solidFill>
                <a:latin typeface="Calibri" panose="020F0502020204030204" pitchFamily="34" charset="0"/>
                <a:ea typeface="Calibri" panose="020F0502020204030204" pitchFamily="34" charset="0"/>
                <a:hlinkClick r:id="rId4"/>
              </a:rPr>
              <a:t>Partnerhip</a:t>
            </a:r>
            <a:r>
              <a:rPr lang="es-ES" u="sng" dirty="0">
                <a:solidFill>
                  <a:srgbClr val="0000FF"/>
                </a:solidFill>
                <a:latin typeface="Calibri" panose="020F0502020204030204" pitchFamily="34" charset="0"/>
                <a:ea typeface="Calibri" panose="020F0502020204030204" pitchFamily="34" charset="0"/>
                <a:hlinkClick r:id="rId4"/>
              </a:rPr>
              <a:t> </a:t>
            </a:r>
            <a:r>
              <a:rPr lang="es-ES" u="sng" dirty="0" err="1">
                <a:solidFill>
                  <a:srgbClr val="0000FF"/>
                </a:solidFill>
                <a:latin typeface="Calibri" panose="020F0502020204030204" pitchFamily="34" charset="0"/>
                <a:ea typeface="Calibri" panose="020F0502020204030204" pitchFamily="34" charset="0"/>
                <a:hlinkClick r:id="rId4"/>
              </a:rPr>
              <a:t>agreements</a:t>
            </a:r>
            <a:r>
              <a:rPr lang="es-ES" u="sng" dirty="0">
                <a:solidFill>
                  <a:srgbClr val="0000FF"/>
                </a:solidFill>
                <a:latin typeface="Calibri" panose="020F0502020204030204" pitchFamily="34" charset="0"/>
                <a:ea typeface="Calibri" panose="020F0502020204030204" pitchFamily="34" charset="0"/>
                <a:hlinkClick r:id="rId4"/>
              </a:rPr>
              <a:t> </a:t>
            </a:r>
            <a:r>
              <a:rPr lang="es-ES" u="sng" dirty="0" err="1">
                <a:solidFill>
                  <a:srgbClr val="0000FF"/>
                </a:solidFill>
                <a:latin typeface="Calibri" panose="020F0502020204030204" pitchFamily="34" charset="0"/>
                <a:ea typeface="Calibri" panose="020F0502020204030204" pitchFamily="34" charset="0"/>
                <a:hlinkClick r:id="rId4"/>
              </a:rPr>
              <a:t>with</a:t>
            </a:r>
            <a:r>
              <a:rPr lang="es-ES" u="sng" dirty="0">
                <a:solidFill>
                  <a:srgbClr val="0000FF"/>
                </a:solidFill>
                <a:latin typeface="Calibri" panose="020F0502020204030204" pitchFamily="34" charset="0"/>
                <a:ea typeface="Calibri" panose="020F0502020204030204" pitchFamily="34" charset="0"/>
                <a:hlinkClick r:id="rId4"/>
              </a:rPr>
              <a:t> </a:t>
            </a:r>
            <a:r>
              <a:rPr lang="es-ES" u="sng" dirty="0" err="1">
                <a:solidFill>
                  <a:srgbClr val="0000FF"/>
                </a:solidFill>
                <a:latin typeface="Calibri" panose="020F0502020204030204" pitchFamily="34" charset="0"/>
                <a:ea typeface="Calibri" panose="020F0502020204030204" pitchFamily="34" charset="0"/>
                <a:hlinkClick r:id="rId4"/>
              </a:rPr>
              <a:t>Commissioner</a:t>
            </a:r>
            <a:r>
              <a:rPr lang="es-ES" u="sng" dirty="0">
                <a:solidFill>
                  <a:srgbClr val="0000FF"/>
                </a:solidFill>
                <a:latin typeface="Calibri" panose="020F0502020204030204" pitchFamily="34" charset="0"/>
                <a:ea typeface="Calibri" panose="020F0502020204030204" pitchFamily="34" charset="0"/>
                <a:hlinkClick r:id="rId4"/>
              </a:rPr>
              <a:t> </a:t>
            </a:r>
            <a:r>
              <a:rPr lang="es-ES" u="sng" dirty="0" err="1">
                <a:solidFill>
                  <a:srgbClr val="0000FF"/>
                </a:solidFill>
                <a:latin typeface="Calibri" panose="020F0502020204030204" pitchFamily="34" charset="0"/>
                <a:ea typeface="Calibri" panose="020F0502020204030204" pitchFamily="34" charset="0"/>
                <a:hlinkClick r:id="rId4"/>
              </a:rPr>
              <a:t>Urpilainen</a:t>
            </a:r>
            <a:r>
              <a:rPr lang="es-ES" u="sng" dirty="0">
                <a:solidFill>
                  <a:srgbClr val="0000FF"/>
                </a:solidFill>
                <a:latin typeface="Calibri" panose="020F0502020204030204" pitchFamily="34" charset="0"/>
                <a:ea typeface="Calibri" panose="020F0502020204030204" pitchFamily="34" charset="0"/>
                <a:hlinkClick r:id="rId4"/>
              </a:rPr>
              <a:t> - YouTube</a:t>
            </a:r>
            <a:endParaRPr lang="en-GB" dirty="0"/>
          </a:p>
        </p:txBody>
      </p:sp>
    </p:spTree>
    <p:extLst>
      <p:ext uri="{BB962C8B-B14F-4D97-AF65-F5344CB8AC3E}">
        <p14:creationId xmlns:p14="http://schemas.microsoft.com/office/powerpoint/2010/main" val="658009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778B1C2-8704-4C49-86CD-93199A005617}"/>
              </a:ext>
            </a:extLst>
          </p:cNvPr>
          <p:cNvSpPr/>
          <p:nvPr/>
        </p:nvSpPr>
        <p:spPr>
          <a:xfrm>
            <a:off x="1475656" y="3284984"/>
            <a:ext cx="6318448" cy="923330"/>
          </a:xfrm>
          <a:prstGeom prst="rect">
            <a:avLst/>
          </a:prstGeom>
        </p:spPr>
        <p:txBody>
          <a:bodyPr wrap="square">
            <a:spAutoFit/>
          </a:bodyPr>
          <a:lstStyle/>
          <a:p>
            <a:pPr algn="ctr"/>
            <a:r>
              <a:rPr lang="en-US" sz="5400" b="1" dirty="0">
                <a:solidFill>
                  <a:srgbClr val="FFFF00"/>
                </a:solidFill>
              </a:rPr>
              <a:t>Thank you</a:t>
            </a:r>
            <a:endParaRPr lang="en-US" sz="2400" b="1" dirty="0">
              <a:solidFill>
                <a:srgbClr val="FFFF00"/>
              </a:solidFill>
            </a:endParaRPr>
          </a:p>
        </p:txBody>
      </p:sp>
    </p:spTree>
    <p:extLst>
      <p:ext uri="{BB962C8B-B14F-4D97-AF65-F5344CB8AC3E}">
        <p14:creationId xmlns:p14="http://schemas.microsoft.com/office/powerpoint/2010/main" val="1623626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a:extLst>
              <a:ext uri="{FF2B5EF4-FFF2-40B4-BE49-F238E27FC236}">
                <a16:creationId xmlns:a16="http://schemas.microsoft.com/office/drawing/2014/main" id="{CD507091-A665-8265-2038-3BBA44A8EF3B}"/>
              </a:ext>
            </a:extLst>
          </p:cNvPr>
          <p:cNvSpPr>
            <a:spLocks noGrp="1" noChangeArrowheads="1"/>
          </p:cNvSpPr>
          <p:nvPr>
            <p:ph type="ctrTitle"/>
          </p:nvPr>
        </p:nvSpPr>
        <p:spPr>
          <a:xfrm>
            <a:off x="467518" y="692696"/>
            <a:ext cx="8208963" cy="2952750"/>
          </a:xfrm>
        </p:spPr>
        <p:txBody>
          <a:bodyPr/>
          <a:lstStyle/>
          <a:p>
            <a:pPr algn="ctr">
              <a:spcAft>
                <a:spcPts val="1000"/>
              </a:spcAft>
            </a:pPr>
            <a:r>
              <a:rPr lang="en-US" altLang="en-US" sz="4000" dirty="0">
                <a:solidFill>
                  <a:srgbClr val="FF9900"/>
                </a:solidFill>
                <a:latin typeface="Arial" panose="020B0604020202020204" pitchFamily="34" charset="0"/>
              </a:rPr>
              <a:t/>
            </a:r>
            <a:br>
              <a:rPr lang="en-US" altLang="en-US" sz="4000" dirty="0">
                <a:solidFill>
                  <a:srgbClr val="FF9900"/>
                </a:solidFill>
                <a:latin typeface="Arial" panose="020B0604020202020204" pitchFamily="34" charset="0"/>
              </a:rPr>
            </a:br>
            <a:r>
              <a:rPr lang="ar-AE" altLang="en-US" sz="4000" dirty="0">
                <a:solidFill>
                  <a:srgbClr val="FF9900"/>
                </a:solidFill>
                <a:latin typeface="Arial" panose="020B0604020202020204" pitchFamily="34" charset="0"/>
                <a:cs typeface="Arial" panose="020B0604020202020204" pitchFamily="34" charset="0"/>
              </a:rPr>
              <a:t> </a:t>
            </a:r>
            <a:r>
              <a:rPr lang="fr-BE" altLang="en-US" sz="4000" dirty="0">
                <a:solidFill>
                  <a:srgbClr val="FFFF00"/>
                </a:solidFill>
                <a:latin typeface="Arial" panose="020B0604020202020204" pitchFamily="34" charset="0"/>
                <a:cs typeface="Arial" panose="020B0604020202020204" pitchFamily="34" charset="0"/>
              </a:rPr>
              <a:t/>
            </a:r>
            <a:br>
              <a:rPr lang="fr-BE" altLang="en-US" sz="4000" dirty="0">
                <a:solidFill>
                  <a:srgbClr val="FFFF00"/>
                </a:solidFill>
                <a:latin typeface="Arial" panose="020B0604020202020204" pitchFamily="34" charset="0"/>
                <a:cs typeface="Arial" panose="020B0604020202020204" pitchFamily="34" charset="0"/>
              </a:rPr>
            </a:br>
            <a:r>
              <a:rPr lang="fr-BE" altLang="en-US" sz="4000" dirty="0">
                <a:solidFill>
                  <a:srgbClr val="FFFF00"/>
                </a:solidFill>
                <a:latin typeface="Arial" panose="020B0604020202020204" pitchFamily="34" charset="0"/>
                <a:cs typeface="Arial" panose="020B0604020202020204" pitchFamily="34" charset="0"/>
              </a:rPr>
              <a:t> </a:t>
            </a:r>
            <a:r>
              <a:rPr lang="en-US" sz="4000" b="0" dirty="0">
                <a:solidFill>
                  <a:srgbClr val="FFFF00"/>
                </a:solidFill>
              </a:rPr>
              <a:t>The TALD Facility and the Framework Partnership Agreements (FPAs)</a:t>
            </a:r>
            <a:r>
              <a:rPr lang="en-US" sz="4000" i="1" dirty="0">
                <a:solidFill>
                  <a:srgbClr val="FFFF00"/>
                </a:solidFill>
              </a:rPr>
              <a:t/>
            </a:r>
            <a:br>
              <a:rPr lang="en-US" sz="4000" i="1" dirty="0">
                <a:solidFill>
                  <a:srgbClr val="FFFF00"/>
                </a:solidFill>
              </a:rPr>
            </a:br>
            <a:r>
              <a:rPr lang="en-US" altLang="en-US" sz="4000" dirty="0"/>
              <a:t/>
            </a:r>
            <a:br>
              <a:rPr lang="en-US" altLang="en-US" sz="4000" dirty="0"/>
            </a:br>
            <a:endParaRPr lang="en-GB" altLang="en-US" sz="4000" dirty="0"/>
          </a:p>
        </p:txBody>
      </p:sp>
      <p:sp>
        <p:nvSpPr>
          <p:cNvPr id="3" name="TextBox 2">
            <a:extLst>
              <a:ext uri="{FF2B5EF4-FFF2-40B4-BE49-F238E27FC236}">
                <a16:creationId xmlns:a16="http://schemas.microsoft.com/office/drawing/2014/main" id="{F23DF8EB-F1F5-C491-F15C-9C616309DEE3}"/>
              </a:ext>
            </a:extLst>
          </p:cNvPr>
          <p:cNvSpPr txBox="1"/>
          <p:nvPr/>
        </p:nvSpPr>
        <p:spPr bwMode="auto">
          <a:xfrm>
            <a:off x="3993964" y="6488668"/>
            <a:ext cx="1156072" cy="369332"/>
          </a:xfrm>
          <a:prstGeom prst="rect">
            <a:avLst/>
          </a:prstGeom>
          <a:solidFill>
            <a:schemeClr val="bg1"/>
          </a:solidFill>
          <a:ln>
            <a:noFill/>
          </a:ln>
        </p:spPr>
        <p:txBody>
          <a:bodyPr wrap="square" rtlCol="0">
            <a:spAutoFit/>
          </a:bodyPr>
          <a:lstStyle/>
          <a:p>
            <a:pPr>
              <a:spcBef>
                <a:spcPct val="20000"/>
              </a:spcBef>
            </a:pPr>
            <a:endParaRPr lang="fr-FR" sz="1800" dirty="0"/>
          </a:p>
        </p:txBody>
      </p:sp>
      <p:pic>
        <p:nvPicPr>
          <p:cNvPr id="8" name="Picture 8" descr="Light bulb icon. light bulb vector icon. idea icon. lamp concept. peintures  murales • tableaux plat, signes, électrique | myloview.fr">
            <a:extLst>
              <a:ext uri="{FF2B5EF4-FFF2-40B4-BE49-F238E27FC236}">
                <a16:creationId xmlns:a16="http://schemas.microsoft.com/office/drawing/2014/main" id="{66223546-26ED-DB08-8354-153C5E7027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79452" y="3429000"/>
            <a:ext cx="3785096" cy="378509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96898D7-DF02-B446-80C4-4CACEB1F0BFD}"/>
              </a:ext>
            </a:extLst>
          </p:cNvPr>
          <p:cNvSpPr/>
          <p:nvPr/>
        </p:nvSpPr>
        <p:spPr>
          <a:xfrm>
            <a:off x="395536" y="1628800"/>
            <a:ext cx="9073008" cy="1169551"/>
          </a:xfrm>
          <a:prstGeom prst="rect">
            <a:avLst/>
          </a:prstGeom>
        </p:spPr>
        <p:txBody>
          <a:bodyPr wrap="square">
            <a:spAutoFit/>
          </a:bodyPr>
          <a:lstStyle/>
          <a:p>
            <a:r>
              <a:rPr lang="en-US" sz="2800" b="1" dirty="0">
                <a:solidFill>
                  <a:srgbClr val="0C5193"/>
                </a:solidFill>
              </a:rPr>
              <a:t>The TALD Facility: (2020-2023)</a:t>
            </a:r>
          </a:p>
          <a:p>
            <a:endParaRPr lang="en-US" sz="1400" dirty="0">
              <a:solidFill>
                <a:srgbClr val="0C5193"/>
              </a:solidFill>
              <a:latin typeface="+mn-lt"/>
            </a:endParaRPr>
          </a:p>
          <a:p>
            <a:endParaRPr lang="en-US" sz="1400" dirty="0">
              <a:solidFill>
                <a:srgbClr val="0C5193"/>
              </a:solidFill>
              <a:latin typeface="+mn-lt"/>
            </a:endParaRPr>
          </a:p>
          <a:p>
            <a:endParaRPr lang="en-US" sz="1400" dirty="0">
              <a:latin typeface="+mn-lt"/>
            </a:endParaRPr>
          </a:p>
        </p:txBody>
      </p:sp>
      <p:sp>
        <p:nvSpPr>
          <p:cNvPr id="4" name="TextBox 3">
            <a:extLst>
              <a:ext uri="{FF2B5EF4-FFF2-40B4-BE49-F238E27FC236}">
                <a16:creationId xmlns:a16="http://schemas.microsoft.com/office/drawing/2014/main" id="{28EF81AC-7D80-7745-948E-D61A5545F575}"/>
              </a:ext>
            </a:extLst>
          </p:cNvPr>
          <p:cNvSpPr txBox="1"/>
          <p:nvPr/>
        </p:nvSpPr>
        <p:spPr>
          <a:xfrm>
            <a:off x="395536" y="2300292"/>
            <a:ext cx="8640960" cy="850233"/>
          </a:xfrm>
          <a:prstGeom prst="rect">
            <a:avLst/>
          </a:prstGeom>
          <a:noFill/>
        </p:spPr>
        <p:txBody>
          <a:bodyPr wrap="square">
            <a:spAutoFit/>
          </a:bodyPr>
          <a:lstStyle/>
          <a:p>
            <a:pPr marL="0" marR="0" algn="just">
              <a:lnSpc>
                <a:spcPct val="115000"/>
              </a:lnSpc>
              <a:spcBef>
                <a:spcPts val="0"/>
              </a:spcBef>
              <a:spcAft>
                <a:spcPts val="600"/>
              </a:spcAft>
              <a:tabLst>
                <a:tab pos="5581015" algn="r"/>
              </a:tabLst>
            </a:pPr>
            <a:r>
              <a:rPr lang="en-AU" sz="2400" b="1" dirty="0">
                <a:latin typeface="Calibri" panose="020F0502020204030204" pitchFamily="34" charset="0"/>
                <a:ea typeface="Calibri" panose="020F0502020204030204" pitchFamily="34" charset="0"/>
                <a:cs typeface="Calibri" panose="020F0502020204030204" pitchFamily="34" charset="0"/>
              </a:rPr>
              <a:t>Four types of support </a:t>
            </a:r>
            <a:r>
              <a:rPr lang="en-AU" sz="2000" dirty="0">
                <a:latin typeface="Calibri" panose="020F0502020204030204" pitchFamily="34" charset="0"/>
                <a:ea typeface="Calibri" panose="020F0502020204030204" pitchFamily="34" charset="0"/>
                <a:cs typeface="Calibri" panose="020F0502020204030204" pitchFamily="34" charset="0"/>
              </a:rPr>
              <a:t>to accompany EU actions in topics related to decentralization, local governance and territorial development</a:t>
            </a:r>
            <a:r>
              <a:rPr lang="en-AU" sz="2000" dirty="0">
                <a:effectLst/>
                <a:latin typeface="Calibri" panose="020F0502020204030204" pitchFamily="34" charset="0"/>
                <a:ea typeface="Calibri" panose="020F0502020204030204" pitchFamily="34" charset="0"/>
                <a:cs typeface="Calibri" panose="020F0502020204030204" pitchFamily="34" charset="0"/>
              </a:rPr>
              <a:t>: </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ZoneTexte 7">
            <a:extLst>
              <a:ext uri="{FF2B5EF4-FFF2-40B4-BE49-F238E27FC236}">
                <a16:creationId xmlns:a16="http://schemas.microsoft.com/office/drawing/2014/main" id="{DAE7B08E-76D7-4B2D-B93D-5F659D188D9B}"/>
              </a:ext>
            </a:extLst>
          </p:cNvPr>
          <p:cNvSpPr txBox="1"/>
          <p:nvPr/>
        </p:nvSpPr>
        <p:spPr bwMode="auto">
          <a:xfrm>
            <a:off x="395039" y="3497327"/>
            <a:ext cx="8353425" cy="2051844"/>
          </a:xfrm>
          <a:prstGeom prst="rect">
            <a:avLst/>
          </a:prstGeom>
          <a:noFill/>
          <a:ln>
            <a:noFill/>
          </a:ln>
        </p:spPr>
        <p:txBody>
          <a:bodyPr>
            <a:spAutoFit/>
          </a:bodyPr>
          <a:lstStyle/>
          <a:p>
            <a:pPr marL="641350" lvl="1" indent="-457200">
              <a:spcBef>
                <a:spcPts val="400"/>
              </a:spcBef>
              <a:spcAft>
                <a:spcPts val="0"/>
              </a:spcAft>
              <a:buSzPct val="100000"/>
              <a:buAutoNum type="arabicPeriod"/>
              <a:defRPr/>
            </a:pPr>
            <a:r>
              <a:rPr lang="en-GB" sz="1800" b="1" dirty="0">
                <a:latin typeface="+mj-lt"/>
                <a:ea typeface="Calibri" panose="020F0502020204030204" pitchFamily="34" charset="0"/>
              </a:rPr>
              <a:t>Diagnosis and in-depth analyses:</a:t>
            </a:r>
          </a:p>
          <a:p>
            <a:endParaRPr lang="en-US" sz="1600" dirty="0"/>
          </a:p>
          <a:p>
            <a:pPr marL="342900" indent="-342900">
              <a:buFont typeface="Wingdings" pitchFamily="2" charset="2"/>
              <a:buChar char="Ø"/>
            </a:pPr>
            <a:r>
              <a:rPr lang="en-US" sz="1600" dirty="0"/>
              <a:t>Integrated </a:t>
            </a:r>
            <a:r>
              <a:rPr lang="en-US" sz="1600" b="1" dirty="0"/>
              <a:t>Decentralization</a:t>
            </a:r>
            <a:r>
              <a:rPr lang="en-US" sz="1600" dirty="0"/>
              <a:t> Diagnostic Framework (</a:t>
            </a:r>
            <a:r>
              <a:rPr lang="en-US" sz="1600" b="1" dirty="0"/>
              <a:t>IDDF</a:t>
            </a:r>
            <a:r>
              <a:rPr lang="en-US" sz="1600" dirty="0"/>
              <a:t>) </a:t>
            </a:r>
          </a:p>
          <a:p>
            <a:endParaRPr lang="en-US" sz="1600" dirty="0"/>
          </a:p>
          <a:p>
            <a:pPr marL="342900" indent="-342900">
              <a:buFont typeface="Wingdings" pitchFamily="2" charset="2"/>
              <a:buChar char="Ø"/>
            </a:pPr>
            <a:r>
              <a:rPr lang="en-US" sz="1600" dirty="0"/>
              <a:t>Integrated Territorial Development Diagnostic (</a:t>
            </a:r>
            <a:r>
              <a:rPr lang="en-US" sz="1600" b="1" dirty="0"/>
              <a:t>ITDD</a:t>
            </a:r>
            <a:r>
              <a:rPr lang="en-US" sz="1600" dirty="0"/>
              <a:t>, includes also </a:t>
            </a:r>
            <a:r>
              <a:rPr lang="en-US" sz="1600" b="1" dirty="0"/>
              <a:t>urban</a:t>
            </a:r>
            <a:r>
              <a:rPr lang="en-US" sz="1600" dirty="0"/>
              <a:t> and </a:t>
            </a:r>
            <a:r>
              <a:rPr lang="en-US" sz="1600" b="1" dirty="0"/>
              <a:t>rural</a:t>
            </a:r>
            <a:r>
              <a:rPr lang="en-US" sz="1600" dirty="0"/>
              <a:t> policies)</a:t>
            </a:r>
          </a:p>
          <a:p>
            <a:endParaRPr lang="en-GB" sz="800" dirty="0">
              <a:ea typeface="Verdana"/>
              <a:cs typeface="Verdana"/>
              <a:sym typeface="Verdana"/>
            </a:endParaRPr>
          </a:p>
          <a:p>
            <a:pPr marL="584200" lvl="1" indent="-342900">
              <a:spcBef>
                <a:spcPts val="400"/>
              </a:spcBef>
              <a:spcAft>
                <a:spcPts val="0"/>
              </a:spcAft>
              <a:buClr>
                <a:schemeClr val="lt1"/>
              </a:buClr>
              <a:buFont typeface="Wingdings" panose="05000000000000000000" pitchFamily="2" charset="2"/>
              <a:buChar char="Ø"/>
              <a:defRPr/>
            </a:pPr>
            <a:endParaRPr lang="en-GB" sz="1800" dirty="0">
              <a:ea typeface="Verdana"/>
              <a:cs typeface="Verdana"/>
              <a:sym typeface="Verdana"/>
            </a:endParaRPr>
          </a:p>
        </p:txBody>
      </p:sp>
    </p:spTree>
    <p:extLst>
      <p:ext uri="{BB962C8B-B14F-4D97-AF65-F5344CB8AC3E}">
        <p14:creationId xmlns:p14="http://schemas.microsoft.com/office/powerpoint/2010/main" val="3123530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75AEB-F9BC-9409-B70E-7BD93B7798A8}"/>
              </a:ext>
            </a:extLst>
          </p:cNvPr>
          <p:cNvSpPr>
            <a:spLocks noGrp="1"/>
          </p:cNvSpPr>
          <p:nvPr>
            <p:ph type="title"/>
          </p:nvPr>
        </p:nvSpPr>
        <p:spPr>
          <a:xfrm>
            <a:off x="395288" y="1628279"/>
            <a:ext cx="8229600" cy="936625"/>
          </a:xfrm>
        </p:spPr>
        <p:txBody>
          <a:bodyPr/>
          <a:lstStyle/>
          <a:p>
            <a:r>
              <a:rPr lang="fr-FR" sz="2200" kern="1200" dirty="0">
                <a:latin typeface="Verdana" pitchFamily="34" charset="0"/>
                <a:ea typeface="+mn-ea"/>
                <a:cs typeface="+mn-cs"/>
              </a:rPr>
              <a:t>2. Policy Dialogue:</a:t>
            </a:r>
          </a:p>
        </p:txBody>
      </p:sp>
      <p:sp>
        <p:nvSpPr>
          <p:cNvPr id="3" name="Content Placeholder 2">
            <a:extLst>
              <a:ext uri="{FF2B5EF4-FFF2-40B4-BE49-F238E27FC236}">
                <a16:creationId xmlns:a16="http://schemas.microsoft.com/office/drawing/2014/main" id="{6FB44C3F-F00C-5F2E-FE91-34205B15774A}"/>
              </a:ext>
            </a:extLst>
          </p:cNvPr>
          <p:cNvSpPr>
            <a:spLocks noGrp="1"/>
          </p:cNvSpPr>
          <p:nvPr>
            <p:ph idx="1"/>
          </p:nvPr>
        </p:nvSpPr>
        <p:spPr/>
        <p:txBody>
          <a:bodyPr/>
          <a:lstStyle/>
          <a:p>
            <a:pPr marL="184150" lvl="1" indent="0">
              <a:spcBef>
                <a:spcPts val="400"/>
              </a:spcBef>
              <a:spcAft>
                <a:spcPts val="0"/>
              </a:spcAft>
              <a:buSzPct val="100000"/>
              <a:buNone/>
              <a:defRPr/>
            </a:pPr>
            <a:endParaRPr lang="en-GB" b="0" dirty="0"/>
          </a:p>
          <a:p>
            <a:pPr marL="527050" lvl="1" indent="-342900">
              <a:spcBef>
                <a:spcPts val="400"/>
              </a:spcBef>
              <a:spcAft>
                <a:spcPts val="0"/>
              </a:spcAft>
              <a:buSzPct val="100000"/>
              <a:buFont typeface="Wingdings" pitchFamily="2" charset="2"/>
              <a:buChar char="Ø"/>
              <a:defRPr/>
            </a:pPr>
            <a:r>
              <a:rPr lang="en-GB" b="0" dirty="0"/>
              <a:t>High level Dialogue between EU (possible with Member States) and the n</a:t>
            </a:r>
            <a:r>
              <a:rPr lang="en-GB" dirty="0"/>
              <a:t>ational government</a:t>
            </a:r>
            <a:endParaRPr lang="en-GB" sz="800" dirty="0"/>
          </a:p>
          <a:p>
            <a:pPr marL="527050" lvl="1" indent="-342900">
              <a:spcBef>
                <a:spcPts val="400"/>
              </a:spcBef>
              <a:spcAft>
                <a:spcPts val="0"/>
              </a:spcAft>
              <a:buSzPct val="100000"/>
              <a:buFont typeface="Wingdings" pitchFamily="2" charset="2"/>
              <a:buChar char="Ø"/>
              <a:defRPr/>
            </a:pPr>
            <a:r>
              <a:rPr lang="en-GB" b="0" dirty="0"/>
              <a:t>Support for </a:t>
            </a:r>
            <a:r>
              <a:rPr lang="en-GB" dirty="0"/>
              <a:t>multi-level governance </a:t>
            </a:r>
            <a:r>
              <a:rPr lang="en-GB" b="0" dirty="0"/>
              <a:t>(National – Sub national)</a:t>
            </a:r>
          </a:p>
          <a:p>
            <a:pPr marL="527050" lvl="1" indent="-342900">
              <a:spcBef>
                <a:spcPts val="400"/>
              </a:spcBef>
              <a:spcAft>
                <a:spcPts val="0"/>
              </a:spcAft>
              <a:buSzPct val="100000"/>
              <a:buFont typeface="Wingdings" pitchFamily="2" charset="2"/>
              <a:buChar char="Ø"/>
              <a:defRPr/>
            </a:pPr>
            <a:r>
              <a:rPr lang="en-GB" b="0" dirty="0"/>
              <a:t>Support for horizontal, </a:t>
            </a:r>
            <a:r>
              <a:rPr lang="en-GB" dirty="0"/>
              <a:t>multi-stakeholder, </a:t>
            </a:r>
            <a:r>
              <a:rPr lang="en-GB" b="0" dirty="0"/>
              <a:t>concertation (LAs, CSOs, private sector)</a:t>
            </a:r>
            <a:endParaRPr lang="en-GB" sz="1050" b="0" dirty="0">
              <a:ea typeface="Verdana"/>
              <a:cs typeface="Verdana"/>
              <a:sym typeface="Verdana"/>
            </a:endParaRPr>
          </a:p>
          <a:p>
            <a:pPr marL="527050" lvl="1" indent="-342900">
              <a:spcBef>
                <a:spcPts val="400"/>
              </a:spcBef>
              <a:spcAft>
                <a:spcPts val="0"/>
              </a:spcAft>
              <a:buSzPct val="100000"/>
              <a:buFont typeface="Wingdings" pitchFamily="2" charset="2"/>
              <a:buChar char="Ø"/>
              <a:defRPr/>
            </a:pPr>
            <a:r>
              <a:rPr lang="en-GB" dirty="0"/>
              <a:t>Structured Dialogue </a:t>
            </a:r>
            <a:r>
              <a:rPr lang="en-GB" b="0" dirty="0"/>
              <a:t>between EUDs and Associations of Local Authorities (Tool:  </a:t>
            </a:r>
            <a:r>
              <a:rPr lang="en-GB" b="0" i="1" dirty="0"/>
              <a:t>“</a:t>
            </a:r>
            <a:r>
              <a:rPr lang="fr-FR" b="0" i="1" dirty="0"/>
              <a:t>EU Roadmaps for Engagement </a:t>
            </a:r>
            <a:r>
              <a:rPr lang="fr-FR" b="0" i="1" dirty="0" err="1"/>
              <a:t>with</a:t>
            </a:r>
            <a:r>
              <a:rPr lang="fr-FR" b="0" i="1" dirty="0"/>
              <a:t> Local </a:t>
            </a:r>
            <a:r>
              <a:rPr lang="fr-FR" b="0" i="1" dirty="0" err="1"/>
              <a:t>Authorities</a:t>
            </a:r>
            <a:r>
              <a:rPr lang="en-GB" b="0" i="1" dirty="0"/>
              <a:t>”</a:t>
            </a:r>
            <a:r>
              <a:rPr lang="en-GB" b="0" dirty="0"/>
              <a:t>)</a:t>
            </a:r>
          </a:p>
          <a:p>
            <a:pPr marL="184150" lvl="1" indent="0">
              <a:spcBef>
                <a:spcPts val="400"/>
              </a:spcBef>
              <a:spcAft>
                <a:spcPts val="0"/>
              </a:spcAft>
              <a:buSzPct val="100000"/>
              <a:buNone/>
              <a:defRPr/>
            </a:pPr>
            <a:endParaRPr lang="en-GB" b="0" dirty="0">
              <a:ea typeface="Verdana"/>
              <a:cs typeface="Verdana"/>
              <a:sym typeface="Verdana"/>
            </a:endParaRPr>
          </a:p>
          <a:p>
            <a:endParaRPr lang="fr-FR" dirty="0"/>
          </a:p>
        </p:txBody>
      </p:sp>
    </p:spTree>
    <p:extLst>
      <p:ext uri="{BB962C8B-B14F-4D97-AF65-F5344CB8AC3E}">
        <p14:creationId xmlns:p14="http://schemas.microsoft.com/office/powerpoint/2010/main" val="2312352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hape 399">
            <a:extLst>
              <a:ext uri="{FF2B5EF4-FFF2-40B4-BE49-F238E27FC236}">
                <a16:creationId xmlns:a16="http://schemas.microsoft.com/office/drawing/2014/main" id="{2F8CDEE9-2489-3C62-3D48-437B026311AE}"/>
              </a:ext>
            </a:extLst>
          </p:cNvPr>
          <p:cNvSpPr>
            <a:spLocks noGrp="1" noChangeArrowheads="1"/>
          </p:cNvSpPr>
          <p:nvPr>
            <p:ph type="title"/>
          </p:nvPr>
        </p:nvSpPr>
        <p:spPr>
          <a:xfrm>
            <a:off x="179388" y="115888"/>
            <a:ext cx="8785225" cy="649287"/>
          </a:xfrm>
        </p:spPr>
        <p:txBody>
          <a:bodyPr lIns="91425" tIns="45700" rIns="91425" bIns="45700"/>
          <a:lstStyle/>
          <a:p>
            <a:pPr algn="ctr">
              <a:buSzPct val="25000"/>
            </a:pPr>
            <a:r>
              <a:rPr lang="en-GB" altLang="en-US" sz="2400" b="0">
                <a:solidFill>
                  <a:srgbClr val="FFFFFF"/>
                </a:solidFill>
                <a:sym typeface="Verdana" panose="020B0604030504040204" pitchFamily="34" charset="0"/>
              </a:rPr>
              <a:t/>
            </a:r>
            <a:br>
              <a:rPr lang="en-GB" altLang="en-US" sz="2400" b="0">
                <a:solidFill>
                  <a:srgbClr val="FFFFFF"/>
                </a:solidFill>
                <a:sym typeface="Verdana" panose="020B0604030504040204" pitchFamily="34" charset="0"/>
              </a:rPr>
            </a:br>
            <a:r>
              <a:rPr lang="en-GB" altLang="en-US" sz="2400" b="0">
                <a:solidFill>
                  <a:srgbClr val="FFFFFF"/>
                </a:solidFill>
                <a:sym typeface="Verdana" panose="020B0604030504040204" pitchFamily="34" charset="0"/>
              </a:rPr>
              <a:t/>
            </a:r>
            <a:br>
              <a:rPr lang="en-GB" altLang="en-US" sz="2400" b="0">
                <a:solidFill>
                  <a:srgbClr val="FFFFFF"/>
                </a:solidFill>
                <a:sym typeface="Verdana" panose="020B0604030504040204" pitchFamily="34" charset="0"/>
              </a:rPr>
            </a:br>
            <a:endParaRPr lang="en-GB" altLang="en-US" sz="2400" b="0">
              <a:solidFill>
                <a:srgbClr val="FFFFFF"/>
              </a:solidFill>
              <a:sym typeface="Verdana" panose="020B0604030504040204" pitchFamily="34" charset="0"/>
            </a:endParaRPr>
          </a:p>
        </p:txBody>
      </p:sp>
      <p:sp>
        <p:nvSpPr>
          <p:cNvPr id="15364" name="Shape 401">
            <a:extLst>
              <a:ext uri="{FF2B5EF4-FFF2-40B4-BE49-F238E27FC236}">
                <a16:creationId xmlns:a16="http://schemas.microsoft.com/office/drawing/2014/main" id="{AFEF4FEC-CCD9-DAC5-5EE6-DA2FF9D3BCE6}"/>
              </a:ext>
            </a:extLst>
          </p:cNvPr>
          <p:cNvSpPr>
            <a:spLocks noChangeArrowheads="1"/>
          </p:cNvSpPr>
          <p:nvPr/>
        </p:nvSpPr>
        <p:spPr bwMode="auto">
          <a:xfrm>
            <a:off x="4787900" y="6165850"/>
            <a:ext cx="4572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ClrTx/>
              <a:buSzPct val="25000"/>
              <a:buFontTx/>
              <a:buNone/>
            </a:pPr>
            <a:r>
              <a:rPr lang="en-GB" altLang="en-US" sz="1200" i="0">
                <a:sym typeface="Verdana" panose="020B0604030504040204" pitchFamily="34" charset="0"/>
              </a:rPr>
              <a:t>.</a:t>
            </a:r>
          </a:p>
        </p:txBody>
      </p:sp>
      <p:sp>
        <p:nvSpPr>
          <p:cNvPr id="403" name="Shape 403">
            <a:extLst>
              <a:ext uri="{FF2B5EF4-FFF2-40B4-BE49-F238E27FC236}">
                <a16:creationId xmlns:a16="http://schemas.microsoft.com/office/drawing/2014/main" id="{EF2FAB56-5767-42B6-2C63-2C110AF71F1D}"/>
              </a:ext>
            </a:extLst>
          </p:cNvPr>
          <p:cNvSpPr>
            <a:spLocks noChangeArrowheads="1"/>
          </p:cNvSpPr>
          <p:nvPr/>
        </p:nvSpPr>
        <p:spPr bwMode="auto">
          <a:xfrm>
            <a:off x="323850" y="2486025"/>
            <a:ext cx="8496300" cy="3538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ClrTx/>
              <a:buSzPct val="25000"/>
              <a:buFontTx/>
              <a:buNone/>
            </a:pPr>
            <a:endParaRPr lang="fr-BE" altLang="en-US" sz="2700" i="0">
              <a:sym typeface="Verdana" panose="020B0604030504040204" pitchFamily="34" charset="0"/>
            </a:endParaRPr>
          </a:p>
        </p:txBody>
      </p:sp>
      <p:sp>
        <p:nvSpPr>
          <p:cNvPr id="8" name="ZoneTexte 7">
            <a:extLst>
              <a:ext uri="{FF2B5EF4-FFF2-40B4-BE49-F238E27FC236}">
                <a16:creationId xmlns:a16="http://schemas.microsoft.com/office/drawing/2014/main" id="{4AD1F72E-DB51-3174-A4FE-F531C45A087B}"/>
              </a:ext>
            </a:extLst>
          </p:cNvPr>
          <p:cNvSpPr txBox="1"/>
          <p:nvPr/>
        </p:nvSpPr>
        <p:spPr bwMode="auto">
          <a:xfrm>
            <a:off x="395287" y="2021920"/>
            <a:ext cx="8353425" cy="4575612"/>
          </a:xfrm>
          <a:prstGeom prst="rect">
            <a:avLst/>
          </a:prstGeom>
          <a:noFill/>
          <a:ln>
            <a:noFill/>
          </a:ln>
        </p:spPr>
        <p:txBody>
          <a:bodyPr>
            <a:spAutoFit/>
          </a:bodyPr>
          <a:lstStyle/>
          <a:p>
            <a:pPr marL="184150" lvl="1">
              <a:spcBef>
                <a:spcPts val="400"/>
              </a:spcBef>
              <a:spcAft>
                <a:spcPts val="0"/>
              </a:spcAft>
              <a:buSzPct val="100000"/>
              <a:defRPr/>
            </a:pPr>
            <a:r>
              <a:rPr lang="en-GB" sz="2200" b="1" dirty="0"/>
              <a:t>3. Support during programming process: </a:t>
            </a:r>
          </a:p>
          <a:p>
            <a:pPr marL="184150" lvl="1">
              <a:spcBef>
                <a:spcPts val="400"/>
              </a:spcBef>
              <a:spcAft>
                <a:spcPts val="0"/>
              </a:spcAft>
              <a:buSzPct val="100000"/>
              <a:defRPr/>
            </a:pPr>
            <a:endParaRPr lang="en-GB" sz="800" dirty="0"/>
          </a:p>
          <a:p>
            <a:pPr marL="927100" lvl="2" indent="-285750">
              <a:spcBef>
                <a:spcPts val="400"/>
              </a:spcBef>
              <a:spcAft>
                <a:spcPts val="0"/>
              </a:spcAft>
              <a:buSzPct val="100000"/>
              <a:buFont typeface="Wingdings" panose="05000000000000000000" pitchFamily="2" charset="2"/>
              <a:buChar char="Ø"/>
              <a:defRPr/>
            </a:pPr>
            <a:r>
              <a:rPr lang="en-GB" sz="2000" b="1" dirty="0">
                <a:latin typeface="+mj-lt"/>
                <a:ea typeface="Calibri" panose="020F0502020204030204" pitchFamily="34" charset="0"/>
              </a:rPr>
              <a:t>Identification/formulation</a:t>
            </a:r>
            <a:r>
              <a:rPr lang="en-GB" sz="2000" dirty="0">
                <a:latin typeface="+mj-lt"/>
                <a:ea typeface="Calibri" panose="020F0502020204030204" pitchFamily="34" charset="0"/>
              </a:rPr>
              <a:t> of relevant actions related to decentralization, local governance and local development to include in Annual Action Plans (AAP)</a:t>
            </a:r>
          </a:p>
          <a:p>
            <a:pPr marL="641350" lvl="2">
              <a:spcBef>
                <a:spcPts val="400"/>
              </a:spcBef>
              <a:spcAft>
                <a:spcPts val="0"/>
              </a:spcAft>
              <a:buSzPct val="100000"/>
              <a:defRPr/>
            </a:pPr>
            <a:endParaRPr lang="en-GB" sz="2000" dirty="0"/>
          </a:p>
          <a:p>
            <a:pPr marL="927100" lvl="2" indent="-285750">
              <a:spcBef>
                <a:spcPts val="400"/>
              </a:spcBef>
              <a:spcAft>
                <a:spcPts val="0"/>
              </a:spcAft>
              <a:buSzPct val="100000"/>
              <a:buFont typeface="Wingdings" panose="05000000000000000000" pitchFamily="2" charset="2"/>
              <a:buChar char="Ø"/>
              <a:defRPr/>
            </a:pPr>
            <a:r>
              <a:rPr lang="en-GB" sz="2000" dirty="0"/>
              <a:t>Technical assistance to embed the Territorial Approach during the </a:t>
            </a:r>
            <a:r>
              <a:rPr lang="en-GB" sz="2000" b="1" dirty="0"/>
              <a:t>implementation</a:t>
            </a:r>
            <a:r>
              <a:rPr lang="en-GB" sz="2000" dirty="0"/>
              <a:t> of a program (throughout the project cycle)</a:t>
            </a:r>
          </a:p>
          <a:p>
            <a:pPr marL="641350" lvl="2">
              <a:spcBef>
                <a:spcPts val="400"/>
              </a:spcBef>
              <a:spcAft>
                <a:spcPts val="0"/>
              </a:spcAft>
              <a:buSzPct val="100000"/>
              <a:defRPr/>
            </a:pPr>
            <a:endParaRPr lang="en-GB" sz="2000" dirty="0">
              <a:ea typeface="Verdana"/>
              <a:cs typeface="Verdana"/>
              <a:sym typeface="Verdana"/>
            </a:endParaRPr>
          </a:p>
          <a:p>
            <a:pPr marL="927100" lvl="2" indent="-285750">
              <a:spcBef>
                <a:spcPts val="400"/>
              </a:spcBef>
              <a:spcAft>
                <a:spcPts val="0"/>
              </a:spcAft>
              <a:buSzPct val="100000"/>
              <a:buFont typeface="Wingdings" panose="05000000000000000000" pitchFamily="2" charset="2"/>
              <a:buChar char="Ø"/>
              <a:defRPr/>
            </a:pPr>
            <a:r>
              <a:rPr lang="en-GB" sz="2000" dirty="0">
                <a:ea typeface="Verdana"/>
                <a:cs typeface="Verdana"/>
                <a:sym typeface="Verdana"/>
              </a:rPr>
              <a:t>Support to include TALD and local authorities in </a:t>
            </a:r>
            <a:r>
              <a:rPr lang="en-GB" sz="2000" b="1" dirty="0">
                <a:ea typeface="Verdana"/>
                <a:cs typeface="Verdana"/>
                <a:sym typeface="Verdana"/>
              </a:rPr>
              <a:t>Calls for Proposals</a:t>
            </a:r>
            <a:r>
              <a:rPr lang="en-GB" sz="2000" dirty="0">
                <a:ea typeface="Verdana"/>
                <a:cs typeface="Verdana"/>
                <a:sym typeface="Verdana"/>
              </a:rPr>
              <a:t> for CSOs, alongside other key actors (private sector and academia)</a:t>
            </a:r>
            <a:endParaRPr lang="en-GB" sz="800" b="1" dirty="0">
              <a:ea typeface="Verdana"/>
              <a:cs typeface="Verdana"/>
              <a:sym typeface="Verdana"/>
            </a:endParaRPr>
          </a:p>
          <a:p>
            <a:pPr marL="584200" lvl="1" indent="-342900">
              <a:spcBef>
                <a:spcPts val="400"/>
              </a:spcBef>
              <a:spcAft>
                <a:spcPts val="0"/>
              </a:spcAft>
              <a:buClr>
                <a:schemeClr val="lt1"/>
              </a:buClr>
              <a:buFont typeface="Wingdings" panose="05000000000000000000" pitchFamily="2" charset="2"/>
              <a:buChar char="Ø"/>
              <a:defRPr/>
            </a:pPr>
            <a:endParaRPr lang="en-GB" sz="1800" dirty="0">
              <a:ea typeface="Verdana"/>
              <a:cs typeface="Verdana"/>
              <a:sym typeface="Verdana"/>
            </a:endParaRPr>
          </a:p>
        </p:txBody>
      </p:sp>
      <p:sp>
        <p:nvSpPr>
          <p:cNvPr id="9" name="TextBox 8">
            <a:extLst>
              <a:ext uri="{FF2B5EF4-FFF2-40B4-BE49-F238E27FC236}">
                <a16:creationId xmlns:a16="http://schemas.microsoft.com/office/drawing/2014/main" id="{1DB4A9BB-7024-18AA-0868-E3975B7438A8}"/>
              </a:ext>
            </a:extLst>
          </p:cNvPr>
          <p:cNvSpPr txBox="1"/>
          <p:nvPr/>
        </p:nvSpPr>
        <p:spPr bwMode="auto">
          <a:xfrm>
            <a:off x="3993964" y="6488668"/>
            <a:ext cx="1156072" cy="369332"/>
          </a:xfrm>
          <a:prstGeom prst="rect">
            <a:avLst/>
          </a:prstGeom>
          <a:solidFill>
            <a:schemeClr val="bg1"/>
          </a:solidFill>
          <a:ln>
            <a:noFill/>
          </a:ln>
        </p:spPr>
        <p:txBody>
          <a:bodyPr wrap="square" rtlCol="0">
            <a:spAutoFit/>
          </a:bodyPr>
          <a:lstStyle/>
          <a:p>
            <a:pPr>
              <a:spcBef>
                <a:spcPct val="20000"/>
              </a:spcBef>
            </a:pPr>
            <a:endParaRPr lang="fr-FR" sz="1800" dirty="0"/>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03"/>
                                        </p:tgtEl>
                                        <p:attrNameLst>
                                          <p:attrName>style.visibility</p:attrName>
                                        </p:attrNameLst>
                                      </p:cBhvr>
                                      <p:to>
                                        <p:strVal val="visible"/>
                                      </p:to>
                                    </p:set>
                                    <p:animEffect transition="in" filter="fade">
                                      <p:cBhvr>
                                        <p:cTn id="7" dur="500"/>
                                        <p:tgtEl>
                                          <p:spTgt spid="4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hape 399">
            <a:extLst>
              <a:ext uri="{FF2B5EF4-FFF2-40B4-BE49-F238E27FC236}">
                <a16:creationId xmlns:a16="http://schemas.microsoft.com/office/drawing/2014/main" id="{2F8CDEE9-2489-3C62-3D48-437B026311AE}"/>
              </a:ext>
            </a:extLst>
          </p:cNvPr>
          <p:cNvSpPr>
            <a:spLocks noGrp="1" noChangeArrowheads="1"/>
          </p:cNvSpPr>
          <p:nvPr>
            <p:ph type="title"/>
          </p:nvPr>
        </p:nvSpPr>
        <p:spPr>
          <a:xfrm>
            <a:off x="179388" y="115888"/>
            <a:ext cx="8785225" cy="649287"/>
          </a:xfrm>
        </p:spPr>
        <p:txBody>
          <a:bodyPr lIns="91425" tIns="45700" rIns="91425" bIns="45700"/>
          <a:lstStyle/>
          <a:p>
            <a:pPr algn="ctr">
              <a:buSzPct val="25000"/>
            </a:pPr>
            <a:r>
              <a:rPr lang="en-GB" altLang="en-US" sz="2400" b="0">
                <a:solidFill>
                  <a:srgbClr val="FFFFFF"/>
                </a:solidFill>
                <a:sym typeface="Verdana" panose="020B0604030504040204" pitchFamily="34" charset="0"/>
              </a:rPr>
              <a:t/>
            </a:r>
            <a:br>
              <a:rPr lang="en-GB" altLang="en-US" sz="2400" b="0">
                <a:solidFill>
                  <a:srgbClr val="FFFFFF"/>
                </a:solidFill>
                <a:sym typeface="Verdana" panose="020B0604030504040204" pitchFamily="34" charset="0"/>
              </a:rPr>
            </a:br>
            <a:r>
              <a:rPr lang="en-GB" altLang="en-US" sz="2400" b="0">
                <a:solidFill>
                  <a:srgbClr val="FFFFFF"/>
                </a:solidFill>
                <a:sym typeface="Verdana" panose="020B0604030504040204" pitchFamily="34" charset="0"/>
              </a:rPr>
              <a:t/>
            </a:r>
            <a:br>
              <a:rPr lang="en-GB" altLang="en-US" sz="2400" b="0">
                <a:solidFill>
                  <a:srgbClr val="FFFFFF"/>
                </a:solidFill>
                <a:sym typeface="Verdana" panose="020B0604030504040204" pitchFamily="34" charset="0"/>
              </a:rPr>
            </a:br>
            <a:endParaRPr lang="en-GB" altLang="en-US" sz="2400" b="0">
              <a:solidFill>
                <a:srgbClr val="FFFFFF"/>
              </a:solidFill>
              <a:sym typeface="Verdana" panose="020B0604030504040204" pitchFamily="34" charset="0"/>
            </a:endParaRPr>
          </a:p>
        </p:txBody>
      </p:sp>
      <p:sp>
        <p:nvSpPr>
          <p:cNvPr id="15364" name="Shape 401">
            <a:extLst>
              <a:ext uri="{FF2B5EF4-FFF2-40B4-BE49-F238E27FC236}">
                <a16:creationId xmlns:a16="http://schemas.microsoft.com/office/drawing/2014/main" id="{AFEF4FEC-CCD9-DAC5-5EE6-DA2FF9D3BCE6}"/>
              </a:ext>
            </a:extLst>
          </p:cNvPr>
          <p:cNvSpPr>
            <a:spLocks noChangeArrowheads="1"/>
          </p:cNvSpPr>
          <p:nvPr/>
        </p:nvSpPr>
        <p:spPr bwMode="auto">
          <a:xfrm>
            <a:off x="4787900" y="6165850"/>
            <a:ext cx="4572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ClrTx/>
              <a:buSzPct val="25000"/>
              <a:buFontTx/>
              <a:buNone/>
            </a:pPr>
            <a:r>
              <a:rPr lang="en-GB" altLang="en-US" sz="1200" i="0">
                <a:sym typeface="Verdana" panose="020B0604030504040204" pitchFamily="34" charset="0"/>
              </a:rPr>
              <a:t>.</a:t>
            </a:r>
          </a:p>
        </p:txBody>
      </p:sp>
      <p:sp>
        <p:nvSpPr>
          <p:cNvPr id="403" name="Shape 403">
            <a:extLst>
              <a:ext uri="{FF2B5EF4-FFF2-40B4-BE49-F238E27FC236}">
                <a16:creationId xmlns:a16="http://schemas.microsoft.com/office/drawing/2014/main" id="{EF2FAB56-5767-42B6-2C63-2C110AF71F1D}"/>
              </a:ext>
            </a:extLst>
          </p:cNvPr>
          <p:cNvSpPr>
            <a:spLocks noChangeArrowheads="1"/>
          </p:cNvSpPr>
          <p:nvPr/>
        </p:nvSpPr>
        <p:spPr bwMode="auto">
          <a:xfrm>
            <a:off x="323850" y="2486025"/>
            <a:ext cx="8496300" cy="3538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ClrTx/>
              <a:buSzPct val="25000"/>
              <a:buFontTx/>
              <a:buNone/>
            </a:pPr>
            <a:endParaRPr lang="fr-BE" altLang="en-US" sz="2700" i="0">
              <a:sym typeface="Verdana" panose="020B0604030504040204" pitchFamily="34" charset="0"/>
            </a:endParaRPr>
          </a:p>
        </p:txBody>
      </p:sp>
      <p:sp>
        <p:nvSpPr>
          <p:cNvPr id="8" name="ZoneTexte 7">
            <a:extLst>
              <a:ext uri="{FF2B5EF4-FFF2-40B4-BE49-F238E27FC236}">
                <a16:creationId xmlns:a16="http://schemas.microsoft.com/office/drawing/2014/main" id="{4AD1F72E-DB51-3174-A4FE-F531C45A087B}"/>
              </a:ext>
            </a:extLst>
          </p:cNvPr>
          <p:cNvSpPr txBox="1"/>
          <p:nvPr/>
        </p:nvSpPr>
        <p:spPr bwMode="auto">
          <a:xfrm>
            <a:off x="1086" y="1052736"/>
            <a:ext cx="8353425" cy="5427127"/>
          </a:xfrm>
          <a:prstGeom prst="rect">
            <a:avLst/>
          </a:prstGeom>
          <a:noFill/>
          <a:ln>
            <a:noFill/>
          </a:ln>
        </p:spPr>
        <p:txBody>
          <a:bodyPr>
            <a:spAutoFit/>
          </a:bodyPr>
          <a:lstStyle/>
          <a:p>
            <a:pPr marL="184150" lvl="1">
              <a:spcBef>
                <a:spcPts val="400"/>
              </a:spcBef>
              <a:spcAft>
                <a:spcPts val="0"/>
              </a:spcAft>
              <a:buSzPct val="100000"/>
              <a:defRPr/>
            </a:pPr>
            <a:r>
              <a:rPr lang="en-GB" sz="2200" b="1" dirty="0"/>
              <a:t>4. Capacity building: </a:t>
            </a:r>
          </a:p>
          <a:p>
            <a:pPr marL="184150" lvl="1">
              <a:spcBef>
                <a:spcPts val="400"/>
              </a:spcBef>
              <a:spcAft>
                <a:spcPts val="0"/>
              </a:spcAft>
              <a:buSzPct val="100000"/>
              <a:defRPr/>
            </a:pPr>
            <a:endParaRPr lang="en-GB" sz="800" dirty="0"/>
          </a:p>
          <a:p>
            <a:pPr marL="927100" lvl="2" indent="-285750">
              <a:spcBef>
                <a:spcPts val="400"/>
              </a:spcBef>
              <a:spcAft>
                <a:spcPts val="0"/>
              </a:spcAft>
              <a:buSzPct val="100000"/>
              <a:buFont typeface="Wingdings" panose="05000000000000000000" pitchFamily="2" charset="2"/>
              <a:buChar char="Ø"/>
              <a:defRPr/>
            </a:pPr>
            <a:r>
              <a:rPr lang="en-GB" sz="1800" b="1" dirty="0"/>
              <a:t>Global TALD Seminars: </a:t>
            </a:r>
          </a:p>
          <a:p>
            <a:pPr marL="641350" lvl="2">
              <a:spcBef>
                <a:spcPts val="400"/>
              </a:spcBef>
              <a:spcAft>
                <a:spcPts val="0"/>
              </a:spcAft>
              <a:buSzPct val="100000"/>
              <a:defRPr/>
            </a:pPr>
            <a:r>
              <a:rPr lang="en-GB" sz="1800" dirty="0"/>
              <a:t>For EUDs in all regions:  Virtual seminar in July 2020</a:t>
            </a:r>
          </a:p>
          <a:p>
            <a:pPr marL="641350" lvl="2">
              <a:spcBef>
                <a:spcPts val="400"/>
              </a:spcBef>
              <a:spcAft>
                <a:spcPts val="0"/>
              </a:spcAft>
              <a:buSzPct val="100000"/>
              <a:defRPr/>
            </a:pPr>
            <a:r>
              <a:rPr lang="en-GB" sz="1800" dirty="0"/>
              <a:t>For staff at HQ, Brussels, July 2022</a:t>
            </a:r>
            <a:endParaRPr lang="en-GB" sz="1800" dirty="0">
              <a:latin typeface="+mj-lt"/>
              <a:ea typeface="Calibri" panose="020F0502020204030204" pitchFamily="34" charset="0"/>
            </a:endParaRPr>
          </a:p>
          <a:p>
            <a:pPr marL="927100" lvl="2" indent="-285750">
              <a:spcBef>
                <a:spcPts val="400"/>
              </a:spcBef>
              <a:spcAft>
                <a:spcPts val="0"/>
              </a:spcAft>
              <a:buSzPct val="100000"/>
              <a:buFont typeface="Wingdings" panose="05000000000000000000" pitchFamily="2" charset="2"/>
              <a:buChar char="Ø"/>
              <a:defRPr/>
            </a:pPr>
            <a:endParaRPr lang="en-GB" sz="1800" dirty="0"/>
          </a:p>
          <a:p>
            <a:pPr marL="927100" lvl="2" indent="-285750">
              <a:spcBef>
                <a:spcPts val="400"/>
              </a:spcBef>
              <a:spcAft>
                <a:spcPts val="0"/>
              </a:spcAft>
              <a:buSzPct val="100000"/>
              <a:buFont typeface="Wingdings" panose="05000000000000000000" pitchFamily="2" charset="2"/>
              <a:buChar char="Ø"/>
              <a:defRPr/>
            </a:pPr>
            <a:r>
              <a:rPr lang="en-GB" sz="1800" b="1" dirty="0"/>
              <a:t>Regional TALD Seminars:  </a:t>
            </a:r>
            <a:r>
              <a:rPr lang="en-GB" sz="1800" dirty="0"/>
              <a:t>For staff in EUDs</a:t>
            </a:r>
          </a:p>
          <a:p>
            <a:pPr marL="1384300" lvl="3" indent="-285750">
              <a:spcBef>
                <a:spcPts val="400"/>
              </a:spcBef>
              <a:spcAft>
                <a:spcPts val="0"/>
              </a:spcAft>
              <a:buSzPct val="100000"/>
              <a:buFont typeface="Wingdings" panose="05000000000000000000" pitchFamily="2" charset="2"/>
              <a:buChar char="Ø"/>
              <a:defRPr/>
            </a:pPr>
            <a:r>
              <a:rPr lang="en-GB" sz="1800" dirty="0"/>
              <a:t>Latin America and the Caribbean:  Cuba (Sept, 2022)</a:t>
            </a:r>
          </a:p>
          <a:p>
            <a:pPr marL="1384300" lvl="3" indent="-285750">
              <a:spcBef>
                <a:spcPts val="400"/>
              </a:spcBef>
              <a:spcAft>
                <a:spcPts val="0"/>
              </a:spcAft>
              <a:buSzPct val="100000"/>
              <a:buFont typeface="Wingdings" panose="05000000000000000000" pitchFamily="2" charset="2"/>
              <a:buChar char="Ø"/>
              <a:defRPr/>
            </a:pPr>
            <a:r>
              <a:rPr lang="en-GB" sz="1800" dirty="0"/>
              <a:t>Africa (English-speaking):  South Africa (Oct 2022)</a:t>
            </a:r>
          </a:p>
          <a:p>
            <a:pPr marL="1384300" lvl="3" indent="-285750">
              <a:spcBef>
                <a:spcPts val="400"/>
              </a:spcBef>
              <a:spcAft>
                <a:spcPts val="0"/>
              </a:spcAft>
              <a:buSzPct val="100000"/>
              <a:buFont typeface="Wingdings" panose="05000000000000000000" pitchFamily="2" charset="2"/>
              <a:buChar char="Ø"/>
              <a:defRPr/>
            </a:pPr>
            <a:r>
              <a:rPr lang="en-GB" sz="1800" dirty="0"/>
              <a:t>Africa (French-speaking):  Ivory Coast (Nov 2022)</a:t>
            </a:r>
          </a:p>
          <a:p>
            <a:pPr marL="1384300" lvl="3" indent="-285750">
              <a:spcBef>
                <a:spcPts val="400"/>
              </a:spcBef>
              <a:spcAft>
                <a:spcPts val="0"/>
              </a:spcAft>
              <a:buSzPct val="100000"/>
              <a:buFont typeface="Wingdings" panose="05000000000000000000" pitchFamily="2" charset="2"/>
              <a:buChar char="Ø"/>
              <a:defRPr/>
            </a:pPr>
            <a:r>
              <a:rPr lang="en-GB" sz="1800" dirty="0"/>
              <a:t>Asia-Pacific (TBD): 2023</a:t>
            </a:r>
          </a:p>
          <a:p>
            <a:pPr marL="1098550" lvl="3">
              <a:spcBef>
                <a:spcPts val="400"/>
              </a:spcBef>
              <a:spcAft>
                <a:spcPts val="0"/>
              </a:spcAft>
              <a:buSzPct val="100000"/>
              <a:defRPr/>
            </a:pPr>
            <a:endParaRPr lang="en-GB" sz="1800" dirty="0"/>
          </a:p>
          <a:p>
            <a:pPr marL="984250" lvl="2" indent="-342900">
              <a:spcBef>
                <a:spcPts val="400"/>
              </a:spcBef>
              <a:spcAft>
                <a:spcPts val="0"/>
              </a:spcAft>
              <a:buSzPct val="100000"/>
              <a:buFont typeface="Wingdings" pitchFamily="2" charset="2"/>
              <a:buChar char="Ø"/>
              <a:defRPr/>
            </a:pPr>
            <a:r>
              <a:rPr lang="en-GB" sz="1800" dirty="0"/>
              <a:t>TALD is a </a:t>
            </a:r>
            <a:r>
              <a:rPr lang="en-GB" sz="1800" b="1" dirty="0"/>
              <a:t>Demand-Driven Facility </a:t>
            </a:r>
            <a:r>
              <a:rPr lang="en-GB" sz="1800" dirty="0"/>
              <a:t>and can offer ad-hoc capacity building to EUDs</a:t>
            </a:r>
          </a:p>
          <a:p>
            <a:pPr marL="927100" lvl="2" indent="-285750">
              <a:spcBef>
                <a:spcPts val="400"/>
              </a:spcBef>
              <a:spcAft>
                <a:spcPts val="0"/>
              </a:spcAft>
              <a:buSzPct val="100000"/>
              <a:buFont typeface="Wingdings" pitchFamily="2" charset="2"/>
              <a:buChar char="Ø"/>
              <a:defRPr/>
            </a:pPr>
            <a:endParaRPr lang="en-GB" sz="1800" dirty="0">
              <a:latin typeface="+mj-lt"/>
            </a:endParaRPr>
          </a:p>
          <a:p>
            <a:pPr marL="927100" lvl="2" indent="-285750">
              <a:spcBef>
                <a:spcPts val="400"/>
              </a:spcBef>
              <a:spcAft>
                <a:spcPts val="0"/>
              </a:spcAft>
              <a:buSzPct val="100000"/>
              <a:buFont typeface="Wingdings" pitchFamily="2" charset="2"/>
              <a:buChar char="Ø"/>
              <a:defRPr/>
            </a:pPr>
            <a:r>
              <a:rPr lang="en-GB" sz="1800" dirty="0">
                <a:latin typeface="+mj-lt"/>
              </a:rPr>
              <a:t>It can support </a:t>
            </a:r>
            <a:r>
              <a:rPr lang="en-GB" sz="1800" b="1" dirty="0">
                <a:latin typeface="+mj-lt"/>
              </a:rPr>
              <a:t>Decentralized Cooperation </a:t>
            </a:r>
            <a:r>
              <a:rPr lang="en-GB" sz="1800" dirty="0">
                <a:latin typeface="+mj-lt"/>
              </a:rPr>
              <a:t>exchanges (in partnership with TAIEX)</a:t>
            </a:r>
            <a:endParaRPr lang="en-GB" sz="1800" dirty="0">
              <a:ea typeface="Verdana"/>
              <a:cs typeface="Verdana"/>
              <a:sym typeface="Verdana"/>
            </a:endParaRPr>
          </a:p>
        </p:txBody>
      </p:sp>
      <p:sp>
        <p:nvSpPr>
          <p:cNvPr id="9" name="TextBox 8">
            <a:extLst>
              <a:ext uri="{FF2B5EF4-FFF2-40B4-BE49-F238E27FC236}">
                <a16:creationId xmlns:a16="http://schemas.microsoft.com/office/drawing/2014/main" id="{1DB4A9BB-7024-18AA-0868-E3975B7438A8}"/>
              </a:ext>
            </a:extLst>
          </p:cNvPr>
          <p:cNvSpPr txBox="1"/>
          <p:nvPr/>
        </p:nvSpPr>
        <p:spPr bwMode="auto">
          <a:xfrm>
            <a:off x="3993964" y="6488668"/>
            <a:ext cx="1156072" cy="369332"/>
          </a:xfrm>
          <a:prstGeom prst="rect">
            <a:avLst/>
          </a:prstGeom>
          <a:solidFill>
            <a:schemeClr val="bg1"/>
          </a:solidFill>
          <a:ln>
            <a:noFill/>
          </a:ln>
        </p:spPr>
        <p:txBody>
          <a:bodyPr wrap="square" rtlCol="0">
            <a:spAutoFit/>
          </a:bodyPr>
          <a:lstStyle/>
          <a:p>
            <a:pPr>
              <a:spcBef>
                <a:spcPct val="20000"/>
              </a:spcBef>
            </a:pPr>
            <a:endParaRPr lang="fr-FR" sz="1800" dirty="0"/>
          </a:p>
        </p:txBody>
      </p:sp>
    </p:spTree>
    <p:extLst>
      <p:ext uri="{BB962C8B-B14F-4D97-AF65-F5344CB8AC3E}">
        <p14:creationId xmlns:p14="http://schemas.microsoft.com/office/powerpoint/2010/main" val="3964249522"/>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03"/>
                                        </p:tgtEl>
                                        <p:attrNameLst>
                                          <p:attrName>style.visibility</p:attrName>
                                        </p:attrNameLst>
                                      </p:cBhvr>
                                      <p:to>
                                        <p:strVal val="visible"/>
                                      </p:to>
                                    </p:set>
                                    <p:animEffect transition="in" filter="fade">
                                      <p:cBhvr>
                                        <p:cTn id="7" dur="500"/>
                                        <p:tgtEl>
                                          <p:spTgt spid="4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sz="3200" baseline="30000" dirty="0">
                <a:solidFill>
                  <a:srgbClr val="4472C4">
                    <a:lumMod val="75000"/>
                  </a:srgbClr>
                </a:solidFill>
                <a:latin typeface="Calibri" panose="020F0502020204030204"/>
              </a:rPr>
              <a:t>TAIEX INTPA: </a:t>
            </a:r>
            <a:r>
              <a:rPr lang="fr-BE" sz="3200" baseline="30000" dirty="0" smtClean="0">
                <a:solidFill>
                  <a:srgbClr val="4472C4">
                    <a:lumMod val="75000"/>
                  </a:srgbClr>
                </a:solidFill>
                <a:latin typeface="Calibri" panose="020F0502020204030204"/>
              </a:rPr>
              <a:t>Introduction</a:t>
            </a:r>
            <a:endParaRPr lang="de-DE" dirty="0"/>
          </a:p>
        </p:txBody>
      </p:sp>
      <p:pic>
        <p:nvPicPr>
          <p:cNvPr id="7" name="Content Placeholder 6"/>
          <p:cNvPicPr>
            <a:picLocks noGrp="1" noChangeAspect="1"/>
          </p:cNvPicPr>
          <p:nvPr>
            <p:ph idx="1"/>
          </p:nvPr>
        </p:nvPicPr>
        <p:blipFill>
          <a:blip r:embed="rId2"/>
          <a:stretch>
            <a:fillRect/>
          </a:stretch>
        </p:blipFill>
        <p:spPr>
          <a:xfrm>
            <a:off x="1003572" y="2276475"/>
            <a:ext cx="317019" cy="280440"/>
          </a:xfrm>
          <a:prstGeom prst="rect">
            <a:avLst/>
          </a:prstGeom>
        </p:spPr>
      </p:pic>
      <p:pic>
        <p:nvPicPr>
          <p:cNvPr id="4" name="Picture 3" descr="A close up of a logo&#10;&#10;Description automatically generated">
            <a:extLst>
              <a:ext uri="{FF2B5EF4-FFF2-40B4-BE49-F238E27FC236}">
                <a16:creationId xmlns:a16="http://schemas.microsoft.com/office/drawing/2014/main" id="{7A5CDB07-E970-426B-B39F-A2C69FC211D9}"/>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817" t="30693" r="7656" b="41239"/>
          <a:stretch/>
        </p:blipFill>
        <p:spPr>
          <a:xfrm>
            <a:off x="7092280" y="1385379"/>
            <a:ext cx="1906793" cy="458667"/>
          </a:xfrm>
          <a:prstGeom prst="rect">
            <a:avLst/>
          </a:prstGeom>
        </p:spPr>
      </p:pic>
      <p:pic>
        <p:nvPicPr>
          <p:cNvPr id="9" name="Picture 8"/>
          <p:cNvPicPr>
            <a:picLocks noChangeAspect="1"/>
          </p:cNvPicPr>
          <p:nvPr/>
        </p:nvPicPr>
        <p:blipFill>
          <a:blip r:embed="rId4"/>
          <a:stretch>
            <a:fillRect/>
          </a:stretch>
        </p:blipFill>
        <p:spPr>
          <a:xfrm>
            <a:off x="1377758" y="2148448"/>
            <a:ext cx="2328874" cy="536494"/>
          </a:xfrm>
          <a:prstGeom prst="rect">
            <a:avLst/>
          </a:prstGeom>
        </p:spPr>
      </p:pic>
      <p:pic>
        <p:nvPicPr>
          <p:cNvPr id="11" name="Picture 10"/>
          <p:cNvPicPr>
            <a:picLocks noChangeAspect="1"/>
          </p:cNvPicPr>
          <p:nvPr/>
        </p:nvPicPr>
        <p:blipFill>
          <a:blip r:embed="rId5"/>
          <a:stretch>
            <a:fillRect/>
          </a:stretch>
        </p:blipFill>
        <p:spPr>
          <a:xfrm>
            <a:off x="392196" y="2924944"/>
            <a:ext cx="3992038" cy="3496640"/>
          </a:xfrm>
          <a:prstGeom prst="rect">
            <a:avLst/>
          </a:prstGeom>
        </p:spPr>
      </p:pic>
      <p:pic>
        <p:nvPicPr>
          <p:cNvPr id="13" name="Picture 12"/>
          <p:cNvPicPr>
            <a:picLocks noChangeAspect="1"/>
          </p:cNvPicPr>
          <p:nvPr/>
        </p:nvPicPr>
        <p:blipFill>
          <a:blip r:embed="rId2"/>
          <a:stretch>
            <a:fillRect/>
          </a:stretch>
        </p:blipFill>
        <p:spPr>
          <a:xfrm>
            <a:off x="5359531" y="2276475"/>
            <a:ext cx="317019" cy="280440"/>
          </a:xfrm>
          <a:prstGeom prst="rect">
            <a:avLst/>
          </a:prstGeom>
        </p:spPr>
      </p:pic>
      <p:pic>
        <p:nvPicPr>
          <p:cNvPr id="15" name="Picture 14"/>
          <p:cNvPicPr>
            <a:picLocks noChangeAspect="1"/>
          </p:cNvPicPr>
          <p:nvPr/>
        </p:nvPicPr>
        <p:blipFill>
          <a:blip r:embed="rId6"/>
          <a:stretch>
            <a:fillRect/>
          </a:stretch>
        </p:blipFill>
        <p:spPr>
          <a:xfrm>
            <a:off x="5892226" y="2142351"/>
            <a:ext cx="3090940" cy="542591"/>
          </a:xfrm>
          <a:prstGeom prst="rect">
            <a:avLst/>
          </a:prstGeom>
        </p:spPr>
      </p:pic>
      <p:pic>
        <p:nvPicPr>
          <p:cNvPr id="18" name="Picture 17"/>
          <p:cNvPicPr>
            <a:picLocks noChangeAspect="1"/>
          </p:cNvPicPr>
          <p:nvPr/>
        </p:nvPicPr>
        <p:blipFill>
          <a:blip r:embed="rId7"/>
          <a:stretch>
            <a:fillRect/>
          </a:stretch>
        </p:blipFill>
        <p:spPr>
          <a:xfrm>
            <a:off x="4601411" y="2924944"/>
            <a:ext cx="4358090" cy="2792323"/>
          </a:xfrm>
          <a:prstGeom prst="rect">
            <a:avLst/>
          </a:prstGeom>
        </p:spPr>
      </p:pic>
      <p:pic>
        <p:nvPicPr>
          <p:cNvPr id="22" name="Picture 21"/>
          <p:cNvPicPr>
            <a:picLocks noChangeAspect="1"/>
          </p:cNvPicPr>
          <p:nvPr/>
        </p:nvPicPr>
        <p:blipFill>
          <a:blip r:embed="rId8"/>
          <a:stretch>
            <a:fillRect/>
          </a:stretch>
        </p:blipFill>
        <p:spPr>
          <a:xfrm>
            <a:off x="7030954" y="5543026"/>
            <a:ext cx="2250737" cy="1308798"/>
          </a:xfrm>
          <a:prstGeom prst="rect">
            <a:avLst/>
          </a:prstGeom>
        </p:spPr>
      </p:pic>
      <p:sp>
        <p:nvSpPr>
          <p:cNvPr id="26" name="Rectangle 25">
            <a:extLst>
              <a:ext uri="{FF2B5EF4-FFF2-40B4-BE49-F238E27FC236}">
                <a16:creationId xmlns:a16="http://schemas.microsoft.com/office/drawing/2014/main" id="{B1E31CE1-DCF0-482E-92E9-5A33AB100F52}"/>
              </a:ext>
            </a:extLst>
          </p:cNvPr>
          <p:cNvSpPr/>
          <p:nvPr/>
        </p:nvSpPr>
        <p:spPr>
          <a:xfrm>
            <a:off x="0" y="1165424"/>
            <a:ext cx="12192000" cy="45719"/>
          </a:xfrm>
          <a:prstGeom prst="rect">
            <a:avLst/>
          </a:prstGeom>
          <a:solidFill>
            <a:srgbClr val="F5CE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TZ"/>
          </a:p>
        </p:txBody>
      </p:sp>
      <p:sp>
        <p:nvSpPr>
          <p:cNvPr id="27" name="Title 1">
            <a:extLst>
              <a:ext uri="{FF2B5EF4-FFF2-40B4-BE49-F238E27FC236}">
                <a16:creationId xmlns:a16="http://schemas.microsoft.com/office/drawing/2014/main" id="{BC2AEBFF-8189-4B9B-A67B-FA63C500872A}"/>
              </a:ext>
            </a:extLst>
          </p:cNvPr>
          <p:cNvSpPr txBox="1">
            <a:spLocks/>
          </p:cNvSpPr>
          <p:nvPr/>
        </p:nvSpPr>
        <p:spPr bwMode="auto">
          <a:xfrm>
            <a:off x="6945167" y="6383922"/>
            <a:ext cx="2091022" cy="312346"/>
          </a:xfrm>
          <a:prstGeom prst="rect">
            <a:avLst/>
          </a:prstGeom>
          <a:solidFill>
            <a:srgbClr val="F5CE2A"/>
          </a:solid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rmAutofit fontScale="70000" lnSpcReduction="20000"/>
          </a:bodyPr>
          <a:lstStyle>
            <a:lvl1pPr marL="358775" algn="l" rtl="0" eaLnBrk="1" fontAlgn="base" hangingPunct="1">
              <a:spcBef>
                <a:spcPct val="0"/>
              </a:spcBef>
              <a:spcAft>
                <a:spcPct val="0"/>
              </a:spcAft>
              <a:defRPr sz="3000" b="1">
                <a:solidFill>
                  <a:srgbClr val="0F5494"/>
                </a:solidFill>
                <a:latin typeface="+mj-lt"/>
                <a:ea typeface="+mj-ea"/>
                <a:cs typeface="+mj-cs"/>
              </a:defRPr>
            </a:lvl1pPr>
            <a:lvl2pPr marL="358775" algn="l" rtl="0" eaLnBrk="1" fontAlgn="base" hangingPunct="1">
              <a:spcBef>
                <a:spcPct val="0"/>
              </a:spcBef>
              <a:spcAft>
                <a:spcPct val="0"/>
              </a:spcAft>
              <a:defRPr sz="3000" b="1">
                <a:solidFill>
                  <a:srgbClr val="0F5494"/>
                </a:solidFill>
                <a:latin typeface="Verdana" pitchFamily="34" charset="0"/>
              </a:defRPr>
            </a:lvl2pPr>
            <a:lvl3pPr marL="358775" algn="l" rtl="0" eaLnBrk="1" fontAlgn="base" hangingPunct="1">
              <a:spcBef>
                <a:spcPct val="0"/>
              </a:spcBef>
              <a:spcAft>
                <a:spcPct val="0"/>
              </a:spcAft>
              <a:defRPr sz="3000" b="1">
                <a:solidFill>
                  <a:srgbClr val="0F5494"/>
                </a:solidFill>
                <a:latin typeface="Verdana" pitchFamily="34" charset="0"/>
              </a:defRPr>
            </a:lvl3pPr>
            <a:lvl4pPr marL="358775" algn="l" rtl="0" eaLnBrk="1" fontAlgn="base" hangingPunct="1">
              <a:spcBef>
                <a:spcPct val="0"/>
              </a:spcBef>
              <a:spcAft>
                <a:spcPct val="0"/>
              </a:spcAft>
              <a:defRPr sz="3000" b="1">
                <a:solidFill>
                  <a:srgbClr val="0F5494"/>
                </a:solidFill>
                <a:latin typeface="Verdana" pitchFamily="34" charset="0"/>
              </a:defRPr>
            </a:lvl4pPr>
            <a:lvl5pPr marL="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a:lstStyle>
          <a:p>
            <a:pPr algn="ctr"/>
            <a:r>
              <a:rPr lang="en-US" sz="2500" kern="0" dirty="0" smtClean="0">
                <a:solidFill>
                  <a:schemeClr val="bg1"/>
                </a:solidFill>
                <a:latin typeface="Arial" panose="020B0604020202020204" pitchFamily="34" charset="0"/>
                <a:cs typeface="Arial" panose="020B0604020202020204" pitchFamily="34" charset="0"/>
              </a:rPr>
              <a:t>#</a:t>
            </a:r>
            <a:r>
              <a:rPr lang="en-US" sz="2500" kern="0" dirty="0" err="1" smtClean="0">
                <a:solidFill>
                  <a:schemeClr val="bg1"/>
                </a:solidFill>
                <a:latin typeface="Arial" panose="020B0604020202020204" pitchFamily="34" charset="0"/>
                <a:cs typeface="Arial" panose="020B0604020202020204" pitchFamily="34" charset="0"/>
              </a:rPr>
              <a:t>TeamEurope</a:t>
            </a:r>
            <a:endParaRPr lang="en-US" sz="2500" kern="0" dirty="0">
              <a:solidFill>
                <a:schemeClr val="bg1"/>
              </a:solidFill>
              <a:latin typeface="Arial" panose="020B0604020202020204" pitchFamily="34" charset="0"/>
              <a:cs typeface="Arial" panose="020B0604020202020204" pitchFamily="34" charset="0"/>
            </a:endParaRPr>
          </a:p>
        </p:txBody>
      </p:sp>
      <p:sp>
        <p:nvSpPr>
          <p:cNvPr id="29" name="Rectangle 28">
            <a:extLst>
              <a:ext uri="{FF2B5EF4-FFF2-40B4-BE49-F238E27FC236}">
                <a16:creationId xmlns:a16="http://schemas.microsoft.com/office/drawing/2014/main" id="{B58D1A8A-FC8C-4ECB-AAC5-4F5339DE7ECE}"/>
              </a:ext>
            </a:extLst>
          </p:cNvPr>
          <p:cNvSpPr/>
          <p:nvPr/>
        </p:nvSpPr>
        <p:spPr>
          <a:xfrm>
            <a:off x="218221" y="2263785"/>
            <a:ext cx="8516346" cy="656590"/>
          </a:xfrm>
          <a:prstGeom prst="rect">
            <a:avLst/>
          </a:prstGeom>
        </p:spPr>
        <p:txBody>
          <a:bodyPr wrap="square">
            <a:spAutoFit/>
          </a:bodyPr>
          <a:lstStyle/>
          <a:p>
            <a:endParaRPr lang="en-US" sz="5500" b="1" baseline="30000" dirty="0">
              <a:solidFill>
                <a:schemeClr val="accent1">
                  <a:lumMod val="75000"/>
                </a:schemeClr>
              </a:solidFill>
            </a:endParaRPr>
          </a:p>
        </p:txBody>
      </p:sp>
      <p:sp>
        <p:nvSpPr>
          <p:cNvPr id="30" name="Rectangle 29">
            <a:extLst>
              <a:ext uri="{FF2B5EF4-FFF2-40B4-BE49-F238E27FC236}">
                <a16:creationId xmlns:a16="http://schemas.microsoft.com/office/drawing/2014/main" id="{B58D1A8A-FC8C-4ECB-AAC5-4F5339DE7ECE}"/>
              </a:ext>
            </a:extLst>
          </p:cNvPr>
          <p:cNvSpPr/>
          <p:nvPr/>
        </p:nvSpPr>
        <p:spPr>
          <a:xfrm>
            <a:off x="1578288" y="608142"/>
            <a:ext cx="6755754" cy="543739"/>
          </a:xfrm>
          <a:prstGeom prst="rect">
            <a:avLst/>
          </a:prstGeom>
        </p:spPr>
        <p:txBody>
          <a:bodyPr wrap="square" anchor="ctr">
            <a:spAutoFit/>
          </a:bodyPr>
          <a:lstStyle/>
          <a:p>
            <a:r>
              <a:rPr lang="fr-BE" sz="4400" b="1" baseline="30000" dirty="0">
                <a:solidFill>
                  <a:srgbClr val="4472C4">
                    <a:lumMod val="75000"/>
                  </a:srgbClr>
                </a:solidFill>
                <a:latin typeface="Calibri" panose="020F0502020204030204"/>
              </a:rPr>
              <a:t>TAIEX INTPA: Introduction</a:t>
            </a:r>
            <a:endParaRPr lang="en-US" sz="4400" b="1" baseline="30000" dirty="0">
              <a:solidFill>
                <a:srgbClr val="4472C4">
                  <a:lumMod val="75000"/>
                </a:srgbClr>
              </a:solidFill>
              <a:latin typeface="Calibri" panose="020F0502020204030204"/>
            </a:endParaRPr>
          </a:p>
        </p:txBody>
      </p:sp>
    </p:spTree>
    <p:extLst>
      <p:ext uri="{BB962C8B-B14F-4D97-AF65-F5344CB8AC3E}">
        <p14:creationId xmlns:p14="http://schemas.microsoft.com/office/powerpoint/2010/main" val="2929647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B58D1A8A-FC8C-4ECB-AAC5-4F5339DE7ECE}"/>
              </a:ext>
            </a:extLst>
          </p:cNvPr>
          <p:cNvSpPr>
            <a:spLocks noGrp="1"/>
          </p:cNvSpPr>
          <p:nvPr>
            <p:ph type="title"/>
          </p:nvPr>
        </p:nvSpPr>
        <p:spPr>
          <a:xfrm>
            <a:off x="472543" y="1536293"/>
            <a:ext cx="8229600" cy="543739"/>
          </a:xfrm>
          <a:prstGeom prst="rect">
            <a:avLst/>
          </a:prstGeom>
        </p:spPr>
        <p:txBody>
          <a:bodyPr wrap="square" anchor="ctr">
            <a:spAutoFit/>
          </a:bodyPr>
          <a:lstStyle/>
          <a:p>
            <a:r>
              <a:rPr lang="fr-BE" sz="4400" b="1" baseline="30000" dirty="0">
                <a:solidFill>
                  <a:srgbClr val="4472C4">
                    <a:lumMod val="75000"/>
                  </a:srgbClr>
                </a:solidFill>
                <a:latin typeface="Calibri" panose="020F0502020204030204"/>
              </a:rPr>
              <a:t>TAIEX INTPA: </a:t>
            </a:r>
            <a:r>
              <a:rPr lang="fr-BE" sz="4400" b="1" baseline="30000" dirty="0" smtClean="0">
                <a:solidFill>
                  <a:srgbClr val="4472C4">
                    <a:lumMod val="75000"/>
                  </a:srgbClr>
                </a:solidFill>
                <a:latin typeface="Calibri" panose="020F0502020204030204"/>
              </a:rPr>
              <a:t>Application </a:t>
            </a:r>
            <a:r>
              <a:rPr lang="fr-BE" sz="4400" b="1" baseline="30000" dirty="0" err="1" smtClean="0">
                <a:solidFill>
                  <a:srgbClr val="4472C4">
                    <a:lumMod val="75000"/>
                  </a:srgbClr>
                </a:solidFill>
                <a:latin typeface="Calibri" panose="020F0502020204030204"/>
              </a:rPr>
              <a:t>Process</a:t>
            </a:r>
            <a:r>
              <a:rPr lang="fr-BE" sz="4400" b="1" baseline="30000" dirty="0" smtClean="0">
                <a:solidFill>
                  <a:srgbClr val="4472C4">
                    <a:lumMod val="75000"/>
                  </a:srgbClr>
                </a:solidFill>
                <a:latin typeface="Calibri" panose="020F0502020204030204"/>
              </a:rPr>
              <a:t> </a:t>
            </a:r>
            <a:endParaRPr lang="en-US" sz="4400" b="1" baseline="30000" dirty="0">
              <a:solidFill>
                <a:srgbClr val="4472C4">
                  <a:lumMod val="75000"/>
                </a:srgbClr>
              </a:solidFill>
              <a:latin typeface="Calibri" panose="020F0502020204030204"/>
            </a:endParaRPr>
          </a:p>
        </p:txBody>
      </p:sp>
      <p:pic>
        <p:nvPicPr>
          <p:cNvPr id="14" name="Picture 13" descr="A close up of a logo&#10;&#10;Description automatically generated">
            <a:extLst>
              <a:ext uri="{FF2B5EF4-FFF2-40B4-BE49-F238E27FC236}">
                <a16:creationId xmlns:a16="http://schemas.microsoft.com/office/drawing/2014/main" id="{7A5CDB07-E970-426B-B39F-A2C69FC211D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4817" t="30693" r="7656" b="41239"/>
          <a:stretch/>
        </p:blipFill>
        <p:spPr>
          <a:xfrm>
            <a:off x="6795350" y="1479313"/>
            <a:ext cx="1906793" cy="458667"/>
          </a:xfrm>
          <a:prstGeom prst="rect">
            <a:avLst/>
          </a:prstGeom>
        </p:spPr>
      </p:pic>
      <p:pic>
        <p:nvPicPr>
          <p:cNvPr id="17" name="Picture 16"/>
          <p:cNvPicPr>
            <a:picLocks noChangeAspect="1"/>
          </p:cNvPicPr>
          <p:nvPr/>
        </p:nvPicPr>
        <p:blipFill>
          <a:blip r:embed="rId3"/>
          <a:stretch>
            <a:fillRect/>
          </a:stretch>
        </p:blipFill>
        <p:spPr>
          <a:xfrm>
            <a:off x="179512" y="1925976"/>
            <a:ext cx="8219710" cy="4384585"/>
          </a:xfrm>
          <a:prstGeom prst="rect">
            <a:avLst/>
          </a:prstGeom>
        </p:spPr>
      </p:pic>
      <p:pic>
        <p:nvPicPr>
          <p:cNvPr id="18" name="Picture 17">
            <a:extLst>
              <a:ext uri="{FF2B5EF4-FFF2-40B4-BE49-F238E27FC236}">
                <a16:creationId xmlns:a16="http://schemas.microsoft.com/office/drawing/2014/main" id="{1FCF89C3-069B-40C2-81BE-50539604EFF1}"/>
              </a:ext>
            </a:extLst>
          </p:cNvPr>
          <p:cNvPicPr>
            <a:picLocks noChangeAspect="1"/>
          </p:cNvPicPr>
          <p:nvPr/>
        </p:nvPicPr>
        <p:blipFill>
          <a:blip r:embed="rId4" cstate="print">
            <a:alphaModFix amt="23000"/>
            <a:extLst>
              <a:ext uri="{28A0092B-C50C-407E-A947-70E740481C1C}">
                <a14:useLocalDpi xmlns:a14="http://schemas.microsoft.com/office/drawing/2010/main" val="0"/>
              </a:ext>
            </a:extLst>
          </a:blip>
          <a:srcRect/>
          <a:stretch/>
        </p:blipFill>
        <p:spPr>
          <a:xfrm>
            <a:off x="7308303" y="5542445"/>
            <a:ext cx="2010566" cy="1169127"/>
          </a:xfrm>
          <a:prstGeom prst="rect">
            <a:avLst/>
          </a:prstGeom>
        </p:spPr>
      </p:pic>
      <p:sp>
        <p:nvSpPr>
          <p:cNvPr id="19" name="Title 1">
            <a:extLst>
              <a:ext uri="{FF2B5EF4-FFF2-40B4-BE49-F238E27FC236}">
                <a16:creationId xmlns:a16="http://schemas.microsoft.com/office/drawing/2014/main" id="{BC2AEBFF-8189-4B9B-A67B-FA63C500872A}"/>
              </a:ext>
            </a:extLst>
          </p:cNvPr>
          <p:cNvSpPr txBox="1">
            <a:spLocks/>
          </p:cNvSpPr>
          <p:nvPr/>
        </p:nvSpPr>
        <p:spPr bwMode="auto">
          <a:xfrm>
            <a:off x="7524328" y="6310561"/>
            <a:ext cx="1608792" cy="389683"/>
          </a:xfrm>
          <a:prstGeom prst="rect">
            <a:avLst/>
          </a:prstGeom>
          <a:solidFill>
            <a:srgbClr val="F5CE2A"/>
          </a:solid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rmAutofit fontScale="47500" lnSpcReduction="20000"/>
          </a:bodyPr>
          <a:lstStyle>
            <a:lvl1pPr marL="358775" algn="l" rtl="0" eaLnBrk="1" fontAlgn="base" hangingPunct="1">
              <a:spcBef>
                <a:spcPct val="0"/>
              </a:spcBef>
              <a:spcAft>
                <a:spcPct val="0"/>
              </a:spcAft>
              <a:defRPr sz="3000" b="1">
                <a:solidFill>
                  <a:srgbClr val="0F5494"/>
                </a:solidFill>
                <a:latin typeface="+mj-lt"/>
                <a:ea typeface="+mj-ea"/>
                <a:cs typeface="+mj-cs"/>
              </a:defRPr>
            </a:lvl1pPr>
            <a:lvl2pPr marL="358775" algn="l" rtl="0" eaLnBrk="1" fontAlgn="base" hangingPunct="1">
              <a:spcBef>
                <a:spcPct val="0"/>
              </a:spcBef>
              <a:spcAft>
                <a:spcPct val="0"/>
              </a:spcAft>
              <a:defRPr sz="3000" b="1">
                <a:solidFill>
                  <a:srgbClr val="0F5494"/>
                </a:solidFill>
                <a:latin typeface="Verdana" pitchFamily="34" charset="0"/>
              </a:defRPr>
            </a:lvl2pPr>
            <a:lvl3pPr marL="358775" algn="l" rtl="0" eaLnBrk="1" fontAlgn="base" hangingPunct="1">
              <a:spcBef>
                <a:spcPct val="0"/>
              </a:spcBef>
              <a:spcAft>
                <a:spcPct val="0"/>
              </a:spcAft>
              <a:defRPr sz="3000" b="1">
                <a:solidFill>
                  <a:srgbClr val="0F5494"/>
                </a:solidFill>
                <a:latin typeface="Verdana" pitchFamily="34" charset="0"/>
              </a:defRPr>
            </a:lvl3pPr>
            <a:lvl4pPr marL="358775" algn="l" rtl="0" eaLnBrk="1" fontAlgn="base" hangingPunct="1">
              <a:spcBef>
                <a:spcPct val="0"/>
              </a:spcBef>
              <a:spcAft>
                <a:spcPct val="0"/>
              </a:spcAft>
              <a:defRPr sz="3000" b="1">
                <a:solidFill>
                  <a:srgbClr val="0F5494"/>
                </a:solidFill>
                <a:latin typeface="Verdana" pitchFamily="34" charset="0"/>
              </a:defRPr>
            </a:lvl4pPr>
            <a:lvl5pPr marL="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a:lstStyle>
          <a:p>
            <a:r>
              <a:rPr lang="en-US" sz="2500" kern="0" dirty="0" smtClean="0">
                <a:solidFill>
                  <a:schemeClr val="bg1"/>
                </a:solidFill>
                <a:latin typeface="Arial" panose="020B0604020202020204" pitchFamily="34" charset="0"/>
                <a:cs typeface="Arial" panose="020B0604020202020204" pitchFamily="34" charset="0"/>
              </a:rPr>
              <a:t>#</a:t>
            </a:r>
            <a:r>
              <a:rPr lang="en-US" sz="2500" kern="0" dirty="0" err="1" smtClean="0">
                <a:solidFill>
                  <a:schemeClr val="bg1"/>
                </a:solidFill>
                <a:latin typeface="Arial" panose="020B0604020202020204" pitchFamily="34" charset="0"/>
                <a:cs typeface="Arial" panose="020B0604020202020204" pitchFamily="34" charset="0"/>
              </a:rPr>
              <a:t>TeamEurope</a:t>
            </a:r>
            <a:endParaRPr lang="en-US" sz="2500" kern="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3966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hape 399">
            <a:extLst>
              <a:ext uri="{FF2B5EF4-FFF2-40B4-BE49-F238E27FC236}">
                <a16:creationId xmlns:a16="http://schemas.microsoft.com/office/drawing/2014/main" id="{2F8CDEE9-2489-3C62-3D48-437B026311AE}"/>
              </a:ext>
            </a:extLst>
          </p:cNvPr>
          <p:cNvSpPr>
            <a:spLocks noGrp="1" noChangeArrowheads="1"/>
          </p:cNvSpPr>
          <p:nvPr>
            <p:ph type="title"/>
          </p:nvPr>
        </p:nvSpPr>
        <p:spPr>
          <a:xfrm>
            <a:off x="179388" y="115888"/>
            <a:ext cx="8785225" cy="649287"/>
          </a:xfrm>
        </p:spPr>
        <p:txBody>
          <a:bodyPr lIns="91425" tIns="45700" rIns="91425" bIns="45700"/>
          <a:lstStyle/>
          <a:p>
            <a:pPr algn="ctr">
              <a:buSzPct val="25000"/>
            </a:pPr>
            <a:r>
              <a:rPr lang="en-GB" altLang="en-US" sz="2400" b="0">
                <a:solidFill>
                  <a:srgbClr val="FFFFFF"/>
                </a:solidFill>
                <a:sym typeface="Verdana" panose="020B0604030504040204" pitchFamily="34" charset="0"/>
              </a:rPr>
              <a:t/>
            </a:r>
            <a:br>
              <a:rPr lang="en-GB" altLang="en-US" sz="2400" b="0">
                <a:solidFill>
                  <a:srgbClr val="FFFFFF"/>
                </a:solidFill>
                <a:sym typeface="Verdana" panose="020B0604030504040204" pitchFamily="34" charset="0"/>
              </a:rPr>
            </a:br>
            <a:r>
              <a:rPr lang="en-GB" altLang="en-US" sz="2400" b="0">
                <a:solidFill>
                  <a:srgbClr val="FFFFFF"/>
                </a:solidFill>
                <a:sym typeface="Verdana" panose="020B0604030504040204" pitchFamily="34" charset="0"/>
              </a:rPr>
              <a:t/>
            </a:r>
            <a:br>
              <a:rPr lang="en-GB" altLang="en-US" sz="2400" b="0">
                <a:solidFill>
                  <a:srgbClr val="FFFFFF"/>
                </a:solidFill>
                <a:sym typeface="Verdana" panose="020B0604030504040204" pitchFamily="34" charset="0"/>
              </a:rPr>
            </a:br>
            <a:endParaRPr lang="en-GB" altLang="en-US" sz="2400" b="0">
              <a:solidFill>
                <a:srgbClr val="FFFFFF"/>
              </a:solidFill>
              <a:sym typeface="Verdana" panose="020B0604030504040204" pitchFamily="34" charset="0"/>
            </a:endParaRPr>
          </a:p>
        </p:txBody>
      </p:sp>
      <p:sp>
        <p:nvSpPr>
          <p:cNvPr id="15364" name="Shape 401">
            <a:extLst>
              <a:ext uri="{FF2B5EF4-FFF2-40B4-BE49-F238E27FC236}">
                <a16:creationId xmlns:a16="http://schemas.microsoft.com/office/drawing/2014/main" id="{AFEF4FEC-CCD9-DAC5-5EE6-DA2FF9D3BCE6}"/>
              </a:ext>
            </a:extLst>
          </p:cNvPr>
          <p:cNvSpPr>
            <a:spLocks noChangeArrowheads="1"/>
          </p:cNvSpPr>
          <p:nvPr/>
        </p:nvSpPr>
        <p:spPr bwMode="auto">
          <a:xfrm>
            <a:off x="4787900" y="6165850"/>
            <a:ext cx="4572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ClrTx/>
              <a:buSzPct val="25000"/>
              <a:buFontTx/>
              <a:buNone/>
            </a:pPr>
            <a:r>
              <a:rPr lang="en-GB" altLang="en-US" sz="1200" i="0">
                <a:sym typeface="Verdana" panose="020B0604030504040204" pitchFamily="34" charset="0"/>
              </a:rPr>
              <a:t>.</a:t>
            </a:r>
          </a:p>
        </p:txBody>
      </p:sp>
      <p:sp>
        <p:nvSpPr>
          <p:cNvPr id="403" name="Shape 403">
            <a:extLst>
              <a:ext uri="{FF2B5EF4-FFF2-40B4-BE49-F238E27FC236}">
                <a16:creationId xmlns:a16="http://schemas.microsoft.com/office/drawing/2014/main" id="{EF2FAB56-5767-42B6-2C63-2C110AF71F1D}"/>
              </a:ext>
            </a:extLst>
          </p:cNvPr>
          <p:cNvSpPr>
            <a:spLocks noChangeArrowheads="1"/>
          </p:cNvSpPr>
          <p:nvPr/>
        </p:nvSpPr>
        <p:spPr bwMode="auto">
          <a:xfrm>
            <a:off x="323850" y="2486025"/>
            <a:ext cx="8496300" cy="3538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ClrTx/>
              <a:buSzPct val="25000"/>
              <a:buFontTx/>
              <a:buNone/>
            </a:pPr>
            <a:endParaRPr lang="fr-BE" altLang="en-US" sz="2700" i="0">
              <a:sym typeface="Verdana" panose="020B0604030504040204" pitchFamily="34" charset="0"/>
            </a:endParaRPr>
          </a:p>
        </p:txBody>
      </p:sp>
      <p:sp>
        <p:nvSpPr>
          <p:cNvPr id="8" name="ZoneTexte 7">
            <a:extLst>
              <a:ext uri="{FF2B5EF4-FFF2-40B4-BE49-F238E27FC236}">
                <a16:creationId xmlns:a16="http://schemas.microsoft.com/office/drawing/2014/main" id="{4AD1F72E-DB51-3174-A4FE-F531C45A087B}"/>
              </a:ext>
            </a:extLst>
          </p:cNvPr>
          <p:cNvSpPr txBox="1"/>
          <p:nvPr/>
        </p:nvSpPr>
        <p:spPr bwMode="auto">
          <a:xfrm>
            <a:off x="395287" y="2021920"/>
            <a:ext cx="8353425" cy="3272691"/>
          </a:xfrm>
          <a:prstGeom prst="rect">
            <a:avLst/>
          </a:prstGeom>
          <a:noFill/>
          <a:ln>
            <a:noFill/>
          </a:ln>
        </p:spPr>
        <p:txBody>
          <a:bodyPr>
            <a:spAutoFit/>
          </a:bodyPr>
          <a:lstStyle/>
          <a:p>
            <a:pPr marL="184150" lvl="1">
              <a:spcBef>
                <a:spcPts val="400"/>
              </a:spcBef>
              <a:spcAft>
                <a:spcPts val="0"/>
              </a:spcAft>
              <a:buSzPct val="100000"/>
              <a:defRPr/>
            </a:pPr>
            <a:r>
              <a:rPr lang="en-GB" sz="2200" b="1" dirty="0"/>
              <a:t>Type of support: </a:t>
            </a:r>
          </a:p>
          <a:p>
            <a:pPr marL="184150" lvl="1">
              <a:spcBef>
                <a:spcPts val="400"/>
              </a:spcBef>
              <a:spcAft>
                <a:spcPts val="0"/>
              </a:spcAft>
              <a:buSzPct val="100000"/>
              <a:defRPr/>
            </a:pPr>
            <a:endParaRPr lang="en-GB" sz="800" dirty="0"/>
          </a:p>
          <a:p>
            <a:pPr marL="927100" lvl="2" indent="-285750">
              <a:spcBef>
                <a:spcPts val="400"/>
              </a:spcBef>
              <a:spcAft>
                <a:spcPts val="0"/>
              </a:spcAft>
              <a:buSzPct val="100000"/>
              <a:buFont typeface="Wingdings" panose="05000000000000000000" pitchFamily="2" charset="2"/>
              <a:buChar char="Ø"/>
              <a:defRPr/>
            </a:pPr>
            <a:r>
              <a:rPr lang="en-GB" sz="2000" dirty="0">
                <a:latin typeface="+mj-lt"/>
                <a:ea typeface="Calibri" panose="020F0502020204030204" pitchFamily="34" charset="0"/>
              </a:rPr>
              <a:t>Days of Technical Assistance by international or local senior experts</a:t>
            </a:r>
          </a:p>
          <a:p>
            <a:pPr marL="927100" lvl="2" indent="-285750">
              <a:spcBef>
                <a:spcPts val="400"/>
              </a:spcBef>
              <a:spcAft>
                <a:spcPts val="0"/>
              </a:spcAft>
              <a:buSzPct val="100000"/>
              <a:buFont typeface="Wingdings" panose="05000000000000000000" pitchFamily="2" charset="2"/>
              <a:buChar char="Ø"/>
              <a:defRPr/>
            </a:pPr>
            <a:r>
              <a:rPr lang="en-GB" sz="2000" dirty="0">
                <a:latin typeface="+mj-lt"/>
                <a:ea typeface="Calibri" panose="020F0502020204030204" pitchFamily="34" charset="0"/>
              </a:rPr>
              <a:t>Days of Technical Assistance by international or local junior experts</a:t>
            </a:r>
          </a:p>
          <a:p>
            <a:pPr marL="927100" lvl="2" indent="-285750">
              <a:spcBef>
                <a:spcPts val="400"/>
              </a:spcBef>
              <a:spcAft>
                <a:spcPts val="0"/>
              </a:spcAft>
              <a:buSzPct val="100000"/>
              <a:buFont typeface="Wingdings" panose="05000000000000000000" pitchFamily="2" charset="2"/>
              <a:buChar char="Ø"/>
              <a:defRPr/>
            </a:pPr>
            <a:r>
              <a:rPr lang="en-GB" sz="2000" dirty="0">
                <a:latin typeface="+mj-lt"/>
                <a:ea typeface="Calibri" panose="020F0502020204030204" pitchFamily="34" charset="0"/>
              </a:rPr>
              <a:t>Travel expenses for experts (economy airfare and official per-diems)</a:t>
            </a:r>
          </a:p>
          <a:p>
            <a:pPr marL="927100" lvl="2" indent="-285750">
              <a:spcBef>
                <a:spcPts val="400"/>
              </a:spcBef>
              <a:spcAft>
                <a:spcPts val="0"/>
              </a:spcAft>
              <a:buSzPct val="100000"/>
              <a:buFont typeface="Wingdings" panose="05000000000000000000" pitchFamily="2" charset="2"/>
              <a:buChar char="Ø"/>
              <a:defRPr/>
            </a:pPr>
            <a:r>
              <a:rPr lang="en-GB" sz="2000" dirty="0">
                <a:latin typeface="+mj-lt"/>
                <a:ea typeface="Calibri" panose="020F0502020204030204" pitchFamily="34" charset="0"/>
              </a:rPr>
              <a:t>In exceptional cases, support to co-fund logistical needs (venues, catering, local transport)</a:t>
            </a:r>
          </a:p>
        </p:txBody>
      </p:sp>
      <p:sp>
        <p:nvSpPr>
          <p:cNvPr id="9" name="TextBox 8">
            <a:extLst>
              <a:ext uri="{FF2B5EF4-FFF2-40B4-BE49-F238E27FC236}">
                <a16:creationId xmlns:a16="http://schemas.microsoft.com/office/drawing/2014/main" id="{1DB4A9BB-7024-18AA-0868-E3975B7438A8}"/>
              </a:ext>
            </a:extLst>
          </p:cNvPr>
          <p:cNvSpPr txBox="1"/>
          <p:nvPr/>
        </p:nvSpPr>
        <p:spPr bwMode="auto">
          <a:xfrm>
            <a:off x="3993964" y="6488668"/>
            <a:ext cx="1156072" cy="369332"/>
          </a:xfrm>
          <a:prstGeom prst="rect">
            <a:avLst/>
          </a:prstGeom>
          <a:solidFill>
            <a:schemeClr val="bg1"/>
          </a:solidFill>
          <a:ln>
            <a:noFill/>
          </a:ln>
        </p:spPr>
        <p:txBody>
          <a:bodyPr wrap="square" rtlCol="0">
            <a:spAutoFit/>
          </a:bodyPr>
          <a:lstStyle/>
          <a:p>
            <a:pPr>
              <a:spcBef>
                <a:spcPct val="20000"/>
              </a:spcBef>
            </a:pPr>
            <a:endParaRPr lang="fr-FR" sz="1800" dirty="0"/>
          </a:p>
        </p:txBody>
      </p:sp>
    </p:spTree>
    <p:extLst>
      <p:ext uri="{BB962C8B-B14F-4D97-AF65-F5344CB8AC3E}">
        <p14:creationId xmlns:p14="http://schemas.microsoft.com/office/powerpoint/2010/main" val="2100982472"/>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03"/>
                                        </p:tgtEl>
                                        <p:attrNameLst>
                                          <p:attrName>style.visibility</p:attrName>
                                        </p:attrNameLst>
                                      </p:cBhvr>
                                      <p:to>
                                        <p:strVal val="visible"/>
                                      </p:to>
                                    </p:set>
                                    <p:animEffect transition="in" filter="fade">
                                      <p:cBhvr>
                                        <p:cTn id="7" dur="500"/>
                                        <p:tgtEl>
                                          <p:spTgt spid="4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lank">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2261</Words>
  <Application>Microsoft Office PowerPoint</Application>
  <PresentationFormat>On-screen Show (4:3)</PresentationFormat>
  <Paragraphs>178</Paragraphs>
  <Slides>15</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MS PGothic</vt:lpstr>
      <vt:lpstr>Arial</vt:lpstr>
      <vt:lpstr>Calibri</vt:lpstr>
      <vt:lpstr>MS Mincho</vt:lpstr>
      <vt:lpstr>Times New Roman</vt:lpstr>
      <vt:lpstr>Verdana</vt:lpstr>
      <vt:lpstr>Wingdings</vt:lpstr>
      <vt:lpstr>blank</vt:lpstr>
      <vt:lpstr>PowerPoint Presentation</vt:lpstr>
      <vt:lpstr>    The TALD Facility and the Framework Partnership Agreements (FPAs)  </vt:lpstr>
      <vt:lpstr>PowerPoint Presentation</vt:lpstr>
      <vt:lpstr>2. Policy Dialogue:</vt:lpstr>
      <vt:lpstr>  </vt:lpstr>
      <vt:lpstr>  </vt:lpstr>
      <vt:lpstr>TAIEX INTPA: Introduction</vt:lpstr>
      <vt:lpstr>TAIEX INTPA: Application Process </vt:lpstr>
      <vt:lpstr>  </vt:lpstr>
      <vt:lpstr>  </vt:lpstr>
      <vt:lpstr>PowerPoint Presentation</vt:lpstr>
      <vt:lpstr>The 5 Framework Partnership Agreements with global associations of Local Authorities</vt:lpstr>
      <vt:lpstr>PowerPoint Presentation</vt:lpstr>
      <vt:lpstr>Signing ceremony of FPAs 12 September 2022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Eugene Zapata</dc:creator>
  <cp:lastModifiedBy>Chen, Angela</cp:lastModifiedBy>
  <cp:revision>58</cp:revision>
  <dcterms:created xsi:type="dcterms:W3CDTF">2020-07-01T16:45:12Z</dcterms:created>
  <dcterms:modified xsi:type="dcterms:W3CDTF">2022-10-27T11:58:31Z</dcterms:modified>
</cp:coreProperties>
</file>