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367" r:id="rId2"/>
    <p:sldId id="867" r:id="rId3"/>
    <p:sldId id="868" r:id="rId4"/>
    <p:sldId id="869" r:id="rId5"/>
    <p:sldId id="517" r:id="rId6"/>
    <p:sldId id="887" r:id="rId7"/>
    <p:sldId id="870" r:id="rId8"/>
    <p:sldId id="1066" r:id="rId9"/>
    <p:sldId id="890" r:id="rId10"/>
    <p:sldId id="891" r:id="rId11"/>
    <p:sldId id="1067" r:id="rId12"/>
    <p:sldId id="1068" r:id="rId13"/>
    <p:sldId id="902" r:id="rId14"/>
    <p:sldId id="1069" r:id="rId15"/>
    <p:sldId id="1062" r:id="rId16"/>
    <p:sldId id="922" r:id="rId17"/>
    <p:sldId id="1070" r:id="rId18"/>
    <p:sldId id="883" r:id="rId19"/>
    <p:sldId id="910" r:id="rId20"/>
    <p:sldId id="1071" r:id="rId21"/>
    <p:sldId id="874" r:id="rId22"/>
    <p:sldId id="917" r:id="rId23"/>
    <p:sldId id="894" r:id="rId24"/>
    <p:sldId id="1084" r:id="rId25"/>
    <p:sldId id="1085" r:id="rId26"/>
    <p:sldId id="1086" r:id="rId27"/>
    <p:sldId id="1087" r:id="rId28"/>
    <p:sldId id="1088" r:id="rId29"/>
    <p:sldId id="875" r:id="rId30"/>
    <p:sldId id="1073" r:id="rId31"/>
    <p:sldId id="1072" r:id="rId32"/>
    <p:sldId id="1074" r:id="rId33"/>
    <p:sldId id="1075" r:id="rId34"/>
    <p:sldId id="893" r:id="rId35"/>
    <p:sldId id="1076" r:id="rId36"/>
    <p:sldId id="1077" r:id="rId37"/>
    <p:sldId id="1078" r:id="rId38"/>
    <p:sldId id="958" r:id="rId39"/>
    <p:sldId id="1080" r:id="rId40"/>
    <p:sldId id="1081" r:id="rId41"/>
    <p:sldId id="1082" r:id="rId42"/>
    <p:sldId id="1083" r:id="rId43"/>
    <p:sldId id="1079" r:id="rId44"/>
    <p:sldId id="882" r:id="rId45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DRIGUEZ BILBAO Jorge (DEVCO)" initials="RBJ(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F5494"/>
    <a:srgbClr val="2D5EC1"/>
    <a:srgbClr val="3166CF"/>
    <a:srgbClr val="3E6FD2"/>
    <a:srgbClr val="BDDEFF"/>
    <a:srgbClr val="808080"/>
    <a:srgbClr val="FFD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11"/>
    <p:restoredTop sz="94709"/>
  </p:normalViewPr>
  <p:slideViewPr>
    <p:cSldViewPr>
      <p:cViewPr varScale="1">
        <p:scale>
          <a:sx n="106" d="100"/>
          <a:sy n="106" d="100"/>
        </p:scale>
        <p:origin x="118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409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238114B0-41C2-4041-9572-2B9A9A5A0CD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1090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7F9695FB-D908-4160-AE67-B85245447BF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16586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MS PGothic" charset="0"/>
              <a:cs typeface="MS PGothic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866" indent="-285718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2872" indent="-228574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020" indent="-228574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168" indent="-228574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318" indent="-22857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466" indent="-22857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8614" indent="-22857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5764" indent="-22857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450B20-B29B-984D-8937-3FC7C1B1B70C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581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ADFD1-42D6-0547-A771-EC10531A17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512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MS PGothic" charset="0"/>
              <a:cs typeface="MS PGothic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866" indent="-285718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2872" indent="-228574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020" indent="-228574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168" indent="-228574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318" indent="-22857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466" indent="-22857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8614" indent="-22857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5764" indent="-22857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450B20-B29B-984D-8937-3FC7C1B1B70C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881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MS PGothic" charset="0"/>
              <a:cs typeface="MS PGothic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866" indent="-285718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2872" indent="-228574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020" indent="-228574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168" indent="-228574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318" indent="-22857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466" indent="-22857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8614" indent="-22857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5764" indent="-22857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450B20-B29B-984D-8937-3FC7C1B1B70C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827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6A141FA3-1B77-4EDE-B230-E919C600B683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34B9A-3F2F-4DB3-9330-A2B68B9D3EE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214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2E535-0D9E-44A9-92E6-071940868D4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4118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/>
          <p:cNvSpPr/>
          <p:nvPr userDrawn="1"/>
        </p:nvSpPr>
        <p:spPr>
          <a:xfrm>
            <a:off x="6598865" y="3"/>
            <a:ext cx="2552605" cy="3403473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2" y="3"/>
            <a:ext cx="9143999" cy="6857999"/>
          </a:xfrm>
          <a:prstGeom prst="rect">
            <a:avLst/>
          </a:prstGeom>
          <a:solidFill>
            <a:schemeClr val="bg1">
              <a:lumMod val="95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Right Triangle 7"/>
          <p:cNvSpPr/>
          <p:nvPr userDrawn="1"/>
        </p:nvSpPr>
        <p:spPr>
          <a:xfrm>
            <a:off x="1544328" y="3"/>
            <a:ext cx="5143499" cy="6857999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/>
          <p:nvPr userDrawn="1"/>
        </p:nvSpPr>
        <p:spPr>
          <a:xfrm>
            <a:off x="3076189" y="2"/>
            <a:ext cx="5150380" cy="6867173"/>
          </a:xfrm>
          <a:prstGeom prst="rtTriangle">
            <a:avLst/>
          </a:prstGeom>
          <a:solidFill>
            <a:schemeClr val="bg1">
              <a:lumMod val="85000"/>
              <a:alpha val="1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Right Triangle 12"/>
          <p:cNvSpPr/>
          <p:nvPr userDrawn="1"/>
        </p:nvSpPr>
        <p:spPr>
          <a:xfrm>
            <a:off x="3993621" y="-9174"/>
            <a:ext cx="5150380" cy="6867173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Right Triangle 10"/>
          <p:cNvSpPr/>
          <p:nvPr userDrawn="1"/>
        </p:nvSpPr>
        <p:spPr>
          <a:xfrm rot="16200000">
            <a:off x="3135225" y="858398"/>
            <a:ext cx="6867173" cy="5150380"/>
          </a:xfrm>
          <a:prstGeom prst="rtTriangle">
            <a:avLst/>
          </a:prstGeom>
          <a:solidFill>
            <a:schemeClr val="bg1">
              <a:lumMod val="85000"/>
              <a:alpha val="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4" name="Right Triangle 13"/>
          <p:cNvSpPr/>
          <p:nvPr userDrawn="1"/>
        </p:nvSpPr>
        <p:spPr>
          <a:xfrm>
            <a:off x="1" y="2"/>
            <a:ext cx="5150380" cy="6867173"/>
          </a:xfrm>
          <a:prstGeom prst="rtTriangle">
            <a:avLst/>
          </a:prstGeom>
          <a:solidFill>
            <a:schemeClr val="bg1">
              <a:lumMod val="85000"/>
              <a:alpha val="1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5" name="Right Triangle 14"/>
          <p:cNvSpPr/>
          <p:nvPr userDrawn="1"/>
        </p:nvSpPr>
        <p:spPr>
          <a:xfrm>
            <a:off x="1" y="2"/>
            <a:ext cx="1544326" cy="2059101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Right Triangle 18"/>
          <p:cNvSpPr/>
          <p:nvPr userDrawn="1"/>
        </p:nvSpPr>
        <p:spPr>
          <a:xfrm>
            <a:off x="1" y="4798899"/>
            <a:ext cx="1544326" cy="2059101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114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732B6-9473-4A6E-8279-835F0110B54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220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C9BF0-DD5A-41A8-A693-6DCB2E22C0B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7325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D24D1-6082-46A9-9164-B3458B4B22E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196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DC4E9-B2D2-4CA3-8B91-1DEB4ACFDA0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494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49431-66B6-4E61-A837-54177C86D1F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79318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AF8C7-62B3-4745-A19C-C8841CCBD9C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279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5C4D0F-52B2-4058-A1CC-B854D9BFFAF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9965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C57E4-EA20-4377-89DB-5C0C6A4F79E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6552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/>
              <a:t>Second level</a:t>
            </a:r>
            <a:endParaRPr lang="en-GB" altLang="en-US"/>
          </a:p>
          <a:p>
            <a:pPr lvl="1"/>
            <a:r>
              <a:rPr lang="en-GB" altLang="en-US"/>
              <a:t>Third level</a:t>
            </a:r>
          </a:p>
          <a:p>
            <a:pPr lvl="2"/>
            <a:r>
              <a:rPr lang="en-GB" altLang="en-US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6369C9B6-13D8-4661-B895-9C9656DECCF5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4093628-8588-0447-8BBF-A35C34D0F229}"/>
              </a:ext>
            </a:extLst>
          </p:cNvPr>
          <p:cNvSpPr/>
          <p:nvPr/>
        </p:nvSpPr>
        <p:spPr>
          <a:xfrm>
            <a:off x="-36512" y="5877272"/>
            <a:ext cx="92525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Organized by the European Commission DG INTPA, </a:t>
            </a:r>
            <a:r>
              <a:rPr lang="en-GB" sz="1000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Unit G2 – Local Authorities, Civil Society and Foundations</a:t>
            </a:r>
            <a:endParaRPr kumimoji="0" lang="fr-BE" sz="1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78B1C2-8704-4C49-86CD-93199A005617}"/>
              </a:ext>
            </a:extLst>
          </p:cNvPr>
          <p:cNvSpPr/>
          <p:nvPr/>
        </p:nvSpPr>
        <p:spPr>
          <a:xfrm>
            <a:off x="539552" y="2121336"/>
            <a:ext cx="7704856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>
              <a:solidFill>
                <a:srgbClr val="FFFF00"/>
              </a:solidFill>
            </a:endParaRPr>
          </a:p>
          <a:p>
            <a:r>
              <a:rPr lang="en-US" sz="2400" b="1" dirty="0">
                <a:solidFill>
                  <a:srgbClr val="FFFF00"/>
                </a:solidFill>
              </a:rPr>
              <a:t>Introduction to TALD: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Territorial Approach to Local Development</a:t>
            </a:r>
          </a:p>
          <a:p>
            <a:br>
              <a:rPr lang="en-GB" dirty="0">
                <a:latin typeface="Calibri"/>
                <a:ea typeface="MS PGothic" charset="0"/>
                <a:cs typeface="Calibri"/>
              </a:rPr>
            </a:br>
            <a:br>
              <a:rPr lang="en-GB" sz="1050" dirty="0">
                <a:latin typeface="Calibri"/>
                <a:ea typeface="MS PGothic" charset="0"/>
                <a:cs typeface="Calibri"/>
              </a:rPr>
            </a:br>
            <a:r>
              <a:rPr lang="fr-BE" sz="1600" dirty="0">
                <a:solidFill>
                  <a:schemeClr val="bg1"/>
                </a:solidFill>
                <a:latin typeface="+mj-lt"/>
                <a:ea typeface="MS PGothic" charset="0"/>
                <a:cs typeface="Calibri"/>
              </a:rPr>
              <a:t>Eugène ZAPATA-GARESCHÉ</a:t>
            </a:r>
            <a:br>
              <a:rPr lang="fr-BE" sz="1600" dirty="0">
                <a:solidFill>
                  <a:schemeClr val="bg1"/>
                </a:solidFill>
                <a:latin typeface="Calibri"/>
                <a:ea typeface="MS PGothic" charset="0"/>
                <a:cs typeface="Calibri"/>
              </a:rPr>
            </a:br>
            <a:r>
              <a:rPr lang="en-GB" sz="1600" i="1" dirty="0">
                <a:solidFill>
                  <a:schemeClr val="bg1"/>
                </a:solidFill>
                <a:latin typeface="Calibri"/>
                <a:ea typeface="MS PGothic" charset="0"/>
                <a:cs typeface="Calibri"/>
              </a:rPr>
              <a:t>Team Leader, TALD Facility and Helpdesk, INTPA G2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55BD61-E0B5-A148-BDB9-884FADEC9312}"/>
              </a:ext>
            </a:extLst>
          </p:cNvPr>
          <p:cNvSpPr txBox="1"/>
          <p:nvPr/>
        </p:nvSpPr>
        <p:spPr>
          <a:xfrm>
            <a:off x="3229643" y="4869160"/>
            <a:ext cx="53748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REGIONAL SEMINAR FOR AFRICAN ENGLISH-SPEAKING COUNTRIES</a:t>
            </a:r>
            <a:endParaRPr lang="fr-BE" b="1" dirty="0">
              <a:solidFill>
                <a:srgbClr val="FFFF00"/>
              </a:solidFill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 algn="r">
              <a:spcAft>
                <a:spcPts val="0"/>
              </a:spcAft>
              <a:defRPr/>
            </a:pP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Territorial Approach to Local Development (TALD)</a:t>
            </a:r>
            <a:endParaRPr lang="fr-BE" dirty="0">
              <a:solidFill>
                <a:srgbClr val="FFFF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lvl="0" algn="r">
              <a:spcAft>
                <a:spcPts val="0"/>
              </a:spcAft>
              <a:defRPr/>
            </a:pPr>
            <a:endParaRPr lang="en-GB" sz="1000" dirty="0">
              <a:solidFill>
                <a:srgbClr val="FFFF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lvl="0" algn="r">
              <a:spcAft>
                <a:spcPts val="0"/>
              </a:spcAft>
              <a:defRPr/>
            </a:pPr>
            <a:r>
              <a:rPr lang="en-GB" sz="1000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JOHANNESBURG,  SOUTH AFRICA, OCTOBER 26-28, 2022</a:t>
            </a:r>
            <a:endParaRPr lang="en-GB" sz="1000" strike="sngStrike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AD2152-CCA3-0329-C944-4ABF1813C26B}"/>
              </a:ext>
            </a:extLst>
          </p:cNvPr>
          <p:cNvSpPr/>
          <p:nvPr/>
        </p:nvSpPr>
        <p:spPr>
          <a:xfrm>
            <a:off x="539552" y="1268760"/>
            <a:ext cx="8064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MS PGothic" charset="0"/>
                <a:cs typeface="Calibri"/>
              </a:rPr>
              <a:t>Session 2:</a:t>
            </a:r>
          </a:p>
        </p:txBody>
      </p:sp>
    </p:spTree>
    <p:extLst>
      <p:ext uri="{BB962C8B-B14F-4D97-AF65-F5344CB8AC3E}">
        <p14:creationId xmlns:p14="http://schemas.microsoft.com/office/powerpoint/2010/main" val="2286444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7CDD4BF-6F18-374D-B1A6-D519FA9988ED}"/>
              </a:ext>
            </a:extLst>
          </p:cNvPr>
          <p:cNvSpPr/>
          <p:nvPr/>
        </p:nvSpPr>
        <p:spPr>
          <a:xfrm>
            <a:off x="107504" y="2132856"/>
            <a:ext cx="4464496" cy="3497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Local development plans are tailor-made to access funds from central government programs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Concurring legislation and diversity of processes brings about bureaucratic labyrinths and administrative burden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fr-FR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fr-FR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MT"/>
            </a:endParaRPr>
          </a:p>
        </p:txBody>
      </p:sp>
      <p:pic>
        <p:nvPicPr>
          <p:cNvPr id="2" name="Picture 4" descr="Bureaucracy: Definition, Examples, Pros and Cons">
            <a:extLst>
              <a:ext uri="{FF2B5EF4-FFF2-40B4-BE49-F238E27FC236}">
                <a16:creationId xmlns:a16="http://schemas.microsoft.com/office/drawing/2014/main" id="{949439EF-D91E-114C-E25F-EC3709893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8220" y="1844824"/>
            <a:ext cx="451831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847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7CDD4BF-6F18-374D-B1A6-D519FA9988ED}"/>
              </a:ext>
            </a:extLst>
          </p:cNvPr>
          <p:cNvSpPr/>
          <p:nvPr/>
        </p:nvSpPr>
        <p:spPr>
          <a:xfrm>
            <a:off x="323528" y="2132856"/>
            <a:ext cx="4464496" cy="3836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Vertical « Top-down » approach, central government control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Inadequate or insufficient local capacities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fr-FR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More responsibilities not necessarily accompanied of more resources</a:t>
            </a:r>
          </a:p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fr-FR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M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D65633-AC7F-0B4C-B4F3-14784BA5078D}"/>
              </a:ext>
            </a:extLst>
          </p:cNvPr>
          <p:cNvSpPr/>
          <p:nvPr/>
        </p:nvSpPr>
        <p:spPr>
          <a:xfrm>
            <a:off x="323528" y="1476770"/>
            <a:ext cx="7925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chemeClr val="accent6"/>
                </a:solidFill>
              </a:rPr>
              <a:t>With</a:t>
            </a:r>
            <a:r>
              <a:rPr lang="fr-FR" sz="2400" b="1" dirty="0">
                <a:solidFill>
                  <a:schemeClr val="accent6"/>
                </a:solidFill>
              </a:rPr>
              <a:t> </a:t>
            </a:r>
            <a:r>
              <a:rPr lang="fr-FR" sz="2400" b="1" dirty="0" err="1">
                <a:solidFill>
                  <a:schemeClr val="accent6"/>
                </a:solidFill>
              </a:rPr>
              <a:t>insufficient</a:t>
            </a:r>
            <a:r>
              <a:rPr lang="fr-FR" sz="2400" b="1" dirty="0">
                <a:solidFill>
                  <a:schemeClr val="accent6"/>
                </a:solidFill>
              </a:rPr>
              <a:t> </a:t>
            </a:r>
            <a:r>
              <a:rPr lang="fr-FR" sz="2400" b="1" dirty="0" err="1">
                <a:solidFill>
                  <a:schemeClr val="accent6"/>
                </a:solidFill>
              </a:rPr>
              <a:t>results</a:t>
            </a:r>
            <a:r>
              <a:rPr lang="fr-FR" sz="2400" b="1" dirty="0">
                <a:solidFill>
                  <a:schemeClr val="accent6"/>
                </a:solidFill>
              </a:rPr>
              <a:t>:</a:t>
            </a:r>
          </a:p>
        </p:txBody>
      </p:sp>
      <p:pic>
        <p:nvPicPr>
          <p:cNvPr id="5122" name="Picture 2" descr="Indicator, low, performance, speed, speedometer, stopwatch icon">
            <a:extLst>
              <a:ext uri="{FF2B5EF4-FFF2-40B4-BE49-F238E27FC236}">
                <a16:creationId xmlns:a16="http://schemas.microsoft.com/office/drawing/2014/main" id="{55D8CFF0-D4DA-884A-B3DF-2970584C2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938435"/>
            <a:ext cx="3089550" cy="308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588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7CDD4BF-6F18-374D-B1A6-D519FA9988ED}"/>
              </a:ext>
            </a:extLst>
          </p:cNvPr>
          <p:cNvSpPr/>
          <p:nvPr/>
        </p:nvSpPr>
        <p:spPr>
          <a:xfrm>
            <a:off x="560256" y="4077072"/>
            <a:ext cx="8136904" cy="1855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TALD is </a:t>
            </a:r>
            <a:r>
              <a:rPr lang="en-US" sz="1800" b="1" dirty="0"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spatially integrated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development</a:t>
            </a:r>
          </a:p>
          <a:p>
            <a:pPr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MT"/>
            </a:endParaRPr>
          </a:p>
          <a:p>
            <a:pPr marL="342900" marR="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This implies considering the physical and socio-economic traits of a particular place, regardless of its administrative boundaries or sectorial fragmentation</a:t>
            </a:r>
            <a:endParaRPr lang="en-US" sz="1800" dirty="0">
              <a:solidFill>
                <a:schemeClr val="accent6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82FF24-DE97-BA46-8D5D-853F2A4D9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0"/>
            <a:ext cx="9363533" cy="29969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BAB11E-D00F-E94A-BAFA-921AF6BA057D}"/>
              </a:ext>
            </a:extLst>
          </p:cNvPr>
          <p:cNvSpPr/>
          <p:nvPr/>
        </p:nvSpPr>
        <p:spPr>
          <a:xfrm>
            <a:off x="560256" y="3039343"/>
            <a:ext cx="7925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</a:rPr>
              <a:t>A great tool to complement </a:t>
            </a:r>
            <a:r>
              <a:rPr lang="en-US" sz="2400" b="1" dirty="0" err="1">
                <a:solidFill>
                  <a:schemeClr val="accent6"/>
                </a:solidFill>
              </a:rPr>
              <a:t>Decentralisation</a:t>
            </a:r>
            <a:r>
              <a:rPr lang="en-US" sz="2400" b="1" dirty="0">
                <a:solidFill>
                  <a:schemeClr val="accent6"/>
                </a:solidFill>
              </a:rPr>
              <a:t> is Territorial Development</a:t>
            </a:r>
          </a:p>
        </p:txBody>
      </p:sp>
    </p:spTree>
    <p:extLst>
      <p:ext uri="{BB962C8B-B14F-4D97-AF65-F5344CB8AC3E}">
        <p14:creationId xmlns:p14="http://schemas.microsoft.com/office/powerpoint/2010/main" val="1430904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E3B63D-0385-FA42-90D4-E46F86FAE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3789040"/>
            <a:ext cx="4127500" cy="2921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867602-EB65-26B4-46DB-8AD1CF241C0B}"/>
              </a:ext>
            </a:extLst>
          </p:cNvPr>
          <p:cNvSpPr txBox="1"/>
          <p:nvPr/>
        </p:nvSpPr>
        <p:spPr>
          <a:xfrm>
            <a:off x="395536" y="1628800"/>
            <a:ext cx="7704856" cy="1962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A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Puts the accent on the </a:t>
            </a:r>
            <a:r>
              <a:rPr lang="en-AU" sz="2400" b="1" dirty="0"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multiplicity of scales</a:t>
            </a:r>
            <a:r>
              <a:rPr lang="en-AU" sz="2400" dirty="0"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, </a:t>
            </a:r>
            <a:r>
              <a:rPr lang="en-A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that coexist in the same territory:  local, urban, rural, metropolitan, regional, national, global, as well as on their interdependencies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.</a:t>
            </a:r>
            <a:endParaRPr lang="fr-FR" sz="2400" dirty="0">
              <a:solidFill>
                <a:schemeClr val="accent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826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7CDD4BF-6F18-374D-B1A6-D519FA9988ED}"/>
              </a:ext>
            </a:extLst>
          </p:cNvPr>
          <p:cNvSpPr/>
          <p:nvPr/>
        </p:nvSpPr>
        <p:spPr>
          <a:xfrm>
            <a:off x="5110534" y="2276872"/>
            <a:ext cx="3709938" cy="3251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AU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It involves different kinds of actors, not only public authorities, but also private entities and CSOs.</a:t>
            </a:r>
          </a:p>
          <a:p>
            <a:pPr marL="342900" marR="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endParaRPr lang="en-AU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MT"/>
            </a:endParaRPr>
          </a:p>
          <a:p>
            <a:pPr marL="342900" marR="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AU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With a high degree of autonomy to define their own development priorities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66AC02-8343-6F46-83C9-A7BBB99655E4}"/>
              </a:ext>
            </a:extLst>
          </p:cNvPr>
          <p:cNvSpPr/>
          <p:nvPr/>
        </p:nvSpPr>
        <p:spPr>
          <a:xfrm>
            <a:off x="560256" y="1476770"/>
            <a:ext cx="7925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chemeClr val="accent6"/>
                </a:solidFill>
              </a:rPr>
              <a:t>Why is TALD important? </a:t>
            </a:r>
          </a:p>
        </p:txBody>
      </p:sp>
      <p:pic>
        <p:nvPicPr>
          <p:cNvPr id="1026" name="Picture 2" descr="Community Clipart Community Building, HD Png Download - kindpng">
            <a:extLst>
              <a:ext uri="{FF2B5EF4-FFF2-40B4-BE49-F238E27FC236}">
                <a16:creationId xmlns:a16="http://schemas.microsoft.com/office/drawing/2014/main" id="{850CAD11-A735-E34C-B464-112D4434B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68" y="2326986"/>
            <a:ext cx="4993020" cy="325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994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7CDD4BF-6F18-374D-B1A6-D519FA9988ED}"/>
              </a:ext>
            </a:extLst>
          </p:cNvPr>
          <p:cNvSpPr/>
          <p:nvPr/>
        </p:nvSpPr>
        <p:spPr>
          <a:xfrm>
            <a:off x="572840" y="2276872"/>
            <a:ext cx="3567112" cy="3251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indent="-3429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Being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 local, </a:t>
            </a: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T</a:t>
            </a:r>
            <a:r>
              <a:rPr lang="en-AU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ALD supports a more equitable, inclusive, just and sustainable development</a:t>
            </a:r>
          </a:p>
          <a:p>
            <a:pPr marL="342900" marR="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endParaRPr lang="en-AU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MT"/>
            </a:endParaRPr>
          </a:p>
          <a:p>
            <a:pPr marL="342900" marR="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AU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TALD is respectful of local identity, local culture and the local environment</a:t>
            </a:r>
          </a:p>
        </p:txBody>
      </p:sp>
      <p:pic>
        <p:nvPicPr>
          <p:cNvPr id="2050" name="Picture 2" descr="Tree with green city paper cutout. Environment care concept for ...">
            <a:extLst>
              <a:ext uri="{FF2B5EF4-FFF2-40B4-BE49-F238E27FC236}">
                <a16:creationId xmlns:a16="http://schemas.microsoft.com/office/drawing/2014/main" id="{98394478-46B9-104B-8003-BD505764B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2004318"/>
            <a:ext cx="4881066" cy="488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016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7D65633-AC7F-0B4C-B4F3-14784BA5078D}"/>
              </a:ext>
            </a:extLst>
          </p:cNvPr>
          <p:cNvSpPr/>
          <p:nvPr/>
        </p:nvSpPr>
        <p:spPr>
          <a:xfrm>
            <a:off x="1187624" y="2215604"/>
            <a:ext cx="59046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  <a:latin typeface="Arial" panose="020B0604020202020204" pitchFamily="34" charset="0"/>
              </a:rPr>
              <a:t>Territorial Development is not about </a:t>
            </a:r>
            <a:r>
              <a:rPr lang="en-A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« localizing » the Sustainable Development Goals.  </a:t>
            </a:r>
            <a:r>
              <a:rPr lang="en-AU" sz="2400" dirty="0">
                <a:solidFill>
                  <a:srgbClr val="000000"/>
                </a:solidFill>
                <a:latin typeface="Arial" panose="020B0604020202020204" pitchFamily="34" charset="0"/>
              </a:rPr>
              <a:t> TALD</a:t>
            </a:r>
            <a:r>
              <a:rPr lang="en-A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AU" sz="2400" dirty="0">
                <a:solidFill>
                  <a:srgbClr val="000000"/>
                </a:solidFill>
                <a:latin typeface="Arial" panose="020B0604020202020204" pitchFamily="34" charset="0"/>
              </a:rPr>
              <a:t>is born locally, its priorities are not defined, nor necessarily oriented, by others</a:t>
            </a:r>
            <a:endParaRPr lang="en-AU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fr-F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fr-FR" sz="2400" b="1" dirty="0">
              <a:solidFill>
                <a:schemeClr val="accent6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44EDB3-D051-EE4D-967A-354BB74A54F6}"/>
              </a:ext>
            </a:extLst>
          </p:cNvPr>
          <p:cNvSpPr/>
          <p:nvPr/>
        </p:nvSpPr>
        <p:spPr>
          <a:xfrm>
            <a:off x="560256" y="1476770"/>
            <a:ext cx="7925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chemeClr val="accent6"/>
                </a:solidFill>
              </a:rPr>
              <a:t>Do not confound: </a:t>
            </a:r>
          </a:p>
        </p:txBody>
      </p:sp>
      <p:pic>
        <p:nvPicPr>
          <p:cNvPr id="25602" name="Picture 2" descr="Localizing the SDGs">
            <a:extLst>
              <a:ext uri="{FF2B5EF4-FFF2-40B4-BE49-F238E27FC236}">
                <a16:creationId xmlns:a16="http://schemas.microsoft.com/office/drawing/2014/main" id="{401CFF2D-0B5F-8F43-8D87-5600BB411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6500" y="3962749"/>
            <a:ext cx="27559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48A7A71-F266-434D-9E33-3D3A46109740}"/>
                  </a:ext>
                </a:extLst>
              </p:cNvPr>
              <p:cNvSpPr txBox="1"/>
              <p:nvPr/>
            </p:nvSpPr>
            <p:spPr>
              <a:xfrm>
                <a:off x="3594314" y="4293096"/>
                <a:ext cx="185700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7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lang="fr-FR" sz="5400" i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48A7A71-F266-434D-9E33-3D3A46109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314" y="4293096"/>
                <a:ext cx="1857006" cy="1200329"/>
              </a:xfrm>
              <a:prstGeom prst="rect">
                <a:avLst/>
              </a:prstGeom>
              <a:blipFill>
                <a:blip r:embed="rId3"/>
                <a:stretch>
                  <a:fillRect b="-10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ED5FBA0-01A7-6442-B534-4EFE893544F0}"/>
              </a:ext>
            </a:extLst>
          </p:cNvPr>
          <p:cNvSpPr txBox="1"/>
          <p:nvPr/>
        </p:nvSpPr>
        <p:spPr>
          <a:xfrm>
            <a:off x="1547664" y="4653136"/>
            <a:ext cx="18570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/>
              <a:t>TALD</a:t>
            </a:r>
            <a:endParaRPr lang="fr-FR" sz="5400" b="1" dirty="0"/>
          </a:p>
        </p:txBody>
      </p:sp>
    </p:spTree>
    <p:extLst>
      <p:ext uri="{BB962C8B-B14F-4D97-AF65-F5344CB8AC3E}">
        <p14:creationId xmlns:p14="http://schemas.microsoft.com/office/powerpoint/2010/main" val="1568085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12">
            <a:extLst>
              <a:ext uri="{FF2B5EF4-FFF2-40B4-BE49-F238E27FC236}">
                <a16:creationId xmlns:a16="http://schemas.microsoft.com/office/drawing/2014/main" id="{9F3A3A0C-3B61-9E4E-B5A0-A9F8B5036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1340768"/>
            <a:ext cx="856895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SzPct val="25000"/>
            </a:pPr>
            <a:r>
              <a:rPr lang="en-AU" altLang="en-US" sz="24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Territorial development is thus a development that is </a:t>
            </a:r>
            <a:r>
              <a:rPr lang="en-AU" altLang="en-US" sz="2400" b="1" dirty="0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ENDOGENOUS</a:t>
            </a:r>
            <a:r>
              <a:rPr lang="en-AU" altLang="en-US" sz="2400" dirty="0">
                <a:solidFill>
                  <a:srgbClr val="000000"/>
                </a:solidFill>
                <a:cs typeface="Arial" panose="020B0604020202020204" pitchFamily="34" charset="0"/>
                <a:sym typeface="Verdana" panose="020B0604030504040204" pitchFamily="34" charset="0"/>
              </a:rPr>
              <a:t> based on grass-roots resources and local dynamics.</a:t>
            </a:r>
          </a:p>
          <a:p>
            <a:pPr eaLnBrk="1" hangingPunct="1">
              <a:buSzPct val="25000"/>
            </a:pPr>
            <a:endParaRPr lang="fr-BE" altLang="en-US" sz="2400" dirty="0">
              <a:solidFill>
                <a:srgbClr val="000000"/>
              </a:solidFill>
              <a:latin typeface="+mj-lt"/>
              <a:ea typeface="+mn-ea"/>
              <a:cs typeface="Arial" panose="020B0604020202020204" pitchFamily="34" charset="0"/>
              <a:sym typeface="Verdana" panose="020B0604030504040204" pitchFamily="34" charset="0"/>
            </a:endParaRPr>
          </a:p>
          <a:p>
            <a:pPr algn="ctr" eaLnBrk="1" hangingPunct="1">
              <a:buSzPct val="25000"/>
            </a:pPr>
            <a:endParaRPr lang="fr-BE" altLang="en-US" sz="2400" dirty="0">
              <a:solidFill>
                <a:srgbClr val="000000"/>
              </a:solidFill>
              <a:latin typeface="+mj-lt"/>
              <a:ea typeface="+mn-ea"/>
              <a:cs typeface="Arial" panose="020B0604020202020204" pitchFamily="34" charset="0"/>
              <a:sym typeface="Verdana" panose="020B0604030504040204" pitchFamily="34" charset="0"/>
            </a:endParaRPr>
          </a:p>
          <a:p>
            <a:pPr eaLnBrk="1" hangingPunct="1">
              <a:buSzPct val="40000"/>
            </a:pPr>
            <a:r>
              <a:rPr lang="fr-BE" altLang="en-US" sz="2000" dirty="0">
                <a:solidFill>
                  <a:srgbClr val="000000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 </a:t>
            </a:r>
          </a:p>
          <a:p>
            <a:pPr algn="ctr" eaLnBrk="1" hangingPunct="1">
              <a:buSzPct val="25000"/>
            </a:pPr>
            <a:endParaRPr lang="fr-BE" altLang="en-US" sz="24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Verdana" panose="020B0604030504040204" pitchFamily="34" charset="0"/>
            </a:endParaRPr>
          </a:p>
          <a:p>
            <a:pPr algn="ctr" eaLnBrk="1" hangingPunct="1">
              <a:buSzPct val="25000"/>
            </a:pPr>
            <a:endParaRPr lang="fr-BE" altLang="en-US" sz="24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Verdana" panose="020B0604030504040204" pitchFamily="34" charset="0"/>
            </a:endParaRPr>
          </a:p>
          <a:p>
            <a:pPr algn="ctr" eaLnBrk="1" hangingPunct="1">
              <a:buSzPct val="25000"/>
            </a:pPr>
            <a:r>
              <a:rPr lang="fr-BE" altLang="en-US" sz="24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 </a:t>
            </a:r>
          </a:p>
        </p:txBody>
      </p:sp>
      <p:pic>
        <p:nvPicPr>
          <p:cNvPr id="8194" name="Picture 2" descr="Community Resources - Cheshunt Community">
            <a:extLst>
              <a:ext uri="{FF2B5EF4-FFF2-40B4-BE49-F238E27FC236}">
                <a16:creationId xmlns:a16="http://schemas.microsoft.com/office/drawing/2014/main" id="{0DA43D99-CE9D-4640-B354-862A7D243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716307"/>
            <a:ext cx="8925976" cy="380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705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12">
            <a:extLst>
              <a:ext uri="{FF2B5EF4-FFF2-40B4-BE49-F238E27FC236}">
                <a16:creationId xmlns:a16="http://schemas.microsoft.com/office/drawing/2014/main" id="{9F3A3A0C-3B61-9E4E-B5A0-A9F8B5036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340768"/>
            <a:ext cx="410445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25000"/>
            </a:pPr>
            <a:endParaRPr lang="fr-BE" altLang="en-US" sz="2400" dirty="0">
              <a:solidFill>
                <a:srgbClr val="000000"/>
              </a:solidFill>
              <a:latin typeface="+mj-lt"/>
              <a:ea typeface="+mn-ea"/>
              <a:cs typeface="Arial" panose="020B0604020202020204" pitchFamily="34" charset="0"/>
              <a:sym typeface="Verdana" panose="020B0604030504040204" pitchFamily="34" charset="0"/>
            </a:endParaRPr>
          </a:p>
          <a:p>
            <a:pPr eaLnBrk="1" hangingPunct="1">
              <a:buSzPct val="25000"/>
            </a:pPr>
            <a:r>
              <a:rPr lang="en-AU" altLang="en-US" sz="2400" dirty="0">
                <a:solidFill>
                  <a:schemeClr val="accent2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Territorial Development</a:t>
            </a:r>
          </a:p>
          <a:p>
            <a:pPr eaLnBrk="1" hangingPunct="1">
              <a:buSzPct val="40000"/>
            </a:pPr>
            <a:r>
              <a:rPr lang="en-AU" altLang="en-US" sz="2400" b="1" dirty="0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is spatially integrated:</a:t>
            </a:r>
          </a:p>
          <a:p>
            <a:pPr eaLnBrk="1" hangingPunct="1">
              <a:buSzPct val="40000"/>
            </a:pPr>
            <a:endParaRPr lang="en-AU" altLang="en-US" sz="2400" b="1" dirty="0">
              <a:solidFill>
                <a:schemeClr val="accent6"/>
              </a:solidFill>
              <a:latin typeface="+mj-lt"/>
              <a:ea typeface="+mn-ea"/>
              <a:cs typeface="Arial" panose="020B0604020202020204" pitchFamily="34" charset="0"/>
              <a:sym typeface="Verdana" panose="020B0604030504040204" pitchFamily="34" charset="0"/>
            </a:endParaRPr>
          </a:p>
          <a:p>
            <a:pPr eaLnBrk="1" hangingPunct="1">
              <a:buSzPct val="40000"/>
            </a:pPr>
            <a:r>
              <a:rPr lang="en-AU" altLang="en-US" sz="2400" dirty="0">
                <a:solidFill>
                  <a:srgbClr val="000000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It goes beyond the typical fragmentation caused by political and administrative boundaries as well as by traditional sectorial programming.</a:t>
            </a:r>
          </a:p>
          <a:p>
            <a:pPr marL="342900" indent="-342900" eaLnBrk="1" hangingPunct="1">
              <a:buSzPct val="40000"/>
              <a:buFont typeface="Wingdings" pitchFamily="2" charset="2"/>
              <a:buChar char="ü"/>
            </a:pPr>
            <a:endParaRPr lang="fr-BE" altLang="en-US" sz="2000" b="1" dirty="0">
              <a:solidFill>
                <a:srgbClr val="000000"/>
              </a:solidFill>
              <a:latin typeface="+mj-lt"/>
              <a:ea typeface="+mn-ea"/>
              <a:cs typeface="Arial" panose="020B0604020202020204" pitchFamily="34" charset="0"/>
              <a:sym typeface="Verdana" panose="020B0604030504040204" pitchFamily="34" charset="0"/>
            </a:endParaRPr>
          </a:p>
          <a:p>
            <a:pPr algn="ctr" eaLnBrk="1" hangingPunct="1">
              <a:buSzPct val="25000"/>
            </a:pPr>
            <a:endParaRPr lang="fr-BE" altLang="en-US" sz="24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Verdana" panose="020B0604030504040204" pitchFamily="34" charset="0"/>
            </a:endParaRPr>
          </a:p>
          <a:p>
            <a:pPr algn="ctr" eaLnBrk="1" hangingPunct="1">
              <a:buSzPct val="25000"/>
            </a:pPr>
            <a:r>
              <a:rPr lang="fr-BE" altLang="en-US" sz="24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 </a:t>
            </a:r>
          </a:p>
        </p:txBody>
      </p:sp>
      <p:pic>
        <p:nvPicPr>
          <p:cNvPr id="2" name="Picture 4" descr="Image result for city growth">
            <a:extLst>
              <a:ext uri="{FF2B5EF4-FFF2-40B4-BE49-F238E27FC236}">
                <a16:creationId xmlns:a16="http://schemas.microsoft.com/office/drawing/2014/main" id="{656F6D8A-CE59-CC1B-F0A6-2DA28CD15F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8024" y="2060848"/>
            <a:ext cx="4038600" cy="352901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224391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12">
            <a:extLst>
              <a:ext uri="{FF2B5EF4-FFF2-40B4-BE49-F238E27FC236}">
                <a16:creationId xmlns:a16="http://schemas.microsoft.com/office/drawing/2014/main" id="{9F3A3A0C-3B61-9E4E-B5A0-A9F8B5036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340768"/>
            <a:ext cx="3528392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25000"/>
            </a:pPr>
            <a:endParaRPr lang="en-AU" altLang="en-US" sz="2400" dirty="0">
              <a:solidFill>
                <a:srgbClr val="000000"/>
              </a:solidFill>
              <a:latin typeface="+mj-lt"/>
              <a:ea typeface="+mn-ea"/>
              <a:cs typeface="Arial" panose="020B0604020202020204" pitchFamily="34" charset="0"/>
              <a:sym typeface="Verdana" panose="020B0604030504040204" pitchFamily="34" charset="0"/>
            </a:endParaRPr>
          </a:p>
          <a:p>
            <a:pPr marL="342900" indent="-342900" eaLnBrk="1" hangingPunct="1">
              <a:buSzPct val="40000"/>
              <a:buFont typeface="Wingdings" pitchFamily="2" charset="2"/>
              <a:buChar char="ü"/>
            </a:pPr>
            <a:endParaRPr lang="en-AU" altLang="en-US" sz="2800" b="1" dirty="0">
              <a:solidFill>
                <a:srgbClr val="000000"/>
              </a:solidFill>
              <a:latin typeface="+mj-lt"/>
              <a:ea typeface="+mn-ea"/>
              <a:cs typeface="Arial" panose="020B0604020202020204" pitchFamily="34" charset="0"/>
              <a:sym typeface="Verdana" panose="020B0604030504040204" pitchFamily="34" charset="0"/>
            </a:endParaRPr>
          </a:p>
          <a:p>
            <a:pPr eaLnBrk="1" hangingPunct="1">
              <a:buSzPct val="40000"/>
            </a:pPr>
            <a:r>
              <a:rPr lang="en-AU" altLang="en-US" sz="2400" b="1" dirty="0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It is multilevel</a:t>
            </a:r>
            <a:r>
              <a:rPr lang="en-AU" altLang="en-US" sz="2400" dirty="0">
                <a:solidFill>
                  <a:srgbClr val="000000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: </a:t>
            </a:r>
          </a:p>
          <a:p>
            <a:pPr eaLnBrk="1" hangingPunct="1">
              <a:buSzPct val="40000"/>
            </a:pPr>
            <a:endParaRPr lang="en-AU" altLang="en-US" sz="2400" dirty="0">
              <a:solidFill>
                <a:srgbClr val="000000"/>
              </a:solidFill>
              <a:latin typeface="+mj-lt"/>
              <a:ea typeface="+mn-ea"/>
              <a:cs typeface="Arial" panose="020B0604020202020204" pitchFamily="34" charset="0"/>
              <a:sym typeface="Verdana" panose="020B0604030504040204" pitchFamily="34" charset="0"/>
            </a:endParaRPr>
          </a:p>
          <a:p>
            <a:pPr eaLnBrk="1" hangingPunct="1">
              <a:buSzPct val="40000"/>
            </a:pPr>
            <a:r>
              <a:rPr lang="en-AU" altLang="en-US" sz="2400" dirty="0">
                <a:solidFill>
                  <a:srgbClr val="000000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It is supported by a set of diverse actors from the private and public sectors, including the national government acting under a shared vision.</a:t>
            </a:r>
          </a:p>
          <a:p>
            <a:pPr marL="342900" indent="-342900" eaLnBrk="1" hangingPunct="1">
              <a:buSzPct val="40000"/>
              <a:buFont typeface="Wingdings" pitchFamily="2" charset="2"/>
              <a:buChar char="ü"/>
            </a:pPr>
            <a:endParaRPr lang="en-AU" altLang="en-US" sz="2000" b="1" dirty="0">
              <a:solidFill>
                <a:schemeClr val="accent6"/>
              </a:solidFill>
              <a:latin typeface="+mj-lt"/>
              <a:ea typeface="+mn-ea"/>
              <a:cs typeface="Arial" panose="020B0604020202020204" pitchFamily="34" charset="0"/>
              <a:sym typeface="Verdana" panose="020B0604030504040204" pitchFamily="34" charset="0"/>
            </a:endParaRPr>
          </a:p>
          <a:p>
            <a:pPr algn="ctr" eaLnBrk="1" hangingPunct="1">
              <a:buSzPct val="25000"/>
            </a:pPr>
            <a:endParaRPr lang="en-AU" altLang="en-US" sz="24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Verdana" panose="020B0604030504040204" pitchFamily="34" charset="0"/>
            </a:endParaRPr>
          </a:p>
          <a:p>
            <a:pPr algn="ctr" eaLnBrk="1" hangingPunct="1">
              <a:buSzPct val="25000"/>
            </a:pPr>
            <a:r>
              <a:rPr lang="en-AU" altLang="en-US" sz="24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 </a:t>
            </a:r>
          </a:p>
        </p:txBody>
      </p:sp>
      <p:pic>
        <p:nvPicPr>
          <p:cNvPr id="6148" name="Picture 4" descr="A1. Diagnóstico rural participativo">
            <a:extLst>
              <a:ext uri="{FF2B5EF4-FFF2-40B4-BE49-F238E27FC236}">
                <a16:creationId xmlns:a16="http://schemas.microsoft.com/office/drawing/2014/main" id="{E2395AE8-44B3-FF42-A7CA-8694A8346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1988840"/>
            <a:ext cx="5180947" cy="409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773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7CDD4BF-6F18-374D-B1A6-D519FA9988ED}"/>
              </a:ext>
            </a:extLst>
          </p:cNvPr>
          <p:cNvSpPr/>
          <p:nvPr/>
        </p:nvSpPr>
        <p:spPr>
          <a:xfrm>
            <a:off x="560256" y="1977991"/>
            <a:ext cx="2787608" cy="4451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The concept of Local Development is not new.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For decades, practitioners have paid particular attention to the so-called </a:t>
            </a:r>
            <a:r>
              <a:rPr lang="en-US" sz="2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bottom up approach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as an important way to understand and implement development policies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D65633-AC7F-0B4C-B4F3-14784BA5078D}"/>
              </a:ext>
            </a:extLst>
          </p:cNvPr>
          <p:cNvSpPr/>
          <p:nvPr/>
        </p:nvSpPr>
        <p:spPr>
          <a:xfrm>
            <a:off x="560256" y="1476770"/>
            <a:ext cx="7925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Why is local development important?</a:t>
            </a:r>
            <a:endParaRPr lang="en-GB" sz="2400" b="1" dirty="0">
              <a:solidFill>
                <a:schemeClr val="accent6"/>
              </a:solidFill>
            </a:endParaRPr>
          </a:p>
        </p:txBody>
      </p:sp>
      <p:pic>
        <p:nvPicPr>
          <p:cNvPr id="4" name="Picture 4" descr="Image result for CUENCA ECUADOR">
            <a:extLst>
              <a:ext uri="{FF2B5EF4-FFF2-40B4-BE49-F238E27FC236}">
                <a16:creationId xmlns:a16="http://schemas.microsoft.com/office/drawing/2014/main" id="{71E674A8-E4C5-894F-9102-ABD7DC42B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8036" y="2276872"/>
            <a:ext cx="559247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356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12">
            <a:extLst>
              <a:ext uri="{FF2B5EF4-FFF2-40B4-BE49-F238E27FC236}">
                <a16:creationId xmlns:a16="http://schemas.microsoft.com/office/drawing/2014/main" id="{9F3A3A0C-3B61-9E4E-B5A0-A9F8B5036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1484784"/>
            <a:ext cx="712879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SzPct val="40000"/>
            </a:pPr>
            <a:r>
              <a:rPr lang="en-AU" altLang="en-US" sz="2800" b="1" dirty="0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It is incremental</a:t>
            </a:r>
            <a:r>
              <a:rPr lang="en-AU" altLang="en-US" sz="2800" dirty="0">
                <a:solidFill>
                  <a:srgbClr val="000000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: </a:t>
            </a:r>
          </a:p>
          <a:p>
            <a:pPr eaLnBrk="1" hangingPunct="1">
              <a:buSzPct val="40000"/>
            </a:pPr>
            <a:endParaRPr lang="en-AU" altLang="en-US" sz="2800" dirty="0">
              <a:solidFill>
                <a:srgbClr val="000000"/>
              </a:solidFill>
              <a:latin typeface="+mj-lt"/>
              <a:ea typeface="+mn-ea"/>
              <a:cs typeface="Arial" panose="020B0604020202020204" pitchFamily="34" charset="0"/>
              <a:sym typeface="Verdana" panose="020B0604030504040204" pitchFamily="34" charset="0"/>
            </a:endParaRPr>
          </a:p>
          <a:p>
            <a:pPr eaLnBrk="1" hangingPunct="1">
              <a:buSzPct val="40000"/>
            </a:pPr>
            <a:r>
              <a:rPr lang="en-AU" altLang="en-US" sz="2800" dirty="0">
                <a:solidFill>
                  <a:srgbClr val="000000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Complementarity and coherence between the efforts of different stakeholders working in the same territory with a common vision triggers a virtuous circle:</a:t>
            </a:r>
          </a:p>
          <a:p>
            <a:pPr eaLnBrk="1" hangingPunct="1">
              <a:buSzPct val="40000"/>
            </a:pPr>
            <a:r>
              <a:rPr lang="fr-BE" altLang="en-US" sz="2800" dirty="0">
                <a:solidFill>
                  <a:srgbClr val="000000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 </a:t>
            </a:r>
            <a:endParaRPr lang="fr-BE" altLang="en-US" sz="28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737425-95D2-8B41-805A-3BC5FAA2D6B3}"/>
              </a:ext>
            </a:extLst>
          </p:cNvPr>
          <p:cNvSpPr txBox="1"/>
          <p:nvPr/>
        </p:nvSpPr>
        <p:spPr>
          <a:xfrm>
            <a:off x="2483768" y="4748951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B050"/>
                </a:solidFill>
                <a:latin typeface="Helvetica" pitchFamily="2" charset="0"/>
                <a:cs typeface="Lucida Grande" panose="020B0600040502020204" pitchFamily="34" charset="0"/>
              </a:rPr>
              <a:t>1 </a:t>
            </a:r>
            <a:r>
              <a:rPr lang="fr-FR" sz="7200" b="1" dirty="0">
                <a:solidFill>
                  <a:schemeClr val="tx1"/>
                </a:solidFill>
                <a:latin typeface="Helvetica" pitchFamily="2" charset="0"/>
                <a:cs typeface="Lucida Grande" panose="020B0600040502020204" pitchFamily="34" charset="0"/>
              </a:rPr>
              <a:t>+ </a:t>
            </a:r>
            <a:r>
              <a:rPr lang="fr-FR" sz="7200" b="1" dirty="0">
                <a:solidFill>
                  <a:srgbClr val="00B050"/>
                </a:solidFill>
                <a:latin typeface="Helvetica" pitchFamily="2" charset="0"/>
                <a:cs typeface="Lucida Grande" panose="020B0600040502020204" pitchFamily="34" charset="0"/>
              </a:rPr>
              <a:t>1</a:t>
            </a:r>
            <a:r>
              <a:rPr lang="fr-FR" sz="7200" b="1" dirty="0">
                <a:solidFill>
                  <a:schemeClr val="tx1"/>
                </a:solidFill>
                <a:latin typeface="Helvetica" pitchFamily="2" charset="0"/>
                <a:cs typeface="Lucida Grande" panose="020B0600040502020204" pitchFamily="34" charset="0"/>
              </a:rPr>
              <a:t>+ </a:t>
            </a:r>
            <a:r>
              <a:rPr lang="fr-FR" sz="7200" b="1" dirty="0">
                <a:solidFill>
                  <a:srgbClr val="00B050"/>
                </a:solidFill>
                <a:latin typeface="Helvetica" pitchFamily="2" charset="0"/>
                <a:cs typeface="Lucida Grande" panose="020B0600040502020204" pitchFamily="34" charset="0"/>
              </a:rPr>
              <a:t>1</a:t>
            </a:r>
            <a:r>
              <a:rPr lang="fr-FR" sz="7200" b="1" dirty="0">
                <a:latin typeface="Helvetica" pitchFamily="2" charset="0"/>
                <a:cs typeface="Lucida Grande" panose="020B0600040502020204" pitchFamily="34" charset="0"/>
              </a:rPr>
              <a:t> </a:t>
            </a:r>
            <a:r>
              <a:rPr lang="fr-FR" sz="6600" b="1" dirty="0">
                <a:latin typeface="Helvetica" pitchFamily="2" charset="0"/>
                <a:cs typeface="Lucida Grande" panose="020B0600040502020204" pitchFamily="34" charset="0"/>
              </a:rPr>
              <a:t>= </a:t>
            </a:r>
            <a:r>
              <a:rPr lang="fr-FR" sz="7200" b="1" dirty="0">
                <a:solidFill>
                  <a:srgbClr val="FF0000"/>
                </a:solidFill>
                <a:latin typeface="Helvetica" pitchFamily="2" charset="0"/>
                <a:cs typeface="Lucida Grande" panose="020B0600040502020204" pitchFamily="34" charset="0"/>
              </a:rPr>
              <a:t>4</a:t>
            </a:r>
            <a:r>
              <a:rPr lang="fr-FR" sz="6600" b="1" dirty="0">
                <a:solidFill>
                  <a:srgbClr val="FF0000"/>
                </a:solidFill>
                <a:latin typeface="Helvetica" pitchFamily="2" charset="0"/>
                <a:cs typeface="Lucida Grande" panose="020B0600040502020204" pitchFamily="34" charset="0"/>
              </a:rPr>
              <a:t> !</a:t>
            </a:r>
            <a:endParaRPr lang="fr-FR" sz="3600" b="1" dirty="0">
              <a:solidFill>
                <a:srgbClr val="FF0000"/>
              </a:solidFill>
              <a:latin typeface="Helvetica" pitchFamily="2" charset="0"/>
              <a:cs typeface="Lucida Grande" panose="020B060004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187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12">
            <a:extLst>
              <a:ext uri="{FF2B5EF4-FFF2-40B4-BE49-F238E27FC236}">
                <a16:creationId xmlns:a16="http://schemas.microsoft.com/office/drawing/2014/main" id="{9F3A3A0C-3B61-9E4E-B5A0-A9F8B5036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642" y="1436762"/>
            <a:ext cx="86058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25000"/>
            </a:pP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In fact, 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TALD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 represents the </a:t>
            </a:r>
            <a:r>
              <a:rPr lang="en-US" altLang="en-US" sz="3200" b="1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“missing link</a:t>
            </a:r>
            <a:r>
              <a:rPr lang="en-US" altLang="en-US" sz="3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” 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between decentralization reforms and the expected results of development policies.</a:t>
            </a:r>
          </a:p>
        </p:txBody>
      </p:sp>
      <p:pic>
        <p:nvPicPr>
          <p:cNvPr id="5124" name="Picture 4" descr="3D missing link concept stock illustration. Illustration of ...">
            <a:extLst>
              <a:ext uri="{FF2B5EF4-FFF2-40B4-BE49-F238E27FC236}">
                <a16:creationId xmlns:a16="http://schemas.microsoft.com/office/drawing/2014/main" id="{D6356213-FED7-1B45-86DE-9B1793814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1808" y="3068960"/>
            <a:ext cx="4980384" cy="332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853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12">
            <a:extLst>
              <a:ext uri="{FF2B5EF4-FFF2-40B4-BE49-F238E27FC236}">
                <a16:creationId xmlns:a16="http://schemas.microsoft.com/office/drawing/2014/main" id="{9F3A3A0C-3B61-9E4E-B5A0-A9F8B5036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2420888"/>
            <a:ext cx="712879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40000"/>
            </a:pPr>
            <a:r>
              <a:rPr lang="en-GB" altLang="en-US" sz="4000" b="1" dirty="0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So who drives TALD?</a:t>
            </a:r>
          </a:p>
          <a:p>
            <a:pPr eaLnBrk="1" hangingPunct="1">
              <a:buSzPct val="40000"/>
            </a:pPr>
            <a:endParaRPr lang="en-GB" altLang="en-US" sz="3200" b="1" dirty="0">
              <a:solidFill>
                <a:schemeClr val="accent6"/>
              </a:solidFill>
              <a:latin typeface="+mj-lt"/>
              <a:ea typeface="+mn-ea"/>
              <a:cs typeface="Arial" panose="020B0604020202020204" pitchFamily="34" charset="0"/>
              <a:sym typeface="Verdana" panose="020B0604030504040204" pitchFamily="34" charset="0"/>
            </a:endParaRPr>
          </a:p>
          <a:p>
            <a:pPr algn="ctr" eaLnBrk="1" hangingPunct="1">
              <a:buSzPct val="40000"/>
            </a:pPr>
            <a:r>
              <a:rPr lang="en-GB" altLang="en-US" sz="3200" dirty="0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Comparative analysis of the main types of actors</a:t>
            </a:r>
            <a:endParaRPr lang="en-GB" altLang="en-US" sz="3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Verdana" panose="020B0604030504040204" pitchFamily="34" charset="0"/>
            </a:endParaRPr>
          </a:p>
        </p:txBody>
      </p:sp>
      <p:sp>
        <p:nvSpPr>
          <p:cNvPr id="4" name="Freeform 40">
            <a:extLst>
              <a:ext uri="{FF2B5EF4-FFF2-40B4-BE49-F238E27FC236}">
                <a16:creationId xmlns:a16="http://schemas.microsoft.com/office/drawing/2014/main" id="{7D3F0DB7-3E8F-044D-9E86-D865E6AABEAC}"/>
              </a:ext>
            </a:extLst>
          </p:cNvPr>
          <p:cNvSpPr/>
          <p:nvPr/>
        </p:nvSpPr>
        <p:spPr>
          <a:xfrm>
            <a:off x="179512" y="4941168"/>
            <a:ext cx="2079009" cy="1152128"/>
          </a:xfrm>
          <a:custGeom>
            <a:avLst/>
            <a:gdLst>
              <a:gd name="connsiteX0" fmla="*/ 0 w 1096003"/>
              <a:gd name="connsiteY0" fmla="*/ 119197 h 715168"/>
              <a:gd name="connsiteX1" fmla="*/ 119197 w 1096003"/>
              <a:gd name="connsiteY1" fmla="*/ 0 h 715168"/>
              <a:gd name="connsiteX2" fmla="*/ 976806 w 1096003"/>
              <a:gd name="connsiteY2" fmla="*/ 0 h 715168"/>
              <a:gd name="connsiteX3" fmla="*/ 1096003 w 1096003"/>
              <a:gd name="connsiteY3" fmla="*/ 119197 h 715168"/>
              <a:gd name="connsiteX4" fmla="*/ 1096003 w 1096003"/>
              <a:gd name="connsiteY4" fmla="*/ 595971 h 715168"/>
              <a:gd name="connsiteX5" fmla="*/ 976806 w 1096003"/>
              <a:gd name="connsiteY5" fmla="*/ 715168 h 715168"/>
              <a:gd name="connsiteX6" fmla="*/ 119197 w 1096003"/>
              <a:gd name="connsiteY6" fmla="*/ 715168 h 715168"/>
              <a:gd name="connsiteX7" fmla="*/ 0 w 1096003"/>
              <a:gd name="connsiteY7" fmla="*/ 595971 h 715168"/>
              <a:gd name="connsiteX8" fmla="*/ 0 w 1096003"/>
              <a:gd name="connsiteY8" fmla="*/ 119197 h 71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6003" h="715168">
                <a:moveTo>
                  <a:pt x="0" y="119197"/>
                </a:moveTo>
                <a:cubicBezTo>
                  <a:pt x="0" y="53366"/>
                  <a:pt x="53366" y="0"/>
                  <a:pt x="119197" y="0"/>
                </a:cubicBezTo>
                <a:lnTo>
                  <a:pt x="976806" y="0"/>
                </a:lnTo>
                <a:cubicBezTo>
                  <a:pt x="1042637" y="0"/>
                  <a:pt x="1096003" y="53366"/>
                  <a:pt x="1096003" y="119197"/>
                </a:cubicBezTo>
                <a:lnTo>
                  <a:pt x="1096003" y="595971"/>
                </a:lnTo>
                <a:cubicBezTo>
                  <a:pt x="1096003" y="661802"/>
                  <a:pt x="1042637" y="715168"/>
                  <a:pt x="976806" y="715168"/>
                </a:cubicBezTo>
                <a:lnTo>
                  <a:pt x="119197" y="715168"/>
                </a:lnTo>
                <a:cubicBezTo>
                  <a:pt x="53366" y="715168"/>
                  <a:pt x="0" y="661802"/>
                  <a:pt x="0" y="595971"/>
                </a:cubicBezTo>
                <a:lnTo>
                  <a:pt x="0" y="119197"/>
                </a:lnTo>
                <a:close/>
              </a:path>
            </a:pathLst>
          </a:custGeom>
          <a:solidFill>
            <a:srgbClr val="0F549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344" tIns="163344" rIns="163344" bIns="163344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Aft>
                <a:spcPct val="35000"/>
              </a:spcAft>
            </a:pP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CENTRAL GOVERNMENT</a:t>
            </a:r>
          </a:p>
        </p:txBody>
      </p:sp>
      <p:sp>
        <p:nvSpPr>
          <p:cNvPr id="6" name="Freeform 40">
            <a:extLst>
              <a:ext uri="{FF2B5EF4-FFF2-40B4-BE49-F238E27FC236}">
                <a16:creationId xmlns:a16="http://schemas.microsoft.com/office/drawing/2014/main" id="{ED3F4D12-A0F9-AC43-A279-08815562EAFB}"/>
              </a:ext>
            </a:extLst>
          </p:cNvPr>
          <p:cNvSpPr/>
          <p:nvPr/>
        </p:nvSpPr>
        <p:spPr>
          <a:xfrm>
            <a:off x="2339752" y="4941168"/>
            <a:ext cx="2286910" cy="1152128"/>
          </a:xfrm>
          <a:custGeom>
            <a:avLst/>
            <a:gdLst>
              <a:gd name="connsiteX0" fmla="*/ 0 w 1096003"/>
              <a:gd name="connsiteY0" fmla="*/ 119197 h 715168"/>
              <a:gd name="connsiteX1" fmla="*/ 119197 w 1096003"/>
              <a:gd name="connsiteY1" fmla="*/ 0 h 715168"/>
              <a:gd name="connsiteX2" fmla="*/ 976806 w 1096003"/>
              <a:gd name="connsiteY2" fmla="*/ 0 h 715168"/>
              <a:gd name="connsiteX3" fmla="*/ 1096003 w 1096003"/>
              <a:gd name="connsiteY3" fmla="*/ 119197 h 715168"/>
              <a:gd name="connsiteX4" fmla="*/ 1096003 w 1096003"/>
              <a:gd name="connsiteY4" fmla="*/ 595971 h 715168"/>
              <a:gd name="connsiteX5" fmla="*/ 976806 w 1096003"/>
              <a:gd name="connsiteY5" fmla="*/ 715168 h 715168"/>
              <a:gd name="connsiteX6" fmla="*/ 119197 w 1096003"/>
              <a:gd name="connsiteY6" fmla="*/ 715168 h 715168"/>
              <a:gd name="connsiteX7" fmla="*/ 0 w 1096003"/>
              <a:gd name="connsiteY7" fmla="*/ 595971 h 715168"/>
              <a:gd name="connsiteX8" fmla="*/ 0 w 1096003"/>
              <a:gd name="connsiteY8" fmla="*/ 119197 h 71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6003" h="715168">
                <a:moveTo>
                  <a:pt x="0" y="119197"/>
                </a:moveTo>
                <a:cubicBezTo>
                  <a:pt x="0" y="53366"/>
                  <a:pt x="53366" y="0"/>
                  <a:pt x="119197" y="0"/>
                </a:cubicBezTo>
                <a:lnTo>
                  <a:pt x="976806" y="0"/>
                </a:lnTo>
                <a:cubicBezTo>
                  <a:pt x="1042637" y="0"/>
                  <a:pt x="1096003" y="53366"/>
                  <a:pt x="1096003" y="119197"/>
                </a:cubicBezTo>
                <a:lnTo>
                  <a:pt x="1096003" y="595971"/>
                </a:lnTo>
                <a:cubicBezTo>
                  <a:pt x="1096003" y="661802"/>
                  <a:pt x="1042637" y="715168"/>
                  <a:pt x="976806" y="715168"/>
                </a:cubicBezTo>
                <a:lnTo>
                  <a:pt x="119197" y="715168"/>
                </a:lnTo>
                <a:cubicBezTo>
                  <a:pt x="53366" y="715168"/>
                  <a:pt x="0" y="661802"/>
                  <a:pt x="0" y="595971"/>
                </a:cubicBezTo>
                <a:lnTo>
                  <a:pt x="0" y="119197"/>
                </a:lnTo>
                <a:close/>
              </a:path>
            </a:pathLst>
          </a:custGeom>
          <a:solidFill>
            <a:srgbClr val="0F549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344" tIns="163344" rIns="163344" bIns="163344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Aft>
                <a:spcPct val="35000"/>
              </a:spcAft>
            </a:pP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CIVIL SOCIETY ORGANIZATIONS</a:t>
            </a:r>
          </a:p>
        </p:txBody>
      </p:sp>
      <p:sp>
        <p:nvSpPr>
          <p:cNvPr id="7" name="Freeform 40">
            <a:extLst>
              <a:ext uri="{FF2B5EF4-FFF2-40B4-BE49-F238E27FC236}">
                <a16:creationId xmlns:a16="http://schemas.microsoft.com/office/drawing/2014/main" id="{0971D3CA-F2D3-E440-B230-5F9136B08476}"/>
              </a:ext>
            </a:extLst>
          </p:cNvPr>
          <p:cNvSpPr/>
          <p:nvPr/>
        </p:nvSpPr>
        <p:spPr>
          <a:xfrm>
            <a:off x="4716016" y="4941168"/>
            <a:ext cx="2079009" cy="1152128"/>
          </a:xfrm>
          <a:custGeom>
            <a:avLst/>
            <a:gdLst>
              <a:gd name="connsiteX0" fmla="*/ 0 w 1096003"/>
              <a:gd name="connsiteY0" fmla="*/ 119197 h 715168"/>
              <a:gd name="connsiteX1" fmla="*/ 119197 w 1096003"/>
              <a:gd name="connsiteY1" fmla="*/ 0 h 715168"/>
              <a:gd name="connsiteX2" fmla="*/ 976806 w 1096003"/>
              <a:gd name="connsiteY2" fmla="*/ 0 h 715168"/>
              <a:gd name="connsiteX3" fmla="*/ 1096003 w 1096003"/>
              <a:gd name="connsiteY3" fmla="*/ 119197 h 715168"/>
              <a:gd name="connsiteX4" fmla="*/ 1096003 w 1096003"/>
              <a:gd name="connsiteY4" fmla="*/ 595971 h 715168"/>
              <a:gd name="connsiteX5" fmla="*/ 976806 w 1096003"/>
              <a:gd name="connsiteY5" fmla="*/ 715168 h 715168"/>
              <a:gd name="connsiteX6" fmla="*/ 119197 w 1096003"/>
              <a:gd name="connsiteY6" fmla="*/ 715168 h 715168"/>
              <a:gd name="connsiteX7" fmla="*/ 0 w 1096003"/>
              <a:gd name="connsiteY7" fmla="*/ 595971 h 715168"/>
              <a:gd name="connsiteX8" fmla="*/ 0 w 1096003"/>
              <a:gd name="connsiteY8" fmla="*/ 119197 h 71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6003" h="715168">
                <a:moveTo>
                  <a:pt x="0" y="119197"/>
                </a:moveTo>
                <a:cubicBezTo>
                  <a:pt x="0" y="53366"/>
                  <a:pt x="53366" y="0"/>
                  <a:pt x="119197" y="0"/>
                </a:cubicBezTo>
                <a:lnTo>
                  <a:pt x="976806" y="0"/>
                </a:lnTo>
                <a:cubicBezTo>
                  <a:pt x="1042637" y="0"/>
                  <a:pt x="1096003" y="53366"/>
                  <a:pt x="1096003" y="119197"/>
                </a:cubicBezTo>
                <a:lnTo>
                  <a:pt x="1096003" y="595971"/>
                </a:lnTo>
                <a:cubicBezTo>
                  <a:pt x="1096003" y="661802"/>
                  <a:pt x="1042637" y="715168"/>
                  <a:pt x="976806" y="715168"/>
                </a:cubicBezTo>
                <a:lnTo>
                  <a:pt x="119197" y="715168"/>
                </a:lnTo>
                <a:cubicBezTo>
                  <a:pt x="53366" y="715168"/>
                  <a:pt x="0" y="661802"/>
                  <a:pt x="0" y="595971"/>
                </a:cubicBezTo>
                <a:lnTo>
                  <a:pt x="0" y="119197"/>
                </a:lnTo>
                <a:close/>
              </a:path>
            </a:pathLst>
          </a:custGeom>
          <a:solidFill>
            <a:srgbClr val="0F549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344" tIns="163344" rIns="163344" bIns="163344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Aft>
                <a:spcPct val="35000"/>
              </a:spcAft>
            </a:pP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PROFIT SECTOR</a:t>
            </a:r>
          </a:p>
        </p:txBody>
      </p:sp>
      <p:sp>
        <p:nvSpPr>
          <p:cNvPr id="8" name="Freeform 40">
            <a:extLst>
              <a:ext uri="{FF2B5EF4-FFF2-40B4-BE49-F238E27FC236}">
                <a16:creationId xmlns:a16="http://schemas.microsoft.com/office/drawing/2014/main" id="{90C46D2C-BACB-4B4B-91AA-674503990663}"/>
              </a:ext>
            </a:extLst>
          </p:cNvPr>
          <p:cNvSpPr/>
          <p:nvPr/>
        </p:nvSpPr>
        <p:spPr>
          <a:xfrm>
            <a:off x="6957487" y="4941168"/>
            <a:ext cx="2079009" cy="1152128"/>
          </a:xfrm>
          <a:custGeom>
            <a:avLst/>
            <a:gdLst>
              <a:gd name="connsiteX0" fmla="*/ 0 w 1096003"/>
              <a:gd name="connsiteY0" fmla="*/ 119197 h 715168"/>
              <a:gd name="connsiteX1" fmla="*/ 119197 w 1096003"/>
              <a:gd name="connsiteY1" fmla="*/ 0 h 715168"/>
              <a:gd name="connsiteX2" fmla="*/ 976806 w 1096003"/>
              <a:gd name="connsiteY2" fmla="*/ 0 h 715168"/>
              <a:gd name="connsiteX3" fmla="*/ 1096003 w 1096003"/>
              <a:gd name="connsiteY3" fmla="*/ 119197 h 715168"/>
              <a:gd name="connsiteX4" fmla="*/ 1096003 w 1096003"/>
              <a:gd name="connsiteY4" fmla="*/ 595971 h 715168"/>
              <a:gd name="connsiteX5" fmla="*/ 976806 w 1096003"/>
              <a:gd name="connsiteY5" fmla="*/ 715168 h 715168"/>
              <a:gd name="connsiteX6" fmla="*/ 119197 w 1096003"/>
              <a:gd name="connsiteY6" fmla="*/ 715168 h 715168"/>
              <a:gd name="connsiteX7" fmla="*/ 0 w 1096003"/>
              <a:gd name="connsiteY7" fmla="*/ 595971 h 715168"/>
              <a:gd name="connsiteX8" fmla="*/ 0 w 1096003"/>
              <a:gd name="connsiteY8" fmla="*/ 119197 h 71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6003" h="715168">
                <a:moveTo>
                  <a:pt x="0" y="119197"/>
                </a:moveTo>
                <a:cubicBezTo>
                  <a:pt x="0" y="53366"/>
                  <a:pt x="53366" y="0"/>
                  <a:pt x="119197" y="0"/>
                </a:cubicBezTo>
                <a:lnTo>
                  <a:pt x="976806" y="0"/>
                </a:lnTo>
                <a:cubicBezTo>
                  <a:pt x="1042637" y="0"/>
                  <a:pt x="1096003" y="53366"/>
                  <a:pt x="1096003" y="119197"/>
                </a:cubicBezTo>
                <a:lnTo>
                  <a:pt x="1096003" y="595971"/>
                </a:lnTo>
                <a:cubicBezTo>
                  <a:pt x="1096003" y="661802"/>
                  <a:pt x="1042637" y="715168"/>
                  <a:pt x="976806" y="715168"/>
                </a:cubicBezTo>
                <a:lnTo>
                  <a:pt x="119197" y="715168"/>
                </a:lnTo>
                <a:cubicBezTo>
                  <a:pt x="53366" y="715168"/>
                  <a:pt x="0" y="661802"/>
                  <a:pt x="0" y="595971"/>
                </a:cubicBezTo>
                <a:lnTo>
                  <a:pt x="0" y="119197"/>
                </a:lnTo>
                <a:close/>
              </a:path>
            </a:pathLst>
          </a:custGeom>
          <a:solidFill>
            <a:srgbClr val="0F549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344" tIns="163344" rIns="163344" bIns="163344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Aft>
                <a:spcPct val="35000"/>
              </a:spcAft>
            </a:pP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AUTHORITIES</a:t>
            </a:r>
          </a:p>
        </p:txBody>
      </p:sp>
    </p:spTree>
    <p:extLst>
      <p:ext uri="{BB962C8B-B14F-4D97-AF65-F5344CB8AC3E}">
        <p14:creationId xmlns:p14="http://schemas.microsoft.com/office/powerpoint/2010/main" val="3079725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21383" y="1755973"/>
            <a:ext cx="23670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LEGAL CAPACITY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the capacity to enact and enforce rules, procedures and regulations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252028" y="1623571"/>
            <a:ext cx="28798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MANDATE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the formal power to promote the social and economic well being of a local community, on top of delivering essential services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87444" y="4869160"/>
            <a:ext cx="243668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RESPONSIVENESS</a:t>
            </a:r>
          </a:p>
          <a:p>
            <a:pPr lvl="0" algn="ctr"/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responsive and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accountable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the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needs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expectations of the local population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74705" y="4018999"/>
            <a:ext cx="261777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PERMANENCE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Its institutional  nature guarantees that it remains as a valid interlocutor for the population over time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552" y="4102040"/>
            <a:ext cx="235394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LEADERSHIP</a:t>
            </a:r>
          </a:p>
          <a:p>
            <a:pPr lvl="0"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the capacity to bring together and coordinate different types of local actors, sometimes with conflicting interests</a:t>
            </a:r>
          </a:p>
        </p:txBody>
      </p:sp>
      <p:sp>
        <p:nvSpPr>
          <p:cNvPr id="35" name="Freeform 40">
            <a:extLst>
              <a:ext uri="{FF2B5EF4-FFF2-40B4-BE49-F238E27FC236}">
                <a16:creationId xmlns:a16="http://schemas.microsoft.com/office/drawing/2014/main" id="{D95B02E1-FB5F-F44A-B056-6798DAE7C3A1}"/>
              </a:ext>
            </a:extLst>
          </p:cNvPr>
          <p:cNvSpPr/>
          <p:nvPr/>
        </p:nvSpPr>
        <p:spPr>
          <a:xfrm>
            <a:off x="3357087" y="2780928"/>
            <a:ext cx="2367041" cy="1656184"/>
          </a:xfrm>
          <a:custGeom>
            <a:avLst/>
            <a:gdLst>
              <a:gd name="connsiteX0" fmla="*/ 0 w 1096003"/>
              <a:gd name="connsiteY0" fmla="*/ 119197 h 715168"/>
              <a:gd name="connsiteX1" fmla="*/ 119197 w 1096003"/>
              <a:gd name="connsiteY1" fmla="*/ 0 h 715168"/>
              <a:gd name="connsiteX2" fmla="*/ 976806 w 1096003"/>
              <a:gd name="connsiteY2" fmla="*/ 0 h 715168"/>
              <a:gd name="connsiteX3" fmla="*/ 1096003 w 1096003"/>
              <a:gd name="connsiteY3" fmla="*/ 119197 h 715168"/>
              <a:gd name="connsiteX4" fmla="*/ 1096003 w 1096003"/>
              <a:gd name="connsiteY4" fmla="*/ 595971 h 715168"/>
              <a:gd name="connsiteX5" fmla="*/ 976806 w 1096003"/>
              <a:gd name="connsiteY5" fmla="*/ 715168 h 715168"/>
              <a:gd name="connsiteX6" fmla="*/ 119197 w 1096003"/>
              <a:gd name="connsiteY6" fmla="*/ 715168 h 715168"/>
              <a:gd name="connsiteX7" fmla="*/ 0 w 1096003"/>
              <a:gd name="connsiteY7" fmla="*/ 595971 h 715168"/>
              <a:gd name="connsiteX8" fmla="*/ 0 w 1096003"/>
              <a:gd name="connsiteY8" fmla="*/ 119197 h 71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6003" h="715168">
                <a:moveTo>
                  <a:pt x="0" y="119197"/>
                </a:moveTo>
                <a:cubicBezTo>
                  <a:pt x="0" y="53366"/>
                  <a:pt x="53366" y="0"/>
                  <a:pt x="119197" y="0"/>
                </a:cubicBezTo>
                <a:lnTo>
                  <a:pt x="976806" y="0"/>
                </a:lnTo>
                <a:cubicBezTo>
                  <a:pt x="1042637" y="0"/>
                  <a:pt x="1096003" y="53366"/>
                  <a:pt x="1096003" y="119197"/>
                </a:cubicBezTo>
                <a:lnTo>
                  <a:pt x="1096003" y="595971"/>
                </a:lnTo>
                <a:cubicBezTo>
                  <a:pt x="1096003" y="661802"/>
                  <a:pt x="1042637" y="715168"/>
                  <a:pt x="976806" y="715168"/>
                </a:cubicBezTo>
                <a:lnTo>
                  <a:pt x="119197" y="715168"/>
                </a:lnTo>
                <a:cubicBezTo>
                  <a:pt x="53366" y="715168"/>
                  <a:pt x="0" y="661802"/>
                  <a:pt x="0" y="595971"/>
                </a:cubicBezTo>
                <a:lnTo>
                  <a:pt x="0" y="119197"/>
                </a:lnTo>
                <a:close/>
              </a:path>
            </a:pathLst>
          </a:custGeom>
          <a:solidFill>
            <a:srgbClr val="0F549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344" tIns="163344" rIns="163344" bIns="163344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Aft>
                <a:spcPct val="35000"/>
              </a:spcAft>
            </a:pP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 OF ACTOR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C07F79-A64F-B544-8338-A2DA08FD2479}"/>
              </a:ext>
            </a:extLst>
          </p:cNvPr>
          <p:cNvSpPr/>
          <p:nvPr/>
        </p:nvSpPr>
        <p:spPr>
          <a:xfrm>
            <a:off x="139774" y="237116"/>
            <a:ext cx="91127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FFD6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TALD Drivers:                                             Comparative analysis</a:t>
            </a:r>
          </a:p>
        </p:txBody>
      </p:sp>
    </p:spTree>
    <p:extLst>
      <p:ext uri="{BB962C8B-B14F-4D97-AF65-F5344CB8AC3E}">
        <p14:creationId xmlns:p14="http://schemas.microsoft.com/office/powerpoint/2010/main" val="39828229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21383" y="1755973"/>
            <a:ext cx="23670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LEGAL CAPACITY</a:t>
            </a:r>
          </a:p>
          <a:p>
            <a:pPr algn="ctr"/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the </a:t>
            </a:r>
            <a:r>
              <a:rPr lang="fr-FR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capacity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FR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enact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fr-FR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enforce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rules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fr-FR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regulations</a:t>
            </a:r>
            <a:endParaRPr lang="fr-FR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2028" y="1623571"/>
            <a:ext cx="28798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MANDATE</a:t>
            </a:r>
            <a:endParaRPr lang="fr-FR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the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legal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power to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promote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social and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economic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well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being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a local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community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on top of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essential services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74705" y="4018999"/>
            <a:ext cx="261777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PERMANENCE</a:t>
            </a:r>
            <a:endParaRPr lang="fr-FR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institutional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nature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guarantees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remains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a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interlocutor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the population over time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552" y="4102040"/>
            <a:ext cx="235394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LEADERSHIP</a:t>
            </a:r>
          </a:p>
          <a:p>
            <a:pPr lvl="0" algn="ctr"/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the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capacity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bring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together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coordinate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types of local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actors</a:t>
            </a:r>
            <a:endParaRPr lang="fr-FR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Freeform 40">
            <a:extLst>
              <a:ext uri="{FF2B5EF4-FFF2-40B4-BE49-F238E27FC236}">
                <a16:creationId xmlns:a16="http://schemas.microsoft.com/office/drawing/2014/main" id="{D95B02E1-FB5F-F44A-B056-6798DAE7C3A1}"/>
              </a:ext>
            </a:extLst>
          </p:cNvPr>
          <p:cNvSpPr/>
          <p:nvPr/>
        </p:nvSpPr>
        <p:spPr>
          <a:xfrm>
            <a:off x="3357087" y="2780928"/>
            <a:ext cx="2367041" cy="1656184"/>
          </a:xfrm>
          <a:custGeom>
            <a:avLst/>
            <a:gdLst>
              <a:gd name="connsiteX0" fmla="*/ 0 w 1096003"/>
              <a:gd name="connsiteY0" fmla="*/ 119197 h 715168"/>
              <a:gd name="connsiteX1" fmla="*/ 119197 w 1096003"/>
              <a:gd name="connsiteY1" fmla="*/ 0 h 715168"/>
              <a:gd name="connsiteX2" fmla="*/ 976806 w 1096003"/>
              <a:gd name="connsiteY2" fmla="*/ 0 h 715168"/>
              <a:gd name="connsiteX3" fmla="*/ 1096003 w 1096003"/>
              <a:gd name="connsiteY3" fmla="*/ 119197 h 715168"/>
              <a:gd name="connsiteX4" fmla="*/ 1096003 w 1096003"/>
              <a:gd name="connsiteY4" fmla="*/ 595971 h 715168"/>
              <a:gd name="connsiteX5" fmla="*/ 976806 w 1096003"/>
              <a:gd name="connsiteY5" fmla="*/ 715168 h 715168"/>
              <a:gd name="connsiteX6" fmla="*/ 119197 w 1096003"/>
              <a:gd name="connsiteY6" fmla="*/ 715168 h 715168"/>
              <a:gd name="connsiteX7" fmla="*/ 0 w 1096003"/>
              <a:gd name="connsiteY7" fmla="*/ 595971 h 715168"/>
              <a:gd name="connsiteX8" fmla="*/ 0 w 1096003"/>
              <a:gd name="connsiteY8" fmla="*/ 119197 h 71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6003" h="715168">
                <a:moveTo>
                  <a:pt x="0" y="119197"/>
                </a:moveTo>
                <a:cubicBezTo>
                  <a:pt x="0" y="53366"/>
                  <a:pt x="53366" y="0"/>
                  <a:pt x="119197" y="0"/>
                </a:cubicBezTo>
                <a:lnTo>
                  <a:pt x="976806" y="0"/>
                </a:lnTo>
                <a:cubicBezTo>
                  <a:pt x="1042637" y="0"/>
                  <a:pt x="1096003" y="53366"/>
                  <a:pt x="1096003" y="119197"/>
                </a:cubicBezTo>
                <a:lnTo>
                  <a:pt x="1096003" y="595971"/>
                </a:lnTo>
                <a:cubicBezTo>
                  <a:pt x="1096003" y="661802"/>
                  <a:pt x="1042637" y="715168"/>
                  <a:pt x="976806" y="715168"/>
                </a:cubicBezTo>
                <a:lnTo>
                  <a:pt x="119197" y="715168"/>
                </a:lnTo>
                <a:cubicBezTo>
                  <a:pt x="53366" y="715168"/>
                  <a:pt x="0" y="661802"/>
                  <a:pt x="0" y="595971"/>
                </a:cubicBezTo>
                <a:lnTo>
                  <a:pt x="0" y="119197"/>
                </a:lnTo>
                <a:close/>
              </a:path>
            </a:pathLst>
          </a:custGeom>
          <a:solidFill>
            <a:srgbClr val="0F549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344" tIns="163344" rIns="163344" bIns="163344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Aft>
                <a:spcPct val="35000"/>
              </a:spcAft>
            </a:pP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CENTRAL GOVERNMENT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C07F79-A64F-B544-8338-A2DA08FD2479}"/>
              </a:ext>
            </a:extLst>
          </p:cNvPr>
          <p:cNvSpPr/>
          <p:nvPr/>
        </p:nvSpPr>
        <p:spPr>
          <a:xfrm>
            <a:off x="139774" y="237116"/>
            <a:ext cx="91127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FFD6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TALD Drivers:                                             Comparative analysis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ACB2BD-93F0-2648-BF70-A390EE7DD95D}"/>
              </a:ext>
            </a:extLst>
          </p:cNvPr>
          <p:cNvSpPr txBox="1"/>
          <p:nvPr/>
        </p:nvSpPr>
        <p:spPr>
          <a:xfrm>
            <a:off x="1043608" y="1566952"/>
            <a:ext cx="13882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500" b="1" dirty="0">
                <a:solidFill>
                  <a:srgbClr val="FF0000"/>
                </a:solidFill>
                <a:latin typeface="Century Schoolbook" panose="02040604050505020304" pitchFamily="18" charset="0"/>
                <a:ea typeface="Baskerville" panose="02020502070401020303" pitchFamily="18" charset="0"/>
                <a:cs typeface="Calibri" panose="020F0502020204030204" pitchFamily="34" charset="0"/>
              </a:rPr>
              <a:t>X</a:t>
            </a:r>
            <a:endParaRPr lang="fr-FR" sz="2000" dirty="0">
              <a:solidFill>
                <a:srgbClr val="FF0000"/>
              </a:solidFill>
              <a:latin typeface="Century Schoolbook" panose="02040604050505020304" pitchFamily="18" charset="0"/>
              <a:ea typeface="Baskerville" panose="020205020704010203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23E654-0390-434A-8552-A239D905C0CE}"/>
              </a:ext>
            </a:extLst>
          </p:cNvPr>
          <p:cNvSpPr txBox="1"/>
          <p:nvPr/>
        </p:nvSpPr>
        <p:spPr>
          <a:xfrm>
            <a:off x="1043608" y="4015224"/>
            <a:ext cx="13882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500" b="1" dirty="0">
                <a:solidFill>
                  <a:schemeClr val="accent6"/>
                </a:solidFill>
                <a:latin typeface="Century Schoolbook" panose="02040604050505020304" pitchFamily="18" charset="0"/>
                <a:ea typeface="Baskerville" panose="02020502070401020303" pitchFamily="18" charset="0"/>
                <a:cs typeface="Calibri" panose="020F0502020204030204" pitchFamily="34" charset="0"/>
              </a:rPr>
              <a:t>?</a:t>
            </a:r>
            <a:endParaRPr lang="fr-FR" sz="2000" dirty="0">
              <a:solidFill>
                <a:schemeClr val="accent6"/>
              </a:solidFill>
              <a:latin typeface="Century Schoolbook" panose="02040604050505020304" pitchFamily="18" charset="0"/>
              <a:ea typeface="Baskerville" panose="02020502070401020303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9A5F58-FB01-0749-8A14-FC17992E5190}"/>
              </a:ext>
            </a:extLst>
          </p:cNvPr>
          <p:cNvSpPr/>
          <p:nvPr/>
        </p:nvSpPr>
        <p:spPr>
          <a:xfrm>
            <a:off x="3287444" y="4869160"/>
            <a:ext cx="24366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RESPONSIVENESS</a:t>
            </a:r>
          </a:p>
          <a:p>
            <a:pPr lvl="0" algn="ctr"/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responsive to the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needs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expectations of the local population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5BB100-EDFC-C441-83AF-F2AD2B22E5D6}"/>
              </a:ext>
            </a:extLst>
          </p:cNvPr>
          <p:cNvSpPr txBox="1"/>
          <p:nvPr/>
        </p:nvSpPr>
        <p:spPr>
          <a:xfrm>
            <a:off x="6632356" y="4091588"/>
            <a:ext cx="11079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✓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4F9703-0135-124F-9746-595ADAC365D9}"/>
              </a:ext>
            </a:extLst>
          </p:cNvPr>
          <p:cNvSpPr txBox="1"/>
          <p:nvPr/>
        </p:nvSpPr>
        <p:spPr>
          <a:xfrm>
            <a:off x="6344324" y="1412776"/>
            <a:ext cx="11079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✓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E925E1-5839-1048-AA1E-D07758F425DD}"/>
              </a:ext>
            </a:extLst>
          </p:cNvPr>
          <p:cNvSpPr txBox="1"/>
          <p:nvPr/>
        </p:nvSpPr>
        <p:spPr>
          <a:xfrm>
            <a:off x="3968060" y="4955684"/>
            <a:ext cx="11079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✓</a:t>
            </a:r>
            <a:endParaRPr lang="fr-FR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141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21383" y="1755973"/>
            <a:ext cx="23670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LEGAL CAPACITY</a:t>
            </a:r>
          </a:p>
          <a:p>
            <a:pPr algn="ctr"/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the </a:t>
            </a:r>
            <a:r>
              <a:rPr lang="fr-FR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capacity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FR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enact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fr-FR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enforce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rules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fr-FR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regulations</a:t>
            </a:r>
            <a:endParaRPr lang="fr-FR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2028" y="1623571"/>
            <a:ext cx="28798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MANDATE</a:t>
            </a:r>
            <a:endParaRPr lang="fr-FR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the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legal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power to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promote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social and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economic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well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being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a local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community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on top of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essential services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74705" y="4018999"/>
            <a:ext cx="261777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PERMANENCE</a:t>
            </a:r>
            <a:endParaRPr lang="fr-FR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institutional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nature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guarantees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remains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a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interlocutor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the population over time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552" y="4102040"/>
            <a:ext cx="235394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LEADERSHIP</a:t>
            </a:r>
          </a:p>
          <a:p>
            <a:pPr lvl="0" algn="ctr"/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the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capacity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bring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together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coordinate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types of local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actors</a:t>
            </a:r>
            <a:endParaRPr lang="fr-FR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Freeform 40">
            <a:extLst>
              <a:ext uri="{FF2B5EF4-FFF2-40B4-BE49-F238E27FC236}">
                <a16:creationId xmlns:a16="http://schemas.microsoft.com/office/drawing/2014/main" id="{D95B02E1-FB5F-F44A-B056-6798DAE7C3A1}"/>
              </a:ext>
            </a:extLst>
          </p:cNvPr>
          <p:cNvSpPr/>
          <p:nvPr/>
        </p:nvSpPr>
        <p:spPr>
          <a:xfrm>
            <a:off x="3357087" y="2780928"/>
            <a:ext cx="2367041" cy="1656184"/>
          </a:xfrm>
          <a:custGeom>
            <a:avLst/>
            <a:gdLst>
              <a:gd name="connsiteX0" fmla="*/ 0 w 1096003"/>
              <a:gd name="connsiteY0" fmla="*/ 119197 h 715168"/>
              <a:gd name="connsiteX1" fmla="*/ 119197 w 1096003"/>
              <a:gd name="connsiteY1" fmla="*/ 0 h 715168"/>
              <a:gd name="connsiteX2" fmla="*/ 976806 w 1096003"/>
              <a:gd name="connsiteY2" fmla="*/ 0 h 715168"/>
              <a:gd name="connsiteX3" fmla="*/ 1096003 w 1096003"/>
              <a:gd name="connsiteY3" fmla="*/ 119197 h 715168"/>
              <a:gd name="connsiteX4" fmla="*/ 1096003 w 1096003"/>
              <a:gd name="connsiteY4" fmla="*/ 595971 h 715168"/>
              <a:gd name="connsiteX5" fmla="*/ 976806 w 1096003"/>
              <a:gd name="connsiteY5" fmla="*/ 715168 h 715168"/>
              <a:gd name="connsiteX6" fmla="*/ 119197 w 1096003"/>
              <a:gd name="connsiteY6" fmla="*/ 715168 h 715168"/>
              <a:gd name="connsiteX7" fmla="*/ 0 w 1096003"/>
              <a:gd name="connsiteY7" fmla="*/ 595971 h 715168"/>
              <a:gd name="connsiteX8" fmla="*/ 0 w 1096003"/>
              <a:gd name="connsiteY8" fmla="*/ 119197 h 71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6003" h="715168">
                <a:moveTo>
                  <a:pt x="0" y="119197"/>
                </a:moveTo>
                <a:cubicBezTo>
                  <a:pt x="0" y="53366"/>
                  <a:pt x="53366" y="0"/>
                  <a:pt x="119197" y="0"/>
                </a:cubicBezTo>
                <a:lnTo>
                  <a:pt x="976806" y="0"/>
                </a:lnTo>
                <a:cubicBezTo>
                  <a:pt x="1042637" y="0"/>
                  <a:pt x="1096003" y="53366"/>
                  <a:pt x="1096003" y="119197"/>
                </a:cubicBezTo>
                <a:lnTo>
                  <a:pt x="1096003" y="595971"/>
                </a:lnTo>
                <a:cubicBezTo>
                  <a:pt x="1096003" y="661802"/>
                  <a:pt x="1042637" y="715168"/>
                  <a:pt x="976806" y="715168"/>
                </a:cubicBezTo>
                <a:lnTo>
                  <a:pt x="119197" y="715168"/>
                </a:lnTo>
                <a:cubicBezTo>
                  <a:pt x="53366" y="715168"/>
                  <a:pt x="0" y="661802"/>
                  <a:pt x="0" y="595971"/>
                </a:cubicBezTo>
                <a:lnTo>
                  <a:pt x="0" y="119197"/>
                </a:lnTo>
                <a:close/>
              </a:path>
            </a:pathLst>
          </a:custGeom>
          <a:solidFill>
            <a:srgbClr val="0F549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344" tIns="163344" rIns="163344" bIns="163344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Aft>
                <a:spcPct val="35000"/>
              </a:spcAft>
            </a:pP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CIVIL SOCIETY ORGANIZATIONS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C07F79-A64F-B544-8338-A2DA08FD2479}"/>
              </a:ext>
            </a:extLst>
          </p:cNvPr>
          <p:cNvSpPr/>
          <p:nvPr/>
        </p:nvSpPr>
        <p:spPr>
          <a:xfrm>
            <a:off x="139774" y="237116"/>
            <a:ext cx="91127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FFD6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TALD Drivers:                                             Comparative analysis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B9486A-3E97-AA46-B8A4-AE219997987F}"/>
              </a:ext>
            </a:extLst>
          </p:cNvPr>
          <p:cNvSpPr txBox="1"/>
          <p:nvPr/>
        </p:nvSpPr>
        <p:spPr>
          <a:xfrm>
            <a:off x="6856172" y="4087232"/>
            <a:ext cx="13882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500" b="1" dirty="0">
                <a:solidFill>
                  <a:schemeClr val="accent6"/>
                </a:solidFill>
                <a:latin typeface="Century Schoolbook" panose="02040604050505020304" pitchFamily="18" charset="0"/>
                <a:ea typeface="Baskerville" panose="02020502070401020303" pitchFamily="18" charset="0"/>
                <a:cs typeface="Calibri" panose="020F0502020204030204" pitchFamily="34" charset="0"/>
              </a:rPr>
              <a:t>?</a:t>
            </a:r>
            <a:endParaRPr lang="fr-FR" sz="2000" dirty="0">
              <a:solidFill>
                <a:schemeClr val="accent6"/>
              </a:solidFill>
              <a:latin typeface="Century Schoolbook" panose="02040604050505020304" pitchFamily="18" charset="0"/>
              <a:ea typeface="Baskerville" panose="020205020704010203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CCB2BB-59EA-694C-9443-25FA835510DB}"/>
              </a:ext>
            </a:extLst>
          </p:cNvPr>
          <p:cNvSpPr txBox="1"/>
          <p:nvPr/>
        </p:nvSpPr>
        <p:spPr>
          <a:xfrm>
            <a:off x="6568140" y="1710968"/>
            <a:ext cx="13882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500" b="1" dirty="0">
                <a:solidFill>
                  <a:srgbClr val="FF0000"/>
                </a:solidFill>
                <a:latin typeface="Century Schoolbook" panose="02040604050505020304" pitchFamily="18" charset="0"/>
                <a:ea typeface="Baskerville" panose="02020502070401020303" pitchFamily="18" charset="0"/>
                <a:cs typeface="Calibri" panose="020F0502020204030204" pitchFamily="34" charset="0"/>
              </a:rPr>
              <a:t>X</a:t>
            </a:r>
            <a:endParaRPr lang="fr-FR" sz="2000" dirty="0">
              <a:solidFill>
                <a:srgbClr val="FF0000"/>
              </a:solidFill>
              <a:latin typeface="Century Schoolbook" panose="02040604050505020304" pitchFamily="18" charset="0"/>
              <a:ea typeface="Baskerville" panose="020205020704010203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A948F4-1744-9D40-A746-3A86B996D648}"/>
              </a:ext>
            </a:extLst>
          </p:cNvPr>
          <p:cNvSpPr txBox="1"/>
          <p:nvPr/>
        </p:nvSpPr>
        <p:spPr>
          <a:xfrm>
            <a:off x="971600" y="1710968"/>
            <a:ext cx="13882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500" b="1" dirty="0">
                <a:solidFill>
                  <a:srgbClr val="FF0000"/>
                </a:solidFill>
                <a:latin typeface="Century Schoolbook" panose="02040604050505020304" pitchFamily="18" charset="0"/>
                <a:ea typeface="Baskerville" panose="02020502070401020303" pitchFamily="18" charset="0"/>
                <a:cs typeface="Calibri" panose="020F0502020204030204" pitchFamily="34" charset="0"/>
              </a:rPr>
              <a:t>X</a:t>
            </a:r>
            <a:endParaRPr lang="fr-FR" sz="2000" dirty="0">
              <a:solidFill>
                <a:srgbClr val="FF0000"/>
              </a:solidFill>
              <a:latin typeface="Century Schoolbook" panose="02040604050505020304" pitchFamily="18" charset="0"/>
              <a:ea typeface="Baskerville" panose="02020502070401020303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62F33A-0DD8-794C-8E16-E28403CB456D}"/>
              </a:ext>
            </a:extLst>
          </p:cNvPr>
          <p:cNvSpPr/>
          <p:nvPr/>
        </p:nvSpPr>
        <p:spPr>
          <a:xfrm>
            <a:off x="3503468" y="5057308"/>
            <a:ext cx="24366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RESPONSIVENESS</a:t>
            </a:r>
          </a:p>
          <a:p>
            <a:pPr lvl="0" algn="ctr"/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responsive to the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needs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expectations of the local population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BF918E-8487-D449-A531-5094A199E2CB}"/>
              </a:ext>
            </a:extLst>
          </p:cNvPr>
          <p:cNvSpPr txBox="1"/>
          <p:nvPr/>
        </p:nvSpPr>
        <p:spPr>
          <a:xfrm>
            <a:off x="3995936" y="5099700"/>
            <a:ext cx="11079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✓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FBEECA-759A-AA45-82C9-E362D0585BBC}"/>
              </a:ext>
            </a:extLst>
          </p:cNvPr>
          <p:cNvSpPr txBox="1"/>
          <p:nvPr/>
        </p:nvSpPr>
        <p:spPr>
          <a:xfrm>
            <a:off x="1159748" y="4307612"/>
            <a:ext cx="11079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✓</a:t>
            </a:r>
            <a:endParaRPr lang="fr-FR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588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21383" y="1755973"/>
            <a:ext cx="23670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LEGAL CAPACITY</a:t>
            </a:r>
          </a:p>
          <a:p>
            <a:pPr algn="ctr"/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the </a:t>
            </a:r>
            <a:r>
              <a:rPr lang="fr-FR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capacity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FR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enact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fr-FR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enforce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rules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fr-FR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regulations</a:t>
            </a:r>
            <a:endParaRPr lang="fr-FR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2028" y="1623571"/>
            <a:ext cx="28798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MANDATE</a:t>
            </a:r>
            <a:endParaRPr lang="fr-FR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the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legal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power to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promote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social and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economic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well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being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a local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community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on top of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essential services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74705" y="4018999"/>
            <a:ext cx="261777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PERMANENCE</a:t>
            </a:r>
            <a:endParaRPr lang="fr-FR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institutional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nature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guarantees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remains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a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interlocutor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the population over time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552" y="4102040"/>
            <a:ext cx="235394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LEADERSHIP</a:t>
            </a:r>
          </a:p>
          <a:p>
            <a:pPr lvl="0" algn="ctr"/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the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capacity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bring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together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coordinate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types of local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actors</a:t>
            </a:r>
            <a:endParaRPr lang="fr-FR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Freeform 40">
            <a:extLst>
              <a:ext uri="{FF2B5EF4-FFF2-40B4-BE49-F238E27FC236}">
                <a16:creationId xmlns:a16="http://schemas.microsoft.com/office/drawing/2014/main" id="{D95B02E1-FB5F-F44A-B056-6798DAE7C3A1}"/>
              </a:ext>
            </a:extLst>
          </p:cNvPr>
          <p:cNvSpPr/>
          <p:nvPr/>
        </p:nvSpPr>
        <p:spPr>
          <a:xfrm>
            <a:off x="3357087" y="2780928"/>
            <a:ext cx="2367041" cy="1656184"/>
          </a:xfrm>
          <a:custGeom>
            <a:avLst/>
            <a:gdLst>
              <a:gd name="connsiteX0" fmla="*/ 0 w 1096003"/>
              <a:gd name="connsiteY0" fmla="*/ 119197 h 715168"/>
              <a:gd name="connsiteX1" fmla="*/ 119197 w 1096003"/>
              <a:gd name="connsiteY1" fmla="*/ 0 h 715168"/>
              <a:gd name="connsiteX2" fmla="*/ 976806 w 1096003"/>
              <a:gd name="connsiteY2" fmla="*/ 0 h 715168"/>
              <a:gd name="connsiteX3" fmla="*/ 1096003 w 1096003"/>
              <a:gd name="connsiteY3" fmla="*/ 119197 h 715168"/>
              <a:gd name="connsiteX4" fmla="*/ 1096003 w 1096003"/>
              <a:gd name="connsiteY4" fmla="*/ 595971 h 715168"/>
              <a:gd name="connsiteX5" fmla="*/ 976806 w 1096003"/>
              <a:gd name="connsiteY5" fmla="*/ 715168 h 715168"/>
              <a:gd name="connsiteX6" fmla="*/ 119197 w 1096003"/>
              <a:gd name="connsiteY6" fmla="*/ 715168 h 715168"/>
              <a:gd name="connsiteX7" fmla="*/ 0 w 1096003"/>
              <a:gd name="connsiteY7" fmla="*/ 595971 h 715168"/>
              <a:gd name="connsiteX8" fmla="*/ 0 w 1096003"/>
              <a:gd name="connsiteY8" fmla="*/ 119197 h 71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6003" h="715168">
                <a:moveTo>
                  <a:pt x="0" y="119197"/>
                </a:moveTo>
                <a:cubicBezTo>
                  <a:pt x="0" y="53366"/>
                  <a:pt x="53366" y="0"/>
                  <a:pt x="119197" y="0"/>
                </a:cubicBezTo>
                <a:lnTo>
                  <a:pt x="976806" y="0"/>
                </a:lnTo>
                <a:cubicBezTo>
                  <a:pt x="1042637" y="0"/>
                  <a:pt x="1096003" y="53366"/>
                  <a:pt x="1096003" y="119197"/>
                </a:cubicBezTo>
                <a:lnTo>
                  <a:pt x="1096003" y="595971"/>
                </a:lnTo>
                <a:cubicBezTo>
                  <a:pt x="1096003" y="661802"/>
                  <a:pt x="1042637" y="715168"/>
                  <a:pt x="976806" y="715168"/>
                </a:cubicBezTo>
                <a:lnTo>
                  <a:pt x="119197" y="715168"/>
                </a:lnTo>
                <a:cubicBezTo>
                  <a:pt x="53366" y="715168"/>
                  <a:pt x="0" y="661802"/>
                  <a:pt x="0" y="595971"/>
                </a:cubicBezTo>
                <a:lnTo>
                  <a:pt x="0" y="119197"/>
                </a:lnTo>
                <a:close/>
              </a:path>
            </a:pathLst>
          </a:custGeom>
          <a:solidFill>
            <a:srgbClr val="0F549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344" tIns="163344" rIns="163344" bIns="163344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Aft>
                <a:spcPct val="35000"/>
              </a:spcAft>
            </a:pP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PROFIT SECTOR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C07F79-A64F-B544-8338-A2DA08FD2479}"/>
              </a:ext>
            </a:extLst>
          </p:cNvPr>
          <p:cNvSpPr/>
          <p:nvPr/>
        </p:nvSpPr>
        <p:spPr>
          <a:xfrm>
            <a:off x="139774" y="237116"/>
            <a:ext cx="91127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FFD6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TALD Drivers:                                             Comparative analysis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8308C8-236D-3049-8C33-23FDEE3339E3}"/>
              </a:ext>
            </a:extLst>
          </p:cNvPr>
          <p:cNvSpPr txBox="1"/>
          <p:nvPr/>
        </p:nvSpPr>
        <p:spPr>
          <a:xfrm>
            <a:off x="971600" y="1566952"/>
            <a:ext cx="13882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500" b="1" dirty="0">
                <a:solidFill>
                  <a:srgbClr val="FF0000"/>
                </a:solidFill>
                <a:latin typeface="Century Schoolbook" panose="02040604050505020304" pitchFamily="18" charset="0"/>
                <a:ea typeface="Baskerville" panose="02020502070401020303" pitchFamily="18" charset="0"/>
                <a:cs typeface="Calibri" panose="020F0502020204030204" pitchFamily="34" charset="0"/>
              </a:rPr>
              <a:t>X</a:t>
            </a:r>
            <a:endParaRPr lang="fr-FR" sz="2000" dirty="0">
              <a:solidFill>
                <a:srgbClr val="FF0000"/>
              </a:solidFill>
              <a:latin typeface="Century Schoolbook" panose="02040604050505020304" pitchFamily="18" charset="0"/>
              <a:ea typeface="Baskerville" panose="020205020704010203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8C6865-546C-5842-8438-520FEE1804C4}"/>
              </a:ext>
            </a:extLst>
          </p:cNvPr>
          <p:cNvSpPr txBox="1"/>
          <p:nvPr/>
        </p:nvSpPr>
        <p:spPr>
          <a:xfrm>
            <a:off x="6640148" y="1710968"/>
            <a:ext cx="13882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500" b="1" dirty="0">
                <a:solidFill>
                  <a:srgbClr val="FF0000"/>
                </a:solidFill>
                <a:latin typeface="Century Schoolbook" panose="02040604050505020304" pitchFamily="18" charset="0"/>
                <a:ea typeface="Baskerville" panose="02020502070401020303" pitchFamily="18" charset="0"/>
                <a:cs typeface="Calibri" panose="020F0502020204030204" pitchFamily="34" charset="0"/>
              </a:rPr>
              <a:t>X</a:t>
            </a:r>
            <a:endParaRPr lang="fr-FR" sz="2000" dirty="0">
              <a:solidFill>
                <a:srgbClr val="FF0000"/>
              </a:solidFill>
              <a:latin typeface="Century Schoolbook" panose="02040604050505020304" pitchFamily="18" charset="0"/>
              <a:ea typeface="Baskerville" panose="02020502070401020303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182774-AD29-7140-A69F-FF651A625BAC}"/>
              </a:ext>
            </a:extLst>
          </p:cNvPr>
          <p:cNvSpPr/>
          <p:nvPr/>
        </p:nvSpPr>
        <p:spPr>
          <a:xfrm>
            <a:off x="3503468" y="5057308"/>
            <a:ext cx="24366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RESPONSIVENESS</a:t>
            </a:r>
          </a:p>
          <a:p>
            <a:pPr lvl="0" algn="ctr"/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responsive to the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needs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expectations of the local population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5E2F9D-482A-654A-B448-9AFBAED9C0D3}"/>
              </a:ext>
            </a:extLst>
          </p:cNvPr>
          <p:cNvSpPr txBox="1"/>
          <p:nvPr/>
        </p:nvSpPr>
        <p:spPr>
          <a:xfrm>
            <a:off x="6856172" y="4159240"/>
            <a:ext cx="13882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500" b="1" dirty="0">
                <a:solidFill>
                  <a:schemeClr val="accent6"/>
                </a:solidFill>
                <a:latin typeface="Century Schoolbook" panose="02040604050505020304" pitchFamily="18" charset="0"/>
                <a:ea typeface="Baskerville" panose="02020502070401020303" pitchFamily="18" charset="0"/>
                <a:cs typeface="Calibri" panose="020F0502020204030204" pitchFamily="34" charset="0"/>
              </a:rPr>
              <a:t>?</a:t>
            </a:r>
            <a:endParaRPr lang="fr-FR" sz="2000" dirty="0">
              <a:solidFill>
                <a:schemeClr val="accent6"/>
              </a:solidFill>
              <a:latin typeface="Century Schoolbook" panose="02040604050505020304" pitchFamily="18" charset="0"/>
              <a:ea typeface="Baskerville" panose="02020502070401020303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E88F39-B107-FA49-8593-959154B144AE}"/>
              </a:ext>
            </a:extLst>
          </p:cNvPr>
          <p:cNvSpPr txBox="1"/>
          <p:nvPr/>
        </p:nvSpPr>
        <p:spPr>
          <a:xfrm>
            <a:off x="3877882" y="4581128"/>
            <a:ext cx="13882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500" b="1" dirty="0">
                <a:solidFill>
                  <a:schemeClr val="accent6"/>
                </a:solidFill>
                <a:latin typeface="Century Schoolbook" panose="02040604050505020304" pitchFamily="18" charset="0"/>
                <a:ea typeface="Baskerville" panose="02020502070401020303" pitchFamily="18" charset="0"/>
                <a:cs typeface="Calibri" panose="020F0502020204030204" pitchFamily="34" charset="0"/>
              </a:rPr>
              <a:t>?</a:t>
            </a:r>
            <a:endParaRPr lang="fr-FR" sz="2000" dirty="0">
              <a:solidFill>
                <a:schemeClr val="accent6"/>
              </a:solidFill>
              <a:latin typeface="Century Schoolbook" panose="02040604050505020304" pitchFamily="18" charset="0"/>
              <a:ea typeface="Baskerville" panose="02020502070401020303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AC216D-F04D-BB4F-A5B6-8A9D2B4ABF96}"/>
              </a:ext>
            </a:extLst>
          </p:cNvPr>
          <p:cNvSpPr txBox="1"/>
          <p:nvPr/>
        </p:nvSpPr>
        <p:spPr>
          <a:xfrm>
            <a:off x="1095532" y="4149080"/>
            <a:ext cx="13882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500" b="1" dirty="0">
                <a:solidFill>
                  <a:schemeClr val="accent6"/>
                </a:solidFill>
                <a:latin typeface="Century Schoolbook" panose="02040604050505020304" pitchFamily="18" charset="0"/>
                <a:ea typeface="Baskerville" panose="02020502070401020303" pitchFamily="18" charset="0"/>
                <a:cs typeface="Calibri" panose="020F0502020204030204" pitchFamily="34" charset="0"/>
              </a:rPr>
              <a:t>?</a:t>
            </a:r>
            <a:endParaRPr lang="fr-FR" sz="2000" dirty="0">
              <a:solidFill>
                <a:schemeClr val="accent6"/>
              </a:solidFill>
              <a:latin typeface="Century Schoolbook" panose="02040604050505020304" pitchFamily="18" charset="0"/>
              <a:ea typeface="Baskerville" panose="0202050207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6956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21383" y="1755973"/>
            <a:ext cx="23670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LEGAL CAPACITY</a:t>
            </a:r>
          </a:p>
          <a:p>
            <a:pPr algn="ctr"/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the </a:t>
            </a:r>
            <a:r>
              <a:rPr lang="fr-FR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capacity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FR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enact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fr-FR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enforce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rules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fr-FR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regulations</a:t>
            </a:r>
            <a:endParaRPr lang="fr-FR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2028" y="1623571"/>
            <a:ext cx="28798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MANDATE</a:t>
            </a:r>
            <a:endParaRPr lang="fr-FR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the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legal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power to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promote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social and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economic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well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being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a local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community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on top of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essential services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87444" y="4869160"/>
            <a:ext cx="24366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RESPONSIVENESS</a:t>
            </a:r>
          </a:p>
          <a:p>
            <a:pPr lvl="0" algn="ctr"/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responsive to the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needs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expectations of the local population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74705" y="4018999"/>
            <a:ext cx="261777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PERMANENCE</a:t>
            </a:r>
            <a:endParaRPr lang="fr-FR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institutional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nature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guarantees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remains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a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interlocutor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the population over time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552" y="4102040"/>
            <a:ext cx="235394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LEADERSHIP</a:t>
            </a:r>
          </a:p>
          <a:p>
            <a:pPr lvl="0" algn="ctr"/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the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capacity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bring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together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coordinate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types of local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actors</a:t>
            </a:r>
            <a:endParaRPr lang="fr-FR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Freeform 40">
            <a:extLst>
              <a:ext uri="{FF2B5EF4-FFF2-40B4-BE49-F238E27FC236}">
                <a16:creationId xmlns:a16="http://schemas.microsoft.com/office/drawing/2014/main" id="{D95B02E1-FB5F-F44A-B056-6798DAE7C3A1}"/>
              </a:ext>
            </a:extLst>
          </p:cNvPr>
          <p:cNvSpPr/>
          <p:nvPr/>
        </p:nvSpPr>
        <p:spPr>
          <a:xfrm>
            <a:off x="3357087" y="2780928"/>
            <a:ext cx="2367041" cy="1656184"/>
          </a:xfrm>
          <a:custGeom>
            <a:avLst/>
            <a:gdLst>
              <a:gd name="connsiteX0" fmla="*/ 0 w 1096003"/>
              <a:gd name="connsiteY0" fmla="*/ 119197 h 715168"/>
              <a:gd name="connsiteX1" fmla="*/ 119197 w 1096003"/>
              <a:gd name="connsiteY1" fmla="*/ 0 h 715168"/>
              <a:gd name="connsiteX2" fmla="*/ 976806 w 1096003"/>
              <a:gd name="connsiteY2" fmla="*/ 0 h 715168"/>
              <a:gd name="connsiteX3" fmla="*/ 1096003 w 1096003"/>
              <a:gd name="connsiteY3" fmla="*/ 119197 h 715168"/>
              <a:gd name="connsiteX4" fmla="*/ 1096003 w 1096003"/>
              <a:gd name="connsiteY4" fmla="*/ 595971 h 715168"/>
              <a:gd name="connsiteX5" fmla="*/ 976806 w 1096003"/>
              <a:gd name="connsiteY5" fmla="*/ 715168 h 715168"/>
              <a:gd name="connsiteX6" fmla="*/ 119197 w 1096003"/>
              <a:gd name="connsiteY6" fmla="*/ 715168 h 715168"/>
              <a:gd name="connsiteX7" fmla="*/ 0 w 1096003"/>
              <a:gd name="connsiteY7" fmla="*/ 595971 h 715168"/>
              <a:gd name="connsiteX8" fmla="*/ 0 w 1096003"/>
              <a:gd name="connsiteY8" fmla="*/ 119197 h 71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6003" h="715168">
                <a:moveTo>
                  <a:pt x="0" y="119197"/>
                </a:moveTo>
                <a:cubicBezTo>
                  <a:pt x="0" y="53366"/>
                  <a:pt x="53366" y="0"/>
                  <a:pt x="119197" y="0"/>
                </a:cubicBezTo>
                <a:lnTo>
                  <a:pt x="976806" y="0"/>
                </a:lnTo>
                <a:cubicBezTo>
                  <a:pt x="1042637" y="0"/>
                  <a:pt x="1096003" y="53366"/>
                  <a:pt x="1096003" y="119197"/>
                </a:cubicBezTo>
                <a:lnTo>
                  <a:pt x="1096003" y="595971"/>
                </a:lnTo>
                <a:cubicBezTo>
                  <a:pt x="1096003" y="661802"/>
                  <a:pt x="1042637" y="715168"/>
                  <a:pt x="976806" y="715168"/>
                </a:cubicBezTo>
                <a:lnTo>
                  <a:pt x="119197" y="715168"/>
                </a:lnTo>
                <a:cubicBezTo>
                  <a:pt x="53366" y="715168"/>
                  <a:pt x="0" y="661802"/>
                  <a:pt x="0" y="595971"/>
                </a:cubicBezTo>
                <a:lnTo>
                  <a:pt x="0" y="119197"/>
                </a:lnTo>
                <a:close/>
              </a:path>
            </a:pathLst>
          </a:custGeom>
          <a:solidFill>
            <a:srgbClr val="0F549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344" tIns="163344" rIns="163344" bIns="163344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Aft>
                <a:spcPct val="35000"/>
              </a:spcAft>
            </a:pPr>
            <a:r>
              <a:rPr lang="en-GB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AUTHORITIES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731668-7117-3B48-ADFF-31D83FDFE6F3}"/>
              </a:ext>
            </a:extLst>
          </p:cNvPr>
          <p:cNvSpPr txBox="1"/>
          <p:nvPr/>
        </p:nvSpPr>
        <p:spPr>
          <a:xfrm>
            <a:off x="1099036" y="4365104"/>
            <a:ext cx="11079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✓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DD61FF-6A76-464E-828F-6C68E91DE98B}"/>
              </a:ext>
            </a:extLst>
          </p:cNvPr>
          <p:cNvSpPr txBox="1"/>
          <p:nvPr/>
        </p:nvSpPr>
        <p:spPr>
          <a:xfrm>
            <a:off x="6948264" y="4703291"/>
            <a:ext cx="11079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✓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FF430F-F5D9-3749-B07D-4A52CF69599D}"/>
              </a:ext>
            </a:extLst>
          </p:cNvPr>
          <p:cNvSpPr txBox="1"/>
          <p:nvPr/>
        </p:nvSpPr>
        <p:spPr>
          <a:xfrm>
            <a:off x="6538282" y="1983987"/>
            <a:ext cx="11079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✓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2ED114-E28A-EB4C-A7FF-3F1E3275C270}"/>
              </a:ext>
            </a:extLst>
          </p:cNvPr>
          <p:cNvSpPr txBox="1"/>
          <p:nvPr/>
        </p:nvSpPr>
        <p:spPr>
          <a:xfrm>
            <a:off x="943724" y="1859340"/>
            <a:ext cx="11079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✓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719C12-D2BD-B44B-8F94-3DA8F238C684}"/>
              </a:ext>
            </a:extLst>
          </p:cNvPr>
          <p:cNvSpPr txBox="1"/>
          <p:nvPr/>
        </p:nvSpPr>
        <p:spPr>
          <a:xfrm>
            <a:off x="4148336" y="5252100"/>
            <a:ext cx="11079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✓</a:t>
            </a:r>
            <a:endParaRPr lang="fr-FR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7796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12">
            <a:extLst>
              <a:ext uri="{FF2B5EF4-FFF2-40B4-BE49-F238E27FC236}">
                <a16:creationId xmlns:a16="http://schemas.microsoft.com/office/drawing/2014/main" id="{9F3A3A0C-3B61-9E4E-B5A0-A9F8B5036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1340768"/>
            <a:ext cx="8605838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25000"/>
            </a:pPr>
            <a:endParaRPr lang="fr-BE" altLang="en-US" sz="2400" b="1" dirty="0">
              <a:solidFill>
                <a:schemeClr val="accent6"/>
              </a:solidFill>
              <a:latin typeface="+mj-lt"/>
              <a:ea typeface="+mn-ea"/>
              <a:cs typeface="Arial" panose="020B0604020202020204" pitchFamily="34" charset="0"/>
              <a:sym typeface="Verdana" panose="020B0604030504040204" pitchFamily="34" charset="0"/>
            </a:endParaRPr>
          </a:p>
          <a:p>
            <a:pPr algn="ctr" eaLnBrk="1" hangingPunct="1">
              <a:buSzPct val="25000"/>
            </a:pPr>
            <a:r>
              <a:rPr lang="en-US" altLang="en-US" sz="3200" b="1" dirty="0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Nevertheless:</a:t>
            </a:r>
          </a:p>
          <a:p>
            <a:pPr algn="ctr" eaLnBrk="1" hangingPunct="1">
              <a:buSzPct val="25000"/>
            </a:pPr>
            <a:endParaRPr lang="en-US" altLang="en-US" sz="2400" dirty="0">
              <a:solidFill>
                <a:srgbClr val="000000"/>
              </a:solidFill>
              <a:latin typeface="+mj-lt"/>
              <a:ea typeface="+mn-ea"/>
              <a:cs typeface="Arial" panose="020B0604020202020204" pitchFamily="34" charset="0"/>
              <a:sym typeface="Verdana" panose="020B0604030504040204" pitchFamily="34" charset="0"/>
            </a:endParaRPr>
          </a:p>
          <a:p>
            <a:pPr algn="ctr" eaLnBrk="1" hangingPunct="1">
              <a:buSzPct val="40000"/>
            </a:pPr>
            <a:r>
              <a:rPr lang="en-US" altLang="en-US" sz="2400" b="1" dirty="0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These comparative advantages are only 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potential</a:t>
            </a:r>
          </a:p>
          <a:p>
            <a:pPr algn="ctr" eaLnBrk="1" hangingPunct="1">
              <a:buSzPct val="40000"/>
            </a:pPr>
            <a:endParaRPr lang="en-US" altLang="en-US" sz="2400" dirty="0">
              <a:solidFill>
                <a:schemeClr val="accent6"/>
              </a:solidFill>
              <a:latin typeface="+mj-lt"/>
              <a:ea typeface="+mn-ea"/>
              <a:cs typeface="Arial" panose="020B0604020202020204" pitchFamily="34" charset="0"/>
              <a:sym typeface="Verdana" panose="020B0604030504040204" pitchFamily="34" charset="0"/>
            </a:endParaRPr>
          </a:p>
          <a:p>
            <a:pPr algn="ctr" eaLnBrk="1" hangingPunct="1">
              <a:buSzPct val="40000"/>
            </a:pPr>
            <a:r>
              <a:rPr lang="en-US" altLang="en-US" sz="2400" dirty="0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Their realization will depend on the existence of the appropriate national enabling environment: an effective decentralization policy that facilitates </a:t>
            </a:r>
            <a:r>
              <a:rPr lang="en-US" altLang="en-US" sz="2400" b="1" dirty="0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TALD </a:t>
            </a:r>
            <a:r>
              <a:rPr lang="en-US" altLang="en-US" sz="2400" dirty="0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and recognizes the crucial role of local authorities in the definition of their own development future.</a:t>
            </a: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Verdana" panose="020B0604030504040204" pitchFamily="34" charset="0"/>
            </a:endParaRPr>
          </a:p>
          <a:p>
            <a:pPr algn="ctr" eaLnBrk="1" hangingPunct="1">
              <a:buSzPct val="25000"/>
            </a:pPr>
            <a:r>
              <a:rPr lang="fr-BE" altLang="en-US" sz="24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 </a:t>
            </a:r>
          </a:p>
        </p:txBody>
      </p:sp>
      <p:pic>
        <p:nvPicPr>
          <p:cNvPr id="36868" name="Picture 4" descr="Warning Icon / Sign In Flat Style Isolated. Caution Symbol For Y ...">
            <a:extLst>
              <a:ext uri="{FF2B5EF4-FFF2-40B4-BE49-F238E27FC236}">
                <a16:creationId xmlns:a16="http://schemas.microsoft.com/office/drawing/2014/main" id="{FB02761D-C95F-EE4A-9E91-4AEDABB52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1112168" cy="11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Warning Icon / Sign In Flat Style Isolated. Caution Symbol For Y ...">
            <a:extLst>
              <a:ext uri="{FF2B5EF4-FFF2-40B4-BE49-F238E27FC236}">
                <a16:creationId xmlns:a16="http://schemas.microsoft.com/office/drawing/2014/main" id="{CB6832F1-B644-4A44-BB0A-18B454458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1124744"/>
            <a:ext cx="1112168" cy="11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67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BF69DF2-B4B7-EC41-8DA2-BF84E2594FEC}"/>
              </a:ext>
            </a:extLst>
          </p:cNvPr>
          <p:cNvSpPr txBox="1"/>
          <p:nvPr/>
        </p:nvSpPr>
        <p:spPr>
          <a:xfrm>
            <a:off x="611560" y="2060848"/>
            <a:ext cx="8136904" cy="30469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/>
              <a:t>We</a:t>
            </a:r>
            <a:r>
              <a:rPr lang="fr-FR" sz="3200" dirty="0"/>
              <a:t> must change the </a:t>
            </a:r>
            <a:r>
              <a:rPr lang="fr-FR" sz="3200" dirty="0" err="1"/>
              <a:t>paradigm</a:t>
            </a:r>
            <a:r>
              <a:rPr lang="fr-FR" sz="3200" dirty="0"/>
              <a:t> of « </a:t>
            </a:r>
            <a:r>
              <a:rPr lang="fr-FR" sz="3200" b="1" dirty="0"/>
              <a:t>redistribution</a:t>
            </a:r>
            <a:r>
              <a:rPr lang="fr-FR" sz="3200" dirty="0"/>
              <a:t> » for the </a:t>
            </a:r>
            <a:r>
              <a:rPr lang="fr-FR" sz="3200" dirty="0" err="1"/>
              <a:t>paradigm</a:t>
            </a:r>
            <a:r>
              <a:rPr lang="fr-FR" sz="3200" dirty="0"/>
              <a:t> of « </a:t>
            </a:r>
            <a:r>
              <a:rPr lang="fr-FR" sz="3200" b="1" dirty="0" err="1">
                <a:solidFill>
                  <a:srgbClr val="FF0000"/>
                </a:solidFill>
              </a:rPr>
              <a:t>endogenous</a:t>
            </a:r>
            <a:r>
              <a:rPr lang="fr-FR" sz="3200" b="1" dirty="0">
                <a:solidFill>
                  <a:srgbClr val="FF0000"/>
                </a:solidFill>
              </a:rPr>
              <a:t> </a:t>
            </a:r>
            <a:r>
              <a:rPr lang="fr-FR" sz="3200" b="1" dirty="0" err="1">
                <a:solidFill>
                  <a:srgbClr val="FF0000"/>
                </a:solidFill>
              </a:rPr>
              <a:t>development</a:t>
            </a:r>
            <a:r>
              <a:rPr lang="fr-FR" sz="3200" b="1" dirty="0">
                <a:solidFill>
                  <a:srgbClr val="FF0000"/>
                </a:solidFill>
              </a:rPr>
              <a:t> </a:t>
            </a:r>
            <a:r>
              <a:rPr lang="fr-FR" sz="3200" dirty="0"/>
              <a:t>» </a:t>
            </a:r>
            <a:r>
              <a:rPr lang="fr-FR" sz="3200" dirty="0" err="1"/>
              <a:t>where</a:t>
            </a:r>
            <a:r>
              <a:rPr lang="fr-FR" sz="3200" dirty="0"/>
              <a:t> local </a:t>
            </a:r>
            <a:r>
              <a:rPr lang="fr-FR" sz="3200" dirty="0" err="1"/>
              <a:t>authorities</a:t>
            </a:r>
            <a:r>
              <a:rPr lang="fr-FR" sz="3200" dirty="0"/>
              <a:t> and local </a:t>
            </a:r>
            <a:r>
              <a:rPr lang="fr-FR" sz="3200" dirty="0" err="1"/>
              <a:t>communities</a:t>
            </a:r>
            <a:r>
              <a:rPr lang="fr-FR" sz="3200" dirty="0"/>
              <a:t> </a:t>
            </a:r>
            <a:r>
              <a:rPr lang="fr-FR" sz="3200" dirty="0" err="1"/>
              <a:t>become</a:t>
            </a:r>
            <a:r>
              <a:rPr lang="fr-FR" sz="3200" dirty="0"/>
              <a:t> the </a:t>
            </a:r>
            <a:r>
              <a:rPr lang="fr-FR" sz="3200" dirty="0" err="1"/>
              <a:t>architects</a:t>
            </a:r>
            <a:r>
              <a:rPr lang="fr-FR" sz="3200" dirty="0"/>
              <a:t> or </a:t>
            </a:r>
            <a:r>
              <a:rPr lang="fr-FR" sz="3200" dirty="0" err="1"/>
              <a:t>their</a:t>
            </a:r>
            <a:r>
              <a:rPr lang="fr-FR" sz="3200" dirty="0"/>
              <a:t> </a:t>
            </a:r>
            <a:r>
              <a:rPr lang="fr-FR" sz="3200" dirty="0" err="1"/>
              <a:t>own</a:t>
            </a:r>
            <a:r>
              <a:rPr lang="fr-FR" sz="3200" dirty="0"/>
              <a:t> future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A904F9-12F2-064F-8FF9-6E02BE772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540552" cy="7848445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F7643C80-251E-5643-A181-487C911A9E53}"/>
              </a:ext>
            </a:extLst>
          </p:cNvPr>
          <p:cNvSpPr txBox="1"/>
          <p:nvPr/>
        </p:nvSpPr>
        <p:spPr>
          <a:xfrm>
            <a:off x="-23896" y="3712866"/>
            <a:ext cx="9540552" cy="42271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21000">
                <a:schemeClr val="accent6">
                  <a:lumMod val="95000"/>
                  <a:lumOff val="5000"/>
                  <a:alpha val="64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vert="horz" wrap="square" lIns="0" tIns="7144" rIns="0" bIns="0" rtlCol="0" anchor="ctr">
            <a:spAutoFit/>
          </a:bodyPr>
          <a:lstStyle/>
          <a:p>
            <a:pPr algn="ctr"/>
            <a:r>
              <a:rPr lang="en-US" sz="27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LOCAL GOVERNMENTS:  DEVELOPMENT ACTORS</a:t>
            </a:r>
          </a:p>
        </p:txBody>
      </p:sp>
    </p:spTree>
    <p:extLst>
      <p:ext uri="{BB962C8B-B14F-4D97-AF65-F5344CB8AC3E}">
        <p14:creationId xmlns:p14="http://schemas.microsoft.com/office/powerpoint/2010/main" val="593376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7CDD4BF-6F18-374D-B1A6-D519FA9988ED}"/>
              </a:ext>
            </a:extLst>
          </p:cNvPr>
          <p:cNvSpPr/>
          <p:nvPr/>
        </p:nvSpPr>
        <p:spPr>
          <a:xfrm>
            <a:off x="179512" y="1933192"/>
            <a:ext cx="4481156" cy="4736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Some scholars oppose local development to globalization.  For them, globalization happens when « national economies » compete against each other for a larger share of the global « market ». </a:t>
            </a:r>
          </a:p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MT"/>
            </a:endParaRPr>
          </a:p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This model implies a high degree of interdependencies and reliance on the « external sectors », expecting that communities insert themselves in the global economy, by being competitive in the business created by the free flow of goods, capitals and services</a:t>
            </a:r>
            <a:r>
              <a:rPr lang="fr-FR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D65633-AC7F-0B4C-B4F3-14784BA5078D}"/>
              </a:ext>
            </a:extLst>
          </p:cNvPr>
          <p:cNvSpPr/>
          <p:nvPr/>
        </p:nvSpPr>
        <p:spPr>
          <a:xfrm>
            <a:off x="175270" y="1412776"/>
            <a:ext cx="7925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accent6"/>
                </a:solidFill>
              </a:rPr>
              <a:t>Global, Local, Territorial ?</a:t>
            </a:r>
          </a:p>
        </p:txBody>
      </p:sp>
      <p:pic>
        <p:nvPicPr>
          <p:cNvPr id="1028" name="Picture 4" descr="Globalization—how did they get it so wrong? | occasional links ...">
            <a:extLst>
              <a:ext uri="{FF2B5EF4-FFF2-40B4-BE49-F238E27FC236}">
                <a16:creationId xmlns:a16="http://schemas.microsoft.com/office/drawing/2014/main" id="{A891A7D3-DD19-BF4B-9174-E77CBF905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0668" y="1988772"/>
            <a:ext cx="4483332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235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7CDD4BF-6F18-374D-B1A6-D519FA9988ED}"/>
              </a:ext>
            </a:extLst>
          </p:cNvPr>
          <p:cNvSpPr/>
          <p:nvPr/>
        </p:nvSpPr>
        <p:spPr>
          <a:xfrm>
            <a:off x="899592" y="2521794"/>
            <a:ext cx="7560840" cy="2923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TALD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considers that local authorities are not only the « object » of national policies, but the « subjects » in their own right of an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 endogenous process of development policies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 that includes other actors, is spatially integrated and operates with a vision set in the long term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.</a:t>
            </a:r>
            <a:endParaRPr lang="fr-FR" sz="20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M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D65633-AC7F-0B4C-B4F3-14784BA5078D}"/>
              </a:ext>
            </a:extLst>
          </p:cNvPr>
          <p:cNvSpPr/>
          <p:nvPr/>
        </p:nvSpPr>
        <p:spPr>
          <a:xfrm>
            <a:off x="895350" y="1671191"/>
            <a:ext cx="7925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Local Governments:  development actors</a:t>
            </a:r>
          </a:p>
        </p:txBody>
      </p:sp>
    </p:spTree>
    <p:extLst>
      <p:ext uri="{BB962C8B-B14F-4D97-AF65-F5344CB8AC3E}">
        <p14:creationId xmlns:p14="http://schemas.microsoft.com/office/powerpoint/2010/main" val="38389363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7CDD4BF-6F18-374D-B1A6-D519FA9988ED}"/>
              </a:ext>
            </a:extLst>
          </p:cNvPr>
          <p:cNvSpPr/>
          <p:nvPr/>
        </p:nvSpPr>
        <p:spPr>
          <a:xfrm>
            <a:off x="179513" y="2455866"/>
            <a:ext cx="4104456" cy="3251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The local representation of the Nation-State</a:t>
            </a:r>
          </a:p>
          <a:p>
            <a:pPr marL="342900" marR="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The political or institutional representatives of a local community</a:t>
            </a:r>
          </a:p>
          <a:p>
            <a:pPr marL="342900" marR="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An administrative entity charged with providing basic services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D65633-AC7F-0B4C-B4F3-14784BA5078D}"/>
              </a:ext>
            </a:extLst>
          </p:cNvPr>
          <p:cNvSpPr/>
          <p:nvPr/>
        </p:nvSpPr>
        <p:spPr>
          <a:xfrm>
            <a:off x="467544" y="1772816"/>
            <a:ext cx="7925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The traditional definition of local authorities:</a:t>
            </a:r>
          </a:p>
        </p:txBody>
      </p:sp>
      <p:pic>
        <p:nvPicPr>
          <p:cNvPr id="8194" name="Picture 2" descr="√ Diferencia entre ciudad y municipio | 【SOLUCIÓN】">
            <a:extLst>
              <a:ext uri="{FF2B5EF4-FFF2-40B4-BE49-F238E27FC236}">
                <a16:creationId xmlns:a16="http://schemas.microsoft.com/office/drawing/2014/main" id="{192BDCB7-E9EA-4841-9599-BDAE4C782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2780928"/>
            <a:ext cx="438161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1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E79FF6-1C98-7D4A-A415-20FBFF0B0FFD}"/>
              </a:ext>
            </a:extLst>
          </p:cNvPr>
          <p:cNvSpPr/>
          <p:nvPr/>
        </p:nvSpPr>
        <p:spPr>
          <a:xfrm>
            <a:off x="611560" y="2132856"/>
            <a:ext cx="3672408" cy="4451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Local authorities are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political actors,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capable of facilitating dialogue between the public and private sector, universities, civil society and the media</a:t>
            </a:r>
          </a:p>
          <a:p>
            <a:pPr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MT"/>
            </a:endParaRPr>
          </a:p>
          <a:p>
            <a:pPr marL="342900" marR="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LAs are catalyzers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of the social, economic, cultural and environmental capital present in a given territory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D5A243-58B1-204F-A07E-2EBFD07D78FA}"/>
              </a:ext>
            </a:extLst>
          </p:cNvPr>
          <p:cNvSpPr/>
          <p:nvPr/>
        </p:nvSpPr>
        <p:spPr>
          <a:xfrm>
            <a:off x="560256" y="1476770"/>
            <a:ext cx="7925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Local authorities:  development actors</a:t>
            </a:r>
          </a:p>
        </p:txBody>
      </p:sp>
      <p:pic>
        <p:nvPicPr>
          <p:cNvPr id="10242" name="Picture 2" descr="Democracy – the worst form of government… – Africa Blogging">
            <a:extLst>
              <a:ext uri="{FF2B5EF4-FFF2-40B4-BE49-F238E27FC236}">
                <a16:creationId xmlns:a16="http://schemas.microsoft.com/office/drawing/2014/main" id="{008BDDB1-17B3-B545-BFDB-1C8A53290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0664" y="2925666"/>
            <a:ext cx="3987800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4183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D5A243-58B1-204F-A07E-2EBFD07D78FA}"/>
              </a:ext>
            </a:extLst>
          </p:cNvPr>
          <p:cNvSpPr/>
          <p:nvPr/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358775">
              <a:lnSpc>
                <a:spcPct val="90000"/>
              </a:lnSpc>
              <a:spcAft>
                <a:spcPts val="600"/>
              </a:spcAft>
            </a:pPr>
            <a:r>
              <a:rPr lang="fr-FR" sz="3000" b="1">
                <a:latin typeface="+mj-lt"/>
                <a:ea typeface="+mj-ea"/>
                <a:cs typeface="+mj-cs"/>
              </a:rPr>
              <a:t>Local authorities:  development actors</a:t>
            </a:r>
          </a:p>
        </p:txBody>
      </p:sp>
      <p:pic>
        <p:nvPicPr>
          <p:cNvPr id="9218" name="Picture 2" descr="You Don't Have to Be CEO to Be a Visionary Leader">
            <a:extLst>
              <a:ext uri="{FF2B5EF4-FFF2-40B4-BE49-F238E27FC236}">
                <a16:creationId xmlns:a16="http://schemas.microsoft.com/office/drawing/2014/main" id="{6B20F983-E7F6-8E48-8289-FEF593C0C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2293143"/>
            <a:ext cx="5436096" cy="372814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1E79FF6-1C98-7D4A-A415-20FBFF0B0FFD}"/>
              </a:ext>
            </a:extLst>
          </p:cNvPr>
          <p:cNvSpPr/>
          <p:nvPr/>
        </p:nvSpPr>
        <p:spPr bwMode="auto">
          <a:xfrm>
            <a:off x="5422544" y="2276475"/>
            <a:ext cx="3744416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42900" marR="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sz="2200" dirty="0" err="1"/>
              <a:t>LAs</a:t>
            </a:r>
            <a:r>
              <a:rPr lang="fr-FR" sz="2200" dirty="0"/>
              <a:t> are </a:t>
            </a:r>
            <a:r>
              <a:rPr lang="fr-FR" sz="2200" b="1" dirty="0" err="1">
                <a:solidFill>
                  <a:srgbClr val="FF0000"/>
                </a:solidFill>
              </a:rPr>
              <a:t>mediators</a:t>
            </a:r>
            <a:r>
              <a:rPr lang="fr-FR" sz="2200" dirty="0"/>
              <a:t> </a:t>
            </a:r>
            <a:r>
              <a:rPr lang="fr-FR" sz="2200" dirty="0" err="1"/>
              <a:t>amongst</a:t>
            </a:r>
            <a:r>
              <a:rPr lang="fr-FR" sz="2200" dirty="0"/>
              <a:t> </a:t>
            </a:r>
            <a:r>
              <a:rPr lang="fr-FR" sz="2200" dirty="0" err="1"/>
              <a:t>different</a:t>
            </a:r>
            <a:r>
              <a:rPr lang="fr-FR" sz="2200" dirty="0"/>
              <a:t>, </a:t>
            </a:r>
            <a:r>
              <a:rPr lang="fr-FR" sz="2200" dirty="0" err="1"/>
              <a:t>sometimes</a:t>
            </a:r>
            <a:r>
              <a:rPr lang="fr-FR" sz="2200" dirty="0"/>
              <a:t> </a:t>
            </a:r>
            <a:r>
              <a:rPr lang="fr-FR" sz="2200" dirty="0" err="1"/>
              <a:t>conflicting</a:t>
            </a:r>
            <a:r>
              <a:rPr lang="fr-FR" sz="2200" dirty="0"/>
              <a:t>, </a:t>
            </a:r>
            <a:r>
              <a:rPr lang="fr-FR" sz="2200" dirty="0" err="1"/>
              <a:t>interests</a:t>
            </a:r>
            <a:endParaRPr lang="fr-FR" sz="2200" dirty="0"/>
          </a:p>
          <a:p>
            <a:pPr marL="342900" marR="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fr-FR" sz="2200" dirty="0"/>
          </a:p>
          <a:p>
            <a:pPr marL="342900" marR="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sz="2200" dirty="0" err="1"/>
              <a:t>LAs</a:t>
            </a:r>
            <a:r>
              <a:rPr lang="fr-FR" sz="2200" dirty="0"/>
              <a:t> are capable of </a:t>
            </a:r>
            <a:r>
              <a:rPr lang="fr-FR" sz="2200" dirty="0" err="1"/>
              <a:t>spearheading</a:t>
            </a:r>
            <a:r>
              <a:rPr lang="fr-FR" sz="2200" dirty="0"/>
              <a:t> local </a:t>
            </a:r>
            <a:r>
              <a:rPr lang="fr-FR" sz="2200" dirty="0" err="1"/>
              <a:t>development</a:t>
            </a:r>
            <a:r>
              <a:rPr lang="fr-FR" sz="2200" dirty="0"/>
              <a:t> by building on the </a:t>
            </a:r>
            <a:r>
              <a:rPr lang="fr-FR" sz="2200" dirty="0" err="1"/>
              <a:t>opportunity</a:t>
            </a:r>
            <a:r>
              <a:rPr lang="fr-FR" sz="2200" dirty="0"/>
              <a:t> of a </a:t>
            </a:r>
            <a:r>
              <a:rPr lang="fr-FR" sz="2200" b="1" dirty="0">
                <a:solidFill>
                  <a:srgbClr val="FF0000"/>
                </a:solidFill>
              </a:rPr>
              <a:t>« </a:t>
            </a:r>
            <a:r>
              <a:rPr lang="fr-FR" sz="2200" b="1" dirty="0" err="1">
                <a:solidFill>
                  <a:srgbClr val="FF0000"/>
                </a:solidFill>
              </a:rPr>
              <a:t>locally</a:t>
            </a:r>
            <a:r>
              <a:rPr lang="fr-FR" sz="2200" b="1" dirty="0">
                <a:solidFill>
                  <a:srgbClr val="FF0000"/>
                </a:solidFill>
              </a:rPr>
              <a:t> </a:t>
            </a:r>
            <a:r>
              <a:rPr lang="fr-FR" sz="2200" b="1" dirty="0" err="1">
                <a:solidFill>
                  <a:srgbClr val="FF0000"/>
                </a:solidFill>
              </a:rPr>
              <a:t>defined</a:t>
            </a:r>
            <a:r>
              <a:rPr lang="fr-FR" sz="2200" b="1" dirty="0">
                <a:solidFill>
                  <a:srgbClr val="FF0000"/>
                </a:solidFill>
              </a:rPr>
              <a:t> future »</a:t>
            </a:r>
          </a:p>
        </p:txBody>
      </p:sp>
    </p:spTree>
    <p:extLst>
      <p:ext uri="{BB962C8B-B14F-4D97-AF65-F5344CB8AC3E}">
        <p14:creationId xmlns:p14="http://schemas.microsoft.com/office/powerpoint/2010/main" val="3998112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7D65633-AC7F-0B4C-B4F3-14784BA5078D}"/>
              </a:ext>
            </a:extLst>
          </p:cNvPr>
          <p:cNvSpPr/>
          <p:nvPr/>
        </p:nvSpPr>
        <p:spPr>
          <a:xfrm>
            <a:off x="539552" y="1700808"/>
            <a:ext cx="61206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Local autonomy and Local accountability:</a:t>
            </a:r>
          </a:p>
          <a:p>
            <a:endParaRPr lang="en-US" sz="2400" b="1" dirty="0">
              <a:solidFill>
                <a:schemeClr val="accent6"/>
              </a:solidFill>
            </a:endParaRPr>
          </a:p>
          <a:p>
            <a:endParaRPr lang="en-US" sz="2400" b="1" dirty="0">
              <a:solidFill>
                <a:schemeClr val="accent6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2 sides of a coin that complement each other</a:t>
            </a:r>
          </a:p>
        </p:txBody>
      </p:sp>
      <p:pic>
        <p:nvPicPr>
          <p:cNvPr id="11266" name="Picture 2" descr="Life is a two sided coin. | worldofalexraybould">
            <a:extLst>
              <a:ext uri="{FF2B5EF4-FFF2-40B4-BE49-F238E27FC236}">
                <a16:creationId xmlns:a16="http://schemas.microsoft.com/office/drawing/2014/main" id="{3DE1CF61-8A61-A044-9FE5-1458E4941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4009132"/>
            <a:ext cx="2621384" cy="268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16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7D65633-AC7F-0B4C-B4F3-14784BA5078D}"/>
              </a:ext>
            </a:extLst>
          </p:cNvPr>
          <p:cNvSpPr/>
          <p:nvPr/>
        </p:nvSpPr>
        <p:spPr>
          <a:xfrm>
            <a:off x="683568" y="1340768"/>
            <a:ext cx="7925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>
                <a:solidFill>
                  <a:schemeClr val="accent6"/>
                </a:solidFill>
              </a:rPr>
              <a:t>What is local autonomy?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E79FF6-1C98-7D4A-A415-20FBFF0B0FFD}"/>
              </a:ext>
            </a:extLst>
          </p:cNvPr>
          <p:cNvSpPr/>
          <p:nvPr/>
        </p:nvSpPr>
        <p:spPr>
          <a:xfrm>
            <a:off x="535310" y="1802433"/>
            <a:ext cx="4082752" cy="4851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Degree of discretionary powers to make decisions about the future of a given territory</a:t>
            </a:r>
          </a:p>
          <a:p>
            <a:pPr marL="342900" marR="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Power to initiate policies (less control ex-ante)</a:t>
            </a:r>
          </a:p>
          <a:p>
            <a:pPr marL="342900" marR="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LAs elected in democratic elections</a:t>
            </a:r>
          </a:p>
          <a:p>
            <a:pPr marL="342900" marR="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Enhanced administrative capacity, efficient civil service</a:t>
            </a:r>
          </a:p>
          <a:p>
            <a:pPr marL="342900" marR="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Healthy local finances</a:t>
            </a:r>
          </a:p>
          <a:p>
            <a:pPr marL="342900" marR="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Local fiscal and taxation powers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D690B8-BA34-C047-83C3-19273C58FDC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2604037"/>
            <a:ext cx="4082752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1117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7D65633-AC7F-0B4C-B4F3-14784BA5078D}"/>
              </a:ext>
            </a:extLst>
          </p:cNvPr>
          <p:cNvSpPr/>
          <p:nvPr/>
        </p:nvSpPr>
        <p:spPr>
          <a:xfrm>
            <a:off x="683568" y="1340768"/>
            <a:ext cx="7925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What is local accountability?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E79FF6-1C98-7D4A-A415-20FBFF0B0FFD}"/>
              </a:ext>
            </a:extLst>
          </p:cNvPr>
          <p:cNvSpPr/>
          <p:nvPr/>
        </p:nvSpPr>
        <p:spPr>
          <a:xfrm>
            <a:off x="510158" y="1579094"/>
            <a:ext cx="8064896" cy="4851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MT"/>
            </a:endParaRPr>
          </a:p>
          <a:p>
            <a:pPr marL="342900" marR="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LAs are responsive to the population needs</a:t>
            </a:r>
          </a:p>
          <a:p>
            <a:pPr marL="342900" marR="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LAs are trustworthy and legitimate in the population’s eyes</a:t>
            </a:r>
          </a:p>
          <a:p>
            <a:pPr marL="342900" marR="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There is transparency in decision making and financial management</a:t>
            </a:r>
          </a:p>
          <a:p>
            <a:pPr marL="342900" marR="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The population can challenge and seek modification of LAs decision and policies</a:t>
            </a:r>
          </a:p>
          <a:p>
            <a:pPr marL="342900" marR="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LAs are obliged to report (monitor, evaluate..)</a:t>
            </a:r>
          </a:p>
          <a:p>
            <a:pPr marL="342900" marR="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LAs recognize their public and legal responsibility to foster collective well being</a:t>
            </a:r>
          </a:p>
          <a:p>
            <a:pPr marL="342900" marR="0" indent="-3429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LAs establish mechanisms for the participation in public life of non governmental actors</a:t>
            </a:r>
          </a:p>
        </p:txBody>
      </p:sp>
    </p:spTree>
    <p:extLst>
      <p:ext uri="{BB962C8B-B14F-4D97-AF65-F5344CB8AC3E}">
        <p14:creationId xmlns:p14="http://schemas.microsoft.com/office/powerpoint/2010/main" val="1330615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7D65633-AC7F-0B4C-B4F3-14784BA5078D}"/>
              </a:ext>
            </a:extLst>
          </p:cNvPr>
          <p:cNvSpPr/>
          <p:nvPr/>
        </p:nvSpPr>
        <p:spPr>
          <a:xfrm>
            <a:off x="1115616" y="1945575"/>
            <a:ext cx="71287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However, still today in most developing countries Local Authorities are often considered as</a:t>
            </a:r>
            <a:r>
              <a:rPr lang="en-US" sz="2400" b="1" dirty="0">
                <a:latin typeface="Arial" panose="020B0604020202020204" pitchFamily="34" charset="0"/>
              </a:rPr>
              <a:t> « weak », « uncapable » « inefficient »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institutions, not ready to take their destiny in their own hands.</a:t>
            </a:r>
          </a:p>
          <a:p>
            <a:pPr algn="ctr"/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LAs are conceived somewhat disrespectfully as a </a:t>
            </a:r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</a:rPr>
              <a:t>« lower level of government »,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less important, with less capacity and therefore less relevant …</a:t>
            </a:r>
          </a:p>
        </p:txBody>
      </p:sp>
      <p:pic>
        <p:nvPicPr>
          <p:cNvPr id="1026" name="Picture 2" descr="ATW: What Does 🙄 - Face With Rolling Eyes Mean? | Dictionary.com">
            <a:extLst>
              <a:ext uri="{FF2B5EF4-FFF2-40B4-BE49-F238E27FC236}">
                <a16:creationId xmlns:a16="http://schemas.microsoft.com/office/drawing/2014/main" id="{C2ABF4AC-5D4E-C945-9ACD-390B51B1B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5157192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6115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78B1C2-8704-4C49-86CD-93199A005617}"/>
              </a:ext>
            </a:extLst>
          </p:cNvPr>
          <p:cNvSpPr/>
          <p:nvPr/>
        </p:nvSpPr>
        <p:spPr>
          <a:xfrm>
            <a:off x="971600" y="1916832"/>
            <a:ext cx="75248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schemeClr val="bg1"/>
                </a:solidFill>
                <a:cs typeface="Calibri"/>
              </a:rPr>
              <a:t>Mainstreaming LAs through the </a:t>
            </a:r>
            <a:r>
              <a:rPr lang="en-US" sz="3200" b="1" dirty="0">
                <a:solidFill>
                  <a:srgbClr val="FFFF00"/>
                </a:solidFill>
                <a:cs typeface="Calibri"/>
              </a:rPr>
              <a:t>Territorial Approach to Local Development (TALD)</a:t>
            </a:r>
          </a:p>
          <a:p>
            <a:pPr lvl="0" algn="ctr"/>
            <a:endParaRPr lang="en-US" sz="1600" b="1" dirty="0">
              <a:solidFill>
                <a:srgbClr val="FFFF00"/>
              </a:solidFill>
              <a:cs typeface="Calibri"/>
            </a:endParaRPr>
          </a:p>
          <a:p>
            <a:pPr lvl="0" algn="ctr"/>
            <a:endParaRPr lang="en-US" sz="2800" dirty="0">
              <a:solidFill>
                <a:schemeClr val="bg1"/>
              </a:solidFill>
              <a:cs typeface="Calibri"/>
            </a:endParaRPr>
          </a:p>
          <a:p>
            <a:pPr lvl="0" algn="ctr"/>
            <a:r>
              <a:rPr lang="en-US" sz="2800" dirty="0">
                <a:solidFill>
                  <a:schemeClr val="bg1"/>
                </a:solidFill>
                <a:cs typeface="Calibri"/>
              </a:rPr>
              <a:t>A framework to orient EC aid into a new generation of projects and programs focused on local development</a:t>
            </a:r>
          </a:p>
        </p:txBody>
      </p:sp>
    </p:spTree>
    <p:extLst>
      <p:ext uri="{BB962C8B-B14F-4D97-AF65-F5344CB8AC3E}">
        <p14:creationId xmlns:p14="http://schemas.microsoft.com/office/powerpoint/2010/main" val="25869247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87820-576F-934A-AF8A-E07D7C65C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48" y="3068960"/>
            <a:ext cx="8229600" cy="936625"/>
          </a:xfrm>
        </p:spPr>
        <p:txBody>
          <a:bodyPr/>
          <a:lstStyle/>
          <a:p>
            <a:pPr algn="ctr"/>
            <a:r>
              <a:rPr lang="en-US" b="0" dirty="0"/>
              <a:t>The new Neighborhood Development and International Cooperation Instrument </a:t>
            </a:r>
            <a:r>
              <a:rPr lang="en-US" dirty="0"/>
              <a:t>(NDICI) – Global Europe 2021-2027 does not include a dedicated budgetary line for local authorities</a:t>
            </a:r>
            <a:r>
              <a:rPr lang="en-US" b="0" dirty="0"/>
              <a:t>, BUT…</a:t>
            </a:r>
          </a:p>
        </p:txBody>
      </p:sp>
    </p:spTree>
    <p:extLst>
      <p:ext uri="{BB962C8B-B14F-4D97-AF65-F5344CB8AC3E}">
        <p14:creationId xmlns:p14="http://schemas.microsoft.com/office/powerpoint/2010/main" val="1619671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7D65633-AC7F-0B4C-B4F3-14784BA5078D}"/>
              </a:ext>
            </a:extLst>
          </p:cNvPr>
          <p:cNvSpPr/>
          <p:nvPr/>
        </p:nvSpPr>
        <p:spPr bwMode="auto">
          <a:xfrm>
            <a:off x="107504" y="970806"/>
            <a:ext cx="468052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marL="358775">
              <a:spcAft>
                <a:spcPts val="600"/>
              </a:spcAft>
            </a:pPr>
            <a:r>
              <a:rPr lang="fr-FR" sz="2800" b="1" dirty="0" err="1">
                <a:latin typeface="+mj-lt"/>
                <a:ea typeface="+mj-ea"/>
                <a:cs typeface="+mj-cs"/>
              </a:rPr>
              <a:t>Increasing</a:t>
            </a:r>
            <a:r>
              <a:rPr lang="fr-FR" sz="2800" b="1" dirty="0">
                <a:latin typeface="+mj-lt"/>
                <a:ea typeface="+mj-ea"/>
                <a:cs typeface="+mj-cs"/>
              </a:rPr>
              <a:t> </a:t>
            </a:r>
            <a:r>
              <a:rPr lang="fr-FR" sz="2800" b="1" dirty="0" err="1">
                <a:latin typeface="+mj-lt"/>
                <a:ea typeface="+mj-ea"/>
                <a:cs typeface="+mj-cs"/>
              </a:rPr>
              <a:t>inequalities</a:t>
            </a:r>
            <a:r>
              <a:rPr lang="fr-FR" sz="2800" b="1" dirty="0"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CDD4BF-6F18-374D-B1A6-D519FA9988ED}"/>
              </a:ext>
            </a:extLst>
          </p:cNvPr>
          <p:cNvSpPr/>
          <p:nvPr/>
        </p:nvSpPr>
        <p:spPr bwMode="auto">
          <a:xfrm>
            <a:off x="323528" y="2202124"/>
            <a:ext cx="3953089" cy="469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R="0">
              <a:spcBef>
                <a:spcPct val="20000"/>
              </a:spcBef>
              <a:buClr>
                <a:schemeClr val="bg1"/>
              </a:buClr>
            </a:pPr>
            <a:endParaRPr lang="en-US" sz="1400" i="1" dirty="0">
              <a:latin typeface="+mn-lt"/>
              <a:ea typeface="+mn-ea"/>
              <a:cs typeface="+mn-cs"/>
            </a:endParaRPr>
          </a:p>
          <a:p>
            <a:pPr marR="0">
              <a:spcBef>
                <a:spcPct val="20000"/>
              </a:spcBef>
              <a:buClr>
                <a:schemeClr val="bg1"/>
              </a:buClr>
            </a:pPr>
            <a:r>
              <a:rPr lang="en-US" sz="2400" i="1" dirty="0">
                <a:latin typeface="+mn-lt"/>
                <a:ea typeface="+mn-ea"/>
                <a:cs typeface="+mn-cs"/>
              </a:rPr>
              <a:t>While globalization has brought about considerable economic growt</a:t>
            </a:r>
            <a:r>
              <a:rPr lang="en-US" sz="2400" i="1" dirty="0">
                <a:latin typeface="+mn-lt"/>
              </a:rPr>
              <a:t>h and innovation to many places, one of its main shortcomings is the increase of social and economy disparities</a:t>
            </a:r>
            <a:endParaRPr lang="en-US" sz="1400" i="1" dirty="0"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Disparity of wealth">
            <a:extLst>
              <a:ext uri="{FF2B5EF4-FFF2-40B4-BE49-F238E27FC236}">
                <a16:creationId xmlns:a16="http://schemas.microsoft.com/office/drawing/2014/main" id="{CB66C3D3-7923-2342-9A9C-06C28A29A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1196752"/>
            <a:ext cx="4817186" cy="494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6817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8D7E6E-478A-5B49-BCA7-CE3F0EB5C7BC}"/>
              </a:ext>
            </a:extLst>
          </p:cNvPr>
          <p:cNvSpPr/>
          <p:nvPr/>
        </p:nvSpPr>
        <p:spPr>
          <a:xfrm>
            <a:off x="467544" y="1916832"/>
            <a:ext cx="842493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000" dirty="0">
                <a:latin typeface="+mj-lt"/>
                <a:ea typeface="+mj-ea"/>
                <a:cs typeface="+mj-cs"/>
              </a:rPr>
              <a:t>It encourages the EC to</a:t>
            </a:r>
          </a:p>
          <a:p>
            <a:pPr algn="ctr"/>
            <a:r>
              <a:rPr lang="en-GB" sz="3000" dirty="0">
                <a:latin typeface="+mj-lt"/>
                <a:ea typeface="+mj-ea"/>
                <a:cs typeface="+mj-cs"/>
              </a:rPr>
              <a:t> </a:t>
            </a:r>
            <a:r>
              <a:rPr lang="en-GB" sz="3000" b="1" dirty="0">
                <a:latin typeface="+mj-lt"/>
                <a:ea typeface="+mj-ea"/>
                <a:cs typeface="+mj-cs"/>
              </a:rPr>
              <a:t>mainstream Local Authorities</a:t>
            </a:r>
          </a:p>
          <a:p>
            <a:pPr algn="ctr"/>
            <a:r>
              <a:rPr lang="en-GB" sz="3000" b="1" dirty="0">
                <a:latin typeface="+mj-lt"/>
                <a:ea typeface="+mj-ea"/>
                <a:cs typeface="+mj-cs"/>
              </a:rPr>
              <a:t> </a:t>
            </a:r>
            <a:r>
              <a:rPr lang="en-GB" sz="3000" dirty="0">
                <a:latin typeface="+mj-lt"/>
                <a:ea typeface="+mj-ea"/>
                <a:cs typeface="+mj-cs"/>
              </a:rPr>
              <a:t>in geographical programmes </a:t>
            </a:r>
          </a:p>
          <a:p>
            <a:pPr algn="ctr"/>
            <a:r>
              <a:rPr lang="en-GB" sz="3000" dirty="0">
                <a:latin typeface="+mj-lt"/>
                <a:ea typeface="+mj-ea"/>
                <a:cs typeface="+mj-cs"/>
              </a:rPr>
              <a:t>(national and regional)</a:t>
            </a:r>
          </a:p>
          <a:p>
            <a:pPr algn="ctr"/>
            <a:r>
              <a:rPr lang="en-GB" sz="3000" dirty="0">
                <a:latin typeface="+mj-lt"/>
                <a:ea typeface="+mj-ea"/>
                <a:cs typeface="+mj-cs"/>
              </a:rPr>
              <a:t>---------</a:t>
            </a:r>
          </a:p>
          <a:p>
            <a:pPr algn="ctr"/>
            <a:r>
              <a:rPr lang="en-GB" sz="2400" dirty="0">
                <a:solidFill>
                  <a:srgbClr val="1F497D"/>
                </a:solidFill>
                <a:effectLst/>
                <a:latin typeface="+mn-lt"/>
              </a:rPr>
              <a:t>NDICI-G</a:t>
            </a:r>
            <a:r>
              <a:rPr lang="en-US" sz="2400" dirty="0">
                <a:solidFill>
                  <a:srgbClr val="1F497D"/>
                </a:solidFill>
                <a:effectLst/>
                <a:latin typeface="+mn-lt"/>
              </a:rPr>
              <a:t>lobal Europe regulation recital 35:</a:t>
            </a:r>
          </a:p>
          <a:p>
            <a:pPr algn="ctr"/>
            <a:endParaRPr lang="en-US" sz="1000" dirty="0">
              <a:solidFill>
                <a:srgbClr val="1F497D"/>
              </a:solidFill>
              <a:effectLst/>
              <a:latin typeface="+mn-lt"/>
            </a:endParaRPr>
          </a:p>
          <a:p>
            <a:pPr algn="ctr"/>
            <a:r>
              <a:rPr lang="en-US" sz="2400" dirty="0">
                <a:solidFill>
                  <a:srgbClr val="1F497D"/>
                </a:solidFill>
                <a:effectLst/>
                <a:latin typeface="+mn-lt"/>
              </a:rPr>
              <a:t> “</a:t>
            </a:r>
            <a:r>
              <a:rPr lang="en-IE" sz="2000" b="1" i="1" dirty="0">
                <a:effectLst/>
                <a:latin typeface="+mn-lt"/>
              </a:rPr>
              <a:t>Support to local authorities under the geographic programmes should amount to indicatively at least EUR 500 000 000</a:t>
            </a:r>
            <a:r>
              <a:rPr lang="en-IE" sz="2000" dirty="0">
                <a:effectLst/>
                <a:latin typeface="+mn-lt"/>
              </a:rPr>
              <a:t>”.</a:t>
            </a:r>
            <a:endParaRPr lang="en-US" sz="2000" dirty="0">
              <a:latin typeface="+mn-lt"/>
              <a:ea typeface="+mj-ea"/>
              <a:cs typeface="+mj-cs"/>
            </a:endParaRPr>
          </a:p>
          <a:p>
            <a:pPr algn="ctr"/>
            <a:endParaRPr lang="en-US" sz="2400" dirty="0">
              <a:latin typeface="+mj-lt"/>
              <a:ea typeface="+mj-ea"/>
              <a:cs typeface="+mj-cs"/>
            </a:endParaRPr>
          </a:p>
          <a:p>
            <a:pPr algn="ctr"/>
            <a:endParaRPr lang="en-US" sz="30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674003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9B0D4D3-6193-8B47-A143-B30F16855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6788" y="260648"/>
            <a:ext cx="8110423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3528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6">
            <a:extLst>
              <a:ext uri="{FF2B5EF4-FFF2-40B4-BE49-F238E27FC236}">
                <a16:creationId xmlns:a16="http://schemas.microsoft.com/office/drawing/2014/main" id="{E4F1F829-F7AB-1542-BA64-899A0B89151C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2251" y="770850"/>
            <a:ext cx="2870411" cy="3679568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tx2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91E27A-8567-9149-8947-79A9F0ACF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38" y="692696"/>
            <a:ext cx="2751211" cy="37551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30BD06-46D3-DD45-9B03-11430EDDD0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9690" y="2780928"/>
            <a:ext cx="2584620" cy="3679568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tx2"/>
            </a:contourClr>
          </a:sp3d>
        </p:spPr>
      </p:pic>
    </p:spTree>
    <p:extLst>
      <p:ext uri="{BB962C8B-B14F-4D97-AF65-F5344CB8AC3E}">
        <p14:creationId xmlns:p14="http://schemas.microsoft.com/office/powerpoint/2010/main" val="20979143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8B64EEE-F87B-4DE7-B5FC-3B9D5A4F1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1724" y="1114756"/>
            <a:ext cx="8229600" cy="936625"/>
          </a:xfrm>
        </p:spPr>
        <p:txBody>
          <a:bodyPr/>
          <a:lstStyle/>
          <a:p>
            <a:r>
              <a:rPr lang="en-US" sz="2800" dirty="0"/>
              <a:t>The aim of this seminar: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D65633-AC7F-0B4C-B4F3-14784BA5078D}"/>
              </a:ext>
            </a:extLst>
          </p:cNvPr>
          <p:cNvSpPr/>
          <p:nvPr/>
        </p:nvSpPr>
        <p:spPr bwMode="auto">
          <a:xfrm>
            <a:off x="25115" y="2131697"/>
            <a:ext cx="8592340" cy="499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sz="1100" dirty="0"/>
              <a:t>: </a:t>
            </a:r>
            <a:endParaRPr lang="fr-FR" sz="1600" dirty="0"/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900" dirty="0"/>
              <a:t>Introduce </a:t>
            </a:r>
            <a:r>
              <a:rPr lang="en-US" sz="2900" b="1" dirty="0"/>
              <a:t>the concept and the importance of the Territorial Approach to Local Development </a:t>
            </a:r>
            <a:r>
              <a:rPr lang="en-US" sz="2900" dirty="0"/>
              <a:t>as a dynamic, long-term method based on a bottom up, multi-stakeholder and multi-sectoral approach that helps to define and prioritize development strategies in a given territory.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900" dirty="0"/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900" dirty="0"/>
              <a:t>Support EU Delegations in English-speaking African countries to use the TALD approach to </a:t>
            </a:r>
            <a:r>
              <a:rPr lang="en-US" sz="2900" b="1" dirty="0"/>
              <a:t>integrate local governments and territorial development in multi-annual bilateral programming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900" dirty="0"/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900" dirty="0"/>
              <a:t>Present </a:t>
            </a:r>
            <a:r>
              <a:rPr lang="en-US" sz="2900" b="1" dirty="0"/>
              <a:t>case-studies from EU Delegations</a:t>
            </a:r>
            <a:r>
              <a:rPr lang="en-US" sz="2900" dirty="0"/>
              <a:t> in the region and discuss the opportunities and challenges around how to establish a structured, long-term dialogue with sub-national governments (municipalities, provincial authorities, federated states, etc.) and their national associations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900" dirty="0"/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900" dirty="0"/>
              <a:t>Present the services and type of support that EUDs can receive from DG INTPA Unit G2, the </a:t>
            </a:r>
            <a:r>
              <a:rPr lang="en-US" sz="2900" b="1" dirty="0"/>
              <a:t>TALD Facility and Helpdesk and the EU Framework Partnership Agreements </a:t>
            </a:r>
            <a:r>
              <a:rPr lang="en-US" sz="2900" dirty="0"/>
              <a:t>(FPAs) with global associations of LAs.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1100" dirty="0"/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fr-FR" sz="1100" dirty="0"/>
          </a:p>
        </p:txBody>
      </p:sp>
      <p:pic>
        <p:nvPicPr>
          <p:cNvPr id="2" name="Picture 2" descr="New Call for Proposals: Integration of Third-Country Nationals ...">
            <a:extLst>
              <a:ext uri="{FF2B5EF4-FFF2-40B4-BE49-F238E27FC236}">
                <a16:creationId xmlns:a16="http://schemas.microsoft.com/office/drawing/2014/main" id="{6655CABC-A0D5-8C45-CBD3-EEAA8B391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1752" y="-1368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6277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78B1C2-8704-4C49-86CD-93199A005617}"/>
              </a:ext>
            </a:extLst>
          </p:cNvPr>
          <p:cNvSpPr/>
          <p:nvPr/>
        </p:nvSpPr>
        <p:spPr>
          <a:xfrm>
            <a:off x="1475656" y="3284984"/>
            <a:ext cx="6318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</a:rPr>
              <a:t>Thank you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189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sao paulo">
            <a:extLst>
              <a:ext uri="{FF2B5EF4-FFF2-40B4-BE49-F238E27FC236}">
                <a16:creationId xmlns:a16="http://schemas.microsoft.com/office/drawing/2014/main" id="{40F58A9E-4ABF-E249-BF5B-4D72C36A8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-188204"/>
            <a:ext cx="9144000" cy="652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11B1C7B6-2EE5-EB43-8BF3-4C14CFFCF57F}"/>
              </a:ext>
            </a:extLst>
          </p:cNvPr>
          <p:cNvSpPr txBox="1"/>
          <p:nvPr/>
        </p:nvSpPr>
        <p:spPr>
          <a:xfrm>
            <a:off x="-57150" y="4052828"/>
            <a:ext cx="9258300" cy="42271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21000">
                <a:schemeClr val="accent6">
                  <a:lumMod val="95000"/>
                  <a:lumOff val="5000"/>
                  <a:alpha val="64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vert="horz" wrap="square" lIns="0" tIns="7144" rIns="0" bIns="0" rtlCol="0" anchor="ctr">
            <a:spAutoFit/>
          </a:bodyPr>
          <a:lstStyle/>
          <a:p>
            <a:pPr algn="ctr"/>
            <a:r>
              <a:rPr lang="en-US" sz="27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URBANIZATION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8BFDB7-DF20-DF4E-879B-9740640CD683}"/>
              </a:ext>
            </a:extLst>
          </p:cNvPr>
          <p:cNvSpPr/>
          <p:nvPr/>
        </p:nvSpPr>
        <p:spPr>
          <a:xfrm>
            <a:off x="0" y="4475540"/>
            <a:ext cx="9144000" cy="24513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MT"/>
            </a:endParaRPr>
          </a:p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In parallel to globalization, the world has experienced in recent decades an unprecedented drive towards urbanization, which in turn has worsened disparities, expressing them acutely at territorial level</a:t>
            </a:r>
          </a:p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MT"/>
            </a:endParaRPr>
          </a:p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3530209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7CDD4BF-6F18-374D-B1A6-D519FA9988ED}"/>
              </a:ext>
            </a:extLst>
          </p:cNvPr>
          <p:cNvSpPr/>
          <p:nvPr/>
        </p:nvSpPr>
        <p:spPr>
          <a:xfrm>
            <a:off x="395536" y="1844824"/>
            <a:ext cx="2715600" cy="4451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b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</a:b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The result is a “globalized world” composed of stronger </a:t>
            </a:r>
            <a:r>
              <a:rPr lang="en-US" sz="2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vs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 weaker territories.</a:t>
            </a:r>
          </a:p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MT"/>
            </a:endParaRPr>
          </a:p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MT"/>
              </a:rPr>
              <a:t>Decentralization policies come as a means to balance the playing field at national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D65633-AC7F-0B4C-B4F3-14784BA5078D}"/>
              </a:ext>
            </a:extLst>
          </p:cNvPr>
          <p:cNvSpPr/>
          <p:nvPr/>
        </p:nvSpPr>
        <p:spPr>
          <a:xfrm>
            <a:off x="251520" y="1146994"/>
            <a:ext cx="7925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accent6"/>
                </a:solidFill>
              </a:rPr>
              <a:t>Spatial </a:t>
            </a:r>
            <a:r>
              <a:rPr lang="fr-FR" sz="2400" b="1" dirty="0" err="1">
                <a:solidFill>
                  <a:schemeClr val="accent6"/>
                </a:solidFill>
              </a:rPr>
              <a:t>disparities</a:t>
            </a:r>
            <a:r>
              <a:rPr lang="fr-FR" sz="2400" b="1" dirty="0">
                <a:solidFill>
                  <a:schemeClr val="accent6"/>
                </a:solidFill>
              </a:rPr>
              <a:t>:</a:t>
            </a:r>
          </a:p>
        </p:txBody>
      </p:sp>
      <p:pic>
        <p:nvPicPr>
          <p:cNvPr id="7" name="Picture 2" descr="Related image">
            <a:extLst>
              <a:ext uri="{FF2B5EF4-FFF2-40B4-BE49-F238E27FC236}">
                <a16:creationId xmlns:a16="http://schemas.microsoft.com/office/drawing/2014/main" id="{A2F737A9-6FD5-7D44-AEB0-1AF9768269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23459" y="0"/>
            <a:ext cx="5447286" cy="68580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264501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7D65633-AC7F-0B4C-B4F3-14784BA5078D}"/>
              </a:ext>
            </a:extLst>
          </p:cNvPr>
          <p:cNvSpPr/>
          <p:nvPr/>
        </p:nvSpPr>
        <p:spPr>
          <a:xfrm>
            <a:off x="560256" y="1476770"/>
            <a:ext cx="7925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</a:rPr>
              <a:t>Decentralization: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174227-A554-D327-A6DD-7F3E05516A54}"/>
              </a:ext>
            </a:extLst>
          </p:cNvPr>
          <p:cNvSpPr/>
          <p:nvPr/>
        </p:nvSpPr>
        <p:spPr>
          <a:xfrm>
            <a:off x="560256" y="2132856"/>
            <a:ext cx="79251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AU" sz="2800" dirty="0">
                <a:solidFill>
                  <a:srgbClr val="000000"/>
                </a:solidFill>
                <a:latin typeface="Arial" panose="020B0604020202020204" pitchFamily="34" charset="0"/>
              </a:rPr>
              <a:t>Decentralization happens when central governments </a:t>
            </a:r>
            <a:r>
              <a:rPr lang="en-AU" sz="2800" b="1" dirty="0">
                <a:solidFill>
                  <a:srgbClr val="000000"/>
                </a:solidFill>
                <a:latin typeface="Arial" panose="020B0604020202020204" pitchFamily="34" charset="0"/>
              </a:rPr>
              <a:t>transfer powers </a:t>
            </a:r>
            <a:r>
              <a:rPr lang="en-AU" sz="2800" dirty="0">
                <a:solidFill>
                  <a:srgbClr val="000000"/>
                </a:solidFill>
                <a:latin typeface="Arial" panose="020B0604020202020204" pitchFamily="34" charset="0"/>
              </a:rPr>
              <a:t>to sub-national or local government entities.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AU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AU" sz="2800" dirty="0">
                <a:solidFill>
                  <a:srgbClr val="000000"/>
                </a:solidFill>
                <a:latin typeface="Arial" panose="020B0604020202020204" pitchFamily="34" charset="0"/>
              </a:rPr>
              <a:t>A trend towards decentralization began since the 1950’s  to try to address issues like the arrival of democratic regimes, political pluralism, preserving the unity of a Nation-State in many development countries</a:t>
            </a: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fr-FR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2522615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7CDD4BF-6F18-374D-B1A6-D519FA9988ED}"/>
              </a:ext>
            </a:extLst>
          </p:cNvPr>
          <p:cNvSpPr/>
          <p:nvPr/>
        </p:nvSpPr>
        <p:spPr>
          <a:xfrm>
            <a:off x="560256" y="2132856"/>
            <a:ext cx="3435680" cy="3743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fr-FR" sz="1600" b="1" dirty="0">
                <a:solidFill>
                  <a:schemeClr val="accent6"/>
                </a:solidFill>
                <a:latin typeface="Arial" panose="020B0604020202020204" pitchFamily="34" charset="0"/>
              </a:rPr>
              <a:t>POLITICAL DECENTRALIZATION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endParaRPr lang="fr-FR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Competencies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(administrative decentralization)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Decision making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(strengthened local autonomy)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fr-FR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M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D65633-AC7F-0B4C-B4F3-14784BA5078D}"/>
              </a:ext>
            </a:extLst>
          </p:cNvPr>
          <p:cNvSpPr/>
          <p:nvPr/>
        </p:nvSpPr>
        <p:spPr>
          <a:xfrm>
            <a:off x="179512" y="1177835"/>
            <a:ext cx="7925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Decentralize what?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4004A3-A549-AF48-8551-9B4AD84385A6}"/>
              </a:ext>
            </a:extLst>
          </p:cNvPr>
          <p:cNvSpPr txBox="1"/>
          <p:nvPr/>
        </p:nvSpPr>
        <p:spPr>
          <a:xfrm>
            <a:off x="0" y="5693186"/>
            <a:ext cx="9144000" cy="40011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THE PRINCIPLE OF SUBSIDIARITY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783788-EF59-BD4E-B011-0D7D7D197E03}"/>
              </a:ext>
            </a:extLst>
          </p:cNvPr>
          <p:cNvSpPr/>
          <p:nvPr/>
        </p:nvSpPr>
        <p:spPr>
          <a:xfrm>
            <a:off x="5148066" y="2120571"/>
            <a:ext cx="32403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1600" b="1" dirty="0">
                <a:solidFill>
                  <a:schemeClr val="accent6"/>
                </a:solidFill>
                <a:latin typeface="Arial" panose="020B0604020202020204" pitchFamily="34" charset="0"/>
              </a:rPr>
              <a:t>FISCAL DECENTRALIZATION</a:t>
            </a: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Spending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(redistribution of national income)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Taxing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(strengthened capacity to       collect taxes)</a:t>
            </a:r>
          </a:p>
        </p:txBody>
      </p:sp>
    </p:spTree>
    <p:extLst>
      <p:ext uri="{BB962C8B-B14F-4D97-AF65-F5344CB8AC3E}">
        <p14:creationId xmlns:p14="http://schemas.microsoft.com/office/powerpoint/2010/main" val="2821583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7CDD4BF-6F18-374D-B1A6-D519FA9988ED}"/>
              </a:ext>
            </a:extLst>
          </p:cNvPr>
          <p:cNvSpPr/>
          <p:nvPr/>
        </p:nvSpPr>
        <p:spPr>
          <a:xfrm>
            <a:off x="179512" y="2132856"/>
            <a:ext cx="3600400" cy="4421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Decentralization efforts aiming at balancing territorial disparities have not always been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succesful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.  A few not so positive results include: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Mono-sectoral approaches, disconnection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Short term visions, contingent on political mandates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fr-FR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M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D65633-AC7F-0B4C-B4F3-14784BA5078D}"/>
              </a:ext>
            </a:extLst>
          </p:cNvPr>
          <p:cNvSpPr/>
          <p:nvPr/>
        </p:nvSpPr>
        <p:spPr>
          <a:xfrm>
            <a:off x="145510" y="1412776"/>
            <a:ext cx="8602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But decentralization has had insufficient results: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4A3D0F-52EC-F34A-A64B-CAB75C8F7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789" y="2276872"/>
            <a:ext cx="5283200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01122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1981</Words>
  <Application>Microsoft Macintosh PowerPoint</Application>
  <PresentationFormat>On-screen Show (4:3)</PresentationFormat>
  <Paragraphs>271</Paragraphs>
  <Slides>44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Arial</vt:lpstr>
      <vt:lpstr>Calibri</vt:lpstr>
      <vt:lpstr>Cambria Math</vt:lpstr>
      <vt:lpstr>Century Schoolbook</vt:lpstr>
      <vt:lpstr>Helvetica</vt:lpstr>
      <vt:lpstr>Helvetica Light</vt:lpstr>
      <vt:lpstr>Times New Roman</vt:lpstr>
      <vt:lpstr>Verdana</vt:lpstr>
      <vt:lpstr>Wingdings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new Neighborhood Development and International Cooperation Instrument (NDICI) – Global Europe 2021-2027 does not include a dedicated budgetary line for local authorities, BUT…</vt:lpstr>
      <vt:lpstr>PowerPoint Presentation</vt:lpstr>
      <vt:lpstr>PowerPoint Presentation</vt:lpstr>
      <vt:lpstr>PowerPoint Presentation</vt:lpstr>
      <vt:lpstr>The aim of this seminar: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Eugene Zapata</dc:creator>
  <cp:lastModifiedBy>Eugene Zapata</cp:lastModifiedBy>
  <cp:revision>43</cp:revision>
  <dcterms:created xsi:type="dcterms:W3CDTF">2020-07-01T16:45:12Z</dcterms:created>
  <dcterms:modified xsi:type="dcterms:W3CDTF">2022-10-23T20:57:52Z</dcterms:modified>
</cp:coreProperties>
</file>