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7" r:id="rId2"/>
    <p:sldId id="909" r:id="rId3"/>
    <p:sldId id="910" r:id="rId4"/>
    <p:sldId id="911" r:id="rId5"/>
    <p:sldId id="912" r:id="rId6"/>
    <p:sldId id="913" r:id="rId7"/>
    <p:sldId id="915" r:id="rId8"/>
    <p:sldId id="914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4"/>
    <a:srgbClr val="2D5EC1"/>
    <a:srgbClr val="0F5494"/>
    <a:srgbClr val="3166CF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/>
    <p:restoredTop sz="94709"/>
  </p:normalViewPr>
  <p:slideViewPr>
    <p:cSldViewPr>
      <p:cViewPr varScale="1">
        <p:scale>
          <a:sx n="106" d="100"/>
          <a:sy n="106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8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5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539552" y="2121336"/>
            <a:ext cx="7704856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What is a Territory?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i="1" dirty="0">
                <a:solidFill>
                  <a:srgbClr val="FFFF00"/>
                </a:solidFill>
              </a:rPr>
              <a:t>Participatory exercise</a:t>
            </a:r>
          </a:p>
          <a:p>
            <a:br>
              <a:rPr lang="en-GB" dirty="0">
                <a:latin typeface="Calibri"/>
                <a:ea typeface="MS PGothic" charset="0"/>
                <a:cs typeface="Calibri"/>
              </a:rPr>
            </a:br>
            <a:br>
              <a:rPr lang="en-GB" sz="1050" dirty="0">
                <a:latin typeface="Calibri"/>
                <a:ea typeface="MS PGothic" charset="0"/>
                <a:cs typeface="Calibri"/>
              </a:rPr>
            </a:br>
            <a:r>
              <a:rPr lang="fr-BE" sz="1600" dirty="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Eugène ZAPATA-GARESCHÉ</a:t>
            </a:r>
            <a:br>
              <a:rPr lang="fr-BE" sz="1600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</a:br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Team Leader, TALD Facility and Helpdesk, INTPA G2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2152-CCA3-0329-C944-4ABF1813C26B}"/>
              </a:ext>
            </a:extLst>
          </p:cNvPr>
          <p:cNvSpPr/>
          <p:nvPr/>
        </p:nvSpPr>
        <p:spPr>
          <a:xfrm>
            <a:off x="539552" y="1268760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charset="0"/>
                <a:cs typeface="Calibri"/>
              </a:rPr>
              <a:t>Session </a:t>
            </a:r>
            <a:r>
              <a:rPr lang="en-GB" sz="1400" dirty="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7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charset="0"/>
                <a:cs typeface="Calibri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28BD6-135E-50C9-C243-0079959B006E}"/>
              </a:ext>
            </a:extLst>
          </p:cNvPr>
          <p:cNvSpPr txBox="1"/>
          <p:nvPr/>
        </p:nvSpPr>
        <p:spPr>
          <a:xfrm>
            <a:off x="3229643" y="4869160"/>
            <a:ext cx="5374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REGIONAL SEMINAR FOR AFRICAN ENGLISH-SPEAKING COUNTRIES</a:t>
            </a:r>
            <a:endParaRPr lang="fr-BE" b="1" dirty="0">
              <a:solidFill>
                <a:srgbClr val="FFFF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 Approach to Local Development (TALD)</a:t>
            </a:r>
            <a:endParaRPr lang="fr-BE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endParaRPr lang="en-GB" sz="100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JOHANNESBURG,  SOUTH AFRICA, OCTOBER 26-28, 2022</a:t>
            </a:r>
            <a:endParaRPr lang="en-GB" sz="1000" strike="sngStrike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8E298-B0F4-43FA-A6CB-2786A99BC390}"/>
              </a:ext>
            </a:extLst>
          </p:cNvPr>
          <p:cNvSpPr/>
          <p:nvPr/>
        </p:nvSpPr>
        <p:spPr>
          <a:xfrm>
            <a:off x="-36512" y="5877272"/>
            <a:ext cx="925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Organized by the European Commission DG INTPA, </a:t>
            </a: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Unit G2 – Local Authorities, Civil Society and Foundations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4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D3A39FA-E2AE-4861-A0D9-4296CAEE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484784"/>
            <a:ext cx="8229600" cy="936625"/>
          </a:xfrm>
        </p:spPr>
        <p:txBody>
          <a:bodyPr/>
          <a:lstStyle/>
          <a:p>
            <a:r>
              <a:rPr lang="en-US" sz="3200" dirty="0"/>
              <a:t>The meaning of « Territory » according to TALD </a:t>
            </a:r>
            <a:br>
              <a:rPr lang="en-US" sz="3200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 bwMode="auto">
          <a:xfrm>
            <a:off x="457200" y="2492375"/>
            <a:ext cx="4038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endParaRPr lang="en-US" sz="2600" dirty="0"/>
          </a:p>
          <a:p>
            <a:pPr>
              <a:spcBef>
                <a:spcPct val="20000"/>
              </a:spcBef>
            </a:pPr>
            <a:r>
              <a:rPr lang="en-US" sz="2600" dirty="0"/>
              <a:t>In the TALD approach a « territory » is not defined by legal or administrative boundaries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D8E6B-0740-7E42-9D0B-C7AF55FE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75" y="2122884"/>
            <a:ext cx="4626429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10D7BE-A9F3-CD45-AC72-A3136134A8A1}"/>
              </a:ext>
            </a:extLst>
          </p:cNvPr>
          <p:cNvSpPr/>
          <p:nvPr/>
        </p:nvSpPr>
        <p:spPr bwMode="auto">
          <a:xfrm>
            <a:off x="179512" y="1484784"/>
            <a:ext cx="3600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dirty="0"/>
              <a:t>More than an « area of land under jurisdiction of a certain authority », a territory is..</a:t>
            </a:r>
            <a:br>
              <a:rPr lang="en-US" sz="2200" dirty="0"/>
            </a:br>
            <a:endParaRPr lang="en-US" sz="22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/>
              <a:t>A functional space where different actors coexist sharing similar challenges and thus interacting and striving for a common purpose.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A1216-5F6A-F045-BB22-D0518529F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844824"/>
            <a:ext cx="5163563" cy="4079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92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F1987-0151-2643-B23F-A8547556E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4544" y="1412155"/>
            <a:ext cx="4216426" cy="3529013"/>
          </a:xfrm>
        </p:spPr>
        <p:txBody>
          <a:bodyPr/>
          <a:lstStyle/>
          <a:p>
            <a:r>
              <a:rPr lang="en-US" i="0" dirty="0">
                <a:solidFill>
                  <a:schemeClr val="accent2"/>
                </a:solidFill>
              </a:rPr>
              <a:t>The territorial scale does not limit itself to a particular physical dimension.  A territory can thus be a metropolitan area (where urban and rural zones coexist), a hydrological </a:t>
            </a:r>
            <a:r>
              <a:rPr lang="en-US" i="0" dirty="0" err="1">
                <a:solidFill>
                  <a:schemeClr val="accent2"/>
                </a:solidFill>
              </a:rPr>
              <a:t>bassin</a:t>
            </a:r>
            <a:r>
              <a:rPr lang="en-US" i="0" dirty="0">
                <a:solidFill>
                  <a:schemeClr val="accent2"/>
                </a:solidFill>
              </a:rPr>
              <a:t> (even across international borders), a </a:t>
            </a:r>
            <a:r>
              <a:rPr lang="en-US" i="0" dirty="0" err="1">
                <a:solidFill>
                  <a:schemeClr val="accent2"/>
                </a:solidFill>
              </a:rPr>
              <a:t>neighbourhood</a:t>
            </a:r>
            <a:r>
              <a:rPr lang="en-US" i="0" dirty="0">
                <a:solidFill>
                  <a:schemeClr val="accent2"/>
                </a:solidFill>
              </a:rPr>
              <a:t> or a coastal zone…</a:t>
            </a:r>
          </a:p>
        </p:txBody>
      </p:sp>
      <p:pic>
        <p:nvPicPr>
          <p:cNvPr id="4104" name="Picture 8" descr="Guadalajara metropolitan area - Wikipedia">
            <a:extLst>
              <a:ext uri="{FF2B5EF4-FFF2-40B4-BE49-F238E27FC236}">
                <a16:creationId xmlns:a16="http://schemas.microsoft.com/office/drawing/2014/main" id="{460BCC89-B932-1648-BFC7-2769C764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2805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giön del &#10;Magdalena Medi &#10;Departamentos &#10;Bolivar &#10;Cesar &#10;Santander &#10;Antioquia ">
            <a:extLst>
              <a:ext uri="{FF2B5EF4-FFF2-40B4-BE49-F238E27FC236}">
                <a16:creationId xmlns:a16="http://schemas.microsoft.com/office/drawing/2014/main" id="{34530F4F-13AE-4841-9C60-94835D9B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52578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955EC-800B-DD40-A038-4AC3A7BF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50" y="1125538"/>
            <a:ext cx="4629150" cy="2089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Example of river basin in Colombia</a:t>
            </a:r>
          </a:p>
        </p:txBody>
      </p:sp>
      <p:sp>
        <p:nvSpPr>
          <p:cNvPr id="12292" name="TextBox 2">
            <a:extLst>
              <a:ext uri="{FF2B5EF4-FFF2-40B4-BE49-F238E27FC236}">
                <a16:creationId xmlns:a16="http://schemas.microsoft.com/office/drawing/2014/main" id="{64DEC0B4-1422-5541-A452-89FA29707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4797425"/>
            <a:ext cx="2400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0"/>
              <a:t>Breaking departmental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0"/>
              <a:t>boundaries (4 departments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0"/>
              <a:t>and supported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0"/>
              <a:t>by 31 municipal jurisdictions</a:t>
            </a:r>
          </a:p>
        </p:txBody>
      </p:sp>
    </p:spTree>
    <p:extLst>
      <p:ext uri="{BB962C8B-B14F-4D97-AF65-F5344CB8AC3E}">
        <p14:creationId xmlns:p14="http://schemas.microsoft.com/office/powerpoint/2010/main" val="193876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042547" y="2132856"/>
            <a:ext cx="70589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  <a:latin typeface="+mj-lt"/>
              </a:rPr>
              <a:t>The Territorial approach does not only focus on </a:t>
            </a:r>
            <a:r>
              <a:rPr lang="en-US" sz="2800" b="1" dirty="0">
                <a:solidFill>
                  <a:schemeClr val="accent6"/>
                </a:solidFill>
                <a:latin typeface="+mj-lt"/>
              </a:rPr>
              <a:t>« where » 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things happen, but most importantly on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« who »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« how »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6"/>
                </a:solidFill>
                <a:latin typeface="+mj-lt"/>
              </a:rPr>
              <a:t>development priorities are conceived and implemented</a:t>
            </a:r>
          </a:p>
        </p:txBody>
      </p:sp>
    </p:spTree>
    <p:extLst>
      <p:ext uri="{BB962C8B-B14F-4D97-AF65-F5344CB8AC3E}">
        <p14:creationId xmlns:p14="http://schemas.microsoft.com/office/powerpoint/2010/main" val="10481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B5CB-BBC1-F95A-8939-4406A6B4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8229600" cy="936625"/>
          </a:xfrm>
        </p:spPr>
        <p:txBody>
          <a:bodyPr/>
          <a:lstStyle/>
          <a:p>
            <a:r>
              <a:rPr lang="en-US" dirty="0"/>
              <a:t>Instructions for the exercise: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CF2C-AD5D-B022-0203-31F04251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53148"/>
            <a:ext cx="8517632" cy="352901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s-ES" sz="20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</a:t>
            </a:r>
            <a:r>
              <a:rPr lang="es-ES" sz="2000" i="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Ea</a:t>
            </a:r>
            <a:r>
              <a:rPr lang="en-GB" sz="2000" i="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</a:t>
            </a:r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person please draw a real or imaginary territory according to the TALD approach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GB" sz="2000" i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Identify the main actors and factors present in this territory (these can be public, private institutions, natural assets, infrastructure…)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GB" sz="2000" i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Identify a challenge to be solved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GB" sz="2000" i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Outline an idea or opportunity for local development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GB" sz="2000" i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Share with your group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GB" sz="2000" i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GB" sz="20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Select one case per group to share with the plenary</a:t>
            </a:r>
            <a:endParaRPr lang="en-GB" sz="20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551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1475656" y="3284984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Thank you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894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308</Words>
  <Application>Microsoft Macintosh PowerPoint</Application>
  <PresentationFormat>On-screen Show (4:3)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Wingdings</vt:lpstr>
      <vt:lpstr>blank</vt:lpstr>
      <vt:lpstr>PowerPoint Presentation</vt:lpstr>
      <vt:lpstr>The meaning of « Territory » according to TALD  </vt:lpstr>
      <vt:lpstr>PowerPoint Presentation</vt:lpstr>
      <vt:lpstr>PowerPoint Presentation</vt:lpstr>
      <vt:lpstr>Example of river basin in Colombia</vt:lpstr>
      <vt:lpstr>PowerPoint Presentation</vt:lpstr>
      <vt:lpstr>Instructions for the exercise: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Zapata</dc:creator>
  <cp:lastModifiedBy>Eugene Zapata</cp:lastModifiedBy>
  <cp:revision>19</cp:revision>
  <dcterms:created xsi:type="dcterms:W3CDTF">2020-07-04T23:10:51Z</dcterms:created>
  <dcterms:modified xsi:type="dcterms:W3CDTF">2022-10-23T13:31:32Z</dcterms:modified>
</cp:coreProperties>
</file>