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1072" r:id="rId2"/>
    <p:sldId id="1073" r:id="rId3"/>
    <p:sldId id="1074" r:id="rId4"/>
    <p:sldId id="1075" r:id="rId5"/>
    <p:sldId id="1077" r:id="rId6"/>
    <p:sldId id="910" r:id="rId7"/>
    <p:sldId id="1083" r:id="rId8"/>
    <p:sldId id="909" r:id="rId9"/>
    <p:sldId id="902" r:id="rId10"/>
    <p:sldId id="903" r:id="rId11"/>
    <p:sldId id="905" r:id="rId12"/>
    <p:sldId id="904" r:id="rId13"/>
    <p:sldId id="282" r:id="rId14"/>
    <p:sldId id="483" r:id="rId15"/>
    <p:sldId id="911" r:id="rId16"/>
    <p:sldId id="1084" r:id="rId17"/>
    <p:sldId id="957" r:id="rId18"/>
    <p:sldId id="1032" r:id="rId19"/>
    <p:sldId id="260" r:id="rId20"/>
    <p:sldId id="1085" r:id="rId21"/>
    <p:sldId id="1024" r:id="rId22"/>
    <p:sldId id="1025" r:id="rId23"/>
    <p:sldId id="1087" r:id="rId24"/>
    <p:sldId id="1086" r:id="rId25"/>
    <p:sldId id="1070" r:id="rId26"/>
    <p:sldId id="1071" r:id="rId27"/>
    <p:sldId id="1088" r:id="rId28"/>
    <p:sldId id="1089" r:id="rId29"/>
    <p:sldId id="1090" r:id="rId30"/>
    <p:sldId id="1091" r:id="rId31"/>
    <p:sldId id="1092" r:id="rId3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DRIGUEZ BILBAO Jorge (DEVCO)" initials="RBJ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EFF"/>
    <a:srgbClr val="99CCFF"/>
    <a:srgbClr val="3166CF"/>
    <a:srgbClr val="2D5EC1"/>
    <a:srgbClr val="0F5494"/>
    <a:srgbClr val="FFD624"/>
    <a:srgbClr val="3E6FD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9"/>
    <p:restoredTop sz="94709"/>
  </p:normalViewPr>
  <p:slideViewPr>
    <p:cSldViewPr>
      <p:cViewPr>
        <p:scale>
          <a:sx n="97" d="100"/>
          <a:sy n="97" d="100"/>
        </p:scale>
        <p:origin x="1824" y="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 custT="1"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sz="1400" b="1" dirty="0">
              <a:solidFill>
                <a:srgbClr val="FFFF00"/>
              </a:solidFill>
            </a:rPr>
            <a:t>COMPREHENSIVE</a:t>
          </a:r>
        </a:p>
        <a:p>
          <a:r>
            <a:rPr lang="en-US" sz="1400" b="1" dirty="0">
              <a:solidFill>
                <a:srgbClr val="FFFF00"/>
              </a:solidFill>
            </a:rPr>
            <a:t>MANDATE</a:t>
          </a:r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 custT="1"/>
      <dgm:spPr>
        <a:solidFill>
          <a:srgbClr val="165AA2"/>
        </a:solidFill>
      </dgm:spPr>
      <dgm:t>
        <a:bodyPr/>
        <a:lstStyle/>
        <a:p>
          <a:r>
            <a:rPr lang="en-US" sz="1400" b="1" dirty="0">
              <a:solidFill>
                <a:srgbClr val="FFFF00"/>
              </a:solidFill>
            </a:rPr>
            <a:t>LONG TERM</a:t>
          </a:r>
        </a:p>
        <a:p>
          <a:r>
            <a:rPr lang="en-US" sz="1400" b="1" dirty="0">
              <a:solidFill>
                <a:srgbClr val="FFFF00"/>
              </a:solidFill>
            </a:rPr>
            <a:t>PLANNING</a:t>
          </a:r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b="1" dirty="0">
              <a:solidFill>
                <a:srgbClr val="FFFF00"/>
              </a:solidFill>
            </a:rPr>
            <a:t>EFFICIENT</a:t>
          </a:r>
        </a:p>
        <a:p>
          <a:r>
            <a:rPr lang="en-US" b="1" dirty="0">
              <a:solidFill>
                <a:srgbClr val="FFFF00"/>
              </a:solidFill>
            </a:rPr>
            <a:t>IMPLEMENTATION</a:t>
          </a:r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6B44CF5A-72FE-0E46-9F9B-1A04DA59117B}">
      <dgm:prSet custT="1"/>
      <dgm:spPr>
        <a:solidFill>
          <a:srgbClr val="165AA2"/>
        </a:solidFill>
      </dgm:spPr>
      <dgm:t>
        <a:bodyPr/>
        <a:lstStyle/>
        <a:p>
          <a:r>
            <a:rPr lang="en-US" sz="1400" b="1" dirty="0">
              <a:solidFill>
                <a:srgbClr val="FFFF00"/>
              </a:solidFill>
            </a:rPr>
            <a:t>STRONG FINANCES</a:t>
          </a:r>
          <a:endParaRPr lang="en-US" sz="1400" dirty="0"/>
        </a:p>
      </dgm:t>
    </dgm:pt>
    <dgm:pt modelId="{0F66E641-090E-4D49-863F-0028495D4B5D}" type="parTrans" cxnId="{3F0BA7C0-389C-D444-97DB-BFBD84BFA17A}">
      <dgm:prSet/>
      <dgm:spPr/>
      <dgm:t>
        <a:bodyPr/>
        <a:lstStyle/>
        <a:p>
          <a:endParaRPr lang="en-US"/>
        </a:p>
      </dgm:t>
    </dgm:pt>
    <dgm:pt modelId="{723C9C4B-B486-E14C-AED9-CD1FAAB035F2}" type="sibTrans" cxnId="{3F0BA7C0-389C-D444-97DB-BFBD84BFA17A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4" custScaleX="111768" custLinFactNeighborX="-174" custLinFactNeighborY="-507">
        <dgm:presLayoutVars>
          <dgm:chPref val="3"/>
        </dgm:presLayoutVars>
      </dgm:prSet>
      <dgm:spPr/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4" custLinFactNeighborY="4645">
        <dgm:presLayoutVars>
          <dgm:chPref val="3"/>
        </dgm:presLayoutVars>
      </dgm:prSet>
      <dgm:spPr/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747FAF72-49A1-6B43-BEA7-F848A0BDEF95}" type="pres">
      <dgm:prSet presAssocID="{6B44CF5A-72FE-0E46-9F9B-1A04DA59117B}" presName="vertOne" presStyleCnt="0"/>
      <dgm:spPr/>
    </dgm:pt>
    <dgm:pt modelId="{A796522A-3964-6A47-A44A-B0B484A4FD50}" type="pres">
      <dgm:prSet presAssocID="{6B44CF5A-72FE-0E46-9F9B-1A04DA59117B}" presName="txOne" presStyleLbl="node0" presStyleIdx="2" presStyleCnt="4" custLinFactNeighborY="-3183">
        <dgm:presLayoutVars>
          <dgm:chPref val="3"/>
        </dgm:presLayoutVars>
      </dgm:prSet>
      <dgm:spPr/>
    </dgm:pt>
    <dgm:pt modelId="{02A937FE-B798-854D-9C7B-0014FC7A1F6C}" type="pres">
      <dgm:prSet presAssocID="{6B44CF5A-72FE-0E46-9F9B-1A04DA59117B}" presName="horzOne" presStyleCnt="0"/>
      <dgm:spPr/>
    </dgm:pt>
    <dgm:pt modelId="{FADEC4A3-22EC-0542-AD4A-045E5DED1E75}" type="pres">
      <dgm:prSet presAssocID="{723C9C4B-B486-E14C-AED9-CD1FAAB035F2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3" presStyleCnt="4" custScaleX="119708">
        <dgm:presLayoutVars>
          <dgm:chPref val="3"/>
        </dgm:presLayoutVars>
      </dgm:prSet>
      <dgm:spPr/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DAC0605-29BB-BB48-B980-6276A5F2B38C}" type="presOf" srcId="{706F6BFB-1AE5-6745-A20B-EDFA377E9552}" destId="{B14401FE-5679-5346-8293-BB519B120FF7}" srcOrd="0" destOrd="0" presId="urn:microsoft.com/office/officeart/2005/8/layout/hierarchy4"/>
    <dgm:cxn modelId="{3FFBA20C-065B-AB4E-8394-AE43AA39FFA0}" type="presOf" srcId="{6B44CF5A-72FE-0E46-9F9B-1A04DA59117B}" destId="{A796522A-3964-6A47-A44A-B0B484A4FD50}" srcOrd="0" destOrd="0" presId="urn:microsoft.com/office/officeart/2005/8/layout/hierarchy4"/>
    <dgm:cxn modelId="{2B0F262A-0B1F-B44D-A5E5-8F82CBA83C27}" type="presOf" srcId="{5DAB59DF-C38D-D84F-B9AD-41988E8C9527}" destId="{86B7D7DF-7BE3-454E-BF22-908FA2D61330}" srcOrd="0" destOrd="0" presId="urn:microsoft.com/office/officeart/2005/8/layout/hierarchy4"/>
    <dgm:cxn modelId="{5473A16C-ED78-8A41-BEEA-E88A4779B602}" type="presOf" srcId="{2050FB2B-005C-4B4C-8C5B-286355E59769}" destId="{C22E2300-6861-014F-8984-459DD58884EC}" srcOrd="0" destOrd="0" presId="urn:microsoft.com/office/officeart/2005/8/layout/hierarchy4"/>
    <dgm:cxn modelId="{C1E6816E-09FC-274B-B877-A42B9D90E858}" type="presOf" srcId="{415F5F3B-0C01-934E-90C9-9399F3D23CA0}" destId="{CD07297D-4D0A-1D46-BC1E-C7583EF780BA}" srcOrd="0" destOrd="0" presId="urn:microsoft.com/office/officeart/2005/8/layout/hierarchy4"/>
    <dgm:cxn modelId="{A27C9AAD-6EAE-5944-86F1-95E0A617492D}" srcId="{2050FB2B-005C-4B4C-8C5B-286355E59769}" destId="{706F6BFB-1AE5-6745-A20B-EDFA377E9552}" srcOrd="3" destOrd="0" parTransId="{31617DB7-7E87-D543-B34C-8F40883C8137}" sibTransId="{74EC8AAA-E0AA-EA41-BE5B-78C6807C23C6}"/>
    <dgm:cxn modelId="{3F0BA7C0-389C-D444-97DB-BFBD84BFA17A}" srcId="{2050FB2B-005C-4B4C-8C5B-286355E59769}" destId="{6B44CF5A-72FE-0E46-9F9B-1A04DA59117B}" srcOrd="2" destOrd="0" parTransId="{0F66E641-090E-4D49-863F-0028495D4B5D}" sibTransId="{723C9C4B-B486-E14C-AED9-CD1FAAB035F2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1BE78E9E-EC1A-4045-93DC-7B812D23CB02}" type="presParOf" srcId="{C22E2300-6861-014F-8984-459DD58884EC}" destId="{5F8D2B20-4712-9F40-927B-FE5D57872286}" srcOrd="0" destOrd="0" presId="urn:microsoft.com/office/officeart/2005/8/layout/hierarchy4"/>
    <dgm:cxn modelId="{CE8550F9-671A-D74C-818F-E4FAE64D064F}" type="presParOf" srcId="{5F8D2B20-4712-9F40-927B-FE5D57872286}" destId="{CD07297D-4D0A-1D46-BC1E-C7583EF780BA}" srcOrd="0" destOrd="0" presId="urn:microsoft.com/office/officeart/2005/8/layout/hierarchy4"/>
    <dgm:cxn modelId="{7D0C3262-CB29-E84C-8FB2-0D41F219BC7B}" type="presParOf" srcId="{5F8D2B20-4712-9F40-927B-FE5D57872286}" destId="{5A3E5182-FF69-6944-9FF6-19EC791EC2EF}" srcOrd="1" destOrd="0" presId="urn:microsoft.com/office/officeart/2005/8/layout/hierarchy4"/>
    <dgm:cxn modelId="{2BF8A725-8F9D-7844-ABDB-DEC9297444DF}" type="presParOf" srcId="{C22E2300-6861-014F-8984-459DD58884EC}" destId="{A676DE4D-F711-A841-8BCA-907D42530C49}" srcOrd="1" destOrd="0" presId="urn:microsoft.com/office/officeart/2005/8/layout/hierarchy4"/>
    <dgm:cxn modelId="{273C9CD5-9383-1048-BB21-A83B591872D0}" type="presParOf" srcId="{C22E2300-6861-014F-8984-459DD58884EC}" destId="{5759D113-3EF4-3D45-B598-20BC6502569C}" srcOrd="2" destOrd="0" presId="urn:microsoft.com/office/officeart/2005/8/layout/hierarchy4"/>
    <dgm:cxn modelId="{2877E02E-ABF4-A64B-986D-EA873DADACF2}" type="presParOf" srcId="{5759D113-3EF4-3D45-B598-20BC6502569C}" destId="{86B7D7DF-7BE3-454E-BF22-908FA2D61330}" srcOrd="0" destOrd="0" presId="urn:microsoft.com/office/officeart/2005/8/layout/hierarchy4"/>
    <dgm:cxn modelId="{17AC2C0B-065B-E44F-9455-EB1A961CD6C5}" type="presParOf" srcId="{5759D113-3EF4-3D45-B598-20BC6502569C}" destId="{15D92CCA-0943-BF48-BC2A-57E5461E297F}" srcOrd="1" destOrd="0" presId="urn:microsoft.com/office/officeart/2005/8/layout/hierarchy4"/>
    <dgm:cxn modelId="{D4F5853F-5955-A043-9FB3-01F334CAE544}" type="presParOf" srcId="{C22E2300-6861-014F-8984-459DD58884EC}" destId="{FD36F42B-B777-6742-80ED-0DEB6FA8541A}" srcOrd="3" destOrd="0" presId="urn:microsoft.com/office/officeart/2005/8/layout/hierarchy4"/>
    <dgm:cxn modelId="{8AD5815B-8FC4-D244-94E6-E72F1F89D6B0}" type="presParOf" srcId="{C22E2300-6861-014F-8984-459DD58884EC}" destId="{747FAF72-49A1-6B43-BEA7-F848A0BDEF95}" srcOrd="4" destOrd="0" presId="urn:microsoft.com/office/officeart/2005/8/layout/hierarchy4"/>
    <dgm:cxn modelId="{997DC007-0947-CF48-AF56-76992265D67B}" type="presParOf" srcId="{747FAF72-49A1-6B43-BEA7-F848A0BDEF95}" destId="{A796522A-3964-6A47-A44A-B0B484A4FD50}" srcOrd="0" destOrd="0" presId="urn:microsoft.com/office/officeart/2005/8/layout/hierarchy4"/>
    <dgm:cxn modelId="{D3A22358-A63D-EC4C-8FEC-69407D325507}" type="presParOf" srcId="{747FAF72-49A1-6B43-BEA7-F848A0BDEF95}" destId="{02A937FE-B798-854D-9C7B-0014FC7A1F6C}" srcOrd="1" destOrd="0" presId="urn:microsoft.com/office/officeart/2005/8/layout/hierarchy4"/>
    <dgm:cxn modelId="{E2EC5C8A-E21C-CB4F-82A0-6AE6DB0F608A}" type="presParOf" srcId="{C22E2300-6861-014F-8984-459DD58884EC}" destId="{FADEC4A3-22EC-0542-AD4A-045E5DED1E75}" srcOrd="5" destOrd="0" presId="urn:microsoft.com/office/officeart/2005/8/layout/hierarchy4"/>
    <dgm:cxn modelId="{4AD756AC-00D1-9940-B650-1E84AA0C0ACA}" type="presParOf" srcId="{C22E2300-6861-014F-8984-459DD58884EC}" destId="{DDB1A76C-CC15-4C41-8358-A23FF8449C7D}" srcOrd="6" destOrd="0" presId="urn:microsoft.com/office/officeart/2005/8/layout/hierarchy4"/>
    <dgm:cxn modelId="{95899121-54AF-C846-82BF-1CA4770A1DC6}" type="presParOf" srcId="{DDB1A76C-CC15-4C41-8358-A23FF8449C7D}" destId="{B14401FE-5679-5346-8293-BB519B120FF7}" srcOrd="0" destOrd="0" presId="urn:microsoft.com/office/officeart/2005/8/layout/hierarchy4"/>
    <dgm:cxn modelId="{8DC0CA17-D857-D046-AAB3-BBA6EADE6D69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 custT="1"/>
      <dgm:spPr>
        <a:solidFill>
          <a:srgbClr val="165AA2"/>
        </a:solidFill>
      </dgm:spPr>
      <dgm:t>
        <a:bodyPr/>
        <a:lstStyle/>
        <a:p>
          <a:r>
            <a:rPr lang="en-GB" sz="1100" b="1" noProof="0" dirty="0">
              <a:solidFill>
                <a:srgbClr val="FFFF00"/>
              </a:solidFill>
            </a:rPr>
            <a:t>DECENTRALI-SATION</a:t>
          </a:r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 custT="1"/>
      <dgm:spPr>
        <a:solidFill>
          <a:srgbClr val="165AA2"/>
        </a:solidFill>
      </dgm:spPr>
      <dgm:t>
        <a:bodyPr/>
        <a:lstStyle/>
        <a:p>
          <a:r>
            <a:rPr lang="en-US" sz="1100" b="1" dirty="0">
              <a:solidFill>
                <a:srgbClr val="FFFF00"/>
              </a:solidFill>
            </a:rPr>
            <a:t>URBAN AGENDA</a:t>
          </a:r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 custT="1"/>
      <dgm:spPr>
        <a:solidFill>
          <a:srgbClr val="165AA2"/>
        </a:solidFill>
      </dgm:spPr>
      <dgm:t>
        <a:bodyPr/>
        <a:lstStyle/>
        <a:p>
          <a:r>
            <a:rPr lang="en-US" sz="1050" b="1" dirty="0">
              <a:solidFill>
                <a:srgbClr val="FFFF00"/>
              </a:solidFill>
            </a:rPr>
            <a:t>RURAL DEV. POLICY</a:t>
          </a:r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157231" custLinFactNeighborX="2153">
        <dgm:presLayoutVars>
          <dgm:chPref val="3"/>
        </dgm:presLayoutVars>
      </dgm:prSet>
      <dgm:spPr/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 custScaleX="148018" custLinFactNeighborX="1526">
        <dgm:presLayoutVars>
          <dgm:chPref val="3"/>
        </dgm:presLayoutVars>
      </dgm:prSet>
      <dgm:spPr/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 custScaleX="129899">
        <dgm:presLayoutVars>
          <dgm:chPref val="3"/>
        </dgm:presLayoutVars>
      </dgm:prSet>
      <dgm:spPr/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99B31418-1432-684F-B1A6-2AB032382033}" type="presOf" srcId="{2050FB2B-005C-4B4C-8C5B-286355E59769}" destId="{C22E2300-6861-014F-8984-459DD58884EC}" srcOrd="0" destOrd="0" presId="urn:microsoft.com/office/officeart/2005/8/layout/hierarchy4"/>
    <dgm:cxn modelId="{662F9174-519D-8841-B48B-439EE914A8CF}" type="presOf" srcId="{5DAB59DF-C38D-D84F-B9AD-41988E8C9527}" destId="{86B7D7DF-7BE3-454E-BF22-908FA2D61330}" srcOrd="0" destOrd="0" presId="urn:microsoft.com/office/officeart/2005/8/layout/hierarchy4"/>
    <dgm:cxn modelId="{3C4F4393-8368-264E-BC84-05D17A94011E}" type="presOf" srcId="{415F5F3B-0C01-934E-90C9-9399F3D23CA0}" destId="{CD07297D-4D0A-1D46-BC1E-C7583EF780BA}" srcOrd="0" destOrd="0" presId="urn:microsoft.com/office/officeart/2005/8/layout/hierarchy4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26F05EDE-8793-0C4B-BCF3-F036ED81C1B2}" type="presOf" srcId="{706F6BFB-1AE5-6745-A20B-EDFA377E9552}" destId="{B14401FE-5679-5346-8293-BB519B120FF7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3BC6A584-685C-B64B-9897-A31FDAFE4DB6}" type="presParOf" srcId="{C22E2300-6861-014F-8984-459DD58884EC}" destId="{5F8D2B20-4712-9F40-927B-FE5D57872286}" srcOrd="0" destOrd="0" presId="urn:microsoft.com/office/officeart/2005/8/layout/hierarchy4"/>
    <dgm:cxn modelId="{FC44AD5A-CE45-D443-846A-36569820FD0B}" type="presParOf" srcId="{5F8D2B20-4712-9F40-927B-FE5D57872286}" destId="{CD07297D-4D0A-1D46-BC1E-C7583EF780BA}" srcOrd="0" destOrd="0" presId="urn:microsoft.com/office/officeart/2005/8/layout/hierarchy4"/>
    <dgm:cxn modelId="{65378455-8E94-1240-A021-1977FFAC957C}" type="presParOf" srcId="{5F8D2B20-4712-9F40-927B-FE5D57872286}" destId="{5A3E5182-FF69-6944-9FF6-19EC791EC2EF}" srcOrd="1" destOrd="0" presId="urn:microsoft.com/office/officeart/2005/8/layout/hierarchy4"/>
    <dgm:cxn modelId="{916CB0E7-61C2-F947-A64D-BD6A0193FD5B}" type="presParOf" srcId="{C22E2300-6861-014F-8984-459DD58884EC}" destId="{A676DE4D-F711-A841-8BCA-907D42530C49}" srcOrd="1" destOrd="0" presId="urn:microsoft.com/office/officeart/2005/8/layout/hierarchy4"/>
    <dgm:cxn modelId="{A5DB9C45-4196-674A-AEDE-036E889451D7}" type="presParOf" srcId="{C22E2300-6861-014F-8984-459DD58884EC}" destId="{5759D113-3EF4-3D45-B598-20BC6502569C}" srcOrd="2" destOrd="0" presId="urn:microsoft.com/office/officeart/2005/8/layout/hierarchy4"/>
    <dgm:cxn modelId="{EB92FBD3-969F-CC41-A0AF-884CE7D536B8}" type="presParOf" srcId="{5759D113-3EF4-3D45-B598-20BC6502569C}" destId="{86B7D7DF-7BE3-454E-BF22-908FA2D61330}" srcOrd="0" destOrd="0" presId="urn:microsoft.com/office/officeart/2005/8/layout/hierarchy4"/>
    <dgm:cxn modelId="{41067934-BB37-5D4F-AD32-686B982547A1}" type="presParOf" srcId="{5759D113-3EF4-3D45-B598-20BC6502569C}" destId="{15D92CCA-0943-BF48-BC2A-57E5461E297F}" srcOrd="1" destOrd="0" presId="urn:microsoft.com/office/officeart/2005/8/layout/hierarchy4"/>
    <dgm:cxn modelId="{B6A5D2F5-D801-E34F-A3BA-419B6EDEB0B1}" type="presParOf" srcId="{C22E2300-6861-014F-8984-459DD58884EC}" destId="{FD36F42B-B777-6742-80ED-0DEB6FA8541A}" srcOrd="3" destOrd="0" presId="urn:microsoft.com/office/officeart/2005/8/layout/hierarchy4"/>
    <dgm:cxn modelId="{7A19A23A-B996-D444-B6FF-89F7A85C2AD9}" type="presParOf" srcId="{C22E2300-6861-014F-8984-459DD58884EC}" destId="{DDB1A76C-CC15-4C41-8358-A23FF8449C7D}" srcOrd="4" destOrd="0" presId="urn:microsoft.com/office/officeart/2005/8/layout/hierarchy4"/>
    <dgm:cxn modelId="{0B3448F9-78E7-1A4F-A21F-E10EE1A49B0B}" type="presParOf" srcId="{DDB1A76C-CC15-4C41-8358-A23FF8449C7D}" destId="{B14401FE-5679-5346-8293-BB519B120FF7}" srcOrd="0" destOrd="0" presId="urn:microsoft.com/office/officeart/2005/8/layout/hierarchy4"/>
    <dgm:cxn modelId="{8C87D120-B5A7-6D40-8B68-7F5313E28C87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 custT="1"/>
      <dgm:spPr>
        <a:solidFill>
          <a:srgbClr val="165AA2"/>
        </a:solidFill>
      </dgm:spPr>
      <dgm:t>
        <a:bodyPr/>
        <a:lstStyle/>
        <a:p>
          <a:r>
            <a:rPr lang="en-US" sz="1150" b="1" dirty="0">
              <a:solidFill>
                <a:srgbClr val="FFFF00"/>
              </a:solidFill>
            </a:rPr>
            <a:t>INTERGOVT. COOPERATION</a:t>
          </a:r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706F6BFB-1AE5-6745-A20B-EDFA377E9552}">
      <dgm:prSet custT="1"/>
      <dgm:spPr>
        <a:solidFill>
          <a:srgbClr val="165AA2"/>
        </a:solidFill>
      </dgm:spPr>
      <dgm:t>
        <a:bodyPr/>
        <a:lstStyle/>
        <a:p>
          <a:r>
            <a:rPr lang="en-US" sz="1200" b="1" dirty="0">
              <a:solidFill>
                <a:srgbClr val="FFFF00"/>
              </a:solidFill>
            </a:rPr>
            <a:t>CITIZENSHIP</a:t>
          </a:r>
        </a:p>
        <a:p>
          <a:r>
            <a:rPr lang="en-US" sz="1200" b="1" dirty="0">
              <a:solidFill>
                <a:srgbClr val="FFFF00"/>
              </a:solidFill>
            </a:rPr>
            <a:t>PPP</a:t>
          </a:r>
          <a:endParaRPr lang="en-US" sz="1200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5DAB59DF-C38D-D84F-B9AD-41988E8C9527}">
      <dgm:prSet custT="1"/>
      <dgm:spPr>
        <a:solidFill>
          <a:srgbClr val="165AA2"/>
        </a:solidFill>
      </dgm:spPr>
      <dgm:t>
        <a:bodyPr/>
        <a:lstStyle/>
        <a:p>
          <a:r>
            <a:rPr lang="en-US" sz="1200" b="1" dirty="0">
              <a:solidFill>
                <a:srgbClr val="FFFF00"/>
              </a:solidFill>
            </a:rPr>
            <a:t>LEADERSHIP + ADMIN CAPACITY</a:t>
          </a:r>
          <a:endParaRPr lang="en-US" sz="1200" dirty="0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134834" custLinFactNeighborX="2153">
        <dgm:presLayoutVars>
          <dgm:chPref val="3"/>
        </dgm:presLayoutVars>
      </dgm:prSet>
      <dgm:spPr/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 custScaleX="119425">
        <dgm:presLayoutVars>
          <dgm:chPref val="3"/>
        </dgm:presLayoutVars>
      </dgm:prSet>
      <dgm:spPr/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 custScaleX="133966">
        <dgm:presLayoutVars>
          <dgm:chPref val="3"/>
        </dgm:presLayoutVars>
      </dgm:prSet>
      <dgm:spPr/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79DF4E5D-35E9-DB42-875C-B51333F83AD2}" type="presOf" srcId="{415F5F3B-0C01-934E-90C9-9399F3D23CA0}" destId="{CD07297D-4D0A-1D46-BC1E-C7583EF780BA}" srcOrd="0" destOrd="0" presId="urn:microsoft.com/office/officeart/2005/8/layout/hierarchy4"/>
    <dgm:cxn modelId="{B75DA560-6BE3-6347-B26A-487C37D6B687}" type="presOf" srcId="{2050FB2B-005C-4B4C-8C5B-286355E59769}" destId="{C22E2300-6861-014F-8984-459DD58884EC}" srcOrd="0" destOrd="0" presId="urn:microsoft.com/office/officeart/2005/8/layout/hierarchy4"/>
    <dgm:cxn modelId="{F004D26E-9E00-F64A-8A69-C6CBCEEDAFC4}" type="presOf" srcId="{5DAB59DF-C38D-D84F-B9AD-41988E8C9527}" destId="{86B7D7DF-7BE3-454E-BF22-908FA2D61330}" srcOrd="0" destOrd="0" presId="urn:microsoft.com/office/officeart/2005/8/layout/hierarchy4"/>
    <dgm:cxn modelId="{5DD7CDA6-812D-DE47-BA5D-A70416D27B30}" type="presOf" srcId="{706F6BFB-1AE5-6745-A20B-EDFA377E9552}" destId="{B14401FE-5679-5346-8293-BB519B120FF7}" srcOrd="0" destOrd="0" presId="urn:microsoft.com/office/officeart/2005/8/layout/hierarchy4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0A719827-9A50-E645-82D6-A4DB2DE337A1}" type="presParOf" srcId="{C22E2300-6861-014F-8984-459DD58884EC}" destId="{5F8D2B20-4712-9F40-927B-FE5D57872286}" srcOrd="0" destOrd="0" presId="urn:microsoft.com/office/officeart/2005/8/layout/hierarchy4"/>
    <dgm:cxn modelId="{0531B5DE-3FFA-6244-BB40-E62759A7C4EC}" type="presParOf" srcId="{5F8D2B20-4712-9F40-927B-FE5D57872286}" destId="{CD07297D-4D0A-1D46-BC1E-C7583EF780BA}" srcOrd="0" destOrd="0" presId="urn:microsoft.com/office/officeart/2005/8/layout/hierarchy4"/>
    <dgm:cxn modelId="{740D8A88-91FD-F346-B095-CED4BC44B808}" type="presParOf" srcId="{5F8D2B20-4712-9F40-927B-FE5D57872286}" destId="{5A3E5182-FF69-6944-9FF6-19EC791EC2EF}" srcOrd="1" destOrd="0" presId="urn:microsoft.com/office/officeart/2005/8/layout/hierarchy4"/>
    <dgm:cxn modelId="{BDCCEC25-89C6-7B42-AC19-60BFC4534062}" type="presParOf" srcId="{C22E2300-6861-014F-8984-459DD58884EC}" destId="{A676DE4D-F711-A841-8BCA-907D42530C49}" srcOrd="1" destOrd="0" presId="urn:microsoft.com/office/officeart/2005/8/layout/hierarchy4"/>
    <dgm:cxn modelId="{C0F638CE-6B68-7C44-9B5C-E3FA23743D43}" type="presParOf" srcId="{C22E2300-6861-014F-8984-459DD58884EC}" destId="{5759D113-3EF4-3D45-B598-20BC6502569C}" srcOrd="2" destOrd="0" presId="urn:microsoft.com/office/officeart/2005/8/layout/hierarchy4"/>
    <dgm:cxn modelId="{24F9468D-7F90-9745-9F90-3C94F0D92ED3}" type="presParOf" srcId="{5759D113-3EF4-3D45-B598-20BC6502569C}" destId="{86B7D7DF-7BE3-454E-BF22-908FA2D61330}" srcOrd="0" destOrd="0" presId="urn:microsoft.com/office/officeart/2005/8/layout/hierarchy4"/>
    <dgm:cxn modelId="{D9EA32F7-3392-4F4A-A294-3D121C1E39BD}" type="presParOf" srcId="{5759D113-3EF4-3D45-B598-20BC6502569C}" destId="{15D92CCA-0943-BF48-BC2A-57E5461E297F}" srcOrd="1" destOrd="0" presId="urn:microsoft.com/office/officeart/2005/8/layout/hierarchy4"/>
    <dgm:cxn modelId="{79AF110D-4360-E746-8E48-BF43A3FB0645}" type="presParOf" srcId="{C22E2300-6861-014F-8984-459DD58884EC}" destId="{FD36F42B-B777-6742-80ED-0DEB6FA8541A}" srcOrd="3" destOrd="0" presId="urn:microsoft.com/office/officeart/2005/8/layout/hierarchy4"/>
    <dgm:cxn modelId="{1FED7B2A-B221-9E47-BD7E-9F77FDCE9306}" type="presParOf" srcId="{C22E2300-6861-014F-8984-459DD58884EC}" destId="{DDB1A76C-CC15-4C41-8358-A23FF8449C7D}" srcOrd="4" destOrd="0" presId="urn:microsoft.com/office/officeart/2005/8/layout/hierarchy4"/>
    <dgm:cxn modelId="{B74979CC-2EB6-9542-BF5F-D3E7A7B282D4}" type="presParOf" srcId="{DDB1A76C-CC15-4C41-8358-A23FF8449C7D}" destId="{B14401FE-5679-5346-8293-BB519B120FF7}" srcOrd="0" destOrd="0" presId="urn:microsoft.com/office/officeart/2005/8/layout/hierarchy4"/>
    <dgm:cxn modelId="{F3C118ED-FBB6-8548-8B97-9CEA8E7698C1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fr-BE" b="1" noProof="0" dirty="0">
              <a:solidFill>
                <a:srgbClr val="FFFF00"/>
              </a:solidFill>
            </a:rPr>
            <a:t>SERVICE DELIVERY</a:t>
          </a:r>
          <a:endParaRPr lang="en-GB" noProof="0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</a:rPr>
            <a:t>ENVIRONMENTAL MANAGEMENT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</a:rPr>
            <a:t>ECONOMIC DEVELOPMENT</a:t>
          </a:r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ScaleY="55623" custLinFactNeighborX="-3982">
        <dgm:presLayoutVars>
          <dgm:chPref val="3"/>
        </dgm:presLayoutVars>
      </dgm:prSet>
      <dgm:spPr/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 custScaleY="55623">
        <dgm:presLayoutVars>
          <dgm:chPref val="3"/>
        </dgm:presLayoutVars>
      </dgm:prSet>
      <dgm:spPr/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 custScaleY="55623">
        <dgm:presLayoutVars>
          <dgm:chPref val="3"/>
        </dgm:presLayoutVars>
      </dgm:prSet>
      <dgm:spPr/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D7126D19-677F-4DE6-AC26-D41848055637}" type="presOf" srcId="{5DAB59DF-C38D-D84F-B9AD-41988E8C9527}" destId="{86B7D7DF-7BE3-454E-BF22-908FA2D61330}" srcOrd="0" destOrd="0" presId="urn:microsoft.com/office/officeart/2005/8/layout/hierarchy4"/>
    <dgm:cxn modelId="{2E2DD51D-5BBE-4361-9F64-088C0288866A}" type="presOf" srcId="{415F5F3B-0C01-934E-90C9-9399F3D23CA0}" destId="{CD07297D-4D0A-1D46-BC1E-C7583EF780BA}" srcOrd="0" destOrd="0" presId="urn:microsoft.com/office/officeart/2005/8/layout/hierarchy4"/>
    <dgm:cxn modelId="{00B6B522-5263-4504-9F07-00E7934F4F5E}" type="presOf" srcId="{2050FB2B-005C-4B4C-8C5B-286355E59769}" destId="{C22E2300-6861-014F-8984-459DD58884EC}" srcOrd="0" destOrd="0" presId="urn:microsoft.com/office/officeart/2005/8/layout/hierarchy4"/>
    <dgm:cxn modelId="{BEA62B44-468A-49E3-A972-341260781BFF}" type="presOf" srcId="{706F6BFB-1AE5-6745-A20B-EDFA377E9552}" destId="{B14401FE-5679-5346-8293-BB519B120FF7}" srcOrd="0" destOrd="0" presId="urn:microsoft.com/office/officeart/2005/8/layout/hierarchy4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BE350DCA-5E77-4845-A305-0A918D5F462C}" type="presParOf" srcId="{C22E2300-6861-014F-8984-459DD58884EC}" destId="{5F8D2B20-4712-9F40-927B-FE5D57872286}" srcOrd="0" destOrd="0" presId="urn:microsoft.com/office/officeart/2005/8/layout/hierarchy4"/>
    <dgm:cxn modelId="{C33BD3BA-9756-48A3-8F11-7A493B1383FD}" type="presParOf" srcId="{5F8D2B20-4712-9F40-927B-FE5D57872286}" destId="{CD07297D-4D0A-1D46-BC1E-C7583EF780BA}" srcOrd="0" destOrd="0" presId="urn:microsoft.com/office/officeart/2005/8/layout/hierarchy4"/>
    <dgm:cxn modelId="{3D1BEA97-C510-420D-97F3-D70E724233FB}" type="presParOf" srcId="{5F8D2B20-4712-9F40-927B-FE5D57872286}" destId="{5A3E5182-FF69-6944-9FF6-19EC791EC2EF}" srcOrd="1" destOrd="0" presId="urn:microsoft.com/office/officeart/2005/8/layout/hierarchy4"/>
    <dgm:cxn modelId="{BA53E3B5-A1C1-4E45-8F1D-668198A9F0E4}" type="presParOf" srcId="{C22E2300-6861-014F-8984-459DD58884EC}" destId="{A676DE4D-F711-A841-8BCA-907D42530C49}" srcOrd="1" destOrd="0" presId="urn:microsoft.com/office/officeart/2005/8/layout/hierarchy4"/>
    <dgm:cxn modelId="{A0BAAA4E-2F78-4EE2-9442-9A74D53A64A4}" type="presParOf" srcId="{C22E2300-6861-014F-8984-459DD58884EC}" destId="{5759D113-3EF4-3D45-B598-20BC6502569C}" srcOrd="2" destOrd="0" presId="urn:microsoft.com/office/officeart/2005/8/layout/hierarchy4"/>
    <dgm:cxn modelId="{BDA2BBCA-D179-45DD-A325-1C46D7B5A648}" type="presParOf" srcId="{5759D113-3EF4-3D45-B598-20BC6502569C}" destId="{86B7D7DF-7BE3-454E-BF22-908FA2D61330}" srcOrd="0" destOrd="0" presId="urn:microsoft.com/office/officeart/2005/8/layout/hierarchy4"/>
    <dgm:cxn modelId="{3B470C7C-FA1E-4C36-949E-81619960BE21}" type="presParOf" srcId="{5759D113-3EF4-3D45-B598-20BC6502569C}" destId="{15D92CCA-0943-BF48-BC2A-57E5461E297F}" srcOrd="1" destOrd="0" presId="urn:microsoft.com/office/officeart/2005/8/layout/hierarchy4"/>
    <dgm:cxn modelId="{4C149BFB-22BA-4A5C-B945-6053CAD69FCA}" type="presParOf" srcId="{C22E2300-6861-014F-8984-459DD58884EC}" destId="{FD36F42B-B777-6742-80ED-0DEB6FA8541A}" srcOrd="3" destOrd="0" presId="urn:microsoft.com/office/officeart/2005/8/layout/hierarchy4"/>
    <dgm:cxn modelId="{B09EAE5C-5F3D-4CA3-8198-E887D6F94B0F}" type="presParOf" srcId="{C22E2300-6861-014F-8984-459DD58884EC}" destId="{DDB1A76C-CC15-4C41-8358-A23FF8449C7D}" srcOrd="4" destOrd="0" presId="urn:microsoft.com/office/officeart/2005/8/layout/hierarchy4"/>
    <dgm:cxn modelId="{A4EAEA35-8515-4682-ABA8-B4A9217E292F}" type="presParOf" srcId="{DDB1A76C-CC15-4C41-8358-A23FF8449C7D}" destId="{B14401FE-5679-5346-8293-BB519B120FF7}" srcOrd="0" destOrd="0" presId="urn:microsoft.com/office/officeart/2005/8/layout/hierarchy4"/>
    <dgm:cxn modelId="{E69A7C68-0469-4144-BE53-850E4021BD7F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 custT="1"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sz="1400" b="1" dirty="0">
              <a:solidFill>
                <a:srgbClr val="FFFF00"/>
              </a:solidFill>
            </a:rPr>
            <a:t>COMPREHENSIVE</a:t>
          </a:r>
        </a:p>
        <a:p>
          <a:r>
            <a:rPr lang="en-US" sz="1400" b="1" dirty="0">
              <a:solidFill>
                <a:srgbClr val="FFFF00"/>
              </a:solidFill>
            </a:rPr>
            <a:t>MANDATE</a:t>
          </a:r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 custT="1"/>
      <dgm:spPr>
        <a:solidFill>
          <a:srgbClr val="165AA2"/>
        </a:solidFill>
      </dgm:spPr>
      <dgm:t>
        <a:bodyPr/>
        <a:lstStyle/>
        <a:p>
          <a:r>
            <a:rPr lang="en-US" sz="1400" b="1" dirty="0">
              <a:solidFill>
                <a:srgbClr val="FFFF00"/>
              </a:solidFill>
            </a:rPr>
            <a:t>LONG TERM</a:t>
          </a:r>
        </a:p>
        <a:p>
          <a:r>
            <a:rPr lang="en-US" sz="1400" b="1" dirty="0">
              <a:solidFill>
                <a:srgbClr val="FFFF00"/>
              </a:solidFill>
            </a:rPr>
            <a:t>PLANNING</a:t>
          </a:r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  <a:ln>
          <a:solidFill>
            <a:srgbClr val="BDDEFF"/>
          </a:solidFill>
        </a:ln>
      </dgm:spPr>
      <dgm:t>
        <a:bodyPr/>
        <a:lstStyle/>
        <a:p>
          <a:r>
            <a:rPr lang="en-US" b="1" dirty="0">
              <a:solidFill>
                <a:srgbClr val="FFFF00"/>
              </a:solidFill>
            </a:rPr>
            <a:t>EFFICIENT</a:t>
          </a:r>
        </a:p>
        <a:p>
          <a:r>
            <a:rPr lang="en-US" b="1" dirty="0">
              <a:solidFill>
                <a:srgbClr val="FFFF00"/>
              </a:solidFill>
            </a:rPr>
            <a:t>IMPLEMENTATION</a:t>
          </a:r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6B44CF5A-72FE-0E46-9F9B-1A04DA59117B}">
      <dgm:prSet custT="1"/>
      <dgm:spPr>
        <a:solidFill>
          <a:srgbClr val="165AA2"/>
        </a:solidFill>
      </dgm:spPr>
      <dgm:t>
        <a:bodyPr/>
        <a:lstStyle/>
        <a:p>
          <a:r>
            <a:rPr lang="en-US" sz="1400" b="1" dirty="0">
              <a:solidFill>
                <a:srgbClr val="FFFF00"/>
              </a:solidFill>
            </a:rPr>
            <a:t>STRONG FINANCES</a:t>
          </a:r>
          <a:endParaRPr lang="en-US" sz="1400" dirty="0"/>
        </a:p>
      </dgm:t>
    </dgm:pt>
    <dgm:pt modelId="{0F66E641-090E-4D49-863F-0028495D4B5D}" type="parTrans" cxnId="{3F0BA7C0-389C-D444-97DB-BFBD84BFA17A}">
      <dgm:prSet/>
      <dgm:spPr/>
      <dgm:t>
        <a:bodyPr/>
        <a:lstStyle/>
        <a:p>
          <a:endParaRPr lang="en-US"/>
        </a:p>
      </dgm:t>
    </dgm:pt>
    <dgm:pt modelId="{723C9C4B-B486-E14C-AED9-CD1FAAB035F2}" type="sibTrans" cxnId="{3F0BA7C0-389C-D444-97DB-BFBD84BFA17A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4" custScaleX="111768" custLinFactNeighborX="-174" custLinFactNeighborY="-507">
        <dgm:presLayoutVars>
          <dgm:chPref val="3"/>
        </dgm:presLayoutVars>
      </dgm:prSet>
      <dgm:spPr/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4" custLinFactNeighborY="4645">
        <dgm:presLayoutVars>
          <dgm:chPref val="3"/>
        </dgm:presLayoutVars>
      </dgm:prSet>
      <dgm:spPr/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747FAF72-49A1-6B43-BEA7-F848A0BDEF95}" type="pres">
      <dgm:prSet presAssocID="{6B44CF5A-72FE-0E46-9F9B-1A04DA59117B}" presName="vertOne" presStyleCnt="0"/>
      <dgm:spPr/>
    </dgm:pt>
    <dgm:pt modelId="{A796522A-3964-6A47-A44A-B0B484A4FD50}" type="pres">
      <dgm:prSet presAssocID="{6B44CF5A-72FE-0E46-9F9B-1A04DA59117B}" presName="txOne" presStyleLbl="node0" presStyleIdx="2" presStyleCnt="4" custLinFactNeighborY="-3183">
        <dgm:presLayoutVars>
          <dgm:chPref val="3"/>
        </dgm:presLayoutVars>
      </dgm:prSet>
      <dgm:spPr/>
    </dgm:pt>
    <dgm:pt modelId="{02A937FE-B798-854D-9C7B-0014FC7A1F6C}" type="pres">
      <dgm:prSet presAssocID="{6B44CF5A-72FE-0E46-9F9B-1A04DA59117B}" presName="horzOne" presStyleCnt="0"/>
      <dgm:spPr/>
    </dgm:pt>
    <dgm:pt modelId="{FADEC4A3-22EC-0542-AD4A-045E5DED1E75}" type="pres">
      <dgm:prSet presAssocID="{723C9C4B-B486-E14C-AED9-CD1FAAB035F2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3" presStyleCnt="4" custScaleX="119708">
        <dgm:presLayoutVars>
          <dgm:chPref val="3"/>
        </dgm:presLayoutVars>
      </dgm:prSet>
      <dgm:spPr/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ADAC0605-29BB-BB48-B980-6276A5F2B38C}" type="presOf" srcId="{706F6BFB-1AE5-6745-A20B-EDFA377E9552}" destId="{B14401FE-5679-5346-8293-BB519B120FF7}" srcOrd="0" destOrd="0" presId="urn:microsoft.com/office/officeart/2005/8/layout/hierarchy4"/>
    <dgm:cxn modelId="{3FFBA20C-065B-AB4E-8394-AE43AA39FFA0}" type="presOf" srcId="{6B44CF5A-72FE-0E46-9F9B-1A04DA59117B}" destId="{A796522A-3964-6A47-A44A-B0B484A4FD50}" srcOrd="0" destOrd="0" presId="urn:microsoft.com/office/officeart/2005/8/layout/hierarchy4"/>
    <dgm:cxn modelId="{2B0F262A-0B1F-B44D-A5E5-8F82CBA83C27}" type="presOf" srcId="{5DAB59DF-C38D-D84F-B9AD-41988E8C9527}" destId="{86B7D7DF-7BE3-454E-BF22-908FA2D61330}" srcOrd="0" destOrd="0" presId="urn:microsoft.com/office/officeart/2005/8/layout/hierarchy4"/>
    <dgm:cxn modelId="{5473A16C-ED78-8A41-BEEA-E88A4779B602}" type="presOf" srcId="{2050FB2B-005C-4B4C-8C5B-286355E59769}" destId="{C22E2300-6861-014F-8984-459DD58884EC}" srcOrd="0" destOrd="0" presId="urn:microsoft.com/office/officeart/2005/8/layout/hierarchy4"/>
    <dgm:cxn modelId="{C1E6816E-09FC-274B-B877-A42B9D90E858}" type="presOf" srcId="{415F5F3B-0C01-934E-90C9-9399F3D23CA0}" destId="{CD07297D-4D0A-1D46-BC1E-C7583EF780BA}" srcOrd="0" destOrd="0" presId="urn:microsoft.com/office/officeart/2005/8/layout/hierarchy4"/>
    <dgm:cxn modelId="{A27C9AAD-6EAE-5944-86F1-95E0A617492D}" srcId="{2050FB2B-005C-4B4C-8C5B-286355E59769}" destId="{706F6BFB-1AE5-6745-A20B-EDFA377E9552}" srcOrd="3" destOrd="0" parTransId="{31617DB7-7E87-D543-B34C-8F40883C8137}" sibTransId="{74EC8AAA-E0AA-EA41-BE5B-78C6807C23C6}"/>
    <dgm:cxn modelId="{3F0BA7C0-389C-D444-97DB-BFBD84BFA17A}" srcId="{2050FB2B-005C-4B4C-8C5B-286355E59769}" destId="{6B44CF5A-72FE-0E46-9F9B-1A04DA59117B}" srcOrd="2" destOrd="0" parTransId="{0F66E641-090E-4D49-863F-0028495D4B5D}" sibTransId="{723C9C4B-B486-E14C-AED9-CD1FAAB035F2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1BE78E9E-EC1A-4045-93DC-7B812D23CB02}" type="presParOf" srcId="{C22E2300-6861-014F-8984-459DD58884EC}" destId="{5F8D2B20-4712-9F40-927B-FE5D57872286}" srcOrd="0" destOrd="0" presId="urn:microsoft.com/office/officeart/2005/8/layout/hierarchy4"/>
    <dgm:cxn modelId="{CE8550F9-671A-D74C-818F-E4FAE64D064F}" type="presParOf" srcId="{5F8D2B20-4712-9F40-927B-FE5D57872286}" destId="{CD07297D-4D0A-1D46-BC1E-C7583EF780BA}" srcOrd="0" destOrd="0" presId="urn:microsoft.com/office/officeart/2005/8/layout/hierarchy4"/>
    <dgm:cxn modelId="{7D0C3262-CB29-E84C-8FB2-0D41F219BC7B}" type="presParOf" srcId="{5F8D2B20-4712-9F40-927B-FE5D57872286}" destId="{5A3E5182-FF69-6944-9FF6-19EC791EC2EF}" srcOrd="1" destOrd="0" presId="urn:microsoft.com/office/officeart/2005/8/layout/hierarchy4"/>
    <dgm:cxn modelId="{2BF8A725-8F9D-7844-ABDB-DEC9297444DF}" type="presParOf" srcId="{C22E2300-6861-014F-8984-459DD58884EC}" destId="{A676DE4D-F711-A841-8BCA-907D42530C49}" srcOrd="1" destOrd="0" presId="urn:microsoft.com/office/officeart/2005/8/layout/hierarchy4"/>
    <dgm:cxn modelId="{273C9CD5-9383-1048-BB21-A83B591872D0}" type="presParOf" srcId="{C22E2300-6861-014F-8984-459DD58884EC}" destId="{5759D113-3EF4-3D45-B598-20BC6502569C}" srcOrd="2" destOrd="0" presId="urn:microsoft.com/office/officeart/2005/8/layout/hierarchy4"/>
    <dgm:cxn modelId="{2877E02E-ABF4-A64B-986D-EA873DADACF2}" type="presParOf" srcId="{5759D113-3EF4-3D45-B598-20BC6502569C}" destId="{86B7D7DF-7BE3-454E-BF22-908FA2D61330}" srcOrd="0" destOrd="0" presId="urn:microsoft.com/office/officeart/2005/8/layout/hierarchy4"/>
    <dgm:cxn modelId="{17AC2C0B-065B-E44F-9455-EB1A961CD6C5}" type="presParOf" srcId="{5759D113-3EF4-3D45-B598-20BC6502569C}" destId="{15D92CCA-0943-BF48-BC2A-57E5461E297F}" srcOrd="1" destOrd="0" presId="urn:microsoft.com/office/officeart/2005/8/layout/hierarchy4"/>
    <dgm:cxn modelId="{D4F5853F-5955-A043-9FB3-01F334CAE544}" type="presParOf" srcId="{C22E2300-6861-014F-8984-459DD58884EC}" destId="{FD36F42B-B777-6742-80ED-0DEB6FA8541A}" srcOrd="3" destOrd="0" presId="urn:microsoft.com/office/officeart/2005/8/layout/hierarchy4"/>
    <dgm:cxn modelId="{8AD5815B-8FC4-D244-94E6-E72F1F89D6B0}" type="presParOf" srcId="{C22E2300-6861-014F-8984-459DD58884EC}" destId="{747FAF72-49A1-6B43-BEA7-F848A0BDEF95}" srcOrd="4" destOrd="0" presId="urn:microsoft.com/office/officeart/2005/8/layout/hierarchy4"/>
    <dgm:cxn modelId="{997DC007-0947-CF48-AF56-76992265D67B}" type="presParOf" srcId="{747FAF72-49A1-6B43-BEA7-F848A0BDEF95}" destId="{A796522A-3964-6A47-A44A-B0B484A4FD50}" srcOrd="0" destOrd="0" presId="urn:microsoft.com/office/officeart/2005/8/layout/hierarchy4"/>
    <dgm:cxn modelId="{D3A22358-A63D-EC4C-8FEC-69407D325507}" type="presParOf" srcId="{747FAF72-49A1-6B43-BEA7-F848A0BDEF95}" destId="{02A937FE-B798-854D-9C7B-0014FC7A1F6C}" srcOrd="1" destOrd="0" presId="urn:microsoft.com/office/officeart/2005/8/layout/hierarchy4"/>
    <dgm:cxn modelId="{E2EC5C8A-E21C-CB4F-82A0-6AE6DB0F608A}" type="presParOf" srcId="{C22E2300-6861-014F-8984-459DD58884EC}" destId="{FADEC4A3-22EC-0542-AD4A-045E5DED1E75}" srcOrd="5" destOrd="0" presId="urn:microsoft.com/office/officeart/2005/8/layout/hierarchy4"/>
    <dgm:cxn modelId="{4AD756AC-00D1-9940-B650-1E84AA0C0ACA}" type="presParOf" srcId="{C22E2300-6861-014F-8984-459DD58884EC}" destId="{DDB1A76C-CC15-4C41-8358-A23FF8449C7D}" srcOrd="6" destOrd="0" presId="urn:microsoft.com/office/officeart/2005/8/layout/hierarchy4"/>
    <dgm:cxn modelId="{95899121-54AF-C846-82BF-1CA4770A1DC6}" type="presParOf" srcId="{DDB1A76C-CC15-4C41-8358-A23FF8449C7D}" destId="{B14401FE-5679-5346-8293-BB519B120FF7}" srcOrd="0" destOrd="0" presId="urn:microsoft.com/office/officeart/2005/8/layout/hierarchy4"/>
    <dgm:cxn modelId="{8DC0CA17-D857-D046-AAB3-BBA6EADE6D69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 custT="1"/>
      <dgm:spPr>
        <a:solidFill>
          <a:srgbClr val="165AA2"/>
        </a:solidFill>
      </dgm:spPr>
      <dgm:t>
        <a:bodyPr/>
        <a:lstStyle/>
        <a:p>
          <a:r>
            <a:rPr lang="en-GB" sz="1100" b="1" noProof="0" dirty="0">
              <a:solidFill>
                <a:srgbClr val="FFFF00"/>
              </a:solidFill>
            </a:rPr>
            <a:t>DECENTRALI-SATION</a:t>
          </a:r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 custT="1"/>
      <dgm:spPr>
        <a:solidFill>
          <a:srgbClr val="165AA2"/>
        </a:solidFill>
      </dgm:spPr>
      <dgm:t>
        <a:bodyPr/>
        <a:lstStyle/>
        <a:p>
          <a:r>
            <a:rPr lang="en-US" sz="1100" b="1" dirty="0">
              <a:solidFill>
                <a:srgbClr val="FFFF00"/>
              </a:solidFill>
            </a:rPr>
            <a:t>URBAN AGENDA</a:t>
          </a:r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 custT="1"/>
      <dgm:spPr>
        <a:solidFill>
          <a:srgbClr val="165AA2"/>
        </a:solidFill>
      </dgm:spPr>
      <dgm:t>
        <a:bodyPr/>
        <a:lstStyle/>
        <a:p>
          <a:r>
            <a:rPr lang="en-US" sz="1050" b="1" dirty="0">
              <a:solidFill>
                <a:srgbClr val="FFFF00"/>
              </a:solidFill>
            </a:rPr>
            <a:t>RURAL DEV. POLICY</a:t>
          </a:r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157231" custLinFactNeighborX="2153">
        <dgm:presLayoutVars>
          <dgm:chPref val="3"/>
        </dgm:presLayoutVars>
      </dgm:prSet>
      <dgm:spPr/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 custScaleX="148018" custLinFactNeighborX="1526">
        <dgm:presLayoutVars>
          <dgm:chPref val="3"/>
        </dgm:presLayoutVars>
      </dgm:prSet>
      <dgm:spPr/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 custScaleX="129899">
        <dgm:presLayoutVars>
          <dgm:chPref val="3"/>
        </dgm:presLayoutVars>
      </dgm:prSet>
      <dgm:spPr/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99B31418-1432-684F-B1A6-2AB032382033}" type="presOf" srcId="{2050FB2B-005C-4B4C-8C5B-286355E59769}" destId="{C22E2300-6861-014F-8984-459DD58884EC}" srcOrd="0" destOrd="0" presId="urn:microsoft.com/office/officeart/2005/8/layout/hierarchy4"/>
    <dgm:cxn modelId="{662F9174-519D-8841-B48B-439EE914A8CF}" type="presOf" srcId="{5DAB59DF-C38D-D84F-B9AD-41988E8C9527}" destId="{86B7D7DF-7BE3-454E-BF22-908FA2D61330}" srcOrd="0" destOrd="0" presId="urn:microsoft.com/office/officeart/2005/8/layout/hierarchy4"/>
    <dgm:cxn modelId="{3C4F4393-8368-264E-BC84-05D17A94011E}" type="presOf" srcId="{415F5F3B-0C01-934E-90C9-9399F3D23CA0}" destId="{CD07297D-4D0A-1D46-BC1E-C7583EF780BA}" srcOrd="0" destOrd="0" presId="urn:microsoft.com/office/officeart/2005/8/layout/hierarchy4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26F05EDE-8793-0C4B-BCF3-F036ED81C1B2}" type="presOf" srcId="{706F6BFB-1AE5-6745-A20B-EDFA377E9552}" destId="{B14401FE-5679-5346-8293-BB519B120FF7}" srcOrd="0" destOrd="0" presId="urn:microsoft.com/office/officeart/2005/8/layout/hierarchy4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3BC6A584-685C-B64B-9897-A31FDAFE4DB6}" type="presParOf" srcId="{C22E2300-6861-014F-8984-459DD58884EC}" destId="{5F8D2B20-4712-9F40-927B-FE5D57872286}" srcOrd="0" destOrd="0" presId="urn:microsoft.com/office/officeart/2005/8/layout/hierarchy4"/>
    <dgm:cxn modelId="{FC44AD5A-CE45-D443-846A-36569820FD0B}" type="presParOf" srcId="{5F8D2B20-4712-9F40-927B-FE5D57872286}" destId="{CD07297D-4D0A-1D46-BC1E-C7583EF780BA}" srcOrd="0" destOrd="0" presId="urn:microsoft.com/office/officeart/2005/8/layout/hierarchy4"/>
    <dgm:cxn modelId="{65378455-8E94-1240-A021-1977FFAC957C}" type="presParOf" srcId="{5F8D2B20-4712-9F40-927B-FE5D57872286}" destId="{5A3E5182-FF69-6944-9FF6-19EC791EC2EF}" srcOrd="1" destOrd="0" presId="urn:microsoft.com/office/officeart/2005/8/layout/hierarchy4"/>
    <dgm:cxn modelId="{916CB0E7-61C2-F947-A64D-BD6A0193FD5B}" type="presParOf" srcId="{C22E2300-6861-014F-8984-459DD58884EC}" destId="{A676DE4D-F711-A841-8BCA-907D42530C49}" srcOrd="1" destOrd="0" presId="urn:microsoft.com/office/officeart/2005/8/layout/hierarchy4"/>
    <dgm:cxn modelId="{A5DB9C45-4196-674A-AEDE-036E889451D7}" type="presParOf" srcId="{C22E2300-6861-014F-8984-459DD58884EC}" destId="{5759D113-3EF4-3D45-B598-20BC6502569C}" srcOrd="2" destOrd="0" presId="urn:microsoft.com/office/officeart/2005/8/layout/hierarchy4"/>
    <dgm:cxn modelId="{EB92FBD3-969F-CC41-A0AF-884CE7D536B8}" type="presParOf" srcId="{5759D113-3EF4-3D45-B598-20BC6502569C}" destId="{86B7D7DF-7BE3-454E-BF22-908FA2D61330}" srcOrd="0" destOrd="0" presId="urn:microsoft.com/office/officeart/2005/8/layout/hierarchy4"/>
    <dgm:cxn modelId="{41067934-BB37-5D4F-AD32-686B982547A1}" type="presParOf" srcId="{5759D113-3EF4-3D45-B598-20BC6502569C}" destId="{15D92CCA-0943-BF48-BC2A-57E5461E297F}" srcOrd="1" destOrd="0" presId="urn:microsoft.com/office/officeart/2005/8/layout/hierarchy4"/>
    <dgm:cxn modelId="{B6A5D2F5-D801-E34F-A3BA-419B6EDEB0B1}" type="presParOf" srcId="{C22E2300-6861-014F-8984-459DD58884EC}" destId="{FD36F42B-B777-6742-80ED-0DEB6FA8541A}" srcOrd="3" destOrd="0" presId="urn:microsoft.com/office/officeart/2005/8/layout/hierarchy4"/>
    <dgm:cxn modelId="{7A19A23A-B996-D444-B6FF-89F7A85C2AD9}" type="presParOf" srcId="{C22E2300-6861-014F-8984-459DD58884EC}" destId="{DDB1A76C-CC15-4C41-8358-A23FF8449C7D}" srcOrd="4" destOrd="0" presId="urn:microsoft.com/office/officeart/2005/8/layout/hierarchy4"/>
    <dgm:cxn modelId="{0B3448F9-78E7-1A4F-A21F-E10EE1A49B0B}" type="presParOf" srcId="{DDB1A76C-CC15-4C41-8358-A23FF8449C7D}" destId="{B14401FE-5679-5346-8293-BB519B120FF7}" srcOrd="0" destOrd="0" presId="urn:microsoft.com/office/officeart/2005/8/layout/hierarchy4"/>
    <dgm:cxn modelId="{8C87D120-B5A7-6D40-8B68-7F5313E28C87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 custT="1"/>
      <dgm:spPr>
        <a:solidFill>
          <a:srgbClr val="165AA2"/>
        </a:solidFill>
      </dgm:spPr>
      <dgm:t>
        <a:bodyPr/>
        <a:lstStyle/>
        <a:p>
          <a:r>
            <a:rPr lang="en-US" sz="1150" b="1" dirty="0">
              <a:solidFill>
                <a:srgbClr val="FFFF00"/>
              </a:solidFill>
            </a:rPr>
            <a:t>INTERGOVT. COOPERATION</a:t>
          </a:r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706F6BFB-1AE5-6745-A20B-EDFA377E9552}">
      <dgm:prSet custT="1"/>
      <dgm:spPr>
        <a:solidFill>
          <a:srgbClr val="165AA2"/>
        </a:solidFill>
      </dgm:spPr>
      <dgm:t>
        <a:bodyPr/>
        <a:lstStyle/>
        <a:p>
          <a:r>
            <a:rPr lang="en-US" sz="1200" b="1" dirty="0">
              <a:solidFill>
                <a:srgbClr val="FFFF00"/>
              </a:solidFill>
            </a:rPr>
            <a:t>CITIZENSHIP</a:t>
          </a:r>
        </a:p>
        <a:p>
          <a:r>
            <a:rPr lang="en-US" sz="1200" b="1" dirty="0">
              <a:solidFill>
                <a:srgbClr val="FFFF00"/>
              </a:solidFill>
            </a:rPr>
            <a:t>PPP</a:t>
          </a:r>
          <a:endParaRPr lang="en-US" sz="1200" dirty="0"/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5DAB59DF-C38D-D84F-B9AD-41988E8C9527}">
      <dgm:prSet custT="1"/>
      <dgm:spPr>
        <a:solidFill>
          <a:srgbClr val="165AA2"/>
        </a:solidFill>
      </dgm:spPr>
      <dgm:t>
        <a:bodyPr/>
        <a:lstStyle/>
        <a:p>
          <a:r>
            <a:rPr lang="en-US" sz="1200" b="1" dirty="0">
              <a:solidFill>
                <a:srgbClr val="FFFF00"/>
              </a:solidFill>
            </a:rPr>
            <a:t>LEADERSHIP + ADMIN CAPACITY</a:t>
          </a:r>
          <a:endParaRPr lang="en-US" sz="1200" dirty="0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134834" custLinFactNeighborX="2153">
        <dgm:presLayoutVars>
          <dgm:chPref val="3"/>
        </dgm:presLayoutVars>
      </dgm:prSet>
      <dgm:spPr/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 custScaleX="119425">
        <dgm:presLayoutVars>
          <dgm:chPref val="3"/>
        </dgm:presLayoutVars>
      </dgm:prSet>
      <dgm:spPr/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 custScaleX="133966">
        <dgm:presLayoutVars>
          <dgm:chPref val="3"/>
        </dgm:presLayoutVars>
      </dgm:prSet>
      <dgm:spPr/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79DF4E5D-35E9-DB42-875C-B51333F83AD2}" type="presOf" srcId="{415F5F3B-0C01-934E-90C9-9399F3D23CA0}" destId="{CD07297D-4D0A-1D46-BC1E-C7583EF780BA}" srcOrd="0" destOrd="0" presId="urn:microsoft.com/office/officeart/2005/8/layout/hierarchy4"/>
    <dgm:cxn modelId="{B75DA560-6BE3-6347-B26A-487C37D6B687}" type="presOf" srcId="{2050FB2B-005C-4B4C-8C5B-286355E59769}" destId="{C22E2300-6861-014F-8984-459DD58884EC}" srcOrd="0" destOrd="0" presId="urn:microsoft.com/office/officeart/2005/8/layout/hierarchy4"/>
    <dgm:cxn modelId="{F004D26E-9E00-F64A-8A69-C6CBCEEDAFC4}" type="presOf" srcId="{5DAB59DF-C38D-D84F-B9AD-41988E8C9527}" destId="{86B7D7DF-7BE3-454E-BF22-908FA2D61330}" srcOrd="0" destOrd="0" presId="urn:microsoft.com/office/officeart/2005/8/layout/hierarchy4"/>
    <dgm:cxn modelId="{5DD7CDA6-812D-DE47-BA5D-A70416D27B30}" type="presOf" srcId="{706F6BFB-1AE5-6745-A20B-EDFA377E9552}" destId="{B14401FE-5679-5346-8293-BB519B120FF7}" srcOrd="0" destOrd="0" presId="urn:microsoft.com/office/officeart/2005/8/layout/hierarchy4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0A719827-9A50-E645-82D6-A4DB2DE337A1}" type="presParOf" srcId="{C22E2300-6861-014F-8984-459DD58884EC}" destId="{5F8D2B20-4712-9F40-927B-FE5D57872286}" srcOrd="0" destOrd="0" presId="urn:microsoft.com/office/officeart/2005/8/layout/hierarchy4"/>
    <dgm:cxn modelId="{0531B5DE-3FFA-6244-BB40-E62759A7C4EC}" type="presParOf" srcId="{5F8D2B20-4712-9F40-927B-FE5D57872286}" destId="{CD07297D-4D0A-1D46-BC1E-C7583EF780BA}" srcOrd="0" destOrd="0" presId="urn:microsoft.com/office/officeart/2005/8/layout/hierarchy4"/>
    <dgm:cxn modelId="{740D8A88-91FD-F346-B095-CED4BC44B808}" type="presParOf" srcId="{5F8D2B20-4712-9F40-927B-FE5D57872286}" destId="{5A3E5182-FF69-6944-9FF6-19EC791EC2EF}" srcOrd="1" destOrd="0" presId="urn:microsoft.com/office/officeart/2005/8/layout/hierarchy4"/>
    <dgm:cxn modelId="{BDCCEC25-89C6-7B42-AC19-60BFC4534062}" type="presParOf" srcId="{C22E2300-6861-014F-8984-459DD58884EC}" destId="{A676DE4D-F711-A841-8BCA-907D42530C49}" srcOrd="1" destOrd="0" presId="urn:microsoft.com/office/officeart/2005/8/layout/hierarchy4"/>
    <dgm:cxn modelId="{C0F638CE-6B68-7C44-9B5C-E3FA23743D43}" type="presParOf" srcId="{C22E2300-6861-014F-8984-459DD58884EC}" destId="{5759D113-3EF4-3D45-B598-20BC6502569C}" srcOrd="2" destOrd="0" presId="urn:microsoft.com/office/officeart/2005/8/layout/hierarchy4"/>
    <dgm:cxn modelId="{24F9468D-7F90-9745-9F90-3C94F0D92ED3}" type="presParOf" srcId="{5759D113-3EF4-3D45-B598-20BC6502569C}" destId="{86B7D7DF-7BE3-454E-BF22-908FA2D61330}" srcOrd="0" destOrd="0" presId="urn:microsoft.com/office/officeart/2005/8/layout/hierarchy4"/>
    <dgm:cxn modelId="{D9EA32F7-3392-4F4A-A294-3D121C1E39BD}" type="presParOf" srcId="{5759D113-3EF4-3D45-B598-20BC6502569C}" destId="{15D92CCA-0943-BF48-BC2A-57E5461E297F}" srcOrd="1" destOrd="0" presId="urn:microsoft.com/office/officeart/2005/8/layout/hierarchy4"/>
    <dgm:cxn modelId="{79AF110D-4360-E746-8E48-BF43A3FB0645}" type="presParOf" srcId="{C22E2300-6861-014F-8984-459DD58884EC}" destId="{FD36F42B-B777-6742-80ED-0DEB6FA8541A}" srcOrd="3" destOrd="0" presId="urn:microsoft.com/office/officeart/2005/8/layout/hierarchy4"/>
    <dgm:cxn modelId="{1FED7B2A-B221-9E47-BD7E-9F77FDCE9306}" type="presParOf" srcId="{C22E2300-6861-014F-8984-459DD58884EC}" destId="{DDB1A76C-CC15-4C41-8358-A23FF8449C7D}" srcOrd="4" destOrd="0" presId="urn:microsoft.com/office/officeart/2005/8/layout/hierarchy4"/>
    <dgm:cxn modelId="{B74979CC-2EB6-9542-BF5F-D3E7A7B282D4}" type="presParOf" srcId="{DDB1A76C-CC15-4C41-8358-A23FF8449C7D}" destId="{B14401FE-5679-5346-8293-BB519B120FF7}" srcOrd="0" destOrd="0" presId="urn:microsoft.com/office/officeart/2005/8/layout/hierarchy4"/>
    <dgm:cxn modelId="{F3C118ED-FBB6-8548-8B97-9CEA8E7698C1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50FB2B-005C-4B4C-8C5B-286355E59769}" type="doc">
      <dgm:prSet loTypeId="urn:microsoft.com/office/officeart/2005/8/layout/hierarchy4" loCatId="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5F5F3B-0C01-934E-90C9-9399F3D23CA0}">
      <dgm:prSet/>
      <dgm:spPr>
        <a:solidFill>
          <a:srgbClr val="165AA2"/>
        </a:solidFill>
      </dgm:spPr>
      <dgm:t>
        <a:bodyPr/>
        <a:lstStyle/>
        <a:p>
          <a:r>
            <a:rPr lang="fr-BE" b="1" noProof="0" dirty="0">
              <a:solidFill>
                <a:srgbClr val="FFFF00"/>
              </a:solidFill>
            </a:rPr>
            <a:t>SERVICE DELIVERY</a:t>
          </a:r>
          <a:endParaRPr lang="en-GB" noProof="0" dirty="0"/>
        </a:p>
      </dgm:t>
    </dgm:pt>
    <dgm:pt modelId="{FAAFBF56-3B22-2F4C-8661-ECCDC6B4ED7D}" type="parTrans" cxnId="{983DDB01-6F30-3C40-BA85-44B07794BE16}">
      <dgm:prSet/>
      <dgm:spPr/>
      <dgm:t>
        <a:bodyPr/>
        <a:lstStyle/>
        <a:p>
          <a:endParaRPr lang="en-US"/>
        </a:p>
      </dgm:t>
    </dgm:pt>
    <dgm:pt modelId="{D616A1A0-58B7-484E-A39D-799010F2C1B0}" type="sibTrans" cxnId="{983DDB01-6F30-3C40-BA85-44B07794BE16}">
      <dgm:prSet/>
      <dgm:spPr/>
      <dgm:t>
        <a:bodyPr/>
        <a:lstStyle/>
        <a:p>
          <a:endParaRPr lang="en-US"/>
        </a:p>
      </dgm:t>
    </dgm:pt>
    <dgm:pt modelId="{5DAB59DF-C38D-D84F-B9AD-41988E8C9527}">
      <dgm:prSet/>
      <dgm:spPr>
        <a:solidFill>
          <a:srgbClr val="165AA2"/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</a:rPr>
            <a:t>ENVIRONMENTAL MANAGEMENT</a:t>
          </a:r>
          <a:endParaRPr lang="en-US" dirty="0"/>
        </a:p>
      </dgm:t>
    </dgm:pt>
    <dgm:pt modelId="{A5E352AD-3DB7-AE4C-AF62-103EFA4EB945}" type="parTrans" cxnId="{B2490DFA-EF2D-B04C-B828-CD962BDBD4D9}">
      <dgm:prSet/>
      <dgm:spPr/>
      <dgm:t>
        <a:bodyPr/>
        <a:lstStyle/>
        <a:p>
          <a:endParaRPr lang="en-US"/>
        </a:p>
      </dgm:t>
    </dgm:pt>
    <dgm:pt modelId="{D137CA65-F58F-F540-A224-F02FC983F6B0}" type="sibTrans" cxnId="{B2490DFA-EF2D-B04C-B828-CD962BDBD4D9}">
      <dgm:prSet/>
      <dgm:spPr/>
      <dgm:t>
        <a:bodyPr/>
        <a:lstStyle/>
        <a:p>
          <a:endParaRPr lang="en-US"/>
        </a:p>
      </dgm:t>
    </dgm:pt>
    <dgm:pt modelId="{706F6BFB-1AE5-6745-A20B-EDFA377E9552}">
      <dgm:prSet/>
      <dgm:spPr>
        <a:solidFill>
          <a:srgbClr val="165AA2"/>
        </a:solidFill>
      </dgm:spPr>
      <dgm:t>
        <a:bodyPr/>
        <a:lstStyle/>
        <a:p>
          <a:r>
            <a:rPr lang="en-US" b="1" dirty="0">
              <a:solidFill>
                <a:srgbClr val="FFFF00"/>
              </a:solidFill>
            </a:rPr>
            <a:t>ECONOMIC DEVELOPMENT</a:t>
          </a:r>
        </a:p>
      </dgm:t>
    </dgm:pt>
    <dgm:pt modelId="{31617DB7-7E87-D543-B34C-8F40883C8137}" type="parTrans" cxnId="{A27C9AAD-6EAE-5944-86F1-95E0A617492D}">
      <dgm:prSet/>
      <dgm:spPr/>
      <dgm:t>
        <a:bodyPr/>
        <a:lstStyle/>
        <a:p>
          <a:endParaRPr lang="en-US"/>
        </a:p>
      </dgm:t>
    </dgm:pt>
    <dgm:pt modelId="{74EC8AAA-E0AA-EA41-BE5B-78C6807C23C6}" type="sibTrans" cxnId="{A27C9AAD-6EAE-5944-86F1-95E0A617492D}">
      <dgm:prSet/>
      <dgm:spPr/>
      <dgm:t>
        <a:bodyPr/>
        <a:lstStyle/>
        <a:p>
          <a:endParaRPr lang="en-US"/>
        </a:p>
      </dgm:t>
    </dgm:pt>
    <dgm:pt modelId="{C22E2300-6861-014F-8984-459DD58884EC}" type="pres">
      <dgm:prSet presAssocID="{2050FB2B-005C-4B4C-8C5B-286355E597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8D2B20-4712-9F40-927B-FE5D57872286}" type="pres">
      <dgm:prSet presAssocID="{415F5F3B-0C01-934E-90C9-9399F3D23CA0}" presName="vertOne" presStyleCnt="0"/>
      <dgm:spPr/>
    </dgm:pt>
    <dgm:pt modelId="{CD07297D-4D0A-1D46-BC1E-C7583EF780BA}" type="pres">
      <dgm:prSet presAssocID="{415F5F3B-0C01-934E-90C9-9399F3D23CA0}" presName="txOne" presStyleLbl="node0" presStyleIdx="0" presStyleCnt="3" custScaleX="93985" custScaleY="55623" custLinFactNeighborX="-3982">
        <dgm:presLayoutVars>
          <dgm:chPref val="3"/>
        </dgm:presLayoutVars>
      </dgm:prSet>
      <dgm:spPr/>
    </dgm:pt>
    <dgm:pt modelId="{5A3E5182-FF69-6944-9FF6-19EC791EC2EF}" type="pres">
      <dgm:prSet presAssocID="{415F5F3B-0C01-934E-90C9-9399F3D23CA0}" presName="horzOne" presStyleCnt="0"/>
      <dgm:spPr/>
    </dgm:pt>
    <dgm:pt modelId="{A676DE4D-F711-A841-8BCA-907D42530C49}" type="pres">
      <dgm:prSet presAssocID="{D616A1A0-58B7-484E-A39D-799010F2C1B0}" presName="sibSpaceOne" presStyleCnt="0"/>
      <dgm:spPr/>
    </dgm:pt>
    <dgm:pt modelId="{5759D113-3EF4-3D45-B598-20BC6502569C}" type="pres">
      <dgm:prSet presAssocID="{5DAB59DF-C38D-D84F-B9AD-41988E8C9527}" presName="vertOne" presStyleCnt="0"/>
      <dgm:spPr/>
    </dgm:pt>
    <dgm:pt modelId="{86B7D7DF-7BE3-454E-BF22-908FA2D61330}" type="pres">
      <dgm:prSet presAssocID="{5DAB59DF-C38D-D84F-B9AD-41988E8C9527}" presName="txOne" presStyleLbl="node0" presStyleIdx="1" presStyleCnt="3" custScaleY="55623">
        <dgm:presLayoutVars>
          <dgm:chPref val="3"/>
        </dgm:presLayoutVars>
      </dgm:prSet>
      <dgm:spPr/>
    </dgm:pt>
    <dgm:pt modelId="{15D92CCA-0943-BF48-BC2A-57E5461E297F}" type="pres">
      <dgm:prSet presAssocID="{5DAB59DF-C38D-D84F-B9AD-41988E8C9527}" presName="horzOne" presStyleCnt="0"/>
      <dgm:spPr/>
    </dgm:pt>
    <dgm:pt modelId="{FD36F42B-B777-6742-80ED-0DEB6FA8541A}" type="pres">
      <dgm:prSet presAssocID="{D137CA65-F58F-F540-A224-F02FC983F6B0}" presName="sibSpaceOne" presStyleCnt="0"/>
      <dgm:spPr/>
    </dgm:pt>
    <dgm:pt modelId="{DDB1A76C-CC15-4C41-8358-A23FF8449C7D}" type="pres">
      <dgm:prSet presAssocID="{706F6BFB-1AE5-6745-A20B-EDFA377E9552}" presName="vertOne" presStyleCnt="0"/>
      <dgm:spPr/>
    </dgm:pt>
    <dgm:pt modelId="{B14401FE-5679-5346-8293-BB519B120FF7}" type="pres">
      <dgm:prSet presAssocID="{706F6BFB-1AE5-6745-A20B-EDFA377E9552}" presName="txOne" presStyleLbl="node0" presStyleIdx="2" presStyleCnt="3" custScaleY="55623">
        <dgm:presLayoutVars>
          <dgm:chPref val="3"/>
        </dgm:presLayoutVars>
      </dgm:prSet>
      <dgm:spPr/>
    </dgm:pt>
    <dgm:pt modelId="{021D1187-DF14-474C-9E27-512ECAF3E756}" type="pres">
      <dgm:prSet presAssocID="{706F6BFB-1AE5-6745-A20B-EDFA377E9552}" presName="horzOne" presStyleCnt="0"/>
      <dgm:spPr/>
    </dgm:pt>
  </dgm:ptLst>
  <dgm:cxnLst>
    <dgm:cxn modelId="{983DDB01-6F30-3C40-BA85-44B07794BE16}" srcId="{2050FB2B-005C-4B4C-8C5B-286355E59769}" destId="{415F5F3B-0C01-934E-90C9-9399F3D23CA0}" srcOrd="0" destOrd="0" parTransId="{FAAFBF56-3B22-2F4C-8661-ECCDC6B4ED7D}" sibTransId="{D616A1A0-58B7-484E-A39D-799010F2C1B0}"/>
    <dgm:cxn modelId="{D7126D19-677F-4DE6-AC26-D41848055637}" type="presOf" srcId="{5DAB59DF-C38D-D84F-B9AD-41988E8C9527}" destId="{86B7D7DF-7BE3-454E-BF22-908FA2D61330}" srcOrd="0" destOrd="0" presId="urn:microsoft.com/office/officeart/2005/8/layout/hierarchy4"/>
    <dgm:cxn modelId="{2E2DD51D-5BBE-4361-9F64-088C0288866A}" type="presOf" srcId="{415F5F3B-0C01-934E-90C9-9399F3D23CA0}" destId="{CD07297D-4D0A-1D46-BC1E-C7583EF780BA}" srcOrd="0" destOrd="0" presId="urn:microsoft.com/office/officeart/2005/8/layout/hierarchy4"/>
    <dgm:cxn modelId="{00B6B522-5263-4504-9F07-00E7934F4F5E}" type="presOf" srcId="{2050FB2B-005C-4B4C-8C5B-286355E59769}" destId="{C22E2300-6861-014F-8984-459DD58884EC}" srcOrd="0" destOrd="0" presId="urn:microsoft.com/office/officeart/2005/8/layout/hierarchy4"/>
    <dgm:cxn modelId="{BEA62B44-468A-49E3-A972-341260781BFF}" type="presOf" srcId="{706F6BFB-1AE5-6745-A20B-EDFA377E9552}" destId="{B14401FE-5679-5346-8293-BB519B120FF7}" srcOrd="0" destOrd="0" presId="urn:microsoft.com/office/officeart/2005/8/layout/hierarchy4"/>
    <dgm:cxn modelId="{A27C9AAD-6EAE-5944-86F1-95E0A617492D}" srcId="{2050FB2B-005C-4B4C-8C5B-286355E59769}" destId="{706F6BFB-1AE5-6745-A20B-EDFA377E9552}" srcOrd="2" destOrd="0" parTransId="{31617DB7-7E87-D543-B34C-8F40883C8137}" sibTransId="{74EC8AAA-E0AA-EA41-BE5B-78C6807C23C6}"/>
    <dgm:cxn modelId="{B2490DFA-EF2D-B04C-B828-CD962BDBD4D9}" srcId="{2050FB2B-005C-4B4C-8C5B-286355E59769}" destId="{5DAB59DF-C38D-D84F-B9AD-41988E8C9527}" srcOrd="1" destOrd="0" parTransId="{A5E352AD-3DB7-AE4C-AF62-103EFA4EB945}" sibTransId="{D137CA65-F58F-F540-A224-F02FC983F6B0}"/>
    <dgm:cxn modelId="{BE350DCA-5E77-4845-A305-0A918D5F462C}" type="presParOf" srcId="{C22E2300-6861-014F-8984-459DD58884EC}" destId="{5F8D2B20-4712-9F40-927B-FE5D57872286}" srcOrd="0" destOrd="0" presId="urn:microsoft.com/office/officeart/2005/8/layout/hierarchy4"/>
    <dgm:cxn modelId="{C33BD3BA-9756-48A3-8F11-7A493B1383FD}" type="presParOf" srcId="{5F8D2B20-4712-9F40-927B-FE5D57872286}" destId="{CD07297D-4D0A-1D46-BC1E-C7583EF780BA}" srcOrd="0" destOrd="0" presId="urn:microsoft.com/office/officeart/2005/8/layout/hierarchy4"/>
    <dgm:cxn modelId="{3D1BEA97-C510-420D-97F3-D70E724233FB}" type="presParOf" srcId="{5F8D2B20-4712-9F40-927B-FE5D57872286}" destId="{5A3E5182-FF69-6944-9FF6-19EC791EC2EF}" srcOrd="1" destOrd="0" presId="urn:microsoft.com/office/officeart/2005/8/layout/hierarchy4"/>
    <dgm:cxn modelId="{BA53E3B5-A1C1-4E45-8F1D-668198A9F0E4}" type="presParOf" srcId="{C22E2300-6861-014F-8984-459DD58884EC}" destId="{A676DE4D-F711-A841-8BCA-907D42530C49}" srcOrd="1" destOrd="0" presId="urn:microsoft.com/office/officeart/2005/8/layout/hierarchy4"/>
    <dgm:cxn modelId="{A0BAAA4E-2F78-4EE2-9442-9A74D53A64A4}" type="presParOf" srcId="{C22E2300-6861-014F-8984-459DD58884EC}" destId="{5759D113-3EF4-3D45-B598-20BC6502569C}" srcOrd="2" destOrd="0" presId="urn:microsoft.com/office/officeart/2005/8/layout/hierarchy4"/>
    <dgm:cxn modelId="{BDA2BBCA-D179-45DD-A325-1C46D7B5A648}" type="presParOf" srcId="{5759D113-3EF4-3D45-B598-20BC6502569C}" destId="{86B7D7DF-7BE3-454E-BF22-908FA2D61330}" srcOrd="0" destOrd="0" presId="urn:microsoft.com/office/officeart/2005/8/layout/hierarchy4"/>
    <dgm:cxn modelId="{3B470C7C-FA1E-4C36-949E-81619960BE21}" type="presParOf" srcId="{5759D113-3EF4-3D45-B598-20BC6502569C}" destId="{15D92CCA-0943-BF48-BC2A-57E5461E297F}" srcOrd="1" destOrd="0" presId="urn:microsoft.com/office/officeart/2005/8/layout/hierarchy4"/>
    <dgm:cxn modelId="{4C149BFB-22BA-4A5C-B945-6053CAD69FCA}" type="presParOf" srcId="{C22E2300-6861-014F-8984-459DD58884EC}" destId="{FD36F42B-B777-6742-80ED-0DEB6FA8541A}" srcOrd="3" destOrd="0" presId="urn:microsoft.com/office/officeart/2005/8/layout/hierarchy4"/>
    <dgm:cxn modelId="{B09EAE5C-5F3D-4CA3-8198-E887D6F94B0F}" type="presParOf" srcId="{C22E2300-6861-014F-8984-459DD58884EC}" destId="{DDB1A76C-CC15-4C41-8358-A23FF8449C7D}" srcOrd="4" destOrd="0" presId="urn:microsoft.com/office/officeart/2005/8/layout/hierarchy4"/>
    <dgm:cxn modelId="{A4EAEA35-8515-4682-ABA8-B4A9217E292F}" type="presParOf" srcId="{DDB1A76C-CC15-4C41-8358-A23FF8449C7D}" destId="{B14401FE-5679-5346-8293-BB519B120FF7}" srcOrd="0" destOrd="0" presId="urn:microsoft.com/office/officeart/2005/8/layout/hierarchy4"/>
    <dgm:cxn modelId="{E69A7C68-0469-4144-BE53-850E4021BD7F}" type="presParOf" srcId="{DDB1A76C-CC15-4C41-8358-A23FF8449C7D}" destId="{021D1187-DF14-474C-9E27-512ECAF3E7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0" y="0"/>
          <a:ext cx="1988524" cy="168674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COMPREHENSIVE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MANDATE</a:t>
          </a:r>
        </a:p>
      </dsp:txBody>
      <dsp:txXfrm>
        <a:off x="49403" y="49403"/>
        <a:ext cx="1889718" cy="1587937"/>
      </dsp:txXfrm>
    </dsp:sp>
    <dsp:sp modelId="{86B7D7DF-7BE3-454E-BF22-908FA2D61330}">
      <dsp:nvSpPr>
        <dsp:cNvPr id="0" name=""/>
        <dsp:cNvSpPr/>
      </dsp:nvSpPr>
      <dsp:spPr>
        <a:xfrm>
          <a:off x="2287479" y="0"/>
          <a:ext cx="1779153" cy="168674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LONG TERM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PLANNING</a:t>
          </a:r>
        </a:p>
      </dsp:txBody>
      <dsp:txXfrm>
        <a:off x="2336882" y="49403"/>
        <a:ext cx="1680347" cy="1587937"/>
      </dsp:txXfrm>
    </dsp:sp>
    <dsp:sp modelId="{A796522A-3964-6A47-A44A-B0B484A4FD50}">
      <dsp:nvSpPr>
        <dsp:cNvPr id="0" name=""/>
        <dsp:cNvSpPr/>
      </dsp:nvSpPr>
      <dsp:spPr>
        <a:xfrm>
          <a:off x="4365531" y="0"/>
          <a:ext cx="1779153" cy="168674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STRONG FINANCES</a:t>
          </a:r>
          <a:endParaRPr lang="en-US" sz="1400" kern="1200" dirty="0"/>
        </a:p>
      </dsp:txBody>
      <dsp:txXfrm>
        <a:off x="4414934" y="49403"/>
        <a:ext cx="1680347" cy="1587937"/>
      </dsp:txXfrm>
    </dsp:sp>
    <dsp:sp modelId="{B14401FE-5679-5346-8293-BB519B120FF7}">
      <dsp:nvSpPr>
        <dsp:cNvPr id="0" name=""/>
        <dsp:cNvSpPr/>
      </dsp:nvSpPr>
      <dsp:spPr>
        <a:xfrm>
          <a:off x="6443582" y="0"/>
          <a:ext cx="2129789" cy="168674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EFFICIENT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IMPLEMENTATION</a:t>
          </a:r>
        </a:p>
      </dsp:txBody>
      <dsp:txXfrm>
        <a:off x="6492985" y="49403"/>
        <a:ext cx="2030983" cy="1587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1380" y="0"/>
          <a:ext cx="1417038" cy="1633289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rgbClr val="FFFF00"/>
              </a:solidFill>
            </a:rPr>
            <a:t>DECENTRALI-SATION</a:t>
          </a:r>
        </a:p>
      </dsp:txBody>
      <dsp:txXfrm>
        <a:off x="62884" y="41504"/>
        <a:ext cx="1334030" cy="1550281"/>
      </dsp:txXfrm>
    </dsp:sp>
    <dsp:sp modelId="{86B7D7DF-7BE3-454E-BF22-908FA2D61330}">
      <dsp:nvSpPr>
        <dsp:cNvPr id="0" name=""/>
        <dsp:cNvSpPr/>
      </dsp:nvSpPr>
      <dsp:spPr>
        <a:xfrm>
          <a:off x="1584177" y="0"/>
          <a:ext cx="1334006" cy="1633289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FF00"/>
              </a:solidFill>
            </a:rPr>
            <a:t>URBAN AGENDA</a:t>
          </a:r>
        </a:p>
      </dsp:txBody>
      <dsp:txXfrm>
        <a:off x="1623249" y="39072"/>
        <a:ext cx="1255862" cy="1555145"/>
      </dsp:txXfrm>
    </dsp:sp>
    <dsp:sp modelId="{B14401FE-5679-5346-8293-BB519B120FF7}">
      <dsp:nvSpPr>
        <dsp:cNvPr id="0" name=""/>
        <dsp:cNvSpPr/>
      </dsp:nvSpPr>
      <dsp:spPr>
        <a:xfrm>
          <a:off x="3055840" y="0"/>
          <a:ext cx="1170709" cy="1633289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rgbClr val="FFFF00"/>
              </a:solidFill>
            </a:rPr>
            <a:t>RURAL DEV. POLICY</a:t>
          </a:r>
        </a:p>
      </dsp:txBody>
      <dsp:txXfrm>
        <a:off x="3090129" y="34289"/>
        <a:ext cx="1102131" cy="1564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3115" y="0"/>
          <a:ext cx="1444910" cy="161906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1" kern="1200" dirty="0">
              <a:solidFill>
                <a:srgbClr val="FFFF00"/>
              </a:solidFill>
            </a:rPr>
            <a:t>INTERGOVT. COOPERATION</a:t>
          </a:r>
        </a:p>
      </dsp:txBody>
      <dsp:txXfrm>
        <a:off x="65435" y="42320"/>
        <a:ext cx="1360270" cy="1534423"/>
      </dsp:txXfrm>
    </dsp:sp>
    <dsp:sp modelId="{86B7D7DF-7BE3-454E-BF22-908FA2D61330}">
      <dsp:nvSpPr>
        <dsp:cNvPr id="0" name=""/>
        <dsp:cNvSpPr/>
      </dsp:nvSpPr>
      <dsp:spPr>
        <a:xfrm>
          <a:off x="1624986" y="0"/>
          <a:ext cx="1279784" cy="161906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LEADERSHIP + ADMIN CAPACITY</a:t>
          </a:r>
          <a:endParaRPr lang="en-US" sz="1200" kern="1200" dirty="0"/>
        </a:p>
      </dsp:txBody>
      <dsp:txXfrm>
        <a:off x="1662470" y="37484"/>
        <a:ext cx="1204816" cy="1544095"/>
      </dsp:txXfrm>
    </dsp:sp>
    <dsp:sp modelId="{B14401FE-5679-5346-8293-BB519B120FF7}">
      <dsp:nvSpPr>
        <dsp:cNvPr id="0" name=""/>
        <dsp:cNvSpPr/>
      </dsp:nvSpPr>
      <dsp:spPr>
        <a:xfrm>
          <a:off x="3084803" y="0"/>
          <a:ext cx="1435608" cy="161906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CITIZENSHIP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PPP</a:t>
          </a:r>
          <a:endParaRPr lang="en-US" sz="1200" kern="1200" dirty="0"/>
        </a:p>
      </dsp:txBody>
      <dsp:txXfrm>
        <a:off x="3126851" y="42048"/>
        <a:ext cx="1351512" cy="15349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0" y="311123"/>
          <a:ext cx="1871987" cy="779936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noProof="0" dirty="0">
              <a:solidFill>
                <a:srgbClr val="FFFF00"/>
              </a:solidFill>
            </a:rPr>
            <a:t>SERVICE DELIVERY</a:t>
          </a:r>
          <a:endParaRPr lang="en-GB" sz="1400" kern="1200" noProof="0" dirty="0"/>
        </a:p>
      </dsp:txBody>
      <dsp:txXfrm>
        <a:off x="22844" y="333967"/>
        <a:ext cx="1826299" cy="734248"/>
      </dsp:txXfrm>
    </dsp:sp>
    <dsp:sp modelId="{86B7D7DF-7BE3-454E-BF22-908FA2D61330}">
      <dsp:nvSpPr>
        <dsp:cNvPr id="0" name=""/>
        <dsp:cNvSpPr/>
      </dsp:nvSpPr>
      <dsp:spPr>
        <a:xfrm>
          <a:off x="2207555" y="311123"/>
          <a:ext cx="1991794" cy="779936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ENVIRONMENTAL MANAGEMENT</a:t>
          </a:r>
          <a:endParaRPr lang="en-US" sz="1400" kern="1200" dirty="0"/>
        </a:p>
      </dsp:txBody>
      <dsp:txXfrm>
        <a:off x="2230399" y="333967"/>
        <a:ext cx="1946106" cy="734248"/>
      </dsp:txXfrm>
    </dsp:sp>
    <dsp:sp modelId="{B14401FE-5679-5346-8293-BB519B120FF7}">
      <dsp:nvSpPr>
        <dsp:cNvPr id="0" name=""/>
        <dsp:cNvSpPr/>
      </dsp:nvSpPr>
      <dsp:spPr>
        <a:xfrm>
          <a:off x="4533971" y="311123"/>
          <a:ext cx="1991794" cy="779936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ECONOMIC DEVELOPMENT</a:t>
          </a:r>
        </a:p>
      </dsp:txBody>
      <dsp:txXfrm>
        <a:off x="4556815" y="333967"/>
        <a:ext cx="1946106" cy="7342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0" y="0"/>
          <a:ext cx="1988524" cy="168674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COMPREHENSIVE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MANDATE</a:t>
          </a:r>
        </a:p>
      </dsp:txBody>
      <dsp:txXfrm>
        <a:off x="49403" y="49403"/>
        <a:ext cx="1889718" cy="1587937"/>
      </dsp:txXfrm>
    </dsp:sp>
    <dsp:sp modelId="{86B7D7DF-7BE3-454E-BF22-908FA2D61330}">
      <dsp:nvSpPr>
        <dsp:cNvPr id="0" name=""/>
        <dsp:cNvSpPr/>
      </dsp:nvSpPr>
      <dsp:spPr>
        <a:xfrm>
          <a:off x="2287479" y="0"/>
          <a:ext cx="1779153" cy="168674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LONG TERM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PLANNING</a:t>
          </a:r>
        </a:p>
      </dsp:txBody>
      <dsp:txXfrm>
        <a:off x="2336882" y="49403"/>
        <a:ext cx="1680347" cy="1587937"/>
      </dsp:txXfrm>
    </dsp:sp>
    <dsp:sp modelId="{A796522A-3964-6A47-A44A-B0B484A4FD50}">
      <dsp:nvSpPr>
        <dsp:cNvPr id="0" name=""/>
        <dsp:cNvSpPr/>
      </dsp:nvSpPr>
      <dsp:spPr>
        <a:xfrm>
          <a:off x="4365531" y="0"/>
          <a:ext cx="1779153" cy="168674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STRONG FINANCES</a:t>
          </a:r>
          <a:endParaRPr lang="en-US" sz="1400" kern="1200" dirty="0"/>
        </a:p>
      </dsp:txBody>
      <dsp:txXfrm>
        <a:off x="4414934" y="49403"/>
        <a:ext cx="1680347" cy="1587937"/>
      </dsp:txXfrm>
    </dsp:sp>
    <dsp:sp modelId="{B14401FE-5679-5346-8293-BB519B120FF7}">
      <dsp:nvSpPr>
        <dsp:cNvPr id="0" name=""/>
        <dsp:cNvSpPr/>
      </dsp:nvSpPr>
      <dsp:spPr>
        <a:xfrm>
          <a:off x="6443582" y="0"/>
          <a:ext cx="2129789" cy="168674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solidFill>
            <a:srgbClr val="BDDEFF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EFFICIENT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IMPLEMENTATION</a:t>
          </a:r>
        </a:p>
      </dsp:txBody>
      <dsp:txXfrm>
        <a:off x="6492985" y="49403"/>
        <a:ext cx="2030983" cy="1587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1380" y="0"/>
          <a:ext cx="1417038" cy="1633289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noProof="0" dirty="0">
              <a:solidFill>
                <a:srgbClr val="FFFF00"/>
              </a:solidFill>
            </a:rPr>
            <a:t>DECENTRALI-SATION</a:t>
          </a:r>
        </a:p>
      </dsp:txBody>
      <dsp:txXfrm>
        <a:off x="62884" y="41504"/>
        <a:ext cx="1334030" cy="1550281"/>
      </dsp:txXfrm>
    </dsp:sp>
    <dsp:sp modelId="{86B7D7DF-7BE3-454E-BF22-908FA2D61330}">
      <dsp:nvSpPr>
        <dsp:cNvPr id="0" name=""/>
        <dsp:cNvSpPr/>
      </dsp:nvSpPr>
      <dsp:spPr>
        <a:xfrm>
          <a:off x="1584177" y="0"/>
          <a:ext cx="1334006" cy="1633289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FF00"/>
              </a:solidFill>
            </a:rPr>
            <a:t>URBAN AGENDA</a:t>
          </a:r>
        </a:p>
      </dsp:txBody>
      <dsp:txXfrm>
        <a:off x="1623249" y="39072"/>
        <a:ext cx="1255862" cy="1555145"/>
      </dsp:txXfrm>
    </dsp:sp>
    <dsp:sp modelId="{B14401FE-5679-5346-8293-BB519B120FF7}">
      <dsp:nvSpPr>
        <dsp:cNvPr id="0" name=""/>
        <dsp:cNvSpPr/>
      </dsp:nvSpPr>
      <dsp:spPr>
        <a:xfrm>
          <a:off x="3055840" y="0"/>
          <a:ext cx="1170709" cy="1633289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rgbClr val="FFFF00"/>
              </a:solidFill>
            </a:rPr>
            <a:t>RURAL DEV. POLICY</a:t>
          </a:r>
        </a:p>
      </dsp:txBody>
      <dsp:txXfrm>
        <a:off x="3090129" y="34289"/>
        <a:ext cx="1102131" cy="156471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23115" y="0"/>
          <a:ext cx="1444910" cy="161906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1" kern="1200" dirty="0">
              <a:solidFill>
                <a:srgbClr val="FFFF00"/>
              </a:solidFill>
            </a:rPr>
            <a:t>INTERGOVT. COOPERATION</a:t>
          </a:r>
        </a:p>
      </dsp:txBody>
      <dsp:txXfrm>
        <a:off x="65435" y="42320"/>
        <a:ext cx="1360270" cy="1534423"/>
      </dsp:txXfrm>
    </dsp:sp>
    <dsp:sp modelId="{86B7D7DF-7BE3-454E-BF22-908FA2D61330}">
      <dsp:nvSpPr>
        <dsp:cNvPr id="0" name=""/>
        <dsp:cNvSpPr/>
      </dsp:nvSpPr>
      <dsp:spPr>
        <a:xfrm>
          <a:off x="1624986" y="0"/>
          <a:ext cx="1279784" cy="161906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LEADERSHIP + ADMIN CAPACITY</a:t>
          </a:r>
          <a:endParaRPr lang="en-US" sz="1200" kern="1200" dirty="0"/>
        </a:p>
      </dsp:txBody>
      <dsp:txXfrm>
        <a:off x="1662470" y="37484"/>
        <a:ext cx="1204816" cy="1544095"/>
      </dsp:txXfrm>
    </dsp:sp>
    <dsp:sp modelId="{B14401FE-5679-5346-8293-BB519B120FF7}">
      <dsp:nvSpPr>
        <dsp:cNvPr id="0" name=""/>
        <dsp:cNvSpPr/>
      </dsp:nvSpPr>
      <dsp:spPr>
        <a:xfrm>
          <a:off x="3084803" y="0"/>
          <a:ext cx="1435608" cy="1619063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CITIZENSHIP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PPP</a:t>
          </a:r>
          <a:endParaRPr lang="en-US" sz="1200" kern="1200" dirty="0"/>
        </a:p>
      </dsp:txBody>
      <dsp:txXfrm>
        <a:off x="3126851" y="42048"/>
        <a:ext cx="1351512" cy="15349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7297D-4D0A-1D46-BC1E-C7583EF780BA}">
      <dsp:nvSpPr>
        <dsp:cNvPr id="0" name=""/>
        <dsp:cNvSpPr/>
      </dsp:nvSpPr>
      <dsp:spPr>
        <a:xfrm>
          <a:off x="0" y="311123"/>
          <a:ext cx="1871987" cy="779936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noProof="0" dirty="0">
              <a:solidFill>
                <a:srgbClr val="FFFF00"/>
              </a:solidFill>
            </a:rPr>
            <a:t>SERVICE DELIVERY</a:t>
          </a:r>
          <a:endParaRPr lang="en-GB" sz="1400" kern="1200" noProof="0" dirty="0"/>
        </a:p>
      </dsp:txBody>
      <dsp:txXfrm>
        <a:off x="22844" y="333967"/>
        <a:ext cx="1826299" cy="734248"/>
      </dsp:txXfrm>
    </dsp:sp>
    <dsp:sp modelId="{86B7D7DF-7BE3-454E-BF22-908FA2D61330}">
      <dsp:nvSpPr>
        <dsp:cNvPr id="0" name=""/>
        <dsp:cNvSpPr/>
      </dsp:nvSpPr>
      <dsp:spPr>
        <a:xfrm>
          <a:off x="2207555" y="311123"/>
          <a:ext cx="1991794" cy="779936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ENVIRONMENTAL MANAGEMENT</a:t>
          </a:r>
          <a:endParaRPr lang="en-US" sz="1400" kern="1200" dirty="0"/>
        </a:p>
      </dsp:txBody>
      <dsp:txXfrm>
        <a:off x="2230399" y="333967"/>
        <a:ext cx="1946106" cy="734248"/>
      </dsp:txXfrm>
    </dsp:sp>
    <dsp:sp modelId="{B14401FE-5679-5346-8293-BB519B120FF7}">
      <dsp:nvSpPr>
        <dsp:cNvPr id="0" name=""/>
        <dsp:cNvSpPr/>
      </dsp:nvSpPr>
      <dsp:spPr>
        <a:xfrm>
          <a:off x="4533971" y="311123"/>
          <a:ext cx="1991794" cy="779936"/>
        </a:xfrm>
        <a:prstGeom prst="roundRect">
          <a:avLst>
            <a:gd name="adj" fmla="val 10000"/>
          </a:avLst>
        </a:prstGeom>
        <a:solidFill>
          <a:srgbClr val="165A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ECONOMIC DEVELOPMENT</a:t>
          </a:r>
        </a:p>
      </dsp:txBody>
      <dsp:txXfrm>
        <a:off x="4556815" y="333967"/>
        <a:ext cx="1946106" cy="734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238114B0-41C2-4041-9572-2B9A9A5A0C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090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F9695FB-D908-4160-AE67-B85245447B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16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866" indent="-285718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2872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020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168" indent="-228574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318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861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5764" indent="-228574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50B20-B29B-984D-8937-3FC7C1B1B70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81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06826" y="9363075"/>
            <a:ext cx="291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4" rIns="90452" bIns="4522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133B21-BC20-4D86-9943-ADF04F218F21}" type="slidenum">
              <a:rPr lang="en-GB" altLang="en-US">
                <a:solidFill>
                  <a:srgbClr val="0F5494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GB" altLang="en-US">
              <a:solidFill>
                <a:srgbClr val="0F54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8188"/>
            <a:ext cx="4927600" cy="36957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9" y="4683125"/>
            <a:ext cx="4924425" cy="44338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4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695FB-D908-4160-AE67-B85245447BF5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4504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509">
            <a:extLst>
              <a:ext uri="{FF2B5EF4-FFF2-40B4-BE49-F238E27FC236}">
                <a16:creationId xmlns:a16="http://schemas.microsoft.com/office/drawing/2014/main" id="{C8748C56-B739-DE40-BF5B-8063F56F914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7100" y="746125"/>
            <a:ext cx="4965700" cy="372427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0" name="Shape 510">
            <a:extLst>
              <a:ext uri="{FF2B5EF4-FFF2-40B4-BE49-F238E27FC236}">
                <a16:creationId xmlns:a16="http://schemas.microsoft.com/office/drawing/2014/main" id="{C02631DB-CBDF-E944-84B6-A632AD9955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91569" tIns="45785" rIns="91569" bIns="45785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defRPr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48" indent="-171448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own policies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mobilize additional resources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(involving civil society and private actors)</a:t>
            </a:r>
          </a:p>
          <a:p>
            <a:pPr marL="171448" indent="-171448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implementation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policies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public spending efficiency</a:t>
            </a:r>
          </a:p>
          <a:p>
            <a:pPr marL="171448" indent="-94432"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defRPr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0" name="Shape 511">
            <a:extLst>
              <a:ext uri="{FF2B5EF4-FFF2-40B4-BE49-F238E27FC236}">
                <a16:creationId xmlns:a16="http://schemas.microsoft.com/office/drawing/2014/main" id="{D634290C-4CE3-2747-9080-AD1659C41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9" tIns="45785" rIns="91569" bIns="45785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Pct val="25000"/>
            </a:pPr>
            <a:fld id="{F6EDC115-E5DD-CA47-A0AB-4D15AF9A0AB8}" type="slidenum">
              <a:rPr lang="en-GB" altLang="en-US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1" hangingPunct="1">
                <a:spcBef>
                  <a:spcPct val="0"/>
                </a:spcBef>
                <a:buSzPct val="25000"/>
              </a:pPr>
              <a:t>14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1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509">
            <a:extLst>
              <a:ext uri="{FF2B5EF4-FFF2-40B4-BE49-F238E27FC236}">
                <a16:creationId xmlns:a16="http://schemas.microsoft.com/office/drawing/2014/main" id="{C8748C56-B739-DE40-BF5B-8063F56F914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7100" y="746125"/>
            <a:ext cx="4965700" cy="372427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0" name="Shape 510">
            <a:extLst>
              <a:ext uri="{FF2B5EF4-FFF2-40B4-BE49-F238E27FC236}">
                <a16:creationId xmlns:a16="http://schemas.microsoft.com/office/drawing/2014/main" id="{C02631DB-CBDF-E944-84B6-A632AD9955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91569" tIns="45785" rIns="91569" bIns="45785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defRPr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48" indent="-171448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own policies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mobilize additional resources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(involving civil society and private actors)</a:t>
            </a:r>
          </a:p>
          <a:p>
            <a:pPr marL="171448" indent="-171448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implementation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policies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public spending efficiency</a:t>
            </a:r>
          </a:p>
          <a:p>
            <a:pPr marL="171448" indent="-94432"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defRPr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0" name="Shape 511">
            <a:extLst>
              <a:ext uri="{FF2B5EF4-FFF2-40B4-BE49-F238E27FC236}">
                <a16:creationId xmlns:a16="http://schemas.microsoft.com/office/drawing/2014/main" id="{D634290C-4CE3-2747-9080-AD1659C41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9" tIns="45785" rIns="91569" bIns="45785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Pct val="25000"/>
            </a:pPr>
            <a:fld id="{F6EDC115-E5DD-CA47-A0AB-4D15AF9A0AB8}" type="slidenum">
              <a:rPr lang="en-GB" altLang="en-US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1" hangingPunct="1">
                <a:spcBef>
                  <a:spcPct val="0"/>
                </a:spcBef>
                <a:buSzPct val="25000"/>
              </a:pPr>
              <a:t>15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03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hape 509">
            <a:extLst>
              <a:ext uri="{FF2B5EF4-FFF2-40B4-BE49-F238E27FC236}">
                <a16:creationId xmlns:a16="http://schemas.microsoft.com/office/drawing/2014/main" id="{C8748C56-B739-DE40-BF5B-8063F56F914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7100" y="746125"/>
            <a:ext cx="4965700" cy="372427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0" name="Shape 510">
            <a:extLst>
              <a:ext uri="{FF2B5EF4-FFF2-40B4-BE49-F238E27FC236}">
                <a16:creationId xmlns:a16="http://schemas.microsoft.com/office/drawing/2014/main" id="{C02631DB-CBDF-E944-84B6-A632AD9955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91569" tIns="45785" rIns="91569" bIns="45785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defRPr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48" indent="-171448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own policies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mobilize additional resources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(involving civil society and private actors)</a:t>
            </a:r>
          </a:p>
          <a:p>
            <a:pPr marL="171448" indent="-171448">
              <a:spcBef>
                <a:spcPts val="24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implementation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lang="en-GB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policies </a:t>
            </a:r>
            <a:r>
              <a:rPr lang="en-GB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public spending efficiency</a:t>
            </a:r>
          </a:p>
          <a:p>
            <a:pPr marL="171448" indent="-94432">
              <a:spcBef>
                <a:spcPts val="364"/>
              </a:spcBef>
              <a:spcAft>
                <a:spcPts val="0"/>
              </a:spcAft>
              <a:buClr>
                <a:schemeClr val="dk1"/>
              </a:buClr>
              <a:defRPr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0" name="Shape 511">
            <a:extLst>
              <a:ext uri="{FF2B5EF4-FFF2-40B4-BE49-F238E27FC236}">
                <a16:creationId xmlns:a16="http://schemas.microsoft.com/office/drawing/2014/main" id="{D634290C-4CE3-2747-9080-AD1659C41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69" tIns="45785" rIns="91569" bIns="45785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Pct val="25000"/>
            </a:pPr>
            <a:fld id="{F6EDC115-E5DD-CA47-A0AB-4D15AF9A0AB8}" type="slidenum">
              <a:rPr lang="en-GB" altLang="en-US">
                <a:solidFill>
                  <a:srgbClr val="00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eaLnBrk="1" hangingPunct="1">
                <a:spcBef>
                  <a:spcPct val="0"/>
                </a:spcBef>
                <a:buSzPct val="25000"/>
              </a:pPr>
              <a:t>16</a:t>
            </a:fld>
            <a:endParaRPr lang="en-GB" altLang="en-US">
              <a:solidFill>
                <a:srgbClr val="00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92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48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  <p:sp>
        <p:nvSpPr>
          <p:cNvPr id="39939" name="Shape 48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46" tIns="92246" rIns="92246" bIns="92246"/>
          <a:lstStyle/>
          <a:p>
            <a:pPr>
              <a:spcBef>
                <a:spcPct val="0"/>
              </a:spcBef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39940" name="Shape 48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1687" indent="-2852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1057" indent="-228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7480" indent="-228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3902" indent="-22821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0325" indent="-228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66748" indent="-228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3171" indent="-228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79593" indent="-22821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</a:pPr>
            <a:fld id="{CD936BAB-80F6-4206-B61E-95443CCE39CE}" type="slidenum">
              <a:rPr lang="en-GB" altLang="en-US" smtClean="0"/>
              <a:pPr eaLnBrk="1" hangingPunct="1">
                <a:spcBef>
                  <a:spcPct val="0"/>
                </a:spcBef>
                <a:buClr>
                  <a:srgbClr val="000000"/>
                </a:buClr>
                <a:buSzPct val="25000"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1079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695FB-D908-4160-AE67-B85245447BF5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1773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06826" y="9363075"/>
            <a:ext cx="291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4" rIns="90452" bIns="4522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133B21-BC20-4D86-9943-ADF04F218F21}" type="slidenum">
              <a:rPr lang="en-GB" altLang="en-US">
                <a:solidFill>
                  <a:srgbClr val="0F5494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en-GB" altLang="en-US">
              <a:solidFill>
                <a:srgbClr val="0F54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8188"/>
            <a:ext cx="4927600" cy="36957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9" y="4683125"/>
            <a:ext cx="4924425" cy="44338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38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06826" y="9363075"/>
            <a:ext cx="291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4" rIns="90452" bIns="4522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133B21-BC20-4D86-9943-ADF04F218F21}" type="slidenum">
              <a:rPr lang="en-GB" altLang="en-US">
                <a:solidFill>
                  <a:srgbClr val="0F5494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GB" altLang="en-US">
              <a:solidFill>
                <a:srgbClr val="0F54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8188"/>
            <a:ext cx="4927600" cy="36957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9" y="4683125"/>
            <a:ext cx="4924425" cy="44338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45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6A141FA3-1B77-4EDE-B230-E919C600B68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" name="Picture 17" descr="LOGO CE_Vertical_EN_NEG_quadri_HR">
            <a:extLst>
              <a:ext uri="{FF2B5EF4-FFF2-40B4-BE49-F238E27FC236}">
                <a16:creationId xmlns:a16="http://schemas.microsoft.com/office/drawing/2014/main" id="{67786812-0AC5-53AA-D4A1-76CEEBB192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34B9A-3F2F-4DB3-9330-A2B68B9D3E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214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2E535-0D9E-44A9-92E6-071940868D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11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32B6-9473-4A6E-8279-835F0110B5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22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C9BF0-DD5A-41A8-A693-6DCB2E22C0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32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D24D1-6082-46A9-9164-B3458B4B22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96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DC4E9-B2D2-4CA3-8B91-1DEB4ACFDA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494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9431-66B6-4E61-A837-54177C86D1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93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F8C7-62B3-4745-A19C-C8841CCBD9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279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C4D0F-52B2-4058-A1CC-B854D9BFFA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9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C57E4-EA20-4377-89DB-5C0C6A4F79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655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369C9B6-13D8-4661-B895-9C9656DECCF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" name="Picture 17" descr="LOGO CE_Vertical_EN_NEG_quadri_HR">
            <a:extLst>
              <a:ext uri="{FF2B5EF4-FFF2-40B4-BE49-F238E27FC236}">
                <a16:creationId xmlns:a16="http://schemas.microsoft.com/office/drawing/2014/main" id="{3A0C2DD8-0C86-A107-D9B5-63B33DCACB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78B1C2-8704-4C49-86CD-93199A005617}"/>
              </a:ext>
            </a:extLst>
          </p:cNvPr>
          <p:cNvSpPr/>
          <p:nvPr/>
        </p:nvSpPr>
        <p:spPr>
          <a:xfrm>
            <a:off x="539552" y="2121336"/>
            <a:ext cx="7704856" cy="1300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The TALD Building Blocks</a:t>
            </a:r>
            <a:endParaRPr lang="en-US" sz="2400" i="1" dirty="0">
              <a:solidFill>
                <a:srgbClr val="FFFF00"/>
              </a:solidFill>
            </a:endParaRPr>
          </a:p>
          <a:p>
            <a:br>
              <a:rPr lang="en-GB" dirty="0">
                <a:latin typeface="Calibri"/>
                <a:ea typeface="MS PGothic" charset="0"/>
                <a:cs typeface="Calibri"/>
              </a:rPr>
            </a:br>
            <a:br>
              <a:rPr lang="en-GB" sz="1050" dirty="0">
                <a:latin typeface="Calibri"/>
                <a:ea typeface="MS PGothic" charset="0"/>
                <a:cs typeface="Calibri"/>
              </a:rPr>
            </a:br>
            <a:r>
              <a:rPr lang="fr-BE" sz="1600" dirty="0">
                <a:solidFill>
                  <a:schemeClr val="bg1"/>
                </a:solidFill>
                <a:latin typeface="+mj-lt"/>
                <a:ea typeface="MS PGothic" charset="0"/>
                <a:cs typeface="Calibri"/>
              </a:rPr>
              <a:t>Eugène ZAPATA-GARESCHÉ</a:t>
            </a:r>
            <a:br>
              <a:rPr lang="fr-BE" sz="1600" dirty="0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</a:br>
            <a:r>
              <a:rPr lang="en-GB" sz="1600" i="1" dirty="0">
                <a:solidFill>
                  <a:schemeClr val="bg1"/>
                </a:solidFill>
                <a:latin typeface="Calibri"/>
                <a:ea typeface="MS PGothic" charset="0"/>
                <a:cs typeface="Calibri"/>
              </a:rPr>
              <a:t>Team Leader, TALD Facility and Helpdesk, INTPA G2</a:t>
            </a:r>
            <a:endParaRPr lang="fr-FR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D2152-CCA3-0329-C944-4ABF1813C26B}"/>
              </a:ext>
            </a:extLst>
          </p:cNvPr>
          <p:cNvSpPr/>
          <p:nvPr/>
        </p:nvSpPr>
        <p:spPr>
          <a:xfrm>
            <a:off x="539552" y="1268760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charset="0"/>
                <a:cs typeface="Calibri"/>
              </a:rPr>
              <a:t>Session 10: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28BD6-135E-50C9-C243-0079959B006E}"/>
              </a:ext>
            </a:extLst>
          </p:cNvPr>
          <p:cNvSpPr txBox="1"/>
          <p:nvPr/>
        </p:nvSpPr>
        <p:spPr>
          <a:xfrm>
            <a:off x="3229643" y="4869160"/>
            <a:ext cx="53748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REGIONAL SEMINAR FOR AFRICAN ENGLISH-SPEAKING COUNTRIES</a:t>
            </a:r>
            <a:endParaRPr lang="fr-BE" b="1" dirty="0">
              <a:solidFill>
                <a:srgbClr val="FFFF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r>
              <a:rPr lang="en-GB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Territorial Approach to Local Development (TALD)</a:t>
            </a:r>
            <a:endParaRPr lang="fr-BE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endParaRPr lang="en-GB" sz="1000" dirty="0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  <a:defRPr/>
            </a:pPr>
            <a:r>
              <a:rPr lang="en-GB" sz="10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JOHANNESBURG,  SOUTH AFRICA, OCTOBER 26-28, 2022</a:t>
            </a:r>
            <a:endParaRPr lang="en-GB" sz="1000" strike="sngStrike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48E298-B0F4-43FA-A6CB-2786A99BC390}"/>
              </a:ext>
            </a:extLst>
          </p:cNvPr>
          <p:cNvSpPr/>
          <p:nvPr/>
        </p:nvSpPr>
        <p:spPr>
          <a:xfrm>
            <a:off x="-36512" y="5877272"/>
            <a:ext cx="92525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Organized by the European Commission DG INTPA, </a:t>
            </a:r>
            <a:r>
              <a:rPr lang="en-GB" sz="1000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Unit G2 – Local Authorities, Civil Society and Foundations</a:t>
            </a:r>
            <a:endParaRPr kumimoji="0" lang="fr-BE" sz="1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8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4D3F-0752-D549-A883-77595490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370581"/>
            <a:ext cx="8229600" cy="936625"/>
          </a:xfrm>
        </p:spPr>
        <p:txBody>
          <a:bodyPr/>
          <a:lstStyle/>
          <a:p>
            <a:r>
              <a:rPr lang="fr-FR" dirty="0"/>
              <a:t>Building blocks (1)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EFA6-DEA5-0640-9CE4-E8409A6EB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58963"/>
            <a:ext cx="8229600" cy="3529013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/>
              <a:t>National</a:t>
            </a:r>
            <a:r>
              <a:rPr lang="en-US" i="0" dirty="0"/>
              <a:t> political environment</a:t>
            </a:r>
            <a:r>
              <a:rPr lang="fr-FR" i="0" dirty="0"/>
              <a:t>:</a:t>
            </a:r>
          </a:p>
          <a:p>
            <a:endParaRPr lang="en-US" i="0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DB4FD-AFA6-FA4C-8284-7EC27CD4A67E}"/>
              </a:ext>
            </a:extLst>
          </p:cNvPr>
          <p:cNvSpPr/>
          <p:nvPr/>
        </p:nvSpPr>
        <p:spPr bwMode="auto">
          <a:xfrm>
            <a:off x="457200" y="3645024"/>
            <a:ext cx="109046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6" name="Shape 429">
            <a:extLst>
              <a:ext uri="{FF2B5EF4-FFF2-40B4-BE49-F238E27FC236}">
                <a16:creationId xmlns:a16="http://schemas.microsoft.com/office/drawing/2014/main" id="{720BED5C-8ADA-6443-AE54-B1FBEC7F8795}"/>
              </a:ext>
            </a:extLst>
          </p:cNvPr>
          <p:cNvGrpSpPr>
            <a:grpSpLocks/>
          </p:cNvGrpSpPr>
          <p:nvPr/>
        </p:nvGrpSpPr>
        <p:grpSpPr bwMode="auto">
          <a:xfrm>
            <a:off x="107503" y="2937529"/>
            <a:ext cx="8786857" cy="3227774"/>
            <a:chOff x="-130400" y="-39845"/>
            <a:chExt cx="3896633" cy="1347548"/>
          </a:xfrm>
        </p:grpSpPr>
        <p:sp>
          <p:nvSpPr>
            <p:cNvPr id="7" name="Shape 430">
              <a:extLst>
                <a:ext uri="{FF2B5EF4-FFF2-40B4-BE49-F238E27FC236}">
                  <a16:creationId xmlns:a16="http://schemas.microsoft.com/office/drawing/2014/main" id="{1AD3FFB7-5E55-F34A-AE17-8CC1EC7C1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0400" y="0"/>
              <a:ext cx="1309856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Shape 431">
              <a:extLst>
                <a:ext uri="{FF2B5EF4-FFF2-40B4-BE49-F238E27FC236}">
                  <a16:creationId xmlns:a16="http://schemas.microsoft.com/office/drawing/2014/main" id="{44EC9EA9-5BBC-B948-877F-AE1DF2F01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0400" y="30870"/>
              <a:ext cx="1343846" cy="123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75" tIns="34275" rIns="34275" bIns="3427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313"/>
                </a:spcAft>
                <a:buSzPct val="25000"/>
              </a:pPr>
              <a:r>
                <a:rPr lang="en-US" altLang="en-US" sz="1800" dirty="0">
                  <a:solidFill>
                    <a:schemeClr val="bg1"/>
                  </a:solidFill>
                  <a:sym typeface="Verdana" panose="020B0604030504040204" pitchFamily="34" charset="0"/>
                </a:rPr>
                <a:t>National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313"/>
                </a:spcAft>
                <a:buSzPct val="25000"/>
              </a:pPr>
              <a:r>
                <a:rPr lang="en-US" altLang="en-US" sz="1800" b="1" dirty="0">
                  <a:solidFill>
                    <a:srgbClr val="FFFF00"/>
                  </a:solidFill>
                  <a:sym typeface="Verdana" panose="020B0604030504040204" pitchFamily="34" charset="0"/>
                </a:rPr>
                <a:t>DECENTRALISATION</a:t>
              </a:r>
              <a:r>
                <a:rPr lang="en-US" altLang="en-US" sz="1800" dirty="0">
                  <a:solidFill>
                    <a:srgbClr val="FFFFFF"/>
                  </a:solidFill>
                  <a:sym typeface="Verdana" panose="020B0604030504040204" pitchFamily="34" charset="0"/>
                </a:rPr>
                <a:t> policy enhancing autonomy and accountability of LAs</a:t>
              </a:r>
            </a:p>
          </p:txBody>
        </p:sp>
        <p:sp>
          <p:nvSpPr>
            <p:cNvPr id="9" name="Shape 432">
              <a:extLst>
                <a:ext uri="{FF2B5EF4-FFF2-40B4-BE49-F238E27FC236}">
                  <a16:creationId xmlns:a16="http://schemas.microsoft.com/office/drawing/2014/main" id="{E733E236-0B02-BA4E-ABA3-922B43EED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2932" y="0"/>
              <a:ext cx="1242488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Shape 433">
              <a:extLst>
                <a:ext uri="{FF2B5EF4-FFF2-40B4-BE49-F238E27FC236}">
                  <a16:creationId xmlns:a16="http://schemas.microsoft.com/office/drawing/2014/main" id="{BBB4F35E-CC45-E84B-A08B-7E6D1ECCE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4642" y="-9782"/>
              <a:ext cx="1213446" cy="12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75" tIns="34275" rIns="34275" bIns="3427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313"/>
                </a:spcAft>
                <a:buSzPct val="25000"/>
              </a:pPr>
              <a:r>
                <a:rPr lang="fr-FR" altLang="en-US" sz="2000" dirty="0">
                  <a:solidFill>
                    <a:srgbClr val="FFFFFF"/>
                  </a:solidFill>
                  <a:sym typeface="Verdana" panose="020B0604030504040204" pitchFamily="34" charset="0"/>
                </a:rPr>
                <a:t>National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313"/>
                </a:spcAft>
                <a:buSzPct val="25000"/>
              </a:pPr>
              <a:r>
                <a:rPr lang="fr-FR" altLang="en-US" sz="2000" b="1" dirty="0">
                  <a:solidFill>
                    <a:srgbClr val="FFFF00"/>
                  </a:solidFill>
                  <a:sym typeface="Verdana" panose="020B0604030504040204" pitchFamily="34" charset="0"/>
                </a:rPr>
                <a:t>URBAN AGENDA </a:t>
              </a:r>
              <a:r>
                <a:rPr lang="en-US" altLang="en-US" sz="2000" dirty="0">
                  <a:solidFill>
                    <a:srgbClr val="FFFFFF"/>
                  </a:solidFill>
                  <a:sym typeface="Verdana" panose="020B0604030504040204" pitchFamily="34" charset="0"/>
                </a:rPr>
                <a:t>supportive of LAs</a:t>
              </a:r>
            </a:p>
          </p:txBody>
        </p:sp>
        <p:sp>
          <p:nvSpPr>
            <p:cNvPr id="11" name="Shape 434">
              <a:extLst>
                <a:ext uri="{FF2B5EF4-FFF2-40B4-BE49-F238E27FC236}">
                  <a16:creationId xmlns:a16="http://schemas.microsoft.com/office/drawing/2014/main" id="{7EABBBB0-4B4E-1342-BEFA-EBE4EE042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2787" y="14704"/>
              <a:ext cx="1213446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Shape 435">
              <a:extLst>
                <a:ext uri="{FF2B5EF4-FFF2-40B4-BE49-F238E27FC236}">
                  <a16:creationId xmlns:a16="http://schemas.microsoft.com/office/drawing/2014/main" id="{8D15ADBE-1F15-0E48-A56A-2F5A2C9115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5632" y="-39845"/>
              <a:ext cx="1153255" cy="122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75" tIns="34275" rIns="34275" bIns="3427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313"/>
                </a:spcAft>
                <a:buSzPct val="25000"/>
              </a:pPr>
              <a:r>
                <a:rPr lang="en-US" altLang="en-US" sz="2000" dirty="0">
                  <a:solidFill>
                    <a:srgbClr val="FFFFFF"/>
                  </a:solidFill>
                  <a:sym typeface="Verdana" panose="020B0604030504040204" pitchFamily="34" charset="0"/>
                </a:rPr>
                <a:t>National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313"/>
                </a:spcAft>
                <a:buSzPct val="25000"/>
              </a:pPr>
              <a:r>
                <a:rPr lang="en-US" altLang="en-US" sz="2000" b="1" dirty="0">
                  <a:solidFill>
                    <a:srgbClr val="FFFF00"/>
                  </a:solidFill>
                  <a:sym typeface="Verdana" panose="020B0604030504040204" pitchFamily="34" charset="0"/>
                </a:rPr>
                <a:t>RURAL DEVELOPMENT </a:t>
              </a:r>
              <a:r>
                <a:rPr lang="en-US" altLang="en-US" sz="2000" dirty="0">
                  <a:solidFill>
                    <a:srgbClr val="FFFFFF"/>
                  </a:solidFill>
                  <a:sym typeface="Verdana" panose="020B0604030504040204" pitchFamily="34" charset="0"/>
                </a:rPr>
                <a:t>policy supportive of LAs 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9A39312-AAAD-BF49-B95C-F60EE5E6FB33}"/>
              </a:ext>
            </a:extLst>
          </p:cNvPr>
          <p:cNvSpPr/>
          <p:nvPr/>
        </p:nvSpPr>
        <p:spPr>
          <a:xfrm>
            <a:off x="625091" y="260648"/>
            <a:ext cx="2324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The menu:</a:t>
            </a:r>
            <a:endParaRPr lang="fr-FR" sz="2800" dirty="0"/>
          </a:p>
        </p:txBody>
      </p:sp>
      <p:pic>
        <p:nvPicPr>
          <p:cNvPr id="4100" name="Picture 4" descr="LEGO Blue Brick 2 x 3 (3002) | Brick Owl - LEGO Marketplace">
            <a:extLst>
              <a:ext uri="{FF2B5EF4-FFF2-40B4-BE49-F238E27FC236}">
                <a16:creationId xmlns:a16="http://schemas.microsoft.com/office/drawing/2014/main" id="{77308CE4-C25D-EA4A-8156-93BD7EBC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070024"/>
            <a:ext cx="1800133" cy="18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637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EFA6-DEA5-0640-9CE4-E8409A6EB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132235"/>
            <a:ext cx="8712968" cy="3529013"/>
          </a:xfrm>
        </p:spPr>
        <p:txBody>
          <a:bodyPr/>
          <a:lstStyle/>
          <a:p>
            <a:r>
              <a:rPr lang="en-US" i="0" dirty="0"/>
              <a:t>Sub-national level </a:t>
            </a:r>
            <a:r>
              <a:rPr lang="en-US" b="1" i="0" dirty="0"/>
              <a:t>institutions and capacities</a:t>
            </a:r>
            <a:r>
              <a:rPr lang="en-US" i="0" dirty="0"/>
              <a:t>:</a:t>
            </a:r>
          </a:p>
          <a:p>
            <a:endParaRPr lang="en-US" i="0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DB4FD-AFA6-FA4C-8284-7EC27CD4A67E}"/>
              </a:ext>
            </a:extLst>
          </p:cNvPr>
          <p:cNvSpPr/>
          <p:nvPr/>
        </p:nvSpPr>
        <p:spPr bwMode="auto">
          <a:xfrm>
            <a:off x="457200" y="3645024"/>
            <a:ext cx="109046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13" name="Shape 440">
            <a:extLst>
              <a:ext uri="{FF2B5EF4-FFF2-40B4-BE49-F238E27FC236}">
                <a16:creationId xmlns:a16="http://schemas.microsoft.com/office/drawing/2014/main" id="{D7A4F0DF-63B1-BD46-A545-ADDA41253FBD}"/>
              </a:ext>
            </a:extLst>
          </p:cNvPr>
          <p:cNvGrpSpPr>
            <a:grpSpLocks/>
          </p:cNvGrpSpPr>
          <p:nvPr/>
        </p:nvGrpSpPr>
        <p:grpSpPr bwMode="auto">
          <a:xfrm>
            <a:off x="755576" y="2996952"/>
            <a:ext cx="7931222" cy="3096344"/>
            <a:chOff x="24561" y="0"/>
            <a:chExt cx="3632513" cy="1292999"/>
          </a:xfrm>
        </p:grpSpPr>
        <p:sp>
          <p:nvSpPr>
            <p:cNvPr id="14" name="Shape 441">
              <a:extLst>
                <a:ext uri="{FF2B5EF4-FFF2-40B4-BE49-F238E27FC236}">
                  <a16:creationId xmlns:a16="http://schemas.microsoft.com/office/drawing/2014/main" id="{DB3AFA76-E264-6741-8937-C9B150C7B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1" y="0"/>
              <a:ext cx="1049100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Shape 442">
              <a:extLst>
                <a:ext uri="{FF2B5EF4-FFF2-40B4-BE49-F238E27FC236}">
                  <a16:creationId xmlns:a16="http://schemas.microsoft.com/office/drawing/2014/main" id="{D2A8341D-C812-7843-8C45-E912F37DC7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85" y="30725"/>
              <a:ext cx="987599" cy="1231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350"/>
                </a:spcAft>
                <a:buSzPct val="25000"/>
              </a:pPr>
              <a:r>
                <a:rPr lang="fr-FR" altLang="en-US" sz="1800" dirty="0">
                  <a:solidFill>
                    <a:srgbClr val="FFFFFF"/>
                  </a:solidFill>
                  <a:sym typeface="Verdana" panose="020B0604030504040204" pitchFamily="34" charset="0"/>
                </a:rPr>
                <a:t>Effective </a:t>
              </a:r>
              <a:r>
                <a:rPr lang="fr-FR" altLang="en-US" sz="1800" dirty="0" err="1">
                  <a:solidFill>
                    <a:srgbClr val="FFFFFF"/>
                  </a:solidFill>
                  <a:sym typeface="Verdana" panose="020B0604030504040204" pitchFamily="34" charset="0"/>
                </a:rPr>
                <a:t>environmen</a:t>
              </a:r>
              <a:r>
                <a:rPr lang="fr-FR" altLang="en-US" sz="1800" dirty="0">
                  <a:solidFill>
                    <a:srgbClr val="FFFFFF"/>
                  </a:solidFill>
                  <a:sym typeface="Verdana" panose="020B0604030504040204" pitchFamily="34" charset="0"/>
                </a:rPr>
                <a:t> </a:t>
              </a:r>
              <a:r>
                <a:rPr lang="fr-FR" altLang="en-US" sz="1800" dirty="0" err="1">
                  <a:solidFill>
                    <a:srgbClr val="FFFFFF"/>
                  </a:solidFill>
                  <a:sym typeface="Verdana" panose="020B0604030504040204" pitchFamily="34" charset="0"/>
                </a:rPr>
                <a:t>t</a:t>
              </a:r>
              <a:r>
                <a:rPr lang="fr-FR" altLang="en-US" sz="1800" dirty="0">
                  <a:solidFill>
                    <a:srgbClr val="FFFFFF"/>
                  </a:solidFill>
                  <a:sym typeface="Verdana" panose="020B0604030504040204" pitchFamily="34" charset="0"/>
                </a:rPr>
                <a:t> for </a:t>
              </a:r>
              <a:r>
                <a:rPr lang="fr-FR" altLang="en-US" sz="1800" b="1" dirty="0">
                  <a:solidFill>
                    <a:srgbClr val="FFFF00"/>
                  </a:solidFill>
                  <a:sym typeface="Verdana" panose="020B0604030504040204" pitchFamily="34" charset="0"/>
                </a:rPr>
                <a:t>inter-</a:t>
              </a:r>
              <a:r>
                <a:rPr lang="fr-FR" altLang="en-US" sz="1800" b="1" dirty="0" err="1">
                  <a:solidFill>
                    <a:srgbClr val="FFFF00"/>
                  </a:solidFill>
                  <a:sym typeface="Verdana" panose="020B0604030504040204" pitchFamily="34" charset="0"/>
                </a:rPr>
                <a:t>governmental</a:t>
              </a:r>
              <a:r>
                <a:rPr lang="fr-FR" altLang="en-US" sz="1800" b="1" dirty="0">
                  <a:solidFill>
                    <a:srgbClr val="FFFF00"/>
                  </a:solidFill>
                  <a:sym typeface="Verdana" panose="020B0604030504040204" pitchFamily="34" charset="0"/>
                </a:rPr>
                <a:t> </a:t>
              </a:r>
              <a:r>
                <a:rPr lang="fr-FR" altLang="en-US" sz="1800" b="1" dirty="0" err="1">
                  <a:solidFill>
                    <a:srgbClr val="FFFF00"/>
                  </a:solidFill>
                  <a:sym typeface="Verdana" panose="020B0604030504040204" pitchFamily="34" charset="0"/>
                </a:rPr>
                <a:t>cooperation</a:t>
              </a:r>
              <a:r>
                <a:rPr lang="fr-FR" altLang="en-US" sz="1800" b="1" dirty="0">
                  <a:solidFill>
                    <a:srgbClr val="FFFF00"/>
                  </a:solidFill>
                  <a:sym typeface="Verdana" panose="020B0604030504040204" pitchFamily="34" charset="0"/>
                </a:rPr>
                <a:t>  </a:t>
              </a:r>
            </a:p>
          </p:txBody>
        </p:sp>
        <p:sp>
          <p:nvSpPr>
            <p:cNvPr id="16" name="Shape 443">
              <a:extLst>
                <a:ext uri="{FF2B5EF4-FFF2-40B4-BE49-F238E27FC236}">
                  <a16:creationId xmlns:a16="http://schemas.microsoft.com/office/drawing/2014/main" id="{45478660-9EC7-2C44-93C9-AFDD94262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7083" y="0"/>
              <a:ext cx="1116299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Shape 444">
              <a:extLst>
                <a:ext uri="{FF2B5EF4-FFF2-40B4-BE49-F238E27FC236}">
                  <a16:creationId xmlns:a16="http://schemas.microsoft.com/office/drawing/2014/main" id="{465C5157-84C8-914A-9BF4-E76C461C3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4046" y="32682"/>
              <a:ext cx="1049100" cy="122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350"/>
                </a:spcAft>
                <a:buSzPct val="25000"/>
              </a:pPr>
              <a:r>
                <a:rPr lang="en-US" altLang="en-US" sz="1800" b="1" dirty="0">
                  <a:solidFill>
                    <a:srgbClr val="FFFF00"/>
                  </a:solidFill>
                  <a:sym typeface="Verdana" panose="020B0604030504040204" pitchFamily="34" charset="0"/>
                </a:rPr>
                <a:t>Local leadership </a:t>
              </a:r>
              <a:r>
                <a:rPr lang="en-US" altLang="en-US" sz="1800" dirty="0">
                  <a:solidFill>
                    <a:srgbClr val="FFFFFF"/>
                  </a:solidFill>
                  <a:sym typeface="Verdana" panose="020B0604030504040204" pitchFamily="34" charset="0"/>
                </a:rPr>
                <a:t>and administrative capacity development</a:t>
              </a:r>
            </a:p>
          </p:txBody>
        </p:sp>
        <p:sp>
          <p:nvSpPr>
            <p:cNvPr id="18" name="Shape 445">
              <a:extLst>
                <a:ext uri="{FF2B5EF4-FFF2-40B4-BE49-F238E27FC236}">
                  <a16:creationId xmlns:a16="http://schemas.microsoft.com/office/drawing/2014/main" id="{B1F45B24-7789-5B40-AF1A-CA1BC3C2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775" y="0"/>
              <a:ext cx="1116299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Shape 446">
              <a:extLst>
                <a:ext uri="{FF2B5EF4-FFF2-40B4-BE49-F238E27FC236}">
                  <a16:creationId xmlns:a16="http://schemas.microsoft.com/office/drawing/2014/main" id="{980F9446-D3D6-C145-967A-60E5DDE3F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3467" y="32692"/>
              <a:ext cx="1050900" cy="122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350"/>
                </a:spcAft>
                <a:buSzPct val="25000"/>
              </a:pPr>
              <a:r>
                <a:rPr lang="en-US" altLang="en-US" sz="1800" b="1" dirty="0">
                  <a:solidFill>
                    <a:srgbClr val="FFFF00"/>
                  </a:solidFill>
                  <a:sym typeface="Verdana" panose="020B0604030504040204" pitchFamily="34" charset="0"/>
                </a:rPr>
                <a:t>Active citizenship</a:t>
              </a:r>
            </a:p>
            <a:p>
              <a:pPr algn="ctr" eaLnBrk="1" hangingPunct="1">
                <a:lnSpc>
                  <a:spcPct val="90000"/>
                </a:lnSpc>
                <a:spcAft>
                  <a:spcPts val="350"/>
                </a:spcAft>
                <a:buSzPct val="25000"/>
              </a:pPr>
              <a:r>
                <a:rPr lang="en-US" altLang="en-US" sz="1800" dirty="0">
                  <a:solidFill>
                    <a:srgbClr val="FFFFFF"/>
                  </a:solidFill>
                  <a:sym typeface="Verdana" panose="020B0604030504040204" pitchFamily="34" charset="0"/>
                </a:rPr>
                <a:t>and public private partnerships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88DC8BC-E3B1-0F40-8B95-D1BD8E51EDAD}"/>
              </a:ext>
            </a:extLst>
          </p:cNvPr>
          <p:cNvSpPr/>
          <p:nvPr/>
        </p:nvSpPr>
        <p:spPr>
          <a:xfrm>
            <a:off x="625091" y="260648"/>
            <a:ext cx="2324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The menu:</a:t>
            </a:r>
            <a:endParaRPr lang="fr-FR" sz="28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B18886A-8A23-954D-B7D0-027C6A2CE907}"/>
              </a:ext>
            </a:extLst>
          </p:cNvPr>
          <p:cNvSpPr txBox="1">
            <a:spLocks/>
          </p:cNvSpPr>
          <p:nvPr/>
        </p:nvSpPr>
        <p:spPr bwMode="auto">
          <a:xfrm>
            <a:off x="107504" y="1370581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fr-FR" kern="0" dirty="0"/>
              <a:t>Building blocks (2) :</a:t>
            </a:r>
          </a:p>
        </p:txBody>
      </p:sp>
      <p:pic>
        <p:nvPicPr>
          <p:cNvPr id="5122" name="Picture 2" descr="Lego Png - Lego Block Transparent Background, Png Download - kindpng">
            <a:extLst>
              <a:ext uri="{FF2B5EF4-FFF2-40B4-BE49-F238E27FC236}">
                <a16:creationId xmlns:a16="http://schemas.microsoft.com/office/drawing/2014/main" id="{E2ED64A6-6FFB-CB4E-BBF8-695049862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28" y="976856"/>
            <a:ext cx="2123728" cy="121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70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EFA6-DEA5-0640-9CE4-E8409A6EB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2132235"/>
            <a:ext cx="9001000" cy="3529013"/>
          </a:xfrm>
        </p:spPr>
        <p:txBody>
          <a:bodyPr/>
          <a:lstStyle/>
          <a:p>
            <a:r>
              <a:rPr lang="en-US" i="0" dirty="0"/>
              <a:t>Improved local development </a:t>
            </a:r>
            <a:r>
              <a:rPr lang="en-US" b="1" i="0" dirty="0"/>
              <a:t>management systems </a:t>
            </a:r>
          </a:p>
          <a:p>
            <a:endParaRPr lang="en-US" i="0" dirty="0"/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5DB4FD-AFA6-FA4C-8284-7EC27CD4A67E}"/>
              </a:ext>
            </a:extLst>
          </p:cNvPr>
          <p:cNvSpPr/>
          <p:nvPr/>
        </p:nvSpPr>
        <p:spPr bwMode="auto">
          <a:xfrm>
            <a:off x="457200" y="3645024"/>
            <a:ext cx="109046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grpSp>
        <p:nvGrpSpPr>
          <p:cNvPr id="20" name="Shape 419">
            <a:extLst>
              <a:ext uri="{FF2B5EF4-FFF2-40B4-BE49-F238E27FC236}">
                <a16:creationId xmlns:a16="http://schemas.microsoft.com/office/drawing/2014/main" id="{3141B943-53F4-2242-93AE-5E2DA713BC40}"/>
              </a:ext>
            </a:extLst>
          </p:cNvPr>
          <p:cNvGrpSpPr>
            <a:grpSpLocks/>
          </p:cNvGrpSpPr>
          <p:nvPr/>
        </p:nvGrpSpPr>
        <p:grpSpPr bwMode="auto">
          <a:xfrm>
            <a:off x="251521" y="2704530"/>
            <a:ext cx="8856983" cy="3604790"/>
            <a:chOff x="7" y="-112286"/>
            <a:chExt cx="6587160" cy="1405285"/>
          </a:xfrm>
        </p:grpSpPr>
        <p:sp>
          <p:nvSpPr>
            <p:cNvPr id="21" name="Shape 420">
              <a:extLst>
                <a:ext uri="{FF2B5EF4-FFF2-40B4-BE49-F238E27FC236}">
                  <a16:creationId xmlns:a16="http://schemas.microsoft.com/office/drawing/2014/main" id="{E75AABF6-9992-CB41-B094-9C4DF11A6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" y="0"/>
              <a:ext cx="1484464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 w="9525">
              <a:solidFill>
                <a:srgbClr val="BDDE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Shape 422">
              <a:extLst>
                <a:ext uri="{FF2B5EF4-FFF2-40B4-BE49-F238E27FC236}">
                  <a16:creationId xmlns:a16="http://schemas.microsoft.com/office/drawing/2014/main" id="{7FB3BB32-5480-614A-8D56-B3163A924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746" y="0"/>
              <a:ext cx="1469699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Shape 423">
              <a:extLst>
                <a:ext uri="{FF2B5EF4-FFF2-40B4-BE49-F238E27FC236}">
                  <a16:creationId xmlns:a16="http://schemas.microsoft.com/office/drawing/2014/main" id="{A59A8F3E-992C-CD48-8ADE-EF7A54C2B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8616" y="-112286"/>
              <a:ext cx="1393799" cy="1217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00" tIns="45700" rIns="45700" bIns="45700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425"/>
                </a:spcAft>
                <a:buSzPct val="25000"/>
              </a:pPr>
              <a:r>
                <a:rPr lang="en-US" altLang="en-US" sz="1800" dirty="0">
                  <a:solidFill>
                    <a:srgbClr val="FFFFFF"/>
                  </a:solidFill>
                  <a:sym typeface="Verdana" panose="020B0604030504040204" pitchFamily="34" charset="0"/>
                </a:rPr>
                <a:t>Improved systems of local </a:t>
              </a:r>
              <a:r>
                <a:rPr lang="en-US" altLang="en-US" sz="1800" b="1" dirty="0">
                  <a:solidFill>
                    <a:srgbClr val="FFFF00"/>
                  </a:solidFill>
                  <a:sym typeface="Verdana" panose="020B0604030504040204" pitchFamily="34" charset="0"/>
                </a:rPr>
                <a:t>development planning</a:t>
              </a:r>
            </a:p>
          </p:txBody>
        </p:sp>
        <p:sp>
          <p:nvSpPr>
            <p:cNvPr id="25" name="Shape 424">
              <a:extLst>
                <a:ext uri="{FF2B5EF4-FFF2-40B4-BE49-F238E27FC236}">
                  <a16:creationId xmlns:a16="http://schemas.microsoft.com/office/drawing/2014/main" id="{489D8B21-618B-7B47-9EFA-E2458B9B2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833" y="0"/>
              <a:ext cx="1812723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7" name="Shape 426">
              <a:extLst>
                <a:ext uri="{FF2B5EF4-FFF2-40B4-BE49-F238E27FC236}">
                  <a16:creationId xmlns:a16="http://schemas.microsoft.com/office/drawing/2014/main" id="{691DFE25-BFF9-0E41-B960-2FE9025EB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914" y="0"/>
              <a:ext cx="1523253" cy="1292999"/>
            </a:xfrm>
            <a:prstGeom prst="roundRect">
              <a:avLst>
                <a:gd name="adj" fmla="val 10000"/>
              </a:avLst>
            </a:prstGeom>
            <a:solidFill>
              <a:srgbClr val="165AA2"/>
            </a:solidFill>
            <a:ln w="9525">
              <a:solidFill>
                <a:srgbClr val="BDDEFF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Shape 427">
              <a:extLst>
                <a:ext uri="{FF2B5EF4-FFF2-40B4-BE49-F238E27FC236}">
                  <a16:creationId xmlns:a16="http://schemas.microsoft.com/office/drawing/2014/main" id="{E7DB765D-9084-1549-BD00-50E6DBCB4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1864" y="-82503"/>
              <a:ext cx="1393799" cy="1217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00" tIns="45700" rIns="45700" bIns="45700" anchor="ctr"/>
            <a:lstStyle>
              <a:lvl1pPr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F5494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ts val="425"/>
                </a:spcAft>
                <a:buSzPct val="25000"/>
              </a:pPr>
              <a:r>
                <a:rPr lang="en-US" altLang="en-US" sz="1550" dirty="0">
                  <a:solidFill>
                    <a:srgbClr val="FFFFFF"/>
                  </a:solidFill>
                  <a:sym typeface="Verdana" panose="020B0604030504040204" pitchFamily="34" charset="0"/>
                </a:rPr>
                <a:t>Improved institutions and capacity for local development </a:t>
              </a:r>
              <a:r>
                <a:rPr lang="en-US" altLang="en-US" sz="1550" b="1" dirty="0">
                  <a:solidFill>
                    <a:srgbClr val="FFFF00"/>
                  </a:solidFill>
                  <a:sym typeface="Verdana" panose="020B0604030504040204" pitchFamily="34" charset="0"/>
                </a:rPr>
                <a:t>implementation</a:t>
              </a:r>
            </a:p>
          </p:txBody>
        </p:sp>
      </p:grpSp>
      <p:sp>
        <p:nvSpPr>
          <p:cNvPr id="38" name="Shape 421">
            <a:extLst>
              <a:ext uri="{FF2B5EF4-FFF2-40B4-BE49-F238E27FC236}">
                <a16:creationId xmlns:a16="http://schemas.microsoft.com/office/drawing/2014/main" id="{FC5D881B-3885-7648-95C8-599BCEC7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59" y="2755210"/>
            <a:ext cx="1894148" cy="312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425"/>
              </a:spcAft>
              <a:buSzPct val="25000"/>
            </a:pPr>
            <a:r>
              <a:rPr lang="en-US" altLang="en-US" sz="1800" b="1" dirty="0">
                <a:solidFill>
                  <a:srgbClr val="FFFF00"/>
                </a:solidFill>
                <a:sym typeface="Verdana" panose="020B0604030504040204" pitchFamily="34" charset="0"/>
              </a:rPr>
              <a:t> </a:t>
            </a:r>
            <a:r>
              <a:rPr lang="en-US" altLang="en-US" sz="1600" b="1" dirty="0">
                <a:solidFill>
                  <a:srgbClr val="FFFF00"/>
                </a:solidFill>
                <a:sym typeface="Verdana" panose="020B0604030504040204" pitchFamily="34" charset="0"/>
              </a:rPr>
              <a:t>Comprehensive scope</a:t>
            </a:r>
          </a:p>
          <a:p>
            <a:pPr algn="ctr" eaLnBrk="1" hangingPunct="1">
              <a:lnSpc>
                <a:spcPct val="90000"/>
              </a:lnSpc>
              <a:spcAft>
                <a:spcPts val="425"/>
              </a:spcAft>
              <a:buSzPct val="25000"/>
            </a:pPr>
            <a:r>
              <a:rPr lang="en-US" altLang="en-US" sz="1600" dirty="0">
                <a:solidFill>
                  <a:schemeClr val="bg1"/>
                </a:solidFill>
                <a:sym typeface="Verdana" panose="020B0604030504040204" pitchFamily="34" charset="0"/>
              </a:rPr>
              <a:t>for local </a:t>
            </a:r>
            <a:r>
              <a:rPr lang="en-US" altLang="en-US" sz="1600" dirty="0">
                <a:solidFill>
                  <a:srgbClr val="FFFFFF"/>
                </a:solidFill>
                <a:sym typeface="Verdana" panose="020B0604030504040204" pitchFamily="34" charset="0"/>
              </a:rPr>
              <a:t>development, beyond just providing basic services</a:t>
            </a:r>
          </a:p>
        </p:txBody>
      </p:sp>
      <p:sp>
        <p:nvSpPr>
          <p:cNvPr id="39" name="Shape 425">
            <a:extLst>
              <a:ext uri="{FF2B5EF4-FFF2-40B4-BE49-F238E27FC236}">
                <a16:creationId xmlns:a16="http://schemas.microsoft.com/office/drawing/2014/main" id="{0FAA20A4-FA09-3C4B-A554-616D9B7CF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907" y="2780928"/>
            <a:ext cx="2437357" cy="312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00" tIns="45700" rIns="45700" bIns="45700" anchor="ctr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425"/>
              </a:spcAft>
              <a:buSzPct val="25000"/>
            </a:pPr>
            <a:r>
              <a:rPr lang="en-US" altLang="en-US" sz="1600" dirty="0">
                <a:solidFill>
                  <a:srgbClr val="FFFFFF"/>
                </a:solidFill>
                <a:sym typeface="Verdana" panose="020B0604030504040204" pitchFamily="34" charset="0"/>
              </a:rPr>
              <a:t>Enhanced and  diversified instruments of </a:t>
            </a:r>
            <a:r>
              <a:rPr lang="en-US" altLang="en-US" sz="1600" b="1" dirty="0">
                <a:solidFill>
                  <a:srgbClr val="FFFF00"/>
                </a:solidFill>
                <a:sym typeface="Verdana" panose="020B0604030504040204" pitchFamily="34" charset="0"/>
              </a:rPr>
              <a:t>local financing</a:t>
            </a:r>
            <a:r>
              <a:rPr lang="en-US" altLang="en-US" sz="1600" dirty="0">
                <a:solidFill>
                  <a:srgbClr val="FFFFFF"/>
                </a:solidFill>
                <a:sym typeface="Verdana" panose="020B0604030504040204" pitchFamily="34" charset="0"/>
              </a:rPr>
              <a:t>: fiscal certainty, credit worthiness, contractual flexibility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80828F-F822-5746-A481-9EE50B35475D}"/>
              </a:ext>
            </a:extLst>
          </p:cNvPr>
          <p:cNvSpPr/>
          <p:nvPr/>
        </p:nvSpPr>
        <p:spPr>
          <a:xfrm>
            <a:off x="625091" y="260648"/>
            <a:ext cx="2448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The menu :</a:t>
            </a:r>
            <a:endParaRPr lang="fr-FR" sz="2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2578F85-119A-E242-809D-061A978F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370581"/>
            <a:ext cx="8229600" cy="936625"/>
          </a:xfrm>
        </p:spPr>
        <p:txBody>
          <a:bodyPr/>
          <a:lstStyle/>
          <a:p>
            <a:r>
              <a:rPr lang="fr-FR" dirty="0"/>
              <a:t>Building blocks (3) :</a:t>
            </a:r>
          </a:p>
        </p:txBody>
      </p:sp>
      <p:pic>
        <p:nvPicPr>
          <p:cNvPr id="6146" name="Picture 2" descr="2x4 LEGO® Brick (Lime)">
            <a:extLst>
              <a:ext uri="{FF2B5EF4-FFF2-40B4-BE49-F238E27FC236}">
                <a16:creationId xmlns:a16="http://schemas.microsoft.com/office/drawing/2014/main" id="{9A289A0D-E3C9-0F44-84D9-D08CF6A81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34" y="33384"/>
            <a:ext cx="2383266" cy="19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7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711288"/>
              </p:ext>
            </p:extLst>
          </p:nvPr>
        </p:nvGraphicFramePr>
        <p:xfrm>
          <a:off x="107504" y="1700807"/>
          <a:ext cx="8928991" cy="2526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635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By improving Local Development Management Systems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47043" y="2399730"/>
          <a:ext cx="8573429" cy="168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1191" y="44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07505" y="4356428"/>
          <a:ext cx="4264518" cy="2312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29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With enabling national policies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Diagram 21"/>
          <p:cNvGraphicFramePr/>
          <p:nvPr/>
        </p:nvGraphicFramePr>
        <p:xfrm>
          <a:off x="107504" y="4854078"/>
          <a:ext cx="4228527" cy="163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499992" y="4365104"/>
          <a:ext cx="4536504" cy="2336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68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And Subnational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</a:rPr>
                        <a:t> institutional capacity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Diagram 27"/>
          <p:cNvGraphicFramePr/>
          <p:nvPr/>
        </p:nvGraphicFramePr>
        <p:xfrm>
          <a:off x="4516040" y="4828197"/>
          <a:ext cx="4520456" cy="161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79512" y="294005"/>
          <a:ext cx="8784974" cy="122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413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The Aim of Territorial Development is better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Diagram 34"/>
          <p:cNvGraphicFramePr/>
          <p:nvPr/>
        </p:nvGraphicFramePr>
        <p:xfrm>
          <a:off x="1305858" y="370632"/>
          <a:ext cx="6526712" cy="140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244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22" grpId="0">
        <p:bldAsOne/>
      </p:bldGraphic>
      <p:bldGraphic spid="28" grpId="0">
        <p:bldAsOne/>
      </p:bldGraphic>
      <p:bldGraphic spid="3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497">
            <a:extLst>
              <a:ext uri="{FF2B5EF4-FFF2-40B4-BE49-F238E27FC236}">
                <a16:creationId xmlns:a16="http://schemas.microsoft.com/office/drawing/2014/main" id="{0B6D9153-7044-4144-BA6B-EC3214BA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" y="115888"/>
            <a:ext cx="8931275" cy="649287"/>
          </a:xfrm>
        </p:spPr>
        <p:txBody>
          <a:bodyPr lIns="91425" tIns="45700" rIns="91425" bIns="45700"/>
          <a:lstStyle/>
          <a:p>
            <a:pPr algn="ctr">
              <a:buSzPct val="25000"/>
            </a:pPr>
            <a:br>
              <a:rPr lang="fr-BE" altLang="en-US" sz="2400" b="0">
                <a:solidFill>
                  <a:srgbClr val="FFFFFF"/>
                </a:solidFill>
                <a:sym typeface="Verdana" panose="020B0604030504040204" pitchFamily="34" charset="0"/>
              </a:rPr>
            </a:br>
            <a:br>
              <a:rPr lang="fr-BE" altLang="en-US" sz="2400" b="0">
                <a:solidFill>
                  <a:srgbClr val="FFFFFF"/>
                </a:solidFill>
                <a:sym typeface="Verdana" panose="020B0604030504040204" pitchFamily="34" charset="0"/>
              </a:rPr>
            </a:br>
            <a:endParaRPr lang="fr-BE" altLang="en-US" sz="2400" b="0">
              <a:solidFill>
                <a:srgbClr val="FFFFFF"/>
              </a:solidFill>
              <a:sym typeface="Verdana" panose="020B0604030504040204" pitchFamily="34" charset="0"/>
            </a:endParaRPr>
          </a:p>
        </p:txBody>
      </p:sp>
      <p:sp>
        <p:nvSpPr>
          <p:cNvPr id="17411" name="Shape 498">
            <a:extLst>
              <a:ext uri="{FF2B5EF4-FFF2-40B4-BE49-F238E27FC236}">
                <a16:creationId xmlns:a16="http://schemas.microsoft.com/office/drawing/2014/main" id="{F919E2C3-14D5-9F43-A70D-FA360D29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585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r>
              <a:rPr lang="fr-BE" altLang="en-US" sz="1200" i="0">
                <a:sym typeface="Verdana" panose="020B0604030504040204" pitchFamily="34" charset="0"/>
              </a:rPr>
              <a:t>.</a:t>
            </a:r>
          </a:p>
        </p:txBody>
      </p:sp>
      <p:sp>
        <p:nvSpPr>
          <p:cNvPr id="501" name="Shape 501">
            <a:extLst>
              <a:ext uri="{FF2B5EF4-FFF2-40B4-BE49-F238E27FC236}">
                <a16:creationId xmlns:a16="http://schemas.microsoft.com/office/drawing/2014/main" id="{A82B01F0-589A-0A48-864C-8CAA2428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60648"/>
            <a:ext cx="633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r>
              <a:rPr lang="en-US" altLang="en-US" sz="3200" b="1" i="0" dirty="0">
                <a:solidFill>
                  <a:srgbClr val="FFFF00"/>
                </a:solidFill>
                <a:sym typeface="Verdana" panose="020B0604030504040204" pitchFamily="34" charset="0"/>
              </a:rPr>
              <a:t>Main ideas:</a:t>
            </a:r>
          </a:p>
        </p:txBody>
      </p:sp>
      <p:sp>
        <p:nvSpPr>
          <p:cNvPr id="503" name="Shape 503">
            <a:extLst>
              <a:ext uri="{FF2B5EF4-FFF2-40B4-BE49-F238E27FC236}">
                <a16:creationId xmlns:a16="http://schemas.microsoft.com/office/drawing/2014/main" id="{05250273-9A23-8D47-AA4C-63A4F3077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52" y="1816892"/>
            <a:ext cx="4624896" cy="28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Pct val="100000"/>
              <a:buFont typeface="+mj-lt"/>
              <a:buAutoNum type="arabicPeriod"/>
            </a:pPr>
            <a:r>
              <a:rPr lang="en-US" altLang="en-US" sz="2800" b="1" i="0" dirty="0">
                <a:sym typeface="Verdana" panose="020B0604030504040204" pitchFamily="34" charset="0"/>
              </a:rPr>
              <a:t>Not every LA is ready for TALD</a:t>
            </a:r>
          </a:p>
          <a:p>
            <a:pPr marL="457200" indent="-457200" eaLnBrk="1" hangingPunct="1">
              <a:spcBef>
                <a:spcPct val="0"/>
              </a:spcBef>
              <a:buClrTx/>
              <a:buSzPct val="100000"/>
              <a:buFont typeface="+mj-lt"/>
              <a:buAutoNum type="arabicPeriod"/>
            </a:pPr>
            <a:endParaRPr lang="en-US" altLang="en-US" sz="2800" i="0" dirty="0">
              <a:sym typeface="Verdana" panose="020B060403050404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Pct val="100000"/>
              <a:buFont typeface="+mj-lt"/>
              <a:buAutoNum type="arabicPeriod"/>
            </a:pPr>
            <a:r>
              <a:rPr lang="en-US" sz="2800" b="1" i="0" dirty="0">
                <a:solidFill>
                  <a:srgbClr val="C00000"/>
                </a:solidFill>
              </a:rPr>
              <a:t>TALD is context specific, no one-size fits all</a:t>
            </a:r>
          </a:p>
          <a:p>
            <a:pPr marL="457200" indent="-457200" eaLnBrk="1" hangingPunct="1">
              <a:spcBef>
                <a:spcPct val="0"/>
              </a:spcBef>
              <a:buClrTx/>
              <a:buSzPct val="100000"/>
              <a:buFont typeface="+mj-lt"/>
              <a:buAutoNum type="arabicPeriod"/>
            </a:pPr>
            <a:endParaRPr lang="en-US" sz="2800" b="1" i="0" dirty="0"/>
          </a:p>
          <a:p>
            <a:pPr marL="457200" indent="-457200" eaLnBrk="1" hangingPunct="1">
              <a:spcBef>
                <a:spcPct val="0"/>
              </a:spcBef>
              <a:buClrTx/>
              <a:buSzPct val="100000"/>
              <a:buFont typeface="+mj-lt"/>
              <a:buAutoNum type="arabicPeriod"/>
            </a:pPr>
            <a:r>
              <a:rPr lang="en-US" sz="2800" b="1" i="0" dirty="0"/>
              <a:t>TALD is not linear, it is an iterative process</a:t>
            </a:r>
            <a:endParaRPr lang="fr-FR" sz="2800" b="1" i="0" dirty="0"/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fr-BE" altLang="en-US" sz="2000" i="0" dirty="0"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en-US" sz="2000" i="0" dirty="0"/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fr-BE" altLang="en-US" sz="2000" i="0" dirty="0">
              <a:solidFill>
                <a:srgbClr val="000000"/>
              </a:solidFill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endParaRPr lang="fr-BE" altLang="en-US" sz="2000" i="0" dirty="0">
              <a:solidFill>
                <a:srgbClr val="000000"/>
              </a:solidFill>
              <a:sym typeface="Verdana" panose="020B0604030504040204" pitchFamily="34" charset="0"/>
            </a:endParaRPr>
          </a:p>
        </p:txBody>
      </p:sp>
      <p:sp>
        <p:nvSpPr>
          <p:cNvPr id="504" name="Shape 504">
            <a:extLst>
              <a:ext uri="{FF2B5EF4-FFF2-40B4-BE49-F238E27FC236}">
                <a16:creationId xmlns:a16="http://schemas.microsoft.com/office/drawing/2014/main" id="{8F3A813B-3B48-3547-B911-9926F42B8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81" y="3075782"/>
            <a:ext cx="71294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endParaRPr lang="fr-BE" altLang="en-US" sz="2000" b="1" i="0" dirty="0">
              <a:sym typeface="Verdana" panose="020B0604030504040204" pitchFamily="34" charset="0"/>
            </a:endParaRPr>
          </a:p>
        </p:txBody>
      </p:sp>
      <p:pic>
        <p:nvPicPr>
          <p:cNvPr id="7172" name="Picture 4" descr="Collaboration doesn't come in &quot;One Size Fits All&quot; - DEV">
            <a:extLst>
              <a:ext uri="{FF2B5EF4-FFF2-40B4-BE49-F238E27FC236}">
                <a16:creationId xmlns:a16="http://schemas.microsoft.com/office/drawing/2014/main" id="{8669FB9A-8680-924B-9F9C-2AEF58302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90" y="2444194"/>
            <a:ext cx="4624896" cy="26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64548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497">
            <a:extLst>
              <a:ext uri="{FF2B5EF4-FFF2-40B4-BE49-F238E27FC236}">
                <a16:creationId xmlns:a16="http://schemas.microsoft.com/office/drawing/2014/main" id="{0B6D9153-7044-4144-BA6B-EC3214BA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" y="115888"/>
            <a:ext cx="8931275" cy="649287"/>
          </a:xfrm>
        </p:spPr>
        <p:txBody>
          <a:bodyPr lIns="91425" tIns="45700" rIns="91425" bIns="45700"/>
          <a:lstStyle/>
          <a:p>
            <a:pPr algn="ctr">
              <a:buSzPct val="25000"/>
            </a:pPr>
            <a:br>
              <a:rPr lang="fr-BE" altLang="en-US" sz="2400" b="0">
                <a:solidFill>
                  <a:srgbClr val="FFFFFF"/>
                </a:solidFill>
                <a:sym typeface="Verdana" panose="020B0604030504040204" pitchFamily="34" charset="0"/>
              </a:rPr>
            </a:br>
            <a:br>
              <a:rPr lang="fr-BE" altLang="en-US" sz="2400" b="0">
                <a:solidFill>
                  <a:srgbClr val="FFFFFF"/>
                </a:solidFill>
                <a:sym typeface="Verdana" panose="020B0604030504040204" pitchFamily="34" charset="0"/>
              </a:rPr>
            </a:br>
            <a:endParaRPr lang="fr-BE" altLang="en-US" sz="2400" b="0">
              <a:solidFill>
                <a:srgbClr val="FFFFFF"/>
              </a:solidFill>
              <a:sym typeface="Verdana" panose="020B0604030504040204" pitchFamily="34" charset="0"/>
            </a:endParaRPr>
          </a:p>
        </p:txBody>
      </p:sp>
      <p:sp>
        <p:nvSpPr>
          <p:cNvPr id="17411" name="Shape 498">
            <a:extLst>
              <a:ext uri="{FF2B5EF4-FFF2-40B4-BE49-F238E27FC236}">
                <a16:creationId xmlns:a16="http://schemas.microsoft.com/office/drawing/2014/main" id="{F919E2C3-14D5-9F43-A70D-FA360D29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585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r>
              <a:rPr lang="fr-BE" altLang="en-US" sz="1200" i="0">
                <a:sym typeface="Verdana" panose="020B0604030504040204" pitchFamily="34" charset="0"/>
              </a:rPr>
              <a:t>.</a:t>
            </a:r>
          </a:p>
        </p:txBody>
      </p:sp>
      <p:sp>
        <p:nvSpPr>
          <p:cNvPr id="501" name="Shape 501">
            <a:extLst>
              <a:ext uri="{FF2B5EF4-FFF2-40B4-BE49-F238E27FC236}">
                <a16:creationId xmlns:a16="http://schemas.microsoft.com/office/drawing/2014/main" id="{A82B01F0-589A-0A48-864C-8CAA2428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60648"/>
            <a:ext cx="633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r>
              <a:rPr lang="en-US" altLang="en-US" sz="3200" b="1" i="0" dirty="0">
                <a:solidFill>
                  <a:srgbClr val="FFFF00"/>
                </a:solidFill>
                <a:sym typeface="Verdana" panose="020B0604030504040204" pitchFamily="34" charset="0"/>
              </a:rPr>
              <a:t>Main ideas:</a:t>
            </a:r>
          </a:p>
        </p:txBody>
      </p:sp>
      <p:sp>
        <p:nvSpPr>
          <p:cNvPr id="503" name="Shape 503">
            <a:extLst>
              <a:ext uri="{FF2B5EF4-FFF2-40B4-BE49-F238E27FC236}">
                <a16:creationId xmlns:a16="http://schemas.microsoft.com/office/drawing/2014/main" id="{05250273-9A23-8D47-AA4C-63A4F3077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28" y="1415667"/>
            <a:ext cx="3688792" cy="28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endParaRPr lang="en-US" sz="2800" b="1" i="0" dirty="0"/>
          </a:p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sz="2800" b="1" i="0" dirty="0">
                <a:solidFill>
                  <a:srgbClr val="C00000"/>
                </a:solidFill>
              </a:rPr>
              <a:t>4. TALD needs to be monitored in order to be improved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endParaRPr lang="en-US" sz="2800" b="1" i="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sz="2800" b="1" i="0" dirty="0"/>
              <a:t>5.</a:t>
            </a:r>
            <a:r>
              <a:rPr lang="en-US" sz="2800" b="1" i="0" dirty="0">
                <a:solidFill>
                  <a:srgbClr val="C00000"/>
                </a:solidFill>
              </a:rPr>
              <a:t> </a:t>
            </a:r>
            <a:r>
              <a:rPr lang="en-US" sz="2800" b="1" i="0" dirty="0"/>
              <a:t>TALD works better when facilitated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endParaRPr lang="en-US" sz="2000" b="1" i="0" dirty="0"/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fr-FR" sz="2000" b="1" i="0" dirty="0"/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fr-BE" altLang="en-US" sz="2000" i="0" dirty="0"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en-US" sz="2000" i="0" dirty="0"/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fr-BE" altLang="en-US" sz="2000" i="0" dirty="0">
              <a:solidFill>
                <a:srgbClr val="000000"/>
              </a:solidFill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endParaRPr lang="fr-BE" altLang="en-US" sz="2000" i="0" dirty="0">
              <a:solidFill>
                <a:srgbClr val="000000"/>
              </a:solidFill>
              <a:sym typeface="Verdana" panose="020B0604030504040204" pitchFamily="34" charset="0"/>
            </a:endParaRPr>
          </a:p>
        </p:txBody>
      </p:sp>
      <p:sp>
        <p:nvSpPr>
          <p:cNvPr id="504" name="Shape 504">
            <a:extLst>
              <a:ext uri="{FF2B5EF4-FFF2-40B4-BE49-F238E27FC236}">
                <a16:creationId xmlns:a16="http://schemas.microsoft.com/office/drawing/2014/main" id="{8F3A813B-3B48-3547-B911-9926F42B8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81" y="3075782"/>
            <a:ext cx="71294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endParaRPr lang="fr-BE" altLang="en-US" sz="2000" b="1" i="0" dirty="0">
              <a:sym typeface="Verdana" panose="020B0604030504040204" pitchFamily="34" charset="0"/>
            </a:endParaRPr>
          </a:p>
        </p:txBody>
      </p:sp>
      <p:sp>
        <p:nvSpPr>
          <p:cNvPr id="505" name="Shape 505">
            <a:extLst>
              <a:ext uri="{FF2B5EF4-FFF2-40B4-BE49-F238E27FC236}">
                <a16:creationId xmlns:a16="http://schemas.microsoft.com/office/drawing/2014/main" id="{1A6C8DB8-7147-AB42-8D67-887C4C963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865" y="4190208"/>
            <a:ext cx="7283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endParaRPr lang="fr-BE" altLang="en-US" sz="2000" i="0" dirty="0">
              <a:solidFill>
                <a:srgbClr val="000000"/>
              </a:solidFill>
              <a:sym typeface="Verdana" panose="020B0604030504040204" pitchFamily="34" charset="0"/>
            </a:endParaRPr>
          </a:p>
        </p:txBody>
      </p:sp>
      <p:pic>
        <p:nvPicPr>
          <p:cNvPr id="8196" name="Picture 4" descr="Search Concept Stock Photo, Picture And Royalty Free Image. Image ...">
            <a:extLst>
              <a:ext uri="{FF2B5EF4-FFF2-40B4-BE49-F238E27FC236}">
                <a16:creationId xmlns:a16="http://schemas.microsoft.com/office/drawing/2014/main" id="{3ED6E9F5-E842-B84F-AC07-1A4146AE8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69285"/>
            <a:ext cx="4656075" cy="407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78658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497">
            <a:extLst>
              <a:ext uri="{FF2B5EF4-FFF2-40B4-BE49-F238E27FC236}">
                <a16:creationId xmlns:a16="http://schemas.microsoft.com/office/drawing/2014/main" id="{0B6D9153-7044-4144-BA6B-EC3214BA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" y="115888"/>
            <a:ext cx="8931275" cy="649287"/>
          </a:xfrm>
        </p:spPr>
        <p:txBody>
          <a:bodyPr lIns="91425" tIns="45700" rIns="91425" bIns="45700"/>
          <a:lstStyle/>
          <a:p>
            <a:pPr algn="ctr">
              <a:buSzPct val="25000"/>
            </a:pPr>
            <a:br>
              <a:rPr lang="fr-BE" altLang="en-US" sz="2400" b="0">
                <a:solidFill>
                  <a:srgbClr val="FFFFFF"/>
                </a:solidFill>
                <a:sym typeface="Verdana" panose="020B0604030504040204" pitchFamily="34" charset="0"/>
              </a:rPr>
            </a:br>
            <a:br>
              <a:rPr lang="fr-BE" altLang="en-US" sz="2400" b="0">
                <a:solidFill>
                  <a:srgbClr val="FFFFFF"/>
                </a:solidFill>
                <a:sym typeface="Verdana" panose="020B0604030504040204" pitchFamily="34" charset="0"/>
              </a:rPr>
            </a:br>
            <a:endParaRPr lang="fr-BE" altLang="en-US" sz="2400" b="0">
              <a:solidFill>
                <a:srgbClr val="FFFFFF"/>
              </a:solidFill>
              <a:sym typeface="Verdana" panose="020B0604030504040204" pitchFamily="34" charset="0"/>
            </a:endParaRPr>
          </a:p>
        </p:txBody>
      </p:sp>
      <p:sp>
        <p:nvSpPr>
          <p:cNvPr id="17411" name="Shape 498">
            <a:extLst>
              <a:ext uri="{FF2B5EF4-FFF2-40B4-BE49-F238E27FC236}">
                <a16:creationId xmlns:a16="http://schemas.microsoft.com/office/drawing/2014/main" id="{F919E2C3-14D5-9F43-A70D-FA360D29F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616585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r>
              <a:rPr lang="fr-BE" altLang="en-US" sz="1200" i="0">
                <a:sym typeface="Verdana" panose="020B0604030504040204" pitchFamily="34" charset="0"/>
              </a:rPr>
              <a:t>.</a:t>
            </a:r>
          </a:p>
        </p:txBody>
      </p:sp>
      <p:sp>
        <p:nvSpPr>
          <p:cNvPr id="501" name="Shape 501">
            <a:extLst>
              <a:ext uri="{FF2B5EF4-FFF2-40B4-BE49-F238E27FC236}">
                <a16:creationId xmlns:a16="http://schemas.microsoft.com/office/drawing/2014/main" id="{A82B01F0-589A-0A48-864C-8CAA2428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60648"/>
            <a:ext cx="633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r>
              <a:rPr lang="en-US" altLang="en-US" sz="3200" b="1" i="0" dirty="0">
                <a:solidFill>
                  <a:srgbClr val="FFFF00"/>
                </a:solidFill>
                <a:sym typeface="Verdana" panose="020B0604030504040204" pitchFamily="34" charset="0"/>
              </a:rPr>
              <a:t>Main ideas:</a:t>
            </a:r>
          </a:p>
        </p:txBody>
      </p:sp>
      <p:sp>
        <p:nvSpPr>
          <p:cNvPr id="503" name="Shape 503">
            <a:extLst>
              <a:ext uri="{FF2B5EF4-FFF2-40B4-BE49-F238E27FC236}">
                <a16:creationId xmlns:a16="http://schemas.microsoft.com/office/drawing/2014/main" id="{05250273-9A23-8D47-AA4C-63A4F3077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25" y="1088380"/>
            <a:ext cx="7858163" cy="28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ClrTx/>
              <a:buSzPct val="100000"/>
              <a:buFont typeface="+mj-lt"/>
              <a:buAutoNum type="arabicPeriod"/>
            </a:pPr>
            <a:endParaRPr lang="en-US" sz="2800" b="1" i="0" dirty="0"/>
          </a:p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endParaRPr lang="en-US" sz="2800" b="1" i="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sz="2800" b="1" i="0" dirty="0"/>
              <a:t>6. TALD takes time, no quantum leaps here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endParaRPr lang="en-US" sz="2800" b="1" i="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sz="2800" b="1" i="0" dirty="0">
                <a:solidFill>
                  <a:srgbClr val="C00000"/>
                </a:solidFill>
              </a:rPr>
              <a:t>7. TALD is good to pilot a new:</a:t>
            </a:r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fr-FR" sz="2000" b="1" i="0" dirty="0"/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fr-BE" altLang="en-US" sz="2000" i="0" dirty="0"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en-US" sz="2000" i="0" dirty="0"/>
          </a:p>
          <a:p>
            <a:pPr eaLnBrk="1" hangingPunct="1">
              <a:spcBef>
                <a:spcPct val="0"/>
              </a:spcBef>
              <a:buClrTx/>
              <a:buSzPct val="25000"/>
              <a:buNone/>
            </a:pPr>
            <a:endParaRPr lang="fr-BE" altLang="en-US" sz="2000" i="0" dirty="0">
              <a:solidFill>
                <a:srgbClr val="000000"/>
              </a:solidFill>
              <a:sym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endParaRPr lang="fr-BE" altLang="en-US" sz="2000" i="0" dirty="0">
              <a:solidFill>
                <a:srgbClr val="000000"/>
              </a:solidFill>
              <a:sym typeface="Verdana" panose="020B0604030504040204" pitchFamily="34" charset="0"/>
            </a:endParaRPr>
          </a:p>
        </p:txBody>
      </p:sp>
      <p:sp>
        <p:nvSpPr>
          <p:cNvPr id="504" name="Shape 504">
            <a:extLst>
              <a:ext uri="{FF2B5EF4-FFF2-40B4-BE49-F238E27FC236}">
                <a16:creationId xmlns:a16="http://schemas.microsoft.com/office/drawing/2014/main" id="{8F3A813B-3B48-3547-B911-9926F42B8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81" y="3075782"/>
            <a:ext cx="71294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endParaRPr lang="fr-BE" altLang="en-US" sz="2000" b="1" i="0" dirty="0">
              <a:sym typeface="Verdana" panose="020B0604030504040204" pitchFamily="34" charset="0"/>
            </a:endParaRPr>
          </a:p>
        </p:txBody>
      </p:sp>
      <p:sp>
        <p:nvSpPr>
          <p:cNvPr id="505" name="Shape 505">
            <a:extLst>
              <a:ext uri="{FF2B5EF4-FFF2-40B4-BE49-F238E27FC236}">
                <a16:creationId xmlns:a16="http://schemas.microsoft.com/office/drawing/2014/main" id="{1A6C8DB8-7147-AB42-8D67-887C4C963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865" y="4190208"/>
            <a:ext cx="7283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25000"/>
              <a:buFontTx/>
              <a:buNone/>
            </a:pPr>
            <a:endParaRPr lang="fr-BE" altLang="en-US" sz="2000" i="0" dirty="0">
              <a:solidFill>
                <a:srgbClr val="000000"/>
              </a:solidFill>
              <a:sym typeface="Verdana" panose="020B0604030504040204" pitchFamily="34" charset="0"/>
            </a:endParaRPr>
          </a:p>
        </p:txBody>
      </p:sp>
      <p:pic>
        <p:nvPicPr>
          <p:cNvPr id="9220" name="Picture 4" descr="Delortae Agency™ Luxury Opportunity | Delortae Agency™ UK">
            <a:extLst>
              <a:ext uri="{FF2B5EF4-FFF2-40B4-BE49-F238E27FC236}">
                <a16:creationId xmlns:a16="http://schemas.microsoft.com/office/drawing/2014/main" id="{6B3DE995-CCD9-0A42-8523-39FEEB4F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917205"/>
            <a:ext cx="6502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953962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41B9-21BF-7642-AB2A-FB979B70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288290" algn="l"/>
              </a:tabLst>
            </a:pPr>
            <a:br>
              <a:rPr lang="en-US" sz="2400" dirty="0">
                <a:solidFill>
                  <a:schemeClr val="accent2"/>
                </a:solidFill>
                <a:latin typeface="+mn-lt"/>
                <a:cs typeface="Calibri"/>
              </a:rPr>
            </a:br>
            <a:r>
              <a:rPr lang="en-US" sz="2400" dirty="0">
                <a:solidFill>
                  <a:schemeClr val="accent2"/>
                </a:solidFill>
                <a:latin typeface="+mn-lt"/>
                <a:cs typeface="Calibri"/>
              </a:rPr>
              <a:t>EU Thematic Priorities 2021-2027</a:t>
            </a:r>
          </a:p>
        </p:txBody>
      </p:sp>
      <p:pic>
        <p:nvPicPr>
          <p:cNvPr id="1026" name="Picture 2" descr="large multi pane windows">
            <a:extLst>
              <a:ext uri="{FF2B5EF4-FFF2-40B4-BE49-F238E27FC236}">
                <a16:creationId xmlns:a16="http://schemas.microsoft.com/office/drawing/2014/main" id="{2DBD6EDE-36B4-BB48-B5B2-E531F96B7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24" y="2326760"/>
            <a:ext cx="6359352" cy="424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261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ge5image9849488">
            <a:extLst>
              <a:ext uri="{FF2B5EF4-FFF2-40B4-BE49-F238E27FC236}">
                <a16:creationId xmlns:a16="http://schemas.microsoft.com/office/drawing/2014/main" id="{EB367AD8-B7D4-424A-9001-B1DB11E53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7" y="1628800"/>
            <a:ext cx="850528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227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hape 465"/>
          <p:cNvSpPr>
            <a:spLocks noChangeArrowheads="1"/>
          </p:cNvSpPr>
          <p:nvPr/>
        </p:nvSpPr>
        <p:spPr bwMode="auto">
          <a:xfrm>
            <a:off x="673100" y="1701800"/>
            <a:ext cx="7632700" cy="628650"/>
          </a:xfrm>
          <a:prstGeom prst="rect">
            <a:avLst/>
          </a:prstGeom>
          <a:solidFill>
            <a:srgbClr val="0070C0"/>
          </a:solidFill>
          <a:ln w="38100">
            <a:solidFill>
              <a:srgbClr val="1155CC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marL="914400" indent="4572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1" algn="ctr" eaLnBrk="1" hangingPunct="1">
              <a:spcBef>
                <a:spcPct val="0"/>
              </a:spcBef>
              <a:buClrTx/>
              <a:buNone/>
            </a:pPr>
            <a:r>
              <a:rPr lang="fr-BE" altLang="en-US" b="1" i="0" dirty="0">
                <a:solidFill>
                  <a:schemeClr val="bg1"/>
                </a:solidFill>
                <a:sym typeface="Verdana" pitchFamily="34" charset="0"/>
              </a:rPr>
              <a:t>EU SUPPORT TO TERRITORIAL DEVELOPMENT</a:t>
            </a:r>
          </a:p>
        </p:txBody>
      </p:sp>
      <p:sp>
        <p:nvSpPr>
          <p:cNvPr id="19463" name="Shape 468"/>
          <p:cNvSpPr>
            <a:spLocks noChangeArrowheads="1"/>
          </p:cNvSpPr>
          <p:nvPr/>
        </p:nvSpPr>
        <p:spPr bwMode="auto">
          <a:xfrm>
            <a:off x="5924550" y="2644775"/>
            <a:ext cx="2381250" cy="2425700"/>
          </a:xfrm>
          <a:prstGeom prst="rect">
            <a:avLst/>
          </a:prstGeom>
          <a:solidFill>
            <a:srgbClr val="F3F3F3"/>
          </a:solidFill>
          <a:ln w="38100">
            <a:solidFill>
              <a:srgbClr val="1155CC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9462" name="Shape 467"/>
          <p:cNvSpPr>
            <a:spLocks noChangeArrowheads="1"/>
          </p:cNvSpPr>
          <p:nvPr/>
        </p:nvSpPr>
        <p:spPr bwMode="auto">
          <a:xfrm>
            <a:off x="3301081" y="2631200"/>
            <a:ext cx="2381250" cy="2425700"/>
          </a:xfrm>
          <a:prstGeom prst="rect">
            <a:avLst/>
          </a:prstGeom>
          <a:solidFill>
            <a:srgbClr val="F3F3F3"/>
          </a:solidFill>
          <a:ln w="38100">
            <a:solidFill>
              <a:srgbClr val="1155CC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9461" name="Shape 466"/>
          <p:cNvSpPr>
            <a:spLocks noChangeArrowheads="1"/>
          </p:cNvSpPr>
          <p:nvPr/>
        </p:nvSpPr>
        <p:spPr bwMode="auto">
          <a:xfrm>
            <a:off x="730250" y="2644775"/>
            <a:ext cx="2381250" cy="2425700"/>
          </a:xfrm>
          <a:prstGeom prst="rect">
            <a:avLst/>
          </a:prstGeom>
          <a:solidFill>
            <a:srgbClr val="F3F3F3"/>
          </a:solidFill>
          <a:ln w="38100">
            <a:solidFill>
              <a:srgbClr val="1155CC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9465" name="Shape 470"/>
          <p:cNvSpPr txBox="1">
            <a:spLocks noChangeArrowheads="1"/>
          </p:cNvSpPr>
          <p:nvPr/>
        </p:nvSpPr>
        <p:spPr bwMode="auto">
          <a:xfrm>
            <a:off x="844800" y="2766218"/>
            <a:ext cx="231933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400" b="1" i="0" dirty="0">
                <a:sym typeface="Verdana" pitchFamily="34" charset="0"/>
              </a:rPr>
              <a:t>POLICY DIALOGUE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400" b="1" i="0" dirty="0">
                <a:sym typeface="Verdana" pitchFamily="34" charset="0"/>
              </a:rPr>
              <a:t>Support to national </a:t>
            </a:r>
            <a:r>
              <a:rPr lang="fr-BE" altLang="en-US" sz="1400" b="1" i="0" dirty="0" err="1">
                <a:sym typeface="Verdana" pitchFamily="34" charset="0"/>
              </a:rPr>
              <a:t>policies</a:t>
            </a:r>
            <a:r>
              <a:rPr lang="fr-BE" altLang="en-US" sz="1400" b="1" i="0" dirty="0">
                <a:sym typeface="Verdana" pitchFamily="34" charset="0"/>
              </a:rPr>
              <a:t> on: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400" b="1" i="0" dirty="0">
              <a:sym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1" i="0" dirty="0">
                <a:solidFill>
                  <a:srgbClr val="FF0000"/>
                </a:solidFill>
                <a:sym typeface="Verdana" pitchFamily="34" charset="0"/>
              </a:rPr>
              <a:t>DESCENTRALIZATION URBAN AND RURAL DEVELOPMENT</a:t>
            </a:r>
            <a:endParaRPr lang="fr-BE" altLang="en-US" sz="1400" b="1" i="0" dirty="0">
              <a:solidFill>
                <a:srgbClr val="0070C0"/>
              </a:solidFill>
              <a:sym typeface="Verdana" pitchFamily="34" charset="0"/>
            </a:endParaRPr>
          </a:p>
        </p:txBody>
      </p:sp>
      <p:sp>
        <p:nvSpPr>
          <p:cNvPr id="19466" name="Shape 471"/>
          <p:cNvSpPr txBox="1">
            <a:spLocks noChangeArrowheads="1"/>
          </p:cNvSpPr>
          <p:nvPr/>
        </p:nvSpPr>
        <p:spPr bwMode="auto">
          <a:xfrm>
            <a:off x="3406357" y="2766864"/>
            <a:ext cx="21431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400" b="1" i="0" dirty="0">
                <a:sym typeface="Verdana" pitchFamily="34" charset="0"/>
              </a:rPr>
              <a:t>  THEMATIC AND GEOGRAPHIC PROGRAMMING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400" b="1" i="0" dirty="0">
              <a:solidFill>
                <a:srgbClr val="FF0000"/>
              </a:solidFill>
              <a:sym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400" b="1" i="0" dirty="0">
              <a:solidFill>
                <a:srgbClr val="FF0000"/>
              </a:solidFill>
              <a:sym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1" i="0" dirty="0">
                <a:solidFill>
                  <a:srgbClr val="FF0000"/>
                </a:solidFill>
                <a:sym typeface="Verdana" pitchFamily="34" charset="0"/>
              </a:rPr>
              <a:t>INCLUDING LOCAL AUTHORITIES IN COOPERATION PORTFOLIO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200" i="0" dirty="0">
              <a:sym typeface="Verdana" pitchFamily="34" charset="0"/>
            </a:endParaRPr>
          </a:p>
        </p:txBody>
      </p:sp>
      <p:sp>
        <p:nvSpPr>
          <p:cNvPr id="19467" name="Shape 472"/>
          <p:cNvSpPr txBox="1">
            <a:spLocks noChangeArrowheads="1"/>
          </p:cNvSpPr>
          <p:nvPr/>
        </p:nvSpPr>
        <p:spPr bwMode="auto">
          <a:xfrm>
            <a:off x="5924550" y="2686050"/>
            <a:ext cx="24384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b="1" i="0" dirty="0">
              <a:sym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400" b="1" i="0" dirty="0">
                <a:sym typeface="Verdana" pitchFamily="34" charset="0"/>
              </a:rPr>
              <a:t>DIRECT SUPPORT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400" b="1" i="0" dirty="0">
              <a:sym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400" b="1" i="0" dirty="0">
              <a:sym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BE" altLang="en-US" sz="1400" b="1" i="0" dirty="0">
              <a:sym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200" b="1" i="0" dirty="0">
                <a:solidFill>
                  <a:srgbClr val="FF0000"/>
                </a:solidFill>
                <a:sym typeface="Verdana" pitchFamily="34" charset="0"/>
              </a:rPr>
              <a:t>CALLS FOR PROPOSALS, DIRECT GRANTS, BUDGET SUPPORT</a:t>
            </a:r>
            <a:endParaRPr lang="fr-BE" altLang="en-US" sz="1200" i="0" dirty="0">
              <a:sym typeface="Verdana" pitchFamily="34" charset="0"/>
            </a:endParaRPr>
          </a:p>
        </p:txBody>
      </p:sp>
      <p:sp>
        <p:nvSpPr>
          <p:cNvPr id="19469" name="Shape 474"/>
          <p:cNvSpPr>
            <a:spLocks noChangeArrowheads="1"/>
          </p:cNvSpPr>
          <p:nvPr/>
        </p:nvSpPr>
        <p:spPr bwMode="auto">
          <a:xfrm>
            <a:off x="4378325" y="2376488"/>
            <a:ext cx="222250" cy="222250"/>
          </a:xfrm>
          <a:prstGeom prst="upArrow">
            <a:avLst>
              <a:gd name="adj1" fmla="val 50000"/>
              <a:gd name="adj2" fmla="val 49866"/>
            </a:avLst>
          </a:prstGeom>
          <a:solidFill>
            <a:srgbClr val="0B5394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9470" name="Shape 475"/>
          <p:cNvSpPr>
            <a:spLocks noChangeArrowheads="1"/>
          </p:cNvSpPr>
          <p:nvPr/>
        </p:nvSpPr>
        <p:spPr bwMode="auto">
          <a:xfrm>
            <a:off x="1758950" y="2376488"/>
            <a:ext cx="222250" cy="222250"/>
          </a:xfrm>
          <a:prstGeom prst="upArrow">
            <a:avLst>
              <a:gd name="adj1" fmla="val 50000"/>
              <a:gd name="adj2" fmla="val 49866"/>
            </a:avLst>
          </a:prstGeom>
          <a:solidFill>
            <a:srgbClr val="0B5394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9471" name="Shape 476"/>
          <p:cNvSpPr>
            <a:spLocks noChangeArrowheads="1"/>
          </p:cNvSpPr>
          <p:nvPr/>
        </p:nvSpPr>
        <p:spPr bwMode="auto">
          <a:xfrm>
            <a:off x="6921500" y="2376488"/>
            <a:ext cx="222250" cy="222250"/>
          </a:xfrm>
          <a:prstGeom prst="upArrow">
            <a:avLst>
              <a:gd name="adj1" fmla="val 50000"/>
              <a:gd name="adj2" fmla="val 49866"/>
            </a:avLst>
          </a:prstGeom>
          <a:solidFill>
            <a:srgbClr val="0B5394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9464" name="Shape 469"/>
          <p:cNvSpPr>
            <a:spLocks noChangeArrowheads="1"/>
          </p:cNvSpPr>
          <p:nvPr/>
        </p:nvSpPr>
        <p:spPr bwMode="auto">
          <a:xfrm>
            <a:off x="730250" y="5426075"/>
            <a:ext cx="7632700" cy="728424"/>
          </a:xfrm>
          <a:prstGeom prst="rect">
            <a:avLst/>
          </a:prstGeom>
          <a:solidFill>
            <a:srgbClr val="F3F3F3"/>
          </a:solidFill>
          <a:ln w="38100">
            <a:solidFill>
              <a:srgbClr val="1155CC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800" b="1" i="0" dirty="0">
                <a:sym typeface="Verdana" pitchFamily="34" charset="0"/>
              </a:rPr>
              <a:t>Financial and non </a:t>
            </a:r>
            <a:r>
              <a:rPr lang="fr-BE" altLang="en-US" sz="1800" b="1" i="0" dirty="0" err="1">
                <a:sym typeface="Verdana" pitchFamily="34" charset="0"/>
              </a:rPr>
              <a:t>financial</a:t>
            </a:r>
            <a:r>
              <a:rPr lang="fr-BE" altLang="en-US" sz="1800" b="1" i="0" dirty="0">
                <a:sym typeface="Verdana" pitchFamily="34" charset="0"/>
              </a:rPr>
              <a:t> support</a:t>
            </a:r>
          </a:p>
        </p:txBody>
      </p:sp>
      <p:sp>
        <p:nvSpPr>
          <p:cNvPr id="19472" name="Shape 477"/>
          <p:cNvSpPr>
            <a:spLocks noChangeArrowheads="1"/>
          </p:cNvSpPr>
          <p:nvPr/>
        </p:nvSpPr>
        <p:spPr bwMode="auto">
          <a:xfrm>
            <a:off x="1809750" y="5146675"/>
            <a:ext cx="222250" cy="222250"/>
          </a:xfrm>
          <a:prstGeom prst="upArrow">
            <a:avLst>
              <a:gd name="adj1" fmla="val 50000"/>
              <a:gd name="adj2" fmla="val 49866"/>
            </a:avLst>
          </a:prstGeom>
          <a:solidFill>
            <a:srgbClr val="0B5394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9473" name="Shape 478"/>
          <p:cNvSpPr>
            <a:spLocks noChangeArrowheads="1"/>
          </p:cNvSpPr>
          <p:nvPr/>
        </p:nvSpPr>
        <p:spPr bwMode="auto">
          <a:xfrm>
            <a:off x="4435475" y="5137150"/>
            <a:ext cx="222250" cy="222250"/>
          </a:xfrm>
          <a:prstGeom prst="upArrow">
            <a:avLst>
              <a:gd name="adj1" fmla="val 50000"/>
              <a:gd name="adj2" fmla="val 49866"/>
            </a:avLst>
          </a:prstGeom>
          <a:solidFill>
            <a:srgbClr val="0B5394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  <p:sp>
        <p:nvSpPr>
          <p:cNvPr id="19474" name="Shape 479"/>
          <p:cNvSpPr>
            <a:spLocks noChangeArrowheads="1"/>
          </p:cNvSpPr>
          <p:nvPr/>
        </p:nvSpPr>
        <p:spPr bwMode="auto">
          <a:xfrm>
            <a:off x="7004050" y="5137150"/>
            <a:ext cx="222250" cy="222250"/>
          </a:xfrm>
          <a:prstGeom prst="upArrow">
            <a:avLst>
              <a:gd name="adj1" fmla="val 50000"/>
              <a:gd name="adj2" fmla="val 49866"/>
            </a:avLst>
          </a:prstGeom>
          <a:solidFill>
            <a:srgbClr val="0B5394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lIns="91425" tIns="91425" rIns="91425" bIns="91425" anchor="ctr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8054825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2" grpId="0" animBg="1"/>
      <p:bldP spid="19461" grpId="0" animBg="1"/>
      <p:bldP spid="19465" grpId="0"/>
      <p:bldP spid="19466" grpId="0"/>
      <p:bldP spid="19467" grpId="0"/>
      <p:bldP spid="19469" grpId="0" animBg="1"/>
      <p:bldP spid="19470" grpId="0" animBg="1"/>
      <p:bldP spid="19471" grpId="0" animBg="1"/>
      <p:bldP spid="19464" grpId="0" animBg="1"/>
      <p:bldP spid="19472" grpId="0" animBg="1"/>
      <p:bldP spid="19473" grpId="0" animBg="1"/>
      <p:bldP spid="194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3CE5-361C-2D4B-835E-437AD0D7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start? </a:t>
            </a:r>
            <a:br>
              <a:rPr lang="en-US" dirty="0"/>
            </a:br>
            <a:r>
              <a:rPr lang="en-US" dirty="0"/>
              <a:t>Analyze the national context</a:t>
            </a:r>
          </a:p>
        </p:txBody>
      </p:sp>
      <p:sp>
        <p:nvSpPr>
          <p:cNvPr id="4" name="TextBox 27">
            <a:extLst>
              <a:ext uri="{FF2B5EF4-FFF2-40B4-BE49-F238E27FC236}">
                <a16:creationId xmlns:a16="http://schemas.microsoft.com/office/drawing/2014/main" id="{95B53EF1-DA8A-4F41-A37E-025F1F765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062" y="2492896"/>
            <a:ext cx="3055938" cy="1815882"/>
          </a:xfrm>
          <a:prstGeom prst="rect">
            <a:avLst/>
          </a:prstGeom>
          <a:noFill/>
          <a:ln w="38100">
            <a:solidFill>
              <a:srgbClr val="0F5494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en-US" altLang="en-US" sz="2000" b="1" dirty="0">
              <a:solidFill>
                <a:srgbClr val="00B050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00B050"/>
                </a:solidFill>
              </a:rPr>
              <a:t>SCENARIO 1</a:t>
            </a:r>
          </a:p>
          <a:p>
            <a:pPr algn="ctr" eaLnBrk="1" hangingPunct="1"/>
            <a:endParaRPr lang="en-US" altLang="en-US" sz="2000" b="1" dirty="0">
              <a:solidFill>
                <a:srgbClr val="00B050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00B050"/>
                </a:solidFill>
              </a:rPr>
              <a:t>Favorable enabling environment</a:t>
            </a:r>
          </a:p>
          <a:p>
            <a:pPr algn="ctr" eaLnBrk="1" hangingPunct="1"/>
            <a:endParaRPr lang="fr-FR" altLang="en-US" b="1" dirty="0">
              <a:solidFill>
                <a:schemeClr val="tx2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2030E1F-7028-3E45-B347-16B16250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2492896"/>
            <a:ext cx="3409261" cy="1785104"/>
          </a:xfrm>
          <a:prstGeom prst="rect">
            <a:avLst/>
          </a:prstGeom>
          <a:noFill/>
          <a:ln w="38100">
            <a:solidFill>
              <a:srgbClr val="0F5494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B0F0"/>
                </a:solidFill>
              </a:rPr>
              <a:t>SCENARIO 2</a:t>
            </a:r>
          </a:p>
          <a:p>
            <a:pPr algn="ctr" eaLnBrk="1" hangingPunct="1"/>
            <a:endParaRPr lang="en-US" altLang="en-US" sz="2000" b="1" dirty="0">
              <a:solidFill>
                <a:srgbClr val="00B0F0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00B0F0"/>
                </a:solidFill>
              </a:rPr>
              <a:t>Partially favorable environment</a:t>
            </a:r>
          </a:p>
          <a:p>
            <a:pPr algn="ctr" eaLnBrk="1" hangingPunct="1"/>
            <a:endParaRPr lang="fr-FR" altLang="en-US" b="1" dirty="0">
              <a:solidFill>
                <a:schemeClr val="tx1"/>
              </a:solidFill>
            </a:endParaRP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9A57EB96-82DF-244D-B87C-FB9F83966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4653136"/>
            <a:ext cx="3744416" cy="1508105"/>
          </a:xfrm>
          <a:prstGeom prst="rect">
            <a:avLst/>
          </a:prstGeom>
          <a:noFill/>
          <a:ln w="38100">
            <a:solidFill>
              <a:srgbClr val="0F5494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FF0000"/>
                </a:solidFill>
              </a:rPr>
              <a:t>SCENARIO 3</a:t>
            </a:r>
          </a:p>
          <a:p>
            <a:pPr algn="ctr" eaLnBrk="1" hangingPunct="1"/>
            <a:endParaRPr lang="en-US" altLang="en-US" sz="20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FF0000"/>
                </a:solidFill>
              </a:rPr>
              <a:t>Decentralization stalled or merely symbolic</a:t>
            </a:r>
          </a:p>
          <a:p>
            <a:pPr algn="ctr" eaLnBrk="1" hangingPunct="1"/>
            <a:endParaRPr lang="fr-FR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3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ild your negotiation skills, Part II | Beef Magazine">
            <a:extLst>
              <a:ext uri="{FF2B5EF4-FFF2-40B4-BE49-F238E27FC236}">
                <a16:creationId xmlns:a16="http://schemas.microsoft.com/office/drawing/2014/main" id="{CDF82951-328F-5747-833E-0C3396CA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" y="980728"/>
            <a:ext cx="91440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B13CE5-361C-2D4B-835E-437AD0D7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872" y="1124223"/>
            <a:ext cx="8229600" cy="936625"/>
          </a:xfrm>
        </p:spPr>
        <p:txBody>
          <a:bodyPr/>
          <a:lstStyle/>
          <a:p>
            <a:r>
              <a:rPr lang="en-US" sz="2400" dirty="0"/>
              <a:t>Identifying the</a:t>
            </a:r>
            <a:br>
              <a:rPr lang="en-US" sz="2400" dirty="0"/>
            </a:br>
            <a:r>
              <a:rPr lang="en-US" sz="2400" dirty="0"/>
              <a:t>possible entry </a:t>
            </a:r>
            <a:br>
              <a:rPr lang="en-US" sz="2400" dirty="0"/>
            </a:br>
            <a:r>
              <a:rPr lang="en-US" sz="2400" dirty="0"/>
              <a:t>points:</a:t>
            </a: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id="{7A39EAB5-42AE-2E4D-8693-AF202753E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789040"/>
            <a:ext cx="8712968" cy="2677656"/>
          </a:xfrm>
          <a:prstGeom prst="rect">
            <a:avLst/>
          </a:prstGeom>
          <a:noFill/>
          <a:ln w="38100">
            <a:solidFill>
              <a:srgbClr val="0F5494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fr-FR" altLang="en-US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en-US" sz="1800" b="1" dirty="0">
                <a:solidFill>
                  <a:srgbClr val="FF0000"/>
                </a:solidFill>
              </a:rPr>
              <a:t>SCENARIO 3</a:t>
            </a:r>
          </a:p>
          <a:p>
            <a:pPr algn="ctr" eaLnBrk="1" hangingPunct="1"/>
            <a:r>
              <a:rPr lang="en-US" altLang="en-US" sz="1800" b="1" dirty="0">
                <a:solidFill>
                  <a:srgbClr val="FF0000"/>
                </a:solidFill>
              </a:rPr>
              <a:t>Decentralization stalled or merely symbolic </a:t>
            </a:r>
          </a:p>
          <a:p>
            <a:pPr algn="ctr" eaLnBrk="1" hangingPunct="1"/>
            <a:endParaRPr lang="en-US" altLang="en-US" sz="2000" b="1" dirty="0">
              <a:solidFill>
                <a:srgbClr val="FF0000"/>
              </a:solidFill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High level political/policy dialogue about the importance of TALD</a:t>
            </a:r>
          </a:p>
          <a:p>
            <a:pPr marL="171450" indent="-171450" algn="ctr" eaLnBrk="1" hangingPunct="1"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rgbClr val="000000"/>
              </a:solidFill>
              <a:sym typeface="Verdana" pitchFamily="34" charset="0"/>
            </a:endParaRPr>
          </a:p>
          <a:p>
            <a:pPr marL="171450" indent="-171450" algn="ctr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Support to constitutional reforms</a:t>
            </a:r>
          </a:p>
          <a:p>
            <a:pPr marL="171450" indent="-171450" algn="ctr" eaLnBrk="1" hangingPunct="1"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rgbClr val="000000"/>
              </a:solidFill>
              <a:sym typeface="Verdana" pitchFamily="34" charset="0"/>
            </a:endParaRPr>
          </a:p>
          <a:p>
            <a:pPr marL="171450" indent="-171450" algn="ctr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Support to the implementation of a national decentralization policy (work with Assoc. of LAs)</a:t>
            </a:r>
            <a:endParaRPr lang="en-US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00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3CE5-361C-2D4B-835E-437AD0D7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872" y="1041336"/>
            <a:ext cx="8229600" cy="936625"/>
          </a:xfrm>
        </p:spPr>
        <p:txBody>
          <a:bodyPr/>
          <a:lstStyle/>
          <a:p>
            <a:r>
              <a:rPr lang="en-US" sz="2400" dirty="0"/>
              <a:t>Identifying the possible entry points: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2306BE8-58AE-FB4A-84FF-3EA556324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1772816"/>
            <a:ext cx="4022103" cy="4752528"/>
          </a:xfrm>
          <a:prstGeom prst="rect">
            <a:avLst/>
          </a:prstGeom>
          <a:noFill/>
          <a:ln w="38100">
            <a:solidFill>
              <a:srgbClr val="0F5494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B0F0"/>
                </a:solidFill>
              </a:rPr>
              <a:t>SCENARIO 2 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B0F0"/>
                </a:solidFill>
              </a:rPr>
              <a:t>Partially favorable environment</a:t>
            </a:r>
          </a:p>
          <a:p>
            <a:pPr algn="ctr" eaLnBrk="1" hangingPunct="1"/>
            <a:endParaRPr lang="en-US" altLang="en-US" sz="2000" dirty="0">
              <a:solidFill>
                <a:schemeClr val="tx1"/>
              </a:solidFill>
            </a:endParaRPr>
          </a:p>
          <a:p>
            <a:pPr marL="174625" indent="-171450" algn="ctr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Combination of « top-down » initiatives with « bottom up » projects</a:t>
            </a:r>
          </a:p>
          <a:p>
            <a:pPr marL="174625" indent="-171450" algn="ctr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</a:endParaRPr>
          </a:p>
          <a:p>
            <a:pPr marL="174625" indent="-171450" algn="ctr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Sectorial support, but in response to LA’s priorities</a:t>
            </a:r>
          </a:p>
          <a:p>
            <a:pPr marL="174625" indent="-171450" algn="ctr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  <a:sym typeface="Verdana" pitchFamily="34" charset="0"/>
            </a:endParaRPr>
          </a:p>
          <a:p>
            <a:pPr marL="174625" indent="-171450" algn="ctr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sym typeface="Verdana" pitchFamily="34" charset="0"/>
              </a:rPr>
              <a:t>Work with Assoc. of LAs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Why Artists Must Experiment. Experimentation isn't just for… | by ...">
            <a:extLst>
              <a:ext uri="{FF2B5EF4-FFF2-40B4-BE49-F238E27FC236}">
                <a16:creationId xmlns:a16="http://schemas.microsoft.com/office/drawing/2014/main" id="{FD1D5373-1ADC-9548-AD7F-7364151E9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10008"/>
            <a:ext cx="3511451" cy="310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9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7">
            <a:extLst>
              <a:ext uri="{FF2B5EF4-FFF2-40B4-BE49-F238E27FC236}">
                <a16:creationId xmlns:a16="http://schemas.microsoft.com/office/drawing/2014/main" id="{8B5D073A-01DE-6849-880C-A6F25279F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706236"/>
            <a:ext cx="5340248" cy="503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100" b="1" dirty="0"/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100" dirty="0"/>
              <a:t>Direct support to place-based development strategies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100" dirty="0"/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100" dirty="0"/>
              <a:t>Support to multi-stakeholder approach and cooperation</a:t>
            </a:r>
            <a:endParaRPr lang="en-US" altLang="en-US" sz="2100" dirty="0">
              <a:highlight>
                <a:srgbClr val="FFFF00"/>
              </a:highlight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100" dirty="0"/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100" dirty="0"/>
              <a:t>Decentralized budget support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100" dirty="0"/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100" dirty="0">
                <a:sym typeface="Verdana" pitchFamily="34" charset="0"/>
              </a:rPr>
              <a:t>City to City cooperation with EU</a:t>
            </a: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100" dirty="0">
              <a:solidFill>
                <a:srgbClr val="000000"/>
              </a:solidFill>
              <a:sym typeface="Verdana" pitchFamily="34" charset="0"/>
            </a:endParaRPr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100" dirty="0">
                <a:sym typeface="Verdana" pitchFamily="34" charset="0"/>
              </a:rPr>
              <a:t>Work with Assoc. of LAs</a:t>
            </a:r>
            <a:endParaRPr lang="en-US" altLang="en-US" sz="2100" dirty="0"/>
          </a:p>
          <a:p>
            <a:pPr marL="171450" indent="-171450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en-US" sz="1500" b="1" dirty="0"/>
          </a:p>
        </p:txBody>
      </p:sp>
      <p:pic>
        <p:nvPicPr>
          <p:cNvPr id="6" name="Picture 2" descr="Image result for metro quito">
            <a:extLst>
              <a:ext uri="{FF2B5EF4-FFF2-40B4-BE49-F238E27FC236}">
                <a16:creationId xmlns:a16="http://schemas.microsoft.com/office/drawing/2014/main" id="{B1C5732E-B475-DA4F-9263-46384A6B6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64" r="745" b="-2"/>
          <a:stretch/>
        </p:blipFill>
        <p:spPr bwMode="auto">
          <a:xfrm>
            <a:off x="5519760" y="3502104"/>
            <a:ext cx="3660752" cy="33832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DC110-FC2B-54FD-D5AD-FB746F2702D0}"/>
              </a:ext>
            </a:extLst>
          </p:cNvPr>
          <p:cNvSpPr txBox="1"/>
          <p:nvPr/>
        </p:nvSpPr>
        <p:spPr>
          <a:xfrm>
            <a:off x="179512" y="1052736"/>
            <a:ext cx="8063746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fr-FR" altLang="en-US" sz="1600" b="1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b="1" dirty="0">
                <a:solidFill>
                  <a:srgbClr val="00B050"/>
                </a:solidFill>
              </a:rPr>
              <a:t>SCENARIO 1:  Favorable enabling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1042312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7504" y="1700807"/>
          <a:ext cx="8928991" cy="2526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635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By improving Local Development Management Systems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47043" y="2399730"/>
          <a:ext cx="8573429" cy="168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1191" y="44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07505" y="4356428"/>
          <a:ext cx="4264518" cy="2312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129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With enabling national policies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Diagram 21"/>
          <p:cNvGraphicFramePr/>
          <p:nvPr/>
        </p:nvGraphicFramePr>
        <p:xfrm>
          <a:off x="107504" y="4854078"/>
          <a:ext cx="4228527" cy="163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4499992" y="4365104"/>
          <a:ext cx="4536504" cy="2336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68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And Subnational</a:t>
                      </a:r>
                      <a:r>
                        <a:rPr lang="en-US" sz="1600" b="1" baseline="0" dirty="0">
                          <a:solidFill>
                            <a:srgbClr val="C00000"/>
                          </a:solidFill>
                        </a:rPr>
                        <a:t> institutional capacity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Diagram 27"/>
          <p:cNvGraphicFramePr/>
          <p:nvPr/>
        </p:nvGraphicFramePr>
        <p:xfrm>
          <a:off x="4516040" y="4828197"/>
          <a:ext cx="4520456" cy="161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79512" y="294005"/>
          <a:ext cx="8784974" cy="122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413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The Aim of Territorial Development is better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Diagram 34"/>
          <p:cNvGraphicFramePr/>
          <p:nvPr/>
        </p:nvGraphicFramePr>
        <p:xfrm>
          <a:off x="1305858" y="370632"/>
          <a:ext cx="6526712" cy="140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8956AC1-A660-75F9-D8C2-408EF158ED46}"/>
              </a:ext>
            </a:extLst>
          </p:cNvPr>
          <p:cNvSpPr txBox="1"/>
          <p:nvPr/>
        </p:nvSpPr>
        <p:spPr>
          <a:xfrm>
            <a:off x="0" y="36095"/>
            <a:ext cx="9108504" cy="6821905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ounded Rectangular Callout 18">
            <a:extLst>
              <a:ext uri="{FF2B5EF4-FFF2-40B4-BE49-F238E27FC236}">
                <a16:creationId xmlns:a16="http://schemas.microsoft.com/office/drawing/2014/main" id="{FF9C2B5B-2F3F-7061-A070-E7D770F0C53E}"/>
              </a:ext>
            </a:extLst>
          </p:cNvPr>
          <p:cNvSpPr/>
          <p:nvPr/>
        </p:nvSpPr>
        <p:spPr>
          <a:xfrm>
            <a:off x="114621" y="1340769"/>
            <a:ext cx="1721075" cy="1506646"/>
          </a:xfrm>
          <a:prstGeom prst="wedgeRoundRectCallout">
            <a:avLst>
              <a:gd name="adj1" fmla="val 132810"/>
              <a:gd name="adj2" fmla="val 62019"/>
              <a:gd name="adj3" fmla="val 16667"/>
            </a:avLst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Technical assistance to improve municipal planning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18">
            <a:extLst>
              <a:ext uri="{FF2B5EF4-FFF2-40B4-BE49-F238E27FC236}">
                <a16:creationId xmlns:a16="http://schemas.microsoft.com/office/drawing/2014/main" id="{C166B4BC-4610-A4BA-BA79-678A41C21D26}"/>
              </a:ext>
            </a:extLst>
          </p:cNvPr>
          <p:cNvSpPr/>
          <p:nvPr/>
        </p:nvSpPr>
        <p:spPr>
          <a:xfrm>
            <a:off x="7452319" y="2492896"/>
            <a:ext cx="1691681" cy="1619902"/>
          </a:xfrm>
          <a:prstGeom prst="wedgeRoundRectCallout">
            <a:avLst>
              <a:gd name="adj1" fmla="val -148063"/>
              <a:gd name="adj2" fmla="val 16371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Policy dialogue on multi-level governance</a:t>
            </a:r>
          </a:p>
        </p:txBody>
      </p:sp>
      <p:sp>
        <p:nvSpPr>
          <p:cNvPr id="10" name="Rounded Rectangular Callout 18">
            <a:extLst>
              <a:ext uri="{FF2B5EF4-FFF2-40B4-BE49-F238E27FC236}">
                <a16:creationId xmlns:a16="http://schemas.microsoft.com/office/drawing/2014/main" id="{D4900E66-BCFA-F978-3043-1FA92D99887D}"/>
              </a:ext>
            </a:extLst>
          </p:cNvPr>
          <p:cNvSpPr/>
          <p:nvPr/>
        </p:nvSpPr>
        <p:spPr>
          <a:xfrm>
            <a:off x="3491880" y="3789040"/>
            <a:ext cx="1728192" cy="1386015"/>
          </a:xfrm>
          <a:prstGeom prst="wedgeRoundRectCallout">
            <a:avLst>
              <a:gd name="adj1" fmla="val -114758"/>
              <a:gd name="adj2" fmla="val 150581"/>
              <a:gd name="adj3" fmla="val 16667"/>
            </a:avLst>
          </a:prstGeom>
          <a:solidFill>
            <a:schemeClr val="accent5">
              <a:lumMod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Program to support the implementation of the New Urban Agenda</a:t>
            </a:r>
          </a:p>
        </p:txBody>
      </p:sp>
    </p:spTree>
    <p:extLst>
      <p:ext uri="{BB962C8B-B14F-4D97-AF65-F5344CB8AC3E}">
        <p14:creationId xmlns:p14="http://schemas.microsoft.com/office/powerpoint/2010/main" val="25875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22" grpId="0">
        <p:bldAsOne/>
      </p:bldGraphic>
      <p:bldGraphic spid="28" grpId="0">
        <p:bldAsOne/>
      </p:bldGraphic>
      <p:bldGraphic spid="35" grpId="0">
        <p:bldAsOne/>
      </p:bldGraphic>
      <p:bldP spid="3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7F28F59B-C135-A249-ABEA-7EB5B28FF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2536" y="908199"/>
            <a:ext cx="41399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358775" indent="-358775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b="1" dirty="0">
                <a:latin typeface="+mj-lt"/>
                <a:ea typeface="+mj-ea"/>
                <a:cs typeface="+mj-cs"/>
              </a:rPr>
              <a:t>   </a:t>
            </a:r>
            <a:r>
              <a:rPr lang="en-US" sz="2400" b="1" dirty="0">
                <a:latin typeface="+mj-lt"/>
                <a:ea typeface="+mj-ea"/>
                <a:cs typeface="+mj-cs"/>
              </a:rPr>
              <a:t>How to choose the right modality?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2E3BC4-94AF-B546-9684-FB6D64C6A90D}"/>
              </a:ext>
            </a:extLst>
          </p:cNvPr>
          <p:cNvSpPr/>
          <p:nvPr/>
        </p:nvSpPr>
        <p:spPr bwMode="auto">
          <a:xfrm>
            <a:off x="176430" y="2417512"/>
            <a:ext cx="4115922" cy="389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endParaRPr lang="fr-FR" sz="1600" dirty="0"/>
          </a:p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US" sz="1600" dirty="0"/>
              <a:t>The EU has a fairly decent menu of </a:t>
            </a:r>
            <a:r>
              <a:rPr lang="en-US" sz="1600" b="1" dirty="0"/>
              <a:t>aid modalities:</a:t>
            </a:r>
            <a:r>
              <a:rPr lang="en-US" sz="1600" dirty="0"/>
              <a:t> calls for proposals, direct grants, budget support, decentralized cooperation, etc.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endParaRPr lang="en-US" sz="1600" dirty="0"/>
          </a:p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US" sz="1600" dirty="0"/>
              <a:t>EUDs should not refrain themselves from </a:t>
            </a:r>
            <a:r>
              <a:rPr lang="en-US" sz="1600" b="1" dirty="0"/>
              <a:t>combining </a:t>
            </a:r>
            <a:r>
              <a:rPr lang="en-US" sz="1600" dirty="0"/>
              <a:t>several modalities, in order to achieve the desired result.</a:t>
            </a: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endParaRPr lang="en-US" sz="1600" dirty="0"/>
          </a:p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US" sz="1600" dirty="0"/>
              <a:t>Experience shows that focusing on just one modality can be problematic, particularly when the aim is to </a:t>
            </a:r>
            <a:r>
              <a:rPr lang="en-US" sz="1600" b="1" dirty="0"/>
              <a:t>unfold the developmental potential</a:t>
            </a:r>
            <a:r>
              <a:rPr lang="en-US" sz="1600" dirty="0"/>
              <a:t> of a given territory.</a:t>
            </a:r>
          </a:p>
        </p:txBody>
      </p:sp>
      <p:pic>
        <p:nvPicPr>
          <p:cNvPr id="3074" name="Picture 2" descr="Set of 8 Basic Shapes Cookie Cutters - Square Round Heart &amp; More ...">
            <a:extLst>
              <a:ext uri="{FF2B5EF4-FFF2-40B4-BE49-F238E27FC236}">
                <a16:creationId xmlns:a16="http://schemas.microsoft.com/office/drawing/2014/main" id="{B36963B8-2C20-194B-BB80-B593A29BD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6382" y="1556792"/>
            <a:ext cx="4471770" cy="447177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901658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FB59-71DB-492C-7521-E310DBD20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3140968"/>
            <a:ext cx="8856984" cy="1872208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i="0" dirty="0"/>
              <a:t>In any case, EUDs should foster</a:t>
            </a:r>
          </a:p>
          <a:p>
            <a:pPr marL="0" indent="0" algn="ctr">
              <a:buNone/>
            </a:pPr>
            <a:r>
              <a:rPr lang="en-US" sz="2000" b="1" i="0" dirty="0"/>
              <a:t>collaboration between Local Governments and Civil Society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Tip:</a:t>
            </a:r>
          </a:p>
          <a:p>
            <a:pPr marL="0" indent="0" algn="ctr">
              <a:buNone/>
            </a:pPr>
            <a:r>
              <a:rPr lang="en-US" sz="2000" i="0" dirty="0"/>
              <a:t>You can include Local Governments as beneficiaries of the</a:t>
            </a:r>
          </a:p>
          <a:p>
            <a:pPr marL="0" indent="0" algn="ctr">
              <a:buNone/>
            </a:pPr>
            <a:r>
              <a:rPr lang="en-US" sz="2000" b="1" i="0" dirty="0"/>
              <a:t>Calls for Proposals for civil society organizations, </a:t>
            </a:r>
            <a:r>
              <a:rPr lang="en-US" sz="2000" i="0" dirty="0"/>
              <a:t>or include mandatory criteria to take them into consideration when applying for EU funds</a:t>
            </a:r>
          </a:p>
        </p:txBody>
      </p:sp>
      <p:pic>
        <p:nvPicPr>
          <p:cNvPr id="5" name="Picture 2" descr="Town Mayor Stock Illustrations – 200 Town Mayor Stock ...">
            <a:extLst>
              <a:ext uri="{FF2B5EF4-FFF2-40B4-BE49-F238E27FC236}">
                <a16:creationId xmlns:a16="http://schemas.microsoft.com/office/drawing/2014/main" id="{8D664DB2-1BE0-AC84-8D63-8FE2B8542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06" y="0"/>
            <a:ext cx="3046988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05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A39B-E137-B8AC-8E04-18DCA2D7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7F265-4C9C-3FCD-6C7E-9630195B5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DD534035-969E-F05B-F5C3-04D5721C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09114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90DC70-B20F-7216-66C5-57375D6255DA}"/>
              </a:ext>
            </a:extLst>
          </p:cNvPr>
          <p:cNvSpPr txBox="1">
            <a:spLocks/>
          </p:cNvSpPr>
          <p:nvPr/>
        </p:nvSpPr>
        <p:spPr bwMode="auto">
          <a:xfrm>
            <a:off x="17443" y="2477802"/>
            <a:ext cx="9109114" cy="2391357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FontTx/>
              <a:buNone/>
            </a:pPr>
            <a:r>
              <a:rPr lang="en-US" i="0" kern="0" dirty="0"/>
              <a:t>Work to establish</a:t>
            </a:r>
          </a:p>
          <a:p>
            <a:pPr marL="0" indent="0" algn="ctr">
              <a:buNone/>
            </a:pPr>
            <a:r>
              <a:rPr lang="en-US" b="1" i="0" kern="0" dirty="0"/>
              <a:t>a mechanism for a more STRUCTURED DIALOGUE with the national association(s) of local governments</a:t>
            </a:r>
            <a:r>
              <a:rPr lang="en-US" i="0" kern="0" dirty="0"/>
              <a:t> to build trust, understanding and collaboration in the long run</a:t>
            </a:r>
          </a:p>
        </p:txBody>
      </p:sp>
    </p:spTree>
    <p:extLst>
      <p:ext uri="{BB962C8B-B14F-4D97-AF65-F5344CB8AC3E}">
        <p14:creationId xmlns:p14="http://schemas.microsoft.com/office/powerpoint/2010/main" val="64829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497E38-8CE7-B944-A45F-90B2448BC488}"/>
              </a:ext>
            </a:extLst>
          </p:cNvPr>
          <p:cNvSpPr txBox="1"/>
          <p:nvPr/>
        </p:nvSpPr>
        <p:spPr>
          <a:xfrm>
            <a:off x="251520" y="148478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/>
              <a:t>If your MIP has not mainstreamed LAs yet</a:t>
            </a:r>
            <a:endParaRPr lang="en-US" sz="2800" b="1" kern="0" dirty="0"/>
          </a:p>
          <a:p>
            <a:r>
              <a:rPr lang="en-US" sz="2800" b="1" kern="0" dirty="0"/>
              <a:t>you can still do it during implementation…</a:t>
            </a:r>
            <a:endParaRPr lang="en-US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72093E-48C6-7340-A551-38EC94E60286}"/>
              </a:ext>
            </a:extLst>
          </p:cNvPr>
          <p:cNvSpPr txBox="1">
            <a:spLocks/>
          </p:cNvSpPr>
          <p:nvPr/>
        </p:nvSpPr>
        <p:spPr>
          <a:xfrm>
            <a:off x="4860032" y="1339850"/>
            <a:ext cx="4142356" cy="936625"/>
          </a:xfrm>
          <a:prstGeom prst="rect">
            <a:avLst/>
          </a:prstGeom>
        </p:spPr>
        <p:txBody>
          <a:bodyPr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56D510-9B09-1D42-85E8-C868534E9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090888"/>
            <a:ext cx="68580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32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71550" y="5876925"/>
            <a:ext cx="7850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588" indent="-1588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en-US" sz="1600" b="1" i="0"/>
          </a:p>
        </p:txBody>
      </p:sp>
      <p:sp>
        <p:nvSpPr>
          <p:cNvPr id="9219" name="Content Placeholder 2"/>
          <p:cNvSpPr txBox="1">
            <a:spLocks/>
          </p:cNvSpPr>
          <p:nvPr/>
        </p:nvSpPr>
        <p:spPr bwMode="auto">
          <a:xfrm>
            <a:off x="-107950" y="2354263"/>
            <a:ext cx="88217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 typeface="Verdana" pitchFamily="34" charset="0"/>
              <a:buAutoNum type="arabicPeriod" startAt="4"/>
            </a:pPr>
            <a:endParaRPr lang="en-US" altLang="en-US" sz="2000" i="0"/>
          </a:p>
        </p:txBody>
      </p:sp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2051050" y="5157788"/>
            <a:ext cx="45370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1518" y="2194986"/>
            <a:ext cx="59669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1.</a:t>
            </a:r>
            <a:r>
              <a:rPr lang="en-GB" sz="2000" dirty="0"/>
              <a:t> Do not conceive LAs as simple « beneficiaries »of EC aid, but as </a:t>
            </a:r>
            <a:r>
              <a:rPr lang="en-GB" sz="2000" b="1" dirty="0"/>
              <a:t>full-fledged development partners</a:t>
            </a:r>
          </a:p>
          <a:p>
            <a:endParaRPr lang="en-GB" altLang="en-US" sz="2000" dirty="0"/>
          </a:p>
          <a:p>
            <a:r>
              <a:rPr lang="en-GB" altLang="en-US" sz="2400" b="1" dirty="0">
                <a:solidFill>
                  <a:srgbClr val="FF0000"/>
                </a:solidFill>
              </a:rPr>
              <a:t>2. </a:t>
            </a:r>
            <a:r>
              <a:rPr lang="en-GB" altLang="en-US" sz="2000" dirty="0"/>
              <a:t>When feasible, partner and work with existing institutions and systems, even if weak or imperfect, </a:t>
            </a:r>
            <a:r>
              <a:rPr lang="en-GB" altLang="en-US" sz="2000" b="1" dirty="0"/>
              <a:t>avoiding duplications and incoherence</a:t>
            </a:r>
            <a:r>
              <a:rPr lang="en-GB" altLang="en-US" sz="2000" dirty="0"/>
              <a:t> with current policies</a:t>
            </a:r>
          </a:p>
          <a:p>
            <a:endParaRPr lang="en-GB" altLang="en-US" sz="2000" dirty="0"/>
          </a:p>
          <a:p>
            <a:r>
              <a:rPr lang="en-GB" altLang="en-US" sz="2400" b="1" dirty="0">
                <a:solidFill>
                  <a:srgbClr val="FF0000"/>
                </a:solidFill>
              </a:rPr>
              <a:t>3.</a:t>
            </a:r>
            <a:r>
              <a:rPr lang="en-GB" altLang="en-US" sz="2000" dirty="0"/>
              <a:t>  Promote </a:t>
            </a:r>
            <a:r>
              <a:rPr lang="en-GB" altLang="en-US" sz="2000" b="1" dirty="0"/>
              <a:t>continuous evaluation and learning</a:t>
            </a:r>
            <a:r>
              <a:rPr lang="en-GB" altLang="en-US" sz="2000" dirty="0"/>
              <a:t> </a:t>
            </a:r>
            <a:r>
              <a:rPr lang="en-GB" sz="2000" dirty="0"/>
              <a:t>when implementing your program or project</a:t>
            </a:r>
            <a:endParaRPr lang="en-GB" altLang="en-US" sz="2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3677389-05BC-DE48-B979-D6BBC22FD72E}"/>
              </a:ext>
            </a:extLst>
          </p:cNvPr>
          <p:cNvSpPr txBox="1">
            <a:spLocks/>
          </p:cNvSpPr>
          <p:nvPr/>
        </p:nvSpPr>
        <p:spPr bwMode="auto">
          <a:xfrm>
            <a:off x="172595" y="1340768"/>
            <a:ext cx="8966324" cy="7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fr-BE" sz="2800" b="1" dirty="0"/>
              <a:t>The </a:t>
            </a:r>
            <a:r>
              <a:rPr lang="fr-BE" sz="3200" b="1" dirty="0">
                <a:solidFill>
                  <a:srgbClr val="00B050"/>
                </a:solidFill>
                <a:latin typeface="Cooper Black" panose="0208090404030B020404" pitchFamily="18" charset="77"/>
              </a:rPr>
              <a:t>A</a:t>
            </a:r>
            <a:r>
              <a:rPr lang="fr-BE" sz="3200" b="1" dirty="0">
                <a:solidFill>
                  <a:srgbClr val="7030A0"/>
                </a:solidFill>
                <a:latin typeface="Cooper Black" panose="0208090404030B020404" pitchFamily="18" charset="77"/>
              </a:rPr>
              <a:t>R</a:t>
            </a:r>
            <a:r>
              <a:rPr lang="fr-BE" sz="3200" b="1" dirty="0">
                <a:solidFill>
                  <a:srgbClr val="FFC000"/>
                </a:solidFill>
                <a:latin typeface="Cooper Black" panose="0208090404030B020404" pitchFamily="18" charset="77"/>
              </a:rPr>
              <a:t>T</a:t>
            </a:r>
            <a:r>
              <a:rPr lang="fr-BE" sz="2400" b="1" dirty="0">
                <a:solidFill>
                  <a:srgbClr val="FFC000"/>
                </a:solidFill>
                <a:latin typeface="Cooper Black" panose="0208090404030B020404" pitchFamily="18" charset="77"/>
              </a:rPr>
              <a:t> </a:t>
            </a:r>
            <a:r>
              <a:rPr lang="fr-BE" sz="2400" b="1" dirty="0"/>
              <a:t> of TALD: </a:t>
            </a:r>
            <a:r>
              <a:rPr lang="fr-BE" sz="2400" b="1" dirty="0">
                <a:solidFill>
                  <a:srgbClr val="FF0000"/>
                </a:solidFill>
              </a:rPr>
              <a:t>10</a:t>
            </a:r>
            <a:r>
              <a:rPr lang="fr-BE" sz="2400" b="1" dirty="0"/>
              <a:t> </a:t>
            </a:r>
            <a:r>
              <a:rPr lang="fr-BE" sz="2400" b="1" dirty="0" err="1"/>
              <a:t>tips</a:t>
            </a:r>
            <a:endParaRPr lang="fr-BE" sz="2400" b="1" dirty="0"/>
          </a:p>
        </p:txBody>
      </p:sp>
      <p:pic>
        <p:nvPicPr>
          <p:cNvPr id="12" name="Picture 8" descr="Think Outside the Box: Create Memorable Explainer Videos">
            <a:extLst>
              <a:ext uri="{FF2B5EF4-FFF2-40B4-BE49-F238E27FC236}">
                <a16:creationId xmlns:a16="http://schemas.microsoft.com/office/drawing/2014/main" id="{BB4C0227-0D7A-8C46-8962-0974741E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44" y="2302678"/>
            <a:ext cx="2760380" cy="357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8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71550" y="5876925"/>
            <a:ext cx="7850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588" indent="-1588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en-US" sz="1600" b="1" i="0"/>
          </a:p>
        </p:txBody>
      </p:sp>
      <p:sp>
        <p:nvSpPr>
          <p:cNvPr id="9219" name="Content Placeholder 2"/>
          <p:cNvSpPr txBox="1">
            <a:spLocks/>
          </p:cNvSpPr>
          <p:nvPr/>
        </p:nvSpPr>
        <p:spPr bwMode="auto">
          <a:xfrm>
            <a:off x="-107950" y="2354263"/>
            <a:ext cx="88217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 typeface="Verdana" pitchFamily="34" charset="0"/>
              <a:buAutoNum type="arabicPeriod" startAt="4"/>
            </a:pPr>
            <a:endParaRPr lang="en-US" altLang="en-US" sz="2000" i="0"/>
          </a:p>
        </p:txBody>
      </p:sp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2051050" y="5157788"/>
            <a:ext cx="45370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69" y="1196752"/>
            <a:ext cx="463885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800" dirty="0"/>
          </a:p>
          <a:p>
            <a:r>
              <a:rPr lang="en-US" sz="1800" b="1" dirty="0">
                <a:solidFill>
                  <a:srgbClr val="FF0000"/>
                </a:solidFill>
              </a:rPr>
              <a:t>4.</a:t>
            </a:r>
            <a:r>
              <a:rPr lang="en-US" sz="1600" b="1" dirty="0"/>
              <a:t> </a:t>
            </a:r>
            <a:r>
              <a:rPr lang="en-US" sz="2000" dirty="0"/>
              <a:t>Frame your support on the </a:t>
            </a:r>
            <a:r>
              <a:rPr lang="en-US" sz="2000" b="1" dirty="0"/>
              <a:t>legal competences of LAs</a:t>
            </a:r>
            <a:r>
              <a:rPr lang="en-US" sz="2000" dirty="0"/>
              <a:t> and focus on local priorities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5.</a:t>
            </a:r>
            <a:r>
              <a:rPr lang="en-US" sz="2000" b="1" dirty="0"/>
              <a:t> </a:t>
            </a:r>
            <a:r>
              <a:rPr lang="en-US" sz="2000" dirty="0"/>
              <a:t>Aim your efforts at achieving great opportunities and not just at solving small obstacles:  stop spreading </a:t>
            </a:r>
            <a:r>
              <a:rPr lang="en-US" sz="2000" b="1" dirty="0"/>
              <a:t>the rumor about the weaknesses of LAs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6.</a:t>
            </a:r>
            <a:r>
              <a:rPr lang="en-US" sz="2000" b="1" dirty="0"/>
              <a:t> </a:t>
            </a:r>
            <a:r>
              <a:rPr lang="en-US" sz="2000" dirty="0">
                <a:latin typeface="Verdana"/>
                <a:ea typeface="MS PGothic"/>
              </a:rPr>
              <a:t>Change your attitude and dare to </a:t>
            </a:r>
            <a:r>
              <a:rPr lang="en-US" sz="2000" b="1" dirty="0">
                <a:latin typeface="Verdana"/>
                <a:ea typeface="MS PGothic"/>
              </a:rPr>
              <a:t>experiment new possibilities to discover</a:t>
            </a:r>
            <a:r>
              <a:rPr lang="en-US" sz="2000" dirty="0">
                <a:latin typeface="Verdana"/>
                <a:ea typeface="MS PGothic"/>
              </a:rPr>
              <a:t>, even in hard contexts.  No shortcuts, no cookie-cutter approaches</a:t>
            </a:r>
            <a:r>
              <a:rPr lang="en-US" sz="2000" dirty="0"/>
              <a:t>, each project is unique</a:t>
            </a:r>
          </a:p>
        </p:txBody>
      </p:sp>
      <p:pic>
        <p:nvPicPr>
          <p:cNvPr id="12" name="Picture 11" descr="A picture containing water, table, blue, sitting&#10;&#10;Description automatically generated">
            <a:extLst>
              <a:ext uri="{FF2B5EF4-FFF2-40B4-BE49-F238E27FC236}">
                <a16:creationId xmlns:a16="http://schemas.microsoft.com/office/drawing/2014/main" id="{C78C544B-3166-6A42-B1AC-363F05D76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94073"/>
            <a:ext cx="4297735" cy="513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6A1F6-7684-884B-A35D-953F20FF2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68560" y="2204243"/>
            <a:ext cx="5544616" cy="3529013"/>
          </a:xfrm>
        </p:spPr>
        <p:txBody>
          <a:bodyPr/>
          <a:lstStyle/>
          <a:p>
            <a:pPr lvl="1">
              <a:defRPr/>
            </a:pPr>
            <a:r>
              <a:rPr lang="en-GB" altLang="en-US" b="0" dirty="0"/>
              <a:t>Controlling central government</a:t>
            </a:r>
          </a:p>
          <a:p>
            <a:pPr lvl="1">
              <a:defRPr/>
            </a:pPr>
            <a:endParaRPr lang="en-GB" altLang="en-US" sz="300" b="0" dirty="0"/>
          </a:p>
          <a:p>
            <a:pPr lvl="1">
              <a:defRPr/>
            </a:pPr>
            <a:r>
              <a:rPr lang="en-GB" altLang="en-US" b="0" dirty="0"/>
              <a:t>Localization of national sectoral policies</a:t>
            </a:r>
          </a:p>
          <a:p>
            <a:pPr lvl="1">
              <a:defRPr/>
            </a:pPr>
            <a:endParaRPr lang="en-GB" altLang="en-US" sz="300" b="0" dirty="0"/>
          </a:p>
          <a:p>
            <a:pPr lvl="1">
              <a:defRPr/>
            </a:pPr>
            <a:r>
              <a:rPr lang="en-GB" altLang="en-US" b="0" dirty="0"/>
              <a:t>Priorities decided in the capital city</a:t>
            </a:r>
          </a:p>
          <a:p>
            <a:pPr lvl="1">
              <a:defRPr/>
            </a:pPr>
            <a:endParaRPr lang="en-GB" altLang="en-US" sz="200" b="0" dirty="0"/>
          </a:p>
          <a:p>
            <a:pPr lvl="1">
              <a:defRPr/>
            </a:pPr>
            <a:r>
              <a:rPr lang="en-GB" altLang="en-US" b="0" dirty="0"/>
              <a:t>Reluctance to locally driven initiatives</a:t>
            </a:r>
          </a:p>
          <a:p>
            <a:pPr marL="457200" lvl="1" indent="0">
              <a:buNone/>
              <a:defRPr/>
            </a:pPr>
            <a:endParaRPr lang="en-GB" altLang="en-US" sz="100" b="0" dirty="0"/>
          </a:p>
          <a:p>
            <a:pPr lvl="1">
              <a:defRPr/>
            </a:pPr>
            <a:r>
              <a:rPr lang="en-GB" altLang="en-US" b="0" dirty="0"/>
              <a:t>Cosmetic decentralization reform, if any</a:t>
            </a:r>
          </a:p>
          <a:p>
            <a:pPr lvl="1">
              <a:defRPr/>
            </a:pPr>
            <a:endParaRPr lang="en-GB" altLang="en-US" sz="400" b="0" dirty="0"/>
          </a:p>
          <a:p>
            <a:pPr lvl="1">
              <a:defRPr/>
            </a:pPr>
            <a:r>
              <a:rPr lang="en-GB" altLang="en-US" b="0" dirty="0"/>
              <a:t>Financial dependency from central transfers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C8E71-08D1-9E4D-AFA4-2499478ABE17}"/>
              </a:ext>
            </a:extLst>
          </p:cNvPr>
          <p:cNvSpPr/>
          <p:nvPr/>
        </p:nvSpPr>
        <p:spPr>
          <a:xfrm>
            <a:off x="323528" y="1340768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r-FR" altLang="en-US" sz="2000" b="1" dirty="0">
                <a:solidFill>
                  <a:srgbClr val="FF0000"/>
                </a:solidFill>
              </a:rPr>
              <a:t>SCENARIO 3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Decentralization stalled or merely symbolic</a:t>
            </a:r>
          </a:p>
        </p:txBody>
      </p:sp>
      <p:pic>
        <p:nvPicPr>
          <p:cNvPr id="1028" name="Picture 4" descr="Wildlife,Puma,Silhouette PNG Clipart - Royalty Free SVG / PNG">
            <a:extLst>
              <a:ext uri="{FF2B5EF4-FFF2-40B4-BE49-F238E27FC236}">
                <a16:creationId xmlns:a16="http://schemas.microsoft.com/office/drawing/2014/main" id="{EB4CD7D1-0FF2-5F49-8C55-6AC468D55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64" y="2203515"/>
            <a:ext cx="3819741" cy="381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82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71550" y="5876925"/>
            <a:ext cx="7850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588" indent="-1588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fr-FR" altLang="en-US" sz="1600" b="1" i="0"/>
          </a:p>
        </p:txBody>
      </p:sp>
      <p:sp>
        <p:nvSpPr>
          <p:cNvPr id="9219" name="Content Placeholder 2"/>
          <p:cNvSpPr txBox="1">
            <a:spLocks/>
          </p:cNvSpPr>
          <p:nvPr/>
        </p:nvSpPr>
        <p:spPr bwMode="auto">
          <a:xfrm>
            <a:off x="-107950" y="2354263"/>
            <a:ext cx="88217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buClrTx/>
              <a:buFont typeface="Verdana" pitchFamily="34" charset="0"/>
              <a:buAutoNum type="arabicPeriod" startAt="4"/>
            </a:pPr>
            <a:endParaRPr lang="en-US" altLang="en-US" sz="2000" i="0"/>
          </a:p>
        </p:txBody>
      </p:sp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2051050" y="5157788"/>
            <a:ext cx="45370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276" y="2387799"/>
            <a:ext cx="42553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7.</a:t>
            </a:r>
            <a:r>
              <a:rPr lang="en-US" sz="1600" dirty="0"/>
              <a:t> </a:t>
            </a:r>
            <a:r>
              <a:rPr lang="en-US" sz="1800" b="1" dirty="0"/>
              <a:t>Avoid too many details </a:t>
            </a:r>
            <a:r>
              <a:rPr lang="en-US" sz="1800" dirty="0"/>
              <a:t>when formulating a proposal, do not try to conceive a perfect project from the beginning</a:t>
            </a:r>
            <a:endParaRPr lang="en-US" altLang="en-US" sz="1800" dirty="0"/>
          </a:p>
          <a:p>
            <a:endParaRPr lang="en-US" sz="1800" dirty="0"/>
          </a:p>
          <a:p>
            <a:r>
              <a:rPr lang="en-US" sz="1800" b="1" dirty="0">
                <a:solidFill>
                  <a:srgbClr val="FF0000"/>
                </a:solidFill>
              </a:rPr>
              <a:t>8.</a:t>
            </a:r>
            <a:r>
              <a:rPr lang="en-US" sz="1600" dirty="0"/>
              <a:t> </a:t>
            </a:r>
            <a:r>
              <a:rPr lang="en-US" sz="1800" dirty="0"/>
              <a:t>Prioritize effective </a:t>
            </a:r>
            <a:r>
              <a:rPr lang="en-US" sz="1800" b="1" dirty="0"/>
              <a:t>communication</a:t>
            </a:r>
            <a:r>
              <a:rPr lang="en-US" sz="1800" dirty="0"/>
              <a:t>, citizen and partner awareness, focus on youth and vulnerable populations</a:t>
            </a:r>
          </a:p>
          <a:p>
            <a:endParaRPr lang="en-US" altLang="fr-FR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9.</a:t>
            </a:r>
            <a:r>
              <a:rPr lang="en-US" sz="1600" dirty="0"/>
              <a:t> </a:t>
            </a:r>
            <a:r>
              <a:rPr lang="en-US" sz="1800" b="1" dirty="0">
                <a:latin typeface="Verdana"/>
                <a:ea typeface="MS PGothic"/>
              </a:rPr>
              <a:t>Be creative but also pragmatic</a:t>
            </a:r>
            <a:r>
              <a:rPr lang="en-US" sz="1800" dirty="0">
                <a:latin typeface="Verdana"/>
                <a:ea typeface="MS PGothic"/>
              </a:rPr>
              <a:t>:</a:t>
            </a:r>
            <a:r>
              <a:rPr lang="en-US" sz="1800" dirty="0">
                <a:latin typeface="Verdana"/>
                <a:ea typeface="MS PGothic"/>
                <a:cs typeface="MS PGothic"/>
              </a:rPr>
              <a:t> do not lose sight of concrete results and long-term impact</a:t>
            </a:r>
            <a:endParaRPr lang="fr-FR" altLang="fr-FR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buClrTx/>
            </a:pPr>
            <a:endParaRPr lang="fr-FR" altLang="en-US" dirty="0"/>
          </a:p>
        </p:txBody>
      </p:sp>
      <p:pic>
        <p:nvPicPr>
          <p:cNvPr id="11" name="Picture 10" descr="A person standing in front of a mirror&#10;&#10;Description automatically generated">
            <a:extLst>
              <a:ext uri="{FF2B5EF4-FFF2-40B4-BE49-F238E27FC236}">
                <a16:creationId xmlns:a16="http://schemas.microsoft.com/office/drawing/2014/main" id="{5A35877D-E91E-9046-9E0E-0379D28B7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80"/>
            <a:ext cx="4695396" cy="2915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629F01-8BAF-9F4B-B5CC-AF4C92F914B4}"/>
              </a:ext>
            </a:extLst>
          </p:cNvPr>
          <p:cNvSpPr txBox="1"/>
          <p:nvPr/>
        </p:nvSpPr>
        <p:spPr>
          <a:xfrm>
            <a:off x="5004048" y="5406157"/>
            <a:ext cx="327580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fr-FR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1800" b="1" dirty="0">
                <a:solidFill>
                  <a:srgbClr val="FF0000"/>
                </a:solidFill>
              </a:rPr>
              <a:t>10.</a:t>
            </a:r>
            <a:r>
              <a:rPr lang="en-US" sz="1600" dirty="0"/>
              <a:t> </a:t>
            </a:r>
            <a:r>
              <a:rPr lang="en-US" sz="1800" dirty="0">
                <a:latin typeface="Verdana"/>
                <a:ea typeface="MS PGothic"/>
              </a:rPr>
              <a:t>Give yourself a</a:t>
            </a:r>
            <a:r>
              <a:rPr lang="en-US" sz="1800" dirty="0">
                <a:latin typeface="Verdana"/>
                <a:ea typeface="MS PGothic"/>
                <a:cs typeface="MS PGothic"/>
              </a:rPr>
              <a:t> </a:t>
            </a:r>
            <a:r>
              <a:rPr lang="en-US" sz="1800" b="1" dirty="0">
                <a:latin typeface="Verdana"/>
                <a:ea typeface="MS PGothic"/>
                <a:cs typeface="MS PGothic"/>
              </a:rPr>
              <a:t>vision</a:t>
            </a:r>
            <a:r>
              <a:rPr lang="en-US" sz="1800" dirty="0">
                <a:latin typeface="Verdana"/>
                <a:ea typeface="MS PGothic"/>
                <a:cs typeface="MS PGothic"/>
              </a:rPr>
              <a:t>, dream the possible…</a:t>
            </a:r>
          </a:p>
          <a:p>
            <a:endParaRPr lang="fr-F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DF51F4-3DC0-124C-B898-239C7FB679A9}"/>
              </a:ext>
            </a:extLst>
          </p:cNvPr>
          <p:cNvSpPr txBox="1">
            <a:spLocks/>
          </p:cNvSpPr>
          <p:nvPr/>
        </p:nvSpPr>
        <p:spPr bwMode="auto">
          <a:xfrm>
            <a:off x="172595" y="1340768"/>
            <a:ext cx="8966324" cy="71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8775" indent="-358775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fr-BE" sz="2800" b="1" dirty="0"/>
              <a:t>The </a:t>
            </a:r>
            <a:r>
              <a:rPr lang="fr-BE" sz="3200" b="1" dirty="0">
                <a:solidFill>
                  <a:srgbClr val="00B050"/>
                </a:solidFill>
                <a:latin typeface="Cooper Black" panose="0208090404030B020404" pitchFamily="18" charset="77"/>
              </a:rPr>
              <a:t>A</a:t>
            </a:r>
            <a:r>
              <a:rPr lang="fr-BE" sz="3200" b="1" dirty="0">
                <a:solidFill>
                  <a:srgbClr val="7030A0"/>
                </a:solidFill>
                <a:latin typeface="Cooper Black" panose="0208090404030B020404" pitchFamily="18" charset="77"/>
              </a:rPr>
              <a:t>R</a:t>
            </a:r>
            <a:r>
              <a:rPr lang="fr-BE" sz="3200" b="1" dirty="0">
                <a:solidFill>
                  <a:srgbClr val="FFC000"/>
                </a:solidFill>
                <a:latin typeface="Cooper Black" panose="0208090404030B020404" pitchFamily="18" charset="77"/>
              </a:rPr>
              <a:t>T</a:t>
            </a:r>
            <a:r>
              <a:rPr lang="fr-BE" sz="2400" b="1" dirty="0">
                <a:solidFill>
                  <a:srgbClr val="FFC000"/>
                </a:solidFill>
                <a:latin typeface="Cooper Black" panose="0208090404030B020404" pitchFamily="18" charset="77"/>
              </a:rPr>
              <a:t> </a:t>
            </a:r>
            <a:r>
              <a:rPr lang="fr-BE" sz="2400" b="1" dirty="0"/>
              <a:t> of TALD: </a:t>
            </a:r>
            <a:r>
              <a:rPr lang="fr-BE" sz="2400" b="1" dirty="0">
                <a:solidFill>
                  <a:srgbClr val="FF0000"/>
                </a:solidFill>
              </a:rPr>
              <a:t>10</a:t>
            </a:r>
            <a:r>
              <a:rPr lang="fr-BE" sz="2400" b="1" dirty="0"/>
              <a:t> </a:t>
            </a:r>
            <a:r>
              <a:rPr lang="fr-BE" sz="2400" b="1"/>
              <a:t>tips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1567794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adership and the art of the impossible">
            <a:extLst>
              <a:ext uri="{FF2B5EF4-FFF2-40B4-BE49-F238E27FC236}">
                <a16:creationId xmlns:a16="http://schemas.microsoft.com/office/drawing/2014/main" id="{EDCF2649-3BD7-EF45-A801-E46DC554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81" y="1625671"/>
            <a:ext cx="6434013" cy="36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72F9C0-39E2-E447-B735-A6EC76F1E485}"/>
              </a:ext>
            </a:extLst>
          </p:cNvPr>
          <p:cNvSpPr/>
          <p:nvPr/>
        </p:nvSpPr>
        <p:spPr>
          <a:xfrm>
            <a:off x="1350864" y="5518150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Thank you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0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1C8E71-08D1-9E4D-AFA4-2499478ABE17}"/>
              </a:ext>
            </a:extLst>
          </p:cNvPr>
          <p:cNvSpPr/>
          <p:nvPr/>
        </p:nvSpPr>
        <p:spPr bwMode="auto">
          <a:xfrm>
            <a:off x="35496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358775">
              <a:lnSpc>
                <a:spcPct val="90000"/>
              </a:lnSpc>
              <a:spcAft>
                <a:spcPts val="600"/>
              </a:spcAft>
            </a:pPr>
            <a:r>
              <a:rPr lang="fr-FR" altLang="en-US" sz="28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SCENARIO 2 </a:t>
            </a:r>
          </a:p>
          <a:p>
            <a:pPr marL="358775">
              <a:lnSpc>
                <a:spcPct val="90000"/>
              </a:lnSpc>
              <a:spcAft>
                <a:spcPts val="600"/>
              </a:spcAft>
            </a:pPr>
            <a:r>
              <a:rPr lang="en-US" altLang="en-US" sz="28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Partially favorable environment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15CE2-6C8C-CB46-BD1E-336193E3D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2492375"/>
            <a:ext cx="4244280" cy="4032969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lnSpc>
                <a:spcPct val="90000"/>
              </a:lnSpc>
              <a:buClr>
                <a:srgbClr val="0F5494"/>
              </a:buClr>
            </a:pPr>
            <a:endParaRPr lang="en-GB" altLang="en-US" sz="2200" i="0" dirty="0"/>
          </a:p>
          <a:p>
            <a:pPr>
              <a:lnSpc>
                <a:spcPct val="90000"/>
              </a:lnSpc>
              <a:buClr>
                <a:srgbClr val="0F5494"/>
              </a:buClr>
            </a:pPr>
            <a:r>
              <a:rPr lang="en-GB" altLang="en-US" sz="2200" i="0" dirty="0"/>
              <a:t>« Formal » recognition of the developmental role of LAs</a:t>
            </a:r>
          </a:p>
          <a:p>
            <a:pPr marL="0" indent="0">
              <a:lnSpc>
                <a:spcPct val="90000"/>
              </a:lnSpc>
              <a:buClr>
                <a:srgbClr val="0F5494"/>
              </a:buClr>
              <a:buNone/>
            </a:pPr>
            <a:endParaRPr lang="en-GB" altLang="en-US" sz="2200" i="0" dirty="0"/>
          </a:p>
          <a:p>
            <a:pPr>
              <a:lnSpc>
                <a:spcPct val="90000"/>
              </a:lnSpc>
              <a:buClr>
                <a:srgbClr val="0F5494"/>
              </a:buClr>
            </a:pPr>
            <a:r>
              <a:rPr lang="en-GB" altLang="en-US" sz="2200" i="0" dirty="0"/>
              <a:t>Some pilot examples in specific geographies or administrative zones</a:t>
            </a:r>
          </a:p>
          <a:p>
            <a:pPr>
              <a:lnSpc>
                <a:spcPct val="90000"/>
              </a:lnSpc>
              <a:buClr>
                <a:srgbClr val="0F5494"/>
              </a:buClr>
            </a:pPr>
            <a:endParaRPr lang="en-GB" altLang="en-US" sz="2200" i="0" dirty="0"/>
          </a:p>
          <a:p>
            <a:pPr>
              <a:lnSpc>
                <a:spcPct val="90000"/>
              </a:lnSpc>
              <a:buClr>
                <a:srgbClr val="0F5494"/>
              </a:buClr>
            </a:pPr>
            <a:r>
              <a:rPr lang="en-GB" altLang="en-US" sz="2200" i="0" dirty="0"/>
              <a:t>Decentralization reforms maturing</a:t>
            </a:r>
          </a:p>
          <a:p>
            <a:pPr>
              <a:lnSpc>
                <a:spcPct val="90000"/>
              </a:lnSpc>
              <a:buClr>
                <a:srgbClr val="0F5494"/>
              </a:buClr>
            </a:pPr>
            <a:endParaRPr lang="en-GB" altLang="en-US" sz="2200" i="0" dirty="0"/>
          </a:p>
          <a:p>
            <a:pPr>
              <a:lnSpc>
                <a:spcPct val="90000"/>
              </a:lnSpc>
              <a:buClr>
                <a:srgbClr val="0F5494"/>
              </a:buClr>
            </a:pPr>
            <a:r>
              <a:rPr lang="en-GB" altLang="en-US" sz="2200" i="0" dirty="0"/>
              <a:t>Local authorities empowering themselves</a:t>
            </a:r>
          </a:p>
          <a:p>
            <a:pPr>
              <a:lnSpc>
                <a:spcPct val="90000"/>
              </a:lnSpc>
              <a:buClr>
                <a:srgbClr val="0F5494"/>
              </a:buClr>
            </a:pPr>
            <a:endParaRPr lang="en-GB" altLang="en-US" sz="2200" i="0" dirty="0"/>
          </a:p>
          <a:p>
            <a:pPr>
              <a:lnSpc>
                <a:spcPct val="90000"/>
              </a:lnSpc>
              <a:buClr>
                <a:srgbClr val="0F5494"/>
              </a:buClr>
            </a:pPr>
            <a:r>
              <a:rPr lang="en-GB" altLang="en-US" sz="2200" i="0" dirty="0"/>
              <a:t>Relative fiscal autonomy</a:t>
            </a:r>
          </a:p>
          <a:p>
            <a:pPr marL="628650" lvl="1" indent="-171450">
              <a:lnSpc>
                <a:spcPct val="90000"/>
              </a:lnSpc>
              <a:buFont typeface="Arial"/>
              <a:buChar char="•"/>
            </a:pPr>
            <a:endParaRPr lang="en-GB" sz="1500" b="1" dirty="0"/>
          </a:p>
        </p:txBody>
      </p:sp>
      <p:pic>
        <p:nvPicPr>
          <p:cNvPr id="2050" name="Picture 2" descr="Services — Snappy Paws">
            <a:extLst>
              <a:ext uri="{FF2B5EF4-FFF2-40B4-BE49-F238E27FC236}">
                <a16:creationId xmlns:a16="http://schemas.microsoft.com/office/drawing/2014/main" id="{A66C7811-3F72-8249-8300-258A50D72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705210"/>
            <a:ext cx="3682752" cy="282990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0836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1C8E71-08D1-9E4D-AFA4-2499478ABE17}"/>
              </a:ext>
            </a:extLst>
          </p:cNvPr>
          <p:cNvSpPr/>
          <p:nvPr/>
        </p:nvSpPr>
        <p:spPr>
          <a:xfrm>
            <a:off x="734888" y="1124744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fr-FR" altLang="en-US" sz="2400" b="1" dirty="0">
                <a:solidFill>
                  <a:srgbClr val="00B050"/>
                </a:solidFill>
              </a:rPr>
              <a:t>SCENARIO 1</a:t>
            </a:r>
          </a:p>
          <a:p>
            <a:pPr algn="r" eaLnBrk="1" hangingPunct="1"/>
            <a:r>
              <a:rPr lang="en-US" altLang="en-US" sz="2400" b="1" dirty="0">
                <a:solidFill>
                  <a:srgbClr val="00B050"/>
                </a:solidFill>
              </a:rPr>
              <a:t>Favorable enabling environment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15CE2-6C8C-CB46-BD1E-336193E3D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2776"/>
            <a:ext cx="6120680" cy="507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Clr>
                <a:srgbClr val="0F5494"/>
              </a:buClr>
              <a:buNone/>
            </a:pPr>
            <a:endParaRPr lang="fr-FR" altLang="en-US" sz="1600" i="0" dirty="0">
              <a:solidFill>
                <a:schemeClr val="tx1"/>
              </a:solidFill>
            </a:endParaRPr>
          </a:p>
          <a:p>
            <a:pPr>
              <a:buClr>
                <a:srgbClr val="0F5494"/>
              </a:buClr>
            </a:pPr>
            <a:endParaRPr lang="fr-FR" altLang="en-US" sz="1600" b="1" i="0" dirty="0">
              <a:solidFill>
                <a:schemeClr val="tx1"/>
              </a:solidFill>
            </a:endParaRPr>
          </a:p>
          <a:p>
            <a:pPr>
              <a:buClr>
                <a:srgbClr val="0F5494"/>
              </a:buClr>
            </a:pPr>
            <a:r>
              <a:rPr lang="en-US" altLang="en-US" sz="1900" i="0" dirty="0"/>
              <a:t>Clear vision on developmental role of LAs</a:t>
            </a:r>
          </a:p>
          <a:p>
            <a:pPr>
              <a:buClr>
                <a:srgbClr val="0F5494"/>
              </a:buClr>
            </a:pPr>
            <a:endParaRPr lang="en-US" altLang="en-US" sz="1000" i="0" dirty="0"/>
          </a:p>
          <a:p>
            <a:pPr>
              <a:buClr>
                <a:srgbClr val="0F5494"/>
              </a:buClr>
            </a:pPr>
            <a:r>
              <a:rPr lang="en-US" altLang="en-US" sz="1900" i="0" dirty="0"/>
              <a:t>Respectful framework for local autonomy</a:t>
            </a:r>
          </a:p>
          <a:p>
            <a:pPr>
              <a:buClr>
                <a:srgbClr val="0F5494"/>
              </a:buClr>
            </a:pPr>
            <a:endParaRPr lang="en-US" altLang="en-US" sz="1000" i="0" dirty="0"/>
          </a:p>
          <a:p>
            <a:pPr>
              <a:buClr>
                <a:srgbClr val="0F5494"/>
              </a:buClr>
            </a:pPr>
            <a:r>
              <a:rPr lang="en-US" altLang="en-US" sz="1900" i="0" dirty="0"/>
              <a:t>Good progress towards fiscal and financial autonomy</a:t>
            </a:r>
          </a:p>
          <a:p>
            <a:pPr>
              <a:buClr>
                <a:srgbClr val="0F5494"/>
              </a:buClr>
            </a:pPr>
            <a:endParaRPr lang="en-US" altLang="en-US" sz="1000" i="0" dirty="0"/>
          </a:p>
          <a:p>
            <a:pPr>
              <a:buClr>
                <a:srgbClr val="0F5494"/>
              </a:buClr>
            </a:pPr>
            <a:r>
              <a:rPr lang="en-US" altLang="en-US" sz="1900" i="0" dirty="0"/>
              <a:t>Capacity of LAs to engage with international actors</a:t>
            </a:r>
          </a:p>
          <a:p>
            <a:pPr>
              <a:buClr>
                <a:srgbClr val="0F5494"/>
              </a:buClr>
            </a:pPr>
            <a:endParaRPr lang="en-US" altLang="en-US" sz="1000" i="0" dirty="0"/>
          </a:p>
          <a:p>
            <a:pPr>
              <a:buClr>
                <a:srgbClr val="0F5494"/>
              </a:buClr>
            </a:pPr>
            <a:r>
              <a:rPr lang="en-US" altLang="en-US" sz="1900" i="0" dirty="0"/>
              <a:t>Respectful intergovernmental cooperation</a:t>
            </a:r>
          </a:p>
          <a:p>
            <a:pPr>
              <a:buClr>
                <a:srgbClr val="0F5494"/>
              </a:buClr>
            </a:pPr>
            <a:endParaRPr lang="en-US" altLang="en-US" sz="1000" i="0" u="sng" dirty="0"/>
          </a:p>
          <a:p>
            <a:pPr>
              <a:buClr>
                <a:srgbClr val="0F5494"/>
              </a:buClr>
            </a:pPr>
            <a:r>
              <a:rPr lang="en-US" altLang="en-US" sz="1900" i="0" dirty="0"/>
              <a:t>Active citizenship and private sector</a:t>
            </a:r>
          </a:p>
          <a:p>
            <a:pPr>
              <a:buClr>
                <a:srgbClr val="0F5494"/>
              </a:buClr>
            </a:pPr>
            <a:endParaRPr lang="en-US" altLang="en-US" sz="1000" i="0" dirty="0"/>
          </a:p>
          <a:p>
            <a:pPr>
              <a:buClr>
                <a:srgbClr val="0F5494"/>
              </a:buClr>
            </a:pPr>
            <a:r>
              <a:rPr lang="en-US" altLang="en-US" sz="1900" i="0" dirty="0"/>
              <a:t>Adequate legal framework / long-term certainty</a:t>
            </a:r>
          </a:p>
        </p:txBody>
      </p:sp>
      <p:pic>
        <p:nvPicPr>
          <p:cNvPr id="3074" name="Picture 2" descr="Dog Surgeon Images, Stock Photos &amp; Vectors | Shutterstock">
            <a:extLst>
              <a:ext uri="{FF2B5EF4-FFF2-40B4-BE49-F238E27FC236}">
                <a16:creationId xmlns:a16="http://schemas.microsoft.com/office/drawing/2014/main" id="{135AD607-8456-E14B-AA73-11BBD3C1B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65" y="4762208"/>
            <a:ext cx="3447535" cy="22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0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Lovin' LEGOS: 7 Building Events in January | Little Rock Family">
            <a:extLst>
              <a:ext uri="{FF2B5EF4-FFF2-40B4-BE49-F238E27FC236}">
                <a16:creationId xmlns:a16="http://schemas.microsoft.com/office/drawing/2014/main" id="{167689BC-A16D-764D-B4BC-F2FA1A565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925122" cy="52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609439" y="1844824"/>
            <a:ext cx="7925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TALD</a:t>
            </a:r>
            <a:r>
              <a:rPr lang="en-US" sz="3200" b="1" dirty="0">
                <a:solidFill>
                  <a:schemeClr val="accent6"/>
                </a:solidFill>
              </a:rPr>
              <a:t> BUILDING BLOCKS</a:t>
            </a:r>
          </a:p>
          <a:p>
            <a:pPr algn="ctr" eaLnBrk="1" hangingPunct="1">
              <a:buSzPct val="25000"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422920" y="1484784"/>
            <a:ext cx="49883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The Territorial Approach to Local Development (TALD)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buSzPct val="25000"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It is a policy to be adopted in a specific country that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recognizes the essential role of local authorities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as the main actors in the definition, planning and implementation of local development strategies in the long term.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104755-83B8-474C-8966-9B168F7CCDC3}"/>
              </a:ext>
            </a:extLst>
          </p:cNvPr>
          <p:cNvSpPr/>
          <p:nvPr/>
        </p:nvSpPr>
        <p:spPr>
          <a:xfrm>
            <a:off x="625091" y="260648"/>
            <a:ext cx="227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rgbClr val="FFFF00"/>
                </a:solidFill>
              </a:rPr>
              <a:t>Reminder</a:t>
            </a:r>
            <a:r>
              <a:rPr lang="fr-FR" sz="2800" b="1" dirty="0">
                <a:solidFill>
                  <a:srgbClr val="FFFF00"/>
                </a:solidFill>
              </a:rPr>
              <a:t>:</a:t>
            </a:r>
            <a:endParaRPr lang="fr-FR" sz="2800" dirty="0"/>
          </a:p>
        </p:txBody>
      </p:sp>
      <p:pic>
        <p:nvPicPr>
          <p:cNvPr id="3074" name="Picture 2" descr="Town Mayor Stock Illustrations – 200 Town Mayor Stock ...">
            <a:extLst>
              <a:ext uri="{FF2B5EF4-FFF2-40B4-BE49-F238E27FC236}">
                <a16:creationId xmlns:a16="http://schemas.microsoft.com/office/drawing/2014/main" id="{062209FF-5A4D-C34C-A5A2-8C7472ED6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92" y="3335020"/>
            <a:ext cx="3046988" cy="30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86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D65633-AC7F-0B4C-B4F3-14784BA5078D}"/>
              </a:ext>
            </a:extLst>
          </p:cNvPr>
          <p:cNvSpPr/>
          <p:nvPr/>
        </p:nvSpPr>
        <p:spPr>
          <a:xfrm>
            <a:off x="3851919" y="1975480"/>
            <a:ext cx="468264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The Territorial Approach to Local Development (TALD)</a:t>
            </a:r>
          </a:p>
          <a:p>
            <a:pPr algn="ctr" eaLnBrk="1" hangingPunct="1">
              <a:buSzPct val="25000"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TALD implies a certain degree of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local autonomy 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sym typeface="Verdana" panose="020B0604030504040204" pitchFamily="34" charset="0"/>
              </a:rPr>
              <a:t>and self-government, as well as an enabling institutional and legal environment for participatory governance and social accountability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104755-83B8-474C-8966-9B168F7CCDC3}"/>
              </a:ext>
            </a:extLst>
          </p:cNvPr>
          <p:cNvSpPr/>
          <p:nvPr/>
        </p:nvSpPr>
        <p:spPr>
          <a:xfrm>
            <a:off x="625091" y="260648"/>
            <a:ext cx="227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rgbClr val="FFFF00"/>
                </a:solidFill>
              </a:rPr>
              <a:t>Reminder</a:t>
            </a:r>
            <a:r>
              <a:rPr lang="fr-FR" sz="2800" b="1" dirty="0">
                <a:solidFill>
                  <a:srgbClr val="FFFF00"/>
                </a:solidFill>
              </a:rPr>
              <a:t>:</a:t>
            </a:r>
            <a:endParaRPr lang="fr-FR" sz="2800" dirty="0"/>
          </a:p>
        </p:txBody>
      </p:sp>
      <p:pic>
        <p:nvPicPr>
          <p:cNvPr id="1028" name="Picture 4" descr="Independent Person Clipart - Penalty Clipart , Free Transparent ...">
            <a:extLst>
              <a:ext uri="{FF2B5EF4-FFF2-40B4-BE49-F238E27FC236}">
                <a16:creationId xmlns:a16="http://schemas.microsoft.com/office/drawing/2014/main" id="{3D0FC950-DD99-9B4F-B6BE-1AC81318F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398143" cy="316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4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12">
            <a:extLst>
              <a:ext uri="{FF2B5EF4-FFF2-40B4-BE49-F238E27FC236}">
                <a16:creationId xmlns:a16="http://schemas.microsoft.com/office/drawing/2014/main" id="{9F3A3A0C-3B61-9E4E-B5A0-A9F8B5036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340768"/>
            <a:ext cx="860583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25000"/>
            </a:pPr>
            <a:r>
              <a:rPr lang="en-US" altLang="en-US" sz="4000" b="1" dirty="0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TALD</a:t>
            </a:r>
            <a:r>
              <a:rPr lang="en-US" altLang="en-US" sz="40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is:</a:t>
            </a:r>
          </a:p>
          <a:p>
            <a:pPr algn="ctr" eaLnBrk="1" hangingPunct="1">
              <a:buSzPct val="25000"/>
            </a:pPr>
            <a:endParaRPr lang="en-US" altLang="en-US" sz="24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342900" indent="-342900" eaLnBrk="1" hangingPunct="1">
              <a:buSzPct val="40000"/>
              <a:buFont typeface="Wingdings" pitchFamily="2" charset="2"/>
              <a:buChar char="ü"/>
            </a:pPr>
            <a:r>
              <a:rPr lang="en-US" altLang="en-US" sz="20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Endogenous</a:t>
            </a:r>
            <a:r>
              <a:rPr lang="en-US" altLang="en-US" sz="2000" b="1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: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based on local grass roots resources</a:t>
            </a:r>
          </a:p>
          <a:p>
            <a:pPr eaLnBrk="1" hangingPunct="1">
              <a:buSzPct val="40000"/>
            </a:pPr>
            <a:r>
              <a:rPr lang="en-US" altLang="en-US" sz="20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</a:p>
          <a:p>
            <a:pPr marL="342900" indent="-342900" eaLnBrk="1" hangingPunct="1">
              <a:buSzPct val="40000"/>
              <a:buFont typeface="Wingdings" pitchFamily="2" charset="2"/>
              <a:buChar char="ü"/>
            </a:pPr>
            <a:r>
              <a:rPr lang="en-US" altLang="en-US" sz="20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Spatially integrated: 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goes beyond the typical fragmentation caused by political and administrative boundaries as well as by traditional sectorial programming</a:t>
            </a:r>
            <a:endParaRPr lang="en-US" altLang="en-US" sz="20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342900" indent="-342900" eaLnBrk="1" hangingPunct="1">
              <a:buSzPct val="40000"/>
              <a:buFont typeface="Wingdings" pitchFamily="2" charset="2"/>
              <a:buChar char="ü"/>
            </a:pPr>
            <a:endParaRPr lang="en-US" altLang="en-US" sz="2000" b="1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342900" indent="-342900" eaLnBrk="1" hangingPunct="1">
              <a:buSzPct val="40000"/>
              <a:buFont typeface="Wingdings" pitchFamily="2" charset="2"/>
              <a:buChar char="ü"/>
            </a:pPr>
            <a:r>
              <a:rPr lang="en-US" altLang="en-US" sz="20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Multi-level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: </a:t>
            </a:r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  <a:sym typeface="Verdana" panose="020B0604030504040204" pitchFamily="34" charset="0"/>
              </a:rPr>
              <a:t>supported by a set of diverse actors from the private and public sectors, acting under a shared vision</a:t>
            </a:r>
          </a:p>
          <a:p>
            <a:pPr marL="342900" indent="-342900" eaLnBrk="1" hangingPunct="1">
              <a:buSzPct val="40000"/>
              <a:buFont typeface="Wingdings" pitchFamily="2" charset="2"/>
              <a:buChar char="ü"/>
            </a:pPr>
            <a:endParaRPr lang="en-US" altLang="en-US" sz="2000" b="1" dirty="0">
              <a:solidFill>
                <a:schemeClr val="accent6"/>
              </a:solidFill>
              <a:latin typeface="+mj-lt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marL="342900" indent="-342900" eaLnBrk="1" hangingPunct="1">
              <a:buSzPct val="40000"/>
              <a:buFont typeface="Wingdings" pitchFamily="2" charset="2"/>
              <a:buChar char="ü"/>
            </a:pPr>
            <a:r>
              <a:rPr lang="en-US" altLang="en-US" sz="2000" b="1" dirty="0">
                <a:solidFill>
                  <a:schemeClr val="accent6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Incremental:</a:t>
            </a:r>
            <a:r>
              <a:rPr lang="en-US" altLang="en-US" sz="20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complementary and in coherence with the efforts of other levels of government </a:t>
            </a:r>
            <a:r>
              <a:rPr lang="en-US" altLang="en-US" sz="2000" b="1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(1+1+1=</a:t>
            </a:r>
            <a:r>
              <a:rPr lang="en-US" altLang="en-US" sz="2000" b="1" dirty="0">
                <a:solidFill>
                  <a:srgbClr val="FF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4!</a:t>
            </a:r>
            <a:r>
              <a:rPr lang="en-US" altLang="en-US" sz="2000" b="1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)</a:t>
            </a:r>
          </a:p>
          <a:p>
            <a:pPr algn="ctr" eaLnBrk="1" hangingPunct="1">
              <a:buSzPct val="25000"/>
            </a:pPr>
            <a:endParaRPr lang="fr-BE" altLang="en-US" sz="24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Verdana" panose="020B0604030504040204" pitchFamily="34" charset="0"/>
            </a:endParaRPr>
          </a:p>
          <a:p>
            <a:pPr algn="ctr" eaLnBrk="1" hangingPunct="1">
              <a:buSzPct val="25000"/>
            </a:pPr>
            <a:r>
              <a:rPr lang="fr-BE" altLang="en-US" sz="24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Verdana" panose="020B060403050404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DAB68-24DC-7243-AC3A-7AA7706EEE3B}"/>
              </a:ext>
            </a:extLst>
          </p:cNvPr>
          <p:cNvSpPr/>
          <p:nvPr/>
        </p:nvSpPr>
        <p:spPr>
          <a:xfrm>
            <a:off x="625091" y="260648"/>
            <a:ext cx="227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>
                <a:solidFill>
                  <a:srgbClr val="FFFF00"/>
                </a:solidFill>
              </a:rPr>
              <a:t>Reminder</a:t>
            </a:r>
            <a:r>
              <a:rPr lang="fr-FR" sz="2800" b="1" dirty="0">
                <a:solidFill>
                  <a:srgbClr val="FFFF00"/>
                </a:solidFill>
              </a:rPr>
              <a:t>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1123666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16192</TotalTime>
  <Words>1363</Words>
  <Application>Microsoft Macintosh PowerPoint</Application>
  <PresentationFormat>On-screen Show (4:3)</PresentationFormat>
  <Paragraphs>288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Cooper Black</vt:lpstr>
      <vt:lpstr>Times New Roman</vt:lpstr>
      <vt:lpstr>Verdana</vt:lpstr>
      <vt:lpstr>Wingdings</vt:lpstr>
      <vt:lpstr>blank</vt:lpstr>
      <vt:lpstr>PowerPoint Presentation</vt:lpstr>
      <vt:lpstr>Where to start?  Analyze the national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blocks (1) :</vt:lpstr>
      <vt:lpstr>PowerPoint Presentation</vt:lpstr>
      <vt:lpstr>Building blocks (3) :</vt:lpstr>
      <vt:lpstr>PowerPoint Presentation</vt:lpstr>
      <vt:lpstr>  </vt:lpstr>
      <vt:lpstr>  </vt:lpstr>
      <vt:lpstr>  </vt:lpstr>
      <vt:lpstr> EU Thematic Priorities 2021-2027</vt:lpstr>
      <vt:lpstr>PowerPoint Presentation</vt:lpstr>
      <vt:lpstr>PowerPoint Presentation</vt:lpstr>
      <vt:lpstr>Identifying the possible entry  points:</vt:lpstr>
      <vt:lpstr>Identifying the possible entry points: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RODRIGUEZ BILBAO Jorge (DEVCO)</dc:creator>
  <cp:lastModifiedBy>Eugene Zapata</cp:lastModifiedBy>
  <cp:revision>153</cp:revision>
  <dcterms:created xsi:type="dcterms:W3CDTF">2016-01-20T12:56:51Z</dcterms:created>
  <dcterms:modified xsi:type="dcterms:W3CDTF">2022-10-23T13:54:19Z</dcterms:modified>
</cp:coreProperties>
</file>