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8" r:id="rId2"/>
    <p:sldId id="439" r:id="rId3"/>
    <p:sldId id="44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6F994-00D6-4347-B4AA-96830E636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FD01B-B08C-4DE9-AC18-F5B04807F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2AA89-6A55-48B1-B0E3-4B4B2A7D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6FDAB-0F23-46AA-85E5-7C7FC406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2C3F-1573-426B-88BE-72D7A40F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18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7B8D7-D230-4FA3-BC13-086C4AB4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0D8BF8-B907-4F1C-8D35-9EFBBAC26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D9E7D-8F0E-49F4-BDC5-DE8D87B9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56A81-785B-42CB-9D0F-9D693415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21EE4-807E-415E-B182-D07B7544B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7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C244DA-6697-40B2-9CB0-C636DFC5BC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D74FA-530D-4F41-B015-08AA8DFF7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57DC0-7405-45A6-B271-7554D6871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D3C5B-FAAA-48BE-B2D4-E23187D5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4C3B8-A84A-45FB-BB73-50509C8E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24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52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9245-85D6-4B0D-BF58-746E635C0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C1283-4707-4B0E-922C-754072391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83B75-920C-4E5C-8358-300828794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5ACC5-2E41-47FE-9B40-2B7A7A4FD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9FF3D-7B37-49E8-82A8-53F67D03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3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36040-93AE-492F-AE41-00B4B64DF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53A4B-9A40-441F-BF36-CD970689E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33791-CB14-4095-BA0F-9609F6FA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74DFC-AD2B-4DE1-A008-82E5047D3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B6A18-97E1-440E-8F93-AA410527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50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337A6-16B7-4DE8-B094-806096148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5B317-E922-4A82-9811-3CA02C6284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FBA7A-DFF6-46B5-80BB-AB10C5508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5F0AD-552F-49E4-B5AD-F963B7781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F2CD3-C172-42B9-ACE5-C8DCF320F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C6664-BB67-4BA1-8D78-B7E4ECAE6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99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01AB-74ED-4EB9-8115-862645241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9FC50-8CD9-49D3-835A-436FE29B7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A5173-0D8D-4F6C-ADCF-0784764D3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F758E2-6FAA-4A80-A728-47C2DB2A1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1A24AC-8935-4E3D-A087-3CE19AD63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9489A9-8FD9-4683-969A-D7CF48A6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65325-18AD-475C-B940-79621F0D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92164-67A7-49BD-9725-C31824B3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690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1C85F-20CB-4616-8EE2-37EFACEF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CB980-8C46-4EC1-A8F7-6C3C20FBC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FD1581-EE3E-4781-85E2-7BFA787E9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DA909-EB7A-4A50-914A-BC37785E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27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AB1ECF-CFD3-406F-9844-4AE984E47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773CC9-575C-417D-BC34-2FD85ACB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E0163-F7AF-4AD7-9395-F82BB3A7B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11CA-0905-4D95-A5A7-CBA95F2BD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92106-F050-4E4B-96D5-3B7646022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28464-DDBE-4EC3-BAD6-459004DF6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953D0-8765-4AE6-BC4A-0A694461B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C3C32-B56C-412D-94D9-E4C46787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BD47D-359E-437B-A064-79BA442F6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60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4B94-03F2-408E-B968-70D291B26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97128-EC90-4409-85E8-3D662390C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05BA8-B8A4-447C-AB63-CF3A081CB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6E6FD1-7663-468A-BFA5-0A68314B2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0FC4B-E5B7-4CB5-9404-88751AD26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D6CF3-BB34-4E91-9FDC-71099A9EF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46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4173AF-9998-4154-B0E2-0AF62989F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840A9-2E3E-4465-859D-EE3531643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9073E-2C6F-4136-975D-E49CF1253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0628-29B5-4048-989B-09C25F9BA214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9825B-CF6C-4D8E-A1B4-4FF6BBF1F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FA5C4-09E6-4B05-8AAE-4484D0A75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16E8C-B724-43B7-B378-3C41BD67CA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59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D68A0FF6-D99D-E945-B0A2-3D02BD3F78B0}"/>
              </a:ext>
            </a:extLst>
          </p:cNvPr>
          <p:cNvSpPr/>
          <p:nvPr/>
        </p:nvSpPr>
        <p:spPr bwMode="auto">
          <a:xfrm>
            <a:off x="0" y="0"/>
            <a:ext cx="12192000" cy="1243720"/>
          </a:xfrm>
          <a:prstGeom prst="rect">
            <a:avLst/>
          </a:prstGeom>
          <a:solidFill>
            <a:srgbClr val="BA02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2" name="Afbeelding 21" descr="Afbeelding met tekst&#10;&#10;Automatisch gegenereerde beschrijving">
            <a:extLst>
              <a:ext uri="{FF2B5EF4-FFF2-40B4-BE49-F238E27FC236}">
                <a16:creationId xmlns:a16="http://schemas.microsoft.com/office/drawing/2014/main" id="{FA01391F-CCC2-BA44-973F-5C1A4ED0EA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954259" y="225721"/>
            <a:ext cx="1929310" cy="825550"/>
          </a:xfrm>
          <a:prstGeom prst="rect">
            <a:avLst/>
          </a:prstGeom>
        </p:spPr>
      </p:pic>
      <p:sp>
        <p:nvSpPr>
          <p:cNvPr id="233" name="Textfeld 212">
            <a:extLst>
              <a:ext uri="{FF2B5EF4-FFF2-40B4-BE49-F238E27FC236}">
                <a16:creationId xmlns:a16="http://schemas.microsoft.com/office/drawing/2014/main" id="{065F5766-861A-0243-8507-85F50F93A7EB}"/>
              </a:ext>
            </a:extLst>
          </p:cNvPr>
          <p:cNvSpPr txBox="1"/>
          <p:nvPr/>
        </p:nvSpPr>
        <p:spPr bwMode="auto">
          <a:xfrm>
            <a:off x="7423830" y="47136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35" name="Textfeld 214">
            <a:extLst>
              <a:ext uri="{FF2B5EF4-FFF2-40B4-BE49-F238E27FC236}">
                <a16:creationId xmlns:a16="http://schemas.microsoft.com/office/drawing/2014/main" id="{B50AE8FE-1917-CF42-8EFC-C1E5DBF04012}"/>
              </a:ext>
            </a:extLst>
          </p:cNvPr>
          <p:cNvSpPr txBox="1"/>
          <p:nvPr/>
        </p:nvSpPr>
        <p:spPr bwMode="auto">
          <a:xfrm>
            <a:off x="9635417" y="33103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24" name="Rechthoek 18">
            <a:extLst>
              <a:ext uri="{FF2B5EF4-FFF2-40B4-BE49-F238E27FC236}">
                <a16:creationId xmlns:a16="http://schemas.microsoft.com/office/drawing/2014/main" id="{CA8DB24A-9A6F-4938-842A-800DED8193F0}"/>
              </a:ext>
            </a:extLst>
          </p:cNvPr>
          <p:cNvSpPr/>
          <p:nvPr/>
        </p:nvSpPr>
        <p:spPr bwMode="auto">
          <a:xfrm>
            <a:off x="-5860" y="1850644"/>
            <a:ext cx="12192000" cy="5614280"/>
          </a:xfrm>
          <a:prstGeom prst="rect">
            <a:avLst/>
          </a:prstGeom>
          <a:solidFill>
            <a:srgbClr val="EBECEE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25" name="Textfeld 212">
            <a:extLst>
              <a:ext uri="{FF2B5EF4-FFF2-40B4-BE49-F238E27FC236}">
                <a16:creationId xmlns:a16="http://schemas.microsoft.com/office/drawing/2014/main" id="{13EB47A5-F7AF-4E93-BD66-FDF2E4F63856}"/>
              </a:ext>
            </a:extLst>
          </p:cNvPr>
          <p:cNvSpPr txBox="1"/>
          <p:nvPr/>
        </p:nvSpPr>
        <p:spPr bwMode="auto">
          <a:xfrm>
            <a:off x="7576230" y="48660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6" name="Textfeld 213">
            <a:extLst>
              <a:ext uri="{FF2B5EF4-FFF2-40B4-BE49-F238E27FC236}">
                <a16:creationId xmlns:a16="http://schemas.microsoft.com/office/drawing/2014/main" id="{CDDC2353-4688-42CB-8369-D8C4DD2AC646}"/>
              </a:ext>
            </a:extLst>
          </p:cNvPr>
          <p:cNvSpPr txBox="1"/>
          <p:nvPr/>
        </p:nvSpPr>
        <p:spPr bwMode="auto">
          <a:xfrm>
            <a:off x="904783" y="1311648"/>
            <a:ext cx="10382434" cy="2739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800" b="1" dirty="0">
                <a:solidFill>
                  <a:srgbClr val="445569"/>
                </a:solidFill>
                <a:latin typeface="Corbel"/>
              </a:rPr>
              <a:t>Divide into 3 groups</a:t>
            </a:r>
          </a:p>
          <a:p>
            <a:endParaRPr lang="de-DE" sz="1200" dirty="0">
              <a:solidFill>
                <a:srgbClr val="445569"/>
              </a:solidFill>
              <a:latin typeface="Corbel"/>
            </a:endParaRPr>
          </a:p>
          <a:p>
            <a:endParaRPr lang="de-DE" sz="2800" dirty="0">
              <a:solidFill>
                <a:srgbClr val="445569"/>
              </a:solidFill>
              <a:latin typeface="Corbe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>
              <a:solidFill>
                <a:srgbClr val="445569"/>
              </a:solidFill>
              <a:latin typeface="Corbe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b="1" dirty="0">
              <a:solidFill>
                <a:srgbClr val="445569"/>
              </a:solidFill>
              <a:latin typeface="Corbel"/>
            </a:endParaRPr>
          </a:p>
          <a:p>
            <a:pPr marL="171450" indent="-171450">
              <a:buFont typeface="Arial"/>
              <a:buChar char="•"/>
            </a:pPr>
            <a:endParaRPr lang="de-DE" sz="1200" b="1" dirty="0">
              <a:solidFill>
                <a:srgbClr val="445569"/>
              </a:solidFill>
              <a:latin typeface="Corbel"/>
            </a:endParaRPr>
          </a:p>
          <a:p>
            <a:pPr marL="171450" indent="-171450">
              <a:buFont typeface="Arial"/>
              <a:buChar char="•"/>
            </a:pPr>
            <a:endParaRPr lang="de-DE" sz="1200" b="1" dirty="0">
              <a:solidFill>
                <a:srgbClr val="445569"/>
              </a:solidFill>
              <a:latin typeface="Corbel"/>
            </a:endParaRPr>
          </a:p>
          <a:p>
            <a:pPr marL="171450" indent="-171450">
              <a:buFont typeface="Arial"/>
              <a:buChar char="•"/>
            </a:pPr>
            <a:endParaRPr lang="de-DE" sz="1200" b="1" dirty="0">
              <a:solidFill>
                <a:srgbClr val="445569"/>
              </a:solidFill>
              <a:latin typeface="Corbel"/>
            </a:endParaRPr>
          </a:p>
          <a:p>
            <a:pPr marL="171450" indent="-171450">
              <a:buFont typeface="Arial"/>
              <a:buChar char="•"/>
            </a:pPr>
            <a:endParaRPr lang="de-DE" sz="1200" b="1" dirty="0">
              <a:solidFill>
                <a:srgbClr val="445569"/>
              </a:solidFill>
              <a:latin typeface="Corbel"/>
            </a:endParaRPr>
          </a:p>
        </p:txBody>
      </p:sp>
      <p:sp>
        <p:nvSpPr>
          <p:cNvPr id="27" name="Textfeld 214">
            <a:extLst>
              <a:ext uri="{FF2B5EF4-FFF2-40B4-BE49-F238E27FC236}">
                <a16:creationId xmlns:a16="http://schemas.microsoft.com/office/drawing/2014/main" id="{83446071-3A0D-49AD-8DA4-87F0F898AB34}"/>
              </a:ext>
            </a:extLst>
          </p:cNvPr>
          <p:cNvSpPr txBox="1"/>
          <p:nvPr/>
        </p:nvSpPr>
        <p:spPr bwMode="auto">
          <a:xfrm>
            <a:off x="9787817" y="34627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13" name="Tekstvak 19">
            <a:extLst>
              <a:ext uri="{FF2B5EF4-FFF2-40B4-BE49-F238E27FC236}">
                <a16:creationId xmlns:a16="http://schemas.microsoft.com/office/drawing/2014/main" id="{63F07758-2960-45EC-AE9D-8668C33CEB42}"/>
              </a:ext>
            </a:extLst>
          </p:cNvPr>
          <p:cNvSpPr txBox="1"/>
          <p:nvPr/>
        </p:nvSpPr>
        <p:spPr bwMode="auto">
          <a:xfrm>
            <a:off x="677115" y="361497"/>
            <a:ext cx="85321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Group Event</a:t>
            </a:r>
            <a:endParaRPr lang="nl-BE" sz="3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1" name="Rechteck 14">
            <a:extLst>
              <a:ext uri="{FF2B5EF4-FFF2-40B4-BE49-F238E27FC236}">
                <a16:creationId xmlns:a16="http://schemas.microsoft.com/office/drawing/2014/main" id="{20FC4431-6967-4527-9873-4747A36C303C}"/>
              </a:ext>
            </a:extLst>
          </p:cNvPr>
          <p:cNvSpPr/>
          <p:nvPr/>
        </p:nvSpPr>
        <p:spPr bwMode="auto">
          <a:xfrm>
            <a:off x="980983" y="2097737"/>
            <a:ext cx="10306234" cy="952197"/>
          </a:xfrm>
          <a:prstGeom prst="rect">
            <a:avLst/>
          </a:prstGeom>
          <a:solidFill>
            <a:srgbClr val="BA0265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BE" sz="1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Overall expected impact </a:t>
            </a:r>
          </a:p>
          <a:p>
            <a:pPr lvl="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project contributes to the</a:t>
            </a:r>
            <a:r>
              <a:rPr lang="fr-BE" sz="1200" spc="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development of the agriculture sector in Malawi, demonstrating strengthened capacities of different stakeholders to respond to current and</a:t>
            </a:r>
            <a:r>
              <a:rPr lang="fr-BE" sz="1200" spc="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future skills needs in the sector and in other core areas related to the move</a:t>
            </a:r>
            <a:r>
              <a:rPr lang="fr-BE" sz="1200" spc="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towards</a:t>
            </a:r>
            <a:r>
              <a:rPr lang="fr-BE" sz="1200" spc="-1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commercial</a:t>
            </a:r>
            <a:r>
              <a:rPr lang="fr-BE" sz="1200" spc="-1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farming.</a:t>
            </a:r>
            <a:endParaRPr lang="de-DE" sz="1200" kern="12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2" name="Rechteck 14">
            <a:extLst>
              <a:ext uri="{FF2B5EF4-FFF2-40B4-BE49-F238E27FC236}">
                <a16:creationId xmlns:a16="http://schemas.microsoft.com/office/drawing/2014/main" id="{D50BF9EA-7A3E-4728-BE97-94E25CF44A4D}"/>
              </a:ext>
            </a:extLst>
          </p:cNvPr>
          <p:cNvSpPr/>
          <p:nvPr/>
        </p:nvSpPr>
        <p:spPr bwMode="auto">
          <a:xfrm>
            <a:off x="980983" y="3647487"/>
            <a:ext cx="2019566" cy="2692187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57785" lvl="0" algn="ctr">
              <a:spcAft>
                <a:spcPts val="0"/>
              </a:spcAft>
              <a:buSzPts val="1100"/>
              <a:tabLst>
                <a:tab pos="525780" algn="l"/>
              </a:tabLst>
            </a:pP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Employers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and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training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providers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will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engage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more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effectively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together on an ongoing basis to support the development of needs-based</a:t>
            </a:r>
            <a:r>
              <a:rPr lang="en-US" sz="1200" spc="-3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training</a:t>
            </a:r>
            <a:r>
              <a:rPr lang="en-US" sz="1200" spc="-2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within</a:t>
            </a:r>
            <a:r>
              <a:rPr lang="en-US" sz="1200" spc="-2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</a:t>
            </a:r>
            <a:r>
              <a:rPr lang="en-US" sz="1200" spc="-2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agricultural</a:t>
            </a:r>
            <a:r>
              <a:rPr lang="en-US" sz="1200" spc="-3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sector</a:t>
            </a:r>
            <a:r>
              <a:rPr lang="en-US" sz="1200" spc="-1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which</a:t>
            </a:r>
            <a:r>
              <a:rPr lang="en-US" sz="1200" spc="-2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will</a:t>
            </a:r>
            <a:r>
              <a:rPr lang="en-US" sz="1200" spc="-3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help</a:t>
            </a:r>
            <a:r>
              <a:rPr lang="en-US" sz="1200" spc="-3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graduates have</a:t>
            </a:r>
            <a:r>
              <a:rPr lang="en-US" sz="1200" spc="-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 skills</a:t>
            </a:r>
            <a:r>
              <a:rPr lang="en-US" sz="1200" spc="-1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needed</a:t>
            </a:r>
            <a:r>
              <a:rPr lang="en-US" sz="1200" spc="-1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by</a:t>
            </a:r>
            <a:r>
              <a:rPr lang="en-US" sz="1200" spc="-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employers</a:t>
            </a:r>
            <a:endParaRPr lang="en-GB" sz="1200" dirty="0">
              <a:effectLst/>
              <a:latin typeface="Corbel" panose="020B0503020204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14" name="Rechteck 14">
            <a:extLst>
              <a:ext uri="{FF2B5EF4-FFF2-40B4-BE49-F238E27FC236}">
                <a16:creationId xmlns:a16="http://schemas.microsoft.com/office/drawing/2014/main" id="{7594532C-0614-4500-B952-7585B03BCCF3}"/>
              </a:ext>
            </a:extLst>
          </p:cNvPr>
          <p:cNvSpPr/>
          <p:nvPr/>
        </p:nvSpPr>
        <p:spPr bwMode="auto">
          <a:xfrm>
            <a:off x="3748208" y="3650599"/>
            <a:ext cx="2019566" cy="2692187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61595" lvl="0" algn="ctr">
              <a:spcAft>
                <a:spcPts val="0"/>
              </a:spcAft>
              <a:buSzPts val="1100"/>
              <a:tabLst>
                <a:tab pos="525780" algn="l"/>
              </a:tabLst>
            </a:pP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Trained graduates will be inserted into jobs within the agricultural sector</a:t>
            </a:r>
            <a:endParaRPr lang="en-GB" sz="1200" dirty="0">
              <a:effectLst/>
              <a:latin typeface="Corbel" panose="020B0503020204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D53085C-3513-41C4-9075-3E6BFE12B7F6}"/>
              </a:ext>
            </a:extLst>
          </p:cNvPr>
          <p:cNvSpPr/>
          <p:nvPr/>
        </p:nvSpPr>
        <p:spPr bwMode="auto">
          <a:xfrm>
            <a:off x="9281913" y="3656858"/>
            <a:ext cx="2019566" cy="2692187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57785" lvl="0" algn="ctr">
              <a:spcAft>
                <a:spcPts val="0"/>
              </a:spcAft>
              <a:buSzPts val="1100"/>
              <a:tabLst>
                <a:tab pos="525780" algn="l"/>
              </a:tabLst>
            </a:pP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Good practice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models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policy,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helping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wider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fr-BE" sz="1200" spc="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deeper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BE" sz="1200" dirty="0" err="1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sustainability</a:t>
            </a:r>
            <a:r>
              <a:rPr lang="fr-BE" sz="1200" spc="-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change,</a:t>
            </a:r>
            <a:r>
              <a:rPr lang="fr-BE" sz="1200" spc="-1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</a:t>
            </a:r>
            <a:r>
              <a:rPr lang="fr-BE" sz="1200" spc="-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</a:t>
            </a:r>
            <a:r>
              <a:rPr lang="fr-BE" sz="1200" spc="-1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</a:t>
            </a:r>
            <a:r>
              <a:rPr lang="fr-BE" sz="1200" spc="-1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fr-BE" sz="1200" spc="-15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12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inclusion</a:t>
            </a:r>
            <a:endParaRPr lang="en-GB" sz="1200" dirty="0">
              <a:effectLst/>
              <a:latin typeface="Corbel" panose="020B0503020204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16" name="Rechteck 14">
            <a:extLst>
              <a:ext uri="{FF2B5EF4-FFF2-40B4-BE49-F238E27FC236}">
                <a16:creationId xmlns:a16="http://schemas.microsoft.com/office/drawing/2014/main" id="{3F1661A7-AA9B-492E-8FC1-DC60541A70E3}"/>
              </a:ext>
            </a:extLst>
          </p:cNvPr>
          <p:cNvSpPr/>
          <p:nvPr/>
        </p:nvSpPr>
        <p:spPr bwMode="auto">
          <a:xfrm>
            <a:off x="6566447" y="3644536"/>
            <a:ext cx="2019566" cy="2692187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61595" lvl="0" algn="ctr">
              <a:spcAft>
                <a:spcPts val="0"/>
              </a:spcAft>
              <a:buSzPts val="1100"/>
              <a:tabLst>
                <a:tab pos="525780" algn="l"/>
              </a:tabLst>
            </a:pP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dialogue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mechanism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will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support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development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of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work</a:t>
            </a:r>
            <a:r>
              <a:rPr lang="en-US" sz="1200" spc="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placements,</a:t>
            </a:r>
            <a:r>
              <a:rPr lang="en-US" sz="1200" spc="-1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matching trainees</a:t>
            </a:r>
            <a:r>
              <a:rPr lang="en-US" sz="1200" spc="-25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with work</a:t>
            </a:r>
            <a:r>
              <a:rPr lang="en-US" sz="1200" spc="-1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1200" dirty="0">
                <a:effectLst/>
                <a:latin typeface="Corbel" panose="020B0503020204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opportunities</a:t>
            </a:r>
            <a:endParaRPr lang="en-GB" sz="1200" dirty="0">
              <a:effectLst/>
              <a:latin typeface="Corbel" panose="020B0503020204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2408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D68A0FF6-D99D-E945-B0A2-3D02BD3F78B0}"/>
              </a:ext>
            </a:extLst>
          </p:cNvPr>
          <p:cNvSpPr/>
          <p:nvPr/>
        </p:nvSpPr>
        <p:spPr bwMode="auto">
          <a:xfrm>
            <a:off x="0" y="0"/>
            <a:ext cx="12192000" cy="1243720"/>
          </a:xfrm>
          <a:prstGeom prst="rect">
            <a:avLst/>
          </a:prstGeom>
          <a:solidFill>
            <a:srgbClr val="BA02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2" name="Afbeelding 21" descr="Afbeelding met tekst&#10;&#10;Automatisch gegenereerde beschrijving">
            <a:extLst>
              <a:ext uri="{FF2B5EF4-FFF2-40B4-BE49-F238E27FC236}">
                <a16:creationId xmlns:a16="http://schemas.microsoft.com/office/drawing/2014/main" id="{FA01391F-CCC2-BA44-973F-5C1A4ED0EA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954259" y="225721"/>
            <a:ext cx="1929310" cy="825550"/>
          </a:xfrm>
          <a:prstGeom prst="rect">
            <a:avLst/>
          </a:prstGeom>
        </p:spPr>
      </p:pic>
      <p:sp>
        <p:nvSpPr>
          <p:cNvPr id="233" name="Textfeld 212">
            <a:extLst>
              <a:ext uri="{FF2B5EF4-FFF2-40B4-BE49-F238E27FC236}">
                <a16:creationId xmlns:a16="http://schemas.microsoft.com/office/drawing/2014/main" id="{065F5766-861A-0243-8507-85F50F93A7EB}"/>
              </a:ext>
            </a:extLst>
          </p:cNvPr>
          <p:cNvSpPr txBox="1"/>
          <p:nvPr/>
        </p:nvSpPr>
        <p:spPr bwMode="auto">
          <a:xfrm>
            <a:off x="7423830" y="47136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35" name="Textfeld 214">
            <a:extLst>
              <a:ext uri="{FF2B5EF4-FFF2-40B4-BE49-F238E27FC236}">
                <a16:creationId xmlns:a16="http://schemas.microsoft.com/office/drawing/2014/main" id="{B50AE8FE-1917-CF42-8EFC-C1E5DBF04012}"/>
              </a:ext>
            </a:extLst>
          </p:cNvPr>
          <p:cNvSpPr txBox="1"/>
          <p:nvPr/>
        </p:nvSpPr>
        <p:spPr bwMode="auto">
          <a:xfrm>
            <a:off x="9635417" y="33103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25" name="Textfeld 212">
            <a:extLst>
              <a:ext uri="{FF2B5EF4-FFF2-40B4-BE49-F238E27FC236}">
                <a16:creationId xmlns:a16="http://schemas.microsoft.com/office/drawing/2014/main" id="{13EB47A5-F7AF-4E93-BD66-FDF2E4F63856}"/>
              </a:ext>
            </a:extLst>
          </p:cNvPr>
          <p:cNvSpPr txBox="1"/>
          <p:nvPr/>
        </p:nvSpPr>
        <p:spPr bwMode="auto">
          <a:xfrm>
            <a:off x="7576230" y="48660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6" name="Textfeld 213">
            <a:extLst>
              <a:ext uri="{FF2B5EF4-FFF2-40B4-BE49-F238E27FC236}">
                <a16:creationId xmlns:a16="http://schemas.microsoft.com/office/drawing/2014/main" id="{CDDC2353-4688-42CB-8369-D8C4DD2AC646}"/>
              </a:ext>
            </a:extLst>
          </p:cNvPr>
          <p:cNvSpPr txBox="1"/>
          <p:nvPr/>
        </p:nvSpPr>
        <p:spPr bwMode="auto">
          <a:xfrm>
            <a:off x="904783" y="1459779"/>
            <a:ext cx="10382434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Divide into 3 groups</a:t>
            </a:r>
          </a:p>
          <a:p>
            <a:pPr marL="514350" indent="-514350">
              <a:buFont typeface="+mj-lt"/>
              <a:buAutoNum type="arabicPeriod"/>
            </a:pPr>
            <a:endParaRPr lang="de-DE" sz="2800" b="1" dirty="0">
              <a:solidFill>
                <a:srgbClr val="445569"/>
              </a:solidFill>
              <a:latin typeface="Corbel"/>
            </a:endParaRPr>
          </a:p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Pick a country for each group</a:t>
            </a:r>
          </a:p>
          <a:p>
            <a:pPr marL="514350" indent="-514350">
              <a:buFont typeface="+mj-lt"/>
              <a:buAutoNum type="arabicPeriod"/>
            </a:pPr>
            <a:endParaRPr lang="de-DE" sz="2800" b="1" dirty="0">
              <a:solidFill>
                <a:srgbClr val="445569"/>
              </a:solidFill>
              <a:latin typeface="Corbel"/>
            </a:endParaRPr>
          </a:p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Pick a sector</a:t>
            </a:r>
          </a:p>
        </p:txBody>
      </p:sp>
      <p:sp>
        <p:nvSpPr>
          <p:cNvPr id="27" name="Textfeld 214">
            <a:extLst>
              <a:ext uri="{FF2B5EF4-FFF2-40B4-BE49-F238E27FC236}">
                <a16:creationId xmlns:a16="http://schemas.microsoft.com/office/drawing/2014/main" id="{83446071-3A0D-49AD-8DA4-87F0F898AB34}"/>
              </a:ext>
            </a:extLst>
          </p:cNvPr>
          <p:cNvSpPr txBox="1"/>
          <p:nvPr/>
        </p:nvSpPr>
        <p:spPr bwMode="auto">
          <a:xfrm>
            <a:off x="9787817" y="34627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13" name="Tekstvak 19">
            <a:extLst>
              <a:ext uri="{FF2B5EF4-FFF2-40B4-BE49-F238E27FC236}">
                <a16:creationId xmlns:a16="http://schemas.microsoft.com/office/drawing/2014/main" id="{63F07758-2960-45EC-AE9D-8668C33CEB42}"/>
              </a:ext>
            </a:extLst>
          </p:cNvPr>
          <p:cNvSpPr txBox="1"/>
          <p:nvPr/>
        </p:nvSpPr>
        <p:spPr bwMode="auto">
          <a:xfrm>
            <a:off x="677115" y="361497"/>
            <a:ext cx="85321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Group Event</a:t>
            </a:r>
            <a:endParaRPr lang="nl-BE" sz="3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8" name="Rechteck 14">
            <a:extLst>
              <a:ext uri="{FF2B5EF4-FFF2-40B4-BE49-F238E27FC236}">
                <a16:creationId xmlns:a16="http://schemas.microsoft.com/office/drawing/2014/main" id="{BD89022E-72C5-4E6C-B242-66CAE216F8A3}"/>
              </a:ext>
            </a:extLst>
          </p:cNvPr>
          <p:cNvSpPr/>
          <p:nvPr/>
        </p:nvSpPr>
        <p:spPr bwMode="auto">
          <a:xfrm>
            <a:off x="8541169" y="3922607"/>
            <a:ext cx="1761056" cy="1376954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endParaRPr lang="de-DE" sz="1100" kern="120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9" name="Rechteck 14">
            <a:extLst>
              <a:ext uri="{FF2B5EF4-FFF2-40B4-BE49-F238E27FC236}">
                <a16:creationId xmlns:a16="http://schemas.microsoft.com/office/drawing/2014/main" id="{834F458B-6EE6-4EEA-B83D-F2EC58DFC1D6}"/>
              </a:ext>
            </a:extLst>
          </p:cNvPr>
          <p:cNvSpPr/>
          <p:nvPr/>
        </p:nvSpPr>
        <p:spPr bwMode="auto">
          <a:xfrm>
            <a:off x="6235691" y="3922607"/>
            <a:ext cx="1761056" cy="1376954"/>
          </a:xfrm>
          <a:prstGeom prst="rect">
            <a:avLst/>
          </a:prstGeom>
          <a:solidFill>
            <a:srgbClr val="BA0265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endParaRPr lang="de-DE" sz="1100" kern="120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0" name="Rechteck 14">
            <a:extLst>
              <a:ext uri="{FF2B5EF4-FFF2-40B4-BE49-F238E27FC236}">
                <a16:creationId xmlns:a16="http://schemas.microsoft.com/office/drawing/2014/main" id="{BB630CA9-11B4-426F-AD64-F93A9CD05F97}"/>
              </a:ext>
            </a:extLst>
          </p:cNvPr>
          <p:cNvSpPr/>
          <p:nvPr/>
        </p:nvSpPr>
        <p:spPr bwMode="auto">
          <a:xfrm>
            <a:off x="3914405" y="3922607"/>
            <a:ext cx="1761056" cy="1376954"/>
          </a:xfrm>
          <a:prstGeom prst="rect">
            <a:avLst/>
          </a:prstGeom>
          <a:solidFill>
            <a:srgbClr val="54707F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endParaRPr lang="de-DE" sz="1100" kern="120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1" name="Rechteck 14">
            <a:extLst>
              <a:ext uri="{FF2B5EF4-FFF2-40B4-BE49-F238E27FC236}">
                <a16:creationId xmlns:a16="http://schemas.microsoft.com/office/drawing/2014/main" id="{8EE3F1C1-2626-45C3-8088-B7C76C83A515}"/>
              </a:ext>
            </a:extLst>
          </p:cNvPr>
          <p:cNvSpPr/>
          <p:nvPr/>
        </p:nvSpPr>
        <p:spPr bwMode="auto">
          <a:xfrm>
            <a:off x="1586151" y="3922607"/>
            <a:ext cx="1761056" cy="1376954"/>
          </a:xfrm>
          <a:prstGeom prst="rect">
            <a:avLst/>
          </a:prstGeom>
          <a:solidFill>
            <a:srgbClr val="BA0265"/>
          </a:solidFill>
          <a:ln>
            <a:noFill/>
          </a:ln>
          <a:effectLst>
            <a:outerShdw blurRad="241300" dist="38100" dir="10800000" sx="103000" sy="103000" algn="r" rotWithShape="0">
              <a:srgbClr val="E9EAEB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100" kern="12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02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D68A0FF6-D99D-E945-B0A2-3D02BD3F78B0}"/>
              </a:ext>
            </a:extLst>
          </p:cNvPr>
          <p:cNvSpPr/>
          <p:nvPr/>
        </p:nvSpPr>
        <p:spPr bwMode="auto">
          <a:xfrm>
            <a:off x="0" y="0"/>
            <a:ext cx="12192000" cy="1243720"/>
          </a:xfrm>
          <a:prstGeom prst="rect">
            <a:avLst/>
          </a:prstGeom>
          <a:solidFill>
            <a:srgbClr val="BA02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2" name="Afbeelding 21" descr="Afbeelding met tekst&#10;&#10;Automatisch gegenereerde beschrijving">
            <a:extLst>
              <a:ext uri="{FF2B5EF4-FFF2-40B4-BE49-F238E27FC236}">
                <a16:creationId xmlns:a16="http://schemas.microsoft.com/office/drawing/2014/main" id="{FA01391F-CCC2-BA44-973F-5C1A4ED0EA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954259" y="225721"/>
            <a:ext cx="1929310" cy="825550"/>
          </a:xfrm>
          <a:prstGeom prst="rect">
            <a:avLst/>
          </a:prstGeom>
        </p:spPr>
      </p:pic>
      <p:sp>
        <p:nvSpPr>
          <p:cNvPr id="233" name="Textfeld 212">
            <a:extLst>
              <a:ext uri="{FF2B5EF4-FFF2-40B4-BE49-F238E27FC236}">
                <a16:creationId xmlns:a16="http://schemas.microsoft.com/office/drawing/2014/main" id="{065F5766-861A-0243-8507-85F50F93A7EB}"/>
              </a:ext>
            </a:extLst>
          </p:cNvPr>
          <p:cNvSpPr txBox="1"/>
          <p:nvPr/>
        </p:nvSpPr>
        <p:spPr bwMode="auto">
          <a:xfrm>
            <a:off x="7423830" y="47136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35" name="Textfeld 214">
            <a:extLst>
              <a:ext uri="{FF2B5EF4-FFF2-40B4-BE49-F238E27FC236}">
                <a16:creationId xmlns:a16="http://schemas.microsoft.com/office/drawing/2014/main" id="{B50AE8FE-1917-CF42-8EFC-C1E5DBF04012}"/>
              </a:ext>
            </a:extLst>
          </p:cNvPr>
          <p:cNvSpPr txBox="1"/>
          <p:nvPr/>
        </p:nvSpPr>
        <p:spPr bwMode="auto">
          <a:xfrm>
            <a:off x="9635417" y="33103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24" name="Rechthoek 18">
            <a:extLst>
              <a:ext uri="{FF2B5EF4-FFF2-40B4-BE49-F238E27FC236}">
                <a16:creationId xmlns:a16="http://schemas.microsoft.com/office/drawing/2014/main" id="{CA8DB24A-9A6F-4938-842A-800DED8193F0}"/>
              </a:ext>
            </a:extLst>
          </p:cNvPr>
          <p:cNvSpPr/>
          <p:nvPr/>
        </p:nvSpPr>
        <p:spPr bwMode="auto">
          <a:xfrm>
            <a:off x="-5860" y="1850644"/>
            <a:ext cx="12192000" cy="5614280"/>
          </a:xfrm>
          <a:prstGeom prst="rect">
            <a:avLst/>
          </a:prstGeom>
          <a:solidFill>
            <a:srgbClr val="EBECEE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25" name="Textfeld 212">
            <a:extLst>
              <a:ext uri="{FF2B5EF4-FFF2-40B4-BE49-F238E27FC236}">
                <a16:creationId xmlns:a16="http://schemas.microsoft.com/office/drawing/2014/main" id="{13EB47A5-F7AF-4E93-BD66-FDF2E4F63856}"/>
              </a:ext>
            </a:extLst>
          </p:cNvPr>
          <p:cNvSpPr txBox="1"/>
          <p:nvPr/>
        </p:nvSpPr>
        <p:spPr bwMode="auto">
          <a:xfrm>
            <a:off x="7576230" y="4866031"/>
            <a:ext cx="13941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</a:endParaRPr>
          </a:p>
        </p:txBody>
      </p:sp>
      <p:sp>
        <p:nvSpPr>
          <p:cNvPr id="26" name="Textfeld 213">
            <a:extLst>
              <a:ext uri="{FF2B5EF4-FFF2-40B4-BE49-F238E27FC236}">
                <a16:creationId xmlns:a16="http://schemas.microsoft.com/office/drawing/2014/main" id="{CDDC2353-4688-42CB-8369-D8C4DD2AC646}"/>
              </a:ext>
            </a:extLst>
          </p:cNvPr>
          <p:cNvSpPr txBox="1"/>
          <p:nvPr/>
        </p:nvSpPr>
        <p:spPr bwMode="auto">
          <a:xfrm>
            <a:off x="904783" y="1459779"/>
            <a:ext cx="10382434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Divide into 3 groups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Pick a country for each group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Pick a sector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b="1" dirty="0">
                <a:solidFill>
                  <a:srgbClr val="445569"/>
                </a:solidFill>
                <a:latin typeface="Corbel"/>
              </a:rPr>
              <a:t>Answer the following: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Why did you choose the sector?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What are some major investments happening in the sector?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Are new jobs being created? How many?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What skills are needed for these investments?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Does your country VET system have the capacity to supply these skills?</a:t>
            </a:r>
          </a:p>
          <a:p>
            <a:pPr marL="1943100" lvl="3" indent="-571500">
              <a:buFont typeface="+mj-lt"/>
              <a:buAutoNum type="romanLcPeriod"/>
            </a:pPr>
            <a:r>
              <a:rPr lang="de-DE" sz="2400" b="1" dirty="0">
                <a:solidFill>
                  <a:srgbClr val="445569"/>
                </a:solidFill>
                <a:latin typeface="Corbel"/>
              </a:rPr>
              <a:t>Is there any public-private dialogue in the sector?</a:t>
            </a:r>
          </a:p>
        </p:txBody>
      </p:sp>
      <p:sp>
        <p:nvSpPr>
          <p:cNvPr id="27" name="Textfeld 214">
            <a:extLst>
              <a:ext uri="{FF2B5EF4-FFF2-40B4-BE49-F238E27FC236}">
                <a16:creationId xmlns:a16="http://schemas.microsoft.com/office/drawing/2014/main" id="{83446071-3A0D-49AD-8DA4-87F0F898AB34}"/>
              </a:ext>
            </a:extLst>
          </p:cNvPr>
          <p:cNvSpPr txBox="1"/>
          <p:nvPr/>
        </p:nvSpPr>
        <p:spPr bwMode="auto">
          <a:xfrm>
            <a:off x="9787817" y="3462712"/>
            <a:ext cx="1575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200" b="1">
              <a:solidFill>
                <a:srgbClr val="445569"/>
              </a:solidFill>
              <a:cs typeface="Calibri"/>
            </a:endParaRPr>
          </a:p>
        </p:txBody>
      </p:sp>
      <p:sp>
        <p:nvSpPr>
          <p:cNvPr id="13" name="Tekstvak 19">
            <a:extLst>
              <a:ext uri="{FF2B5EF4-FFF2-40B4-BE49-F238E27FC236}">
                <a16:creationId xmlns:a16="http://schemas.microsoft.com/office/drawing/2014/main" id="{63F07758-2960-45EC-AE9D-8668C33CEB42}"/>
              </a:ext>
            </a:extLst>
          </p:cNvPr>
          <p:cNvSpPr txBox="1"/>
          <p:nvPr/>
        </p:nvSpPr>
        <p:spPr bwMode="auto">
          <a:xfrm>
            <a:off x="677115" y="361497"/>
            <a:ext cx="85321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Group Event</a:t>
            </a:r>
            <a:endParaRPr lang="nl-BE" sz="3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390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605446CC665A48A81EE6EB83C8EB71" ma:contentTypeVersion="6" ma:contentTypeDescription="Create a new document." ma:contentTypeScope="" ma:versionID="6a2861f81a8f021827eaf651b10e0dce">
  <xsd:schema xmlns:xsd="http://www.w3.org/2001/XMLSchema" xmlns:xs="http://www.w3.org/2001/XMLSchema" xmlns:p="http://schemas.microsoft.com/office/2006/metadata/properties" xmlns:ns2="db2ac159-ab1f-4eee-9445-534d17aac9c4" xmlns:ns3="d6b2250c-dc3b-4a20-965d-62ac2eebb400" targetNamespace="http://schemas.microsoft.com/office/2006/metadata/properties" ma:root="true" ma:fieldsID="0b9f032d10bbeabd82445d8481f5e782" ns2:_="" ns3:_="">
    <xsd:import namespace="db2ac159-ab1f-4eee-9445-534d17aac9c4"/>
    <xsd:import namespace="d6b2250c-dc3b-4a20-965d-62ac2eebb4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ac159-ab1f-4eee-9445-534d17aac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2250c-dc3b-4a20-965d-62ac2eebb40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4EE592-1BBF-4EE8-8998-6B8250994001}"/>
</file>

<file path=customXml/itemProps2.xml><?xml version="1.0" encoding="utf-8"?>
<ds:datastoreItem xmlns:ds="http://schemas.openxmlformats.org/officeDocument/2006/customXml" ds:itemID="{780852CE-5BB8-4C0B-BFDF-E62A9E860438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227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Nyirenda, Penjani (Malawi)</dc:creator>
  <cp:lastModifiedBy>Nyirenda, Penjani (Malawi)</cp:lastModifiedBy>
  <cp:revision>2</cp:revision>
  <dcterms:created xsi:type="dcterms:W3CDTF">2022-10-18T08:04:20Z</dcterms:created>
  <dcterms:modified xsi:type="dcterms:W3CDTF">2022-10-18T08:21:24Z</dcterms:modified>
</cp:coreProperties>
</file>