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handoutMasterIdLst>
    <p:handoutMasterId r:id="rId31"/>
  </p:handoutMasterIdLst>
  <p:sldIdLst>
    <p:sldId id="258" r:id="rId5"/>
    <p:sldId id="376" r:id="rId6"/>
    <p:sldId id="377" r:id="rId7"/>
    <p:sldId id="378" r:id="rId8"/>
    <p:sldId id="379" r:id="rId9"/>
    <p:sldId id="381" r:id="rId10"/>
    <p:sldId id="382" r:id="rId11"/>
    <p:sldId id="383" r:id="rId12"/>
    <p:sldId id="384" r:id="rId13"/>
    <p:sldId id="389" r:id="rId14"/>
    <p:sldId id="390" r:id="rId15"/>
    <p:sldId id="385" r:id="rId16"/>
    <p:sldId id="386" r:id="rId17"/>
    <p:sldId id="387" r:id="rId18"/>
    <p:sldId id="388" r:id="rId19"/>
    <p:sldId id="391" r:id="rId20"/>
    <p:sldId id="392" r:id="rId21"/>
    <p:sldId id="393" r:id="rId22"/>
    <p:sldId id="394" r:id="rId23"/>
    <p:sldId id="395" r:id="rId24"/>
    <p:sldId id="396" r:id="rId25"/>
    <p:sldId id="397" r:id="rId26"/>
    <p:sldId id="398" r:id="rId27"/>
    <p:sldId id="399" r:id="rId28"/>
    <p:sldId id="347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239"/>
    <a:srgbClr val="0356B1"/>
    <a:srgbClr val="024EA2"/>
    <a:srgbClr val="024B9C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94673"/>
  </p:normalViewPr>
  <p:slideViewPr>
    <p:cSldViewPr snapToGrid="0">
      <p:cViewPr varScale="1">
        <p:scale>
          <a:sx n="65" d="100"/>
          <a:sy n="65" d="100"/>
        </p:scale>
        <p:origin x="724" y="40"/>
      </p:cViewPr>
      <p:guideLst>
        <p:guide orient="horz" pos="206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0" d="100"/>
          <a:sy n="80" d="100"/>
        </p:scale>
        <p:origin x="306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19/10/2022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CE64A5-8570-5049-982F-616FAF858F5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88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838199" y="174807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993027" y="174807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5147855" y="1748078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302683" y="1748077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57511" y="1748077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Picture Placeholder 5"/>
          <p:cNvSpPr>
            <a:spLocks noGrp="1"/>
          </p:cNvSpPr>
          <p:nvPr>
            <p:ph type="pic" sz="quarter" idx="16"/>
          </p:nvPr>
        </p:nvSpPr>
        <p:spPr>
          <a:xfrm>
            <a:off x="838199" y="3934111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7"/>
          </p:nvPr>
        </p:nvSpPr>
        <p:spPr>
          <a:xfrm>
            <a:off x="2993027" y="3934111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8"/>
          </p:nvPr>
        </p:nvSpPr>
        <p:spPr>
          <a:xfrm>
            <a:off x="5147855" y="3934110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7302683" y="393410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5" name="Picture Placeholder 5"/>
          <p:cNvSpPr>
            <a:spLocks noGrp="1"/>
          </p:cNvSpPr>
          <p:nvPr>
            <p:ph type="pic" sz="quarter" idx="20"/>
          </p:nvPr>
        </p:nvSpPr>
        <p:spPr>
          <a:xfrm>
            <a:off x="9457511" y="3934109"/>
            <a:ext cx="1896289" cy="1896289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8834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Col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9478619" y="1913416"/>
            <a:ext cx="1875181" cy="2434309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4"/>
          </p:nvPr>
        </p:nvSpPr>
        <p:spPr>
          <a:xfrm>
            <a:off x="7051401" y="2898477"/>
            <a:ext cx="2307284" cy="2307284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4081980" y="1913416"/>
            <a:ext cx="3185512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938213" y="1748077"/>
            <a:ext cx="2643187" cy="1868487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2840251" y="2860831"/>
            <a:ext cx="1620431" cy="218403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/>
          <a:lstStyle/>
          <a:p>
            <a:endParaRPr lang="en-GB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4919097" y="3790927"/>
            <a:ext cx="1987550" cy="1987550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938213" y="3908959"/>
            <a:ext cx="1751486" cy="1751486"/>
          </a:xfrm>
          <a:solidFill>
            <a:schemeClr val="bg2"/>
          </a:solidFill>
          <a:ln w="28575">
            <a:solidFill>
              <a:schemeClr val="bg1"/>
            </a:solidFill>
          </a:ln>
        </p:spPr>
        <p:txBody>
          <a:bodyPr vert="horz" lIns="91440" tIns="45720" rIns="91440" bIns="45720" rtlCol="0">
            <a:noAutofit/>
          </a:bodyPr>
          <a:lstStyle>
            <a:lvl1pPr>
              <a:defRPr lang="en-GB"/>
            </a:lvl1pPr>
          </a:lstStyle>
          <a:p>
            <a:pPr lvl="0"/>
            <a:endParaRPr lang="en-GB"/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012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ound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4" name="Straight Connector 3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969963" y="1843395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3581400" y="1843394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6192837" y="1843393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8804274" y="1843392"/>
            <a:ext cx="2138669" cy="2138669"/>
          </a:xfrm>
          <a:prstGeom prst="ellipse">
            <a:avLst/>
          </a:prstGeom>
          <a:solidFill>
            <a:schemeClr val="bg2"/>
          </a:solidFill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9838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ln w="28575">
            <a:solidFill>
              <a:schemeClr val="accent5"/>
            </a:solidFill>
          </a:ln>
        </p:spPr>
        <p:txBody>
          <a:bodyPr/>
          <a:lstStyle/>
          <a:p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0710" y="1992572"/>
            <a:ext cx="710366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50" r:id="rId6"/>
    <p:sldLayoutId id="2147483660" r:id="rId7"/>
    <p:sldLayoutId id="2147483652" r:id="rId8"/>
    <p:sldLayoutId id="2147483661" r:id="rId9"/>
    <p:sldLayoutId id="2147483653" r:id="rId10"/>
    <p:sldLayoutId id="2147483658" r:id="rId11"/>
    <p:sldLayoutId id="2147483663" r:id="rId12"/>
    <p:sldLayoutId id="2147483664" r:id="rId13"/>
    <p:sldLayoutId id="2147483665" r:id="rId14"/>
    <p:sldLayoutId id="2147483659" r:id="rId15"/>
    <p:sldLayoutId id="2147483654" r:id="rId16"/>
    <p:sldLayoutId id="2147483655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fr-FR" sz="4000" dirty="0" smtClean="0"/>
              <a:t> </a:t>
            </a:r>
            <a:endParaRPr lang="en-GB" sz="4000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71350" y="3067332"/>
            <a:ext cx="10206249" cy="1435841"/>
          </a:xfrm>
        </p:spPr>
        <p:txBody>
          <a:bodyPr/>
          <a:lstStyle/>
          <a:p>
            <a:pPr algn="ctr"/>
            <a:r>
              <a:rPr lang="fr-FR" b="1" i="1" u="sng" dirty="0" smtClean="0">
                <a:solidFill>
                  <a:schemeClr val="bg1"/>
                </a:solidFill>
              </a:rPr>
              <a:t>Alternative </a:t>
            </a:r>
            <a:r>
              <a:rPr lang="fr-FR" b="1" i="1" u="sng" dirty="0" err="1" smtClean="0">
                <a:solidFill>
                  <a:schemeClr val="bg1"/>
                </a:solidFill>
              </a:rPr>
              <a:t>financing</a:t>
            </a:r>
            <a:r>
              <a:rPr lang="fr-FR" b="1" i="1" u="sng" dirty="0" smtClean="0">
                <a:solidFill>
                  <a:schemeClr val="bg1"/>
                </a:solidFill>
              </a:rPr>
              <a:t> VET</a:t>
            </a:r>
          </a:p>
          <a:p>
            <a:pPr algn="ctr"/>
            <a:r>
              <a:rPr lang="fr-FR" b="1" i="1" u="sng" dirty="0" err="1" smtClean="0">
                <a:solidFill>
                  <a:schemeClr val="bg1"/>
                </a:solidFill>
              </a:rPr>
              <a:t>Who</a:t>
            </a:r>
            <a:r>
              <a:rPr lang="fr-FR" b="1" i="1" u="sng" dirty="0" smtClean="0">
                <a:solidFill>
                  <a:schemeClr val="bg1"/>
                </a:solidFill>
              </a:rPr>
              <a:t> </a:t>
            </a:r>
            <a:r>
              <a:rPr lang="fr-FR" b="1" i="1" u="sng" dirty="0" err="1" smtClean="0">
                <a:solidFill>
                  <a:schemeClr val="bg1"/>
                </a:solidFill>
              </a:rPr>
              <a:t>should</a:t>
            </a:r>
            <a:r>
              <a:rPr lang="fr-FR" b="1" i="1" u="sng" dirty="0" smtClean="0">
                <a:solidFill>
                  <a:schemeClr val="bg1"/>
                </a:solidFill>
              </a:rPr>
              <a:t> finance ?</a:t>
            </a:r>
            <a:endParaRPr lang="fr-FR" b="1" i="1" u="sng" dirty="0">
              <a:solidFill>
                <a:schemeClr val="bg1"/>
              </a:solidFill>
            </a:endParaRPr>
          </a:p>
          <a:p>
            <a:endParaRPr lang="fr-FR" b="1" dirty="0">
              <a:solidFill>
                <a:schemeClr val="tx1"/>
              </a:solidFill>
            </a:endParaRPr>
          </a:p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Alexis </a:t>
            </a:r>
            <a:r>
              <a:rPr lang="en-GB" dirty="0" err="1"/>
              <a:t>Hoyaux</a:t>
            </a:r>
            <a:r>
              <a:rPr lang="en-GB" dirty="0"/>
              <a:t>, E2 DG-INTPA</a:t>
            </a:r>
          </a:p>
        </p:txBody>
      </p:sp>
    </p:spTree>
    <p:extLst>
      <p:ext uri="{BB962C8B-B14F-4D97-AF65-F5344CB8AC3E}">
        <p14:creationId xmlns:p14="http://schemas.microsoft.com/office/powerpoint/2010/main" val="1121371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Multi source </a:t>
            </a:r>
            <a:r>
              <a:rPr lang="fr-FR" dirty="0" err="1" smtClean="0"/>
              <a:t>advantages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dirty="0"/>
              <a:t>Government budget cuts </a:t>
            </a:r>
            <a:r>
              <a:rPr lang="en-US" sz="2000" dirty="0"/>
              <a:t>– </a:t>
            </a:r>
          </a:p>
          <a:p>
            <a:r>
              <a:rPr lang="en-US" sz="2000" b="1" dirty="0"/>
              <a:t>Rising cost of Education </a:t>
            </a:r>
            <a:endParaRPr lang="en-US" sz="2000" dirty="0"/>
          </a:p>
          <a:p>
            <a:r>
              <a:rPr lang="en-US" sz="2000" b="1" dirty="0" smtClean="0"/>
              <a:t>Resource</a:t>
            </a:r>
            <a:r>
              <a:rPr lang="en-US" sz="2000" b="1" dirty="0"/>
              <a:t>, equipment...... </a:t>
            </a:r>
            <a:endParaRPr lang="en-US" sz="2000" dirty="0"/>
          </a:p>
          <a:p>
            <a:r>
              <a:rPr lang="en-US" sz="2000" b="1" dirty="0"/>
              <a:t>Instructor professional development </a:t>
            </a:r>
            <a:endParaRPr lang="en-US" sz="2000" dirty="0"/>
          </a:p>
          <a:p>
            <a:r>
              <a:rPr lang="en-US" sz="2000" b="1" dirty="0"/>
              <a:t>Social partners involvement in training issues : policy and curricula decisions</a:t>
            </a:r>
            <a:br>
              <a:rPr lang="en-US" sz="2000" b="1" dirty="0"/>
            </a:br>
            <a:r>
              <a:rPr lang="en-US" sz="2000" b="1" dirty="0"/>
              <a:t>Greater autonomy by training institutions </a:t>
            </a:r>
            <a:r>
              <a:rPr lang="en-US" sz="2000" dirty="0"/>
              <a:t>– </a:t>
            </a:r>
          </a:p>
          <a:p>
            <a:r>
              <a:rPr lang="en-US" sz="2000" b="1" dirty="0"/>
              <a:t>Sustainability of funding </a:t>
            </a:r>
            <a:endParaRPr lang="en-US" sz="2000" dirty="0"/>
          </a:p>
          <a:p>
            <a:endParaRPr lang="fr-FR" sz="2200" b="1" dirty="0"/>
          </a:p>
        </p:txBody>
      </p:sp>
    </p:spTree>
    <p:extLst>
      <p:ext uri="{BB962C8B-B14F-4D97-AF65-F5344CB8AC3E}">
        <p14:creationId xmlns:p14="http://schemas.microsoft.com/office/powerpoint/2010/main" val="26826028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Global </a:t>
            </a:r>
            <a:r>
              <a:rPr lang="en-US" b="1" dirty="0"/>
              <a:t>Vs </a:t>
            </a:r>
            <a:r>
              <a:rPr lang="en-US" b="1" dirty="0" err="1"/>
              <a:t>Sectoral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• National levy preferred</a:t>
            </a:r>
            <a:br>
              <a:rPr lang="en-US" dirty="0"/>
            </a:br>
            <a:r>
              <a:rPr lang="en-US" dirty="0"/>
              <a:t>• Sector levy increases sense of ownership </a:t>
            </a:r>
          </a:p>
          <a:p>
            <a:r>
              <a:rPr lang="en-US" b="1" dirty="0" smtClean="0"/>
              <a:t>Periodically </a:t>
            </a:r>
            <a:r>
              <a:rPr lang="en-US" b="1" dirty="0"/>
              <a:t>Revised</a:t>
            </a:r>
            <a:br>
              <a:rPr lang="en-US" b="1" dirty="0"/>
            </a:br>
            <a:r>
              <a:rPr lang="en-US" dirty="0"/>
              <a:t>• </a:t>
            </a:r>
            <a:r>
              <a:rPr lang="en-US" b="1" dirty="0"/>
              <a:t>Opportunity for evaluation </a:t>
            </a:r>
            <a:endParaRPr lang="en-US" dirty="0"/>
          </a:p>
          <a:p>
            <a:r>
              <a:rPr lang="en-US" b="1" dirty="0" smtClean="0"/>
              <a:t>Levy </a:t>
            </a:r>
            <a:r>
              <a:rPr lang="en-US" b="1" dirty="0"/>
              <a:t>collection</a:t>
            </a:r>
            <a:br>
              <a:rPr lang="en-US" b="1" dirty="0"/>
            </a:br>
            <a:r>
              <a:rPr lang="en-US" dirty="0"/>
              <a:t>• Use effective collection system </a:t>
            </a:r>
          </a:p>
          <a:p>
            <a:r>
              <a:rPr lang="en-US" b="1" dirty="0" smtClean="0"/>
              <a:t>Security </a:t>
            </a:r>
            <a:r>
              <a:rPr lang="en-US" b="1" dirty="0"/>
              <a:t>of levy proceeds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270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Types of levy financing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Payroll </a:t>
            </a:r>
            <a:r>
              <a:rPr lang="en-US" b="1" dirty="0">
                <a:solidFill>
                  <a:srgbClr val="FF0000"/>
                </a:solidFill>
              </a:rPr>
              <a:t>Levies: Revenue </a:t>
            </a:r>
            <a:r>
              <a:rPr lang="en-US" b="1" dirty="0" smtClean="0">
                <a:solidFill>
                  <a:srgbClr val="FF0000"/>
                </a:solidFill>
              </a:rPr>
              <a:t>Generation </a:t>
            </a:r>
            <a:r>
              <a:rPr lang="en-US" b="1" dirty="0" smtClean="0"/>
              <a:t>:</a:t>
            </a:r>
            <a:r>
              <a:rPr lang="en-US" b="1" dirty="0"/>
              <a:t> </a:t>
            </a:r>
            <a:r>
              <a:rPr lang="en-US" b="1" dirty="0" smtClean="0"/>
              <a:t> </a:t>
            </a:r>
          </a:p>
          <a:p>
            <a:pPr marL="0" indent="0">
              <a:buNone/>
            </a:pPr>
            <a:r>
              <a:rPr lang="en-US" b="1" dirty="0" smtClean="0"/>
              <a:t>Supports </a:t>
            </a:r>
            <a:r>
              <a:rPr lang="en-US" b="1" dirty="0"/>
              <a:t>public sector training- initial training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» </a:t>
            </a:r>
            <a:r>
              <a:rPr lang="en-US" b="1" i="1" dirty="0"/>
              <a:t>Greater funding diversification </a:t>
            </a:r>
            <a:r>
              <a:rPr lang="en-US" b="1" i="1" dirty="0" smtClean="0"/>
              <a:t>; </a:t>
            </a:r>
            <a:r>
              <a:rPr lang="en-US" b="1" i="1" dirty="0" err="1" smtClean="0"/>
              <a:t>Latinamerican</a:t>
            </a:r>
            <a:r>
              <a:rPr lang="en-US" b="1" i="1" dirty="0" smtClean="0"/>
              <a:t> and Caribbean model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>
                <a:solidFill>
                  <a:srgbClr val="FF0000"/>
                </a:solidFill>
              </a:rPr>
              <a:t>Levy-Grant </a:t>
            </a:r>
            <a:r>
              <a:rPr lang="en-US" b="1" dirty="0">
                <a:solidFill>
                  <a:srgbClr val="FF0000"/>
                </a:solidFill>
              </a:rPr>
              <a:t>Scheme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 smtClean="0"/>
              <a:t>Focus </a:t>
            </a:r>
            <a:r>
              <a:rPr lang="en-US" b="1" dirty="0"/>
              <a:t>on company in-service training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 » </a:t>
            </a:r>
            <a:r>
              <a:rPr lang="en-US" b="1" i="1" dirty="0"/>
              <a:t>On-the-job or external training </a:t>
            </a:r>
            <a:endParaRPr lang="en-US" dirty="0"/>
          </a:p>
          <a:p>
            <a:r>
              <a:rPr lang="en-US" b="1" dirty="0" smtClean="0">
                <a:solidFill>
                  <a:srgbClr val="00B050"/>
                </a:solidFill>
              </a:rPr>
              <a:t>Cost </a:t>
            </a:r>
            <a:r>
              <a:rPr lang="en-US" b="1" dirty="0">
                <a:solidFill>
                  <a:srgbClr val="00B050"/>
                </a:solidFill>
              </a:rPr>
              <a:t>Reimbursement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– </a:t>
            </a:r>
            <a:r>
              <a:rPr lang="en-US" b="1" dirty="0"/>
              <a:t>Grants made to firms to undertake training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 » </a:t>
            </a:r>
            <a:r>
              <a:rPr lang="en-US" b="1" i="1" dirty="0"/>
              <a:t>Purpose to encourage firms to train employees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394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Types of levy financing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B050"/>
                </a:solidFill>
              </a:rPr>
              <a:t>Cost Redistribution : RAFPRO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– </a:t>
            </a:r>
            <a:r>
              <a:rPr lang="en-US" b="1" dirty="0"/>
              <a:t>Sharp distribution of levy funds away from firms who </a:t>
            </a:r>
            <a:r>
              <a:rPr lang="en-US" b="1" dirty="0" smtClean="0"/>
              <a:t>do </a:t>
            </a:r>
            <a:r>
              <a:rPr lang="en-US" b="1" dirty="0"/>
              <a:t>not train </a:t>
            </a:r>
            <a:endParaRPr lang="en-US" dirty="0"/>
          </a:p>
          <a:p>
            <a:r>
              <a:rPr lang="en-US" b="1" dirty="0" smtClean="0">
                <a:solidFill>
                  <a:srgbClr val="00B050"/>
                </a:solidFill>
              </a:rPr>
              <a:t>Levy-Exemption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>– </a:t>
            </a:r>
            <a:r>
              <a:rPr lang="en-US" b="1" dirty="0"/>
              <a:t>Firms meeting their training needs are allowed to </a:t>
            </a:r>
            <a:r>
              <a:rPr lang="en-US" b="1" dirty="0" smtClean="0"/>
              <a:t>withdraw </a:t>
            </a:r>
            <a:r>
              <a:rPr lang="en-US" b="1" dirty="0"/>
              <a:t>from the levy-grant </a:t>
            </a:r>
            <a:endParaRPr lang="en-US" dirty="0"/>
          </a:p>
          <a:p>
            <a:r>
              <a:rPr lang="en-US" b="1" dirty="0" smtClean="0">
                <a:solidFill>
                  <a:srgbClr val="00B050"/>
                </a:solidFill>
              </a:rPr>
              <a:t>Mixed </a:t>
            </a:r>
            <a:r>
              <a:rPr lang="en-US" b="1" dirty="0">
                <a:solidFill>
                  <a:srgbClr val="00B050"/>
                </a:solidFill>
              </a:rPr>
              <a:t>Scheme </a:t>
            </a:r>
            <a:endParaRPr 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-</a:t>
            </a:r>
            <a:r>
              <a:rPr lang="en-US" b="1" dirty="0" smtClean="0"/>
              <a:t>Dual </a:t>
            </a:r>
            <a:r>
              <a:rPr lang="en-US" b="1" dirty="0"/>
              <a:t>objectives which may incorporates levy- grant scheme and revenue generation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41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Number Placeholder 2">
            <a:extLst>
              <a:ext uri="{FF2B5EF4-FFF2-40B4-BE49-F238E27FC236}">
                <a16:creationId xmlns:a16="http://schemas.microsoft.com/office/drawing/2014/main" id="{9FB562BF-3674-7B4C-B6FF-08ED1A2F1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0B4E38B-2781-1341-9EE6-EA1EE5CE24F4}" type="slidenum">
              <a:rPr lang="he-IL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14</a:t>
            </a:fld>
            <a:endParaRPr lang="en-GB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F8EEE8F-3BD4-F749-B41D-876CC589CA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040032"/>
              </p:ext>
            </p:extLst>
          </p:nvPr>
        </p:nvGraphicFramePr>
        <p:xfrm>
          <a:off x="1715535" y="825987"/>
          <a:ext cx="8698465" cy="5513918"/>
        </p:xfrm>
        <a:graphic>
          <a:graphicData uri="http://schemas.openxmlformats.org/drawingml/2006/table">
            <a:tbl>
              <a:tblPr rtl="1"/>
              <a:tblGrid>
                <a:gridCol w="2541453">
                  <a:extLst>
                    <a:ext uri="{9D8B030D-6E8A-4147-A177-3AD203B41FA5}">
                      <a16:colId xmlns:a16="http://schemas.microsoft.com/office/drawing/2014/main" val="206479101"/>
                    </a:ext>
                  </a:extLst>
                </a:gridCol>
                <a:gridCol w="2075087">
                  <a:extLst>
                    <a:ext uri="{9D8B030D-6E8A-4147-A177-3AD203B41FA5}">
                      <a16:colId xmlns:a16="http://schemas.microsoft.com/office/drawing/2014/main" val="4173387413"/>
                    </a:ext>
                  </a:extLst>
                </a:gridCol>
                <a:gridCol w="1639594">
                  <a:extLst>
                    <a:ext uri="{9D8B030D-6E8A-4147-A177-3AD203B41FA5}">
                      <a16:colId xmlns:a16="http://schemas.microsoft.com/office/drawing/2014/main" val="622300900"/>
                    </a:ext>
                  </a:extLst>
                </a:gridCol>
                <a:gridCol w="2442331">
                  <a:extLst>
                    <a:ext uri="{9D8B030D-6E8A-4147-A177-3AD203B41FA5}">
                      <a16:colId xmlns:a16="http://schemas.microsoft.com/office/drawing/2014/main" val="397943028"/>
                    </a:ext>
                  </a:extLst>
                </a:gridCol>
              </a:tblGrid>
              <a:tr h="503284"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Objective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Country with training levy</a:t>
                      </a:r>
                      <a:endParaRPr kumimoji="0" lang="he-IL" alt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Region 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546049"/>
                  </a:ext>
                </a:extLst>
              </a:tr>
              <a:tr h="138789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Levy-grant </a:t>
                      </a:r>
                      <a:endParaRPr lang="en-US" sz="1800" dirty="0" smtClean="0"/>
                    </a:p>
                    <a:p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(enterprise incentive) schemes / Training Funds</a:t>
                      </a:r>
                      <a:endParaRPr lang="en-US" sz="1800" dirty="0" smtClean="0"/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  <a:cs typeface="+mn-cs"/>
                        </a:rPr>
                        <a:t>Revenue raising schemes </a:t>
                      </a:r>
                      <a:endParaRPr lang="en-US" sz="1800" dirty="0" smtClean="0"/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VTC 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1402750"/>
                  </a:ext>
                </a:extLst>
              </a:tr>
              <a:tr h="93092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16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17</a:t>
                      </a: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Latin America , Central America &amp; Caribbean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235501"/>
                  </a:ext>
                </a:extLst>
              </a:tr>
              <a:tr h="6391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11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17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Sub-Saharan Africa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527317"/>
                  </a:ext>
                </a:extLst>
              </a:tr>
              <a:tr h="4708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14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Europe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369926"/>
                  </a:ext>
                </a:extLst>
              </a:tr>
              <a:tr h="6391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Middle East  &amp; North Africa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7709311"/>
                  </a:ext>
                </a:extLst>
              </a:tr>
              <a:tr h="4708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7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Asia &amp; pacific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557873"/>
                  </a:ext>
                </a:extLst>
              </a:tr>
              <a:tr h="47086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34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27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61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Total 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3" marB="45723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2275553"/>
                  </a:ext>
                </a:extLst>
              </a:tr>
            </a:tbl>
          </a:graphicData>
        </a:graphic>
      </p:graphicFrame>
      <p:sp>
        <p:nvSpPr>
          <p:cNvPr id="55345" name="TextBox 4">
            <a:extLst>
              <a:ext uri="{FF2B5EF4-FFF2-40B4-BE49-F238E27FC236}">
                <a16:creationId xmlns:a16="http://schemas.microsoft.com/office/drawing/2014/main" id="{70E5C28C-16C3-524F-9ABE-43E7B46FB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3075" y="287338"/>
            <a:ext cx="8670925" cy="523220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he-IL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9423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Slide Number Placeholder 2">
            <a:extLst>
              <a:ext uri="{FF2B5EF4-FFF2-40B4-BE49-F238E27FC236}">
                <a16:creationId xmlns:a16="http://schemas.microsoft.com/office/drawing/2014/main" id="{4AB85D53-D5AE-A84D-90F4-DD35089EB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5833AFD-709F-BF45-A291-013F7E0E37C5}" type="slidenum">
              <a:rPr lang="he-IL" altLang="en-US" sz="1200">
                <a:solidFill>
                  <a:srgbClr val="898989"/>
                </a:solidFill>
                <a:latin typeface="Arial" panose="020B0604020202020204" pitchFamily="34" charset="0"/>
              </a:rPr>
              <a:pPr>
                <a:spcBef>
                  <a:spcPct val="0"/>
                </a:spcBef>
                <a:buFontTx/>
                <a:buNone/>
              </a:pPr>
              <a:t>15</a:t>
            </a:fld>
            <a:endParaRPr lang="en-GB" altLang="en-US" sz="120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ACD76D2-92ED-5241-BFB1-BD4C508C6E9B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792242" y="1094122"/>
          <a:ext cx="8581910" cy="5111935"/>
        </p:xfrm>
        <a:graphic>
          <a:graphicData uri="http://schemas.openxmlformats.org/drawingml/2006/table">
            <a:tbl>
              <a:tblPr rtl="1"/>
              <a:tblGrid>
                <a:gridCol w="2079346">
                  <a:extLst>
                    <a:ext uri="{9D8B030D-6E8A-4147-A177-3AD203B41FA5}">
                      <a16:colId xmlns:a16="http://schemas.microsoft.com/office/drawing/2014/main" val="1655828361"/>
                    </a:ext>
                  </a:extLst>
                </a:gridCol>
                <a:gridCol w="2026440">
                  <a:extLst>
                    <a:ext uri="{9D8B030D-6E8A-4147-A177-3AD203B41FA5}">
                      <a16:colId xmlns:a16="http://schemas.microsoft.com/office/drawing/2014/main" val="2949682718"/>
                    </a:ext>
                  </a:extLst>
                </a:gridCol>
                <a:gridCol w="2214013">
                  <a:extLst>
                    <a:ext uri="{9D8B030D-6E8A-4147-A177-3AD203B41FA5}">
                      <a16:colId xmlns:a16="http://schemas.microsoft.com/office/drawing/2014/main" val="3711672796"/>
                    </a:ext>
                  </a:extLst>
                </a:gridCol>
                <a:gridCol w="2262111">
                  <a:extLst>
                    <a:ext uri="{9D8B030D-6E8A-4147-A177-3AD203B41FA5}">
                      <a16:colId xmlns:a16="http://schemas.microsoft.com/office/drawing/2014/main" val="2626604524"/>
                    </a:ext>
                  </a:extLst>
                </a:gridCol>
              </a:tblGrid>
              <a:tr h="1417529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Levy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exemption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Cost redistribution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Cost reimbursement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 Narrow" panose="020B0604020202020204" pitchFamily="34" charset="0"/>
                          <a:ea typeface="ＭＳ Ｐゴシック" panose="020B0600070205080204" pitchFamily="34" charset="-128"/>
                        </a:rPr>
                        <a:t>Region </a:t>
                      </a:r>
                      <a:endParaRPr kumimoji="0" lang="he-IL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 Narrow" panose="020B060402020202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0184340"/>
                  </a:ext>
                </a:extLst>
              </a:tr>
              <a:tr h="950801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Latin America , Central America &amp; Caribbean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7661748"/>
                  </a:ext>
                </a:extLst>
              </a:tr>
              <a:tr h="652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6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9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Sub-Saharan Africa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784323"/>
                  </a:ext>
                </a:extLst>
              </a:tr>
              <a:tr h="4793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9 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Europe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715677"/>
                  </a:ext>
                </a:extLst>
              </a:tr>
              <a:tr h="6527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Middle East  &amp; North Africa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4192812"/>
                  </a:ext>
                </a:extLst>
              </a:tr>
              <a:tr h="4793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4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Asia &amp; pacific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D5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1165910"/>
                  </a:ext>
                </a:extLst>
              </a:tr>
              <a:tr h="47934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13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22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5</a:t>
                      </a:r>
                      <a:endParaRPr kumimoji="0" lang="he-IL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ＭＳ Ｐゴシック" panose="020B0600070205080204" pitchFamily="34" charset="-128"/>
                        </a:rPr>
                        <a:t>Total </a:t>
                      </a:r>
                      <a:endParaRPr kumimoji="0" lang="he-IL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marL="91450" marR="91450" marT="45722" marB="45722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0669926"/>
                  </a:ext>
                </a:extLst>
              </a:tr>
            </a:tbl>
          </a:graphicData>
        </a:graphic>
      </p:graphicFrame>
      <p:sp>
        <p:nvSpPr>
          <p:cNvPr id="54317" name="TextBox 4">
            <a:extLst>
              <a:ext uri="{FF2B5EF4-FFF2-40B4-BE49-F238E27FC236}">
                <a16:creationId xmlns:a16="http://schemas.microsoft.com/office/drawing/2014/main" id="{33C85EBB-41D4-2640-8455-97B2666D1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0804" y="336869"/>
            <a:ext cx="8683349" cy="522287"/>
          </a:xfrm>
          <a:prstGeom prst="rect">
            <a:avLst/>
          </a:prstGeom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Types of entreprise </a:t>
            </a:r>
            <a:r>
              <a:rPr lang="fr-FR" altLang="en-US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incentives</a:t>
            </a:r>
            <a:r>
              <a:rPr lang="fr-FR" altLang="en-US" sz="2800" dirty="0">
                <a:solidFill>
                  <a:schemeClr val="bg1"/>
                </a:solidFill>
                <a:latin typeface="Arial" panose="020B0604020202020204" pitchFamily="34" charset="0"/>
              </a:rPr>
              <a:t>  </a:t>
            </a:r>
            <a:r>
              <a:rPr lang="fr-FR" altLang="en-US" sz="2800" dirty="0" err="1">
                <a:solidFill>
                  <a:schemeClr val="bg1"/>
                </a:solidFill>
                <a:latin typeface="Arial" panose="020B0604020202020204" pitchFamily="34" charset="0"/>
              </a:rPr>
              <a:t>schemes</a:t>
            </a:r>
            <a:endParaRPr lang="he-IL" altLang="en-US" sz="2800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45098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692" y="1600201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3298360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93982D-3A38-4037-8C1A-EE26B9324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B55489B0-4EAE-4CA8-995B-1FAEA8A38ED6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673002" y="274638"/>
          <a:ext cx="8840679" cy="6308259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2270">
                  <a:extLst>
                    <a:ext uri="{9D8B030D-6E8A-4147-A177-3AD203B41FA5}">
                      <a16:colId xmlns:a16="http://schemas.microsoft.com/office/drawing/2014/main" val="3597101050"/>
                    </a:ext>
                  </a:extLst>
                </a:gridCol>
                <a:gridCol w="1420819">
                  <a:extLst>
                    <a:ext uri="{9D8B030D-6E8A-4147-A177-3AD203B41FA5}">
                      <a16:colId xmlns:a16="http://schemas.microsoft.com/office/drawing/2014/main" val="1360855368"/>
                    </a:ext>
                  </a:extLst>
                </a:gridCol>
                <a:gridCol w="1541123">
                  <a:extLst>
                    <a:ext uri="{9D8B030D-6E8A-4147-A177-3AD203B41FA5}">
                      <a16:colId xmlns:a16="http://schemas.microsoft.com/office/drawing/2014/main" val="3132442427"/>
                    </a:ext>
                  </a:extLst>
                </a:gridCol>
                <a:gridCol w="544531">
                  <a:extLst>
                    <a:ext uri="{9D8B030D-6E8A-4147-A177-3AD203B41FA5}">
                      <a16:colId xmlns:a16="http://schemas.microsoft.com/office/drawing/2014/main" val="2005849850"/>
                    </a:ext>
                  </a:extLst>
                </a:gridCol>
                <a:gridCol w="1084105">
                  <a:extLst>
                    <a:ext uri="{9D8B030D-6E8A-4147-A177-3AD203B41FA5}">
                      <a16:colId xmlns:a16="http://schemas.microsoft.com/office/drawing/2014/main" val="3662251679"/>
                    </a:ext>
                  </a:extLst>
                </a:gridCol>
                <a:gridCol w="390071">
                  <a:extLst>
                    <a:ext uri="{9D8B030D-6E8A-4147-A177-3AD203B41FA5}">
                      <a16:colId xmlns:a16="http://schemas.microsoft.com/office/drawing/2014/main" val="3594017067"/>
                    </a:ext>
                  </a:extLst>
                </a:gridCol>
                <a:gridCol w="3477760">
                  <a:extLst>
                    <a:ext uri="{9D8B030D-6E8A-4147-A177-3AD203B41FA5}">
                      <a16:colId xmlns:a16="http://schemas.microsoft.com/office/drawing/2014/main" val="1534845085"/>
                    </a:ext>
                  </a:extLst>
                </a:gridCol>
              </a:tblGrid>
              <a:tr h="51313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N°</a:t>
                      </a:r>
                      <a:endParaRPr lang="en-US" sz="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PAYS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TAXES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OBSERVATIONS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1632923134"/>
                  </a:ext>
                </a:extLst>
              </a:tr>
              <a:tr h="9389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1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BENIN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d’Apprentissage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2%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Cette taxe est intégrée au Versement Patronal sur Salaires qui est de 6% actuellement [n’est pas reversée au Fonds]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3122130852"/>
                  </a:ext>
                </a:extLst>
              </a:tr>
              <a:tr h="9389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2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BURKINA FASO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 Taxe assise sur la masse salariale des entreprises [n’est pas reversée au FAFPA]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1864297086"/>
                  </a:ext>
                </a:extLst>
              </a:tr>
              <a:tr h="9389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CENTRAFRIQUE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Contribution patronale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assise sur la masse salariale et collectée directement par l’Agence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3273665442"/>
                  </a:ext>
                </a:extLst>
              </a:tr>
              <a:tr h="6212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4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COTE-D’IVOIRE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Taxe à la formation professionnelle continue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1,2%.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Taxe d’apprentissage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0,4%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reversée au Fonds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3807917005"/>
                  </a:ext>
                </a:extLst>
              </a:tr>
              <a:tr h="9389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 </a:t>
                      </a:r>
                      <a:endParaRPr lang="en-US" sz="16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5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GUINEE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1,5%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collectée directement par l’Office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2930037227"/>
                  </a:ext>
                </a:extLst>
              </a:tr>
              <a:tr h="125657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MALI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de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Taxe assise sur la masse salariale des entreprises publiques et privées sauf les entreprises minières. [Reversée au FAFPA avec quelques difficultés actuellement]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11936581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0578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B345A9-F1F2-4DF5-8B2B-DDD149C0F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61EF1168-5594-4DCB-A8ED-6C25A2F80627}"/>
              </a:ext>
            </a:extLst>
          </p:cNvPr>
          <p:cNvGraphicFramePr>
            <a:graphicFrameLocks noGrp="1"/>
          </p:cNvGraphicFramePr>
          <p:nvPr>
            <p:ph idx="1"/>
            <p:extLst/>
          </p:nvPr>
        </p:nvGraphicFramePr>
        <p:xfrm>
          <a:off x="1673000" y="274638"/>
          <a:ext cx="8840678" cy="6085065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382269">
                  <a:extLst>
                    <a:ext uri="{9D8B030D-6E8A-4147-A177-3AD203B41FA5}">
                      <a16:colId xmlns:a16="http://schemas.microsoft.com/office/drawing/2014/main" val="2630403052"/>
                    </a:ext>
                  </a:extLst>
                </a:gridCol>
                <a:gridCol w="1234295">
                  <a:extLst>
                    <a:ext uri="{9D8B030D-6E8A-4147-A177-3AD203B41FA5}">
                      <a16:colId xmlns:a16="http://schemas.microsoft.com/office/drawing/2014/main" val="3676775325"/>
                    </a:ext>
                  </a:extLst>
                </a:gridCol>
                <a:gridCol w="1552989">
                  <a:extLst>
                    <a:ext uri="{9D8B030D-6E8A-4147-A177-3AD203B41FA5}">
                      <a16:colId xmlns:a16="http://schemas.microsoft.com/office/drawing/2014/main" val="3132696053"/>
                    </a:ext>
                  </a:extLst>
                </a:gridCol>
                <a:gridCol w="924674">
                  <a:extLst>
                    <a:ext uri="{9D8B030D-6E8A-4147-A177-3AD203B41FA5}">
                      <a16:colId xmlns:a16="http://schemas.microsoft.com/office/drawing/2014/main" val="3680385192"/>
                    </a:ext>
                  </a:extLst>
                </a:gridCol>
                <a:gridCol w="308225">
                  <a:extLst>
                    <a:ext uri="{9D8B030D-6E8A-4147-A177-3AD203B41FA5}">
                      <a16:colId xmlns:a16="http://schemas.microsoft.com/office/drawing/2014/main" val="813117387"/>
                    </a:ext>
                  </a:extLst>
                </a:gridCol>
                <a:gridCol w="390418">
                  <a:extLst>
                    <a:ext uri="{9D8B030D-6E8A-4147-A177-3AD203B41FA5}">
                      <a16:colId xmlns:a16="http://schemas.microsoft.com/office/drawing/2014/main" val="3213010170"/>
                    </a:ext>
                  </a:extLst>
                </a:gridCol>
                <a:gridCol w="4047808">
                  <a:extLst>
                    <a:ext uri="{9D8B030D-6E8A-4147-A177-3AD203B41FA5}">
                      <a16:colId xmlns:a16="http://schemas.microsoft.com/office/drawing/2014/main" val="1412292674"/>
                    </a:ext>
                  </a:extLst>
                </a:gridCol>
              </a:tblGrid>
              <a:tr h="387169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N°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PAYS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 gridSpan="4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>
                          <a:effectLst/>
                        </a:rPr>
                        <a:t>TAXES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OBSERVATIONS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4286138657"/>
                  </a:ext>
                </a:extLst>
              </a:tr>
              <a:tr h="7084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NIGER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Taxe assise sur la masse salariale des entreprises. [Reversée au FAFPA]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533316275"/>
                  </a:ext>
                </a:extLst>
              </a:tr>
              <a:tr h="1187788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SENEGAL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Contribution Forfaitaire à la Charge des Employeurs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3%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assise sur la masse salariale des entreprises sauf l’Etat, les collectivités locales, les organismes publics ou parapublics, étrangers ou internationaux. [Reversée aux organismes]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3528528242"/>
                  </a:ext>
                </a:extLst>
              </a:tr>
              <a:tr h="70844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 </a:t>
                      </a:r>
                      <a:endParaRPr lang="en-US" sz="14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TCHAD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2%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collectée directement par le Fonds.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645126578"/>
                  </a:ext>
                </a:extLst>
              </a:tr>
              <a:tr h="21464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TOGO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5% de la patente sur le Chiffre d’affaires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La taxe de 1% sur la masse salariale est remplacée par une patente de 5% sur le chiffre d’affaires des entreprises depuis janvier 2019. 5% de la collecte de cette taxe sur le chiffre d’affaires sont ristournés au Fonds National d’Apprentissage, de Formation et de Perfectionnement Professionnels (FNAFPP). Le reste est affecté comme suit : 30% au Budget Général de l’Etat, 50% aux collectivités territoriales, 5% au Fonds Spécial de Développement et 10% à l’Office Togolais des recettes.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1375637716"/>
                  </a:ext>
                </a:extLst>
              </a:tr>
              <a:tr h="946744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</a:rPr>
                        <a:t>11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CONGO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Taxe à la formation professionnelle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2%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</a:endParaRPr>
                    </a:p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Le Congo vient de créer un nouveau Fonds dont le fonctionnement échappe pour le moment aux services du RAFPRO.</a:t>
                      </a:r>
                      <a:endParaRPr lang="en-US" sz="12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2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6022" marR="56022" marT="0" marB="0"/>
                </a:tc>
                <a:extLst>
                  <a:ext uri="{0D108BD9-81ED-4DB2-BD59-A6C34878D82A}">
                    <a16:rowId xmlns:a16="http://schemas.microsoft.com/office/drawing/2014/main" val="1991434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2117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Amérique latine &amp; les Caraïbes (1/2)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899050"/>
          <a:ext cx="8229600" cy="38455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Pays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Institution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Taux de prélèvement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La Barbade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Conseil d'EFTP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Jamaïque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HEART/Trust NTA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3%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Bolivie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INFOCAL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Brésil</a:t>
                      </a:r>
                      <a:endParaRPr kumimoji="0" lang="fr-CH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SENAI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Colombie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SENA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2%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Costa Rica</a:t>
                      </a:r>
                      <a:endParaRPr kumimoji="0" lang="fr-CH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INA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1,5%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République dominicaine</a:t>
                      </a:r>
                      <a:endParaRPr kumimoji="0" lang="fr-CH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INFOTEP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Équateur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SECAP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0,5%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4836160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Objectives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sz="3200" dirty="0" err="1"/>
              <a:t>Understand</a:t>
            </a:r>
            <a:r>
              <a:rPr lang="fr-FR" sz="3200" dirty="0"/>
              <a:t>: </a:t>
            </a:r>
          </a:p>
          <a:p>
            <a:pPr lvl="1"/>
            <a:r>
              <a:rPr lang="fr-FR" sz="2800" dirty="0"/>
              <a:t>The </a:t>
            </a:r>
            <a:r>
              <a:rPr lang="fr-FR" sz="2800" dirty="0" err="1"/>
              <a:t>rationale</a:t>
            </a:r>
            <a:r>
              <a:rPr lang="fr-FR" sz="2800" dirty="0"/>
              <a:t> for alternative </a:t>
            </a:r>
            <a:r>
              <a:rPr lang="fr-FR" sz="2800" dirty="0" err="1"/>
              <a:t>financing</a:t>
            </a:r>
            <a:r>
              <a:rPr lang="fr-FR" sz="2800" dirty="0"/>
              <a:t> ;  </a:t>
            </a:r>
          </a:p>
          <a:p>
            <a:pPr lvl="1"/>
            <a:r>
              <a:rPr lang="fr-FR" sz="2800" dirty="0"/>
              <a:t>The alternative sources for </a:t>
            </a:r>
            <a:r>
              <a:rPr lang="fr-FR" sz="2800" dirty="0" err="1"/>
              <a:t>financing</a:t>
            </a:r>
            <a:r>
              <a:rPr lang="fr-FR" sz="2800" dirty="0"/>
              <a:t> TVET;</a:t>
            </a:r>
          </a:p>
          <a:p>
            <a:pPr lvl="1"/>
            <a:r>
              <a:rPr lang="fr-FR" sz="2800" dirty="0"/>
              <a:t>The </a:t>
            </a:r>
            <a:r>
              <a:rPr lang="fr-FR" sz="2800" dirty="0" err="1"/>
              <a:t>advantages</a:t>
            </a:r>
            <a:r>
              <a:rPr lang="fr-FR" sz="2800" dirty="0"/>
              <a:t> and </a:t>
            </a:r>
            <a:r>
              <a:rPr lang="fr-FR" sz="2800" dirty="0" err="1"/>
              <a:t>inconveniences</a:t>
            </a:r>
            <a:r>
              <a:rPr lang="fr-FR" sz="2800" dirty="0"/>
              <a:t>;</a:t>
            </a:r>
          </a:p>
          <a:p>
            <a:pPr lvl="1"/>
            <a:r>
              <a:rPr lang="fr-FR" sz="2800" dirty="0"/>
              <a:t>The implications for </a:t>
            </a:r>
            <a:r>
              <a:rPr lang="fr-FR" sz="2800" dirty="0" err="1"/>
              <a:t>TVETpolicies</a:t>
            </a:r>
            <a:r>
              <a:rPr lang="fr-FR" sz="2800" dirty="0"/>
              <a:t>;</a:t>
            </a:r>
          </a:p>
          <a:p>
            <a:pPr lvl="1"/>
            <a:r>
              <a:rPr lang="fr-FR" sz="2800" dirty="0"/>
              <a:t>The management and </a:t>
            </a:r>
            <a:r>
              <a:rPr lang="fr-FR" sz="2800" dirty="0" err="1"/>
              <a:t>responsability</a:t>
            </a:r>
            <a:r>
              <a:rPr lang="fr-FR" sz="2800" dirty="0"/>
              <a:t> of Training Funds.</a:t>
            </a:r>
          </a:p>
        </p:txBody>
      </p:sp>
    </p:spTree>
    <p:extLst>
      <p:ext uri="{BB962C8B-B14F-4D97-AF65-F5344CB8AC3E}">
        <p14:creationId xmlns:p14="http://schemas.microsoft.com/office/powerpoint/2010/main" val="76015405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Amérique latine &amp; les Caraïbes (2/2)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849240"/>
          <a:ext cx="8229600" cy="388112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Pays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Institution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Taux de prélèvement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Salvador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INSAFORP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1%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Guatemala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INTECAP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0,98%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Honduras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INFOP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Nicaragua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INATEC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2%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Panama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INADEH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15 % Fonds de séc soc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Paraguay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SNPP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Pérou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SENCICO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.0025% de dépenses liées au matériel de travail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Uruguay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CONET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0,25%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2295104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Moyen-Orient et Afrique du Nord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2484292"/>
          <a:ext cx="8229600" cy="2494288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Pays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Institution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Taux de prélèvement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Algérie 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FNAC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0,5%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Bahreïn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1-3%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Jordanie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Fonds de soutien à l'EFTP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0,5%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Maroc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OFPPT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1,6%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Tunisie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FOPROFA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2%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0249384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Europe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529298"/>
          <a:ext cx="8229600" cy="466853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709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3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70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Pays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Institution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Taux de prélèvement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Belgique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Fonds de form. sectoriel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0,1-0,6%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Chypre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HRDA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0,5%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Danemark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Montant fixe par employé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France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OPCA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1,5%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Hongrie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DTF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1,5%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Italie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14 Fonds sectoriels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0,3%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>
                          <a:ln>
                            <a:noFill/>
                          </a:ln>
                          <a:effectLst/>
                        </a:rPr>
                        <a:t>Irlande</a:t>
                      </a:r>
                      <a:endParaRPr kumimoji="0" lang="fr-CH" sz="15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NTF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0,7%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Pays-Bas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89 Fonds sectoriels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0,67-2,5%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Pologne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74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ea typeface="ＭＳ Ｐゴシック" charset="0"/>
                          <a:cs typeface="Arial"/>
                        </a:rPr>
                        <a:t>Slovénie</a:t>
                      </a: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5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  <a:defRPr/>
                      </a:pPr>
                      <a:r>
                        <a:rPr kumimoji="0" lang="fr-CH" sz="1500" u="none" strike="noStrike" cap="none" normalizeH="0" baseline="0" dirty="0">
                          <a:ln>
                            <a:noFill/>
                          </a:ln>
                          <a:effectLst/>
                        </a:rPr>
                        <a:t>1%</a:t>
                      </a:r>
                      <a:endParaRPr kumimoji="0" lang="fr-CH" sz="15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17" marB="45717" horzOverflow="overflow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74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Espagne</a:t>
                      </a: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FORCEM</a:t>
                      </a: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0,6-1,0%</a:t>
                      </a: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74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RU</a:t>
                      </a: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25 Comptes de compétences sectorielles</a:t>
                      </a:r>
                    </a:p>
                  </a:txBody>
                  <a:tcPr marT="45724" marB="45724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ＭＳ Ｐゴシック" charset="0"/>
                        </a:rPr>
                        <a:t>0,5-2,5%</a:t>
                      </a:r>
                    </a:p>
                  </a:txBody>
                  <a:tcPr marT="45724" marB="45724" horzOverflow="overflow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2137747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Asie</a:t>
            </a:r>
            <a:r>
              <a:rPr lang="en-US" dirty="0"/>
              <a:t> &amp; </a:t>
            </a:r>
            <a:r>
              <a:rPr lang="en-US" dirty="0" err="1"/>
              <a:t>Pacifique</a:t>
            </a:r>
            <a:r>
              <a:rPr lang="en-US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2397128"/>
          <a:ext cx="8229600" cy="25196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Pays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Institution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20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Taux de prélèvement</a:t>
                      </a:r>
                      <a:endParaRPr kumimoji="0" lang="fr-CH" sz="20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Corée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0,5%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Malaisie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HRDF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0,5 -1,0%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Marshall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NTF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Prélèvements sur les travailleurs étrangers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Nouvelle Zélande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endParaRPr kumimoji="0" lang="fr-FR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Le taux varie par secteur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Singapour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SDF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1%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05" marB="45705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9934569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Characteristics</a:t>
            </a:r>
            <a:endParaRPr lang="fr-F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911500"/>
          <a:ext cx="8229600" cy="366167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Pays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Institution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Structure du conseil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Brésil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SENAI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SENAC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Bipartite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Colombie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Chili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SENCE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La Barbade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Conseil d'EFTP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  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Costa Rica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INA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Équateur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SECAP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Panama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INAFORP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Pérou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SENATI</a:t>
                      </a:r>
                      <a:endParaRPr kumimoji="0" lang="fr-CH" sz="18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charset="0"/>
                        <a:buNone/>
                        <a:tabLst/>
                      </a:pPr>
                      <a:r>
                        <a:rPr kumimoji="0" lang="fr-CH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Arial"/>
                          <a:cs typeface="Arial"/>
                        </a:rPr>
                        <a:t>Tripartite</a:t>
                      </a:r>
                      <a:endParaRPr kumimoji="0" lang="fr-CH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/>
                        <a:ea typeface="ＭＳ Ｐゴシック" charset="0"/>
                        <a:cs typeface="Arial"/>
                      </a:endParaRPr>
                    </a:p>
                  </a:txBody>
                  <a:tcPr marT="45723" marB="45723" horzOverflow="overflow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9354510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IE" sz="3200" dirty="0"/>
              <a:t>Thanks for your attention, for more information </a:t>
            </a:r>
          </a:p>
          <a:p>
            <a:pPr marL="0" indent="0" algn="ctr">
              <a:buNone/>
            </a:pPr>
            <a:r>
              <a:rPr lang="en-IE" sz="3200" dirty="0"/>
              <a:t>do see alexis.hoyaux@ec.europa.eu</a:t>
            </a:r>
            <a:endParaRPr lang="en-US" sz="32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106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Financing </a:t>
            </a:r>
            <a:r>
              <a:rPr lang="en-US" dirty="0"/>
              <a:t>: </a:t>
            </a:r>
            <a:r>
              <a:rPr lang="en-US" dirty="0" smtClean="0"/>
              <a:t>different dimensions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  <a:p>
            <a:r>
              <a:rPr lang="en-US" dirty="0" smtClean="0"/>
              <a:t>COSTING </a:t>
            </a:r>
            <a:r>
              <a:rPr lang="en-US" dirty="0"/>
              <a:t>: How the cost of measures and policies envisaged are </a:t>
            </a:r>
            <a:r>
              <a:rPr lang="en-US" i="1" dirty="0" smtClean="0"/>
              <a:t>estimated </a:t>
            </a:r>
            <a:r>
              <a:rPr lang="en-US" dirty="0"/>
              <a:t>in order to inform policy making, and put in </a:t>
            </a:r>
            <a:r>
              <a:rPr lang="en-US" dirty="0" smtClean="0"/>
              <a:t>relation </a:t>
            </a:r>
            <a:r>
              <a:rPr lang="en-US" dirty="0"/>
              <a:t>(or compared) to the cost of running the current system as it is ? </a:t>
            </a:r>
          </a:p>
          <a:p>
            <a:r>
              <a:rPr lang="en-US" dirty="0" smtClean="0"/>
              <a:t>BUDGETING</a:t>
            </a:r>
            <a:r>
              <a:rPr lang="en-US" dirty="0"/>
              <a:t>: How the budget is </a:t>
            </a:r>
            <a:r>
              <a:rPr lang="en-US" i="1" dirty="0"/>
              <a:t>planned </a:t>
            </a:r>
            <a:r>
              <a:rPr lang="en-US" dirty="0"/>
              <a:t>to cover the cost of the VET policy </a:t>
            </a:r>
            <a:endParaRPr lang="en-US" dirty="0" smtClean="0"/>
          </a:p>
          <a:p>
            <a:r>
              <a:rPr lang="en-US" dirty="0" smtClean="0"/>
              <a:t>FINANCING/RESOURCING</a:t>
            </a:r>
            <a:r>
              <a:rPr lang="en-US" dirty="0"/>
              <a:t>: How the money is </a:t>
            </a:r>
            <a:r>
              <a:rPr lang="en-US" i="1" dirty="0"/>
              <a:t>raised </a:t>
            </a:r>
            <a:r>
              <a:rPr lang="en-US" dirty="0"/>
              <a:t>in order to fund the VET </a:t>
            </a:r>
            <a:r>
              <a:rPr lang="en-US" dirty="0" smtClean="0"/>
              <a:t>system </a:t>
            </a:r>
            <a:r>
              <a:rPr lang="en-US" dirty="0"/>
              <a:t>(including where it comes from)? </a:t>
            </a:r>
          </a:p>
          <a:p>
            <a:r>
              <a:rPr lang="en-US" dirty="0" smtClean="0"/>
              <a:t>FUNDING</a:t>
            </a:r>
            <a:r>
              <a:rPr lang="en-US" dirty="0"/>
              <a:t>: How the money is </a:t>
            </a:r>
            <a:r>
              <a:rPr lang="en-US" i="1" dirty="0"/>
              <a:t>distributed </a:t>
            </a:r>
            <a:r>
              <a:rPr lang="en-US" dirty="0"/>
              <a:t>within the VET system (including where it goes to)?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71852730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smtClean="0"/>
              <a:t>Education and Training</a:t>
            </a:r>
            <a:endParaRPr lang="fr-FR" dirty="0"/>
          </a:p>
        </p:txBody>
      </p:sp>
      <p:sp>
        <p:nvSpPr>
          <p:cNvPr id="5" name="AutoShape 77"/>
          <p:cNvSpPr>
            <a:spLocks noChangeArrowheads="1"/>
          </p:cNvSpPr>
          <p:nvPr/>
        </p:nvSpPr>
        <p:spPr bwMode="auto">
          <a:xfrm>
            <a:off x="4110038" y="1541464"/>
            <a:ext cx="4166454" cy="987425"/>
          </a:xfrm>
          <a:prstGeom prst="flowChartAlternateProcess">
            <a:avLst/>
          </a:prstGeom>
          <a:solidFill>
            <a:srgbClr val="EF7B08"/>
          </a:solidFill>
          <a:ln w="25400">
            <a:solidFill>
              <a:srgbClr val="4A5D6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CH" sz="2000" b="1" dirty="0">
              <a:solidFill>
                <a:srgbClr val="FFFFFF"/>
              </a:solidFill>
            </a:endParaRPr>
          </a:p>
          <a:p>
            <a:pPr algn="ctr"/>
            <a:r>
              <a:rPr lang="fr-CH" sz="2000" b="1" dirty="0">
                <a:solidFill>
                  <a:srgbClr val="FFFFFF"/>
                </a:solidFill>
                <a:latin typeface="Arial"/>
                <a:cs typeface="Arial"/>
              </a:rPr>
              <a:t>Initial and </a:t>
            </a:r>
            <a:r>
              <a:rPr lang="fr-CH" sz="2000" b="1" dirty="0" err="1">
                <a:solidFill>
                  <a:srgbClr val="FFFFFF"/>
                </a:solidFill>
                <a:latin typeface="Arial"/>
                <a:cs typeface="Arial"/>
              </a:rPr>
              <a:t>pre-empl</a:t>
            </a:r>
            <a:r>
              <a:rPr lang="fr-CH" sz="2000" b="1" dirty="0">
                <a:solidFill>
                  <a:srgbClr val="FFFFFF"/>
                </a:solidFill>
                <a:latin typeface="Arial"/>
                <a:cs typeface="Arial"/>
              </a:rPr>
              <a:t> training</a:t>
            </a:r>
          </a:p>
          <a:p>
            <a:pPr algn="ctr"/>
            <a:r>
              <a:rPr lang="fr-CH" sz="1600" b="1" dirty="0" err="1">
                <a:solidFill>
                  <a:srgbClr val="4A5D6F"/>
                </a:solidFill>
                <a:latin typeface="Arial"/>
                <a:cs typeface="Arial"/>
              </a:rPr>
              <a:t>Prepare</a:t>
            </a:r>
            <a:r>
              <a:rPr lang="fr-CH" sz="1600" b="1" dirty="0">
                <a:solidFill>
                  <a:srgbClr val="4A5D6F"/>
                </a:solidFill>
                <a:latin typeface="Arial"/>
                <a:cs typeface="Arial"/>
              </a:rPr>
              <a:t> the future of </a:t>
            </a:r>
            <a:r>
              <a:rPr lang="fr-CH" sz="1600" b="1" dirty="0" err="1">
                <a:solidFill>
                  <a:srgbClr val="4A5D6F"/>
                </a:solidFill>
                <a:latin typeface="Arial"/>
                <a:cs typeface="Arial"/>
              </a:rPr>
              <a:t>employment</a:t>
            </a:r>
            <a:endParaRPr lang="fr-CH" sz="1600" b="1" dirty="0">
              <a:solidFill>
                <a:srgbClr val="4A5D6F"/>
              </a:solidFill>
              <a:latin typeface="Arial"/>
              <a:cs typeface="Arial"/>
            </a:endParaRPr>
          </a:p>
          <a:p>
            <a:pPr algn="ctr"/>
            <a:r>
              <a:rPr lang="fr-CH" dirty="0">
                <a:solidFill>
                  <a:srgbClr val="0066FF"/>
                </a:solidFill>
              </a:rPr>
              <a:t>	</a:t>
            </a:r>
          </a:p>
        </p:txBody>
      </p:sp>
      <p:sp>
        <p:nvSpPr>
          <p:cNvPr id="6" name="AutoShape 77"/>
          <p:cNvSpPr>
            <a:spLocks noChangeArrowheads="1"/>
          </p:cNvSpPr>
          <p:nvPr/>
        </p:nvSpPr>
        <p:spPr bwMode="auto">
          <a:xfrm>
            <a:off x="4911726" y="3273425"/>
            <a:ext cx="2495550" cy="990600"/>
          </a:xfrm>
          <a:prstGeom prst="flowChartAlternateProcess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2000" b="1" dirty="0">
                <a:solidFill>
                  <a:srgbClr val="000000"/>
                </a:solidFill>
              </a:rPr>
              <a:t>  </a:t>
            </a:r>
            <a:r>
              <a:rPr lang="fr-CH" sz="2000" b="1" dirty="0" err="1">
                <a:solidFill>
                  <a:srgbClr val="000000"/>
                </a:solidFill>
              </a:rPr>
              <a:t>Educ</a:t>
            </a:r>
            <a:r>
              <a:rPr lang="fr-CH" sz="2000" b="1" dirty="0">
                <a:solidFill>
                  <a:srgbClr val="000000"/>
                </a:solidFill>
              </a:rPr>
              <a:t>/Training</a:t>
            </a:r>
            <a:endParaRPr lang="fr-CH" dirty="0">
              <a:solidFill>
                <a:srgbClr val="0066FF"/>
              </a:solidFill>
            </a:endParaRPr>
          </a:p>
        </p:txBody>
      </p:sp>
      <p:sp>
        <p:nvSpPr>
          <p:cNvPr id="9" name="AutoShape 77"/>
          <p:cNvSpPr>
            <a:spLocks noChangeArrowheads="1"/>
          </p:cNvSpPr>
          <p:nvPr/>
        </p:nvSpPr>
        <p:spPr bwMode="auto">
          <a:xfrm>
            <a:off x="4202327" y="4972050"/>
            <a:ext cx="3760788" cy="987425"/>
          </a:xfrm>
          <a:prstGeom prst="flowChartAlternateProcess">
            <a:avLst/>
          </a:prstGeom>
          <a:solidFill>
            <a:srgbClr val="64A2BA"/>
          </a:solidFill>
          <a:ln w="9525">
            <a:solidFill>
              <a:srgbClr val="4A5D6F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fr-CH" sz="2000" b="1" dirty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fr-CH" sz="2000" b="1" dirty="0" err="1">
                <a:solidFill>
                  <a:srgbClr val="000000"/>
                </a:solidFill>
                <a:latin typeface="Arial"/>
                <a:cs typeface="Arial"/>
              </a:rPr>
              <a:t>Recycling</a:t>
            </a:r>
            <a:r>
              <a:rPr lang="fr-CH"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algn="ctr">
              <a:defRPr/>
            </a:pPr>
            <a:r>
              <a:rPr lang="fr-CH" sz="1400" b="1" dirty="0" err="1">
                <a:solidFill>
                  <a:srgbClr val="4A5D6F"/>
                </a:solidFill>
                <a:latin typeface="Arial"/>
                <a:cs typeface="Arial"/>
              </a:rPr>
              <a:t>Changing</a:t>
            </a:r>
            <a:r>
              <a:rPr lang="fr-CH" sz="1400" b="1" dirty="0">
                <a:solidFill>
                  <a:srgbClr val="4A5D6F"/>
                </a:solidFill>
                <a:latin typeface="Arial"/>
                <a:cs typeface="Arial"/>
              </a:rPr>
              <a:t> profession and </a:t>
            </a:r>
            <a:r>
              <a:rPr lang="fr-CH" sz="1400" b="1" dirty="0" err="1">
                <a:solidFill>
                  <a:srgbClr val="4A5D6F"/>
                </a:solidFill>
                <a:latin typeface="Arial"/>
                <a:cs typeface="Arial"/>
              </a:rPr>
              <a:t>competences</a:t>
            </a:r>
            <a:endParaRPr lang="fr-CH" sz="1400" b="1" dirty="0">
              <a:solidFill>
                <a:srgbClr val="4A5D6F"/>
              </a:solidFill>
              <a:latin typeface="Arial"/>
              <a:cs typeface="Arial"/>
            </a:endParaRPr>
          </a:p>
          <a:p>
            <a:pPr algn="ctr">
              <a:defRPr/>
            </a:pPr>
            <a:endParaRPr lang="fr-CH" sz="2000" b="1" dirty="0">
              <a:solidFill>
                <a:srgbClr val="FFFFFF"/>
              </a:solidFill>
            </a:endParaRPr>
          </a:p>
          <a:p>
            <a:pPr algn="ctr">
              <a:defRPr/>
            </a:pPr>
            <a:r>
              <a:rPr lang="fr-CH" dirty="0">
                <a:solidFill>
                  <a:srgbClr val="0066FF"/>
                </a:solidFill>
              </a:rPr>
              <a:t>	</a:t>
            </a: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>
            <a:off x="7405689" y="3833812"/>
            <a:ext cx="625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" name="Line 15"/>
          <p:cNvSpPr>
            <a:spLocks noChangeShapeType="1"/>
          </p:cNvSpPr>
          <p:nvPr/>
        </p:nvSpPr>
        <p:spPr bwMode="auto">
          <a:xfrm>
            <a:off x="6070601" y="4265613"/>
            <a:ext cx="0" cy="706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16"/>
          <p:cNvSpPr>
            <a:spLocks noChangeShapeType="1"/>
          </p:cNvSpPr>
          <p:nvPr/>
        </p:nvSpPr>
        <p:spPr bwMode="auto">
          <a:xfrm>
            <a:off x="4110038" y="3689350"/>
            <a:ext cx="8016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7"/>
          <p:cNvSpPr>
            <a:spLocks noChangeShapeType="1"/>
          </p:cNvSpPr>
          <p:nvPr/>
        </p:nvSpPr>
        <p:spPr bwMode="auto">
          <a:xfrm flipV="1">
            <a:off x="6070601" y="2559051"/>
            <a:ext cx="0" cy="7064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" name="AutoShape 77"/>
          <p:cNvSpPr>
            <a:spLocks noChangeArrowheads="1"/>
          </p:cNvSpPr>
          <p:nvPr/>
        </p:nvSpPr>
        <p:spPr bwMode="auto">
          <a:xfrm>
            <a:off x="8031164" y="3186112"/>
            <a:ext cx="2333625" cy="1295400"/>
          </a:xfrm>
          <a:prstGeom prst="flowChartAlternateProcess">
            <a:avLst/>
          </a:prstGeom>
          <a:solidFill>
            <a:srgbClr val="3C3C3B"/>
          </a:solidFill>
          <a:ln w="25400">
            <a:solidFill>
              <a:srgbClr val="4A5D6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fr-CH" sz="2000" b="1" dirty="0">
              <a:solidFill>
                <a:srgbClr val="FFFFFF"/>
              </a:solidFill>
            </a:endParaRPr>
          </a:p>
          <a:p>
            <a:pPr algn="ctr"/>
            <a:r>
              <a:rPr lang="fr-CH" b="1" dirty="0" err="1">
                <a:solidFill>
                  <a:srgbClr val="000000"/>
                </a:solidFill>
                <a:latin typeface="Arial"/>
                <a:cs typeface="Arial"/>
              </a:rPr>
              <a:t>Targeted</a:t>
            </a:r>
            <a:r>
              <a:rPr lang="fr-CH" b="1" dirty="0">
                <a:solidFill>
                  <a:srgbClr val="000000"/>
                </a:solidFill>
                <a:latin typeface="Arial"/>
                <a:cs typeface="Arial"/>
              </a:rPr>
              <a:t> groups</a:t>
            </a:r>
          </a:p>
          <a:p>
            <a:pPr algn="ctr"/>
            <a:r>
              <a:rPr lang="fr-CH" b="1" dirty="0" err="1">
                <a:solidFill>
                  <a:srgbClr val="000000"/>
                </a:solidFill>
                <a:latin typeface="Arial"/>
                <a:cs typeface="Arial"/>
              </a:rPr>
              <a:t>Equity</a:t>
            </a:r>
            <a:endParaRPr lang="fr-CH" b="1" dirty="0">
              <a:solidFill>
                <a:srgbClr val="000000"/>
              </a:solidFill>
              <a:latin typeface="Arial"/>
              <a:cs typeface="Arial"/>
            </a:endParaRPr>
          </a:p>
          <a:p>
            <a:pPr algn="ctr"/>
            <a:r>
              <a:rPr lang="fr-CH" sz="1200" b="1" dirty="0">
                <a:solidFill>
                  <a:srgbClr val="FFFFFF"/>
                </a:solidFill>
                <a:latin typeface="Arial"/>
                <a:cs typeface="Arial"/>
              </a:rPr>
              <a:t>Initiative for </a:t>
            </a:r>
            <a:r>
              <a:rPr lang="fr-CH" sz="1200" b="1" dirty="0" err="1">
                <a:solidFill>
                  <a:srgbClr val="FFFFFF"/>
                </a:solidFill>
                <a:latin typeface="Arial"/>
                <a:cs typeface="Arial"/>
              </a:rPr>
              <a:t>youth</a:t>
            </a:r>
            <a:r>
              <a:rPr lang="fr-CH" sz="12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fr-CH" sz="1200" b="1" dirty="0" err="1">
                <a:solidFill>
                  <a:srgbClr val="FFFFFF"/>
                </a:solidFill>
                <a:latin typeface="Arial"/>
                <a:cs typeface="Arial"/>
              </a:rPr>
              <a:t>employment</a:t>
            </a:r>
            <a:endParaRPr lang="fr-CH" sz="12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endParaRPr lang="fr-CH" dirty="0">
              <a:solidFill>
                <a:srgbClr val="0066FF"/>
              </a:solidFill>
            </a:endParaRPr>
          </a:p>
        </p:txBody>
      </p:sp>
      <p:sp>
        <p:nvSpPr>
          <p:cNvPr id="21" name="AutoShape 77"/>
          <p:cNvSpPr>
            <a:spLocks noChangeArrowheads="1"/>
          </p:cNvSpPr>
          <p:nvPr/>
        </p:nvSpPr>
        <p:spPr bwMode="auto">
          <a:xfrm>
            <a:off x="1776414" y="3041650"/>
            <a:ext cx="2333625" cy="1295400"/>
          </a:xfrm>
          <a:prstGeom prst="flowChartAlternateProcess">
            <a:avLst/>
          </a:prstGeom>
          <a:solidFill>
            <a:srgbClr val="B2CC3B"/>
          </a:solidFill>
          <a:ln w="25400">
            <a:solidFill>
              <a:srgbClr val="4A5D6F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CH" sz="1600" b="1" dirty="0">
                <a:solidFill>
                  <a:srgbClr val="000000"/>
                </a:solidFill>
                <a:latin typeface="Garamond" charset="0"/>
              </a:rPr>
              <a:t> </a:t>
            </a:r>
            <a:r>
              <a:rPr lang="fr-CH" sz="2400" b="1" dirty="0">
                <a:solidFill>
                  <a:srgbClr val="000000"/>
                </a:solidFill>
                <a:latin typeface="Arial"/>
                <a:cs typeface="Arial"/>
              </a:rPr>
              <a:t>C-VT. </a:t>
            </a:r>
          </a:p>
          <a:p>
            <a:pPr algn="ctr"/>
            <a:r>
              <a:rPr lang="fr-CH" sz="1100" b="1" dirty="0" err="1">
                <a:solidFill>
                  <a:srgbClr val="4A5D6F"/>
                </a:solidFill>
                <a:latin typeface="Arial"/>
                <a:cs typeface="Arial"/>
              </a:rPr>
              <a:t>Continuous</a:t>
            </a:r>
            <a:r>
              <a:rPr lang="fr-CH" sz="1100" b="1" dirty="0">
                <a:solidFill>
                  <a:srgbClr val="4A5D6F"/>
                </a:solidFill>
                <a:latin typeface="Arial"/>
                <a:cs typeface="Arial"/>
              </a:rPr>
              <a:t> </a:t>
            </a:r>
            <a:r>
              <a:rPr lang="fr-CH" sz="1100" b="1" dirty="0" err="1">
                <a:solidFill>
                  <a:srgbClr val="4A5D6F"/>
                </a:solidFill>
                <a:latin typeface="Arial"/>
                <a:cs typeface="Arial"/>
              </a:rPr>
              <a:t>apprenticeship</a:t>
            </a:r>
            <a:r>
              <a:rPr lang="fr-CH" sz="1100" b="1" dirty="0">
                <a:solidFill>
                  <a:srgbClr val="4A5D6F"/>
                </a:solidFill>
                <a:latin typeface="Arial"/>
                <a:cs typeface="Arial"/>
              </a:rPr>
              <a:t> </a:t>
            </a:r>
          </a:p>
          <a:p>
            <a:pPr algn="ctr"/>
            <a:r>
              <a:rPr lang="fr-CH" sz="1100" b="1" dirty="0">
                <a:solidFill>
                  <a:srgbClr val="4A5D6F"/>
                </a:solidFill>
                <a:latin typeface="Arial"/>
                <a:cs typeface="Arial"/>
              </a:rPr>
              <a:t>for </a:t>
            </a:r>
            <a:r>
              <a:rPr lang="fr-CH" sz="1100" b="1" dirty="0" err="1">
                <a:solidFill>
                  <a:srgbClr val="4A5D6F"/>
                </a:solidFill>
                <a:latin typeface="Arial"/>
                <a:cs typeface="Arial"/>
              </a:rPr>
              <a:t>employability</a:t>
            </a:r>
            <a:r>
              <a:rPr lang="fr-CH" sz="2000" dirty="0">
                <a:solidFill>
                  <a:srgbClr val="0066FF"/>
                </a:solidFill>
                <a:latin typeface="Arial"/>
                <a:cs typeface="Arial"/>
              </a:rPr>
              <a:t>	</a:t>
            </a:r>
            <a:endParaRPr lang="fr-CH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57261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VET for what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fr-FR" dirty="0"/>
          </a:p>
          <a:p>
            <a:r>
              <a:rPr lang="fr-FR" sz="8000" b="1" dirty="0"/>
              <a:t>Objectives at national </a:t>
            </a:r>
            <a:r>
              <a:rPr lang="fr-FR" sz="8000" b="1" dirty="0" err="1" smtClean="0"/>
              <a:t>level</a:t>
            </a:r>
            <a:r>
              <a:rPr lang="fr-FR" sz="8000" b="1" dirty="0" smtClean="0"/>
              <a:t>: </a:t>
            </a:r>
            <a:r>
              <a:rPr lang="fr-FR" sz="6400" dirty="0" smtClean="0"/>
              <a:t>To </a:t>
            </a:r>
            <a:r>
              <a:rPr lang="fr-FR" sz="6400" dirty="0" err="1"/>
              <a:t>increase</a:t>
            </a:r>
            <a:r>
              <a:rPr lang="fr-FR" sz="6400" dirty="0"/>
              <a:t> the qualifications and </a:t>
            </a:r>
            <a:r>
              <a:rPr lang="fr-FR" sz="6400" dirty="0" err="1"/>
              <a:t>needed</a:t>
            </a:r>
            <a:r>
              <a:rPr lang="fr-FR" sz="6400" dirty="0"/>
              <a:t> </a:t>
            </a:r>
            <a:r>
              <a:rPr lang="fr-FR" sz="6400" dirty="0" err="1"/>
              <a:t>competences</a:t>
            </a:r>
            <a:r>
              <a:rPr lang="fr-FR" sz="6400" dirty="0"/>
              <a:t> for the </a:t>
            </a:r>
            <a:r>
              <a:rPr lang="fr-FR" sz="6400" dirty="0" err="1"/>
              <a:t>economical</a:t>
            </a:r>
            <a:r>
              <a:rPr lang="fr-FR" sz="6400" dirty="0"/>
              <a:t>, </a:t>
            </a:r>
            <a:r>
              <a:rPr lang="fr-FR" sz="6400" dirty="0" err="1"/>
              <a:t>industrial</a:t>
            </a:r>
            <a:r>
              <a:rPr lang="fr-FR" sz="6400" dirty="0"/>
              <a:t> and social </a:t>
            </a:r>
            <a:r>
              <a:rPr lang="fr-FR" sz="6400" dirty="0" err="1"/>
              <a:t>needs</a:t>
            </a:r>
            <a:r>
              <a:rPr lang="fr-FR" sz="6400" dirty="0"/>
              <a:t> of the </a:t>
            </a:r>
            <a:r>
              <a:rPr lang="fr-FR" sz="6400" dirty="0" smtClean="0"/>
              <a:t>society; To </a:t>
            </a:r>
            <a:r>
              <a:rPr lang="fr-FR" sz="6400" dirty="0" err="1"/>
              <a:t>increase</a:t>
            </a:r>
            <a:r>
              <a:rPr lang="fr-FR" sz="6400" dirty="0"/>
              <a:t> the </a:t>
            </a:r>
            <a:r>
              <a:rPr lang="fr-FR" sz="6400" dirty="0" smtClean="0"/>
              <a:t>GDP; To </a:t>
            </a:r>
            <a:r>
              <a:rPr lang="fr-FR" sz="6400" dirty="0" err="1"/>
              <a:t>facilitate</a:t>
            </a:r>
            <a:r>
              <a:rPr lang="fr-FR" sz="6400" dirty="0"/>
              <a:t> the </a:t>
            </a:r>
            <a:r>
              <a:rPr lang="fr-FR" sz="6400" dirty="0" err="1"/>
              <a:t>technological</a:t>
            </a:r>
            <a:r>
              <a:rPr lang="fr-FR" sz="6400" dirty="0"/>
              <a:t> </a:t>
            </a:r>
            <a:r>
              <a:rPr lang="fr-FR" sz="6400" dirty="0" err="1" smtClean="0"/>
              <a:t>development</a:t>
            </a:r>
            <a:r>
              <a:rPr lang="fr-FR" sz="6400" dirty="0" smtClean="0"/>
              <a:t>; To </a:t>
            </a:r>
            <a:r>
              <a:rPr lang="fr-FR" sz="6400" dirty="0" err="1"/>
              <a:t>provide</a:t>
            </a:r>
            <a:r>
              <a:rPr lang="fr-FR" sz="6400" dirty="0"/>
              <a:t> a support for </a:t>
            </a:r>
            <a:r>
              <a:rPr lang="fr-FR" sz="6400" dirty="0" err="1"/>
              <a:t>domestic</a:t>
            </a:r>
            <a:r>
              <a:rPr lang="fr-FR" sz="6400" dirty="0"/>
              <a:t> </a:t>
            </a:r>
            <a:r>
              <a:rPr lang="fr-FR" sz="6400" dirty="0" err="1"/>
              <a:t>growth</a:t>
            </a:r>
            <a:r>
              <a:rPr lang="fr-FR" sz="6400" dirty="0"/>
              <a:t> and </a:t>
            </a:r>
            <a:r>
              <a:rPr lang="fr-FR" sz="6400" dirty="0" err="1"/>
              <a:t>economical</a:t>
            </a:r>
            <a:r>
              <a:rPr lang="fr-FR" sz="6400" dirty="0"/>
              <a:t> </a:t>
            </a:r>
            <a:r>
              <a:rPr lang="fr-FR" sz="6400" dirty="0" err="1"/>
              <a:t>development</a:t>
            </a:r>
            <a:endParaRPr lang="fr-FR" sz="6400" dirty="0"/>
          </a:p>
          <a:p>
            <a:endParaRPr lang="fr-FR" dirty="0"/>
          </a:p>
          <a:p>
            <a:r>
              <a:rPr lang="fr-FR" sz="8000" b="1" dirty="0"/>
              <a:t>Objectives at an </a:t>
            </a:r>
            <a:r>
              <a:rPr lang="fr-FR" sz="8000" b="1" dirty="0" err="1"/>
              <a:t>individual</a:t>
            </a:r>
            <a:r>
              <a:rPr lang="fr-FR" sz="8000" b="1" dirty="0"/>
              <a:t> </a:t>
            </a:r>
            <a:r>
              <a:rPr lang="fr-FR" sz="8000" b="1" dirty="0" err="1" smtClean="0"/>
              <a:t>level</a:t>
            </a:r>
            <a:r>
              <a:rPr lang="fr-FR" sz="8000" b="1" dirty="0" smtClean="0"/>
              <a:t>: </a:t>
            </a:r>
            <a:r>
              <a:rPr lang="fr-FR" sz="6400" dirty="0" err="1" smtClean="0"/>
              <a:t>Needed</a:t>
            </a:r>
            <a:r>
              <a:rPr lang="fr-FR" sz="6400" dirty="0" smtClean="0"/>
              <a:t> </a:t>
            </a:r>
            <a:r>
              <a:rPr lang="fr-FR" sz="6400" dirty="0" err="1"/>
              <a:t>competences</a:t>
            </a:r>
            <a:r>
              <a:rPr lang="fr-FR" sz="6400" dirty="0"/>
              <a:t> to </a:t>
            </a:r>
            <a:r>
              <a:rPr lang="fr-FR" sz="6400" dirty="0" err="1"/>
              <a:t>improve</a:t>
            </a:r>
            <a:r>
              <a:rPr lang="fr-FR" sz="6400" dirty="0"/>
              <a:t> </a:t>
            </a:r>
            <a:r>
              <a:rPr lang="fr-FR" sz="6400" dirty="0" err="1"/>
              <a:t>income</a:t>
            </a:r>
            <a:r>
              <a:rPr lang="fr-FR" sz="6400" dirty="0"/>
              <a:t> and </a:t>
            </a:r>
            <a:r>
              <a:rPr lang="fr-FR" sz="6400" dirty="0" err="1" smtClean="0"/>
              <a:t>employment</a:t>
            </a:r>
            <a:r>
              <a:rPr lang="fr-FR" sz="6400" dirty="0" smtClean="0"/>
              <a:t>; </a:t>
            </a:r>
            <a:r>
              <a:rPr lang="fr-FR" sz="6400" dirty="0" err="1" smtClean="0"/>
              <a:t>Skilling</a:t>
            </a:r>
            <a:r>
              <a:rPr lang="fr-FR" sz="6400" dirty="0" smtClean="0"/>
              <a:t> </a:t>
            </a:r>
            <a:r>
              <a:rPr lang="fr-FR" sz="6400" dirty="0"/>
              <a:t>up </a:t>
            </a:r>
            <a:r>
              <a:rPr lang="fr-FR" sz="6400" dirty="0" err="1"/>
              <a:t>competences</a:t>
            </a:r>
            <a:r>
              <a:rPr lang="fr-FR" sz="6400" dirty="0"/>
              <a:t> in </a:t>
            </a:r>
            <a:r>
              <a:rPr lang="fr-FR" sz="6400" dirty="0" err="1"/>
              <a:t>order</a:t>
            </a:r>
            <a:r>
              <a:rPr lang="fr-FR" sz="6400" dirty="0"/>
              <a:t> to </a:t>
            </a:r>
            <a:r>
              <a:rPr lang="fr-FR" sz="6400" dirty="0" err="1"/>
              <a:t>respond</a:t>
            </a:r>
            <a:r>
              <a:rPr lang="fr-FR" sz="6400" dirty="0"/>
              <a:t> to </a:t>
            </a:r>
            <a:r>
              <a:rPr lang="fr-FR" sz="6400" dirty="0" err="1"/>
              <a:t>technological</a:t>
            </a:r>
            <a:r>
              <a:rPr lang="fr-FR" sz="6400" dirty="0"/>
              <a:t>/</a:t>
            </a:r>
            <a:r>
              <a:rPr lang="fr-FR" sz="6400" dirty="0" err="1"/>
              <a:t>industrial</a:t>
            </a:r>
            <a:r>
              <a:rPr lang="fr-FR" sz="6400" dirty="0"/>
              <a:t> </a:t>
            </a:r>
            <a:r>
              <a:rPr lang="fr-FR" sz="6400" dirty="0" smtClean="0"/>
              <a:t>changes; Training/</a:t>
            </a:r>
            <a:r>
              <a:rPr lang="fr-FR" sz="6400" dirty="0" err="1" smtClean="0"/>
              <a:t>recycling</a:t>
            </a:r>
            <a:r>
              <a:rPr lang="fr-FR" sz="6400" dirty="0" smtClean="0"/>
              <a:t> </a:t>
            </a:r>
            <a:r>
              <a:rPr lang="fr-FR" sz="6400" dirty="0"/>
              <a:t>the </a:t>
            </a:r>
            <a:r>
              <a:rPr lang="fr-FR" sz="6400" dirty="0" err="1" smtClean="0"/>
              <a:t>unemployed</a:t>
            </a:r>
            <a:r>
              <a:rPr lang="fr-FR" sz="6400" dirty="0" smtClean="0"/>
              <a:t>; </a:t>
            </a:r>
            <a:r>
              <a:rPr lang="fr-FR" sz="6400" dirty="0" err="1" smtClean="0"/>
              <a:t>Satisfy</a:t>
            </a:r>
            <a:r>
              <a:rPr lang="fr-FR" sz="6400" dirty="0" smtClean="0"/>
              <a:t> </a:t>
            </a:r>
            <a:r>
              <a:rPr lang="fr-FR" sz="6400" dirty="0"/>
              <a:t>the </a:t>
            </a:r>
            <a:r>
              <a:rPr lang="fr-FR" sz="6400" dirty="0" err="1"/>
              <a:t>needs</a:t>
            </a:r>
            <a:r>
              <a:rPr lang="fr-FR" sz="6400" dirty="0"/>
              <a:t> of </a:t>
            </a:r>
            <a:r>
              <a:rPr lang="fr-FR" sz="6400" dirty="0" err="1"/>
              <a:t>minority-disabled-etc</a:t>
            </a:r>
            <a:r>
              <a:rPr lang="fr-FR" sz="6400" dirty="0"/>
              <a:t> groups</a:t>
            </a:r>
          </a:p>
        </p:txBody>
      </p:sp>
    </p:spTree>
    <p:extLst>
      <p:ext uri="{BB962C8B-B14F-4D97-AF65-F5344CB8AC3E}">
        <p14:creationId xmlns:p14="http://schemas.microsoft.com/office/powerpoint/2010/main" val="136413430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Five major challenges on </a:t>
            </a:r>
            <a:r>
              <a:rPr lang="fr-FR" dirty="0" err="1" smtClean="0"/>
              <a:t>financing</a:t>
            </a:r>
            <a:r>
              <a:rPr lang="fr-FR" dirty="0" smtClean="0"/>
              <a:t> TVET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fr-FR" sz="3000" b="1" dirty="0"/>
              <a:t>The mobilisation of ressources </a:t>
            </a:r>
            <a:r>
              <a:rPr lang="fr-FR" sz="3000" b="1" dirty="0" err="1"/>
              <a:t>thru</a:t>
            </a:r>
            <a:r>
              <a:rPr lang="fr-FR" sz="3000" b="1" dirty="0"/>
              <a:t> </a:t>
            </a:r>
            <a:r>
              <a:rPr lang="fr-FR" sz="3000" b="1" dirty="0" err="1"/>
              <a:t>cost</a:t>
            </a:r>
            <a:r>
              <a:rPr lang="fr-FR" sz="3000" b="1" dirty="0"/>
              <a:t> sharing:</a:t>
            </a:r>
          </a:p>
          <a:p>
            <a:pPr marL="0" indent="0">
              <a:buNone/>
            </a:pPr>
            <a:endParaRPr lang="fr-FR" sz="2300" dirty="0"/>
          </a:p>
          <a:p>
            <a:pPr marL="457200" indent="-457200">
              <a:buFont typeface="+mj-lt"/>
              <a:buAutoNum type="arabicPeriod"/>
            </a:pPr>
            <a:r>
              <a:rPr lang="fr-FR" sz="4800" dirty="0" smtClean="0"/>
              <a:t>For the public </a:t>
            </a:r>
            <a:r>
              <a:rPr lang="fr-FR" sz="4800" dirty="0" err="1" smtClean="0"/>
              <a:t>funding</a:t>
            </a:r>
            <a:r>
              <a:rPr lang="fr-FR" sz="4800" dirty="0" smtClean="0"/>
              <a:t> </a:t>
            </a:r>
            <a:r>
              <a:rPr lang="fr-FR" sz="4800" dirty="0"/>
              <a:t>: </a:t>
            </a:r>
            <a:r>
              <a:rPr lang="fr-FR" sz="4800" dirty="0" err="1" smtClean="0"/>
              <a:t>levies</a:t>
            </a:r>
            <a:endParaRPr lang="fr-FR" sz="4800" dirty="0"/>
          </a:p>
          <a:p>
            <a:pPr>
              <a:buFont typeface="+mj-lt"/>
              <a:buAutoNum type="arabicPeriod"/>
            </a:pPr>
            <a:endParaRPr lang="fr-FR" sz="4800" dirty="0"/>
          </a:p>
          <a:p>
            <a:pPr marL="457200" indent="-457200">
              <a:buFont typeface="+mj-lt"/>
              <a:buAutoNum type="arabicPeriod"/>
            </a:pPr>
            <a:r>
              <a:rPr lang="fr-FR" sz="4800" dirty="0" smtClean="0"/>
              <a:t>For the training providers: inscription </a:t>
            </a:r>
            <a:r>
              <a:rPr lang="fr-FR" sz="4800" dirty="0" err="1" smtClean="0"/>
              <a:t>fees</a:t>
            </a:r>
            <a:endParaRPr lang="fr-FR" sz="4800" dirty="0"/>
          </a:p>
          <a:p>
            <a:pPr>
              <a:buFont typeface="+mj-lt"/>
              <a:buAutoNum type="arabicPeriod"/>
            </a:pPr>
            <a:endParaRPr lang="fr-FR" sz="4800" dirty="0"/>
          </a:p>
          <a:p>
            <a:pPr marL="457200" indent="-457200">
              <a:buFont typeface="+mj-lt"/>
              <a:buAutoNum type="arabicPeriod"/>
            </a:pPr>
            <a:r>
              <a:rPr lang="fr-FR" sz="4800" dirty="0" err="1" smtClean="0"/>
              <a:t>Financing</a:t>
            </a:r>
            <a:r>
              <a:rPr lang="fr-FR" sz="4800" dirty="0" smtClean="0"/>
              <a:t> public VTC: formula </a:t>
            </a:r>
            <a:r>
              <a:rPr lang="fr-FR" sz="4800" dirty="0" err="1" smtClean="0"/>
              <a:t>funding</a:t>
            </a:r>
            <a:endParaRPr lang="fr-FR" sz="4800" dirty="0"/>
          </a:p>
          <a:p>
            <a:pPr>
              <a:buFont typeface="+mj-lt"/>
              <a:buAutoNum type="arabicPeriod"/>
            </a:pPr>
            <a:endParaRPr lang="fr-FR" sz="4800" dirty="0"/>
          </a:p>
          <a:p>
            <a:pPr marL="457200" indent="-457200">
              <a:buFont typeface="+mj-lt"/>
              <a:buAutoNum type="arabicPeriod"/>
            </a:pPr>
            <a:r>
              <a:rPr lang="fr-FR" sz="4800" dirty="0" err="1" smtClean="0"/>
              <a:t>Incentives</a:t>
            </a:r>
            <a:r>
              <a:rPr lang="fr-FR" sz="4800" dirty="0" smtClean="0"/>
              <a:t> for training in entreprise: training </a:t>
            </a:r>
            <a:r>
              <a:rPr lang="fr-FR" sz="4800" dirty="0" err="1" smtClean="0"/>
              <a:t>levies</a:t>
            </a:r>
            <a:r>
              <a:rPr lang="fr-FR" sz="4800" dirty="0" smtClean="0"/>
              <a:t>-exemptions</a:t>
            </a:r>
            <a:endParaRPr lang="fr-FR" sz="4800" dirty="0"/>
          </a:p>
          <a:p>
            <a:pPr>
              <a:buFont typeface="+mj-lt"/>
              <a:buAutoNum type="arabicPeriod"/>
            </a:pPr>
            <a:endParaRPr lang="fr-FR" sz="4800" dirty="0"/>
          </a:p>
          <a:p>
            <a:pPr marL="457200" indent="-457200">
              <a:buFont typeface="+mj-lt"/>
              <a:buAutoNum type="arabicPeriod"/>
            </a:pPr>
            <a:r>
              <a:rPr lang="fr-FR" sz="4800" dirty="0"/>
              <a:t>Questions </a:t>
            </a:r>
            <a:r>
              <a:rPr lang="fr-FR" sz="4800" dirty="0" smtClean="0"/>
              <a:t>of social </a:t>
            </a:r>
            <a:r>
              <a:rPr lang="fr-FR" sz="4800" dirty="0" err="1" smtClean="0"/>
              <a:t>aid</a:t>
            </a:r>
            <a:r>
              <a:rPr lang="fr-FR" sz="4800" dirty="0" smtClean="0"/>
              <a:t> and </a:t>
            </a:r>
            <a:r>
              <a:rPr lang="fr-FR" sz="4800" dirty="0" err="1" smtClean="0"/>
              <a:t>equity</a:t>
            </a:r>
            <a:r>
              <a:rPr lang="fr-FR" sz="4800" dirty="0" smtClean="0"/>
              <a:t>: training vouchers</a:t>
            </a:r>
            <a:endParaRPr lang="fr-FR" sz="48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59418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Role of the State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400" b="1" dirty="0"/>
              <a:t>1) Interventionist: direct / state-owned </a:t>
            </a:r>
            <a:endParaRPr lang="en-US" sz="1400" dirty="0"/>
          </a:p>
          <a:p>
            <a:r>
              <a:rPr lang="en-US" sz="1400" b="1" dirty="0"/>
              <a:t>2) Incentive: transfers for: </a:t>
            </a:r>
            <a:endParaRPr lang="en-US" sz="1400" dirty="0"/>
          </a:p>
          <a:p>
            <a:r>
              <a:rPr lang="en-US" sz="1400" dirty="0"/>
              <a:t>•  Local authorities </a:t>
            </a:r>
          </a:p>
          <a:p>
            <a:r>
              <a:rPr lang="en-US" sz="1400" dirty="0"/>
              <a:t>•  Autonomous public institutions </a:t>
            </a:r>
          </a:p>
          <a:p>
            <a:r>
              <a:rPr lang="en-US" sz="1400" dirty="0"/>
              <a:t>•  Households, enterprises and PT </a:t>
            </a:r>
          </a:p>
          <a:p>
            <a:r>
              <a:rPr lang="en-US" sz="1400" dirty="0"/>
              <a:t>promoters </a:t>
            </a:r>
          </a:p>
          <a:p>
            <a:r>
              <a:rPr lang="en-US" sz="1400" b="1" dirty="0"/>
              <a:t>3) Creator of partnerships </a:t>
            </a:r>
            <a:endParaRPr lang="en-US" sz="1400" dirty="0"/>
          </a:p>
          <a:p>
            <a:pPr lvl="1"/>
            <a:r>
              <a:rPr lang="en-US" sz="1400" dirty="0"/>
              <a:t>•  Public and private enterprises </a:t>
            </a:r>
          </a:p>
          <a:p>
            <a:pPr lvl="1"/>
            <a:r>
              <a:rPr lang="en-US" sz="1400" dirty="0"/>
              <a:t>•  Banks / microfinance institutions </a:t>
            </a:r>
          </a:p>
          <a:p>
            <a:pPr lvl="1"/>
            <a:r>
              <a:rPr lang="en-US" sz="1400" dirty="0"/>
              <a:t>•  Public and private promoters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518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/>
              <a:t>Single source of financing-direct intervention-</a:t>
            </a:r>
            <a:br>
              <a:rPr lang="en-US" sz="2400" dirty="0"/>
            </a:br>
            <a:r>
              <a:rPr lang="en-US" sz="2400" dirty="0"/>
              <a:t>general state budget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en-US" sz="4400" b="1" dirty="0"/>
              <a:t>Financing professional training </a:t>
            </a:r>
            <a:r>
              <a:rPr lang="en-US" sz="4400" b="1" dirty="0" err="1"/>
              <a:t>centres</a:t>
            </a:r>
            <a:r>
              <a:rPr lang="en-US" sz="4400" b="1" dirty="0"/>
              <a:t> </a:t>
            </a:r>
            <a:endParaRPr lang="en-US" sz="4400" dirty="0"/>
          </a:p>
          <a:p>
            <a:r>
              <a:rPr lang="en-US" sz="4400" dirty="0"/>
              <a:t>•  Registration in the general budget = administration of credits </a:t>
            </a:r>
          </a:p>
          <a:p>
            <a:r>
              <a:rPr lang="en-US" sz="4400" dirty="0"/>
              <a:t>•  Main method of action = little autonomy </a:t>
            </a:r>
          </a:p>
          <a:p>
            <a:r>
              <a:rPr lang="en-US" sz="4400" b="1" dirty="0"/>
              <a:t>Problems</a:t>
            </a:r>
            <a:r>
              <a:rPr lang="en-US" sz="4400" dirty="0"/>
              <a:t>: </a:t>
            </a:r>
          </a:p>
          <a:p>
            <a:r>
              <a:rPr lang="en-US" sz="4400" dirty="0"/>
              <a:t>•  Scarce resources </a:t>
            </a:r>
          </a:p>
          <a:p>
            <a:r>
              <a:rPr lang="en-US" sz="4400" dirty="0"/>
              <a:t>•  Lots of wages, lack of investment and </a:t>
            </a:r>
            <a:r>
              <a:rPr lang="en-US" sz="4400" dirty="0" smtClean="0"/>
              <a:t>work </a:t>
            </a:r>
            <a:r>
              <a:rPr lang="en-US" sz="4400" dirty="0"/>
              <a:t>materials </a:t>
            </a:r>
          </a:p>
          <a:p>
            <a:r>
              <a:rPr lang="en-US" sz="4400" dirty="0"/>
              <a:t>•  Inflexibility in human resources </a:t>
            </a:r>
          </a:p>
          <a:p>
            <a:r>
              <a:rPr lang="en-US" sz="4400" dirty="0"/>
              <a:t>•  Lack of relations with the private sector / </a:t>
            </a:r>
            <a:r>
              <a:rPr lang="en-US" sz="4400" dirty="0" smtClean="0"/>
              <a:t>enterprises </a:t>
            </a:r>
            <a:r>
              <a:rPr lang="en-US" sz="4400" dirty="0"/>
              <a:t>/tradesmen </a:t>
            </a:r>
          </a:p>
          <a:p>
            <a:r>
              <a:rPr lang="en-US" sz="4400" dirty="0"/>
              <a:t>•  Poor integration of actors = poor </a:t>
            </a:r>
            <a:r>
              <a:rPr lang="en-US" sz="4400" dirty="0" smtClean="0"/>
              <a:t>performance </a:t>
            </a:r>
            <a:endParaRPr lang="en-US" sz="4400" dirty="0"/>
          </a:p>
          <a:p>
            <a:r>
              <a:rPr lang="en-US" sz="4400" dirty="0"/>
              <a:t>•  Low returns / contribution from </a:t>
            </a:r>
            <a:r>
              <a:rPr lang="en-US" sz="4400" dirty="0" smtClean="0"/>
              <a:t>households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624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 smtClean="0"/>
              <a:t>Single source </a:t>
            </a:r>
            <a:r>
              <a:rPr lang="fr-FR" dirty="0" err="1" smtClean="0"/>
              <a:t>financing</a:t>
            </a:r>
            <a:endParaRPr lang="fr-F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b="1" dirty="0"/>
              <a:t>Problems </a:t>
            </a:r>
          </a:p>
          <a:p>
            <a:r>
              <a:rPr lang="en-US" sz="2000" dirty="0"/>
              <a:t>Inadequate funding </a:t>
            </a:r>
          </a:p>
          <a:p>
            <a:r>
              <a:rPr lang="en-US" sz="2000" dirty="0"/>
              <a:t>Difficulty in meeting skills needs of employers </a:t>
            </a:r>
          </a:p>
          <a:p>
            <a:r>
              <a:rPr lang="en-US" sz="2000" dirty="0"/>
              <a:t>Lack of culture of quality lifelong learning </a:t>
            </a:r>
          </a:p>
          <a:p>
            <a:r>
              <a:rPr lang="en-US" sz="2000" dirty="0"/>
              <a:t>Lack of continuity - implementing training policies </a:t>
            </a:r>
          </a:p>
          <a:p>
            <a:r>
              <a:rPr lang="en-US" sz="2000" dirty="0"/>
              <a:t>Control of curriculum </a:t>
            </a:r>
          </a:p>
          <a:p>
            <a:r>
              <a:rPr lang="en-US" sz="2000" dirty="0"/>
              <a:t>Control of resources in accordance political and economic factors; lack of accountability </a:t>
            </a:r>
          </a:p>
          <a:p>
            <a:r>
              <a:rPr lang="en-US" sz="2000" dirty="0"/>
              <a:t>Control decisions- institution lacks autonomy, bad management </a:t>
            </a:r>
          </a:p>
          <a:p>
            <a:r>
              <a:rPr lang="en-US" sz="2000" dirty="0"/>
              <a:t>Impact of political and economical changes on TVET sources</a:t>
            </a:r>
          </a:p>
          <a:p>
            <a:endParaRPr lang="en-US" dirty="0"/>
          </a:p>
          <a:p>
            <a:pPr marL="457200" lvl="1" indent="0">
              <a:buNone/>
            </a:pP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261618040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Presentation.pptx" id="{DF0E4C23-23CF-4CA0-B78D-4EE4E4812529}" vid="{A275074F-6DFA-4FBF-AA5C-38C3649C393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605446CC665A48A81EE6EB83C8EB71" ma:contentTypeVersion="6" ma:contentTypeDescription="Create a new document." ma:contentTypeScope="" ma:versionID="6a2861f81a8f021827eaf651b10e0dce">
  <xsd:schema xmlns:xsd="http://www.w3.org/2001/XMLSchema" xmlns:xs="http://www.w3.org/2001/XMLSchema" xmlns:p="http://schemas.microsoft.com/office/2006/metadata/properties" xmlns:ns2="db2ac159-ab1f-4eee-9445-534d17aac9c4" xmlns:ns3="d6b2250c-dc3b-4a20-965d-62ac2eebb400" targetNamespace="http://schemas.microsoft.com/office/2006/metadata/properties" ma:root="true" ma:fieldsID="0b9f032d10bbeabd82445d8481f5e782" ns2:_="" ns3:_="">
    <xsd:import namespace="db2ac159-ab1f-4eee-9445-534d17aac9c4"/>
    <xsd:import namespace="d6b2250c-dc3b-4a20-965d-62ac2eebb40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2ac159-ab1f-4eee-9445-534d17aac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6b2250c-dc3b-4a20-965d-62ac2eebb40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E6E6DA8-F01F-4037-ACA8-4DE06D02C03B}"/>
</file>

<file path=customXml/itemProps2.xml><?xml version="1.0" encoding="utf-8"?>
<ds:datastoreItem xmlns:ds="http://schemas.openxmlformats.org/officeDocument/2006/customXml" ds:itemID="{221F47F6-3FA3-4526-82D1-6B48C094491B}">
  <ds:schemaRefs>
    <ds:schemaRef ds:uri="http://schemas.microsoft.com/sharepoint/v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AF16A6B-94CD-4F6E-B607-09E7AA5554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2461</TotalTime>
  <Words>1545</Words>
  <Application>Microsoft Office PowerPoint</Application>
  <PresentationFormat>Widescreen</PresentationFormat>
  <Paragraphs>487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3" baseType="lpstr">
      <vt:lpstr>ＭＳ Ｐゴシック</vt:lpstr>
      <vt:lpstr>Arial</vt:lpstr>
      <vt:lpstr>Arial Narrow</vt:lpstr>
      <vt:lpstr>Calibri</vt:lpstr>
      <vt:lpstr>Garamond</vt:lpstr>
      <vt:lpstr>Times New Roman</vt:lpstr>
      <vt:lpstr>Wingdings</vt:lpstr>
      <vt:lpstr>Office Theme</vt:lpstr>
      <vt:lpstr> </vt:lpstr>
      <vt:lpstr>Objectives</vt:lpstr>
      <vt:lpstr> Financing : different dimensions </vt:lpstr>
      <vt:lpstr> Education and Training</vt:lpstr>
      <vt:lpstr>VET for what ?</vt:lpstr>
      <vt:lpstr>Five major challenges on financing TVET</vt:lpstr>
      <vt:lpstr>Role of the State</vt:lpstr>
      <vt:lpstr>Single source of financing-direct intervention- general state budget</vt:lpstr>
      <vt:lpstr>Single source financing</vt:lpstr>
      <vt:lpstr>Multi source advantages</vt:lpstr>
      <vt:lpstr>PowerPoint Presentation</vt:lpstr>
      <vt:lpstr>Types of levy financing</vt:lpstr>
      <vt:lpstr>Types of levy financing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Amérique latine &amp; les Caraïbes (1/2) </vt:lpstr>
      <vt:lpstr>Amérique latine &amp; les Caraïbes (2/2) </vt:lpstr>
      <vt:lpstr>Moyen-Orient et Afrique du Nord </vt:lpstr>
      <vt:lpstr> Europe </vt:lpstr>
      <vt:lpstr>Asie &amp; Pacifique </vt:lpstr>
      <vt:lpstr>Characteristics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Yvonne (COMM)</dc:creator>
  <cp:lastModifiedBy>HOYAUX Alexis (INTPA)</cp:lastModifiedBy>
  <cp:revision>208</cp:revision>
  <dcterms:created xsi:type="dcterms:W3CDTF">2019-08-09T12:06:42Z</dcterms:created>
  <dcterms:modified xsi:type="dcterms:W3CDTF">2022-10-19T13:13:37Z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0x0101001DD36E4CF2EBEB4480D513B1F84EE30D</vt:lpwstr>
  </property>
</Properties>
</file>