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8" r:id="rId5"/>
    <p:sldId id="376" r:id="rId6"/>
    <p:sldId id="377" r:id="rId7"/>
    <p:sldId id="378" r:id="rId8"/>
    <p:sldId id="379" r:id="rId9"/>
    <p:sldId id="381" r:id="rId10"/>
    <p:sldId id="382" r:id="rId11"/>
    <p:sldId id="383" r:id="rId12"/>
    <p:sldId id="384" r:id="rId13"/>
    <p:sldId id="389" r:id="rId14"/>
    <p:sldId id="390" r:id="rId15"/>
    <p:sldId id="385" r:id="rId16"/>
    <p:sldId id="386" r:id="rId17"/>
    <p:sldId id="387" r:id="rId18"/>
    <p:sldId id="388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34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39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73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>
        <p:guide orient="horz" pos="20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0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64A5-8570-5049-982F-616FAF858F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3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01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8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50" r:id="rId6"/>
    <p:sldLayoutId id="2147483660" r:id="rId7"/>
    <p:sldLayoutId id="2147483652" r:id="rId8"/>
    <p:sldLayoutId id="2147483661" r:id="rId9"/>
    <p:sldLayoutId id="2147483653" r:id="rId10"/>
    <p:sldLayoutId id="2147483658" r:id="rId11"/>
    <p:sldLayoutId id="2147483663" r:id="rId12"/>
    <p:sldLayoutId id="2147483664" r:id="rId13"/>
    <p:sldLayoutId id="2147483665" r:id="rId14"/>
    <p:sldLayoutId id="2147483659" r:id="rId15"/>
    <p:sldLayoutId id="2147483654" r:id="rId16"/>
    <p:sldLayoutId id="214748365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 </a:t>
            </a:r>
            <a:endParaRPr lang="en-GB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0" y="3067332"/>
            <a:ext cx="10206249" cy="1435841"/>
          </a:xfrm>
        </p:spPr>
        <p:txBody>
          <a:bodyPr/>
          <a:lstStyle/>
          <a:p>
            <a:pPr algn="ctr"/>
            <a:r>
              <a:rPr lang="fr-FR" b="1" i="1" u="sng" dirty="0" smtClean="0">
                <a:solidFill>
                  <a:schemeClr val="bg1"/>
                </a:solidFill>
              </a:rPr>
              <a:t>Alternative </a:t>
            </a:r>
            <a:r>
              <a:rPr lang="fr-FR" b="1" i="1" u="sng" dirty="0" err="1" smtClean="0">
                <a:solidFill>
                  <a:schemeClr val="bg1"/>
                </a:solidFill>
              </a:rPr>
              <a:t>financing</a:t>
            </a:r>
            <a:r>
              <a:rPr lang="fr-FR" b="1" i="1" u="sng" dirty="0" smtClean="0">
                <a:solidFill>
                  <a:schemeClr val="bg1"/>
                </a:solidFill>
              </a:rPr>
              <a:t> VET</a:t>
            </a:r>
          </a:p>
          <a:p>
            <a:pPr algn="ctr"/>
            <a:r>
              <a:rPr lang="fr-FR" b="1" i="1" u="sng" dirty="0" err="1" smtClean="0">
                <a:solidFill>
                  <a:schemeClr val="bg1"/>
                </a:solidFill>
              </a:rPr>
              <a:t>Who</a:t>
            </a:r>
            <a:r>
              <a:rPr lang="fr-FR" b="1" i="1" u="sng" dirty="0" smtClean="0">
                <a:solidFill>
                  <a:schemeClr val="bg1"/>
                </a:solidFill>
              </a:rPr>
              <a:t> </a:t>
            </a:r>
            <a:r>
              <a:rPr lang="fr-FR" b="1" i="1" u="sng" dirty="0" err="1" smtClean="0">
                <a:solidFill>
                  <a:schemeClr val="bg1"/>
                </a:solidFill>
              </a:rPr>
              <a:t>should</a:t>
            </a:r>
            <a:r>
              <a:rPr lang="fr-FR" b="1" i="1" u="sng" dirty="0" smtClean="0">
                <a:solidFill>
                  <a:schemeClr val="bg1"/>
                </a:solidFill>
              </a:rPr>
              <a:t> finance ?</a:t>
            </a:r>
            <a:endParaRPr lang="fr-FR" b="1" i="1" u="sng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Alexis </a:t>
            </a:r>
            <a:r>
              <a:rPr lang="en-GB" dirty="0" err="1"/>
              <a:t>Hoyaux</a:t>
            </a:r>
            <a:r>
              <a:rPr lang="en-GB" dirty="0"/>
              <a:t>, E2 DG-INTPA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Multi source </a:t>
            </a:r>
            <a:r>
              <a:rPr lang="fr-FR" dirty="0" err="1" smtClean="0"/>
              <a:t>advantages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Government budget cuts </a:t>
            </a:r>
            <a:r>
              <a:rPr lang="en-US" sz="2000" dirty="0"/>
              <a:t>– </a:t>
            </a:r>
          </a:p>
          <a:p>
            <a:r>
              <a:rPr lang="en-US" sz="2000" b="1" dirty="0"/>
              <a:t>Rising cost of Education </a:t>
            </a:r>
            <a:endParaRPr lang="en-US" sz="2000" dirty="0"/>
          </a:p>
          <a:p>
            <a:r>
              <a:rPr lang="en-US" sz="2000" b="1" dirty="0" smtClean="0"/>
              <a:t>Resource</a:t>
            </a:r>
            <a:r>
              <a:rPr lang="en-US" sz="2000" b="1" dirty="0"/>
              <a:t>, equipment...... </a:t>
            </a:r>
            <a:endParaRPr lang="en-US" sz="2000" dirty="0"/>
          </a:p>
          <a:p>
            <a:r>
              <a:rPr lang="en-US" sz="2000" b="1" dirty="0"/>
              <a:t>Instructor professional development </a:t>
            </a:r>
            <a:endParaRPr lang="en-US" sz="2000" dirty="0"/>
          </a:p>
          <a:p>
            <a:r>
              <a:rPr lang="en-US" sz="2000" b="1" dirty="0"/>
              <a:t>Social partners involvement in training issues : policy and curricula decisions</a:t>
            </a:r>
            <a:br>
              <a:rPr lang="en-US" sz="2000" b="1" dirty="0"/>
            </a:br>
            <a:r>
              <a:rPr lang="en-US" sz="2000" b="1" dirty="0"/>
              <a:t>Greater autonomy by training institutions </a:t>
            </a:r>
            <a:r>
              <a:rPr lang="en-US" sz="2000" dirty="0"/>
              <a:t>– </a:t>
            </a:r>
          </a:p>
          <a:p>
            <a:r>
              <a:rPr lang="en-US" sz="2000" b="1" dirty="0"/>
              <a:t>Sustainability of funding </a:t>
            </a:r>
            <a:endParaRPr lang="en-US" sz="2000" dirty="0"/>
          </a:p>
          <a:p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682602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Global </a:t>
            </a:r>
            <a:r>
              <a:rPr lang="en-US" b="1" dirty="0"/>
              <a:t>Vs </a:t>
            </a:r>
            <a:r>
              <a:rPr lang="en-US" b="1" dirty="0" err="1"/>
              <a:t>Sectoral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• National levy preferred</a:t>
            </a:r>
            <a:br>
              <a:rPr lang="en-US" dirty="0"/>
            </a:br>
            <a:r>
              <a:rPr lang="en-US" dirty="0"/>
              <a:t>• Sector levy increases sense of ownership </a:t>
            </a:r>
          </a:p>
          <a:p>
            <a:r>
              <a:rPr lang="en-US" b="1" dirty="0" smtClean="0"/>
              <a:t>Periodically </a:t>
            </a:r>
            <a:r>
              <a:rPr lang="en-US" b="1" dirty="0"/>
              <a:t>Revised</a:t>
            </a:r>
            <a:br>
              <a:rPr lang="en-US" b="1" dirty="0"/>
            </a:br>
            <a:r>
              <a:rPr lang="en-US" dirty="0"/>
              <a:t>• </a:t>
            </a:r>
            <a:r>
              <a:rPr lang="en-US" b="1" dirty="0"/>
              <a:t>Opportunity for evaluation </a:t>
            </a:r>
            <a:endParaRPr lang="en-US" dirty="0"/>
          </a:p>
          <a:p>
            <a:r>
              <a:rPr lang="en-US" b="1" dirty="0" smtClean="0"/>
              <a:t>Levy </a:t>
            </a:r>
            <a:r>
              <a:rPr lang="en-US" b="1" dirty="0"/>
              <a:t>collection</a:t>
            </a:r>
            <a:br>
              <a:rPr lang="en-US" b="1" dirty="0"/>
            </a:br>
            <a:r>
              <a:rPr lang="en-US" dirty="0"/>
              <a:t>• Use effective collection system </a:t>
            </a:r>
          </a:p>
          <a:p>
            <a:r>
              <a:rPr lang="en-US" b="1" dirty="0" smtClean="0"/>
              <a:t>Security </a:t>
            </a:r>
            <a:r>
              <a:rPr lang="en-US" b="1" dirty="0"/>
              <a:t>of levy proceeds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7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levy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Payroll </a:t>
            </a:r>
            <a:r>
              <a:rPr lang="en-US" b="1" dirty="0">
                <a:solidFill>
                  <a:srgbClr val="FF0000"/>
                </a:solidFill>
              </a:rPr>
              <a:t>Levies: Revenue </a:t>
            </a:r>
            <a:r>
              <a:rPr lang="en-US" b="1" dirty="0" smtClean="0">
                <a:solidFill>
                  <a:srgbClr val="FF0000"/>
                </a:solidFill>
              </a:rPr>
              <a:t>Generation </a:t>
            </a:r>
            <a:r>
              <a:rPr lang="en-US" b="1" dirty="0" smtClean="0"/>
              <a:t>: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Supports </a:t>
            </a:r>
            <a:r>
              <a:rPr lang="en-US" b="1" dirty="0"/>
              <a:t>public sector training- initial training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» </a:t>
            </a:r>
            <a:r>
              <a:rPr lang="en-US" b="1" i="1" dirty="0"/>
              <a:t>Greater funding diversification </a:t>
            </a:r>
            <a:r>
              <a:rPr lang="en-US" b="1" i="1" dirty="0" smtClean="0"/>
              <a:t>; </a:t>
            </a:r>
            <a:r>
              <a:rPr lang="en-US" b="1" i="1" dirty="0" err="1" smtClean="0"/>
              <a:t>Latinamerican</a:t>
            </a:r>
            <a:r>
              <a:rPr lang="en-US" b="1" i="1" dirty="0" smtClean="0"/>
              <a:t> and Caribbean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Levy-Grant </a:t>
            </a:r>
            <a:r>
              <a:rPr lang="en-US" b="1" dirty="0">
                <a:solidFill>
                  <a:srgbClr val="FF0000"/>
                </a:solidFill>
              </a:rPr>
              <a:t>Scheme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/>
              <a:t>Focus </a:t>
            </a:r>
            <a:r>
              <a:rPr lang="en-US" b="1" dirty="0"/>
              <a:t>on company in-service training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» </a:t>
            </a:r>
            <a:r>
              <a:rPr lang="en-US" b="1" i="1" dirty="0"/>
              <a:t>On-the-job or external training </a:t>
            </a: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Cost </a:t>
            </a:r>
            <a:r>
              <a:rPr lang="en-US" b="1" dirty="0">
                <a:solidFill>
                  <a:srgbClr val="00B050"/>
                </a:solidFill>
              </a:rPr>
              <a:t>Reimbursement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– </a:t>
            </a:r>
            <a:r>
              <a:rPr lang="en-US" b="1" dirty="0"/>
              <a:t>Grants made to firms to undertake training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» </a:t>
            </a:r>
            <a:r>
              <a:rPr lang="en-US" b="1" i="1" dirty="0"/>
              <a:t>Purpose to encourage firms to train employees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levy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Cost Redistribution : RAFPRO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– </a:t>
            </a:r>
            <a:r>
              <a:rPr lang="en-US" b="1" dirty="0"/>
              <a:t>Sharp distribution of levy funds away from firms who </a:t>
            </a:r>
            <a:r>
              <a:rPr lang="en-US" b="1" dirty="0" smtClean="0"/>
              <a:t>do </a:t>
            </a:r>
            <a:r>
              <a:rPr lang="en-US" b="1" dirty="0"/>
              <a:t>not train </a:t>
            </a: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Levy-Exemption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– </a:t>
            </a:r>
            <a:r>
              <a:rPr lang="en-US" b="1" dirty="0"/>
              <a:t>Firms meeting their training needs are allowed to </a:t>
            </a:r>
            <a:r>
              <a:rPr lang="en-US" b="1" dirty="0" smtClean="0"/>
              <a:t>withdraw </a:t>
            </a:r>
            <a:r>
              <a:rPr lang="en-US" b="1" dirty="0"/>
              <a:t>from the levy-grant </a:t>
            </a: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Mixed </a:t>
            </a:r>
            <a:r>
              <a:rPr lang="en-US" b="1" dirty="0">
                <a:solidFill>
                  <a:srgbClr val="00B050"/>
                </a:solidFill>
              </a:rPr>
              <a:t>Scheme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</a:t>
            </a:r>
            <a:r>
              <a:rPr lang="en-US" b="1" dirty="0" smtClean="0"/>
              <a:t>Dual </a:t>
            </a:r>
            <a:r>
              <a:rPr lang="en-US" b="1" dirty="0"/>
              <a:t>objectives which may incorporates levy- grant scheme and revenue generation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4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2">
            <a:extLst>
              <a:ext uri="{FF2B5EF4-FFF2-40B4-BE49-F238E27FC236}">
                <a16:creationId xmlns:a16="http://schemas.microsoft.com/office/drawing/2014/main" id="{9FB562BF-3674-7B4C-B6FF-08ED1A2F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B4E38B-2781-1341-9EE6-EA1EE5CE24F4}" type="slidenum">
              <a:rPr lang="he-IL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8EEE8F-3BD4-F749-B41D-876CC589C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40032"/>
              </p:ext>
            </p:extLst>
          </p:nvPr>
        </p:nvGraphicFramePr>
        <p:xfrm>
          <a:off x="1715535" y="825987"/>
          <a:ext cx="8698465" cy="5513918"/>
        </p:xfrm>
        <a:graphic>
          <a:graphicData uri="http://schemas.openxmlformats.org/drawingml/2006/table">
            <a:tbl>
              <a:tblPr rtl="1"/>
              <a:tblGrid>
                <a:gridCol w="2541453">
                  <a:extLst>
                    <a:ext uri="{9D8B030D-6E8A-4147-A177-3AD203B41FA5}">
                      <a16:colId xmlns:a16="http://schemas.microsoft.com/office/drawing/2014/main" val="206479101"/>
                    </a:ext>
                  </a:extLst>
                </a:gridCol>
                <a:gridCol w="2075087">
                  <a:extLst>
                    <a:ext uri="{9D8B030D-6E8A-4147-A177-3AD203B41FA5}">
                      <a16:colId xmlns:a16="http://schemas.microsoft.com/office/drawing/2014/main" val="4173387413"/>
                    </a:ext>
                  </a:extLst>
                </a:gridCol>
                <a:gridCol w="1639594">
                  <a:extLst>
                    <a:ext uri="{9D8B030D-6E8A-4147-A177-3AD203B41FA5}">
                      <a16:colId xmlns:a16="http://schemas.microsoft.com/office/drawing/2014/main" val="622300900"/>
                    </a:ext>
                  </a:extLst>
                </a:gridCol>
                <a:gridCol w="2442331">
                  <a:extLst>
                    <a:ext uri="{9D8B030D-6E8A-4147-A177-3AD203B41FA5}">
                      <a16:colId xmlns:a16="http://schemas.microsoft.com/office/drawing/2014/main" val="397943028"/>
                    </a:ext>
                  </a:extLst>
                </a:gridCol>
              </a:tblGrid>
              <a:tr h="50328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Objective</a:t>
                      </a:r>
                      <a:endParaRPr kumimoji="0" lang="he-IL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Country with training levy</a:t>
                      </a:r>
                      <a:endParaRPr kumimoji="0" lang="he-IL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Region </a:t>
                      </a:r>
                      <a:endParaRPr kumimoji="0" lang="he-IL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46049"/>
                  </a:ext>
                </a:extLst>
              </a:tr>
              <a:tr h="1387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Levy-grant </a:t>
                      </a:r>
                      <a:endParaRPr lang="en-US" sz="1800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(enterprise incentive) schemes / Training Funds</a:t>
                      </a:r>
                      <a:endParaRPr lang="en-US" sz="1800" dirty="0" smtClean="0"/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Revenue raising schemes </a:t>
                      </a:r>
                      <a:endParaRPr lang="en-US" sz="1800" dirty="0" smtClean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VTC </a:t>
                      </a: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402750"/>
                  </a:ext>
                </a:extLst>
              </a:tr>
              <a:tr h="93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16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Latin America , Central America &amp; Caribbean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235501"/>
                  </a:ext>
                </a:extLst>
              </a:tr>
              <a:tr h="639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11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Sub-Saharan Africa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527317"/>
                  </a:ext>
                </a:extLst>
              </a:tr>
              <a:tr h="470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14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Europe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369926"/>
                  </a:ext>
                </a:extLst>
              </a:tr>
              <a:tr h="639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Middle East  &amp; North Africa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09311"/>
                  </a:ext>
                </a:extLst>
              </a:tr>
              <a:tr h="470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Asia &amp; pacific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57873"/>
                  </a:ext>
                </a:extLst>
              </a:tr>
              <a:tr h="470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34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27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61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 </a:t>
                      </a: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75553"/>
                  </a:ext>
                </a:extLst>
              </a:tr>
            </a:tbl>
          </a:graphicData>
        </a:graphic>
      </p:graphicFrame>
      <p:sp>
        <p:nvSpPr>
          <p:cNvPr id="55345" name="TextBox 4">
            <a:extLst>
              <a:ext uri="{FF2B5EF4-FFF2-40B4-BE49-F238E27FC236}">
                <a16:creationId xmlns:a16="http://schemas.microsoft.com/office/drawing/2014/main" id="{70E5C28C-16C3-524F-9ABE-43E7B46FB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87338"/>
            <a:ext cx="8670925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42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2">
            <a:extLst>
              <a:ext uri="{FF2B5EF4-FFF2-40B4-BE49-F238E27FC236}">
                <a16:creationId xmlns:a16="http://schemas.microsoft.com/office/drawing/2014/main" id="{4AB85D53-D5AE-A84D-90F4-DD35089E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833AFD-709F-BF45-A291-013F7E0E37C5}" type="slidenum">
              <a:rPr lang="he-IL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CD76D2-92ED-5241-BFB1-BD4C508C6E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2242" y="1094122"/>
          <a:ext cx="8581910" cy="5111935"/>
        </p:xfrm>
        <a:graphic>
          <a:graphicData uri="http://schemas.openxmlformats.org/drawingml/2006/table">
            <a:tbl>
              <a:tblPr rtl="1"/>
              <a:tblGrid>
                <a:gridCol w="2079346">
                  <a:extLst>
                    <a:ext uri="{9D8B030D-6E8A-4147-A177-3AD203B41FA5}">
                      <a16:colId xmlns:a16="http://schemas.microsoft.com/office/drawing/2014/main" val="1655828361"/>
                    </a:ext>
                  </a:extLst>
                </a:gridCol>
                <a:gridCol w="2026440">
                  <a:extLst>
                    <a:ext uri="{9D8B030D-6E8A-4147-A177-3AD203B41FA5}">
                      <a16:colId xmlns:a16="http://schemas.microsoft.com/office/drawing/2014/main" val="2949682718"/>
                    </a:ext>
                  </a:extLst>
                </a:gridCol>
                <a:gridCol w="2214013">
                  <a:extLst>
                    <a:ext uri="{9D8B030D-6E8A-4147-A177-3AD203B41FA5}">
                      <a16:colId xmlns:a16="http://schemas.microsoft.com/office/drawing/2014/main" val="3711672796"/>
                    </a:ext>
                  </a:extLst>
                </a:gridCol>
                <a:gridCol w="2262111">
                  <a:extLst>
                    <a:ext uri="{9D8B030D-6E8A-4147-A177-3AD203B41FA5}">
                      <a16:colId xmlns:a16="http://schemas.microsoft.com/office/drawing/2014/main" val="2626604524"/>
                    </a:ext>
                  </a:extLst>
                </a:gridCol>
              </a:tblGrid>
              <a:tr h="1417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Levy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exemption</a:t>
                      </a:r>
                      <a:endParaRPr kumimoji="0" lang="he-IL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Cost redistribution</a:t>
                      </a:r>
                      <a:endParaRPr kumimoji="0" lang="he-IL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Cost reimbursement</a:t>
                      </a:r>
                      <a:endParaRPr kumimoji="0" lang="he-IL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Region </a:t>
                      </a:r>
                      <a:endParaRPr kumimoji="0" lang="he-IL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84340"/>
                  </a:ext>
                </a:extLst>
              </a:tr>
              <a:tr h="950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Latin America , Central America &amp; Caribbean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61748"/>
                  </a:ext>
                </a:extLst>
              </a:tr>
              <a:tr h="652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Sub-Saharan Africa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84323"/>
                  </a:ext>
                </a:extLst>
              </a:tr>
              <a:tr h="479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 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Europe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715677"/>
                  </a:ext>
                </a:extLst>
              </a:tr>
              <a:tr h="652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Middle East  &amp; North Africa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92812"/>
                  </a:ext>
                </a:extLst>
              </a:tr>
              <a:tr h="479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Asia &amp; pacific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65910"/>
                  </a:ext>
                </a:extLst>
              </a:tr>
              <a:tr h="479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13</a:t>
                      </a: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 </a:t>
                      </a: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69926"/>
                  </a:ext>
                </a:extLst>
              </a:tr>
            </a:tbl>
          </a:graphicData>
        </a:graphic>
      </p:graphicFrame>
      <p:sp>
        <p:nvSpPr>
          <p:cNvPr id="54317" name="TextBox 4">
            <a:extLst>
              <a:ext uri="{FF2B5EF4-FFF2-40B4-BE49-F238E27FC236}">
                <a16:creationId xmlns:a16="http://schemas.microsoft.com/office/drawing/2014/main" id="{33C85EBB-41D4-2640-8455-97B2666D1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804" y="336869"/>
            <a:ext cx="8683349" cy="52228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Types of entreprise </a:t>
            </a:r>
            <a:r>
              <a:rPr lang="fr-FR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incentives</a:t>
            </a:r>
            <a:r>
              <a:rPr lang="fr-FR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fr-FR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schemes</a:t>
            </a:r>
            <a:endParaRPr lang="he-IL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509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2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2983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3982D-3A38-4037-8C1A-EE26B932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55489B0-4EAE-4CA8-995B-1FAEA8A38ED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73002" y="274638"/>
          <a:ext cx="8840679" cy="630825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82270">
                  <a:extLst>
                    <a:ext uri="{9D8B030D-6E8A-4147-A177-3AD203B41FA5}">
                      <a16:colId xmlns:a16="http://schemas.microsoft.com/office/drawing/2014/main" val="3597101050"/>
                    </a:ext>
                  </a:extLst>
                </a:gridCol>
                <a:gridCol w="1420819">
                  <a:extLst>
                    <a:ext uri="{9D8B030D-6E8A-4147-A177-3AD203B41FA5}">
                      <a16:colId xmlns:a16="http://schemas.microsoft.com/office/drawing/2014/main" val="1360855368"/>
                    </a:ext>
                  </a:extLst>
                </a:gridCol>
                <a:gridCol w="1541123">
                  <a:extLst>
                    <a:ext uri="{9D8B030D-6E8A-4147-A177-3AD203B41FA5}">
                      <a16:colId xmlns:a16="http://schemas.microsoft.com/office/drawing/2014/main" val="3132442427"/>
                    </a:ext>
                  </a:extLst>
                </a:gridCol>
                <a:gridCol w="544531">
                  <a:extLst>
                    <a:ext uri="{9D8B030D-6E8A-4147-A177-3AD203B41FA5}">
                      <a16:colId xmlns:a16="http://schemas.microsoft.com/office/drawing/2014/main" val="2005849850"/>
                    </a:ext>
                  </a:extLst>
                </a:gridCol>
                <a:gridCol w="1084105">
                  <a:extLst>
                    <a:ext uri="{9D8B030D-6E8A-4147-A177-3AD203B41FA5}">
                      <a16:colId xmlns:a16="http://schemas.microsoft.com/office/drawing/2014/main" val="3662251679"/>
                    </a:ext>
                  </a:extLst>
                </a:gridCol>
                <a:gridCol w="390071">
                  <a:extLst>
                    <a:ext uri="{9D8B030D-6E8A-4147-A177-3AD203B41FA5}">
                      <a16:colId xmlns:a16="http://schemas.microsoft.com/office/drawing/2014/main" val="3594017067"/>
                    </a:ext>
                  </a:extLst>
                </a:gridCol>
                <a:gridCol w="3477760">
                  <a:extLst>
                    <a:ext uri="{9D8B030D-6E8A-4147-A177-3AD203B41FA5}">
                      <a16:colId xmlns:a16="http://schemas.microsoft.com/office/drawing/2014/main" val="1534845085"/>
                    </a:ext>
                  </a:extLst>
                </a:gridCol>
              </a:tblGrid>
              <a:tr h="5131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N°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TAXES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OBSERVATIONS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1632923134"/>
                  </a:ext>
                </a:extLst>
              </a:tr>
              <a:tr h="9389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BENIN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d’Apprentissage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2%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Cette taxe est intégrée au Versement Patronal sur Salaires qui est de 6% actuellement [n’est pas reversée au Fonds]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3122130852"/>
                  </a:ext>
                </a:extLst>
              </a:tr>
              <a:tr h="9389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BURKINA FASO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à la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Taxe assise sur la masse salariale des entreprises [n’est pas reversée au FAFPA]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1864297086"/>
                  </a:ext>
                </a:extLst>
              </a:tr>
              <a:tr h="9389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CENTRAFRIQUE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Contribution patronale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assise sur la masse salariale et collectée directement par l’Agence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3273665442"/>
                  </a:ext>
                </a:extLst>
              </a:tr>
              <a:tr h="6212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COTE-D’IVOIRE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Taxe à la formation professionnelle continue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1,2%.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Taxe d’apprentissage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reversée au Fonds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3807917005"/>
                  </a:ext>
                </a:extLst>
              </a:tr>
              <a:tr h="9389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GUINEE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à la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1,5%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collectée directement par l’Office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2930037227"/>
                  </a:ext>
                </a:extLst>
              </a:tr>
              <a:tr h="12565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MALI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de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Taxe assise sur la masse salariale des entreprises publiques et privées sauf les entreprises minières. [Reversée au FAFPA avec quelques difficultés actuellement]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1193658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578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345A9-F1F2-4DF5-8B2B-DDD149C0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1EF1168-5594-4DCB-A8ED-6C25A2F8062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73000" y="274638"/>
          <a:ext cx="8840678" cy="608506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82269">
                  <a:extLst>
                    <a:ext uri="{9D8B030D-6E8A-4147-A177-3AD203B41FA5}">
                      <a16:colId xmlns:a16="http://schemas.microsoft.com/office/drawing/2014/main" val="2630403052"/>
                    </a:ext>
                  </a:extLst>
                </a:gridCol>
                <a:gridCol w="1234295">
                  <a:extLst>
                    <a:ext uri="{9D8B030D-6E8A-4147-A177-3AD203B41FA5}">
                      <a16:colId xmlns:a16="http://schemas.microsoft.com/office/drawing/2014/main" val="3676775325"/>
                    </a:ext>
                  </a:extLst>
                </a:gridCol>
                <a:gridCol w="1552989">
                  <a:extLst>
                    <a:ext uri="{9D8B030D-6E8A-4147-A177-3AD203B41FA5}">
                      <a16:colId xmlns:a16="http://schemas.microsoft.com/office/drawing/2014/main" val="3132696053"/>
                    </a:ext>
                  </a:extLst>
                </a:gridCol>
                <a:gridCol w="924674">
                  <a:extLst>
                    <a:ext uri="{9D8B030D-6E8A-4147-A177-3AD203B41FA5}">
                      <a16:colId xmlns:a16="http://schemas.microsoft.com/office/drawing/2014/main" val="3680385192"/>
                    </a:ext>
                  </a:extLst>
                </a:gridCol>
                <a:gridCol w="308225">
                  <a:extLst>
                    <a:ext uri="{9D8B030D-6E8A-4147-A177-3AD203B41FA5}">
                      <a16:colId xmlns:a16="http://schemas.microsoft.com/office/drawing/2014/main" val="813117387"/>
                    </a:ext>
                  </a:extLst>
                </a:gridCol>
                <a:gridCol w="390418">
                  <a:extLst>
                    <a:ext uri="{9D8B030D-6E8A-4147-A177-3AD203B41FA5}">
                      <a16:colId xmlns:a16="http://schemas.microsoft.com/office/drawing/2014/main" val="3213010170"/>
                    </a:ext>
                  </a:extLst>
                </a:gridCol>
                <a:gridCol w="4047808">
                  <a:extLst>
                    <a:ext uri="{9D8B030D-6E8A-4147-A177-3AD203B41FA5}">
                      <a16:colId xmlns:a16="http://schemas.microsoft.com/office/drawing/2014/main" val="1412292674"/>
                    </a:ext>
                  </a:extLst>
                </a:gridCol>
              </a:tblGrid>
              <a:tr h="3871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N°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TAXES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OBSERVATIONS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4286138657"/>
                  </a:ext>
                </a:extLst>
              </a:tr>
              <a:tr h="7084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NIGER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à la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Taxe assise sur la masse salariale des entreprises. [Reversée au FAFPA]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533316275"/>
                  </a:ext>
                </a:extLst>
              </a:tr>
              <a:tr h="11877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SENEGAL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Contribution Forfaitaire à la Charge des Employeurs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assise sur la masse salariale des entreprises sauf l’Etat, les collectivités locales, les organismes publics ou parapublics, étrangers ou internationaux. [Reversée aux organismes]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3528528242"/>
                  </a:ext>
                </a:extLst>
              </a:tr>
              <a:tr h="7084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TCHAD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à la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collectée directement par le Fonds.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645126578"/>
                  </a:ext>
                </a:extLst>
              </a:tr>
              <a:tr h="2146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TOGO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à la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5% de la patente sur le Chiffre d’affaires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La taxe de 1% sur la masse salariale est remplacée par une patente de 5% sur le chiffre d’affaires des entreprises depuis janvier 2019. 5% de la collecte de cette taxe sur le chiffre d’affaires sont ristournés au Fonds National d’Apprentissage, de Formation et de Perfectionnement Professionnels (FNAFPP). Le reste est affecté comme suit : 30% au Budget Général de l’Etat, 50% aux collectivités territoriales, 5% au Fonds Spécial de Développement et 10% à l’Office Togolais des recettes.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1375637716"/>
                  </a:ext>
                </a:extLst>
              </a:tr>
              <a:tr h="9467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CONGO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à la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Le Congo vient de créer un nouveau Fonds dont le fonctionnement échappe pour le moment aux services du RAFPRO.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199143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117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Amérique latine &amp; les Caraïbes (1/2)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899050"/>
          <a:ext cx="8229600" cy="3845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Pays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Institution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Taux de prélèvement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 Barbade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Conseil d'EFTP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Jamaïque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HEART/Trust NTA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Bolivie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INFOCAL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Brésil</a:t>
                      </a:r>
                      <a:endParaRPr kumimoji="0" lang="fr-CH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SENAI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Colombie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SENA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Costa Rica</a:t>
                      </a:r>
                      <a:endParaRPr kumimoji="0" lang="fr-CH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INA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1,5%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République dominicaine</a:t>
                      </a:r>
                      <a:endParaRPr kumimoji="0" lang="fr-CH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INFOTEP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Équateur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SECAP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0,5%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83616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200" dirty="0" err="1"/>
              <a:t>Understand</a:t>
            </a:r>
            <a:r>
              <a:rPr lang="fr-FR" sz="3200" dirty="0"/>
              <a:t>: </a:t>
            </a:r>
          </a:p>
          <a:p>
            <a:pPr lvl="1"/>
            <a:r>
              <a:rPr lang="fr-FR" sz="2800" dirty="0"/>
              <a:t>The </a:t>
            </a:r>
            <a:r>
              <a:rPr lang="fr-FR" sz="2800" dirty="0" err="1"/>
              <a:t>rationale</a:t>
            </a:r>
            <a:r>
              <a:rPr lang="fr-FR" sz="2800" dirty="0"/>
              <a:t> for alternative </a:t>
            </a:r>
            <a:r>
              <a:rPr lang="fr-FR" sz="2800" dirty="0" err="1"/>
              <a:t>financing</a:t>
            </a:r>
            <a:r>
              <a:rPr lang="fr-FR" sz="2800" dirty="0"/>
              <a:t> ;  </a:t>
            </a:r>
          </a:p>
          <a:p>
            <a:pPr lvl="1"/>
            <a:r>
              <a:rPr lang="fr-FR" sz="2800" dirty="0"/>
              <a:t>The alternative sources for </a:t>
            </a:r>
            <a:r>
              <a:rPr lang="fr-FR" sz="2800" dirty="0" err="1"/>
              <a:t>financing</a:t>
            </a:r>
            <a:r>
              <a:rPr lang="fr-FR" sz="2800" dirty="0"/>
              <a:t> TVET;</a:t>
            </a:r>
          </a:p>
          <a:p>
            <a:pPr lvl="1"/>
            <a:r>
              <a:rPr lang="fr-FR" sz="2800" dirty="0"/>
              <a:t>The </a:t>
            </a:r>
            <a:r>
              <a:rPr lang="fr-FR" sz="2800" dirty="0" err="1"/>
              <a:t>advantages</a:t>
            </a:r>
            <a:r>
              <a:rPr lang="fr-FR" sz="2800" dirty="0"/>
              <a:t> and </a:t>
            </a:r>
            <a:r>
              <a:rPr lang="fr-FR" sz="2800" dirty="0" err="1"/>
              <a:t>inconveniences</a:t>
            </a:r>
            <a:r>
              <a:rPr lang="fr-FR" sz="2800" dirty="0"/>
              <a:t>;</a:t>
            </a:r>
          </a:p>
          <a:p>
            <a:pPr lvl="1"/>
            <a:r>
              <a:rPr lang="fr-FR" sz="2800" dirty="0"/>
              <a:t>The implications for </a:t>
            </a:r>
            <a:r>
              <a:rPr lang="fr-FR" sz="2800" dirty="0" err="1"/>
              <a:t>TVETpolicies</a:t>
            </a:r>
            <a:r>
              <a:rPr lang="fr-FR" sz="2800" dirty="0"/>
              <a:t>;</a:t>
            </a:r>
          </a:p>
          <a:p>
            <a:pPr lvl="1"/>
            <a:r>
              <a:rPr lang="fr-FR" sz="2800" dirty="0"/>
              <a:t>The management and </a:t>
            </a:r>
            <a:r>
              <a:rPr lang="fr-FR" sz="2800" dirty="0" err="1"/>
              <a:t>responsability</a:t>
            </a:r>
            <a:r>
              <a:rPr lang="fr-FR" sz="2800" dirty="0"/>
              <a:t> of Training Funds.</a:t>
            </a:r>
          </a:p>
        </p:txBody>
      </p:sp>
    </p:spTree>
    <p:extLst>
      <p:ext uri="{BB962C8B-B14F-4D97-AF65-F5344CB8AC3E}">
        <p14:creationId xmlns:p14="http://schemas.microsoft.com/office/powerpoint/2010/main" val="760154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Amérique latine &amp; les Caraïbes (2/2)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849240"/>
          <a:ext cx="8229600" cy="38811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Pays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Institution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Taux de prélèvement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Salvador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INSAFORP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1%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Guatemala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INTECAP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0,98%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Honduras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INFOP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Nicaragua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INATEC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Panama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INADEH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15 % Fonds de séc soc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Paraguay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SNPP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Pérou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SENCICO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.0025% de dépenses liées au matériel de travail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Uruguay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CONET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0,25%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29510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Moyen-Orient et Afrique du Nord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2484292"/>
          <a:ext cx="8229600" cy="24942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Pays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Institution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Taux de prélèvement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Algérie 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FNAC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0,5%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Bahreïn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1-3%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Jordanie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Fonds de soutien à l'EFTP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0,5%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Maroc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OFPPT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1,6%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Tunisie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FOPROFA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249384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Europe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529298"/>
          <a:ext cx="8229600" cy="46685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09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Pays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Institution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Taux de prélèvement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Belgique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Fonds de form. sectoriel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0,1-0,6%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Chypre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HRDA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0,5%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Danemark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Montant fixe par employé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France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OPCA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1,5%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Hongrie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DTF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1,5%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Italie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 Fonds sectoriels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0,3%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Irlande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NTF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0,7%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Pays-Bas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89 Fonds sectoriels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0,67-2,5%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Pologne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4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Slovénie</a:t>
                      </a: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4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Espagne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FORCEM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0,6-1,0%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4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RU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 Comptes de compétences sectorielles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0,5-2,5%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13774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Asie</a:t>
            </a:r>
            <a:r>
              <a:rPr lang="en-US" dirty="0"/>
              <a:t> &amp; </a:t>
            </a:r>
            <a:r>
              <a:rPr lang="en-US" dirty="0" err="1"/>
              <a:t>Pacifique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2397128"/>
          <a:ext cx="8229600" cy="25196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Pays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Institution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Taux de prélèvement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Corée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0,5%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Malaisie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HRDF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0,5 -1,0%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Marshall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NTF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Prélèvements sur les travailleurs étrangers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Nouvelle Zélande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Le taux varie par secteur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Singapour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SDF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934569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Characteristics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911500"/>
          <a:ext cx="8229600" cy="36616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Pays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Institution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Structure du conseil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Brésil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SENAI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SENAC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Bipartite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Colombie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SENA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Chili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SENCE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La Barbade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Conseil d'EFTP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  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Costa Rica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INA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Équateur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SECAP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Panama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INAFORP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Pérou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SENATI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354510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E" sz="3200" dirty="0"/>
              <a:t>Thanks for your attention, for more information </a:t>
            </a:r>
          </a:p>
          <a:p>
            <a:pPr marL="0" indent="0" algn="ctr">
              <a:buNone/>
            </a:pPr>
            <a:r>
              <a:rPr lang="en-IE" sz="3200" dirty="0"/>
              <a:t>do see alexis.hoyaux@ec.europa.eu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Financing </a:t>
            </a:r>
            <a:r>
              <a:rPr lang="en-US" dirty="0"/>
              <a:t>: </a:t>
            </a:r>
            <a:r>
              <a:rPr lang="en-US" dirty="0" smtClean="0"/>
              <a:t>different dimensions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COSTING </a:t>
            </a:r>
            <a:r>
              <a:rPr lang="en-US" dirty="0"/>
              <a:t>: How the cost of measures and policies envisaged are </a:t>
            </a:r>
            <a:r>
              <a:rPr lang="en-US" i="1" dirty="0" smtClean="0"/>
              <a:t>estimated </a:t>
            </a:r>
            <a:r>
              <a:rPr lang="en-US" dirty="0"/>
              <a:t>in order to inform policy making, and put in </a:t>
            </a:r>
            <a:r>
              <a:rPr lang="en-US" dirty="0" smtClean="0"/>
              <a:t>relation </a:t>
            </a:r>
            <a:r>
              <a:rPr lang="en-US" dirty="0"/>
              <a:t>(or compared) to the cost of running the current system as it is ? </a:t>
            </a:r>
          </a:p>
          <a:p>
            <a:r>
              <a:rPr lang="en-US" dirty="0" smtClean="0"/>
              <a:t>BUDGETING</a:t>
            </a:r>
            <a:r>
              <a:rPr lang="en-US" dirty="0"/>
              <a:t>: How the budget is </a:t>
            </a:r>
            <a:r>
              <a:rPr lang="en-US" i="1" dirty="0"/>
              <a:t>planned </a:t>
            </a:r>
            <a:r>
              <a:rPr lang="en-US" dirty="0"/>
              <a:t>to cover the cost of the VET policy </a:t>
            </a:r>
            <a:endParaRPr lang="en-US" dirty="0" smtClean="0"/>
          </a:p>
          <a:p>
            <a:r>
              <a:rPr lang="en-US" dirty="0" smtClean="0"/>
              <a:t>FINANCING/RESOURCING</a:t>
            </a:r>
            <a:r>
              <a:rPr lang="en-US" dirty="0"/>
              <a:t>: How the money is </a:t>
            </a:r>
            <a:r>
              <a:rPr lang="en-US" i="1" dirty="0"/>
              <a:t>raised </a:t>
            </a:r>
            <a:r>
              <a:rPr lang="en-US" dirty="0"/>
              <a:t>in order to fund the VET </a:t>
            </a:r>
            <a:r>
              <a:rPr lang="en-US" dirty="0" smtClean="0"/>
              <a:t>system </a:t>
            </a:r>
            <a:r>
              <a:rPr lang="en-US" dirty="0"/>
              <a:t>(including where it comes from)? </a:t>
            </a:r>
          </a:p>
          <a:p>
            <a:r>
              <a:rPr lang="en-US" dirty="0" smtClean="0"/>
              <a:t>FUNDING</a:t>
            </a:r>
            <a:r>
              <a:rPr lang="en-US" dirty="0"/>
              <a:t>: How the money is </a:t>
            </a:r>
            <a:r>
              <a:rPr lang="en-US" i="1" dirty="0"/>
              <a:t>distributed </a:t>
            </a:r>
            <a:r>
              <a:rPr lang="en-US" dirty="0"/>
              <a:t>within the VET system (including where it goes to)?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85273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Education and Training</a:t>
            </a:r>
            <a:endParaRPr lang="fr-FR" dirty="0"/>
          </a:p>
        </p:txBody>
      </p:sp>
      <p:sp>
        <p:nvSpPr>
          <p:cNvPr id="5" name="AutoShape 77"/>
          <p:cNvSpPr>
            <a:spLocks noChangeArrowheads="1"/>
          </p:cNvSpPr>
          <p:nvPr/>
        </p:nvSpPr>
        <p:spPr bwMode="auto">
          <a:xfrm>
            <a:off x="4110038" y="1541464"/>
            <a:ext cx="4166454" cy="987425"/>
          </a:xfrm>
          <a:prstGeom prst="flowChartAlternateProcess">
            <a:avLst/>
          </a:prstGeom>
          <a:solidFill>
            <a:srgbClr val="EF7B08"/>
          </a:solidFill>
          <a:ln w="25400">
            <a:solidFill>
              <a:srgbClr val="4A5D6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H" sz="2000" b="1" dirty="0">
              <a:solidFill>
                <a:srgbClr val="FFFFFF"/>
              </a:solidFill>
            </a:endParaRPr>
          </a:p>
          <a:p>
            <a:pPr algn="ctr"/>
            <a:r>
              <a:rPr lang="fr-CH" sz="2000" b="1" dirty="0">
                <a:solidFill>
                  <a:srgbClr val="FFFFFF"/>
                </a:solidFill>
                <a:latin typeface="Arial"/>
                <a:cs typeface="Arial"/>
              </a:rPr>
              <a:t>Initial and </a:t>
            </a:r>
            <a:r>
              <a:rPr lang="fr-CH" sz="2000" b="1" dirty="0" err="1">
                <a:solidFill>
                  <a:srgbClr val="FFFFFF"/>
                </a:solidFill>
                <a:latin typeface="Arial"/>
                <a:cs typeface="Arial"/>
              </a:rPr>
              <a:t>pre-empl</a:t>
            </a:r>
            <a:r>
              <a:rPr lang="fr-CH" sz="2000" b="1" dirty="0">
                <a:solidFill>
                  <a:srgbClr val="FFFFFF"/>
                </a:solidFill>
                <a:latin typeface="Arial"/>
                <a:cs typeface="Arial"/>
              </a:rPr>
              <a:t> training</a:t>
            </a:r>
          </a:p>
          <a:p>
            <a:pPr algn="ctr"/>
            <a:r>
              <a:rPr lang="fr-CH" sz="1600" b="1" dirty="0" err="1">
                <a:solidFill>
                  <a:srgbClr val="4A5D6F"/>
                </a:solidFill>
                <a:latin typeface="Arial"/>
                <a:cs typeface="Arial"/>
              </a:rPr>
              <a:t>Prepare</a:t>
            </a:r>
            <a:r>
              <a:rPr lang="fr-CH" sz="1600" b="1" dirty="0">
                <a:solidFill>
                  <a:srgbClr val="4A5D6F"/>
                </a:solidFill>
                <a:latin typeface="Arial"/>
                <a:cs typeface="Arial"/>
              </a:rPr>
              <a:t> the future of </a:t>
            </a:r>
            <a:r>
              <a:rPr lang="fr-CH" sz="1600" b="1" dirty="0" err="1">
                <a:solidFill>
                  <a:srgbClr val="4A5D6F"/>
                </a:solidFill>
                <a:latin typeface="Arial"/>
                <a:cs typeface="Arial"/>
              </a:rPr>
              <a:t>employment</a:t>
            </a:r>
            <a:endParaRPr lang="fr-CH" sz="1600" b="1" dirty="0">
              <a:solidFill>
                <a:srgbClr val="4A5D6F"/>
              </a:solidFill>
              <a:latin typeface="Arial"/>
              <a:cs typeface="Arial"/>
            </a:endParaRPr>
          </a:p>
          <a:p>
            <a:pPr algn="ctr"/>
            <a:r>
              <a:rPr lang="fr-CH" dirty="0">
                <a:solidFill>
                  <a:srgbClr val="0066FF"/>
                </a:solidFill>
              </a:rPr>
              <a:t>	</a:t>
            </a:r>
          </a:p>
        </p:txBody>
      </p:sp>
      <p:sp>
        <p:nvSpPr>
          <p:cNvPr id="6" name="AutoShape 77"/>
          <p:cNvSpPr>
            <a:spLocks noChangeArrowheads="1"/>
          </p:cNvSpPr>
          <p:nvPr/>
        </p:nvSpPr>
        <p:spPr bwMode="auto">
          <a:xfrm>
            <a:off x="4911726" y="3273425"/>
            <a:ext cx="2495550" cy="990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 b="1" dirty="0">
                <a:solidFill>
                  <a:srgbClr val="000000"/>
                </a:solidFill>
              </a:rPr>
              <a:t>  </a:t>
            </a:r>
            <a:r>
              <a:rPr lang="fr-CH" sz="2000" b="1" dirty="0" err="1">
                <a:solidFill>
                  <a:srgbClr val="000000"/>
                </a:solidFill>
              </a:rPr>
              <a:t>Educ</a:t>
            </a:r>
            <a:r>
              <a:rPr lang="fr-CH" sz="2000" b="1" dirty="0">
                <a:solidFill>
                  <a:srgbClr val="000000"/>
                </a:solidFill>
              </a:rPr>
              <a:t>/Training</a:t>
            </a:r>
            <a:endParaRPr lang="fr-CH" dirty="0">
              <a:solidFill>
                <a:srgbClr val="0066FF"/>
              </a:solidFill>
            </a:endParaRPr>
          </a:p>
        </p:txBody>
      </p:sp>
      <p:sp>
        <p:nvSpPr>
          <p:cNvPr id="9" name="AutoShape 77"/>
          <p:cNvSpPr>
            <a:spLocks noChangeArrowheads="1"/>
          </p:cNvSpPr>
          <p:nvPr/>
        </p:nvSpPr>
        <p:spPr bwMode="auto">
          <a:xfrm>
            <a:off x="4202327" y="4972050"/>
            <a:ext cx="3760788" cy="987425"/>
          </a:xfrm>
          <a:prstGeom prst="flowChartAlternateProcess">
            <a:avLst/>
          </a:prstGeom>
          <a:solidFill>
            <a:srgbClr val="64A2BA"/>
          </a:solidFill>
          <a:ln w="9525">
            <a:solidFill>
              <a:srgbClr val="4A5D6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sz="20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fr-CH" sz="2000" b="1" dirty="0" err="1">
                <a:solidFill>
                  <a:srgbClr val="000000"/>
                </a:solidFill>
                <a:latin typeface="Arial"/>
                <a:cs typeface="Arial"/>
              </a:rPr>
              <a:t>Recycling</a:t>
            </a:r>
            <a:r>
              <a:rPr lang="fr-CH"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fr-CH" sz="1400" b="1" dirty="0" err="1">
                <a:solidFill>
                  <a:srgbClr val="4A5D6F"/>
                </a:solidFill>
                <a:latin typeface="Arial"/>
                <a:cs typeface="Arial"/>
              </a:rPr>
              <a:t>Changing</a:t>
            </a:r>
            <a:r>
              <a:rPr lang="fr-CH" sz="1400" b="1" dirty="0">
                <a:solidFill>
                  <a:srgbClr val="4A5D6F"/>
                </a:solidFill>
                <a:latin typeface="Arial"/>
                <a:cs typeface="Arial"/>
              </a:rPr>
              <a:t> profession and </a:t>
            </a:r>
            <a:r>
              <a:rPr lang="fr-CH" sz="1400" b="1" dirty="0" err="1">
                <a:solidFill>
                  <a:srgbClr val="4A5D6F"/>
                </a:solidFill>
                <a:latin typeface="Arial"/>
                <a:cs typeface="Arial"/>
              </a:rPr>
              <a:t>competences</a:t>
            </a:r>
            <a:endParaRPr lang="fr-CH" sz="1400" b="1" dirty="0">
              <a:solidFill>
                <a:srgbClr val="4A5D6F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CH" sz="20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fr-CH" dirty="0">
                <a:solidFill>
                  <a:srgbClr val="0066FF"/>
                </a:solidFill>
              </a:rPr>
              <a:t>	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7405689" y="3833812"/>
            <a:ext cx="625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6070601" y="4265613"/>
            <a:ext cx="0" cy="706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110038" y="3689350"/>
            <a:ext cx="801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6070601" y="2559051"/>
            <a:ext cx="0" cy="706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utoShape 77"/>
          <p:cNvSpPr>
            <a:spLocks noChangeArrowheads="1"/>
          </p:cNvSpPr>
          <p:nvPr/>
        </p:nvSpPr>
        <p:spPr bwMode="auto">
          <a:xfrm>
            <a:off x="8031164" y="3186112"/>
            <a:ext cx="2333625" cy="1295400"/>
          </a:xfrm>
          <a:prstGeom prst="flowChartAlternateProcess">
            <a:avLst/>
          </a:prstGeom>
          <a:solidFill>
            <a:srgbClr val="3C3C3B"/>
          </a:solidFill>
          <a:ln w="25400">
            <a:solidFill>
              <a:srgbClr val="4A5D6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H" sz="2000" b="1" dirty="0">
              <a:solidFill>
                <a:srgbClr val="FFFFFF"/>
              </a:solidFill>
            </a:endParaRPr>
          </a:p>
          <a:p>
            <a:pPr algn="ctr"/>
            <a:r>
              <a:rPr lang="fr-CH" b="1" dirty="0" err="1">
                <a:solidFill>
                  <a:srgbClr val="000000"/>
                </a:solidFill>
                <a:latin typeface="Arial"/>
                <a:cs typeface="Arial"/>
              </a:rPr>
              <a:t>Targeted</a:t>
            </a:r>
            <a:r>
              <a:rPr lang="fr-CH" b="1" dirty="0">
                <a:solidFill>
                  <a:srgbClr val="000000"/>
                </a:solidFill>
                <a:latin typeface="Arial"/>
                <a:cs typeface="Arial"/>
              </a:rPr>
              <a:t> groups</a:t>
            </a:r>
          </a:p>
          <a:p>
            <a:pPr algn="ctr"/>
            <a:r>
              <a:rPr lang="fr-CH" b="1" dirty="0" err="1">
                <a:solidFill>
                  <a:srgbClr val="000000"/>
                </a:solidFill>
                <a:latin typeface="Arial"/>
                <a:cs typeface="Arial"/>
              </a:rPr>
              <a:t>Equity</a:t>
            </a:r>
            <a:endParaRPr lang="fr-CH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CH" sz="1200" b="1" dirty="0">
                <a:solidFill>
                  <a:srgbClr val="FFFFFF"/>
                </a:solidFill>
                <a:latin typeface="Arial"/>
                <a:cs typeface="Arial"/>
              </a:rPr>
              <a:t>Initiative for </a:t>
            </a:r>
            <a:r>
              <a:rPr lang="fr-CH" sz="1200" b="1" dirty="0" err="1">
                <a:solidFill>
                  <a:srgbClr val="FFFFFF"/>
                </a:solidFill>
                <a:latin typeface="Arial"/>
                <a:cs typeface="Arial"/>
              </a:rPr>
              <a:t>youth</a:t>
            </a:r>
            <a:r>
              <a:rPr lang="fr-CH"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fr-CH" sz="1200" b="1" dirty="0" err="1">
                <a:solidFill>
                  <a:srgbClr val="FFFFFF"/>
                </a:solidFill>
                <a:latin typeface="Arial"/>
                <a:cs typeface="Arial"/>
              </a:rPr>
              <a:t>employment</a:t>
            </a:r>
            <a:endParaRPr lang="fr-CH" sz="1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fr-CH" dirty="0">
              <a:solidFill>
                <a:srgbClr val="0066FF"/>
              </a:solidFill>
            </a:endParaRPr>
          </a:p>
        </p:txBody>
      </p:sp>
      <p:sp>
        <p:nvSpPr>
          <p:cNvPr id="21" name="AutoShape 77"/>
          <p:cNvSpPr>
            <a:spLocks noChangeArrowheads="1"/>
          </p:cNvSpPr>
          <p:nvPr/>
        </p:nvSpPr>
        <p:spPr bwMode="auto">
          <a:xfrm>
            <a:off x="1776414" y="3041650"/>
            <a:ext cx="2333625" cy="1295400"/>
          </a:xfrm>
          <a:prstGeom prst="flowChartAlternateProcess">
            <a:avLst/>
          </a:prstGeom>
          <a:solidFill>
            <a:srgbClr val="B2CC3B"/>
          </a:solidFill>
          <a:ln w="25400">
            <a:solidFill>
              <a:srgbClr val="4A5D6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600" b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fr-CH" sz="2400" b="1" dirty="0">
                <a:solidFill>
                  <a:srgbClr val="000000"/>
                </a:solidFill>
                <a:latin typeface="Arial"/>
                <a:cs typeface="Arial"/>
              </a:rPr>
              <a:t>C-VT. </a:t>
            </a:r>
          </a:p>
          <a:p>
            <a:pPr algn="ctr"/>
            <a:r>
              <a:rPr lang="fr-CH" sz="1100" b="1" dirty="0" err="1">
                <a:solidFill>
                  <a:srgbClr val="4A5D6F"/>
                </a:solidFill>
                <a:latin typeface="Arial"/>
                <a:cs typeface="Arial"/>
              </a:rPr>
              <a:t>Continuous</a:t>
            </a:r>
            <a:r>
              <a:rPr lang="fr-CH" sz="1100" b="1" dirty="0">
                <a:solidFill>
                  <a:srgbClr val="4A5D6F"/>
                </a:solidFill>
                <a:latin typeface="Arial"/>
                <a:cs typeface="Arial"/>
              </a:rPr>
              <a:t> </a:t>
            </a:r>
            <a:r>
              <a:rPr lang="fr-CH" sz="1100" b="1" dirty="0" err="1">
                <a:solidFill>
                  <a:srgbClr val="4A5D6F"/>
                </a:solidFill>
                <a:latin typeface="Arial"/>
                <a:cs typeface="Arial"/>
              </a:rPr>
              <a:t>apprenticeship</a:t>
            </a:r>
            <a:r>
              <a:rPr lang="fr-CH" sz="1100" b="1" dirty="0">
                <a:solidFill>
                  <a:srgbClr val="4A5D6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fr-CH" sz="1100" b="1" dirty="0">
                <a:solidFill>
                  <a:srgbClr val="4A5D6F"/>
                </a:solidFill>
                <a:latin typeface="Arial"/>
                <a:cs typeface="Arial"/>
              </a:rPr>
              <a:t>for </a:t>
            </a:r>
            <a:r>
              <a:rPr lang="fr-CH" sz="1100" b="1" dirty="0" err="1">
                <a:solidFill>
                  <a:srgbClr val="4A5D6F"/>
                </a:solidFill>
                <a:latin typeface="Arial"/>
                <a:cs typeface="Arial"/>
              </a:rPr>
              <a:t>employability</a:t>
            </a:r>
            <a:r>
              <a:rPr lang="fr-CH" sz="2000" dirty="0">
                <a:solidFill>
                  <a:srgbClr val="0066FF"/>
                </a:solidFill>
                <a:latin typeface="Arial"/>
                <a:cs typeface="Arial"/>
              </a:rPr>
              <a:t>	</a:t>
            </a:r>
            <a:endParaRPr lang="fr-CH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26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VET for what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8000" b="1" dirty="0"/>
              <a:t>Objectives at national </a:t>
            </a:r>
            <a:r>
              <a:rPr lang="fr-FR" sz="8000" b="1" dirty="0" err="1" smtClean="0"/>
              <a:t>level</a:t>
            </a:r>
            <a:r>
              <a:rPr lang="fr-FR" sz="8000" b="1" dirty="0" smtClean="0"/>
              <a:t>: </a:t>
            </a:r>
            <a:r>
              <a:rPr lang="fr-FR" sz="6400" dirty="0" smtClean="0"/>
              <a:t>To </a:t>
            </a:r>
            <a:r>
              <a:rPr lang="fr-FR" sz="6400" dirty="0" err="1"/>
              <a:t>increase</a:t>
            </a:r>
            <a:r>
              <a:rPr lang="fr-FR" sz="6400" dirty="0"/>
              <a:t> the qualifications and </a:t>
            </a:r>
            <a:r>
              <a:rPr lang="fr-FR" sz="6400" dirty="0" err="1"/>
              <a:t>needed</a:t>
            </a:r>
            <a:r>
              <a:rPr lang="fr-FR" sz="6400" dirty="0"/>
              <a:t> </a:t>
            </a:r>
            <a:r>
              <a:rPr lang="fr-FR" sz="6400" dirty="0" err="1"/>
              <a:t>competences</a:t>
            </a:r>
            <a:r>
              <a:rPr lang="fr-FR" sz="6400" dirty="0"/>
              <a:t> for the </a:t>
            </a:r>
            <a:r>
              <a:rPr lang="fr-FR" sz="6400" dirty="0" err="1"/>
              <a:t>economical</a:t>
            </a:r>
            <a:r>
              <a:rPr lang="fr-FR" sz="6400" dirty="0"/>
              <a:t>, </a:t>
            </a:r>
            <a:r>
              <a:rPr lang="fr-FR" sz="6400" dirty="0" err="1"/>
              <a:t>industrial</a:t>
            </a:r>
            <a:r>
              <a:rPr lang="fr-FR" sz="6400" dirty="0"/>
              <a:t> and social </a:t>
            </a:r>
            <a:r>
              <a:rPr lang="fr-FR" sz="6400" dirty="0" err="1"/>
              <a:t>needs</a:t>
            </a:r>
            <a:r>
              <a:rPr lang="fr-FR" sz="6400" dirty="0"/>
              <a:t> of the </a:t>
            </a:r>
            <a:r>
              <a:rPr lang="fr-FR" sz="6400" dirty="0" smtClean="0"/>
              <a:t>society; To </a:t>
            </a:r>
            <a:r>
              <a:rPr lang="fr-FR" sz="6400" dirty="0" err="1"/>
              <a:t>increase</a:t>
            </a:r>
            <a:r>
              <a:rPr lang="fr-FR" sz="6400" dirty="0"/>
              <a:t> the </a:t>
            </a:r>
            <a:r>
              <a:rPr lang="fr-FR" sz="6400" dirty="0" smtClean="0"/>
              <a:t>GDP; To </a:t>
            </a:r>
            <a:r>
              <a:rPr lang="fr-FR" sz="6400" dirty="0" err="1"/>
              <a:t>facilitate</a:t>
            </a:r>
            <a:r>
              <a:rPr lang="fr-FR" sz="6400" dirty="0"/>
              <a:t> the </a:t>
            </a:r>
            <a:r>
              <a:rPr lang="fr-FR" sz="6400" dirty="0" err="1"/>
              <a:t>technological</a:t>
            </a:r>
            <a:r>
              <a:rPr lang="fr-FR" sz="6400" dirty="0"/>
              <a:t> </a:t>
            </a:r>
            <a:r>
              <a:rPr lang="fr-FR" sz="6400" dirty="0" err="1" smtClean="0"/>
              <a:t>development</a:t>
            </a:r>
            <a:r>
              <a:rPr lang="fr-FR" sz="6400" dirty="0" smtClean="0"/>
              <a:t>; To </a:t>
            </a:r>
            <a:r>
              <a:rPr lang="fr-FR" sz="6400" dirty="0" err="1"/>
              <a:t>provide</a:t>
            </a:r>
            <a:r>
              <a:rPr lang="fr-FR" sz="6400" dirty="0"/>
              <a:t> a support for </a:t>
            </a:r>
            <a:r>
              <a:rPr lang="fr-FR" sz="6400" dirty="0" err="1"/>
              <a:t>domestic</a:t>
            </a:r>
            <a:r>
              <a:rPr lang="fr-FR" sz="6400" dirty="0"/>
              <a:t> </a:t>
            </a:r>
            <a:r>
              <a:rPr lang="fr-FR" sz="6400" dirty="0" err="1"/>
              <a:t>growth</a:t>
            </a:r>
            <a:r>
              <a:rPr lang="fr-FR" sz="6400" dirty="0"/>
              <a:t> and </a:t>
            </a:r>
            <a:r>
              <a:rPr lang="fr-FR" sz="6400" dirty="0" err="1"/>
              <a:t>economical</a:t>
            </a:r>
            <a:r>
              <a:rPr lang="fr-FR" sz="6400" dirty="0"/>
              <a:t> </a:t>
            </a:r>
            <a:r>
              <a:rPr lang="fr-FR" sz="6400" dirty="0" err="1"/>
              <a:t>development</a:t>
            </a:r>
            <a:endParaRPr lang="fr-FR" sz="6400" dirty="0"/>
          </a:p>
          <a:p>
            <a:endParaRPr lang="fr-FR" dirty="0"/>
          </a:p>
          <a:p>
            <a:r>
              <a:rPr lang="fr-FR" sz="8000" b="1" dirty="0"/>
              <a:t>Objectives at an </a:t>
            </a:r>
            <a:r>
              <a:rPr lang="fr-FR" sz="8000" b="1" dirty="0" err="1"/>
              <a:t>individual</a:t>
            </a:r>
            <a:r>
              <a:rPr lang="fr-FR" sz="8000" b="1" dirty="0"/>
              <a:t> </a:t>
            </a:r>
            <a:r>
              <a:rPr lang="fr-FR" sz="8000" b="1" dirty="0" err="1" smtClean="0"/>
              <a:t>level</a:t>
            </a:r>
            <a:r>
              <a:rPr lang="fr-FR" sz="8000" b="1" dirty="0" smtClean="0"/>
              <a:t>: </a:t>
            </a:r>
            <a:r>
              <a:rPr lang="fr-FR" sz="6400" dirty="0" err="1" smtClean="0"/>
              <a:t>Needed</a:t>
            </a:r>
            <a:r>
              <a:rPr lang="fr-FR" sz="6400" dirty="0" smtClean="0"/>
              <a:t> </a:t>
            </a:r>
            <a:r>
              <a:rPr lang="fr-FR" sz="6400" dirty="0" err="1"/>
              <a:t>competences</a:t>
            </a:r>
            <a:r>
              <a:rPr lang="fr-FR" sz="6400" dirty="0"/>
              <a:t> to </a:t>
            </a:r>
            <a:r>
              <a:rPr lang="fr-FR" sz="6400" dirty="0" err="1"/>
              <a:t>improve</a:t>
            </a:r>
            <a:r>
              <a:rPr lang="fr-FR" sz="6400" dirty="0"/>
              <a:t> </a:t>
            </a:r>
            <a:r>
              <a:rPr lang="fr-FR" sz="6400" dirty="0" err="1"/>
              <a:t>income</a:t>
            </a:r>
            <a:r>
              <a:rPr lang="fr-FR" sz="6400" dirty="0"/>
              <a:t> and </a:t>
            </a:r>
            <a:r>
              <a:rPr lang="fr-FR" sz="6400" dirty="0" err="1" smtClean="0"/>
              <a:t>employment</a:t>
            </a:r>
            <a:r>
              <a:rPr lang="fr-FR" sz="6400" dirty="0" smtClean="0"/>
              <a:t>; </a:t>
            </a:r>
            <a:r>
              <a:rPr lang="fr-FR" sz="6400" dirty="0" err="1" smtClean="0"/>
              <a:t>Skilling</a:t>
            </a:r>
            <a:r>
              <a:rPr lang="fr-FR" sz="6400" dirty="0" smtClean="0"/>
              <a:t> </a:t>
            </a:r>
            <a:r>
              <a:rPr lang="fr-FR" sz="6400" dirty="0"/>
              <a:t>up </a:t>
            </a:r>
            <a:r>
              <a:rPr lang="fr-FR" sz="6400" dirty="0" err="1"/>
              <a:t>competences</a:t>
            </a:r>
            <a:r>
              <a:rPr lang="fr-FR" sz="6400" dirty="0"/>
              <a:t> in </a:t>
            </a:r>
            <a:r>
              <a:rPr lang="fr-FR" sz="6400" dirty="0" err="1"/>
              <a:t>order</a:t>
            </a:r>
            <a:r>
              <a:rPr lang="fr-FR" sz="6400" dirty="0"/>
              <a:t> to </a:t>
            </a:r>
            <a:r>
              <a:rPr lang="fr-FR" sz="6400" dirty="0" err="1"/>
              <a:t>respond</a:t>
            </a:r>
            <a:r>
              <a:rPr lang="fr-FR" sz="6400" dirty="0"/>
              <a:t> to </a:t>
            </a:r>
            <a:r>
              <a:rPr lang="fr-FR" sz="6400" dirty="0" err="1"/>
              <a:t>technological</a:t>
            </a:r>
            <a:r>
              <a:rPr lang="fr-FR" sz="6400" dirty="0"/>
              <a:t>/</a:t>
            </a:r>
            <a:r>
              <a:rPr lang="fr-FR" sz="6400" dirty="0" err="1"/>
              <a:t>industrial</a:t>
            </a:r>
            <a:r>
              <a:rPr lang="fr-FR" sz="6400" dirty="0"/>
              <a:t> </a:t>
            </a:r>
            <a:r>
              <a:rPr lang="fr-FR" sz="6400" dirty="0" smtClean="0"/>
              <a:t>changes; Training/</a:t>
            </a:r>
            <a:r>
              <a:rPr lang="fr-FR" sz="6400" dirty="0" err="1" smtClean="0"/>
              <a:t>recycling</a:t>
            </a:r>
            <a:r>
              <a:rPr lang="fr-FR" sz="6400" dirty="0" smtClean="0"/>
              <a:t> </a:t>
            </a:r>
            <a:r>
              <a:rPr lang="fr-FR" sz="6400" dirty="0"/>
              <a:t>the </a:t>
            </a:r>
            <a:r>
              <a:rPr lang="fr-FR" sz="6400" dirty="0" err="1" smtClean="0"/>
              <a:t>unemployed</a:t>
            </a:r>
            <a:r>
              <a:rPr lang="fr-FR" sz="6400" dirty="0" smtClean="0"/>
              <a:t>; </a:t>
            </a:r>
            <a:r>
              <a:rPr lang="fr-FR" sz="6400" dirty="0" err="1" smtClean="0"/>
              <a:t>Satisfy</a:t>
            </a:r>
            <a:r>
              <a:rPr lang="fr-FR" sz="6400" dirty="0" smtClean="0"/>
              <a:t> </a:t>
            </a:r>
            <a:r>
              <a:rPr lang="fr-FR" sz="6400" dirty="0"/>
              <a:t>the </a:t>
            </a:r>
            <a:r>
              <a:rPr lang="fr-FR" sz="6400" dirty="0" err="1"/>
              <a:t>needs</a:t>
            </a:r>
            <a:r>
              <a:rPr lang="fr-FR" sz="6400" dirty="0"/>
              <a:t> of </a:t>
            </a:r>
            <a:r>
              <a:rPr lang="fr-FR" sz="6400" dirty="0" err="1"/>
              <a:t>minority-disabled-etc</a:t>
            </a:r>
            <a:r>
              <a:rPr lang="fr-FR" sz="6400" dirty="0"/>
              <a:t> groups</a:t>
            </a:r>
          </a:p>
        </p:txBody>
      </p:sp>
    </p:spTree>
    <p:extLst>
      <p:ext uri="{BB962C8B-B14F-4D97-AF65-F5344CB8AC3E}">
        <p14:creationId xmlns:p14="http://schemas.microsoft.com/office/powerpoint/2010/main" val="1364134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Five major challenges on </a:t>
            </a:r>
            <a:r>
              <a:rPr lang="fr-FR" dirty="0" err="1" smtClean="0"/>
              <a:t>financing</a:t>
            </a:r>
            <a:r>
              <a:rPr lang="fr-FR" dirty="0" smtClean="0"/>
              <a:t> TVET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3000" b="1" dirty="0"/>
              <a:t>The mobilisation of ressources </a:t>
            </a:r>
            <a:r>
              <a:rPr lang="fr-FR" sz="3000" b="1" dirty="0" err="1"/>
              <a:t>thru</a:t>
            </a:r>
            <a:r>
              <a:rPr lang="fr-FR" sz="3000" b="1" dirty="0"/>
              <a:t> </a:t>
            </a:r>
            <a:r>
              <a:rPr lang="fr-FR" sz="3000" b="1" dirty="0" err="1"/>
              <a:t>cost</a:t>
            </a:r>
            <a:r>
              <a:rPr lang="fr-FR" sz="3000" b="1" dirty="0"/>
              <a:t> sharing:</a:t>
            </a:r>
          </a:p>
          <a:p>
            <a:pPr marL="0" indent="0">
              <a:buNone/>
            </a:pPr>
            <a:endParaRPr lang="fr-FR" sz="2300" dirty="0"/>
          </a:p>
          <a:p>
            <a:pPr marL="457200" indent="-457200">
              <a:buFont typeface="+mj-lt"/>
              <a:buAutoNum type="arabicPeriod"/>
            </a:pPr>
            <a:r>
              <a:rPr lang="fr-FR" sz="4800" dirty="0" smtClean="0"/>
              <a:t>For the public </a:t>
            </a:r>
            <a:r>
              <a:rPr lang="fr-FR" sz="4800" dirty="0" err="1" smtClean="0"/>
              <a:t>funding</a:t>
            </a:r>
            <a:r>
              <a:rPr lang="fr-FR" sz="4800" dirty="0" smtClean="0"/>
              <a:t> </a:t>
            </a:r>
            <a:r>
              <a:rPr lang="fr-FR" sz="4800" dirty="0"/>
              <a:t>: </a:t>
            </a:r>
            <a:r>
              <a:rPr lang="fr-FR" sz="4800" dirty="0" err="1" smtClean="0"/>
              <a:t>levies</a:t>
            </a:r>
            <a:endParaRPr lang="fr-FR" sz="4800" dirty="0"/>
          </a:p>
          <a:p>
            <a:pPr>
              <a:buFont typeface="+mj-lt"/>
              <a:buAutoNum type="arabicPeriod"/>
            </a:pPr>
            <a:endParaRPr lang="fr-FR" sz="4800" dirty="0"/>
          </a:p>
          <a:p>
            <a:pPr marL="457200" indent="-457200">
              <a:buFont typeface="+mj-lt"/>
              <a:buAutoNum type="arabicPeriod"/>
            </a:pPr>
            <a:r>
              <a:rPr lang="fr-FR" sz="4800" dirty="0" smtClean="0"/>
              <a:t>For the training providers: inscription </a:t>
            </a:r>
            <a:r>
              <a:rPr lang="fr-FR" sz="4800" dirty="0" err="1" smtClean="0"/>
              <a:t>fees</a:t>
            </a:r>
            <a:endParaRPr lang="fr-FR" sz="4800" dirty="0"/>
          </a:p>
          <a:p>
            <a:pPr>
              <a:buFont typeface="+mj-lt"/>
              <a:buAutoNum type="arabicPeriod"/>
            </a:pPr>
            <a:endParaRPr lang="fr-FR" sz="4800" dirty="0"/>
          </a:p>
          <a:p>
            <a:pPr marL="457200" indent="-457200">
              <a:buFont typeface="+mj-lt"/>
              <a:buAutoNum type="arabicPeriod"/>
            </a:pPr>
            <a:r>
              <a:rPr lang="fr-FR" sz="4800" dirty="0" err="1" smtClean="0"/>
              <a:t>Financing</a:t>
            </a:r>
            <a:r>
              <a:rPr lang="fr-FR" sz="4800" dirty="0" smtClean="0"/>
              <a:t> public VTC: formula </a:t>
            </a:r>
            <a:r>
              <a:rPr lang="fr-FR" sz="4800" dirty="0" err="1" smtClean="0"/>
              <a:t>funding</a:t>
            </a:r>
            <a:endParaRPr lang="fr-FR" sz="4800" dirty="0"/>
          </a:p>
          <a:p>
            <a:pPr>
              <a:buFont typeface="+mj-lt"/>
              <a:buAutoNum type="arabicPeriod"/>
            </a:pPr>
            <a:endParaRPr lang="fr-FR" sz="4800" dirty="0"/>
          </a:p>
          <a:p>
            <a:pPr marL="457200" indent="-457200">
              <a:buFont typeface="+mj-lt"/>
              <a:buAutoNum type="arabicPeriod"/>
            </a:pPr>
            <a:r>
              <a:rPr lang="fr-FR" sz="4800" dirty="0" err="1" smtClean="0"/>
              <a:t>Incentives</a:t>
            </a:r>
            <a:r>
              <a:rPr lang="fr-FR" sz="4800" dirty="0" smtClean="0"/>
              <a:t> for training in entreprise: training </a:t>
            </a:r>
            <a:r>
              <a:rPr lang="fr-FR" sz="4800" dirty="0" err="1" smtClean="0"/>
              <a:t>levies</a:t>
            </a:r>
            <a:r>
              <a:rPr lang="fr-FR" sz="4800" dirty="0" smtClean="0"/>
              <a:t>-exemptions</a:t>
            </a:r>
            <a:endParaRPr lang="fr-FR" sz="4800" dirty="0"/>
          </a:p>
          <a:p>
            <a:pPr>
              <a:buFont typeface="+mj-lt"/>
              <a:buAutoNum type="arabicPeriod"/>
            </a:pPr>
            <a:endParaRPr lang="fr-FR" sz="4800" dirty="0"/>
          </a:p>
          <a:p>
            <a:pPr marL="457200" indent="-457200">
              <a:buFont typeface="+mj-lt"/>
              <a:buAutoNum type="arabicPeriod"/>
            </a:pPr>
            <a:r>
              <a:rPr lang="fr-FR" sz="4800" dirty="0"/>
              <a:t>Questions </a:t>
            </a:r>
            <a:r>
              <a:rPr lang="fr-FR" sz="4800" dirty="0" smtClean="0"/>
              <a:t>of social </a:t>
            </a:r>
            <a:r>
              <a:rPr lang="fr-FR" sz="4800" dirty="0" err="1" smtClean="0"/>
              <a:t>aid</a:t>
            </a:r>
            <a:r>
              <a:rPr lang="fr-FR" sz="4800" dirty="0" smtClean="0"/>
              <a:t> and </a:t>
            </a:r>
            <a:r>
              <a:rPr lang="fr-FR" sz="4800" dirty="0" err="1" smtClean="0"/>
              <a:t>equity</a:t>
            </a:r>
            <a:r>
              <a:rPr lang="fr-FR" sz="4800" dirty="0" smtClean="0"/>
              <a:t>: training vouchers</a:t>
            </a:r>
            <a:endParaRPr lang="fr-FR" sz="4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94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 of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1" dirty="0"/>
              <a:t>1) Interventionist: direct / state-owned </a:t>
            </a:r>
            <a:endParaRPr lang="en-US" sz="1400" dirty="0"/>
          </a:p>
          <a:p>
            <a:r>
              <a:rPr lang="en-US" sz="1400" b="1" dirty="0"/>
              <a:t>2) Incentive: transfers for: </a:t>
            </a:r>
            <a:endParaRPr lang="en-US" sz="1400" dirty="0"/>
          </a:p>
          <a:p>
            <a:r>
              <a:rPr lang="en-US" sz="1400" dirty="0"/>
              <a:t>•  Local authorities </a:t>
            </a:r>
          </a:p>
          <a:p>
            <a:r>
              <a:rPr lang="en-US" sz="1400" dirty="0"/>
              <a:t>•  Autonomous public institutions </a:t>
            </a:r>
          </a:p>
          <a:p>
            <a:r>
              <a:rPr lang="en-US" sz="1400" dirty="0"/>
              <a:t>•  Households, enterprises and PT </a:t>
            </a:r>
          </a:p>
          <a:p>
            <a:r>
              <a:rPr lang="en-US" sz="1400" dirty="0"/>
              <a:t>promoters </a:t>
            </a:r>
          </a:p>
          <a:p>
            <a:r>
              <a:rPr lang="en-US" sz="1400" b="1" dirty="0"/>
              <a:t>3) Creator of partnerships </a:t>
            </a:r>
            <a:endParaRPr lang="en-US" sz="1400" dirty="0"/>
          </a:p>
          <a:p>
            <a:pPr lvl="1"/>
            <a:r>
              <a:rPr lang="en-US" sz="1400" dirty="0"/>
              <a:t>•  Public and private enterprises </a:t>
            </a:r>
          </a:p>
          <a:p>
            <a:pPr lvl="1"/>
            <a:r>
              <a:rPr lang="en-US" sz="1400" dirty="0"/>
              <a:t>•  Banks / microfinance institutions </a:t>
            </a:r>
          </a:p>
          <a:p>
            <a:pPr lvl="1"/>
            <a:r>
              <a:rPr lang="en-US" sz="1400" dirty="0"/>
              <a:t>•  Public and private promoters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1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Single source of financing-direct intervention-</a:t>
            </a:r>
            <a:br>
              <a:rPr lang="en-US" sz="2400" dirty="0"/>
            </a:br>
            <a:r>
              <a:rPr lang="en-US" sz="2400" dirty="0"/>
              <a:t>general state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400" b="1" dirty="0"/>
              <a:t>Financing professional training </a:t>
            </a:r>
            <a:r>
              <a:rPr lang="en-US" sz="4400" b="1" dirty="0" err="1"/>
              <a:t>centres</a:t>
            </a:r>
            <a:r>
              <a:rPr lang="en-US" sz="4400" b="1" dirty="0"/>
              <a:t> </a:t>
            </a:r>
            <a:endParaRPr lang="en-US" sz="4400" dirty="0"/>
          </a:p>
          <a:p>
            <a:r>
              <a:rPr lang="en-US" sz="4400" dirty="0"/>
              <a:t>•  Registration in the general budget = administration of credits </a:t>
            </a:r>
          </a:p>
          <a:p>
            <a:r>
              <a:rPr lang="en-US" sz="4400" dirty="0"/>
              <a:t>•  Main method of action = little autonomy </a:t>
            </a:r>
          </a:p>
          <a:p>
            <a:r>
              <a:rPr lang="en-US" sz="4400" b="1" dirty="0"/>
              <a:t>Problems</a:t>
            </a:r>
            <a:r>
              <a:rPr lang="en-US" sz="4400" dirty="0"/>
              <a:t>: </a:t>
            </a:r>
          </a:p>
          <a:p>
            <a:r>
              <a:rPr lang="en-US" sz="4400" dirty="0"/>
              <a:t>•  Scarce resources </a:t>
            </a:r>
          </a:p>
          <a:p>
            <a:r>
              <a:rPr lang="en-US" sz="4400" dirty="0"/>
              <a:t>•  Lots of wages, lack of investment and </a:t>
            </a:r>
            <a:r>
              <a:rPr lang="en-US" sz="4400" dirty="0" smtClean="0"/>
              <a:t>work </a:t>
            </a:r>
            <a:r>
              <a:rPr lang="en-US" sz="4400" dirty="0"/>
              <a:t>materials </a:t>
            </a:r>
          </a:p>
          <a:p>
            <a:r>
              <a:rPr lang="en-US" sz="4400" dirty="0"/>
              <a:t>•  Inflexibility in human resources </a:t>
            </a:r>
          </a:p>
          <a:p>
            <a:r>
              <a:rPr lang="en-US" sz="4400" dirty="0"/>
              <a:t>•  Lack of relations with the private sector / </a:t>
            </a:r>
            <a:r>
              <a:rPr lang="en-US" sz="4400" dirty="0" smtClean="0"/>
              <a:t>enterprises </a:t>
            </a:r>
            <a:r>
              <a:rPr lang="en-US" sz="4400" dirty="0"/>
              <a:t>/tradesmen </a:t>
            </a:r>
          </a:p>
          <a:p>
            <a:r>
              <a:rPr lang="en-US" sz="4400" dirty="0"/>
              <a:t>•  Poor integration of actors = poor </a:t>
            </a:r>
            <a:r>
              <a:rPr lang="en-US" sz="4400" dirty="0" smtClean="0"/>
              <a:t>performance </a:t>
            </a:r>
            <a:endParaRPr lang="en-US" sz="4400" dirty="0"/>
          </a:p>
          <a:p>
            <a:r>
              <a:rPr lang="en-US" sz="4400" dirty="0"/>
              <a:t>•  Low returns / contribution from </a:t>
            </a:r>
            <a:r>
              <a:rPr lang="en-US" sz="4400" dirty="0" smtClean="0"/>
              <a:t>households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2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Single source </a:t>
            </a:r>
            <a:r>
              <a:rPr lang="fr-FR" dirty="0" err="1" smtClean="0"/>
              <a:t>financing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Problems </a:t>
            </a:r>
          </a:p>
          <a:p>
            <a:r>
              <a:rPr lang="en-US" sz="2000" dirty="0"/>
              <a:t>Inadequate funding </a:t>
            </a:r>
          </a:p>
          <a:p>
            <a:r>
              <a:rPr lang="en-US" sz="2000" dirty="0"/>
              <a:t>Difficulty in meeting skills needs of employers </a:t>
            </a:r>
          </a:p>
          <a:p>
            <a:r>
              <a:rPr lang="en-US" sz="2000" dirty="0"/>
              <a:t>Lack of culture of quality lifelong learning </a:t>
            </a:r>
          </a:p>
          <a:p>
            <a:r>
              <a:rPr lang="en-US" sz="2000" dirty="0"/>
              <a:t>Lack of continuity - implementing training policies </a:t>
            </a:r>
          </a:p>
          <a:p>
            <a:r>
              <a:rPr lang="en-US" sz="2000" dirty="0"/>
              <a:t>Control of curriculum </a:t>
            </a:r>
          </a:p>
          <a:p>
            <a:r>
              <a:rPr lang="en-US" sz="2000" dirty="0"/>
              <a:t>Control of resources in accordance political and economic factors; lack of accountability </a:t>
            </a:r>
          </a:p>
          <a:p>
            <a:r>
              <a:rPr lang="en-US" sz="2000" dirty="0"/>
              <a:t>Control decisions- institution lacks autonomy, bad management </a:t>
            </a:r>
          </a:p>
          <a:p>
            <a:r>
              <a:rPr lang="en-US" sz="2000" dirty="0"/>
              <a:t>Impact of political and economical changes on TVET sources</a:t>
            </a:r>
          </a:p>
          <a:p>
            <a:endParaRPr lang="en-US" dirty="0"/>
          </a:p>
          <a:p>
            <a:pPr marL="457200" lvl="1" indent="0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6161804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05446CC665A48A81EE6EB83C8EB71" ma:contentTypeVersion="6" ma:contentTypeDescription="Create a new document." ma:contentTypeScope="" ma:versionID="6a2861f81a8f021827eaf651b10e0dce">
  <xsd:schema xmlns:xsd="http://www.w3.org/2001/XMLSchema" xmlns:xs="http://www.w3.org/2001/XMLSchema" xmlns:p="http://schemas.microsoft.com/office/2006/metadata/properties" xmlns:ns2="db2ac159-ab1f-4eee-9445-534d17aac9c4" xmlns:ns3="d6b2250c-dc3b-4a20-965d-62ac2eebb400" targetNamespace="http://schemas.microsoft.com/office/2006/metadata/properties" ma:root="true" ma:fieldsID="0b9f032d10bbeabd82445d8481f5e782" ns2:_="" ns3:_="">
    <xsd:import namespace="db2ac159-ab1f-4eee-9445-534d17aac9c4"/>
    <xsd:import namespace="d6b2250c-dc3b-4a20-965d-62ac2eebb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ac159-ab1f-4eee-9445-534d17aac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2250c-dc3b-4a20-965d-62ac2eebb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6E6DA8-F01F-4037-ACA8-4DE06D02C03B}"/>
</file>

<file path=customXml/itemProps2.xml><?xml version="1.0" encoding="utf-8"?>
<ds:datastoreItem xmlns:ds="http://schemas.openxmlformats.org/officeDocument/2006/customXml" ds:itemID="{221F47F6-3FA3-4526-82D1-6B48C094491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F16A6B-94CD-4F6E-B607-09E7AA5554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</TotalTime>
  <Words>1545</Words>
  <Application>Microsoft Office PowerPoint</Application>
  <PresentationFormat>Widescreen</PresentationFormat>
  <Paragraphs>487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Garamond</vt:lpstr>
      <vt:lpstr>Times New Roman</vt:lpstr>
      <vt:lpstr>Wingdings</vt:lpstr>
      <vt:lpstr>Office Theme</vt:lpstr>
      <vt:lpstr> </vt:lpstr>
      <vt:lpstr>Objectives</vt:lpstr>
      <vt:lpstr> Financing : different dimensions </vt:lpstr>
      <vt:lpstr> Education and Training</vt:lpstr>
      <vt:lpstr>VET for what ?</vt:lpstr>
      <vt:lpstr>Five major challenges on financing TVET</vt:lpstr>
      <vt:lpstr>Role of the State</vt:lpstr>
      <vt:lpstr>Single source of financing-direct intervention- general state budget</vt:lpstr>
      <vt:lpstr>Single source financing</vt:lpstr>
      <vt:lpstr>Multi source advantages</vt:lpstr>
      <vt:lpstr>PowerPoint Presentation</vt:lpstr>
      <vt:lpstr>Types of levy financing</vt:lpstr>
      <vt:lpstr>Types of levy financing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Amérique latine &amp; les Caraïbes (1/2) </vt:lpstr>
      <vt:lpstr>Amérique latine &amp; les Caraïbes (2/2) </vt:lpstr>
      <vt:lpstr>Moyen-Orient et Afrique du Nord </vt:lpstr>
      <vt:lpstr> Europe </vt:lpstr>
      <vt:lpstr>Asie &amp; Pacifique </vt:lpstr>
      <vt:lpstr>Characteristics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HOYAUX Alexis (INTPA)</cp:lastModifiedBy>
  <cp:revision>208</cp:revision>
  <dcterms:created xsi:type="dcterms:W3CDTF">2019-08-09T12:06:42Z</dcterms:created>
  <dcterms:modified xsi:type="dcterms:W3CDTF">2022-10-19T13:13:37Z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0x0101001DD36E4CF2EBEB4480D513B1F84EE30D</vt:lpwstr>
  </property>
</Properties>
</file>