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8" r:id="rId5"/>
    <p:sldId id="285" r:id="rId6"/>
    <p:sldId id="286" r:id="rId7"/>
    <p:sldId id="331" r:id="rId8"/>
    <p:sldId id="332" r:id="rId9"/>
    <p:sldId id="333" r:id="rId10"/>
    <p:sldId id="334" r:id="rId11"/>
    <p:sldId id="335" r:id="rId12"/>
    <p:sldId id="337" r:id="rId13"/>
    <p:sldId id="336" r:id="rId14"/>
    <p:sldId id="338" r:id="rId15"/>
    <p:sldId id="339" r:id="rId16"/>
    <p:sldId id="340" r:id="rId17"/>
    <p:sldId id="341" r:id="rId18"/>
    <p:sldId id="342" r:id="rId19"/>
    <p:sldId id="343" r:id="rId20"/>
    <p:sldId id="344" r:id="rId21"/>
    <p:sldId id="345" r:id="rId22"/>
    <p:sldId id="346" r:id="rId23"/>
    <p:sldId id="3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39"/>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73"/>
  </p:normalViewPr>
  <p:slideViewPr>
    <p:cSldViewPr snapToGrid="0">
      <p:cViewPr varScale="1">
        <p:scale>
          <a:sx n="65" d="100"/>
          <a:sy n="65" d="100"/>
        </p:scale>
        <p:origin x="724" y="40"/>
      </p:cViewPr>
      <p:guideLst>
        <p:guide orient="horz" pos="2069"/>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306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15/02/2022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15/02/2022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51883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91901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108398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50" r:id="rId6"/>
    <p:sldLayoutId id="2147483660" r:id="rId7"/>
    <p:sldLayoutId id="2147483652" r:id="rId8"/>
    <p:sldLayoutId id="2147483661" r:id="rId9"/>
    <p:sldLayoutId id="2147483653" r:id="rId10"/>
    <p:sldLayoutId id="2147483658" r:id="rId11"/>
    <p:sldLayoutId id="2147483663" r:id="rId12"/>
    <p:sldLayoutId id="2147483664" r:id="rId13"/>
    <p:sldLayoutId id="2147483665" r:id="rId14"/>
    <p:sldLayoutId id="2147483659" r:id="rId15"/>
    <p:sldLayoutId id="2147483654" r:id="rId16"/>
    <p:sldLayoutId id="2147483655"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fr-FR" sz="4000" dirty="0"/>
              <a:t>Public </a:t>
            </a:r>
            <a:r>
              <a:rPr lang="fr-FR" sz="4000" dirty="0" err="1"/>
              <a:t>Private</a:t>
            </a:r>
            <a:r>
              <a:rPr lang="fr-FR" sz="4000" dirty="0"/>
              <a:t> </a:t>
            </a:r>
            <a:r>
              <a:rPr lang="fr-FR" sz="4000" dirty="0" err="1"/>
              <a:t>Partnership</a:t>
            </a:r>
            <a:r>
              <a:rPr lang="fr-FR" sz="4000" dirty="0"/>
              <a:t> in VET</a:t>
            </a:r>
            <a:br>
              <a:rPr lang="fr-FR" sz="4000" dirty="0"/>
            </a:br>
            <a:r>
              <a:rPr lang="fr-FR" sz="4000" dirty="0"/>
              <a:t>on the </a:t>
            </a:r>
            <a:r>
              <a:rPr lang="fr-FR" sz="4000" dirty="0" err="1"/>
              <a:t>level</a:t>
            </a:r>
            <a:r>
              <a:rPr lang="fr-FR" sz="4000" dirty="0"/>
              <a:t> of </a:t>
            </a:r>
            <a:r>
              <a:rPr lang="fr-FR" sz="4000" dirty="0" err="1"/>
              <a:t>Vocational</a:t>
            </a:r>
            <a:r>
              <a:rPr lang="fr-FR" sz="4000" dirty="0"/>
              <a:t> Training </a:t>
            </a:r>
            <a:r>
              <a:rPr lang="fr-FR" sz="4000" dirty="0" err="1"/>
              <a:t>Centers</a:t>
            </a:r>
            <a:r>
              <a:rPr lang="fr-FR" sz="4000" dirty="0"/>
              <a:t> </a:t>
            </a:r>
            <a:endParaRPr lang="en-GB" sz="4000" dirty="0"/>
          </a:p>
        </p:txBody>
      </p:sp>
      <p:sp>
        <p:nvSpPr>
          <p:cNvPr id="7" name="Subtitle 6"/>
          <p:cNvSpPr>
            <a:spLocks noGrp="1"/>
          </p:cNvSpPr>
          <p:nvPr>
            <p:ph type="subTitle" idx="1"/>
          </p:nvPr>
        </p:nvSpPr>
        <p:spPr>
          <a:xfrm>
            <a:off x="1071351" y="3067333"/>
            <a:ext cx="10065224" cy="897754"/>
          </a:xfrm>
        </p:spPr>
        <p:txBody>
          <a:bodyPr/>
          <a:lstStyle/>
          <a:p>
            <a:pPr algn="ctr"/>
            <a:r>
              <a:rPr lang="en-GB" b="1" i="1" u="sng" dirty="0">
                <a:solidFill>
                  <a:schemeClr val="bg1"/>
                </a:solidFill>
                <a:latin typeface="Trebuchet MS" pitchFamily="18" charset="0"/>
              </a:rPr>
              <a:t>How to generate private sector resources</a:t>
            </a:r>
            <a:r>
              <a:rPr lang="fr-FR" b="1" i="1" u="sng" dirty="0">
                <a:solidFill>
                  <a:schemeClr val="bg1"/>
                </a:solidFill>
              </a:rPr>
              <a:t> </a:t>
            </a:r>
          </a:p>
          <a:p>
            <a:endParaRPr lang="fr-FR" b="1" dirty="0">
              <a:solidFill>
                <a:schemeClr val="tx1"/>
              </a:solidFill>
            </a:endParaRPr>
          </a:p>
          <a:p>
            <a:endParaRPr lang="en-GB" dirty="0"/>
          </a:p>
        </p:txBody>
      </p:sp>
      <p:sp>
        <p:nvSpPr>
          <p:cNvPr id="8" name="Text Placeholder 7"/>
          <p:cNvSpPr>
            <a:spLocks noGrp="1"/>
          </p:cNvSpPr>
          <p:nvPr>
            <p:ph type="body" sz="quarter" idx="13"/>
          </p:nvPr>
        </p:nvSpPr>
        <p:spPr/>
        <p:txBody>
          <a:bodyPr/>
          <a:lstStyle/>
          <a:p>
            <a:r>
              <a:rPr lang="en-GB" dirty="0"/>
              <a:t>Alexis </a:t>
            </a:r>
            <a:r>
              <a:rPr lang="en-GB" dirty="0" err="1"/>
              <a:t>Hoyaux</a:t>
            </a:r>
            <a:r>
              <a:rPr lang="en-GB" dirty="0"/>
              <a:t>, E2 DG-INTPA</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ctr">
              <a:buNone/>
            </a:pPr>
            <a:endParaRPr lang="en-US" sz="1000" dirty="0"/>
          </a:p>
          <a:p>
            <a:r>
              <a:rPr lang="fr-FR" sz="4000" dirty="0"/>
              <a:t>A PPP </a:t>
            </a:r>
            <a:r>
              <a:rPr lang="fr-FR" sz="4000" dirty="0" err="1"/>
              <a:t>is</a:t>
            </a:r>
            <a:r>
              <a:rPr lang="fr-FR" sz="4000" dirty="0"/>
              <a:t> an arrangement </a:t>
            </a:r>
            <a:r>
              <a:rPr lang="fr-FR" sz="4000" dirty="0" err="1"/>
              <a:t>between</a:t>
            </a:r>
            <a:r>
              <a:rPr lang="fr-FR" sz="4000" dirty="0"/>
              <a:t> the </a:t>
            </a:r>
            <a:r>
              <a:rPr lang="fr-FR" sz="4000" dirty="0" err="1"/>
              <a:t>private</a:t>
            </a:r>
            <a:r>
              <a:rPr lang="fr-FR" sz="4000" dirty="0"/>
              <a:t> and the public </a:t>
            </a:r>
            <a:r>
              <a:rPr lang="fr-FR" sz="4000" dirty="0" err="1"/>
              <a:t>sector</a:t>
            </a:r>
            <a:r>
              <a:rPr lang="fr-FR" sz="4000" dirty="0"/>
              <a:t>, </a:t>
            </a:r>
            <a:r>
              <a:rPr lang="fr-FR" sz="4000" dirty="0" err="1"/>
              <a:t>which</a:t>
            </a:r>
            <a:r>
              <a:rPr lang="fr-FR" sz="4000" dirty="0"/>
              <a:t> </a:t>
            </a:r>
            <a:r>
              <a:rPr lang="fr-FR" sz="4000" dirty="0" err="1"/>
              <a:t>aims</a:t>
            </a:r>
            <a:r>
              <a:rPr lang="fr-FR" sz="4000" dirty="0"/>
              <a:t> to </a:t>
            </a:r>
            <a:r>
              <a:rPr lang="fr-FR" sz="4000" dirty="0" err="1"/>
              <a:t>deliver</a:t>
            </a:r>
            <a:r>
              <a:rPr lang="fr-FR" sz="4000" dirty="0"/>
              <a:t> public services in a more efficient </a:t>
            </a:r>
            <a:r>
              <a:rPr lang="fr-FR" sz="4000" dirty="0" err="1"/>
              <a:t>manner</a:t>
            </a:r>
            <a:r>
              <a:rPr lang="fr-FR" sz="4000" dirty="0"/>
              <a:t> and to </a:t>
            </a:r>
            <a:r>
              <a:rPr lang="fr-FR" sz="4000" dirty="0" err="1"/>
              <a:t>generate</a:t>
            </a:r>
            <a:r>
              <a:rPr lang="fr-FR" sz="4000" dirty="0"/>
              <a:t> public </a:t>
            </a:r>
            <a:r>
              <a:rPr lang="fr-FR" sz="4000" dirty="0" err="1"/>
              <a:t>sector</a:t>
            </a:r>
            <a:r>
              <a:rPr lang="fr-FR" sz="4000" dirty="0"/>
              <a:t> </a:t>
            </a:r>
            <a:r>
              <a:rPr lang="fr-FR" sz="4000" dirty="0" err="1"/>
              <a:t>asset</a:t>
            </a:r>
            <a:r>
              <a:rPr lang="fr-FR" sz="4000" dirty="0"/>
              <a:t> by </a:t>
            </a:r>
            <a:r>
              <a:rPr lang="fr-FR" sz="4000" dirty="0" err="1"/>
              <a:t>making</a:t>
            </a:r>
            <a:r>
              <a:rPr lang="fr-FR" sz="4000" dirty="0"/>
              <a:t> use of the </a:t>
            </a:r>
            <a:r>
              <a:rPr lang="fr-FR" sz="4000" dirty="0" err="1"/>
              <a:t>private</a:t>
            </a:r>
            <a:r>
              <a:rPr lang="fr-FR" sz="4000" dirty="0"/>
              <a:t> </a:t>
            </a:r>
            <a:r>
              <a:rPr lang="fr-FR" sz="4000" dirty="0" err="1"/>
              <a:t>sector’s</a:t>
            </a:r>
            <a:r>
              <a:rPr lang="fr-FR" sz="4000" dirty="0"/>
              <a:t> </a:t>
            </a:r>
            <a:r>
              <a:rPr lang="fr-FR" sz="4000" dirty="0" err="1"/>
              <a:t>resources</a:t>
            </a:r>
            <a:r>
              <a:rPr lang="fr-FR" sz="4000" dirty="0"/>
              <a:t> and expertise. </a:t>
            </a:r>
            <a:endParaRPr lang="en-US" sz="4000" dirty="0"/>
          </a:p>
          <a:p>
            <a:endParaRPr lang="en-US" dirty="0"/>
          </a:p>
          <a:p>
            <a:endParaRPr lang="en-US" dirty="0"/>
          </a:p>
        </p:txBody>
      </p:sp>
      <p:sp>
        <p:nvSpPr>
          <p:cNvPr id="3" name="Title 2"/>
          <p:cNvSpPr>
            <a:spLocks noGrp="1"/>
          </p:cNvSpPr>
          <p:nvPr>
            <p:ph type="title"/>
          </p:nvPr>
        </p:nvSpPr>
        <p:spPr/>
        <p:txBody>
          <a:bodyPr/>
          <a:lstStyle/>
          <a:p>
            <a:pPr algn="ctr"/>
            <a:r>
              <a:rPr lang="en-IE" dirty="0"/>
              <a:t>PPP definition</a:t>
            </a:r>
            <a:endParaRPr lang="en-US" dirty="0"/>
          </a:p>
        </p:txBody>
      </p:sp>
    </p:spTree>
    <p:extLst>
      <p:ext uri="{BB962C8B-B14F-4D97-AF65-F5344CB8AC3E}">
        <p14:creationId xmlns:p14="http://schemas.microsoft.com/office/powerpoint/2010/main" val="111835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600" dirty="0"/>
              <a:t>PPP is not an objective unto itself, but a tool to be used for the objectives of a project on job insertion or TVET strengthening </a:t>
            </a:r>
            <a:endParaRPr lang="en-US" sz="3600" dirty="0"/>
          </a:p>
          <a:p>
            <a:r>
              <a:rPr lang="fr-FR" sz="3600" dirty="0"/>
              <a:t>It </a:t>
            </a:r>
            <a:r>
              <a:rPr lang="fr-FR" sz="3600" dirty="0" err="1"/>
              <a:t>is</a:t>
            </a:r>
            <a:r>
              <a:rPr lang="fr-FR" sz="3600" dirty="0"/>
              <a:t> a </a:t>
            </a:r>
            <a:r>
              <a:rPr lang="fr-FR" sz="3600" dirty="0" err="1"/>
              <a:t>way</a:t>
            </a:r>
            <a:r>
              <a:rPr lang="fr-FR" sz="3600" dirty="0"/>
              <a:t> of </a:t>
            </a:r>
            <a:r>
              <a:rPr lang="fr-FR" sz="3600" dirty="0" err="1"/>
              <a:t>delivering</a:t>
            </a:r>
            <a:r>
              <a:rPr lang="fr-FR" sz="3600" dirty="0"/>
              <a:t> and </a:t>
            </a:r>
            <a:r>
              <a:rPr lang="fr-FR" sz="3600" dirty="0" err="1"/>
              <a:t>funding</a:t>
            </a:r>
            <a:r>
              <a:rPr lang="fr-FR" sz="3600" dirty="0"/>
              <a:t> public services </a:t>
            </a:r>
            <a:r>
              <a:rPr lang="fr-FR" sz="3600" dirty="0" err="1"/>
              <a:t>with</a:t>
            </a:r>
            <a:r>
              <a:rPr lang="fr-FR" sz="3600" dirty="0"/>
              <a:t> </a:t>
            </a:r>
            <a:r>
              <a:rPr lang="fr-FR" sz="3600" dirty="0" err="1"/>
              <a:t>wider</a:t>
            </a:r>
            <a:r>
              <a:rPr lang="fr-FR" sz="3600" dirty="0"/>
              <a:t> </a:t>
            </a:r>
            <a:r>
              <a:rPr lang="fr-FR" sz="3600" dirty="0" err="1"/>
              <a:t>development</a:t>
            </a:r>
            <a:r>
              <a:rPr lang="fr-FR" sz="3600" dirty="0"/>
              <a:t> impact</a:t>
            </a:r>
            <a:endParaRPr lang="en-US" sz="3600" b="1" i="1" dirty="0"/>
          </a:p>
          <a:p>
            <a:endParaRPr lang="en-US" dirty="0"/>
          </a:p>
        </p:txBody>
      </p:sp>
      <p:sp>
        <p:nvSpPr>
          <p:cNvPr id="3" name="Title 2"/>
          <p:cNvSpPr>
            <a:spLocks noGrp="1"/>
          </p:cNvSpPr>
          <p:nvPr>
            <p:ph type="title"/>
          </p:nvPr>
        </p:nvSpPr>
        <p:spPr/>
        <p:txBody>
          <a:bodyPr/>
          <a:lstStyle/>
          <a:p>
            <a:pPr algn="ctr"/>
            <a:r>
              <a:rPr lang="en-IE" dirty="0"/>
              <a:t>PPP</a:t>
            </a:r>
            <a:endParaRPr lang="en-US" dirty="0"/>
          </a:p>
        </p:txBody>
      </p:sp>
    </p:spTree>
    <p:extLst>
      <p:ext uri="{BB962C8B-B14F-4D97-AF65-F5344CB8AC3E}">
        <p14:creationId xmlns:p14="http://schemas.microsoft.com/office/powerpoint/2010/main" val="103031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a:t>
            </a:r>
            <a:r>
              <a:rPr lang="en-US" b="1" dirty="0"/>
              <a:t>Donor (D)</a:t>
            </a:r>
            <a:r>
              <a:rPr lang="en-US" dirty="0"/>
              <a:t> supports the set-up of a PPP.</a:t>
            </a:r>
          </a:p>
          <a:p>
            <a:r>
              <a:rPr lang="fr-FR" b="1" dirty="0"/>
              <a:t>DPPP</a:t>
            </a:r>
            <a:r>
              <a:rPr lang="fr-FR" dirty="0"/>
              <a:t> </a:t>
            </a:r>
            <a:r>
              <a:rPr lang="fr-FR" dirty="0" err="1"/>
              <a:t>can</a:t>
            </a:r>
            <a:r>
              <a:rPr lang="fr-FR" dirty="0"/>
              <a:t> </a:t>
            </a:r>
            <a:r>
              <a:rPr lang="fr-FR" dirty="0" err="1"/>
              <a:t>be</a:t>
            </a:r>
            <a:r>
              <a:rPr lang="fr-FR" dirty="0"/>
              <a:t> </a:t>
            </a:r>
            <a:r>
              <a:rPr lang="fr-FR" dirty="0" err="1"/>
              <a:t>used</a:t>
            </a:r>
            <a:r>
              <a:rPr lang="fr-FR" dirty="0"/>
              <a:t> in the </a:t>
            </a:r>
            <a:r>
              <a:rPr lang="fr-FR" dirty="0" err="1"/>
              <a:t>context</a:t>
            </a:r>
            <a:r>
              <a:rPr lang="fr-FR" dirty="0"/>
              <a:t> of </a:t>
            </a:r>
            <a:r>
              <a:rPr lang="fr-FR" dirty="0" err="1"/>
              <a:t>skills</a:t>
            </a:r>
            <a:r>
              <a:rPr lang="fr-FR" dirty="0"/>
              <a:t> </a:t>
            </a:r>
            <a:r>
              <a:rPr lang="fr-FR" dirty="0" err="1"/>
              <a:t>development</a:t>
            </a:r>
            <a:r>
              <a:rPr lang="fr-FR" dirty="0"/>
              <a:t> </a:t>
            </a:r>
            <a:r>
              <a:rPr lang="fr-FR" dirty="0" err="1"/>
              <a:t>thru</a:t>
            </a:r>
            <a:r>
              <a:rPr lang="fr-FR" dirty="0"/>
              <a:t> the </a:t>
            </a:r>
            <a:r>
              <a:rPr lang="fr-FR" dirty="0" err="1"/>
              <a:t>strenghtened</a:t>
            </a:r>
            <a:r>
              <a:rPr lang="fr-FR" dirty="0"/>
              <a:t> </a:t>
            </a:r>
            <a:r>
              <a:rPr lang="fr-FR" dirty="0" err="1"/>
              <a:t>vocational</a:t>
            </a:r>
            <a:r>
              <a:rPr lang="fr-FR" dirty="0"/>
              <a:t> training </a:t>
            </a:r>
            <a:r>
              <a:rPr lang="fr-FR" dirty="0" err="1"/>
              <a:t>centers</a:t>
            </a:r>
            <a:r>
              <a:rPr lang="en-US" dirty="0"/>
              <a:t>: the </a:t>
            </a:r>
            <a:r>
              <a:rPr lang="en-US" u="sng" dirty="0"/>
              <a:t>private</a:t>
            </a:r>
            <a:r>
              <a:rPr lang="en-US" dirty="0"/>
              <a:t> sector brings in equipment and know-how;  the </a:t>
            </a:r>
            <a:r>
              <a:rPr lang="en-US" u="sng" dirty="0"/>
              <a:t>public </a:t>
            </a:r>
            <a:r>
              <a:rPr lang="en-US" dirty="0"/>
              <a:t>sector provides buildings and working time; the </a:t>
            </a:r>
            <a:r>
              <a:rPr lang="en-US" u="sng" dirty="0"/>
              <a:t>donor</a:t>
            </a:r>
            <a:r>
              <a:rPr lang="en-US" dirty="0"/>
              <a:t> as neutral entity brings partly the funding for the development objectives and the linkages with the local government</a:t>
            </a:r>
          </a:p>
          <a:p>
            <a:r>
              <a:rPr lang="en-US" dirty="0"/>
              <a:t>Active donors in DPPP : </a:t>
            </a:r>
            <a:r>
              <a:rPr lang="en-US" dirty="0" err="1"/>
              <a:t>LuxDev,GIZ</a:t>
            </a:r>
            <a:r>
              <a:rPr lang="en-US" dirty="0"/>
              <a:t>, AFD, ILO, UNIDO, ENABEL, </a:t>
            </a:r>
            <a:r>
              <a:rPr lang="en-US" dirty="0" err="1"/>
              <a:t>Sida</a:t>
            </a:r>
            <a:r>
              <a:rPr lang="en-US" dirty="0"/>
              <a:t>, </a:t>
            </a:r>
            <a:r>
              <a:rPr lang="en-US" dirty="0" err="1"/>
              <a:t>etc</a:t>
            </a:r>
            <a:endParaRPr lang="en-US" dirty="0"/>
          </a:p>
          <a:p>
            <a:endParaRPr lang="en-US" dirty="0"/>
          </a:p>
        </p:txBody>
      </p:sp>
      <p:sp>
        <p:nvSpPr>
          <p:cNvPr id="3" name="Title 2"/>
          <p:cNvSpPr>
            <a:spLocks noGrp="1"/>
          </p:cNvSpPr>
          <p:nvPr>
            <p:ph type="title"/>
          </p:nvPr>
        </p:nvSpPr>
        <p:spPr/>
        <p:txBody>
          <a:bodyPr/>
          <a:lstStyle/>
          <a:p>
            <a:pPr algn="ctr"/>
            <a:r>
              <a:rPr lang="en-IE" dirty="0"/>
              <a:t>DPPP</a:t>
            </a:r>
            <a:endParaRPr lang="en-US" dirty="0"/>
          </a:p>
        </p:txBody>
      </p:sp>
    </p:spTree>
    <p:extLst>
      <p:ext uri="{BB962C8B-B14F-4D97-AF65-F5344CB8AC3E}">
        <p14:creationId xmlns:p14="http://schemas.microsoft.com/office/powerpoint/2010/main" val="10043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fr-FR" sz="2800" dirty="0"/>
              <a:t>An </a:t>
            </a:r>
            <a:r>
              <a:rPr lang="fr-FR" sz="2800" b="1" u="sng" dirty="0" err="1"/>
              <a:t>Operational</a:t>
            </a:r>
            <a:r>
              <a:rPr lang="fr-FR" sz="2800" b="1" u="sng" dirty="0"/>
              <a:t> PPP</a:t>
            </a:r>
            <a:r>
              <a:rPr lang="fr-FR" sz="2800" dirty="0"/>
              <a:t> are </a:t>
            </a:r>
            <a:r>
              <a:rPr lang="fr-FR" sz="2800" dirty="0" err="1"/>
              <a:t>private</a:t>
            </a:r>
            <a:r>
              <a:rPr lang="fr-FR" sz="2800" dirty="0"/>
              <a:t> parties </a:t>
            </a:r>
            <a:r>
              <a:rPr lang="fr-FR" sz="2800" dirty="0" err="1"/>
              <a:t>involved</a:t>
            </a:r>
            <a:r>
              <a:rPr lang="fr-FR" sz="2800" dirty="0"/>
              <a:t> in running a public TVET service </a:t>
            </a:r>
            <a:r>
              <a:rPr lang="fr-FR" sz="2800" dirty="0" err="1"/>
              <a:t>like</a:t>
            </a:r>
            <a:r>
              <a:rPr lang="fr-FR" sz="2800" dirty="0"/>
              <a:t> a joint venture, </a:t>
            </a:r>
            <a:r>
              <a:rPr lang="fr-FR" sz="2800" dirty="0" err="1"/>
              <a:t>under</a:t>
            </a:r>
            <a:r>
              <a:rPr lang="fr-FR" sz="2800" dirty="0"/>
              <a:t> </a:t>
            </a:r>
            <a:r>
              <a:rPr lang="fr-FR" sz="2800" dirty="0" err="1"/>
              <a:t>different</a:t>
            </a:r>
            <a:r>
              <a:rPr lang="fr-FR" sz="2800" dirty="0"/>
              <a:t> </a:t>
            </a:r>
            <a:r>
              <a:rPr lang="fr-FR" sz="2800" dirty="0" err="1"/>
              <a:t>forms</a:t>
            </a:r>
            <a:r>
              <a:rPr lang="fr-FR" sz="2800" dirty="0"/>
              <a:t> of </a:t>
            </a:r>
            <a:r>
              <a:rPr lang="fr-FR" sz="2800" dirty="0" err="1"/>
              <a:t>legal</a:t>
            </a:r>
            <a:r>
              <a:rPr lang="fr-FR" sz="2800" dirty="0"/>
              <a:t> </a:t>
            </a:r>
            <a:r>
              <a:rPr lang="fr-FR" sz="2800" dirty="0" err="1"/>
              <a:t>contracts</a:t>
            </a:r>
            <a:r>
              <a:rPr lang="fr-FR" sz="2800" dirty="0"/>
              <a:t> </a:t>
            </a:r>
            <a:r>
              <a:rPr lang="fr-FR" sz="2800" dirty="0" err="1"/>
              <a:t>with</a:t>
            </a:r>
            <a:r>
              <a:rPr lang="fr-FR" sz="2800" dirty="0"/>
              <a:t> the national/local </a:t>
            </a:r>
            <a:r>
              <a:rPr lang="fr-FR" sz="2800" dirty="0" err="1"/>
              <a:t>government</a:t>
            </a:r>
            <a:r>
              <a:rPr lang="fr-FR" sz="2800" dirty="0"/>
              <a:t>  </a:t>
            </a:r>
            <a:r>
              <a:rPr lang="fr-FR" sz="2800" dirty="0" err="1"/>
              <a:t>with</a:t>
            </a:r>
            <a:r>
              <a:rPr lang="fr-FR" sz="2800" dirty="0"/>
              <a:t> more or </a:t>
            </a:r>
            <a:r>
              <a:rPr lang="fr-FR" sz="2800" dirty="0" err="1"/>
              <a:t>less</a:t>
            </a:r>
            <a:r>
              <a:rPr lang="fr-FR" sz="2800" dirty="0"/>
              <a:t> </a:t>
            </a:r>
            <a:r>
              <a:rPr lang="fr-FR" sz="2800" dirty="0" err="1"/>
              <a:t>responsibility</a:t>
            </a:r>
            <a:r>
              <a:rPr lang="fr-FR" sz="2800" dirty="0"/>
              <a:t> for the </a:t>
            </a:r>
            <a:r>
              <a:rPr lang="fr-FR" sz="2800" dirty="0" err="1"/>
              <a:t>private</a:t>
            </a:r>
            <a:r>
              <a:rPr lang="fr-FR" sz="2800" dirty="0"/>
              <a:t> </a:t>
            </a:r>
            <a:r>
              <a:rPr lang="fr-FR" sz="2800" dirty="0" err="1"/>
              <a:t>sector</a:t>
            </a:r>
            <a:r>
              <a:rPr lang="fr-FR" sz="2800" dirty="0"/>
              <a:t> </a:t>
            </a:r>
            <a:r>
              <a:rPr lang="fr-FR" sz="2800" dirty="0" err="1"/>
              <a:t>operator</a:t>
            </a:r>
            <a:r>
              <a:rPr lang="fr-FR" sz="2800" dirty="0"/>
              <a:t> and </a:t>
            </a:r>
            <a:r>
              <a:rPr lang="fr-FR" sz="2800" dirty="0" err="1"/>
              <a:t>remittances</a:t>
            </a:r>
            <a:r>
              <a:rPr lang="fr-FR" sz="2800" dirty="0"/>
              <a:t> to </a:t>
            </a:r>
            <a:r>
              <a:rPr lang="fr-FR" sz="2800" dirty="0" err="1"/>
              <a:t>be</a:t>
            </a:r>
            <a:r>
              <a:rPr lang="fr-FR" sz="2800" dirty="0"/>
              <a:t> </a:t>
            </a:r>
            <a:r>
              <a:rPr lang="fr-FR" sz="2800" dirty="0" err="1"/>
              <a:t>paid</a:t>
            </a:r>
            <a:r>
              <a:rPr lang="fr-FR" sz="2800" dirty="0"/>
              <a:t>. The PPP </a:t>
            </a:r>
            <a:r>
              <a:rPr lang="fr-FR" sz="2800" dirty="0" err="1"/>
              <a:t>is</a:t>
            </a:r>
            <a:r>
              <a:rPr lang="fr-FR" sz="2800" dirty="0"/>
              <a:t> to </a:t>
            </a:r>
            <a:r>
              <a:rPr lang="fr-FR" sz="2800" dirty="0" err="1"/>
              <a:t>be</a:t>
            </a:r>
            <a:r>
              <a:rPr lang="fr-FR" sz="2800" dirty="0"/>
              <a:t> </a:t>
            </a:r>
            <a:r>
              <a:rPr lang="fr-FR" sz="2800" dirty="0" err="1"/>
              <a:t>found</a:t>
            </a:r>
            <a:r>
              <a:rPr lang="fr-FR" sz="2800" dirty="0"/>
              <a:t> in the </a:t>
            </a:r>
            <a:r>
              <a:rPr lang="fr-FR" sz="2800" dirty="0" err="1"/>
              <a:t>Board</a:t>
            </a:r>
            <a:r>
              <a:rPr lang="fr-FR" sz="2800" dirty="0"/>
              <a:t> of Administration and/or at the </a:t>
            </a:r>
            <a:r>
              <a:rPr lang="fr-FR" sz="2800" dirty="0" err="1"/>
              <a:t>operational</a:t>
            </a:r>
            <a:r>
              <a:rPr lang="fr-FR" sz="2800" dirty="0"/>
              <a:t> </a:t>
            </a:r>
            <a:r>
              <a:rPr lang="fr-FR" sz="2800" dirty="0" err="1"/>
              <a:t>level</a:t>
            </a:r>
            <a:r>
              <a:rPr lang="fr-FR" sz="2800" dirty="0"/>
              <a:t> in the management position</a:t>
            </a:r>
            <a:r>
              <a:rPr lang="en-US" sz="2800" dirty="0"/>
              <a:t> </a:t>
            </a:r>
            <a:r>
              <a:rPr lang="fr-FR" sz="2800" dirty="0"/>
              <a:t>. </a:t>
            </a:r>
          </a:p>
          <a:p>
            <a:pPr marL="0" indent="0">
              <a:buNone/>
            </a:pPr>
            <a:r>
              <a:rPr lang="en-US" sz="2800" dirty="0"/>
              <a:t>Example: the CERMI in CVE and CFMPL in SEN</a:t>
            </a:r>
          </a:p>
          <a:p>
            <a:endParaRPr lang="en-US" dirty="0"/>
          </a:p>
        </p:txBody>
      </p:sp>
      <p:sp>
        <p:nvSpPr>
          <p:cNvPr id="3" name="Title 2"/>
          <p:cNvSpPr>
            <a:spLocks noGrp="1"/>
          </p:cNvSpPr>
          <p:nvPr>
            <p:ph type="title"/>
          </p:nvPr>
        </p:nvSpPr>
        <p:spPr/>
        <p:txBody>
          <a:bodyPr/>
          <a:lstStyle/>
          <a:p>
            <a:r>
              <a:rPr lang="en-IE" dirty="0"/>
              <a:t>Two types of legal PPP at the level of VTC</a:t>
            </a:r>
            <a:endParaRPr lang="en-US" dirty="0"/>
          </a:p>
        </p:txBody>
      </p:sp>
    </p:spTree>
    <p:extLst>
      <p:ext uri="{BB962C8B-B14F-4D97-AF65-F5344CB8AC3E}">
        <p14:creationId xmlns:p14="http://schemas.microsoft.com/office/powerpoint/2010/main" val="324950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Simple </a:t>
            </a:r>
            <a:r>
              <a:rPr lang="en-US" dirty="0" err="1"/>
              <a:t>contractualization</a:t>
            </a:r>
            <a:r>
              <a:rPr lang="en-US" dirty="0"/>
              <a:t>  </a:t>
            </a:r>
          </a:p>
          <a:p>
            <a:pPr lvl="0"/>
            <a:r>
              <a:rPr lang="en-US" dirty="0"/>
              <a:t>Public authority</a:t>
            </a:r>
          </a:p>
          <a:p>
            <a:pPr lvl="0"/>
            <a:r>
              <a:rPr lang="en-US" dirty="0"/>
              <a:t>Public service leasing </a:t>
            </a:r>
          </a:p>
          <a:p>
            <a:pPr lvl="0"/>
            <a:r>
              <a:rPr lang="en-US" dirty="0"/>
              <a:t>Public service concession  </a:t>
            </a:r>
          </a:p>
          <a:p>
            <a:pPr lvl="0"/>
            <a:r>
              <a:rPr lang="en-US" dirty="0"/>
              <a:t>Administrative long-term lease  </a:t>
            </a:r>
          </a:p>
          <a:p>
            <a:pPr lvl="0"/>
            <a:r>
              <a:rPr lang="en-US" dirty="0"/>
              <a:t>Build operate and transfer (BOT)</a:t>
            </a:r>
          </a:p>
        </p:txBody>
      </p:sp>
      <p:sp>
        <p:nvSpPr>
          <p:cNvPr id="3" name="Title 2"/>
          <p:cNvSpPr>
            <a:spLocks noGrp="1"/>
          </p:cNvSpPr>
          <p:nvPr>
            <p:ph type="title"/>
          </p:nvPr>
        </p:nvSpPr>
        <p:spPr/>
        <p:txBody>
          <a:bodyPr/>
          <a:lstStyle/>
          <a:p>
            <a:pPr algn="ctr"/>
            <a:r>
              <a:rPr lang="en-IE" dirty="0"/>
              <a:t>Examples</a:t>
            </a:r>
            <a:endParaRPr lang="en-US" dirty="0"/>
          </a:p>
        </p:txBody>
      </p:sp>
    </p:spTree>
    <p:extLst>
      <p:ext uri="{BB962C8B-B14F-4D97-AF65-F5344CB8AC3E}">
        <p14:creationId xmlns:p14="http://schemas.microsoft.com/office/powerpoint/2010/main" val="34441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sz="3200" dirty="0"/>
              <a:t>An </a:t>
            </a:r>
            <a:r>
              <a:rPr lang="fr-FR" sz="3200" b="1" u="sng" dirty="0" err="1"/>
              <a:t>educational</a:t>
            </a:r>
            <a:r>
              <a:rPr lang="fr-FR" sz="3200" b="1" u="sng" dirty="0"/>
              <a:t> PPP</a:t>
            </a:r>
            <a:r>
              <a:rPr lang="fr-FR" sz="3200" dirty="0"/>
              <a:t> </a:t>
            </a:r>
            <a:r>
              <a:rPr lang="fr-FR" sz="3200" dirty="0" err="1"/>
              <a:t>happens</a:t>
            </a:r>
            <a:r>
              <a:rPr lang="fr-FR" sz="3200" dirty="0"/>
              <a:t> </a:t>
            </a:r>
            <a:r>
              <a:rPr lang="fr-FR" sz="3200" dirty="0" err="1"/>
              <a:t>when</a:t>
            </a:r>
            <a:r>
              <a:rPr lang="fr-FR" sz="3200" dirty="0"/>
              <a:t> </a:t>
            </a:r>
            <a:r>
              <a:rPr lang="fr-FR" sz="3200" dirty="0" err="1"/>
              <a:t>private</a:t>
            </a:r>
            <a:r>
              <a:rPr lang="fr-FR" sz="3200" dirty="0"/>
              <a:t> </a:t>
            </a:r>
            <a:r>
              <a:rPr lang="fr-FR" sz="3200" dirty="0" err="1"/>
              <a:t>professional</a:t>
            </a:r>
            <a:r>
              <a:rPr lang="fr-FR" sz="3200" dirty="0"/>
              <a:t> services upgrade and </a:t>
            </a:r>
            <a:r>
              <a:rPr lang="fr-FR" sz="3200" dirty="0" err="1"/>
              <a:t>innovate</a:t>
            </a:r>
            <a:r>
              <a:rPr lang="fr-FR" sz="3200"/>
              <a:t> </a:t>
            </a:r>
            <a:r>
              <a:rPr lang="fr-FR" sz="3200" smtClean="0"/>
              <a:t>public TVET </a:t>
            </a:r>
            <a:r>
              <a:rPr lang="fr-FR" sz="3200" dirty="0" err="1"/>
              <a:t>Centers</a:t>
            </a:r>
            <a:r>
              <a:rPr lang="fr-FR" sz="3200" dirty="0"/>
              <a:t> </a:t>
            </a:r>
            <a:r>
              <a:rPr lang="fr-FR" sz="3200" dirty="0" err="1"/>
              <a:t>thru</a:t>
            </a:r>
            <a:r>
              <a:rPr lang="fr-FR" sz="3200" dirty="0"/>
              <a:t> </a:t>
            </a:r>
            <a:r>
              <a:rPr lang="fr-FR" sz="3200" dirty="0" err="1"/>
              <a:t>advisory</a:t>
            </a:r>
            <a:r>
              <a:rPr lang="fr-FR" sz="3200" dirty="0"/>
              <a:t> services, training of </a:t>
            </a:r>
            <a:r>
              <a:rPr lang="fr-FR" sz="3200" dirty="0" err="1"/>
              <a:t>trainers</a:t>
            </a:r>
            <a:r>
              <a:rPr lang="fr-FR" sz="3200" dirty="0"/>
              <a:t>, T/L </a:t>
            </a:r>
            <a:r>
              <a:rPr lang="fr-FR" sz="3200" dirty="0" err="1"/>
              <a:t>materials</a:t>
            </a:r>
            <a:r>
              <a:rPr lang="fr-FR" sz="3200" dirty="0"/>
              <a:t> (</a:t>
            </a:r>
            <a:r>
              <a:rPr lang="fr-FR" sz="3200" dirty="0" err="1"/>
              <a:t>publishers</a:t>
            </a:r>
            <a:r>
              <a:rPr lang="fr-FR" sz="3200" dirty="0"/>
              <a:t>), </a:t>
            </a:r>
            <a:r>
              <a:rPr lang="fr-FR" sz="3200" dirty="0" err="1"/>
              <a:t>quality</a:t>
            </a:r>
            <a:r>
              <a:rPr lang="fr-FR" sz="3200" dirty="0"/>
              <a:t> assurance and </a:t>
            </a:r>
            <a:r>
              <a:rPr lang="fr-FR" sz="3200" dirty="0" err="1"/>
              <a:t>accreditation</a:t>
            </a:r>
            <a:r>
              <a:rPr lang="fr-FR" sz="3200" dirty="0"/>
              <a:t> </a:t>
            </a:r>
            <a:r>
              <a:rPr lang="fr-FR" sz="3200" dirty="0" err="1"/>
              <a:t>where</a:t>
            </a:r>
            <a:r>
              <a:rPr lang="fr-FR" sz="3200" dirty="0"/>
              <a:t> collaboration </a:t>
            </a:r>
            <a:r>
              <a:rPr lang="fr-FR" sz="3200" dirty="0" err="1"/>
              <a:t>between</a:t>
            </a:r>
            <a:r>
              <a:rPr lang="fr-FR" sz="3200" dirty="0"/>
              <a:t> the </a:t>
            </a:r>
            <a:r>
              <a:rPr lang="fr-FR" sz="3200" dirty="0" err="1"/>
              <a:t>two</a:t>
            </a:r>
            <a:r>
              <a:rPr lang="fr-FR" sz="3200" dirty="0"/>
              <a:t> </a:t>
            </a:r>
            <a:r>
              <a:rPr lang="fr-FR" sz="3200" dirty="0" err="1"/>
              <a:t>sectors</a:t>
            </a:r>
            <a:r>
              <a:rPr lang="fr-FR" sz="3200" dirty="0"/>
              <a:t> </a:t>
            </a:r>
            <a:r>
              <a:rPr lang="fr-FR" sz="3200" dirty="0" err="1"/>
              <a:t>happens</a:t>
            </a:r>
            <a:r>
              <a:rPr lang="fr-FR" sz="3200" dirty="0"/>
              <a:t> on an ad hoc base. The </a:t>
            </a:r>
            <a:r>
              <a:rPr lang="fr-FR" sz="3200" dirty="0" err="1"/>
              <a:t>private</a:t>
            </a:r>
            <a:r>
              <a:rPr lang="fr-FR" sz="3200" dirty="0"/>
              <a:t> </a:t>
            </a:r>
            <a:r>
              <a:rPr lang="fr-FR" sz="3200" dirty="0" err="1"/>
              <a:t>sector</a:t>
            </a:r>
            <a:r>
              <a:rPr lang="fr-FR" sz="3200" dirty="0"/>
              <a:t> </a:t>
            </a:r>
            <a:r>
              <a:rPr lang="fr-FR" sz="3200" dirty="0" err="1"/>
              <a:t>is</a:t>
            </a:r>
            <a:r>
              <a:rPr lang="fr-FR" sz="3200" dirty="0"/>
              <a:t> not the final </a:t>
            </a:r>
            <a:r>
              <a:rPr lang="fr-FR" sz="3200" dirty="0" err="1"/>
              <a:t>responsible</a:t>
            </a:r>
            <a:r>
              <a:rPr lang="fr-FR" sz="3200" dirty="0"/>
              <a:t> for running a public service.</a:t>
            </a:r>
          </a:p>
          <a:p>
            <a:r>
              <a:rPr lang="fr-FR" sz="3200" dirty="0"/>
              <a:t>Exemple : the </a:t>
            </a:r>
            <a:r>
              <a:rPr lang="fr-FR" sz="3200" dirty="0" err="1"/>
              <a:t>CoC</a:t>
            </a:r>
            <a:r>
              <a:rPr lang="fr-FR" sz="3200" dirty="0"/>
              <a:t> in KSV </a:t>
            </a:r>
            <a:r>
              <a:rPr lang="fr-FR" sz="3200" dirty="0" err="1"/>
              <a:t>with</a:t>
            </a:r>
            <a:r>
              <a:rPr lang="fr-FR" sz="3200" dirty="0"/>
              <a:t> Basic Check, ESSILOR, Pearson, Otto-Bock, </a:t>
            </a:r>
            <a:r>
              <a:rPr lang="fr-FR" sz="3200" dirty="0" err="1"/>
              <a:t>Heimerer</a:t>
            </a:r>
            <a:endParaRPr lang="en-US" sz="3200" dirty="0"/>
          </a:p>
          <a:p>
            <a:endParaRPr lang="en-US" dirty="0"/>
          </a:p>
        </p:txBody>
      </p:sp>
      <p:sp>
        <p:nvSpPr>
          <p:cNvPr id="3" name="Title 2"/>
          <p:cNvSpPr>
            <a:spLocks noGrp="1"/>
          </p:cNvSpPr>
          <p:nvPr>
            <p:ph type="title"/>
          </p:nvPr>
        </p:nvSpPr>
        <p:spPr/>
        <p:txBody>
          <a:bodyPr/>
          <a:lstStyle/>
          <a:p>
            <a:r>
              <a:rPr lang="en-US" dirty="0"/>
              <a:t>Besides</a:t>
            </a:r>
          </a:p>
        </p:txBody>
      </p:sp>
    </p:spTree>
    <p:extLst>
      <p:ext uri="{BB962C8B-B14F-4D97-AF65-F5344CB8AC3E}">
        <p14:creationId xmlns:p14="http://schemas.microsoft.com/office/powerpoint/2010/main" val="222782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a:t>A </a:t>
            </a:r>
            <a:r>
              <a:rPr lang="fr-FR" dirty="0" err="1"/>
              <a:t>donor</a:t>
            </a:r>
            <a:r>
              <a:rPr lang="fr-FR" dirty="0"/>
              <a:t> </a:t>
            </a:r>
            <a:r>
              <a:rPr lang="fr-FR" dirty="0" err="1"/>
              <a:t>like</a:t>
            </a:r>
            <a:r>
              <a:rPr lang="fr-FR" dirty="0"/>
              <a:t> GIZ </a:t>
            </a:r>
            <a:r>
              <a:rPr lang="fr-FR" dirty="0" err="1"/>
              <a:t>thru</a:t>
            </a:r>
            <a:r>
              <a:rPr lang="fr-FR" dirty="0"/>
              <a:t> </a:t>
            </a:r>
            <a:r>
              <a:rPr lang="fr-FR" dirty="0" err="1"/>
              <a:t>her</a:t>
            </a:r>
            <a:r>
              <a:rPr lang="fr-FR" dirty="0"/>
              <a:t> DPPP programme </a:t>
            </a:r>
            <a:r>
              <a:rPr lang="fr-FR" dirty="0" err="1"/>
              <a:t>will</a:t>
            </a:r>
            <a:r>
              <a:rPr lang="fr-FR" dirty="0"/>
              <a:t> </a:t>
            </a:r>
            <a:r>
              <a:rPr lang="fr-FR" dirty="0" err="1"/>
              <a:t>demand</a:t>
            </a:r>
            <a:r>
              <a:rPr lang="fr-FR" dirty="0"/>
              <a:t> </a:t>
            </a:r>
            <a:r>
              <a:rPr lang="fr-FR" dirty="0" err="1"/>
              <a:t>that</a:t>
            </a:r>
            <a:r>
              <a:rPr lang="fr-FR" dirty="0"/>
              <a:t> public and </a:t>
            </a:r>
            <a:r>
              <a:rPr lang="fr-FR" dirty="0" err="1"/>
              <a:t>private</a:t>
            </a:r>
            <a:r>
              <a:rPr lang="fr-FR" dirty="0"/>
              <a:t> contributions </a:t>
            </a:r>
            <a:r>
              <a:rPr lang="fr-FR" dirty="0" err="1"/>
              <a:t>should</a:t>
            </a:r>
            <a:r>
              <a:rPr lang="fr-FR" dirty="0"/>
              <a:t> </a:t>
            </a:r>
            <a:r>
              <a:rPr lang="fr-FR" dirty="0" err="1"/>
              <a:t>complement</a:t>
            </a:r>
            <a:r>
              <a:rPr lang="fr-FR" dirty="0"/>
              <a:t> </a:t>
            </a:r>
            <a:r>
              <a:rPr lang="fr-FR" dirty="0" err="1"/>
              <a:t>each</a:t>
            </a:r>
            <a:r>
              <a:rPr lang="fr-FR" dirty="0"/>
              <a:t> </a:t>
            </a:r>
            <a:r>
              <a:rPr lang="fr-FR" dirty="0" err="1"/>
              <a:t>other</a:t>
            </a:r>
            <a:r>
              <a:rPr lang="fr-FR" dirty="0"/>
              <a:t> for </a:t>
            </a:r>
            <a:r>
              <a:rPr lang="fr-FR" dirty="0" err="1"/>
              <a:t>achieving</a:t>
            </a:r>
            <a:r>
              <a:rPr lang="fr-FR" dirty="0"/>
              <a:t> </a:t>
            </a:r>
            <a:r>
              <a:rPr lang="fr-FR" dirty="0" err="1"/>
              <a:t>common</a:t>
            </a:r>
            <a:r>
              <a:rPr lang="fr-FR" dirty="0"/>
              <a:t> objectives.  A public contribution </a:t>
            </a:r>
            <a:r>
              <a:rPr lang="fr-FR" dirty="0" err="1"/>
              <a:t>will</a:t>
            </a:r>
            <a:r>
              <a:rPr lang="fr-FR" dirty="0"/>
              <a:t> </a:t>
            </a:r>
            <a:r>
              <a:rPr lang="fr-FR" dirty="0" err="1"/>
              <a:t>only</a:t>
            </a:r>
            <a:r>
              <a:rPr lang="fr-FR" dirty="0"/>
              <a:t> </a:t>
            </a:r>
            <a:r>
              <a:rPr lang="fr-FR" dirty="0" err="1"/>
              <a:t>be</a:t>
            </a:r>
            <a:r>
              <a:rPr lang="fr-FR" dirty="0"/>
              <a:t> </a:t>
            </a:r>
            <a:r>
              <a:rPr lang="fr-FR" dirty="0" err="1"/>
              <a:t>provided</a:t>
            </a:r>
            <a:r>
              <a:rPr lang="fr-FR" dirty="0"/>
              <a:t> if the </a:t>
            </a:r>
            <a:r>
              <a:rPr lang="fr-FR" dirty="0" err="1"/>
              <a:t>private</a:t>
            </a:r>
            <a:r>
              <a:rPr lang="fr-FR" dirty="0"/>
              <a:t> </a:t>
            </a:r>
            <a:r>
              <a:rPr lang="fr-FR" dirty="0" err="1"/>
              <a:t>partner</a:t>
            </a:r>
            <a:r>
              <a:rPr lang="fr-FR" dirty="0"/>
              <a:t> </a:t>
            </a:r>
            <a:r>
              <a:rPr lang="fr-FR" dirty="0" err="1"/>
              <a:t>would</a:t>
            </a:r>
            <a:r>
              <a:rPr lang="fr-FR" dirty="0"/>
              <a:t> not carry out the </a:t>
            </a:r>
            <a:r>
              <a:rPr lang="fr-FR" dirty="0" err="1"/>
              <a:t>measure</a:t>
            </a:r>
            <a:r>
              <a:rPr lang="fr-FR" dirty="0"/>
              <a:t> </a:t>
            </a:r>
            <a:r>
              <a:rPr lang="fr-FR" dirty="0" err="1"/>
              <a:t>without</a:t>
            </a:r>
            <a:r>
              <a:rPr lang="fr-FR" dirty="0"/>
              <a:t> the public </a:t>
            </a:r>
            <a:r>
              <a:rPr lang="fr-FR" dirty="0" err="1"/>
              <a:t>partner</a:t>
            </a:r>
            <a:r>
              <a:rPr lang="fr-FR" dirty="0"/>
              <a:t>. </a:t>
            </a:r>
            <a:r>
              <a:rPr lang="fr-FR" dirty="0" err="1"/>
              <a:t>Besides</a:t>
            </a:r>
            <a:r>
              <a:rPr lang="fr-FR" dirty="0"/>
              <a:t>, GIZ </a:t>
            </a:r>
            <a:r>
              <a:rPr lang="fr-FR" dirty="0" err="1"/>
              <a:t>demands</a:t>
            </a:r>
            <a:r>
              <a:rPr lang="fr-FR" dirty="0"/>
              <a:t> the </a:t>
            </a:r>
            <a:r>
              <a:rPr lang="fr-FR" dirty="0" err="1"/>
              <a:t>companies</a:t>
            </a:r>
            <a:r>
              <a:rPr lang="fr-FR" dirty="0"/>
              <a:t> to </a:t>
            </a:r>
            <a:r>
              <a:rPr lang="fr-FR" dirty="0" err="1"/>
              <a:t>make</a:t>
            </a:r>
            <a:r>
              <a:rPr lang="fr-FR" dirty="0"/>
              <a:t> a </a:t>
            </a:r>
            <a:r>
              <a:rPr lang="fr-FR" dirty="0" err="1"/>
              <a:t>considerable</a:t>
            </a:r>
            <a:r>
              <a:rPr lang="fr-FR" dirty="0"/>
              <a:t> </a:t>
            </a:r>
            <a:r>
              <a:rPr lang="fr-FR" dirty="0" err="1"/>
              <a:t>financial</a:t>
            </a:r>
            <a:r>
              <a:rPr lang="fr-FR" dirty="0"/>
              <a:t> contribution and/or </a:t>
            </a:r>
            <a:r>
              <a:rPr lang="fr-FR" dirty="0" err="1"/>
              <a:t>provide</a:t>
            </a:r>
            <a:r>
              <a:rPr lang="fr-FR" dirty="0"/>
              <a:t> staff to the </a:t>
            </a:r>
            <a:r>
              <a:rPr lang="fr-FR" dirty="0" err="1"/>
              <a:t>project</a:t>
            </a:r>
            <a:r>
              <a:rPr lang="fr-FR" dirty="0"/>
              <a:t>, </a:t>
            </a:r>
            <a:r>
              <a:rPr lang="fr-FR" u="sng" dirty="0" err="1"/>
              <a:t>leading</a:t>
            </a:r>
            <a:r>
              <a:rPr lang="fr-FR" u="sng" dirty="0"/>
              <a:t> to a </a:t>
            </a:r>
            <a:r>
              <a:rPr lang="fr-FR" u="sng" dirty="0" err="1"/>
              <a:t>private</a:t>
            </a:r>
            <a:r>
              <a:rPr lang="fr-FR" u="sng" dirty="0"/>
              <a:t> </a:t>
            </a:r>
            <a:r>
              <a:rPr lang="fr-FR" u="sng" dirty="0" err="1"/>
              <a:t>sector</a:t>
            </a:r>
            <a:r>
              <a:rPr lang="fr-FR" u="sng" dirty="0"/>
              <a:t> contribution of at least 50% of </a:t>
            </a:r>
            <a:r>
              <a:rPr lang="fr-FR" u="sng" dirty="0" err="1"/>
              <a:t>overall</a:t>
            </a:r>
            <a:r>
              <a:rPr lang="fr-FR" u="sng" dirty="0"/>
              <a:t> </a:t>
            </a:r>
            <a:r>
              <a:rPr lang="fr-FR" u="sng" dirty="0" err="1"/>
              <a:t>costs</a:t>
            </a:r>
            <a:r>
              <a:rPr lang="fr-FR" dirty="0"/>
              <a:t>. The interventions </a:t>
            </a:r>
            <a:r>
              <a:rPr lang="fr-FR" dirty="0" err="1"/>
              <a:t>therefore</a:t>
            </a:r>
            <a:r>
              <a:rPr lang="fr-FR" dirty="0"/>
              <a:t> continue </a:t>
            </a:r>
            <a:r>
              <a:rPr lang="fr-FR" dirty="0" err="1"/>
              <a:t>beyond</a:t>
            </a:r>
            <a:r>
              <a:rPr lang="fr-FR" dirty="0"/>
              <a:t> the duration of the </a:t>
            </a:r>
            <a:r>
              <a:rPr lang="fr-FR" dirty="0" err="1"/>
              <a:t>project</a:t>
            </a:r>
            <a:r>
              <a:rPr lang="fr-FR" dirty="0"/>
              <a:t>.  The entreprise must have a </a:t>
            </a:r>
            <a:r>
              <a:rPr lang="fr-FR" dirty="0" err="1"/>
              <a:t>clear</a:t>
            </a:r>
            <a:r>
              <a:rPr lang="fr-FR" dirty="0"/>
              <a:t> commercial </a:t>
            </a:r>
            <a:r>
              <a:rPr lang="de-DE" dirty="0" err="1"/>
              <a:t>discernible</a:t>
            </a:r>
            <a:r>
              <a:rPr lang="de-DE" dirty="0"/>
              <a:t> </a:t>
            </a:r>
            <a:r>
              <a:rPr lang="de-DE" dirty="0" err="1"/>
              <a:t>interest</a:t>
            </a:r>
            <a:r>
              <a:rPr lang="de-DE" dirty="0"/>
              <a:t> in </a:t>
            </a:r>
            <a:r>
              <a:rPr lang="de-DE" dirty="0" err="1"/>
              <a:t>the</a:t>
            </a:r>
            <a:r>
              <a:rPr lang="de-DE" dirty="0"/>
              <a:t> </a:t>
            </a:r>
            <a:r>
              <a:rPr lang="de-DE" dirty="0" err="1"/>
              <a:t>project</a:t>
            </a:r>
            <a:r>
              <a:rPr lang="de-DE" dirty="0"/>
              <a:t>. </a:t>
            </a:r>
            <a:r>
              <a:rPr lang="de-DE" dirty="0" err="1"/>
              <a:t>Exclusively</a:t>
            </a:r>
            <a:r>
              <a:rPr lang="de-DE" dirty="0"/>
              <a:t> </a:t>
            </a:r>
            <a:r>
              <a:rPr lang="de-DE" dirty="0" err="1"/>
              <a:t>charitable</a:t>
            </a:r>
            <a:r>
              <a:rPr lang="de-DE" dirty="0"/>
              <a:t> </a:t>
            </a:r>
            <a:r>
              <a:rPr lang="de-DE" dirty="0" err="1"/>
              <a:t>projects</a:t>
            </a:r>
            <a:r>
              <a:rPr lang="de-DE" dirty="0"/>
              <a:t>, </a:t>
            </a:r>
            <a:r>
              <a:rPr lang="de-DE" dirty="0" err="1"/>
              <a:t>however</a:t>
            </a:r>
            <a:r>
              <a:rPr lang="de-DE" dirty="0"/>
              <a:t>, </a:t>
            </a:r>
            <a:r>
              <a:rPr lang="de-DE" dirty="0" err="1"/>
              <a:t>cannot</a:t>
            </a:r>
            <a:r>
              <a:rPr lang="de-DE" dirty="0"/>
              <a:t> </a:t>
            </a:r>
            <a:r>
              <a:rPr lang="de-DE" dirty="0" err="1"/>
              <a:t>be</a:t>
            </a:r>
            <a:r>
              <a:rPr lang="de-DE" dirty="0"/>
              <a:t> </a:t>
            </a:r>
            <a:r>
              <a:rPr lang="de-DE" dirty="0" err="1"/>
              <a:t>supported</a:t>
            </a:r>
            <a:r>
              <a:rPr lang="de-DE" dirty="0"/>
              <a:t> </a:t>
            </a:r>
            <a:r>
              <a:rPr lang="de-DE" dirty="0" err="1"/>
              <a:t>within</a:t>
            </a:r>
            <a:r>
              <a:rPr lang="de-DE" dirty="0"/>
              <a:t> </a:t>
            </a:r>
            <a:r>
              <a:rPr lang="de-DE" dirty="0" err="1"/>
              <a:t>the</a:t>
            </a:r>
            <a:r>
              <a:rPr lang="de-DE" dirty="0"/>
              <a:t> </a:t>
            </a:r>
            <a:r>
              <a:rPr lang="de-DE" dirty="0" err="1"/>
              <a:t>scope</a:t>
            </a:r>
            <a:r>
              <a:rPr lang="de-DE" dirty="0"/>
              <a:t>. The PPP </a:t>
            </a:r>
            <a:r>
              <a:rPr lang="de-DE" dirty="0" err="1"/>
              <a:t>project</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fundamentally</a:t>
            </a:r>
            <a:r>
              <a:rPr lang="de-DE" dirty="0"/>
              <a:t> </a:t>
            </a:r>
            <a:r>
              <a:rPr lang="de-DE" dirty="0" err="1"/>
              <a:t>embedded</a:t>
            </a:r>
            <a:r>
              <a:rPr lang="de-DE" dirty="0"/>
              <a:t> in a </a:t>
            </a:r>
            <a:r>
              <a:rPr lang="de-DE" dirty="0" err="1"/>
              <a:t>sustainable</a:t>
            </a:r>
            <a:r>
              <a:rPr lang="de-DE" dirty="0"/>
              <a:t> </a:t>
            </a:r>
            <a:r>
              <a:rPr lang="de-DE" dirty="0" err="1"/>
              <a:t>commitment</a:t>
            </a:r>
            <a:r>
              <a:rPr lang="de-DE" dirty="0"/>
              <a:t> </a:t>
            </a:r>
            <a:r>
              <a:rPr lang="de-DE" dirty="0" err="1"/>
              <a:t>of</a:t>
            </a:r>
            <a:r>
              <a:rPr lang="de-DE" dirty="0"/>
              <a:t> </a:t>
            </a:r>
            <a:r>
              <a:rPr lang="de-DE" dirty="0" err="1"/>
              <a:t>the</a:t>
            </a:r>
            <a:r>
              <a:rPr lang="de-DE" dirty="0"/>
              <a:t> </a:t>
            </a:r>
            <a:r>
              <a:rPr lang="de-DE" dirty="0" err="1"/>
              <a:t>company</a:t>
            </a:r>
            <a:r>
              <a:rPr lang="de-DE" dirty="0"/>
              <a:t> in </a:t>
            </a:r>
            <a:r>
              <a:rPr lang="de-DE" dirty="0" err="1"/>
              <a:t>the</a:t>
            </a:r>
            <a:r>
              <a:rPr lang="de-DE" dirty="0"/>
              <a:t> </a:t>
            </a:r>
            <a:r>
              <a:rPr lang="de-DE" dirty="0" err="1"/>
              <a:t>developing</a:t>
            </a:r>
            <a:r>
              <a:rPr lang="de-DE" dirty="0"/>
              <a:t> </a:t>
            </a:r>
            <a:r>
              <a:rPr lang="de-DE" dirty="0" err="1"/>
              <a:t>or</a:t>
            </a:r>
            <a:r>
              <a:rPr lang="de-DE" dirty="0"/>
              <a:t> </a:t>
            </a:r>
            <a:r>
              <a:rPr lang="de-DE" dirty="0" err="1"/>
              <a:t>emerging</a:t>
            </a:r>
            <a:r>
              <a:rPr lang="de-DE" dirty="0"/>
              <a:t> </a:t>
            </a:r>
            <a:r>
              <a:rPr lang="de-DE" dirty="0" err="1"/>
              <a:t>country</a:t>
            </a:r>
            <a:r>
              <a:rPr lang="en-US" dirty="0"/>
              <a:t> </a:t>
            </a:r>
          </a:p>
          <a:p>
            <a:endParaRPr lang="en-US" dirty="0"/>
          </a:p>
        </p:txBody>
      </p:sp>
      <p:sp>
        <p:nvSpPr>
          <p:cNvPr id="3" name="Title 2"/>
          <p:cNvSpPr>
            <a:spLocks noGrp="1"/>
          </p:cNvSpPr>
          <p:nvPr>
            <p:ph type="title"/>
          </p:nvPr>
        </p:nvSpPr>
        <p:spPr/>
        <p:txBody>
          <a:bodyPr/>
          <a:lstStyle/>
          <a:p>
            <a:pPr algn="ctr"/>
            <a:r>
              <a:rPr lang="en-IE" dirty="0"/>
              <a:t>50 %  50 %</a:t>
            </a:r>
            <a:endParaRPr lang="en-US" dirty="0"/>
          </a:p>
        </p:txBody>
      </p:sp>
    </p:spTree>
    <p:extLst>
      <p:ext uri="{BB962C8B-B14F-4D97-AF65-F5344CB8AC3E}">
        <p14:creationId xmlns:p14="http://schemas.microsoft.com/office/powerpoint/2010/main" val="355066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t>Step 1</a:t>
            </a:r>
            <a:r>
              <a:rPr lang="en-US" sz="3200" dirty="0"/>
              <a:t> : identify the context, scope and purpose of the PPP with an active approach from the private sector leading to the best choice of VTC (including appropriate legal status and income generating possibilities; permanent exchange with the private sector; </a:t>
            </a:r>
            <a:r>
              <a:rPr lang="en-US" sz="3200" dirty="0" err="1"/>
              <a:t>indepth</a:t>
            </a:r>
            <a:r>
              <a:rPr lang="en-US" sz="3200" dirty="0"/>
              <a:t> knowledge of the </a:t>
            </a:r>
            <a:r>
              <a:rPr lang="en-US" sz="3200"/>
              <a:t>local </a:t>
            </a:r>
            <a:r>
              <a:rPr lang="en-US" sz="3200" smtClean="0"/>
              <a:t>market)</a:t>
            </a:r>
            <a:endParaRPr lang="en-US" sz="3200" dirty="0"/>
          </a:p>
          <a:p>
            <a:r>
              <a:rPr lang="en-US" sz="3200" b="1" dirty="0"/>
              <a:t>Step 2</a:t>
            </a:r>
            <a:r>
              <a:rPr lang="en-US" sz="3200" dirty="0"/>
              <a:t>: </a:t>
            </a:r>
            <a:r>
              <a:rPr lang="fr-FR" sz="3200" dirty="0"/>
              <a:t>a </a:t>
            </a:r>
            <a:r>
              <a:rPr lang="fr-FR" sz="3200" dirty="0" err="1"/>
              <a:t>draft</a:t>
            </a:r>
            <a:r>
              <a:rPr lang="fr-FR" sz="3200" dirty="0"/>
              <a:t> business plan must </a:t>
            </a:r>
            <a:r>
              <a:rPr lang="fr-FR" sz="3200" dirty="0" err="1"/>
              <a:t>be</a:t>
            </a:r>
            <a:r>
              <a:rPr lang="fr-FR" sz="3200" dirty="0"/>
              <a:t> </a:t>
            </a:r>
            <a:r>
              <a:rPr lang="fr-FR" sz="3200" dirty="0" err="1"/>
              <a:t>developed</a:t>
            </a:r>
            <a:r>
              <a:rPr lang="fr-FR" sz="3200" dirty="0"/>
              <a:t> for the VTC </a:t>
            </a:r>
            <a:r>
              <a:rPr lang="fr-FR" sz="3200" dirty="0" err="1"/>
              <a:t>based</a:t>
            </a:r>
            <a:r>
              <a:rPr lang="fr-FR" sz="3200" dirty="0"/>
              <a:t> on revenues and </a:t>
            </a:r>
            <a:r>
              <a:rPr lang="fr-FR" sz="3200" dirty="0" err="1"/>
              <a:t>costs</a:t>
            </a:r>
            <a:r>
              <a:rPr lang="en-US" sz="3200" dirty="0"/>
              <a:t> </a:t>
            </a:r>
          </a:p>
          <a:p>
            <a:endParaRPr lang="en-US" dirty="0"/>
          </a:p>
        </p:txBody>
      </p:sp>
      <p:sp>
        <p:nvSpPr>
          <p:cNvPr id="3" name="Title 2"/>
          <p:cNvSpPr>
            <a:spLocks noGrp="1"/>
          </p:cNvSpPr>
          <p:nvPr>
            <p:ph type="title"/>
          </p:nvPr>
        </p:nvSpPr>
        <p:spPr/>
        <p:txBody>
          <a:bodyPr/>
          <a:lstStyle/>
          <a:p>
            <a:pPr algn="ctr"/>
            <a:r>
              <a:rPr lang="en-IE" dirty="0"/>
              <a:t>4 steps</a:t>
            </a:r>
            <a:endParaRPr lang="en-US" dirty="0"/>
          </a:p>
        </p:txBody>
      </p:sp>
    </p:spTree>
    <p:extLst>
      <p:ext uri="{BB962C8B-B14F-4D97-AF65-F5344CB8AC3E}">
        <p14:creationId xmlns:p14="http://schemas.microsoft.com/office/powerpoint/2010/main" val="318132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a:t>Step 3 </a:t>
            </a:r>
            <a:r>
              <a:rPr lang="en-US" sz="2800" dirty="0"/>
              <a:t>: </a:t>
            </a:r>
            <a:r>
              <a:rPr lang="fr-FR" sz="2800" dirty="0"/>
              <a:t>for the </a:t>
            </a:r>
            <a:r>
              <a:rPr lang="fr-FR" sz="2800" dirty="0" err="1"/>
              <a:t>sake</a:t>
            </a:r>
            <a:r>
              <a:rPr lang="fr-FR" sz="2800" dirty="0"/>
              <a:t> of self-</a:t>
            </a:r>
            <a:r>
              <a:rPr lang="fr-FR" sz="2800" dirty="0" err="1"/>
              <a:t>sustainability</a:t>
            </a:r>
            <a:r>
              <a:rPr lang="fr-FR" sz="2800" dirty="0"/>
              <a:t> </a:t>
            </a:r>
            <a:r>
              <a:rPr lang="fr-FR" sz="2800" dirty="0" err="1"/>
              <a:t>additional</a:t>
            </a:r>
            <a:r>
              <a:rPr lang="fr-FR" sz="2800" dirty="0"/>
              <a:t> revenues </a:t>
            </a:r>
            <a:r>
              <a:rPr lang="fr-FR" sz="2800" dirty="0" err="1"/>
              <a:t>streams</a:t>
            </a:r>
            <a:r>
              <a:rPr lang="fr-FR" sz="2800" dirty="0"/>
              <a:t> are </a:t>
            </a:r>
            <a:r>
              <a:rPr lang="fr-FR" sz="2800" dirty="0" err="1"/>
              <a:t>needed</a:t>
            </a:r>
            <a:r>
              <a:rPr lang="fr-FR" sz="2800" dirty="0"/>
              <a:t>, by </a:t>
            </a:r>
            <a:r>
              <a:rPr lang="fr-FR" sz="2800" dirty="0" err="1"/>
              <a:t>reducing</a:t>
            </a:r>
            <a:r>
              <a:rPr lang="fr-FR" sz="2800" dirty="0"/>
              <a:t> </a:t>
            </a:r>
            <a:r>
              <a:rPr lang="fr-FR" sz="2800" dirty="0" err="1"/>
              <a:t>costs</a:t>
            </a:r>
            <a:r>
              <a:rPr lang="fr-FR" sz="2800" dirty="0"/>
              <a:t> (ex outsourcing </a:t>
            </a:r>
            <a:r>
              <a:rPr lang="fr-FR" sz="2800" dirty="0" err="1"/>
              <a:t>some</a:t>
            </a:r>
            <a:r>
              <a:rPr lang="fr-FR" sz="2800" dirty="0"/>
              <a:t> </a:t>
            </a:r>
            <a:r>
              <a:rPr lang="fr-FR" sz="2800" dirty="0" err="1"/>
              <a:t>operational</a:t>
            </a:r>
            <a:r>
              <a:rPr lang="fr-FR" sz="2800" dirty="0"/>
              <a:t> </a:t>
            </a:r>
            <a:r>
              <a:rPr lang="fr-FR" sz="2800" dirty="0" err="1"/>
              <a:t>tasks</a:t>
            </a:r>
            <a:r>
              <a:rPr lang="fr-FR" sz="2800" dirty="0"/>
              <a:t> to </a:t>
            </a:r>
            <a:r>
              <a:rPr lang="fr-FR" sz="2800" dirty="0" err="1"/>
              <a:t>private</a:t>
            </a:r>
            <a:r>
              <a:rPr lang="fr-FR" sz="2800" dirty="0"/>
              <a:t> </a:t>
            </a:r>
            <a:r>
              <a:rPr lang="fr-FR" sz="2800" dirty="0" err="1"/>
              <a:t>companies</a:t>
            </a:r>
            <a:r>
              <a:rPr lang="fr-FR" sz="2800" dirty="0"/>
              <a:t>). </a:t>
            </a:r>
            <a:r>
              <a:rPr lang="fr-FR" sz="2800" dirty="0" err="1"/>
              <a:t>Some</a:t>
            </a:r>
            <a:r>
              <a:rPr lang="fr-FR" sz="2800" dirty="0"/>
              <a:t> </a:t>
            </a:r>
            <a:r>
              <a:rPr lang="fr-FR" sz="2800" dirty="0" err="1"/>
              <a:t>operational</a:t>
            </a:r>
            <a:r>
              <a:rPr lang="fr-FR" sz="2800" dirty="0"/>
              <a:t> </a:t>
            </a:r>
            <a:r>
              <a:rPr lang="fr-FR" sz="2800" dirty="0" err="1"/>
              <a:t>tasks</a:t>
            </a:r>
            <a:r>
              <a:rPr lang="fr-FR" sz="2800" dirty="0"/>
              <a:t> </a:t>
            </a:r>
            <a:r>
              <a:rPr lang="fr-FR" sz="2800" dirty="0" err="1"/>
              <a:t>can</a:t>
            </a:r>
            <a:r>
              <a:rPr lang="fr-FR" sz="2800" dirty="0"/>
              <a:t> </a:t>
            </a:r>
            <a:r>
              <a:rPr lang="fr-FR" sz="2800" dirty="0" err="1"/>
              <a:t>be</a:t>
            </a:r>
            <a:r>
              <a:rPr lang="fr-FR" sz="2800" dirty="0"/>
              <a:t> </a:t>
            </a:r>
            <a:r>
              <a:rPr lang="fr-FR" sz="2800" dirty="0" err="1"/>
              <a:t>taken</a:t>
            </a:r>
            <a:r>
              <a:rPr lang="fr-FR" sz="2800" dirty="0"/>
              <a:t> on </a:t>
            </a:r>
            <a:r>
              <a:rPr lang="fr-FR" sz="2800" dirty="0" err="1"/>
              <a:t>board</a:t>
            </a:r>
            <a:r>
              <a:rPr lang="fr-FR" sz="2800" dirty="0"/>
              <a:t> by VTC staff and </a:t>
            </a:r>
            <a:r>
              <a:rPr lang="fr-FR" sz="2800" dirty="0" err="1"/>
              <a:t>students</a:t>
            </a:r>
            <a:r>
              <a:rPr lang="fr-FR" sz="2800" dirty="0"/>
              <a:t> </a:t>
            </a:r>
            <a:r>
              <a:rPr lang="fr-FR" sz="2800" dirty="0" err="1"/>
              <a:t>like</a:t>
            </a:r>
            <a:r>
              <a:rPr lang="fr-FR" sz="2800" dirty="0"/>
              <a:t> </a:t>
            </a:r>
            <a:r>
              <a:rPr lang="fr-FR" sz="2800" dirty="0" err="1"/>
              <a:t>heavy</a:t>
            </a:r>
            <a:r>
              <a:rPr lang="fr-FR" sz="2800" dirty="0"/>
              <a:t> </a:t>
            </a:r>
            <a:r>
              <a:rPr lang="fr-FR" sz="2800" dirty="0" err="1"/>
              <a:t>equipment</a:t>
            </a:r>
            <a:r>
              <a:rPr lang="fr-FR" sz="2800" dirty="0"/>
              <a:t> maintenance. Non-</a:t>
            </a:r>
            <a:r>
              <a:rPr lang="fr-FR" sz="2800" dirty="0" err="1"/>
              <a:t>financial</a:t>
            </a:r>
            <a:r>
              <a:rPr lang="fr-FR" sz="2800" dirty="0"/>
              <a:t> contributions by </a:t>
            </a:r>
            <a:r>
              <a:rPr lang="fr-FR" sz="2800" dirty="0" err="1"/>
              <a:t>project</a:t>
            </a:r>
            <a:r>
              <a:rPr lang="fr-FR" sz="2800" dirty="0"/>
              <a:t> </a:t>
            </a:r>
            <a:r>
              <a:rPr lang="fr-FR" sz="2800" dirty="0" err="1"/>
              <a:t>partners</a:t>
            </a:r>
            <a:r>
              <a:rPr lang="fr-FR" sz="2800" dirty="0"/>
              <a:t> </a:t>
            </a:r>
            <a:r>
              <a:rPr lang="fr-FR" sz="2800" dirty="0" err="1"/>
              <a:t>need</a:t>
            </a:r>
            <a:r>
              <a:rPr lang="fr-FR" sz="2800" dirty="0"/>
              <a:t> to </a:t>
            </a:r>
            <a:r>
              <a:rPr lang="fr-FR" sz="2800" dirty="0" err="1"/>
              <a:t>be</a:t>
            </a:r>
            <a:r>
              <a:rPr lang="fr-FR" sz="2800" dirty="0"/>
              <a:t> </a:t>
            </a:r>
            <a:r>
              <a:rPr lang="fr-FR" sz="2800" dirty="0" err="1"/>
              <a:t>evaluated</a:t>
            </a:r>
            <a:r>
              <a:rPr lang="en-US" sz="2800" dirty="0"/>
              <a:t> </a:t>
            </a:r>
            <a:endParaRPr lang="en-US" sz="2800" b="1" dirty="0"/>
          </a:p>
          <a:p>
            <a:r>
              <a:rPr lang="en-US" sz="2800" b="1" dirty="0"/>
              <a:t>Step 4</a:t>
            </a:r>
            <a:r>
              <a:rPr lang="en-US" sz="2800" dirty="0"/>
              <a:t>: measure progress</a:t>
            </a:r>
          </a:p>
          <a:p>
            <a:endParaRPr lang="en-US" dirty="0"/>
          </a:p>
        </p:txBody>
      </p:sp>
      <p:sp>
        <p:nvSpPr>
          <p:cNvPr id="3" name="Title 2"/>
          <p:cNvSpPr>
            <a:spLocks noGrp="1"/>
          </p:cNvSpPr>
          <p:nvPr>
            <p:ph type="title"/>
          </p:nvPr>
        </p:nvSpPr>
        <p:spPr/>
        <p:txBody>
          <a:bodyPr/>
          <a:lstStyle/>
          <a:p>
            <a:pPr algn="ctr"/>
            <a:r>
              <a:rPr lang="en-IE" dirty="0"/>
              <a:t>Next</a:t>
            </a:r>
            <a:endParaRPr lang="en-US" dirty="0"/>
          </a:p>
        </p:txBody>
      </p:sp>
    </p:spTree>
    <p:extLst>
      <p:ext uri="{BB962C8B-B14F-4D97-AF65-F5344CB8AC3E}">
        <p14:creationId xmlns:p14="http://schemas.microsoft.com/office/powerpoint/2010/main" val="36237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fr-FR" sz="1800" dirty="0" err="1"/>
              <a:t>Mutual</a:t>
            </a:r>
            <a:r>
              <a:rPr lang="fr-FR" sz="1800" dirty="0"/>
              <a:t> respect</a:t>
            </a:r>
            <a:endParaRPr lang="en-US" sz="1800" dirty="0"/>
          </a:p>
          <a:p>
            <a:pPr lvl="0"/>
            <a:r>
              <a:rPr lang="fr-FR" sz="1800" dirty="0" err="1"/>
              <a:t>Transparency</a:t>
            </a:r>
            <a:endParaRPr lang="en-US" sz="1800" dirty="0"/>
          </a:p>
          <a:p>
            <a:pPr lvl="0"/>
            <a:r>
              <a:rPr lang="fr-FR" sz="1800" dirty="0" err="1"/>
              <a:t>Competitive</a:t>
            </a:r>
            <a:r>
              <a:rPr lang="fr-FR" sz="1800" dirty="0"/>
              <a:t> </a:t>
            </a:r>
            <a:r>
              <a:rPr lang="fr-FR" sz="1800" dirty="0" err="1"/>
              <a:t>bidding</a:t>
            </a:r>
            <a:r>
              <a:rPr lang="fr-FR" sz="1800" dirty="0"/>
              <a:t> and non discrimination</a:t>
            </a:r>
            <a:endParaRPr lang="en-US" sz="1800" dirty="0"/>
          </a:p>
          <a:p>
            <a:pPr lvl="0"/>
            <a:r>
              <a:rPr lang="fr-FR" sz="1800" dirty="0" err="1"/>
              <a:t>Non-retroactivity</a:t>
            </a:r>
            <a:r>
              <a:rPr lang="fr-FR" sz="1800" dirty="0"/>
              <a:t> of budgets</a:t>
            </a:r>
            <a:endParaRPr lang="en-US" sz="1800" dirty="0"/>
          </a:p>
          <a:p>
            <a:pPr lvl="0"/>
            <a:r>
              <a:rPr lang="fr-FR" sz="1800" dirty="0" err="1"/>
              <a:t>Accountability</a:t>
            </a:r>
            <a:r>
              <a:rPr lang="fr-FR" sz="1800" dirty="0"/>
              <a:t> and </a:t>
            </a:r>
            <a:r>
              <a:rPr lang="fr-FR" sz="1800" dirty="0" err="1"/>
              <a:t>predictability</a:t>
            </a:r>
            <a:endParaRPr lang="en-US" sz="1800" dirty="0"/>
          </a:p>
          <a:p>
            <a:pPr lvl="0"/>
            <a:r>
              <a:rPr lang="fr-FR" sz="1800" dirty="0" err="1"/>
              <a:t>Legitimacy</a:t>
            </a:r>
            <a:endParaRPr lang="en-US" sz="1800" dirty="0"/>
          </a:p>
          <a:p>
            <a:pPr lvl="0"/>
            <a:r>
              <a:rPr lang="fr-FR" sz="1800" dirty="0" err="1"/>
              <a:t>Flexibiility</a:t>
            </a:r>
            <a:endParaRPr lang="en-US" sz="1800" dirty="0"/>
          </a:p>
          <a:p>
            <a:pPr lvl="0"/>
            <a:r>
              <a:rPr lang="fr-FR" sz="1800" dirty="0" err="1"/>
              <a:t>Continous</a:t>
            </a:r>
            <a:r>
              <a:rPr lang="fr-FR" sz="1800" dirty="0"/>
              <a:t> </a:t>
            </a:r>
            <a:r>
              <a:rPr lang="fr-FR" sz="1800" dirty="0" err="1"/>
              <a:t>learning</a:t>
            </a:r>
            <a:r>
              <a:rPr lang="fr-FR" sz="1800" dirty="0"/>
              <a:t> and monitoring</a:t>
            </a:r>
            <a:endParaRPr lang="en-US" sz="1800" dirty="0"/>
          </a:p>
          <a:p>
            <a:pPr lvl="0"/>
            <a:r>
              <a:rPr lang="fr-FR" sz="1800" dirty="0" err="1"/>
              <a:t>Equity</a:t>
            </a:r>
            <a:r>
              <a:rPr lang="fr-FR" sz="1800" dirty="0"/>
              <a:t>, </a:t>
            </a:r>
            <a:r>
              <a:rPr lang="fr-FR" sz="1800" dirty="0" err="1"/>
              <a:t>inclusiveness</a:t>
            </a:r>
            <a:r>
              <a:rPr lang="fr-FR" sz="1800" dirty="0"/>
              <a:t> and </a:t>
            </a:r>
            <a:r>
              <a:rPr lang="fr-FR" sz="1800" dirty="0" err="1"/>
              <a:t>empowerment</a:t>
            </a:r>
            <a:r>
              <a:rPr lang="fr-FR" sz="1800" dirty="0"/>
              <a:t> </a:t>
            </a:r>
            <a:endParaRPr lang="en-US" sz="1800" dirty="0"/>
          </a:p>
          <a:p>
            <a:endParaRPr lang="en-US" dirty="0"/>
          </a:p>
        </p:txBody>
      </p:sp>
      <p:sp>
        <p:nvSpPr>
          <p:cNvPr id="3" name="Title 2"/>
          <p:cNvSpPr>
            <a:spLocks noGrp="1"/>
          </p:cNvSpPr>
          <p:nvPr>
            <p:ph type="title"/>
          </p:nvPr>
        </p:nvSpPr>
        <p:spPr/>
        <p:txBody>
          <a:bodyPr/>
          <a:lstStyle/>
          <a:p>
            <a:pPr algn="ctr"/>
            <a:r>
              <a:rPr lang="en-IE" dirty="0"/>
              <a:t>Basic principles</a:t>
            </a:r>
            <a:endParaRPr lang="en-US" dirty="0"/>
          </a:p>
        </p:txBody>
      </p:sp>
    </p:spTree>
    <p:extLst>
      <p:ext uri="{BB962C8B-B14F-4D97-AF65-F5344CB8AC3E}">
        <p14:creationId xmlns:p14="http://schemas.microsoft.com/office/powerpoint/2010/main" val="378502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E" dirty="0"/>
              <a:t>Making the point</a:t>
            </a:r>
            <a:endParaRPr lang="en-GB" dirty="0"/>
          </a:p>
        </p:txBody>
      </p:sp>
      <p:pic>
        <p:nvPicPr>
          <p:cNvPr id="4" name="Content Placeholder 4" descr="Untitled.jpg"/>
          <p:cNvPicPr>
            <a:picLocks noGrp="1" noChangeAspect="1"/>
          </p:cNvPicPr>
          <p:nvPr>
            <p:ph idx="1"/>
          </p:nvPr>
        </p:nvPicPr>
        <p:blipFill>
          <a:blip r:embed="rId2">
            <a:extLst>
              <a:ext uri="{28A0092B-C50C-407E-A947-70E740481C1C}">
                <a14:useLocalDpi xmlns:a14="http://schemas.microsoft.com/office/drawing/2010/main" val="0"/>
              </a:ext>
            </a:extLst>
          </a:blip>
          <a:srcRect l="3879" r="3879"/>
          <a:stretch>
            <a:fillRect/>
          </a:stretch>
        </p:blipFill>
        <p:spPr>
          <a:xfrm>
            <a:off x="3209819" y="2113724"/>
            <a:ext cx="6162887" cy="3389376"/>
          </a:xfrm>
        </p:spPr>
      </p:pic>
    </p:spTree>
    <p:extLst>
      <p:ext uri="{BB962C8B-B14F-4D97-AF65-F5344CB8AC3E}">
        <p14:creationId xmlns:p14="http://schemas.microsoft.com/office/powerpoint/2010/main" val="1997046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IE" sz="3200" dirty="0"/>
              <a:t>Thanks for your attention, for more information </a:t>
            </a:r>
          </a:p>
          <a:p>
            <a:pPr marL="0" indent="0" algn="ctr">
              <a:buNone/>
            </a:pPr>
            <a:r>
              <a:rPr lang="en-IE" sz="3200" dirty="0"/>
              <a:t>do see alexis.hoyaux@ec.europa.eu</a:t>
            </a:r>
            <a:endParaRPr lang="en-US" sz="32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5810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825625"/>
            <a:ext cx="5257801" cy="3213303"/>
          </a:xfrm>
        </p:spPr>
        <p:txBody>
          <a:bodyPr/>
          <a:lstStyle/>
          <a:p>
            <a:r>
              <a:rPr lang="fr-FR" sz="3200" dirty="0" err="1"/>
              <a:t>Understand</a:t>
            </a:r>
            <a:r>
              <a:rPr lang="fr-FR" sz="3200" dirty="0"/>
              <a:t> : </a:t>
            </a:r>
          </a:p>
          <a:p>
            <a:pPr lvl="1"/>
            <a:r>
              <a:rPr lang="fr-FR" sz="2800" dirty="0"/>
              <a:t>The </a:t>
            </a:r>
            <a:r>
              <a:rPr lang="fr-FR" sz="2800" dirty="0" err="1"/>
              <a:t>definition</a:t>
            </a:r>
            <a:r>
              <a:rPr lang="fr-FR" sz="2800" dirty="0"/>
              <a:t> of PPP at the </a:t>
            </a:r>
            <a:r>
              <a:rPr lang="fr-FR" sz="2800" dirty="0" err="1"/>
              <a:t>level</a:t>
            </a:r>
            <a:r>
              <a:rPr lang="fr-FR" sz="2800" dirty="0"/>
              <a:t> of VTC </a:t>
            </a:r>
            <a:r>
              <a:rPr lang="fr-FR" sz="2800" dirty="0" err="1"/>
              <a:t>including</a:t>
            </a:r>
            <a:r>
              <a:rPr lang="fr-FR" sz="2800" dirty="0"/>
              <a:t> the </a:t>
            </a:r>
            <a:r>
              <a:rPr lang="fr-FR" sz="2800" dirty="0" err="1"/>
              <a:t>modalities</a:t>
            </a:r>
            <a:r>
              <a:rPr lang="fr-FR" sz="2800" dirty="0"/>
              <a:t>;  </a:t>
            </a:r>
          </a:p>
          <a:p>
            <a:pPr lvl="1"/>
            <a:r>
              <a:rPr lang="fr-FR" sz="2800" dirty="0"/>
              <a:t>The </a:t>
            </a:r>
            <a:r>
              <a:rPr lang="fr-FR" sz="2800" dirty="0" err="1"/>
              <a:t>advantages</a:t>
            </a:r>
            <a:r>
              <a:rPr lang="fr-FR" sz="2800" dirty="0"/>
              <a:t> and </a:t>
            </a:r>
            <a:r>
              <a:rPr lang="fr-FR" sz="2800" dirty="0" err="1"/>
              <a:t>inconveniences</a:t>
            </a:r>
            <a:r>
              <a:rPr lang="fr-FR" sz="2800" dirty="0"/>
              <a:t> ;</a:t>
            </a:r>
          </a:p>
          <a:p>
            <a:pPr lvl="1"/>
            <a:r>
              <a:rPr lang="fr-FR" sz="2800" dirty="0"/>
              <a:t>The implications for TVET </a:t>
            </a:r>
            <a:r>
              <a:rPr lang="fr-FR" sz="2800" dirty="0" err="1"/>
              <a:t>policies</a:t>
            </a:r>
            <a:r>
              <a:rPr lang="fr-FR" sz="2800" dirty="0"/>
              <a:t>;</a:t>
            </a:r>
          </a:p>
          <a:p>
            <a:pPr marL="457200" lvl="1" indent="0">
              <a:buNone/>
            </a:pPr>
            <a:endParaRPr lang="fr-FR" sz="2800" dirty="0"/>
          </a:p>
          <a:p>
            <a:pPr marL="0" indent="0">
              <a:buNone/>
            </a:pPr>
            <a:endParaRPr lang="en-IE" sz="2000" dirty="0"/>
          </a:p>
        </p:txBody>
      </p:sp>
      <p:sp>
        <p:nvSpPr>
          <p:cNvPr id="3" name="Title 2"/>
          <p:cNvSpPr>
            <a:spLocks noGrp="1"/>
          </p:cNvSpPr>
          <p:nvPr>
            <p:ph type="title"/>
          </p:nvPr>
        </p:nvSpPr>
        <p:spPr/>
        <p:txBody>
          <a:bodyPr/>
          <a:lstStyle/>
          <a:p>
            <a:pPr algn="ctr"/>
            <a:r>
              <a:rPr lang="en-IE" dirty="0" err="1"/>
              <a:t>Objectifs</a:t>
            </a:r>
            <a:endParaRPr lang="en-GB" dirty="0"/>
          </a:p>
        </p:txBody>
      </p:sp>
      <p:sp>
        <p:nvSpPr>
          <p:cNvPr id="4" name="Rectangle 3"/>
          <p:cNvSpPr>
            <a:spLocks noChangeArrowheads="1"/>
          </p:cNvSpPr>
          <p:nvPr/>
        </p:nvSpPr>
        <p:spPr bwMode="auto">
          <a:xfrm>
            <a:off x="9269896" y="0"/>
            <a:ext cx="2922105" cy="738664"/>
          </a:xfrm>
          <a:prstGeom prst="rect">
            <a:avLst/>
          </a:prstGeom>
          <a:solidFill>
            <a:schemeClr val="accent6"/>
          </a:solidFill>
          <a:ln w="6350" algn="ctr">
            <a:noFill/>
            <a:miter lim="800000"/>
            <a:headEnd/>
            <a:tailEnd/>
          </a:ln>
        </p:spPr>
        <p:txBody>
          <a:bodyPr wrap="square" tIns="91440" bIns="91440">
            <a:spAutoFit/>
          </a:bodyPr>
          <a:lstStyle/>
          <a:p>
            <a:pPr>
              <a:defRPr/>
            </a:pPr>
            <a:r>
              <a:rPr lang="en-US" sz="1200" dirty="0">
                <a:solidFill>
                  <a:schemeClr val="bg1"/>
                </a:solidFill>
                <a:latin typeface="Arial" charset="0"/>
                <a:ea typeface="ＭＳ Ｐゴシック" pitchFamily="50" charset="-128"/>
                <a:cs typeface="Arial" charset="0"/>
              </a:rPr>
              <a:t>Tip!  To select one of the chapters right click on the respective hyperlink and select “Open Hyperlink”</a:t>
            </a:r>
          </a:p>
        </p:txBody>
      </p:sp>
      <p:sp>
        <p:nvSpPr>
          <p:cNvPr id="5" name="TextBox 4"/>
          <p:cNvSpPr txBox="1"/>
          <p:nvPr/>
        </p:nvSpPr>
        <p:spPr>
          <a:xfrm>
            <a:off x="6096000" y="1825625"/>
            <a:ext cx="4513634" cy="969496"/>
          </a:xfrm>
          <a:prstGeom prst="rect">
            <a:avLst/>
          </a:prstGeom>
          <a:noFill/>
        </p:spPr>
        <p:txBody>
          <a:bodyPr wrap="square" rtlCol="0">
            <a:spAutoFit/>
          </a:bodyPr>
          <a:lstStyle/>
          <a:p>
            <a:pPr>
              <a:spcAft>
                <a:spcPts val="1800"/>
              </a:spcAft>
              <a:buClr>
                <a:schemeClr val="tx2"/>
              </a:buClr>
            </a:pPr>
            <a:endParaRPr lang="en-IE" sz="2400" dirty="0"/>
          </a:p>
          <a:p>
            <a:endParaRPr lang="en-GB" dirty="0"/>
          </a:p>
        </p:txBody>
      </p:sp>
    </p:spTree>
    <p:extLst>
      <p:ext uri="{BB962C8B-B14F-4D97-AF65-F5344CB8AC3E}">
        <p14:creationId xmlns:p14="http://schemas.microsoft.com/office/powerpoint/2010/main" val="358902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143" y="1825625"/>
            <a:ext cx="11090755" cy="4705804"/>
          </a:xfrm>
        </p:spPr>
        <p:txBody>
          <a:bodyPr/>
          <a:lstStyle/>
          <a:p>
            <a:pPr>
              <a:lnSpc>
                <a:spcPct val="130000"/>
              </a:lnSpc>
              <a:spcBef>
                <a:spcPct val="15000"/>
              </a:spcBef>
              <a:buNone/>
              <a:defRPr/>
            </a:pPr>
            <a:r>
              <a:rPr lang="en-GB" sz="1400" b="1" dirty="0">
                <a:solidFill>
                  <a:srgbClr val="FF0000"/>
                </a:solidFill>
              </a:rPr>
              <a:t>Interventionist: </a:t>
            </a:r>
            <a:r>
              <a:rPr lang="en-GB" sz="1400" b="1" dirty="0"/>
              <a:t>direct / public authority</a:t>
            </a:r>
          </a:p>
          <a:p>
            <a:pPr>
              <a:lnSpc>
                <a:spcPct val="130000"/>
              </a:lnSpc>
              <a:spcBef>
                <a:spcPct val="15000"/>
              </a:spcBef>
              <a:buNone/>
              <a:defRPr/>
            </a:pPr>
            <a:r>
              <a:rPr lang="en-GB" sz="1400" b="1" dirty="0">
                <a:solidFill>
                  <a:srgbClr val="FF0000"/>
                </a:solidFill>
              </a:rPr>
              <a:t>Incentives: </a:t>
            </a:r>
            <a:r>
              <a:rPr lang="en-GB" sz="1400" b="1" dirty="0"/>
              <a:t>transfers to</a:t>
            </a:r>
            <a:r>
              <a:rPr lang="en-GB" sz="1400" dirty="0"/>
              <a:t>: </a:t>
            </a:r>
          </a:p>
          <a:p>
            <a:pPr>
              <a:lnSpc>
                <a:spcPct val="130000"/>
              </a:lnSpc>
              <a:spcBef>
                <a:spcPct val="15000"/>
              </a:spcBef>
              <a:defRPr/>
            </a:pPr>
            <a:r>
              <a:rPr lang="en-GB" sz="1400" dirty="0"/>
              <a:t>Local authorities </a:t>
            </a:r>
          </a:p>
          <a:p>
            <a:pPr>
              <a:lnSpc>
                <a:spcPct val="130000"/>
              </a:lnSpc>
              <a:spcBef>
                <a:spcPct val="15000"/>
              </a:spcBef>
              <a:defRPr/>
            </a:pPr>
            <a:r>
              <a:rPr lang="en-GB" sz="1400" dirty="0"/>
              <a:t>Independent public institutions </a:t>
            </a:r>
          </a:p>
          <a:p>
            <a:pPr>
              <a:lnSpc>
                <a:spcPct val="130000"/>
              </a:lnSpc>
              <a:spcBef>
                <a:spcPct val="15000"/>
              </a:spcBef>
              <a:defRPr/>
            </a:pPr>
            <a:r>
              <a:rPr lang="en-GB" sz="1400" dirty="0"/>
              <a:t>households, companies and VT developers</a:t>
            </a:r>
          </a:p>
          <a:p>
            <a:pPr>
              <a:lnSpc>
                <a:spcPct val="130000"/>
              </a:lnSpc>
              <a:spcBef>
                <a:spcPct val="15000"/>
              </a:spcBef>
              <a:buNone/>
              <a:defRPr/>
            </a:pPr>
            <a:r>
              <a:rPr lang="en-GB" sz="1400" b="1" dirty="0">
                <a:solidFill>
                  <a:srgbClr val="C00000"/>
                </a:solidFill>
              </a:rPr>
              <a:t>Creating partnerships </a:t>
            </a:r>
          </a:p>
          <a:p>
            <a:pPr>
              <a:lnSpc>
                <a:spcPct val="130000"/>
              </a:lnSpc>
              <a:spcBef>
                <a:spcPct val="15000"/>
              </a:spcBef>
              <a:defRPr/>
            </a:pPr>
            <a:r>
              <a:rPr lang="en-GB" sz="1400" dirty="0"/>
              <a:t>Public and private enterprises </a:t>
            </a:r>
          </a:p>
          <a:p>
            <a:pPr>
              <a:lnSpc>
                <a:spcPct val="130000"/>
              </a:lnSpc>
              <a:spcBef>
                <a:spcPct val="15000"/>
              </a:spcBef>
              <a:defRPr/>
            </a:pPr>
            <a:r>
              <a:rPr lang="en-GB" sz="1400" dirty="0"/>
              <a:t>Banks / microfinance institutions  </a:t>
            </a:r>
          </a:p>
          <a:p>
            <a:pPr>
              <a:lnSpc>
                <a:spcPct val="130000"/>
              </a:lnSpc>
              <a:spcBef>
                <a:spcPct val="15000"/>
              </a:spcBef>
              <a:defRPr/>
            </a:pPr>
            <a:r>
              <a:rPr lang="en-GB" sz="1400" dirty="0"/>
              <a:t>Public and private developers</a:t>
            </a:r>
          </a:p>
          <a:p>
            <a:pPr marL="0" indent="0">
              <a:buNone/>
            </a:pPr>
            <a:endParaRPr lang="en-US" dirty="0"/>
          </a:p>
        </p:txBody>
      </p:sp>
      <p:sp>
        <p:nvSpPr>
          <p:cNvPr id="3" name="Title 2"/>
          <p:cNvSpPr>
            <a:spLocks noGrp="1"/>
          </p:cNvSpPr>
          <p:nvPr>
            <p:ph type="title"/>
          </p:nvPr>
        </p:nvSpPr>
        <p:spPr/>
        <p:txBody>
          <a:bodyPr/>
          <a:lstStyle/>
          <a:p>
            <a:pPr algn="ctr"/>
            <a:r>
              <a:rPr lang="en-GB" dirty="0">
                <a:effectLst>
                  <a:outerShdw blurRad="38100" dist="38100" dir="2700000" algn="tl">
                    <a:srgbClr val="000000">
                      <a:alpha val="43137"/>
                    </a:srgbClr>
                  </a:outerShdw>
                </a:effectLst>
              </a:rPr>
              <a:t>INTERVENTION METHOD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Different roles of the State</a:t>
            </a:r>
            <a:endParaRPr lang="en-US" dirty="0"/>
          </a:p>
        </p:txBody>
      </p:sp>
    </p:spTree>
    <p:extLst>
      <p:ext uri="{BB962C8B-B14F-4D97-AF65-F5344CB8AC3E}">
        <p14:creationId xmlns:p14="http://schemas.microsoft.com/office/powerpoint/2010/main" val="157743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7472" indent="-347472" algn="ctr">
              <a:lnSpc>
                <a:spcPct val="130000"/>
              </a:lnSpc>
              <a:spcBef>
                <a:spcPts val="324"/>
              </a:spcBef>
              <a:buNone/>
              <a:defRPr/>
            </a:pPr>
            <a:r>
              <a:rPr lang="en-GB" sz="1000" b="1" dirty="0">
                <a:latin typeface="Tahoma" pitchFamily="18" charset="0"/>
              </a:rPr>
              <a:t>Financing professional training centres </a:t>
            </a:r>
          </a:p>
          <a:p>
            <a:pPr marL="347472" indent="-347472">
              <a:lnSpc>
                <a:spcPct val="130000"/>
              </a:lnSpc>
              <a:spcBef>
                <a:spcPts val="360"/>
              </a:spcBef>
              <a:buFont typeface="+mj-lt"/>
              <a:buAutoNum type="arabicPeriod"/>
              <a:defRPr/>
            </a:pPr>
            <a:r>
              <a:rPr lang="en-GB" sz="1100" dirty="0">
                <a:latin typeface="Tahoma" pitchFamily="18" charset="0"/>
              </a:rPr>
              <a:t>Inclusion in general budget = management of credits </a:t>
            </a:r>
          </a:p>
          <a:p>
            <a:pPr marL="347472" indent="-347472">
              <a:lnSpc>
                <a:spcPct val="130000"/>
              </a:lnSpc>
              <a:spcBef>
                <a:spcPts val="360"/>
              </a:spcBef>
              <a:buFont typeface="+mj-lt"/>
              <a:buAutoNum type="arabicPeriod"/>
              <a:defRPr/>
            </a:pPr>
            <a:r>
              <a:rPr lang="en-GB" sz="1100" dirty="0">
                <a:latin typeface="Tahoma" pitchFamily="18" charset="0"/>
              </a:rPr>
              <a:t>Dominant mode of action = little autonom</a:t>
            </a:r>
            <a:r>
              <a:rPr lang="en-GB" sz="1100" dirty="0">
                <a:solidFill>
                  <a:srgbClr val="2E67AD"/>
                </a:solidFill>
                <a:latin typeface="Tahoma" pitchFamily="18" charset="0"/>
              </a:rPr>
              <a:t>y </a:t>
            </a:r>
          </a:p>
          <a:p>
            <a:pPr marL="347472" indent="-347472" algn="ctr">
              <a:lnSpc>
                <a:spcPct val="130000"/>
              </a:lnSpc>
              <a:spcBef>
                <a:spcPts val="324"/>
              </a:spcBef>
              <a:buNone/>
              <a:defRPr/>
            </a:pPr>
            <a:r>
              <a:rPr lang="en-GB" sz="1000" b="1" dirty="0">
                <a:solidFill>
                  <a:srgbClr val="C00000"/>
                </a:solidFill>
              </a:rPr>
              <a:t>Problems: </a:t>
            </a:r>
          </a:p>
          <a:p>
            <a:pPr marL="347472" indent="-347472">
              <a:lnSpc>
                <a:spcPct val="130000"/>
              </a:lnSpc>
              <a:spcBef>
                <a:spcPts val="360"/>
              </a:spcBef>
              <a:buFont typeface="+mj-lt"/>
              <a:buAutoNum type="arabicPeriod"/>
              <a:defRPr/>
            </a:pPr>
            <a:r>
              <a:rPr lang="en-GB" sz="1100" dirty="0">
                <a:latin typeface="Tahoma" pitchFamily="18" charset="0"/>
              </a:rPr>
              <a:t>Scarce resources </a:t>
            </a:r>
          </a:p>
          <a:p>
            <a:pPr marL="347472" indent="-347472">
              <a:lnSpc>
                <a:spcPct val="130000"/>
              </a:lnSpc>
              <a:spcBef>
                <a:spcPts val="360"/>
              </a:spcBef>
              <a:buFont typeface="+mj-lt"/>
              <a:buAutoNum type="arabicPeriod"/>
              <a:defRPr/>
            </a:pPr>
            <a:r>
              <a:rPr lang="en-GB" sz="1100" dirty="0">
                <a:latin typeface="Tahoma" pitchFamily="18" charset="0"/>
              </a:rPr>
              <a:t>Many staff, few investments and work , lack of flexibility in human resources</a:t>
            </a:r>
          </a:p>
          <a:p>
            <a:pPr marL="347472" indent="-347472">
              <a:lnSpc>
                <a:spcPct val="130000"/>
              </a:lnSpc>
              <a:spcBef>
                <a:spcPts val="360"/>
              </a:spcBef>
              <a:buFont typeface="+mj-lt"/>
              <a:buAutoNum type="arabicPeriod"/>
              <a:defRPr/>
            </a:pPr>
            <a:r>
              <a:rPr lang="en-GB" sz="1100" dirty="0">
                <a:latin typeface="Tahoma" pitchFamily="18" charset="0"/>
              </a:rPr>
              <a:t>Lack of relation with the private sector/ companies / </a:t>
            </a:r>
            <a:r>
              <a:rPr lang="en-GB" sz="1100" dirty="0" err="1">
                <a:latin typeface="Tahoma" pitchFamily="18" charset="0"/>
              </a:rPr>
              <a:t>craftspersons</a:t>
            </a:r>
            <a:r>
              <a:rPr lang="en-GB" sz="1100" dirty="0">
                <a:latin typeface="Tahoma" pitchFamily="18" charset="0"/>
              </a:rPr>
              <a:t> </a:t>
            </a:r>
          </a:p>
          <a:p>
            <a:pPr marL="347472" indent="-347472">
              <a:lnSpc>
                <a:spcPct val="130000"/>
              </a:lnSpc>
              <a:spcBef>
                <a:spcPts val="360"/>
              </a:spcBef>
              <a:buFont typeface="+mj-lt"/>
              <a:buAutoNum type="arabicPeriod"/>
              <a:defRPr/>
            </a:pPr>
            <a:r>
              <a:rPr lang="en-GB" sz="1100" dirty="0">
                <a:latin typeface="Tahoma" pitchFamily="18" charset="0"/>
              </a:rPr>
              <a:t>Poor involvement of actors = poor performance </a:t>
            </a:r>
          </a:p>
          <a:p>
            <a:pPr marL="347472" indent="-347472">
              <a:lnSpc>
                <a:spcPct val="130000"/>
              </a:lnSpc>
              <a:spcBef>
                <a:spcPts val="360"/>
              </a:spcBef>
              <a:buFont typeface="+mj-lt"/>
              <a:buAutoNum type="arabicPeriod"/>
              <a:defRPr/>
            </a:pPr>
            <a:r>
              <a:rPr lang="en-GB" sz="1100" dirty="0">
                <a:latin typeface="Tahoma" pitchFamily="18" charset="0"/>
              </a:rPr>
              <a:t>Low returns / low household contribution</a:t>
            </a:r>
            <a:r>
              <a:rPr lang="en-GB" sz="1100" dirty="0">
                <a:solidFill>
                  <a:srgbClr val="2E67AD"/>
                </a:solidFill>
                <a:latin typeface="Tahoma" pitchFamily="18" charset="0"/>
              </a:rPr>
              <a:t>  </a:t>
            </a:r>
          </a:p>
          <a:p>
            <a:pPr marL="347472" indent="-347472">
              <a:lnSpc>
                <a:spcPct val="130000"/>
              </a:lnSpc>
              <a:spcBef>
                <a:spcPts val="360"/>
              </a:spcBef>
              <a:buNone/>
              <a:defRPr/>
            </a:pPr>
            <a:r>
              <a:rPr lang="en-GB" sz="900" dirty="0">
                <a:solidFill>
                  <a:srgbClr val="C00000"/>
                </a:solidFill>
                <a:latin typeface="Tahoma" pitchFamily="18" charset="0"/>
              </a:rPr>
              <a:t>= Critical development of the offer and quality of training</a:t>
            </a:r>
          </a:p>
          <a:p>
            <a:endParaRPr lang="en-US" dirty="0"/>
          </a:p>
        </p:txBody>
      </p:sp>
      <p:sp>
        <p:nvSpPr>
          <p:cNvPr id="3" name="Title 2"/>
          <p:cNvSpPr>
            <a:spLocks noGrp="1"/>
          </p:cNvSpPr>
          <p:nvPr>
            <p:ph type="title"/>
          </p:nvPr>
        </p:nvSpPr>
        <p:spPr/>
        <p:txBody>
          <a:bodyPr/>
          <a:lstStyle/>
          <a:p>
            <a:pPr algn="ctr"/>
            <a:r>
              <a:rPr lang="en-GB" dirty="0">
                <a:effectLst>
                  <a:outerShdw blurRad="38100" dist="38100" dir="2700000" algn="tl">
                    <a:srgbClr val="000000">
                      <a:alpha val="43137"/>
                    </a:srgbClr>
                  </a:outerShdw>
                </a:effectLst>
              </a:rPr>
              <a:t>DIRECT INTERVENTION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General State budget</a:t>
            </a:r>
            <a:r>
              <a:rPr lang="fr-FR" dirty="0">
                <a:effectLst>
                  <a:outerShdw blurRad="38100" dist="38100" dir="2700000" algn="tl">
                    <a:srgbClr val="000000"/>
                  </a:outerShdw>
                </a:effectLst>
                <a:latin typeface="Arial" charset="0"/>
                <a:cs typeface="Arial" charset="0"/>
              </a:rPr>
              <a:t> </a:t>
            </a:r>
            <a:endParaRPr lang="en-US" dirty="0"/>
          </a:p>
        </p:txBody>
      </p:sp>
    </p:spTree>
    <p:extLst>
      <p:ext uri="{BB962C8B-B14F-4D97-AF65-F5344CB8AC3E}">
        <p14:creationId xmlns:p14="http://schemas.microsoft.com/office/powerpoint/2010/main" val="207897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672" y="1548039"/>
            <a:ext cx="10905699" cy="3881904"/>
          </a:xfrm>
        </p:spPr>
        <p:txBody>
          <a:bodyPr/>
          <a:lstStyle/>
          <a:p>
            <a:pPr marL="347472" indent="-347472">
              <a:lnSpc>
                <a:spcPct val="130000"/>
              </a:lnSpc>
              <a:spcBef>
                <a:spcPts val="360"/>
              </a:spcBef>
              <a:buNone/>
              <a:defRPr/>
            </a:pPr>
            <a:r>
              <a:rPr lang="en-GB" sz="1200" b="1" dirty="0">
                <a:solidFill>
                  <a:srgbClr val="00B050"/>
                </a:solidFill>
                <a:latin typeface="Tahoma" pitchFamily="18" charset="0"/>
              </a:rPr>
              <a:t>Principle: payment of direct or indirect subsidies to public and private actors to develop VT </a:t>
            </a:r>
          </a:p>
          <a:p>
            <a:pPr marL="347472" indent="-347472">
              <a:lnSpc>
                <a:spcPct val="130000"/>
              </a:lnSpc>
              <a:spcBef>
                <a:spcPts val="360"/>
              </a:spcBef>
              <a:defRPr/>
            </a:pPr>
            <a:r>
              <a:rPr lang="en-GB" sz="1000" b="1" dirty="0">
                <a:latin typeface="Tahoma" pitchFamily="18" charset="0"/>
              </a:rPr>
              <a:t>Effective when tied to the related generation of other private resources (households, enterprises)</a:t>
            </a:r>
          </a:p>
          <a:p>
            <a:pPr marL="347472" indent="-347472">
              <a:lnSpc>
                <a:spcPct val="130000"/>
              </a:lnSpc>
              <a:spcBef>
                <a:spcPts val="360"/>
              </a:spcBef>
              <a:defRPr/>
            </a:pPr>
            <a:r>
              <a:rPr lang="en-GB" sz="1000" b="1" dirty="0">
                <a:latin typeface="Tahoma" pitchFamily="18" charset="0"/>
              </a:rPr>
              <a:t>Financial subsidies = budget expenditure </a:t>
            </a:r>
          </a:p>
          <a:p>
            <a:pPr marL="347472" indent="-347472">
              <a:lnSpc>
                <a:spcPct val="130000"/>
              </a:lnSpc>
              <a:spcBef>
                <a:spcPts val="360"/>
              </a:spcBef>
              <a:defRPr/>
            </a:pPr>
            <a:r>
              <a:rPr lang="en-GB" sz="1000" b="1" dirty="0">
                <a:latin typeface="Tahoma" pitchFamily="18" charset="0"/>
              </a:rPr>
              <a:t>Commitment guaranteed by bank loans  </a:t>
            </a:r>
          </a:p>
          <a:p>
            <a:pPr marL="347472" indent="-347472">
              <a:lnSpc>
                <a:spcPct val="130000"/>
              </a:lnSpc>
              <a:spcBef>
                <a:spcPts val="360"/>
              </a:spcBef>
              <a:buNone/>
              <a:defRPr/>
            </a:pPr>
            <a:r>
              <a:rPr lang="en-GB" sz="1200" b="1" dirty="0">
                <a:solidFill>
                  <a:srgbClr val="008000"/>
                </a:solidFill>
                <a:latin typeface="Tahoma" pitchFamily="18" charset="0"/>
              </a:rPr>
              <a:t>Private sector supplements with its resources </a:t>
            </a:r>
          </a:p>
          <a:p>
            <a:pPr marL="347472" indent="-347472">
              <a:lnSpc>
                <a:spcPct val="130000"/>
              </a:lnSpc>
              <a:spcBef>
                <a:spcPts val="360"/>
              </a:spcBef>
              <a:defRPr/>
            </a:pPr>
            <a:r>
              <a:rPr lang="en-GB" sz="1000" b="1" dirty="0">
                <a:latin typeface="Tahoma" pitchFamily="18" charset="0"/>
              </a:rPr>
              <a:t>= financial contributions (infrastructure and equipment) </a:t>
            </a:r>
          </a:p>
          <a:p>
            <a:pPr>
              <a:defRPr/>
            </a:pPr>
            <a:r>
              <a:rPr lang="en-GB" sz="1000" b="1" dirty="0">
                <a:latin typeface="Tahoma" pitchFamily="18" charset="0"/>
              </a:rPr>
              <a:t>= human resources contributions </a:t>
            </a:r>
          </a:p>
          <a:p>
            <a:endParaRPr lang="en-US" dirty="0"/>
          </a:p>
        </p:txBody>
      </p:sp>
      <p:sp>
        <p:nvSpPr>
          <p:cNvPr id="3" name="Title 2"/>
          <p:cNvSpPr>
            <a:spLocks noGrp="1"/>
          </p:cNvSpPr>
          <p:nvPr>
            <p:ph type="title"/>
          </p:nvPr>
        </p:nvSpPr>
        <p:spPr/>
        <p:txBody>
          <a:bodyPr/>
          <a:lstStyle/>
          <a:p>
            <a:pPr algn="ctr"/>
            <a:r>
              <a:rPr lang="en-GB" dirty="0">
                <a:solidFill>
                  <a:schemeClr val="tx1"/>
                </a:solidFill>
                <a:effectLst>
                  <a:outerShdw blurRad="38100" dist="38100" dir="2700000" algn="tl">
                    <a:srgbClr val="000000">
                      <a:alpha val="43137"/>
                    </a:srgbClr>
                  </a:outerShdw>
                </a:effectLst>
              </a:rPr>
              <a:t>STATE INCENTIVES </a:t>
            </a:r>
            <a:br>
              <a:rPr lang="en-GB" dirty="0">
                <a:solidFill>
                  <a:schemeClr val="tx1"/>
                </a:solidFill>
                <a:effectLst>
                  <a:outerShdw blurRad="38100" dist="38100" dir="2700000" algn="tl">
                    <a:srgbClr val="000000">
                      <a:alpha val="43137"/>
                    </a:srgbClr>
                  </a:outerShdw>
                </a:effectLst>
              </a:rPr>
            </a:br>
            <a:r>
              <a:rPr lang="en-GB" dirty="0">
                <a:solidFill>
                  <a:schemeClr val="tx1"/>
                </a:solidFill>
                <a:effectLst>
                  <a:outerShdw blurRad="38100" dist="38100" dir="2700000" algn="tl">
                    <a:srgbClr val="000000">
                      <a:alpha val="43137"/>
                    </a:srgbClr>
                  </a:outerShdw>
                </a:effectLst>
              </a:rPr>
              <a:t>Transfers and subsidies</a:t>
            </a:r>
            <a:endParaRPr lang="en-US" dirty="0">
              <a:solidFill>
                <a:schemeClr val="tx1"/>
              </a:solidFill>
            </a:endParaRPr>
          </a:p>
        </p:txBody>
      </p:sp>
    </p:spTree>
    <p:extLst>
      <p:ext uri="{BB962C8B-B14F-4D97-AF65-F5344CB8AC3E}">
        <p14:creationId xmlns:p14="http://schemas.microsoft.com/office/powerpoint/2010/main" val="346363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E" dirty="0"/>
              <a:t>Complexity</a:t>
            </a:r>
            <a:endParaRPr lang="en-US" dirty="0"/>
          </a:p>
        </p:txBody>
      </p:sp>
      <p:pic>
        <p:nvPicPr>
          <p:cNvPr id="4" name="Image 1"/>
          <p:cNvPicPr>
            <a:picLocks noGrp="1" noChangeAspect="1"/>
          </p:cNvPicPr>
          <p:nvPr>
            <p:ph idx="1"/>
          </p:nvPr>
        </p:nvPicPr>
        <p:blipFill>
          <a:blip r:embed="rId2"/>
          <a:srcRect l="-55610" r="-55610"/>
          <a:stretch>
            <a:fillRect/>
          </a:stretch>
        </p:blipFill>
        <p:spPr>
          <a:xfrm>
            <a:off x="2762424" y="1825625"/>
            <a:ext cx="7057677" cy="3881438"/>
          </a:xfrm>
          <a:prstGeom prst="rect">
            <a:avLst/>
          </a:prstGeom>
        </p:spPr>
      </p:pic>
    </p:spTree>
    <p:extLst>
      <p:ext uri="{BB962C8B-B14F-4D97-AF65-F5344CB8AC3E}">
        <p14:creationId xmlns:p14="http://schemas.microsoft.com/office/powerpoint/2010/main" val="254086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Tackle common goals and mission </a:t>
            </a:r>
          </a:p>
          <a:p>
            <a:r>
              <a:rPr lang="en-US" dirty="0"/>
              <a:t>Bring together different values and norms</a:t>
            </a:r>
          </a:p>
          <a:p>
            <a:r>
              <a:rPr lang="en-US" dirty="0"/>
              <a:t>How to overcome different cultures, ways of working and work ethos</a:t>
            </a:r>
          </a:p>
          <a:p>
            <a:r>
              <a:rPr lang="en-US" dirty="0"/>
              <a:t>Autonomy of VTC (good governance, pedagogy, management) according to </a:t>
            </a:r>
            <a:r>
              <a:rPr lang="en-US" dirty="0" err="1"/>
              <a:t>V.Gaskov</a:t>
            </a:r>
            <a:r>
              <a:rPr lang="en-US" dirty="0"/>
              <a:t> ILO</a:t>
            </a:r>
          </a:p>
          <a:p>
            <a:endParaRPr lang="en-US" dirty="0"/>
          </a:p>
        </p:txBody>
      </p:sp>
      <p:sp>
        <p:nvSpPr>
          <p:cNvPr id="3" name="Title 2"/>
          <p:cNvSpPr>
            <a:spLocks noGrp="1"/>
          </p:cNvSpPr>
          <p:nvPr>
            <p:ph type="title"/>
          </p:nvPr>
        </p:nvSpPr>
        <p:spPr/>
        <p:txBody>
          <a:bodyPr/>
          <a:lstStyle/>
          <a:p>
            <a:pPr algn="ctr"/>
            <a:r>
              <a:rPr lang="en-IE" dirty="0"/>
              <a:t>Challenge for PPP</a:t>
            </a:r>
            <a:endParaRPr lang="en-US" dirty="0"/>
          </a:p>
        </p:txBody>
      </p:sp>
    </p:spTree>
    <p:extLst>
      <p:ext uri="{BB962C8B-B14F-4D97-AF65-F5344CB8AC3E}">
        <p14:creationId xmlns:p14="http://schemas.microsoft.com/office/powerpoint/2010/main" val="329492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IE" dirty="0"/>
              <a:t>Private sector</a:t>
            </a:r>
          </a:p>
          <a:p>
            <a:pPr fontAlgn="ctr"/>
            <a:r>
              <a:rPr lang="en-GB" sz="1000" b="1" dirty="0"/>
              <a:t>Main focus on turn-over and profit: commercial</a:t>
            </a:r>
            <a:endParaRPr lang="en-US" sz="1000" dirty="0"/>
          </a:p>
          <a:p>
            <a:pPr fontAlgn="ctr"/>
            <a:r>
              <a:rPr lang="en-GB" sz="1000" b="1" dirty="0"/>
              <a:t>Time span: short (to medium) term</a:t>
            </a:r>
            <a:endParaRPr lang="en-US" sz="1000" dirty="0"/>
          </a:p>
          <a:p>
            <a:pPr fontAlgn="ctr"/>
            <a:r>
              <a:rPr lang="en-GB" sz="1000" b="1" dirty="0"/>
              <a:t>Training on the basis of company job (profiles)</a:t>
            </a:r>
            <a:endParaRPr lang="en-US" sz="1000" dirty="0"/>
          </a:p>
          <a:p>
            <a:pPr fontAlgn="ctr"/>
            <a:r>
              <a:rPr lang="en-GB" sz="1000" b="1" dirty="0"/>
              <a:t>Training is costing money: return on investment</a:t>
            </a:r>
            <a:endParaRPr lang="en-US" sz="1000" dirty="0"/>
          </a:p>
          <a:p>
            <a:pPr fontAlgn="ctr"/>
            <a:r>
              <a:rPr lang="en-GB" sz="1000" b="1" dirty="0"/>
              <a:t>Fast results: tomorrow rather than next week</a:t>
            </a:r>
            <a:endParaRPr lang="en-US" sz="1000" dirty="0"/>
          </a:p>
          <a:p>
            <a:pPr fontAlgn="ctr"/>
            <a:r>
              <a:rPr lang="en-GB" sz="1000" b="1" dirty="0"/>
              <a:t>Desire for high flexibility: no red tape (bureaucratic procedures)</a:t>
            </a:r>
            <a:endParaRPr lang="en-US" sz="1000" dirty="0"/>
          </a:p>
          <a:p>
            <a:pPr fontAlgn="ctr"/>
            <a:r>
              <a:rPr lang="en-GB" sz="1000" b="1" dirty="0"/>
              <a:t>Benchmarking against other businesses</a:t>
            </a:r>
            <a:endParaRPr lang="en-US" sz="1000" dirty="0"/>
          </a:p>
          <a:p>
            <a:pPr fontAlgn="ctr"/>
            <a:r>
              <a:rPr lang="en-GB" sz="1000" b="1" dirty="0"/>
              <a:t>Very selective in admission and enrolment</a:t>
            </a:r>
            <a:endParaRPr lang="en-US" sz="1000" dirty="0"/>
          </a:p>
          <a:p>
            <a:endParaRPr lang="en-US" dirty="0"/>
          </a:p>
        </p:txBody>
      </p:sp>
      <p:sp>
        <p:nvSpPr>
          <p:cNvPr id="3" name="Content Placeholder 2"/>
          <p:cNvSpPr>
            <a:spLocks noGrp="1"/>
          </p:cNvSpPr>
          <p:nvPr>
            <p:ph sz="half" idx="2"/>
          </p:nvPr>
        </p:nvSpPr>
        <p:spPr/>
        <p:txBody>
          <a:bodyPr/>
          <a:lstStyle/>
          <a:p>
            <a:r>
              <a:rPr lang="en-IE" dirty="0"/>
              <a:t>Public sector</a:t>
            </a:r>
          </a:p>
          <a:p>
            <a:pPr fontAlgn="ctr"/>
            <a:r>
              <a:rPr lang="en-GB" sz="1000" b="1" dirty="0"/>
              <a:t>Education is a public service (for all): non – profit</a:t>
            </a:r>
            <a:endParaRPr lang="en-US" sz="1000" dirty="0"/>
          </a:p>
          <a:p>
            <a:pPr fontAlgn="ctr"/>
            <a:r>
              <a:rPr lang="en-GB" sz="1000" b="1" dirty="0"/>
              <a:t>Time span: medium to long term</a:t>
            </a:r>
            <a:endParaRPr lang="en-US" sz="1000" dirty="0"/>
          </a:p>
          <a:p>
            <a:pPr fontAlgn="ctr"/>
            <a:r>
              <a:rPr lang="en-GB" sz="1000" b="1" dirty="0"/>
              <a:t>Broad occupational profiles as basis</a:t>
            </a:r>
            <a:endParaRPr lang="en-US" sz="1000" dirty="0"/>
          </a:p>
          <a:p>
            <a:pPr fontAlgn="ctr"/>
            <a:r>
              <a:rPr lang="en-GB" sz="1000" b="1" dirty="0"/>
              <a:t>Education will always cost money: public funds</a:t>
            </a:r>
            <a:endParaRPr lang="en-US" sz="1000" dirty="0"/>
          </a:p>
          <a:p>
            <a:pPr fontAlgn="ctr"/>
            <a:r>
              <a:rPr lang="en-GB" sz="1000" b="1" dirty="0"/>
              <a:t>Good results take time</a:t>
            </a:r>
            <a:endParaRPr lang="en-US" sz="1000" dirty="0"/>
          </a:p>
          <a:p>
            <a:pPr fontAlgn="ctr"/>
            <a:r>
              <a:rPr lang="en-GB" sz="1000" b="1" dirty="0"/>
              <a:t>Regulations and procedures to guarantee fair access, and opportunities for all (education is a right</a:t>
            </a:r>
            <a:endParaRPr lang="en-US" sz="1000" dirty="0"/>
          </a:p>
          <a:p>
            <a:pPr fontAlgn="ctr"/>
            <a:r>
              <a:rPr lang="en-GB" sz="1000" b="1" dirty="0"/>
              <a:t>Benchmarking against other countries, international bodies (e.g. European Union - EU)</a:t>
            </a:r>
            <a:endParaRPr lang="en-US" sz="1000" dirty="0"/>
          </a:p>
          <a:p>
            <a:pPr fontAlgn="ctr"/>
            <a:r>
              <a:rPr lang="en-GB" sz="1000" b="1" dirty="0"/>
              <a:t>Rules and regulations guarantee quality and continuity</a:t>
            </a:r>
            <a:endParaRPr lang="en-US" sz="1000" dirty="0"/>
          </a:p>
          <a:p>
            <a:endParaRPr lang="en-US" dirty="0"/>
          </a:p>
        </p:txBody>
      </p:sp>
      <p:sp>
        <p:nvSpPr>
          <p:cNvPr id="4" name="Title 3"/>
          <p:cNvSpPr>
            <a:spLocks noGrp="1"/>
          </p:cNvSpPr>
          <p:nvPr>
            <p:ph type="title"/>
          </p:nvPr>
        </p:nvSpPr>
        <p:spPr/>
        <p:txBody>
          <a:bodyPr/>
          <a:lstStyle/>
          <a:p>
            <a:pPr algn="ctr"/>
            <a:r>
              <a:rPr lang="en-IE" dirty="0"/>
              <a:t>Different worlds</a:t>
            </a:r>
            <a:endParaRPr lang="en-US" dirty="0"/>
          </a:p>
        </p:txBody>
      </p:sp>
    </p:spTree>
    <p:extLst>
      <p:ext uri="{BB962C8B-B14F-4D97-AF65-F5344CB8AC3E}">
        <p14:creationId xmlns:p14="http://schemas.microsoft.com/office/powerpoint/2010/main" val="292930503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605446CC665A48A81EE6EB83C8EB71" ma:contentTypeVersion="6" ma:contentTypeDescription="Create a new document." ma:contentTypeScope="" ma:versionID="6a2861f81a8f021827eaf651b10e0dce">
  <xsd:schema xmlns:xsd="http://www.w3.org/2001/XMLSchema" xmlns:xs="http://www.w3.org/2001/XMLSchema" xmlns:p="http://schemas.microsoft.com/office/2006/metadata/properties" xmlns:ns2="db2ac159-ab1f-4eee-9445-534d17aac9c4" xmlns:ns3="d6b2250c-dc3b-4a20-965d-62ac2eebb400" targetNamespace="http://schemas.microsoft.com/office/2006/metadata/properties" ma:root="true" ma:fieldsID="0b9f032d10bbeabd82445d8481f5e782" ns2:_="" ns3:_="">
    <xsd:import namespace="db2ac159-ab1f-4eee-9445-534d17aac9c4"/>
    <xsd:import namespace="d6b2250c-dc3b-4a20-965d-62ac2eebb4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ac159-ab1f-4eee-9445-534d17aac9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b2250c-dc3b-4a20-965d-62ac2eebb4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F16A6B-94CD-4F6E-B607-09E7AA5554E7}">
  <ds:schemaRefs>
    <ds:schemaRef ds:uri="http://schemas.microsoft.com/sharepoint/v3/contenttype/forms"/>
  </ds:schemaRefs>
</ds:datastoreItem>
</file>

<file path=customXml/itemProps2.xml><?xml version="1.0" encoding="utf-8"?>
<ds:datastoreItem xmlns:ds="http://schemas.openxmlformats.org/officeDocument/2006/customXml" ds:itemID="{D222A288-F821-4831-A71C-5DC470E8D3CA}"/>
</file>

<file path=customXml/itemProps3.xml><?xml version="1.0" encoding="utf-8"?>
<ds:datastoreItem xmlns:ds="http://schemas.openxmlformats.org/officeDocument/2006/customXml" ds:itemID="{221F47F6-3FA3-4526-82D1-6B48C094491B}">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2136</TotalTime>
  <Words>1118</Words>
  <Application>Microsoft Office PowerPoint</Application>
  <PresentationFormat>Widescreen</PresentationFormat>
  <Paragraphs>107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Tahoma</vt:lpstr>
      <vt:lpstr>Trebuchet MS</vt:lpstr>
      <vt:lpstr>Office Theme</vt:lpstr>
      <vt:lpstr>Public Private Partnership in VET on the level of Vocational Training Centers </vt:lpstr>
      <vt:lpstr>Making the point</vt:lpstr>
      <vt:lpstr>Objectifs</vt:lpstr>
      <vt:lpstr>INTERVENTION METHOD  Different roles of the State</vt:lpstr>
      <vt:lpstr>DIRECT INTERVENTION  General State budget </vt:lpstr>
      <vt:lpstr>STATE INCENTIVES  Transfers and subsidies</vt:lpstr>
      <vt:lpstr>Complexity</vt:lpstr>
      <vt:lpstr>Challenge for PPP</vt:lpstr>
      <vt:lpstr>Different worlds</vt:lpstr>
      <vt:lpstr>PPP definition</vt:lpstr>
      <vt:lpstr>PPP</vt:lpstr>
      <vt:lpstr>DPPP</vt:lpstr>
      <vt:lpstr>Two types of legal PPP at the level of VTC</vt:lpstr>
      <vt:lpstr>Examples</vt:lpstr>
      <vt:lpstr>Besides</vt:lpstr>
      <vt:lpstr>50 %  50 %</vt:lpstr>
      <vt:lpstr>4 steps</vt:lpstr>
      <vt:lpstr>Next</vt:lpstr>
      <vt:lpstr>Basic principles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HOYAUX Alexis (INTPA)</cp:lastModifiedBy>
  <cp:revision>196</cp:revision>
  <dcterms:created xsi:type="dcterms:W3CDTF">2019-08-09T12:06:42Z</dcterms:created>
  <dcterms:modified xsi:type="dcterms:W3CDTF">2022-02-15T07:39:08Z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0x0101001DD36E4CF2EBEB4480D513B1F84EE30D</vt:lpwstr>
  </property>
</Properties>
</file>