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4"/>
  </p:sldMasterIdLst>
  <p:notesMasterIdLst>
    <p:notesMasterId r:id="rId23"/>
  </p:notesMasterIdLst>
  <p:handoutMasterIdLst>
    <p:handoutMasterId r:id="rId24"/>
  </p:handoutMasterIdLst>
  <p:sldIdLst>
    <p:sldId id="358" r:id="rId5"/>
    <p:sldId id="471" r:id="rId6"/>
    <p:sldId id="473" r:id="rId7"/>
    <p:sldId id="359" r:id="rId8"/>
    <p:sldId id="474" r:id="rId9"/>
    <p:sldId id="475" r:id="rId10"/>
    <p:sldId id="476" r:id="rId11"/>
    <p:sldId id="477" r:id="rId12"/>
    <p:sldId id="479" r:id="rId13"/>
    <p:sldId id="480" r:id="rId14"/>
    <p:sldId id="481" r:id="rId15"/>
    <p:sldId id="482" r:id="rId16"/>
    <p:sldId id="483" r:id="rId17"/>
    <p:sldId id="484" r:id="rId18"/>
    <p:sldId id="485" r:id="rId19"/>
    <p:sldId id="478" r:id="rId20"/>
    <p:sldId id="459" r:id="rId21"/>
    <p:sldId id="486" r:id="rId22"/>
  </p:sldIdLst>
  <p:sldSz cx="9144000" cy="5143500" type="screen16x9"/>
  <p:notesSz cx="7010400" cy="9296400"/>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0" pos="5511" userDrawn="1">
          <p15:clr>
            <a:srgbClr val="A4A3A4"/>
          </p15:clr>
        </p15:guide>
        <p15:guide id="11" orient="horz" pos="162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issa Dickinson" initials="MD" lastIdx="23" clrIdx="0"/>
  <p:cmAuthor id="2" name="Francesca Rosso" initials="FR" lastIdx="1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EEC"/>
    <a:srgbClr val="4C575D"/>
    <a:srgbClr val="3B4952"/>
    <a:srgbClr val="455560"/>
    <a:srgbClr val="701471"/>
    <a:srgbClr val="DBE1E5"/>
    <a:srgbClr val="DCE2E6"/>
    <a:srgbClr val="F26B43"/>
    <a:srgbClr val="A67DAA"/>
    <a:srgbClr val="8E57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C30030-1A03-4FD5-A3A5-F812BCD50AB7}" v="343" dt="2022-11-05T17:15:16.2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86" autoAdjust="0"/>
    <p:restoredTop sz="74790" autoAdjust="0"/>
  </p:normalViewPr>
  <p:slideViewPr>
    <p:cSldViewPr>
      <p:cViewPr varScale="1">
        <p:scale>
          <a:sx n="66" d="100"/>
          <a:sy n="66" d="100"/>
        </p:scale>
        <p:origin x="1508" y="40"/>
      </p:cViewPr>
      <p:guideLst>
        <p:guide pos="5511"/>
        <p:guide orient="horz" pos="1620"/>
      </p:guideLst>
    </p:cSldViewPr>
  </p:slideViewPr>
  <p:notesTextViewPr>
    <p:cViewPr>
      <p:scale>
        <a:sx n="1" d="1"/>
        <a:sy n="1" d="1"/>
      </p:scale>
      <p:origin x="0" y="0"/>
    </p:cViewPr>
  </p:notesTextViewPr>
  <p:sorterViewPr>
    <p:cViewPr>
      <p:scale>
        <a:sx n="100" d="100"/>
        <a:sy n="100" d="100"/>
      </p:scale>
      <p:origin x="0" y="-13446"/>
    </p:cViewPr>
  </p:sorterViewPr>
  <p:notesViewPr>
    <p:cSldViewPr showGuides="1">
      <p:cViewPr varScale="1">
        <p:scale>
          <a:sx n="72" d="100"/>
          <a:sy n="72" d="100"/>
        </p:scale>
        <p:origin x="4020" y="84"/>
      </p:cViewPr>
      <p:guideLst>
        <p:guide orient="horz" pos="2928"/>
        <p:guide pos="220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B79FCC-2E1C-416C-92B7-AC16C3B302C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4D631C23-78DE-42D2-A9D5-A6D147449D41}">
      <dgm:prSet phldrT="[Text]"/>
      <dgm:spPr/>
      <dgm:t>
        <a:bodyPr/>
        <a:lstStyle/>
        <a:p>
          <a:r>
            <a:rPr lang="en-US" dirty="0">
              <a:solidFill>
                <a:schemeClr val="tx1"/>
              </a:solidFill>
            </a:rPr>
            <a:t>Policy: VET Strategy</a:t>
          </a:r>
          <a:endParaRPr lang="en-GB" dirty="0">
            <a:solidFill>
              <a:schemeClr val="tx1"/>
            </a:solidFill>
          </a:endParaRPr>
        </a:p>
      </dgm:t>
    </dgm:pt>
    <dgm:pt modelId="{FA1A9528-0769-4FA4-9A44-F6710DEB75BC}" type="parTrans" cxnId="{5B50FE75-A3A1-4523-889F-AD2AAA5846FB}">
      <dgm:prSet/>
      <dgm:spPr/>
      <dgm:t>
        <a:bodyPr/>
        <a:lstStyle/>
        <a:p>
          <a:endParaRPr lang="en-GB"/>
        </a:p>
      </dgm:t>
    </dgm:pt>
    <dgm:pt modelId="{C486EF72-0766-4360-83CB-77F84AD15A5C}" type="sibTrans" cxnId="{5B50FE75-A3A1-4523-889F-AD2AAA5846FB}">
      <dgm:prSet/>
      <dgm:spPr/>
      <dgm:t>
        <a:bodyPr/>
        <a:lstStyle/>
        <a:p>
          <a:endParaRPr lang="en-GB"/>
        </a:p>
      </dgm:t>
    </dgm:pt>
    <dgm:pt modelId="{35CDA0E0-BE5A-458E-BFEA-5DB077B7068F}">
      <dgm:prSet phldrT="[Text]"/>
      <dgm:spPr/>
      <dgm:t>
        <a:bodyPr/>
        <a:lstStyle/>
        <a:p>
          <a:r>
            <a:rPr lang="en-US" dirty="0">
              <a:solidFill>
                <a:schemeClr val="tx1"/>
              </a:solidFill>
            </a:rPr>
            <a:t>The institutional arrangements: decrees, cooperation mechanism</a:t>
          </a:r>
          <a:endParaRPr lang="en-GB" dirty="0">
            <a:solidFill>
              <a:schemeClr val="tx1"/>
            </a:solidFill>
          </a:endParaRPr>
        </a:p>
      </dgm:t>
    </dgm:pt>
    <dgm:pt modelId="{B9ABD0E2-9C06-4258-A52E-B1C6394B0732}" type="parTrans" cxnId="{05680656-F5C0-4A34-9D55-D375803A8989}">
      <dgm:prSet/>
      <dgm:spPr/>
      <dgm:t>
        <a:bodyPr/>
        <a:lstStyle/>
        <a:p>
          <a:endParaRPr lang="en-GB"/>
        </a:p>
      </dgm:t>
    </dgm:pt>
    <dgm:pt modelId="{11A62A39-CD97-4E71-88CB-6E94448B305B}" type="sibTrans" cxnId="{05680656-F5C0-4A34-9D55-D375803A8989}">
      <dgm:prSet/>
      <dgm:spPr/>
      <dgm:t>
        <a:bodyPr/>
        <a:lstStyle/>
        <a:p>
          <a:endParaRPr lang="en-GB"/>
        </a:p>
      </dgm:t>
    </dgm:pt>
    <dgm:pt modelId="{916940D6-8C4A-4A43-84EC-827E14528C51}">
      <dgm:prSet phldrT="[Text]"/>
      <dgm:spPr/>
      <dgm:t>
        <a:bodyPr/>
        <a:lstStyle/>
        <a:p>
          <a:r>
            <a:rPr lang="en-US" dirty="0">
              <a:solidFill>
                <a:schemeClr val="tx1"/>
              </a:solidFill>
            </a:rPr>
            <a:t>Political Will</a:t>
          </a:r>
          <a:endParaRPr lang="en-GB" dirty="0">
            <a:solidFill>
              <a:schemeClr val="tx1"/>
            </a:solidFill>
          </a:endParaRPr>
        </a:p>
      </dgm:t>
    </dgm:pt>
    <dgm:pt modelId="{3D1F1154-1804-4578-A5AD-E25CA041FA44}" type="parTrans" cxnId="{8746A792-4603-4B1F-BE72-2E8D64F136EC}">
      <dgm:prSet/>
      <dgm:spPr/>
      <dgm:t>
        <a:bodyPr/>
        <a:lstStyle/>
        <a:p>
          <a:endParaRPr lang="en-GB"/>
        </a:p>
      </dgm:t>
    </dgm:pt>
    <dgm:pt modelId="{FBE73B2D-3AF7-4513-8838-BFD9DA8D2C63}" type="sibTrans" cxnId="{8746A792-4603-4B1F-BE72-2E8D64F136EC}">
      <dgm:prSet/>
      <dgm:spPr/>
      <dgm:t>
        <a:bodyPr/>
        <a:lstStyle/>
        <a:p>
          <a:endParaRPr lang="en-GB"/>
        </a:p>
      </dgm:t>
    </dgm:pt>
    <dgm:pt modelId="{A99FD512-311A-40C2-8BFB-27BF1BF687FF}">
      <dgm:prSet phldrT="[Text]"/>
      <dgm:spPr/>
      <dgm:t>
        <a:bodyPr/>
        <a:lstStyle/>
        <a:p>
          <a:r>
            <a:rPr lang="en-US" dirty="0">
              <a:solidFill>
                <a:schemeClr val="tx1"/>
              </a:solidFill>
            </a:rPr>
            <a:t>Capacity</a:t>
          </a:r>
          <a:r>
            <a:rPr lang="en-US" dirty="0"/>
            <a:t> </a:t>
          </a:r>
          <a:endParaRPr lang="en-GB" dirty="0"/>
        </a:p>
      </dgm:t>
    </dgm:pt>
    <dgm:pt modelId="{B25E8E55-E29E-41B4-919A-DFC8D88328FD}" type="parTrans" cxnId="{6C0DE9E1-DEE6-445E-985A-736847BC3130}">
      <dgm:prSet/>
      <dgm:spPr/>
      <dgm:t>
        <a:bodyPr/>
        <a:lstStyle/>
        <a:p>
          <a:endParaRPr lang="en-GB"/>
        </a:p>
      </dgm:t>
    </dgm:pt>
    <dgm:pt modelId="{976D3D47-922A-4BC4-B09F-BCE91BE09D5C}" type="sibTrans" cxnId="{6C0DE9E1-DEE6-445E-985A-736847BC3130}">
      <dgm:prSet/>
      <dgm:spPr/>
      <dgm:t>
        <a:bodyPr/>
        <a:lstStyle/>
        <a:p>
          <a:endParaRPr lang="en-GB"/>
        </a:p>
      </dgm:t>
    </dgm:pt>
    <dgm:pt modelId="{842F8228-991A-4A61-A579-CAE5F56FE492}">
      <dgm:prSet phldrT="[Tex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solidFill>
                <a:schemeClr val="tx1"/>
              </a:solidFill>
            </a:rPr>
            <a:t>Commitment and involvement of relevant stakeholders: Private sectors, social partners</a:t>
          </a:r>
          <a:endParaRPr lang="en-GB" dirty="0">
            <a:solidFill>
              <a:schemeClr val="tx1"/>
            </a:solidFill>
          </a:endParaRPr>
        </a:p>
        <a:p>
          <a:pPr marL="0" lvl="0" defTabSz="755650">
            <a:lnSpc>
              <a:spcPct val="90000"/>
            </a:lnSpc>
            <a:spcBef>
              <a:spcPct val="0"/>
            </a:spcBef>
            <a:spcAft>
              <a:spcPct val="35000"/>
            </a:spcAft>
            <a:buNone/>
          </a:pPr>
          <a:endParaRPr lang="en-GB" dirty="0"/>
        </a:p>
      </dgm:t>
    </dgm:pt>
    <dgm:pt modelId="{AE561B5A-F079-4F1D-B463-FA36D625E786}" type="parTrans" cxnId="{3BF848B7-FD8A-4A46-85FA-2EE9D3C21BA0}">
      <dgm:prSet/>
      <dgm:spPr/>
      <dgm:t>
        <a:bodyPr/>
        <a:lstStyle/>
        <a:p>
          <a:endParaRPr lang="en-GB"/>
        </a:p>
      </dgm:t>
    </dgm:pt>
    <dgm:pt modelId="{B8D3A5B9-0CAD-480C-9895-6E0AA7510D05}" type="sibTrans" cxnId="{3BF848B7-FD8A-4A46-85FA-2EE9D3C21BA0}">
      <dgm:prSet/>
      <dgm:spPr/>
      <dgm:t>
        <a:bodyPr/>
        <a:lstStyle/>
        <a:p>
          <a:endParaRPr lang="en-GB"/>
        </a:p>
      </dgm:t>
    </dgm:pt>
    <dgm:pt modelId="{B8C3CAAD-E3EF-494C-BD78-2D7CEAB4DBAB}" type="pres">
      <dgm:prSet presAssocID="{A9B79FCC-2E1C-416C-92B7-AC16C3B302C5}" presName="diagram" presStyleCnt="0">
        <dgm:presLayoutVars>
          <dgm:dir/>
          <dgm:resizeHandles val="exact"/>
        </dgm:presLayoutVars>
      </dgm:prSet>
      <dgm:spPr/>
    </dgm:pt>
    <dgm:pt modelId="{6949A94D-4F38-4983-B0C7-B3C7CBD46DB9}" type="pres">
      <dgm:prSet presAssocID="{4D631C23-78DE-42D2-A9D5-A6D147449D41}" presName="node" presStyleLbl="node1" presStyleIdx="0" presStyleCnt="5" custLinFactNeighborX="-5031">
        <dgm:presLayoutVars>
          <dgm:bulletEnabled val="1"/>
        </dgm:presLayoutVars>
      </dgm:prSet>
      <dgm:spPr/>
    </dgm:pt>
    <dgm:pt modelId="{F9F9E57A-2C96-4028-A0B7-A2DC0539601B}" type="pres">
      <dgm:prSet presAssocID="{C486EF72-0766-4360-83CB-77F84AD15A5C}" presName="sibTrans" presStyleCnt="0"/>
      <dgm:spPr/>
    </dgm:pt>
    <dgm:pt modelId="{221F92DF-04C0-45B5-AFD2-C0EF2416ACF9}" type="pres">
      <dgm:prSet presAssocID="{35CDA0E0-BE5A-458E-BFEA-5DB077B7068F}" presName="node" presStyleLbl="node1" presStyleIdx="1" presStyleCnt="5">
        <dgm:presLayoutVars>
          <dgm:bulletEnabled val="1"/>
        </dgm:presLayoutVars>
      </dgm:prSet>
      <dgm:spPr/>
    </dgm:pt>
    <dgm:pt modelId="{F07208EC-AE48-439F-B28E-81D890E60C5E}" type="pres">
      <dgm:prSet presAssocID="{11A62A39-CD97-4E71-88CB-6E94448B305B}" presName="sibTrans" presStyleCnt="0"/>
      <dgm:spPr/>
    </dgm:pt>
    <dgm:pt modelId="{AB827503-07F0-4441-888C-822C94C65B42}" type="pres">
      <dgm:prSet presAssocID="{916940D6-8C4A-4A43-84EC-827E14528C51}" presName="node" presStyleLbl="node1" presStyleIdx="2" presStyleCnt="5">
        <dgm:presLayoutVars>
          <dgm:bulletEnabled val="1"/>
        </dgm:presLayoutVars>
      </dgm:prSet>
      <dgm:spPr/>
    </dgm:pt>
    <dgm:pt modelId="{06E8EDC9-1304-435A-B88E-0E841324F96E}" type="pres">
      <dgm:prSet presAssocID="{FBE73B2D-3AF7-4513-8838-BFD9DA8D2C63}" presName="sibTrans" presStyleCnt="0"/>
      <dgm:spPr/>
    </dgm:pt>
    <dgm:pt modelId="{2C5D1CAD-107B-436B-AB23-E2CD6DA140D8}" type="pres">
      <dgm:prSet presAssocID="{A99FD512-311A-40C2-8BFB-27BF1BF687FF}" presName="node" presStyleLbl="node1" presStyleIdx="3" presStyleCnt="5" custLinFactNeighborX="-3386" custLinFactNeighborY="2014">
        <dgm:presLayoutVars>
          <dgm:bulletEnabled val="1"/>
        </dgm:presLayoutVars>
      </dgm:prSet>
      <dgm:spPr/>
    </dgm:pt>
    <dgm:pt modelId="{824B5D08-3323-4CF6-9484-46EDD7C4CA09}" type="pres">
      <dgm:prSet presAssocID="{976D3D47-922A-4BC4-B09F-BCE91BE09D5C}" presName="sibTrans" presStyleCnt="0"/>
      <dgm:spPr/>
    </dgm:pt>
    <dgm:pt modelId="{209DED04-2DC9-4247-A6E3-7B6C53286B61}" type="pres">
      <dgm:prSet presAssocID="{842F8228-991A-4A61-A579-CAE5F56FE492}" presName="node" presStyleLbl="node1" presStyleIdx="4" presStyleCnt="5">
        <dgm:presLayoutVars>
          <dgm:bulletEnabled val="1"/>
        </dgm:presLayoutVars>
      </dgm:prSet>
      <dgm:spPr/>
    </dgm:pt>
  </dgm:ptLst>
  <dgm:cxnLst>
    <dgm:cxn modelId="{94BB7A09-5149-452C-A082-D60B43F00390}" type="presOf" srcId="{A99FD512-311A-40C2-8BFB-27BF1BF687FF}" destId="{2C5D1CAD-107B-436B-AB23-E2CD6DA140D8}" srcOrd="0" destOrd="0" presId="urn:microsoft.com/office/officeart/2005/8/layout/default"/>
    <dgm:cxn modelId="{9E9F3E16-2E6C-426D-B47A-64574C195664}" type="presOf" srcId="{916940D6-8C4A-4A43-84EC-827E14528C51}" destId="{AB827503-07F0-4441-888C-822C94C65B42}" srcOrd="0" destOrd="0" presId="urn:microsoft.com/office/officeart/2005/8/layout/default"/>
    <dgm:cxn modelId="{5A4F7064-1505-4D78-86D3-972E85454150}" type="presOf" srcId="{A9B79FCC-2E1C-416C-92B7-AC16C3B302C5}" destId="{B8C3CAAD-E3EF-494C-BD78-2D7CEAB4DBAB}" srcOrd="0" destOrd="0" presId="urn:microsoft.com/office/officeart/2005/8/layout/default"/>
    <dgm:cxn modelId="{14BCF86F-3C69-4D1F-9C93-1E37035AEE7E}" type="presOf" srcId="{842F8228-991A-4A61-A579-CAE5F56FE492}" destId="{209DED04-2DC9-4247-A6E3-7B6C53286B61}" srcOrd="0" destOrd="0" presId="urn:microsoft.com/office/officeart/2005/8/layout/default"/>
    <dgm:cxn modelId="{5B50FE75-A3A1-4523-889F-AD2AAA5846FB}" srcId="{A9B79FCC-2E1C-416C-92B7-AC16C3B302C5}" destId="{4D631C23-78DE-42D2-A9D5-A6D147449D41}" srcOrd="0" destOrd="0" parTransId="{FA1A9528-0769-4FA4-9A44-F6710DEB75BC}" sibTransId="{C486EF72-0766-4360-83CB-77F84AD15A5C}"/>
    <dgm:cxn modelId="{05680656-F5C0-4A34-9D55-D375803A8989}" srcId="{A9B79FCC-2E1C-416C-92B7-AC16C3B302C5}" destId="{35CDA0E0-BE5A-458E-BFEA-5DB077B7068F}" srcOrd="1" destOrd="0" parTransId="{B9ABD0E2-9C06-4258-A52E-B1C6394B0732}" sibTransId="{11A62A39-CD97-4E71-88CB-6E94448B305B}"/>
    <dgm:cxn modelId="{F5653291-E79C-4118-9D20-37F9F8C84F65}" type="presOf" srcId="{35CDA0E0-BE5A-458E-BFEA-5DB077B7068F}" destId="{221F92DF-04C0-45B5-AFD2-C0EF2416ACF9}" srcOrd="0" destOrd="0" presId="urn:microsoft.com/office/officeart/2005/8/layout/default"/>
    <dgm:cxn modelId="{8746A792-4603-4B1F-BE72-2E8D64F136EC}" srcId="{A9B79FCC-2E1C-416C-92B7-AC16C3B302C5}" destId="{916940D6-8C4A-4A43-84EC-827E14528C51}" srcOrd="2" destOrd="0" parTransId="{3D1F1154-1804-4578-A5AD-E25CA041FA44}" sibTransId="{FBE73B2D-3AF7-4513-8838-BFD9DA8D2C63}"/>
    <dgm:cxn modelId="{3BF848B7-FD8A-4A46-85FA-2EE9D3C21BA0}" srcId="{A9B79FCC-2E1C-416C-92B7-AC16C3B302C5}" destId="{842F8228-991A-4A61-A579-CAE5F56FE492}" srcOrd="4" destOrd="0" parTransId="{AE561B5A-F079-4F1D-B463-FA36D625E786}" sibTransId="{B8D3A5B9-0CAD-480C-9895-6E0AA7510D05}"/>
    <dgm:cxn modelId="{F0790BDD-CB71-49D6-B1DF-73C86E435750}" type="presOf" srcId="{4D631C23-78DE-42D2-A9D5-A6D147449D41}" destId="{6949A94D-4F38-4983-B0C7-B3C7CBD46DB9}" srcOrd="0" destOrd="0" presId="urn:microsoft.com/office/officeart/2005/8/layout/default"/>
    <dgm:cxn modelId="{6C0DE9E1-DEE6-445E-985A-736847BC3130}" srcId="{A9B79FCC-2E1C-416C-92B7-AC16C3B302C5}" destId="{A99FD512-311A-40C2-8BFB-27BF1BF687FF}" srcOrd="3" destOrd="0" parTransId="{B25E8E55-E29E-41B4-919A-DFC8D88328FD}" sibTransId="{976D3D47-922A-4BC4-B09F-BCE91BE09D5C}"/>
    <dgm:cxn modelId="{D4E317A1-123B-426B-ABAA-F18EDBE99661}" type="presParOf" srcId="{B8C3CAAD-E3EF-494C-BD78-2D7CEAB4DBAB}" destId="{6949A94D-4F38-4983-B0C7-B3C7CBD46DB9}" srcOrd="0" destOrd="0" presId="urn:microsoft.com/office/officeart/2005/8/layout/default"/>
    <dgm:cxn modelId="{E10D2C4F-F889-48FA-89B5-D68BC3846A0C}" type="presParOf" srcId="{B8C3CAAD-E3EF-494C-BD78-2D7CEAB4DBAB}" destId="{F9F9E57A-2C96-4028-A0B7-A2DC0539601B}" srcOrd="1" destOrd="0" presId="urn:microsoft.com/office/officeart/2005/8/layout/default"/>
    <dgm:cxn modelId="{26751627-E3B5-480C-BCA6-79351C9F05FA}" type="presParOf" srcId="{B8C3CAAD-E3EF-494C-BD78-2D7CEAB4DBAB}" destId="{221F92DF-04C0-45B5-AFD2-C0EF2416ACF9}" srcOrd="2" destOrd="0" presId="urn:microsoft.com/office/officeart/2005/8/layout/default"/>
    <dgm:cxn modelId="{A0F05A25-A529-4722-BFF1-2E87A9AF61AE}" type="presParOf" srcId="{B8C3CAAD-E3EF-494C-BD78-2D7CEAB4DBAB}" destId="{F07208EC-AE48-439F-B28E-81D890E60C5E}" srcOrd="3" destOrd="0" presId="urn:microsoft.com/office/officeart/2005/8/layout/default"/>
    <dgm:cxn modelId="{64C234A4-EB38-4C1F-827F-3C0E3848D76A}" type="presParOf" srcId="{B8C3CAAD-E3EF-494C-BD78-2D7CEAB4DBAB}" destId="{AB827503-07F0-4441-888C-822C94C65B42}" srcOrd="4" destOrd="0" presId="urn:microsoft.com/office/officeart/2005/8/layout/default"/>
    <dgm:cxn modelId="{435D8D8F-C1BB-483B-A713-00092E60827F}" type="presParOf" srcId="{B8C3CAAD-E3EF-494C-BD78-2D7CEAB4DBAB}" destId="{06E8EDC9-1304-435A-B88E-0E841324F96E}" srcOrd="5" destOrd="0" presId="urn:microsoft.com/office/officeart/2005/8/layout/default"/>
    <dgm:cxn modelId="{D80ACD62-0A17-4BCB-A6D0-2779563CF822}" type="presParOf" srcId="{B8C3CAAD-E3EF-494C-BD78-2D7CEAB4DBAB}" destId="{2C5D1CAD-107B-436B-AB23-E2CD6DA140D8}" srcOrd="6" destOrd="0" presId="urn:microsoft.com/office/officeart/2005/8/layout/default"/>
    <dgm:cxn modelId="{1AB2F200-1DCB-45A1-B892-5C56B8F93BBB}" type="presParOf" srcId="{B8C3CAAD-E3EF-494C-BD78-2D7CEAB4DBAB}" destId="{824B5D08-3323-4CF6-9484-46EDD7C4CA09}" srcOrd="7" destOrd="0" presId="urn:microsoft.com/office/officeart/2005/8/layout/default"/>
    <dgm:cxn modelId="{76882538-816E-4C41-B7F6-F021D2422398}" type="presParOf" srcId="{B8C3CAAD-E3EF-494C-BD78-2D7CEAB4DBAB}" destId="{209DED04-2DC9-4247-A6E3-7B6C53286B61}"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49A94D-4F38-4983-B0C7-B3C7CBD46DB9}">
      <dsp:nvSpPr>
        <dsp:cNvPr id="0" name=""/>
        <dsp:cNvSpPr/>
      </dsp:nvSpPr>
      <dsp:spPr>
        <a:xfrm>
          <a:off x="369434" y="659"/>
          <a:ext cx="2325284" cy="13951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Policy: VET Strategy</a:t>
          </a:r>
          <a:endParaRPr lang="en-GB" sz="1600" kern="1200" dirty="0">
            <a:solidFill>
              <a:schemeClr val="tx1"/>
            </a:solidFill>
          </a:endParaRPr>
        </a:p>
      </dsp:txBody>
      <dsp:txXfrm>
        <a:off x="369434" y="659"/>
        <a:ext cx="2325284" cy="1395170"/>
      </dsp:txXfrm>
    </dsp:sp>
    <dsp:sp modelId="{221F92DF-04C0-45B5-AFD2-C0EF2416ACF9}">
      <dsp:nvSpPr>
        <dsp:cNvPr id="0" name=""/>
        <dsp:cNvSpPr/>
      </dsp:nvSpPr>
      <dsp:spPr>
        <a:xfrm>
          <a:off x="3044232" y="659"/>
          <a:ext cx="2325284" cy="13951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The institutional arrangements: decrees, cooperation mechanism</a:t>
          </a:r>
          <a:endParaRPr lang="en-GB" sz="1600" kern="1200" dirty="0">
            <a:solidFill>
              <a:schemeClr val="tx1"/>
            </a:solidFill>
          </a:endParaRPr>
        </a:p>
      </dsp:txBody>
      <dsp:txXfrm>
        <a:off x="3044232" y="659"/>
        <a:ext cx="2325284" cy="1395170"/>
      </dsp:txXfrm>
    </dsp:sp>
    <dsp:sp modelId="{AB827503-07F0-4441-888C-822C94C65B42}">
      <dsp:nvSpPr>
        <dsp:cNvPr id="0" name=""/>
        <dsp:cNvSpPr/>
      </dsp:nvSpPr>
      <dsp:spPr>
        <a:xfrm>
          <a:off x="5602045" y="659"/>
          <a:ext cx="2325284" cy="13951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Political Will</a:t>
          </a:r>
          <a:endParaRPr lang="en-GB" sz="1600" kern="1200" dirty="0">
            <a:solidFill>
              <a:schemeClr val="tx1"/>
            </a:solidFill>
          </a:endParaRPr>
        </a:p>
      </dsp:txBody>
      <dsp:txXfrm>
        <a:off x="5602045" y="659"/>
        <a:ext cx="2325284" cy="1395170"/>
      </dsp:txXfrm>
    </dsp:sp>
    <dsp:sp modelId="{2C5D1CAD-107B-436B-AB23-E2CD6DA140D8}">
      <dsp:nvSpPr>
        <dsp:cNvPr id="0" name=""/>
        <dsp:cNvSpPr/>
      </dsp:nvSpPr>
      <dsp:spPr>
        <a:xfrm>
          <a:off x="1686592" y="1629017"/>
          <a:ext cx="2325284" cy="13951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Capacity</a:t>
          </a:r>
          <a:r>
            <a:rPr lang="en-US" sz="1600" kern="1200" dirty="0"/>
            <a:t> </a:t>
          </a:r>
          <a:endParaRPr lang="en-GB" sz="1600" kern="1200" dirty="0"/>
        </a:p>
      </dsp:txBody>
      <dsp:txXfrm>
        <a:off x="1686592" y="1629017"/>
        <a:ext cx="2325284" cy="1395170"/>
      </dsp:txXfrm>
    </dsp:sp>
    <dsp:sp modelId="{209DED04-2DC9-4247-A6E3-7B6C53286B61}">
      <dsp:nvSpPr>
        <dsp:cNvPr id="0" name=""/>
        <dsp:cNvSpPr/>
      </dsp:nvSpPr>
      <dsp:spPr>
        <a:xfrm>
          <a:off x="4323139" y="1628358"/>
          <a:ext cx="2325284" cy="139517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600" kern="1200" dirty="0">
              <a:solidFill>
                <a:schemeClr val="tx1"/>
              </a:solidFill>
            </a:rPr>
            <a:t>Commitment and involvement of relevant stakeholders: Private sectors, social partners</a:t>
          </a:r>
          <a:endParaRPr lang="en-GB" sz="1600" kern="1200" dirty="0">
            <a:solidFill>
              <a:schemeClr val="tx1"/>
            </a:solidFill>
          </a:endParaRPr>
        </a:p>
        <a:p>
          <a:pPr marL="0" lvl="0" algn="ctr" defTabSz="755650">
            <a:lnSpc>
              <a:spcPct val="90000"/>
            </a:lnSpc>
            <a:spcBef>
              <a:spcPct val="0"/>
            </a:spcBef>
            <a:spcAft>
              <a:spcPct val="35000"/>
            </a:spcAft>
            <a:buNone/>
          </a:pPr>
          <a:endParaRPr lang="en-GB" sz="1600" kern="1200" dirty="0"/>
        </a:p>
      </dsp:txBody>
      <dsp:txXfrm>
        <a:off x="4323139" y="1628358"/>
        <a:ext cx="2325284" cy="139517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19"/>
          </a:xfrm>
          <a:prstGeom prst="rect">
            <a:avLst/>
          </a:prstGeom>
        </p:spPr>
        <p:txBody>
          <a:bodyPr vert="horz" lIns="88744" tIns="44372" rIns="88744" bIns="44372" rtlCol="0"/>
          <a:lstStyle>
            <a:lvl1pPr algn="l">
              <a:defRPr sz="1100"/>
            </a:lvl1pPr>
          </a:lstStyle>
          <a:p>
            <a:endParaRPr lang="en-GB"/>
          </a:p>
        </p:txBody>
      </p:sp>
      <p:sp>
        <p:nvSpPr>
          <p:cNvPr id="3" name="Date Placeholder 2"/>
          <p:cNvSpPr>
            <a:spLocks noGrp="1"/>
          </p:cNvSpPr>
          <p:nvPr>
            <p:ph type="dt" sz="quarter" idx="1"/>
          </p:nvPr>
        </p:nvSpPr>
        <p:spPr>
          <a:xfrm>
            <a:off x="3970940" y="1"/>
            <a:ext cx="3037840" cy="464819"/>
          </a:xfrm>
          <a:prstGeom prst="rect">
            <a:avLst/>
          </a:prstGeom>
        </p:spPr>
        <p:txBody>
          <a:bodyPr vert="horz" lIns="88744" tIns="44372" rIns="88744" bIns="44372" rtlCol="0"/>
          <a:lstStyle>
            <a:lvl1pPr algn="r">
              <a:defRPr sz="1100"/>
            </a:lvl1pPr>
          </a:lstStyle>
          <a:p>
            <a:fld id="{903835C8-BB37-4429-9A1B-ACF14AE7E7D6}" type="datetimeFigureOut">
              <a:rPr lang="en-GB" smtClean="0"/>
              <a:pPr/>
              <a:t>05/11/2022</a:t>
            </a:fld>
            <a:endParaRPr lang="en-GB"/>
          </a:p>
        </p:txBody>
      </p:sp>
      <p:sp>
        <p:nvSpPr>
          <p:cNvPr id="4" name="Footer Placeholder 3"/>
          <p:cNvSpPr>
            <a:spLocks noGrp="1"/>
          </p:cNvSpPr>
          <p:nvPr>
            <p:ph type="ftr" sz="quarter" idx="2"/>
          </p:nvPr>
        </p:nvSpPr>
        <p:spPr>
          <a:xfrm>
            <a:off x="1" y="8829967"/>
            <a:ext cx="3037840" cy="464819"/>
          </a:xfrm>
          <a:prstGeom prst="rect">
            <a:avLst/>
          </a:prstGeom>
        </p:spPr>
        <p:txBody>
          <a:bodyPr vert="horz" lIns="88744" tIns="44372" rIns="88744" bIns="44372" rtlCol="0" anchor="b"/>
          <a:lstStyle>
            <a:lvl1pPr algn="l">
              <a:defRPr sz="1100"/>
            </a:lvl1pPr>
          </a:lstStyle>
          <a:p>
            <a:endParaRPr lang="en-GB"/>
          </a:p>
        </p:txBody>
      </p:sp>
      <p:sp>
        <p:nvSpPr>
          <p:cNvPr id="5" name="Slide Number Placeholder 4"/>
          <p:cNvSpPr>
            <a:spLocks noGrp="1"/>
          </p:cNvSpPr>
          <p:nvPr>
            <p:ph type="sldNum" sz="quarter" idx="3"/>
          </p:nvPr>
        </p:nvSpPr>
        <p:spPr>
          <a:xfrm>
            <a:off x="3970940" y="8829967"/>
            <a:ext cx="3037840" cy="464819"/>
          </a:xfrm>
          <a:prstGeom prst="rect">
            <a:avLst/>
          </a:prstGeom>
        </p:spPr>
        <p:txBody>
          <a:bodyPr vert="horz" lIns="88744" tIns="44372" rIns="88744" bIns="44372" rtlCol="0" anchor="b"/>
          <a:lstStyle>
            <a:lvl1pPr algn="r">
              <a:defRPr sz="1100"/>
            </a:lvl1pPr>
          </a:lstStyle>
          <a:p>
            <a:fld id="{F7985194-D133-4B33-AAB3-837EB8B59ED4}" type="slidenum">
              <a:rPr lang="en-GB" smtClean="0"/>
              <a:pPr/>
              <a:t>‹#›</a:t>
            </a:fld>
            <a:endParaRPr lang="en-GB"/>
          </a:p>
        </p:txBody>
      </p:sp>
    </p:spTree>
    <p:extLst>
      <p:ext uri="{BB962C8B-B14F-4D97-AF65-F5344CB8AC3E}">
        <p14:creationId xmlns:p14="http://schemas.microsoft.com/office/powerpoint/2010/main" val="1992079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19"/>
          </a:xfrm>
          <a:prstGeom prst="rect">
            <a:avLst/>
          </a:prstGeom>
        </p:spPr>
        <p:txBody>
          <a:bodyPr vert="horz" lIns="88744" tIns="44372" rIns="88744" bIns="44372" rtlCol="0"/>
          <a:lstStyle>
            <a:lvl1pPr algn="l">
              <a:defRPr sz="1100"/>
            </a:lvl1pPr>
          </a:lstStyle>
          <a:p>
            <a:endParaRPr lang="en-GB"/>
          </a:p>
        </p:txBody>
      </p:sp>
      <p:sp>
        <p:nvSpPr>
          <p:cNvPr id="3" name="Date Placeholder 2"/>
          <p:cNvSpPr>
            <a:spLocks noGrp="1"/>
          </p:cNvSpPr>
          <p:nvPr>
            <p:ph type="dt" idx="1"/>
          </p:nvPr>
        </p:nvSpPr>
        <p:spPr>
          <a:xfrm>
            <a:off x="3970940" y="1"/>
            <a:ext cx="3037840" cy="464819"/>
          </a:xfrm>
          <a:prstGeom prst="rect">
            <a:avLst/>
          </a:prstGeom>
        </p:spPr>
        <p:txBody>
          <a:bodyPr vert="horz" lIns="88744" tIns="44372" rIns="88744" bIns="44372" rtlCol="0"/>
          <a:lstStyle>
            <a:lvl1pPr algn="r">
              <a:defRPr sz="1100"/>
            </a:lvl1pPr>
          </a:lstStyle>
          <a:p>
            <a:fld id="{8F6D398E-25CB-40CF-A09E-EE5459CE508C}" type="datetimeFigureOut">
              <a:rPr lang="en-GB" smtClean="0"/>
              <a:pPr/>
              <a:t>05/11/2022</a:t>
            </a:fld>
            <a:endParaRPr lang="en-GB"/>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88744" tIns="44372" rIns="88744" bIns="44372" rtlCol="0" anchor="ctr"/>
          <a:lstStyle/>
          <a:p>
            <a:endParaRPr lang="en-GB"/>
          </a:p>
        </p:txBody>
      </p:sp>
      <p:sp>
        <p:nvSpPr>
          <p:cNvPr id="5" name="Notes Placeholder 4"/>
          <p:cNvSpPr>
            <a:spLocks noGrp="1"/>
          </p:cNvSpPr>
          <p:nvPr>
            <p:ph type="body" sz="quarter" idx="3"/>
          </p:nvPr>
        </p:nvSpPr>
        <p:spPr>
          <a:xfrm>
            <a:off x="701041" y="4415791"/>
            <a:ext cx="5608320" cy="4183379"/>
          </a:xfrm>
          <a:prstGeom prst="rect">
            <a:avLst/>
          </a:prstGeom>
        </p:spPr>
        <p:txBody>
          <a:bodyPr vert="horz" lIns="88744" tIns="44372" rIns="88744" bIns="4437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8829967"/>
            <a:ext cx="3037840" cy="464819"/>
          </a:xfrm>
          <a:prstGeom prst="rect">
            <a:avLst/>
          </a:prstGeom>
        </p:spPr>
        <p:txBody>
          <a:bodyPr vert="horz" lIns="88744" tIns="44372" rIns="88744" bIns="44372" rtlCol="0" anchor="b"/>
          <a:lstStyle>
            <a:lvl1pPr algn="l">
              <a:defRPr sz="1100"/>
            </a:lvl1pPr>
          </a:lstStyle>
          <a:p>
            <a:endParaRPr lang="en-GB"/>
          </a:p>
        </p:txBody>
      </p:sp>
      <p:sp>
        <p:nvSpPr>
          <p:cNvPr id="7" name="Slide Number Placeholder 6"/>
          <p:cNvSpPr>
            <a:spLocks noGrp="1"/>
          </p:cNvSpPr>
          <p:nvPr>
            <p:ph type="sldNum" sz="quarter" idx="5"/>
          </p:nvPr>
        </p:nvSpPr>
        <p:spPr>
          <a:xfrm>
            <a:off x="3970940" y="8829967"/>
            <a:ext cx="3037840" cy="464819"/>
          </a:xfrm>
          <a:prstGeom prst="rect">
            <a:avLst/>
          </a:prstGeom>
        </p:spPr>
        <p:txBody>
          <a:bodyPr vert="horz" lIns="88744" tIns="44372" rIns="88744" bIns="44372" rtlCol="0" anchor="b"/>
          <a:lstStyle>
            <a:lvl1pPr algn="r">
              <a:defRPr sz="1100"/>
            </a:lvl1pPr>
          </a:lstStyle>
          <a:p>
            <a:fld id="{019C38AD-272E-49C6-9EDF-AC09A3477B4B}" type="slidenum">
              <a:rPr lang="en-GB" smtClean="0"/>
              <a:pPr/>
              <a:t>‹#›</a:t>
            </a:fld>
            <a:endParaRPr lang="en-GB"/>
          </a:p>
        </p:txBody>
      </p:sp>
    </p:spTree>
    <p:extLst>
      <p:ext uri="{BB962C8B-B14F-4D97-AF65-F5344CB8AC3E}">
        <p14:creationId xmlns:p14="http://schemas.microsoft.com/office/powerpoint/2010/main" val="1267691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Five C’s of TVET governance reform  </a:t>
            </a:r>
          </a:p>
          <a:p>
            <a:r>
              <a:rPr lang="en-US" dirty="0"/>
              <a:t>For TVET reforms to be successful, International evidence-based research points out five categories of variables that are key for successful implementation of a reform. These include: Content, Context, Commitment, Capacity, and Clients and Coalitions. The categories are quite broad, making the framework applicable in various contexts:</a:t>
            </a:r>
          </a:p>
          <a:p>
            <a:r>
              <a:rPr lang="en-US" dirty="0"/>
              <a:t>1.	“The Content of the policy itself—What it sets out to do (i.e. goals); how it problematizes the issue (i.e. causal theory); how it aims to solve the perceived problem (i.e. methods, accountability, etc.).</a:t>
            </a:r>
          </a:p>
          <a:p>
            <a:r>
              <a:rPr lang="en-US" dirty="0"/>
              <a:t>2.	“The nature of the institutional Context—The corridor (often structured as standard operating procedures) through which policy must travel, and by which boundaries it is limited, in the process of implementation. The institutional arrangements. </a:t>
            </a:r>
          </a:p>
          <a:p>
            <a:r>
              <a:rPr lang="en-US" dirty="0"/>
              <a:t>3.	“The Commitment of those entrusted with carrying out the implementation at various levels to the goals, causal theory, and methods of the policy. The political clout. </a:t>
            </a:r>
          </a:p>
          <a:p>
            <a:r>
              <a:rPr lang="en-US" dirty="0"/>
              <a:t>4.	“The Capacity of implementers to carry out the changes desired of them. Absorption capacity. </a:t>
            </a:r>
          </a:p>
          <a:p>
            <a:r>
              <a:rPr lang="en-US" dirty="0"/>
              <a:t>5.	“The support of Clients and Coalitions whose interests are enhanced or threatened by the policy, and the strategies they employ in strengthening or deflecting its implementation.” In this category are the employers, intermediaries, unions, civil society, educators. Multiple stakeholders</a:t>
            </a:r>
          </a:p>
          <a:p>
            <a:endParaRPr lang="en-GB" dirty="0"/>
          </a:p>
        </p:txBody>
      </p:sp>
      <p:sp>
        <p:nvSpPr>
          <p:cNvPr id="4" name="Slide Number Placeholder 3"/>
          <p:cNvSpPr>
            <a:spLocks noGrp="1"/>
          </p:cNvSpPr>
          <p:nvPr>
            <p:ph type="sldNum" sz="quarter" idx="5"/>
          </p:nvPr>
        </p:nvSpPr>
        <p:spPr/>
        <p:txBody>
          <a:bodyPr/>
          <a:lstStyle/>
          <a:p>
            <a:fld id="{019C38AD-272E-49C6-9EDF-AC09A3477B4B}" type="slidenum">
              <a:rPr lang="en-GB" smtClean="0"/>
              <a:pPr/>
              <a:t>3</a:t>
            </a:fld>
            <a:endParaRPr lang="en-GB"/>
          </a:p>
        </p:txBody>
      </p:sp>
    </p:spTree>
    <p:extLst>
      <p:ext uri="{BB962C8B-B14F-4D97-AF65-F5344CB8AC3E}">
        <p14:creationId xmlns:p14="http://schemas.microsoft.com/office/powerpoint/2010/main" val="4198796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Questions : to be answered in group 10 min- After I ask the participants from some answers</a:t>
            </a:r>
            <a:endParaRPr lang="en-GB" dirty="0"/>
          </a:p>
        </p:txBody>
      </p:sp>
      <p:sp>
        <p:nvSpPr>
          <p:cNvPr id="4" name="Slide Number Placeholder 3"/>
          <p:cNvSpPr>
            <a:spLocks noGrp="1"/>
          </p:cNvSpPr>
          <p:nvPr>
            <p:ph type="sldNum" sz="quarter" idx="5"/>
          </p:nvPr>
        </p:nvSpPr>
        <p:spPr/>
        <p:txBody>
          <a:bodyPr/>
          <a:lstStyle/>
          <a:p>
            <a:fld id="{019C38AD-272E-49C6-9EDF-AC09A3477B4B}" type="slidenum">
              <a:rPr lang="en-GB" smtClean="0"/>
              <a:pPr/>
              <a:t>4</a:t>
            </a:fld>
            <a:endParaRPr lang="en-GB"/>
          </a:p>
        </p:txBody>
      </p:sp>
    </p:spTree>
    <p:extLst>
      <p:ext uri="{BB962C8B-B14F-4D97-AF65-F5344CB8AC3E}">
        <p14:creationId xmlns:p14="http://schemas.microsoft.com/office/powerpoint/2010/main" val="3853763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9C38AD-272E-49C6-9EDF-AC09A3477B4B}" type="slidenum">
              <a:rPr lang="en-GB" smtClean="0"/>
              <a:pPr/>
              <a:t>13</a:t>
            </a:fld>
            <a:endParaRPr lang="en-GB"/>
          </a:p>
        </p:txBody>
      </p:sp>
    </p:spTree>
    <p:extLst>
      <p:ext uri="{BB962C8B-B14F-4D97-AF65-F5344CB8AC3E}">
        <p14:creationId xmlns:p14="http://schemas.microsoft.com/office/powerpoint/2010/main" val="1530800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9C38AD-272E-49C6-9EDF-AC09A3477B4B}" type="slidenum">
              <a:rPr lang="en-GB" smtClean="0"/>
              <a:pPr/>
              <a:t>14</a:t>
            </a:fld>
            <a:endParaRPr lang="en-GB"/>
          </a:p>
        </p:txBody>
      </p:sp>
    </p:spTree>
    <p:extLst>
      <p:ext uri="{BB962C8B-B14F-4D97-AF65-F5344CB8AC3E}">
        <p14:creationId xmlns:p14="http://schemas.microsoft.com/office/powerpoint/2010/main" val="639924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9C38AD-272E-49C6-9EDF-AC09A3477B4B}" type="slidenum">
              <a:rPr lang="en-GB" smtClean="0"/>
              <a:pPr/>
              <a:t>15</a:t>
            </a:fld>
            <a:endParaRPr lang="en-GB"/>
          </a:p>
        </p:txBody>
      </p:sp>
    </p:spTree>
    <p:extLst>
      <p:ext uri="{BB962C8B-B14F-4D97-AF65-F5344CB8AC3E}">
        <p14:creationId xmlns:p14="http://schemas.microsoft.com/office/powerpoint/2010/main" val="26503781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2"/>
        </a:solidFill>
        <a:effectLst/>
      </p:bgPr>
    </p:bg>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261A9150-DCDC-4714-9AFE-14F48CEE772A}"/>
              </a:ext>
            </a:extLst>
          </p:cNvPr>
          <p:cNvSpPr>
            <a:spLocks noGrp="1"/>
          </p:cNvSpPr>
          <p:nvPr>
            <p:ph type="pic" sz="quarter" idx="12"/>
          </p:nvPr>
        </p:nvSpPr>
        <p:spPr>
          <a:xfrm>
            <a:off x="3275856" y="0"/>
            <a:ext cx="5868144" cy="5143500"/>
          </a:xfrm>
          <a:custGeom>
            <a:avLst/>
            <a:gdLst>
              <a:gd name="connsiteX0" fmla="*/ 4381580 w 5868144"/>
              <a:gd name="connsiteY0" fmla="*/ 0 h 5143500"/>
              <a:gd name="connsiteX1" fmla="*/ 5868144 w 5868144"/>
              <a:gd name="connsiteY1" fmla="*/ 0 h 5143500"/>
              <a:gd name="connsiteX2" fmla="*/ 5868144 w 5868144"/>
              <a:gd name="connsiteY2" fmla="*/ 5143500 h 5143500"/>
              <a:gd name="connsiteX3" fmla="*/ 5322399 w 5868144"/>
              <a:gd name="connsiteY3" fmla="*/ 5143500 h 5143500"/>
              <a:gd name="connsiteX4" fmla="*/ 5299641 w 5868144"/>
              <a:gd name="connsiteY4" fmla="*/ 5126114 h 5143500"/>
              <a:gd name="connsiteX5" fmla="*/ 5276883 w 5868144"/>
              <a:gd name="connsiteY5" fmla="*/ 5143500 h 5143500"/>
              <a:gd name="connsiteX6" fmla="*/ 2792145 w 5868144"/>
              <a:gd name="connsiteY6" fmla="*/ 5143500 h 5143500"/>
              <a:gd name="connsiteX7" fmla="*/ 3275390 w 5868144"/>
              <a:gd name="connsiteY7" fmla="*/ 3579725 h 5143500"/>
              <a:gd name="connsiteX8" fmla="*/ 0 w 5868144"/>
              <a:gd name="connsiteY8" fmla="*/ 1077586 h 5143500"/>
              <a:gd name="connsiteX9" fmla="*/ 4048585 w 5868144"/>
              <a:gd name="connsiteY9" fmla="*/ 1077615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43500">
                <a:moveTo>
                  <a:pt x="4381580" y="0"/>
                </a:moveTo>
                <a:lnTo>
                  <a:pt x="5868144" y="0"/>
                </a:lnTo>
                <a:lnTo>
                  <a:pt x="5868144" y="5143500"/>
                </a:lnTo>
                <a:lnTo>
                  <a:pt x="5322399" y="5143500"/>
                </a:lnTo>
                <a:lnTo>
                  <a:pt x="5299641" y="5126114"/>
                </a:lnTo>
                <a:lnTo>
                  <a:pt x="5276883" y="5143500"/>
                </a:lnTo>
                <a:lnTo>
                  <a:pt x="2792145" y="5143500"/>
                </a:lnTo>
                <a:lnTo>
                  <a:pt x="3275390" y="3579725"/>
                </a:lnTo>
                <a:lnTo>
                  <a:pt x="0" y="1077586"/>
                </a:lnTo>
                <a:lnTo>
                  <a:pt x="4048585" y="1077615"/>
                </a:lnTo>
                <a:close/>
              </a:path>
            </a:pathLst>
          </a:custGeom>
          <a:solidFill>
            <a:schemeClr val="bg1">
              <a:lumMod val="85000"/>
            </a:schemeClr>
          </a:solidFill>
        </p:spPr>
        <p:txBody>
          <a:bodyPr wrap="square" rIns="360000" anchor="ctr">
            <a:noAutofit/>
          </a:bodyPr>
          <a:lstStyle>
            <a:lvl1pPr algn="r">
              <a:defRPr/>
            </a:lvl1pPr>
          </a:lstStyle>
          <a:p>
            <a:endParaRPr lang="en-GB"/>
          </a:p>
        </p:txBody>
      </p:sp>
      <p:pic>
        <p:nvPicPr>
          <p:cNvPr id="12" name="Picture 11">
            <a:extLst>
              <a:ext uri="{FF2B5EF4-FFF2-40B4-BE49-F238E27FC236}">
                <a16:creationId xmlns:a16="http://schemas.microsoft.com/office/drawing/2014/main" id="{899118AF-EBC4-4B22-8C3E-5A5F513AD2F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grpSp>
        <p:nvGrpSpPr>
          <p:cNvPr id="13" name="Group 12">
            <a:extLst>
              <a:ext uri="{FF2B5EF4-FFF2-40B4-BE49-F238E27FC236}">
                <a16:creationId xmlns:a16="http://schemas.microsoft.com/office/drawing/2014/main" id="{E560BBEA-C99D-4270-ACDF-0B688598F013}"/>
              </a:ext>
            </a:extLst>
          </p:cNvPr>
          <p:cNvGrpSpPr/>
          <p:nvPr userDrawn="1"/>
        </p:nvGrpSpPr>
        <p:grpSpPr>
          <a:xfrm>
            <a:off x="214285" y="1393814"/>
            <a:ext cx="2710181" cy="1437956"/>
            <a:chOff x="176857" y="1420444"/>
            <a:chExt cx="3394376" cy="1800972"/>
          </a:xfrm>
        </p:grpSpPr>
        <p:pic>
          <p:nvPicPr>
            <p:cNvPr id="14" name="Picture 13">
              <a:extLst>
                <a:ext uri="{FF2B5EF4-FFF2-40B4-BE49-F238E27FC236}">
                  <a16:creationId xmlns:a16="http://schemas.microsoft.com/office/drawing/2014/main" id="{46E53BF5-1C73-4813-BA4F-1D9B1B5CC524}"/>
                </a:ext>
              </a:extLst>
            </p:cNvPr>
            <p:cNvPicPr>
              <a:picLocks noChangeAspect="1"/>
            </p:cNvPicPr>
            <p:nvPr/>
          </p:nvPicPr>
          <p:blipFill rotWithShape="1">
            <a:blip r:embed="rId3">
              <a:extLst>
                <a:ext uri="{28A0092B-C50C-407E-A947-70E740481C1C}">
                  <a14:useLocalDpi xmlns:a14="http://schemas.microsoft.com/office/drawing/2010/main" val="0"/>
                </a:ext>
              </a:extLst>
            </a:blip>
            <a:srcRect l="3773" t="31958" r="66264" b="57413"/>
            <a:stretch/>
          </p:blipFill>
          <p:spPr>
            <a:xfrm>
              <a:off x="176857" y="1420444"/>
              <a:ext cx="2738959" cy="546705"/>
            </a:xfrm>
            <a:prstGeom prst="rect">
              <a:avLst/>
            </a:prstGeom>
          </p:spPr>
        </p:pic>
        <p:pic>
          <p:nvPicPr>
            <p:cNvPr id="15" name="Picture 14">
              <a:extLst>
                <a:ext uri="{FF2B5EF4-FFF2-40B4-BE49-F238E27FC236}">
                  <a16:creationId xmlns:a16="http://schemas.microsoft.com/office/drawing/2014/main" id="{D8B5A496-E524-4D10-BE19-37D1C557D9D9}"/>
                </a:ext>
              </a:extLst>
            </p:cNvPr>
            <p:cNvPicPr>
              <a:picLocks noChangeAspect="1"/>
            </p:cNvPicPr>
            <p:nvPr/>
          </p:nvPicPr>
          <p:blipFill rotWithShape="1">
            <a:blip r:embed="rId3">
              <a:extLst>
                <a:ext uri="{28A0092B-C50C-407E-A947-70E740481C1C}">
                  <a14:useLocalDpi xmlns:a14="http://schemas.microsoft.com/office/drawing/2010/main" val="0"/>
                </a:ext>
              </a:extLst>
            </a:blip>
            <a:srcRect l="33418" t="31099" r="39011" b="56950"/>
            <a:stretch/>
          </p:blipFill>
          <p:spPr>
            <a:xfrm>
              <a:off x="317080" y="1985777"/>
              <a:ext cx="2520281" cy="614710"/>
            </a:xfrm>
            <a:prstGeom prst="rect">
              <a:avLst/>
            </a:prstGeom>
          </p:spPr>
        </p:pic>
        <p:pic>
          <p:nvPicPr>
            <p:cNvPr id="16" name="Picture 15">
              <a:extLst>
                <a:ext uri="{FF2B5EF4-FFF2-40B4-BE49-F238E27FC236}">
                  <a16:creationId xmlns:a16="http://schemas.microsoft.com/office/drawing/2014/main" id="{EAFA6E2E-4729-45CE-8759-EA45A67DADB2}"/>
                </a:ext>
              </a:extLst>
            </p:cNvPr>
            <p:cNvPicPr>
              <a:picLocks noChangeAspect="1"/>
            </p:cNvPicPr>
            <p:nvPr/>
          </p:nvPicPr>
          <p:blipFill rotWithShape="1">
            <a:blip r:embed="rId3">
              <a:extLst>
                <a:ext uri="{28A0092B-C50C-407E-A947-70E740481C1C}">
                  <a14:useLocalDpi xmlns:a14="http://schemas.microsoft.com/office/drawing/2010/main" val="0"/>
                </a:ext>
              </a:extLst>
            </a:blip>
            <a:srcRect l="60271" t="30718" r="3108" b="57104"/>
            <a:stretch/>
          </p:blipFill>
          <p:spPr>
            <a:xfrm>
              <a:off x="223675" y="2595006"/>
              <a:ext cx="3347558" cy="626410"/>
            </a:xfrm>
            <a:prstGeom prst="rect">
              <a:avLst/>
            </a:prstGeom>
          </p:spPr>
        </p:pic>
      </p:grpSp>
      <p:sp>
        <p:nvSpPr>
          <p:cNvPr id="18" name="Text Placeholder 17">
            <a:extLst>
              <a:ext uri="{FF2B5EF4-FFF2-40B4-BE49-F238E27FC236}">
                <a16:creationId xmlns:a16="http://schemas.microsoft.com/office/drawing/2014/main" id="{1677D912-BC17-44AB-A788-A13D546F5A53}"/>
              </a:ext>
            </a:extLst>
          </p:cNvPr>
          <p:cNvSpPr>
            <a:spLocks noGrp="1"/>
          </p:cNvSpPr>
          <p:nvPr>
            <p:ph type="body" sz="quarter" idx="10"/>
          </p:nvPr>
        </p:nvSpPr>
        <p:spPr>
          <a:xfrm>
            <a:off x="348463" y="2897540"/>
            <a:ext cx="4206875" cy="538162"/>
          </a:xfrm>
        </p:spPr>
        <p:txBody>
          <a:bodyPr>
            <a:normAutofit/>
          </a:bodyPr>
          <a:lstStyle>
            <a:lvl1pPr>
              <a:defRPr sz="1800">
                <a:solidFill>
                  <a:schemeClr val="bg1"/>
                </a:solidFill>
              </a:defRPr>
            </a:lvl1pPr>
          </a:lstStyle>
          <a:p>
            <a:pPr lvl="0"/>
            <a:r>
              <a:rPr lang="en-US" dirty="0"/>
              <a:t>Edit Master text styles</a:t>
            </a:r>
          </a:p>
        </p:txBody>
      </p:sp>
      <p:pic>
        <p:nvPicPr>
          <p:cNvPr id="20" name="Picture 19">
            <a:extLst>
              <a:ext uri="{FF2B5EF4-FFF2-40B4-BE49-F238E27FC236}">
                <a16:creationId xmlns:a16="http://schemas.microsoft.com/office/drawing/2014/main" id="{5BD02FE3-86AB-483A-B562-293D40B29DD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95983" y="4166963"/>
            <a:ext cx="1062176" cy="859675"/>
          </a:xfrm>
          <a:prstGeom prst="rect">
            <a:avLst/>
          </a:prstGeom>
        </p:spPr>
      </p:pic>
      <p:sp>
        <p:nvSpPr>
          <p:cNvPr id="23" name="Text Placeholder 22">
            <a:extLst>
              <a:ext uri="{FF2B5EF4-FFF2-40B4-BE49-F238E27FC236}">
                <a16:creationId xmlns:a16="http://schemas.microsoft.com/office/drawing/2014/main" id="{0F45A45B-EBBF-4A9F-BBCD-CF5435CE63EC}"/>
              </a:ext>
            </a:extLst>
          </p:cNvPr>
          <p:cNvSpPr>
            <a:spLocks noGrp="1"/>
          </p:cNvSpPr>
          <p:nvPr>
            <p:ph type="body" sz="quarter" idx="11"/>
          </p:nvPr>
        </p:nvSpPr>
        <p:spPr>
          <a:xfrm>
            <a:off x="348463" y="3602038"/>
            <a:ext cx="4222750" cy="481012"/>
          </a:xfrm>
        </p:spPr>
        <p:txBody>
          <a:bodyPr>
            <a:normAutofit/>
          </a:bodyPr>
          <a:lstStyle>
            <a:lvl1pPr>
              <a:spcBef>
                <a:spcPts val="0"/>
              </a:spcBef>
              <a:spcAft>
                <a:spcPts val="0"/>
              </a:spcAft>
              <a:defRPr sz="1400">
                <a:solidFill>
                  <a:schemeClr val="bg1"/>
                </a:solidFill>
              </a:defRPr>
            </a:lvl1pPr>
          </a:lstStyle>
          <a:p>
            <a:pPr lvl="0"/>
            <a:r>
              <a:rPr lang="en-US" dirty="0"/>
              <a:t>Edit Master text styles</a:t>
            </a:r>
          </a:p>
        </p:txBody>
      </p:sp>
    </p:spTree>
    <p:extLst>
      <p:ext uri="{BB962C8B-B14F-4D97-AF65-F5344CB8AC3E}">
        <p14:creationId xmlns:p14="http://schemas.microsoft.com/office/powerpoint/2010/main" val="1845918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pos="43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quot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33F30-EC7D-4A86-804A-F7567CB62F70}"/>
              </a:ext>
            </a:extLst>
          </p:cNvPr>
          <p:cNvSpPr>
            <a:spLocks noGrp="1"/>
          </p:cNvSpPr>
          <p:nvPr>
            <p:ph type="title"/>
          </p:nvPr>
        </p:nvSpPr>
        <p:spPr>
          <a:xfrm>
            <a:off x="365126" y="435117"/>
            <a:ext cx="3990850" cy="708613"/>
          </a:xfrm>
        </p:spPr>
        <p:txBody>
          <a:bodyPr>
            <a:normAutofit/>
          </a:bodyPr>
          <a:lstStyle>
            <a:lvl1pPr>
              <a:defRPr sz="2000"/>
            </a:lvl1pPr>
          </a:lstStyle>
          <a:p>
            <a:r>
              <a:rPr lang="en-US" dirty="0"/>
              <a:t>Click to edit Master title style</a:t>
            </a:r>
            <a:endParaRPr lang="en-GB" dirty="0"/>
          </a:p>
        </p:txBody>
      </p:sp>
      <p:sp>
        <p:nvSpPr>
          <p:cNvPr id="3" name="Rectangle 2">
            <a:extLst>
              <a:ext uri="{FF2B5EF4-FFF2-40B4-BE49-F238E27FC236}">
                <a16:creationId xmlns:a16="http://schemas.microsoft.com/office/drawing/2014/main" id="{B061C6E3-BB03-45B3-BA28-C3ADD4154254}"/>
              </a:ext>
            </a:extLst>
          </p:cNvPr>
          <p:cNvSpPr/>
          <p:nvPr userDrawn="1"/>
        </p:nvSpPr>
        <p:spPr>
          <a:xfrm>
            <a:off x="457200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Montreal"/>
              <a:ea typeface="+mn-ea"/>
              <a:cs typeface="+mn-cs"/>
            </a:endParaRPr>
          </a:p>
        </p:txBody>
      </p:sp>
      <p:sp>
        <p:nvSpPr>
          <p:cNvPr id="4" name="Freeform: Shape 3">
            <a:extLst>
              <a:ext uri="{FF2B5EF4-FFF2-40B4-BE49-F238E27FC236}">
                <a16:creationId xmlns:a16="http://schemas.microsoft.com/office/drawing/2014/main" id="{7894DB34-CDDF-4C75-9236-3075A7B7246E}"/>
              </a:ext>
            </a:extLst>
          </p:cNvPr>
          <p:cNvSpPr/>
          <p:nvPr userDrawn="1"/>
        </p:nvSpPr>
        <p:spPr>
          <a:xfrm flipH="1">
            <a:off x="4990314" y="1"/>
            <a:ext cx="4153686" cy="5143499"/>
          </a:xfrm>
          <a:custGeom>
            <a:avLst/>
            <a:gdLst>
              <a:gd name="connsiteX0" fmla="*/ 290616 w 4153686"/>
              <a:gd name="connsiteY0" fmla="*/ 0 h 5143499"/>
              <a:gd name="connsiteX1" fmla="*/ 0 w 4153686"/>
              <a:gd name="connsiteY1" fmla="*/ 0 h 5143499"/>
              <a:gd name="connsiteX2" fmla="*/ 0 w 4153686"/>
              <a:gd name="connsiteY2" fmla="*/ 5134864 h 5143499"/>
              <a:gd name="connsiteX3" fmla="*/ 11304 w 4153686"/>
              <a:gd name="connsiteY3" fmla="*/ 5143499 h 5143499"/>
              <a:gd name="connsiteX4" fmla="*/ 1880046 w 4153686"/>
              <a:gd name="connsiteY4" fmla="*/ 5143499 h 5143499"/>
              <a:gd name="connsiteX5" fmla="*/ 1409248 w 4153686"/>
              <a:gd name="connsiteY5" fmla="*/ 3620001 h 5143499"/>
              <a:gd name="connsiteX6" fmla="*/ 4153686 w 4153686"/>
              <a:gd name="connsiteY6" fmla="*/ 1523467 h 5143499"/>
              <a:gd name="connsiteX7" fmla="*/ 761390 w 4153686"/>
              <a:gd name="connsiteY7" fmla="*/ 1523491 h 514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53686" h="5143499">
                <a:moveTo>
                  <a:pt x="290616" y="0"/>
                </a:moveTo>
                <a:lnTo>
                  <a:pt x="0" y="0"/>
                </a:lnTo>
                <a:lnTo>
                  <a:pt x="0" y="5134864"/>
                </a:lnTo>
                <a:lnTo>
                  <a:pt x="11304" y="5143499"/>
                </a:lnTo>
                <a:lnTo>
                  <a:pt x="1880046" y="5143499"/>
                </a:lnTo>
                <a:lnTo>
                  <a:pt x="1409248" y="3620001"/>
                </a:lnTo>
                <a:lnTo>
                  <a:pt x="4153686" y="1523467"/>
                </a:lnTo>
                <a:lnTo>
                  <a:pt x="761390" y="1523491"/>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pic>
        <p:nvPicPr>
          <p:cNvPr id="5" name="Picture 4">
            <a:extLst>
              <a:ext uri="{FF2B5EF4-FFF2-40B4-BE49-F238E27FC236}">
                <a16:creationId xmlns:a16="http://schemas.microsoft.com/office/drawing/2014/main" id="{26DB7291-E93A-47BD-A511-1AC68590DB8A}"/>
              </a:ext>
            </a:extLst>
          </p:cNvPr>
          <p:cNvPicPr>
            <a:picLocks noChangeAspect="1"/>
          </p:cNvPicPr>
          <p:nvPr userDrawn="1"/>
        </p:nvPicPr>
        <p:blipFill>
          <a:blip r:embed="rId2"/>
          <a:stretch>
            <a:fillRect/>
          </a:stretch>
        </p:blipFill>
        <p:spPr>
          <a:xfrm>
            <a:off x="4990314" y="1131589"/>
            <a:ext cx="456167" cy="320287"/>
          </a:xfrm>
          <a:prstGeom prst="rect">
            <a:avLst/>
          </a:prstGeom>
        </p:spPr>
      </p:pic>
      <p:pic>
        <p:nvPicPr>
          <p:cNvPr id="6" name="Picture 5">
            <a:extLst>
              <a:ext uri="{FF2B5EF4-FFF2-40B4-BE49-F238E27FC236}">
                <a16:creationId xmlns:a16="http://schemas.microsoft.com/office/drawing/2014/main" id="{07C388D8-6741-4D49-8A0E-7BA7345A2FAE}"/>
              </a:ext>
            </a:extLst>
          </p:cNvPr>
          <p:cNvPicPr>
            <a:picLocks noChangeAspect="1"/>
          </p:cNvPicPr>
          <p:nvPr userDrawn="1"/>
        </p:nvPicPr>
        <p:blipFill>
          <a:blip r:embed="rId3"/>
          <a:stretch>
            <a:fillRect/>
          </a:stretch>
        </p:blipFill>
        <p:spPr>
          <a:xfrm>
            <a:off x="8341488" y="3579862"/>
            <a:ext cx="459612" cy="322706"/>
          </a:xfrm>
          <a:prstGeom prst="rect">
            <a:avLst/>
          </a:prstGeom>
        </p:spPr>
      </p:pic>
      <p:sp>
        <p:nvSpPr>
          <p:cNvPr id="9" name="Text Placeholder 8">
            <a:extLst>
              <a:ext uri="{FF2B5EF4-FFF2-40B4-BE49-F238E27FC236}">
                <a16:creationId xmlns:a16="http://schemas.microsoft.com/office/drawing/2014/main" id="{67D43D85-E2A9-454D-A1BA-E7874BF4B078}"/>
              </a:ext>
            </a:extLst>
          </p:cNvPr>
          <p:cNvSpPr>
            <a:spLocks noGrp="1"/>
          </p:cNvSpPr>
          <p:nvPr>
            <p:ph type="body" sz="quarter" idx="10"/>
          </p:nvPr>
        </p:nvSpPr>
        <p:spPr>
          <a:xfrm>
            <a:off x="4800600" y="1563689"/>
            <a:ext cx="4114800" cy="1941512"/>
          </a:xfrm>
        </p:spPr>
        <p:txBody>
          <a:bodyPr>
            <a:normAutofit/>
          </a:bodyPr>
          <a:lstStyle>
            <a:lvl1pPr algn="ctr">
              <a:defRPr sz="2000" b="1">
                <a:solidFill>
                  <a:schemeClr val="bg1"/>
                </a:solidFill>
              </a:defRPr>
            </a:lvl1pPr>
            <a:lvl2pPr marL="0" indent="0">
              <a:buNone/>
              <a:defRPr/>
            </a:lvl2pPr>
          </a:lstStyle>
          <a:p>
            <a:pPr lvl="0"/>
            <a:r>
              <a:rPr lang="en-US" dirty="0"/>
              <a:t>Edit Master text styles</a:t>
            </a:r>
          </a:p>
        </p:txBody>
      </p:sp>
      <p:sp>
        <p:nvSpPr>
          <p:cNvPr id="12" name="Text Placeholder 11">
            <a:extLst>
              <a:ext uri="{FF2B5EF4-FFF2-40B4-BE49-F238E27FC236}">
                <a16:creationId xmlns:a16="http://schemas.microsoft.com/office/drawing/2014/main" id="{56050808-E3C5-4EDD-B122-62362ADD2CE3}"/>
              </a:ext>
            </a:extLst>
          </p:cNvPr>
          <p:cNvSpPr>
            <a:spLocks noGrp="1"/>
          </p:cNvSpPr>
          <p:nvPr>
            <p:ph type="body" sz="quarter" idx="11"/>
          </p:nvPr>
        </p:nvSpPr>
        <p:spPr>
          <a:xfrm>
            <a:off x="365126" y="1203959"/>
            <a:ext cx="3990850" cy="302355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5E2AF3C6-8A04-43A1-91D5-6D76858ED29C}"/>
              </a:ext>
            </a:extLst>
          </p:cNvPr>
          <p:cNvSpPr>
            <a:spLocks noGrp="1"/>
          </p:cNvSpPr>
          <p:nvPr>
            <p:ph type="sldNum" sz="quarter" idx="12"/>
          </p:nvPr>
        </p:nvSpPr>
        <p:spPr/>
        <p:txBody>
          <a:bodyPr/>
          <a:lstStyle>
            <a:lvl1pPr>
              <a:defRPr>
                <a:solidFill>
                  <a:schemeClr val="bg1"/>
                </a:solidFill>
              </a:defRPr>
            </a:lvl1pPr>
          </a:lstStyle>
          <a:p>
            <a:fld id="{BA7DDD0C-F7B3-44FD-8FF2-ED85422D685B}" type="slidenum">
              <a:rPr lang="en-GB" smtClean="0"/>
              <a:pPr/>
              <a:t>‹#›</a:t>
            </a:fld>
            <a:endParaRPr lang="en-GB" dirty="0"/>
          </a:p>
        </p:txBody>
      </p:sp>
      <p:sp>
        <p:nvSpPr>
          <p:cNvPr id="8" name="Footer Placeholder 7">
            <a:extLst>
              <a:ext uri="{FF2B5EF4-FFF2-40B4-BE49-F238E27FC236}">
                <a16:creationId xmlns:a16="http://schemas.microsoft.com/office/drawing/2014/main" id="{EA4F747C-0622-4439-AE0D-65BEC95553EC}"/>
              </a:ext>
            </a:extLst>
          </p:cNvPr>
          <p:cNvSpPr>
            <a:spLocks noGrp="1"/>
          </p:cNvSpPr>
          <p:nvPr>
            <p:ph type="ftr" sz="quarter" idx="13"/>
          </p:nvPr>
        </p:nvSpPr>
        <p:spPr/>
        <p:txBody>
          <a:bodyPr/>
          <a:lstStyle>
            <a:lvl1pPr>
              <a:defRPr>
                <a:solidFill>
                  <a:schemeClr val="bg1"/>
                </a:solidFill>
              </a:defRPr>
            </a:lvl1pPr>
          </a:lstStyle>
          <a:p>
            <a:r>
              <a:rPr lang="sv-SE"/>
              <a:t>INTPA VET Training Malawi 8-10/2022</a:t>
            </a:r>
            <a:endParaRPr lang="en-GB" dirty="0"/>
          </a:p>
        </p:txBody>
      </p:sp>
    </p:spTree>
    <p:extLst>
      <p:ext uri="{BB962C8B-B14F-4D97-AF65-F5344CB8AC3E}">
        <p14:creationId xmlns:p14="http://schemas.microsoft.com/office/powerpoint/2010/main" val="2668547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hart slide">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68FA70DF-5AEB-41FD-91F5-E904200433C1}"/>
              </a:ext>
            </a:extLst>
          </p:cNvPr>
          <p:cNvSpPr/>
          <p:nvPr userDrawn="1"/>
        </p:nvSpPr>
        <p:spPr>
          <a:xfrm>
            <a:off x="4829640" y="0"/>
            <a:ext cx="4314360" cy="5143500"/>
          </a:xfrm>
          <a:custGeom>
            <a:avLst/>
            <a:gdLst>
              <a:gd name="connsiteX0" fmla="*/ 4314360 w 4314360"/>
              <a:gd name="connsiteY0" fmla="*/ 0 h 5143500"/>
              <a:gd name="connsiteX1" fmla="*/ 3907680 w 4314360"/>
              <a:gd name="connsiteY1" fmla="*/ 0 h 5143500"/>
              <a:gd name="connsiteX2" fmla="*/ 3392296 w 4314360"/>
              <a:gd name="connsiteY2" fmla="*/ 1667854 h 5143500"/>
              <a:gd name="connsiteX3" fmla="*/ 0 w 4314360"/>
              <a:gd name="connsiteY3" fmla="*/ 1667830 h 5143500"/>
              <a:gd name="connsiteX4" fmla="*/ 2744438 w 4314360"/>
              <a:gd name="connsiteY4" fmla="*/ 3764364 h 5143500"/>
              <a:gd name="connsiteX5" fmla="*/ 2318252 w 4314360"/>
              <a:gd name="connsiteY5" fmla="*/ 5143500 h 5143500"/>
              <a:gd name="connsiteX6" fmla="*/ 4314360 w 4314360"/>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4360" h="5143500">
                <a:moveTo>
                  <a:pt x="4314360" y="0"/>
                </a:moveTo>
                <a:lnTo>
                  <a:pt x="3907680" y="0"/>
                </a:lnTo>
                <a:lnTo>
                  <a:pt x="3392296" y="1667854"/>
                </a:lnTo>
                <a:lnTo>
                  <a:pt x="0" y="1667830"/>
                </a:lnTo>
                <a:lnTo>
                  <a:pt x="2744438" y="3764364"/>
                </a:lnTo>
                <a:lnTo>
                  <a:pt x="2318252" y="5143500"/>
                </a:lnTo>
                <a:lnTo>
                  <a:pt x="4314360" y="51435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3" name="Content Placeholder 2">
            <a:extLst>
              <a:ext uri="{FF2B5EF4-FFF2-40B4-BE49-F238E27FC236}">
                <a16:creationId xmlns:a16="http://schemas.microsoft.com/office/drawing/2014/main" id="{98541EC0-8590-426C-B9ED-DD806B9E067B}"/>
              </a:ext>
            </a:extLst>
          </p:cNvPr>
          <p:cNvSpPr>
            <a:spLocks noGrp="1"/>
          </p:cNvSpPr>
          <p:nvPr>
            <p:ph sz="quarter" idx="14"/>
          </p:nvPr>
        </p:nvSpPr>
        <p:spPr>
          <a:xfrm>
            <a:off x="4572000" y="1143000"/>
            <a:ext cx="4206875" cy="34559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itle 1">
            <a:extLst>
              <a:ext uri="{FF2B5EF4-FFF2-40B4-BE49-F238E27FC236}">
                <a16:creationId xmlns:a16="http://schemas.microsoft.com/office/drawing/2014/main" id="{5D74DA8A-1586-4CBD-A8C0-283C10221469}"/>
              </a:ext>
            </a:extLst>
          </p:cNvPr>
          <p:cNvSpPr>
            <a:spLocks noGrp="1"/>
          </p:cNvSpPr>
          <p:nvPr>
            <p:ph type="title"/>
          </p:nvPr>
        </p:nvSpPr>
        <p:spPr>
          <a:xfrm>
            <a:off x="365126" y="435117"/>
            <a:ext cx="3990850" cy="708613"/>
          </a:xfrm>
        </p:spPr>
        <p:txBody>
          <a:bodyPr>
            <a:normAutofit/>
          </a:bodyPr>
          <a:lstStyle>
            <a:lvl1pPr>
              <a:defRPr sz="2000">
                <a:solidFill>
                  <a:schemeClr val="accent3"/>
                </a:solidFill>
              </a:defRPr>
            </a:lvl1pPr>
          </a:lstStyle>
          <a:p>
            <a:r>
              <a:rPr lang="en-US" dirty="0"/>
              <a:t>Click to edit Master title style</a:t>
            </a:r>
            <a:endParaRPr lang="en-GB" dirty="0"/>
          </a:p>
        </p:txBody>
      </p:sp>
      <p:pic>
        <p:nvPicPr>
          <p:cNvPr id="8" name="Picture 7">
            <a:extLst>
              <a:ext uri="{FF2B5EF4-FFF2-40B4-BE49-F238E27FC236}">
                <a16:creationId xmlns:a16="http://schemas.microsoft.com/office/drawing/2014/main" id="{4597AD07-55F3-4C61-B0F1-14EDDE7952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7" name="Slide Number Placeholder 6">
            <a:extLst>
              <a:ext uri="{FF2B5EF4-FFF2-40B4-BE49-F238E27FC236}">
                <a16:creationId xmlns:a16="http://schemas.microsoft.com/office/drawing/2014/main" id="{5B310484-E012-45C2-9548-2764C062D598}"/>
              </a:ext>
            </a:extLst>
          </p:cNvPr>
          <p:cNvSpPr>
            <a:spLocks noGrp="1"/>
          </p:cNvSpPr>
          <p:nvPr>
            <p:ph type="sldNum" sz="quarter" idx="15"/>
          </p:nvPr>
        </p:nvSpPr>
        <p:spPr/>
        <p:txBody>
          <a:bodyPr/>
          <a:lstStyle/>
          <a:p>
            <a:fld id="{BA7DDD0C-F7B3-44FD-8FF2-ED85422D685B}" type="slidenum">
              <a:rPr lang="en-GB" smtClean="0"/>
              <a:pPr/>
              <a:t>‹#›</a:t>
            </a:fld>
            <a:endParaRPr lang="en-GB" dirty="0"/>
          </a:p>
        </p:txBody>
      </p:sp>
      <p:sp>
        <p:nvSpPr>
          <p:cNvPr id="2" name="Footer Placeholder 1">
            <a:extLst>
              <a:ext uri="{FF2B5EF4-FFF2-40B4-BE49-F238E27FC236}">
                <a16:creationId xmlns:a16="http://schemas.microsoft.com/office/drawing/2014/main" id="{74B01FCF-FEB0-48A2-B1C4-C0FD31E2E4C9}"/>
              </a:ext>
            </a:extLst>
          </p:cNvPr>
          <p:cNvSpPr>
            <a:spLocks noGrp="1"/>
          </p:cNvSpPr>
          <p:nvPr>
            <p:ph type="ftr" sz="quarter" idx="16"/>
          </p:nvPr>
        </p:nvSpPr>
        <p:spPr/>
        <p:txBody>
          <a:bodyPr/>
          <a:lstStyle/>
          <a:p>
            <a:r>
              <a:rPr lang="sv-SE"/>
              <a:t>INTPA VET Training Malawi 8-10/2022</a:t>
            </a:r>
            <a:endParaRPr lang="en-GB" dirty="0"/>
          </a:p>
        </p:txBody>
      </p:sp>
      <p:sp>
        <p:nvSpPr>
          <p:cNvPr id="9" name="Text Placeholder 11">
            <a:extLst>
              <a:ext uri="{FF2B5EF4-FFF2-40B4-BE49-F238E27FC236}">
                <a16:creationId xmlns:a16="http://schemas.microsoft.com/office/drawing/2014/main" id="{49B46601-6F4F-461B-99F8-9195194AADEC}"/>
              </a:ext>
            </a:extLst>
          </p:cNvPr>
          <p:cNvSpPr>
            <a:spLocks noGrp="1"/>
          </p:cNvSpPr>
          <p:nvPr>
            <p:ph type="body" sz="quarter" idx="11"/>
          </p:nvPr>
        </p:nvSpPr>
        <p:spPr>
          <a:xfrm>
            <a:off x="365126" y="1203959"/>
            <a:ext cx="3990850" cy="3023553"/>
          </a:xfrm>
        </p:spPr>
        <p:txBody>
          <a:bodyPr/>
          <a:lstStyle>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25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ontent and image (pi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68FA70DF-5AEB-41FD-91F5-E904200433C1}"/>
              </a:ext>
            </a:extLst>
          </p:cNvPr>
          <p:cNvSpPr/>
          <p:nvPr userDrawn="1"/>
        </p:nvSpPr>
        <p:spPr>
          <a:xfrm flipH="1">
            <a:off x="0" y="0"/>
            <a:ext cx="4314360" cy="5143500"/>
          </a:xfrm>
          <a:custGeom>
            <a:avLst/>
            <a:gdLst>
              <a:gd name="connsiteX0" fmla="*/ 4314360 w 4314360"/>
              <a:gd name="connsiteY0" fmla="*/ 0 h 5143500"/>
              <a:gd name="connsiteX1" fmla="*/ 3907680 w 4314360"/>
              <a:gd name="connsiteY1" fmla="*/ 0 h 5143500"/>
              <a:gd name="connsiteX2" fmla="*/ 3392296 w 4314360"/>
              <a:gd name="connsiteY2" fmla="*/ 1667854 h 5143500"/>
              <a:gd name="connsiteX3" fmla="*/ 0 w 4314360"/>
              <a:gd name="connsiteY3" fmla="*/ 1667830 h 5143500"/>
              <a:gd name="connsiteX4" fmla="*/ 2744438 w 4314360"/>
              <a:gd name="connsiteY4" fmla="*/ 3764364 h 5143500"/>
              <a:gd name="connsiteX5" fmla="*/ 2318252 w 4314360"/>
              <a:gd name="connsiteY5" fmla="*/ 5143500 h 5143500"/>
              <a:gd name="connsiteX6" fmla="*/ 4314360 w 4314360"/>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4360" h="5143500">
                <a:moveTo>
                  <a:pt x="4314360" y="0"/>
                </a:moveTo>
                <a:lnTo>
                  <a:pt x="3907680" y="0"/>
                </a:lnTo>
                <a:lnTo>
                  <a:pt x="3392296" y="1667854"/>
                </a:lnTo>
                <a:lnTo>
                  <a:pt x="0" y="1667830"/>
                </a:lnTo>
                <a:lnTo>
                  <a:pt x="2744438" y="3764364"/>
                </a:lnTo>
                <a:lnTo>
                  <a:pt x="2318252" y="5143500"/>
                </a:lnTo>
                <a:lnTo>
                  <a:pt x="4314360" y="51435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4" name="Title 1">
            <a:extLst>
              <a:ext uri="{FF2B5EF4-FFF2-40B4-BE49-F238E27FC236}">
                <a16:creationId xmlns:a16="http://schemas.microsoft.com/office/drawing/2014/main" id="{5D74DA8A-1586-4CBD-A8C0-283C10221469}"/>
              </a:ext>
            </a:extLst>
          </p:cNvPr>
          <p:cNvSpPr>
            <a:spLocks noGrp="1"/>
          </p:cNvSpPr>
          <p:nvPr>
            <p:ph type="title"/>
          </p:nvPr>
        </p:nvSpPr>
        <p:spPr>
          <a:xfrm>
            <a:off x="365126" y="435117"/>
            <a:ext cx="3990850" cy="708613"/>
          </a:xfrm>
        </p:spPr>
        <p:txBody>
          <a:bodyPr>
            <a:normAutofit/>
          </a:bodyPr>
          <a:lstStyle>
            <a:lvl1pPr>
              <a:defRPr sz="2000">
                <a:solidFill>
                  <a:schemeClr val="accent3"/>
                </a:solidFill>
              </a:defRPr>
            </a:lvl1pPr>
          </a:lstStyle>
          <a:p>
            <a:r>
              <a:rPr lang="en-US" dirty="0"/>
              <a:t>Click to edit Master title style</a:t>
            </a:r>
            <a:endParaRPr lang="en-GB" dirty="0"/>
          </a:p>
        </p:txBody>
      </p:sp>
      <p:pic>
        <p:nvPicPr>
          <p:cNvPr id="8" name="Picture 7">
            <a:extLst>
              <a:ext uri="{FF2B5EF4-FFF2-40B4-BE49-F238E27FC236}">
                <a16:creationId xmlns:a16="http://schemas.microsoft.com/office/drawing/2014/main" id="{4597AD07-55F3-4C61-B0F1-14EDDE7952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9" name="Picture Placeholder 12">
            <a:extLst>
              <a:ext uri="{FF2B5EF4-FFF2-40B4-BE49-F238E27FC236}">
                <a16:creationId xmlns:a16="http://schemas.microsoft.com/office/drawing/2014/main" id="{73842F04-49F1-4824-BF21-112FD365F21E}"/>
              </a:ext>
            </a:extLst>
          </p:cNvPr>
          <p:cNvSpPr>
            <a:spLocks noGrp="1"/>
          </p:cNvSpPr>
          <p:nvPr>
            <p:ph type="pic" sz="quarter" idx="11"/>
          </p:nvPr>
        </p:nvSpPr>
        <p:spPr>
          <a:xfrm>
            <a:off x="4572000" y="0"/>
            <a:ext cx="4572000" cy="5143500"/>
          </a:xfrm>
          <a:solidFill>
            <a:schemeClr val="bg1">
              <a:lumMod val="50000"/>
              <a:alpha val="46000"/>
            </a:schemeClr>
          </a:solidFill>
        </p:spPr>
        <p:txBody>
          <a:bodyPr tIns="540000" anchor="ctr"/>
          <a:lstStyle>
            <a:lvl1pPr algn="ctr">
              <a:defRPr>
                <a:solidFill>
                  <a:schemeClr val="tx1"/>
                </a:solidFill>
              </a:defRPr>
            </a:lvl1pPr>
          </a:lstStyle>
          <a:p>
            <a:endParaRPr lang="en-GB" dirty="0"/>
          </a:p>
        </p:txBody>
      </p:sp>
      <p:sp>
        <p:nvSpPr>
          <p:cNvPr id="2" name="Footer Placeholder 1">
            <a:extLst>
              <a:ext uri="{FF2B5EF4-FFF2-40B4-BE49-F238E27FC236}">
                <a16:creationId xmlns:a16="http://schemas.microsoft.com/office/drawing/2014/main" id="{941F1A25-D163-4557-81EF-3BFD0338EB1F}"/>
              </a:ext>
            </a:extLst>
          </p:cNvPr>
          <p:cNvSpPr>
            <a:spLocks noGrp="1"/>
          </p:cNvSpPr>
          <p:nvPr>
            <p:ph type="ftr" sz="quarter" idx="13"/>
          </p:nvPr>
        </p:nvSpPr>
        <p:spPr/>
        <p:txBody>
          <a:bodyPr/>
          <a:lstStyle/>
          <a:p>
            <a:r>
              <a:rPr lang="sv-SE"/>
              <a:t>INTPA VET Training Malawi 8-10/2022</a:t>
            </a:r>
            <a:endParaRPr lang="en-GB" dirty="0"/>
          </a:p>
        </p:txBody>
      </p:sp>
      <p:sp>
        <p:nvSpPr>
          <p:cNvPr id="3" name="Slide Number Placeholder 2">
            <a:extLst>
              <a:ext uri="{FF2B5EF4-FFF2-40B4-BE49-F238E27FC236}">
                <a16:creationId xmlns:a16="http://schemas.microsoft.com/office/drawing/2014/main" id="{EFF14670-9F03-43EE-A9AA-E1F5C7BA540C}"/>
              </a:ext>
            </a:extLst>
          </p:cNvPr>
          <p:cNvSpPr>
            <a:spLocks noGrp="1"/>
          </p:cNvSpPr>
          <p:nvPr>
            <p:ph type="sldNum" sz="quarter" idx="14"/>
          </p:nvPr>
        </p:nvSpPr>
        <p:spPr/>
        <p:txBody>
          <a:bodyPr/>
          <a:lstStyle/>
          <a:p>
            <a:fld id="{BA7DDD0C-F7B3-44FD-8FF2-ED85422D685B}" type="slidenum">
              <a:rPr lang="en-GB" smtClean="0"/>
              <a:pPr/>
              <a:t>‹#›</a:t>
            </a:fld>
            <a:endParaRPr lang="en-GB" dirty="0"/>
          </a:p>
        </p:txBody>
      </p:sp>
      <p:sp>
        <p:nvSpPr>
          <p:cNvPr id="11" name="Text Placeholder 11">
            <a:extLst>
              <a:ext uri="{FF2B5EF4-FFF2-40B4-BE49-F238E27FC236}">
                <a16:creationId xmlns:a16="http://schemas.microsoft.com/office/drawing/2014/main" id="{EC5FED7F-FB03-4649-A585-F7FF428BFCED}"/>
              </a:ext>
            </a:extLst>
          </p:cNvPr>
          <p:cNvSpPr>
            <a:spLocks noGrp="1"/>
          </p:cNvSpPr>
          <p:nvPr>
            <p:ph type="body" sz="quarter" idx="15"/>
          </p:nvPr>
        </p:nvSpPr>
        <p:spPr>
          <a:xfrm>
            <a:off x="365126" y="1203959"/>
            <a:ext cx="3990850" cy="3023553"/>
          </a:xfrm>
        </p:spPr>
        <p:txBody>
          <a:bodyPr/>
          <a:lstStyle>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78022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sp>
        <p:nvSpPr>
          <p:cNvPr id="5" name="Freeform: Shape 4">
            <a:extLst>
              <a:ext uri="{FF2B5EF4-FFF2-40B4-BE49-F238E27FC236}">
                <a16:creationId xmlns:a16="http://schemas.microsoft.com/office/drawing/2014/main" id="{AA43C34C-0538-4BD7-8286-749968750773}"/>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6" name="Content Placeholder 5">
            <a:extLst>
              <a:ext uri="{FF2B5EF4-FFF2-40B4-BE49-F238E27FC236}">
                <a16:creationId xmlns:a16="http://schemas.microsoft.com/office/drawing/2014/main" id="{C6B1621A-DC59-4846-B7C4-859DAAD35E87}"/>
              </a:ext>
            </a:extLst>
          </p:cNvPr>
          <p:cNvSpPr>
            <a:spLocks noGrp="1"/>
          </p:cNvSpPr>
          <p:nvPr>
            <p:ph sz="quarter" idx="1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5C004AD8-DC54-4049-BC27-13E296FD2FEE}"/>
              </a:ext>
            </a:extLst>
          </p:cNvPr>
          <p:cNvSpPr>
            <a:spLocks noGrp="1"/>
          </p:cNvSpPr>
          <p:nvPr>
            <p:ph type="title"/>
          </p:nvPr>
        </p:nvSpPr>
        <p:spPr/>
        <p:txBody>
          <a:bodyPr/>
          <a:lstStyle>
            <a:lvl1pPr>
              <a:defRPr sz="2000">
                <a:solidFill>
                  <a:schemeClr val="accent3"/>
                </a:solidFill>
              </a:defRPr>
            </a:lvl1pPr>
          </a:lstStyle>
          <a:p>
            <a:r>
              <a:rPr lang="en-US" dirty="0"/>
              <a:t>Click to edit Master title style</a:t>
            </a:r>
            <a:endParaRPr lang="en-GB" dirty="0"/>
          </a:p>
        </p:txBody>
      </p:sp>
      <p:sp>
        <p:nvSpPr>
          <p:cNvPr id="7" name="Slide Number Placeholder 6">
            <a:extLst>
              <a:ext uri="{FF2B5EF4-FFF2-40B4-BE49-F238E27FC236}">
                <a16:creationId xmlns:a16="http://schemas.microsoft.com/office/drawing/2014/main" id="{A501C0DD-9A11-41D5-8F04-2F94AAD17F46}"/>
              </a:ext>
            </a:extLst>
          </p:cNvPr>
          <p:cNvSpPr>
            <a:spLocks noGrp="1"/>
          </p:cNvSpPr>
          <p:nvPr>
            <p:ph type="sldNum" sz="quarter" idx="12"/>
          </p:nvPr>
        </p:nvSpPr>
        <p:spPr/>
        <p:txBody>
          <a:bodyPr/>
          <a:lstStyle/>
          <a:p>
            <a:fld id="{BA7DDD0C-F7B3-44FD-8FF2-ED85422D685B}" type="slidenum">
              <a:rPr lang="en-GB" smtClean="0"/>
              <a:pPr/>
              <a:t>‹#›</a:t>
            </a:fld>
            <a:endParaRPr lang="en-GB" dirty="0"/>
          </a:p>
        </p:txBody>
      </p:sp>
      <p:sp>
        <p:nvSpPr>
          <p:cNvPr id="3" name="Footer Placeholder 2">
            <a:extLst>
              <a:ext uri="{FF2B5EF4-FFF2-40B4-BE49-F238E27FC236}">
                <a16:creationId xmlns:a16="http://schemas.microsoft.com/office/drawing/2014/main" id="{9F637E97-2FA9-4058-955E-4413AB3B4B73}"/>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1390001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B3D69013-9985-4E92-B522-07F505323BAC}"/>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Slide Number Placeholder 1">
            <a:extLst>
              <a:ext uri="{FF2B5EF4-FFF2-40B4-BE49-F238E27FC236}">
                <a16:creationId xmlns:a16="http://schemas.microsoft.com/office/drawing/2014/main" id="{47D3E975-B82B-490E-B44A-4E56AB0AF806}"/>
              </a:ext>
            </a:extLst>
          </p:cNvPr>
          <p:cNvSpPr>
            <a:spLocks noGrp="1"/>
          </p:cNvSpPr>
          <p:nvPr>
            <p:ph type="sldNum" sz="quarter" idx="10"/>
          </p:nvPr>
        </p:nvSpPr>
        <p:spPr/>
        <p:txBody>
          <a:bodyPr/>
          <a:lstStyle/>
          <a:p>
            <a:fld id="{BA7DDD0C-F7B3-44FD-8FF2-ED85422D685B}" type="slidenum">
              <a:rPr lang="en-GB" smtClean="0"/>
              <a:pPr/>
              <a:t>‹#›</a:t>
            </a:fld>
            <a:endParaRPr lang="en-GB" dirty="0"/>
          </a:p>
        </p:txBody>
      </p:sp>
      <p:sp>
        <p:nvSpPr>
          <p:cNvPr id="3" name="Footer Placeholder 2">
            <a:extLst>
              <a:ext uri="{FF2B5EF4-FFF2-40B4-BE49-F238E27FC236}">
                <a16:creationId xmlns:a16="http://schemas.microsoft.com/office/drawing/2014/main" id="{B048FDE5-F248-44F3-AF11-59F662B2D277}"/>
              </a:ext>
            </a:extLst>
          </p:cNvPr>
          <p:cNvSpPr>
            <a:spLocks noGrp="1"/>
          </p:cNvSpPr>
          <p:nvPr>
            <p:ph type="ftr" sz="quarter" idx="11"/>
          </p:nvPr>
        </p:nvSpPr>
        <p:spPr/>
        <p:txBody>
          <a:bodyPr/>
          <a:lstStyle/>
          <a:p>
            <a:r>
              <a:rPr lang="sv-SE" noProof="0"/>
              <a:t>INTPA VET Training Malawi 8-10/2022</a:t>
            </a:r>
            <a:endParaRPr lang="en-GB" noProof="0" dirty="0"/>
          </a:p>
        </p:txBody>
      </p:sp>
    </p:spTree>
    <p:extLst>
      <p:ext uri="{BB962C8B-B14F-4D97-AF65-F5344CB8AC3E}">
        <p14:creationId xmlns:p14="http://schemas.microsoft.com/office/powerpoint/2010/main" val="2224736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act slide">
    <p:bg>
      <p:bgPr>
        <a:solidFill>
          <a:schemeClr val="tx2"/>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3FA57A72-39E4-4062-A3BB-65944D75D03F}"/>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dirty="0"/>
          </a:p>
        </p:txBody>
      </p:sp>
      <p:sp>
        <p:nvSpPr>
          <p:cNvPr id="2" name="Title 1">
            <a:extLst>
              <a:ext uri="{FF2B5EF4-FFF2-40B4-BE49-F238E27FC236}">
                <a16:creationId xmlns:a16="http://schemas.microsoft.com/office/drawing/2014/main" id="{9EFEC5BF-F1AF-4C79-BA5E-14AFBEDCDDF0}"/>
              </a:ext>
            </a:extLst>
          </p:cNvPr>
          <p:cNvSpPr>
            <a:spLocks noGrp="1"/>
          </p:cNvSpPr>
          <p:nvPr>
            <p:ph type="title"/>
          </p:nvPr>
        </p:nvSpPr>
        <p:spPr>
          <a:xfrm>
            <a:off x="365126" y="435117"/>
            <a:ext cx="3990850" cy="552457"/>
          </a:xfrm>
        </p:spPr>
        <p:txBody>
          <a:bodyPr/>
          <a:lstStyle>
            <a:lvl1pPr>
              <a:defRPr sz="2000">
                <a:solidFill>
                  <a:schemeClr val="bg1"/>
                </a:solidFill>
              </a:defRPr>
            </a:lvl1pPr>
          </a:lstStyle>
          <a:p>
            <a:r>
              <a:rPr lang="en-US" dirty="0"/>
              <a:t>Click to edit Master title style</a:t>
            </a:r>
            <a:endParaRPr lang="en-GB" dirty="0"/>
          </a:p>
        </p:txBody>
      </p:sp>
      <p:pic>
        <p:nvPicPr>
          <p:cNvPr id="4" name="Picture 3">
            <a:extLst>
              <a:ext uri="{FF2B5EF4-FFF2-40B4-BE49-F238E27FC236}">
                <a16:creationId xmlns:a16="http://schemas.microsoft.com/office/drawing/2014/main" id="{DF19FEB5-CAC4-46CB-8343-8ED780923E9E}"/>
              </a:ext>
            </a:extLst>
          </p:cNvPr>
          <p:cNvPicPr>
            <a:picLocks noChangeAspect="1"/>
          </p:cNvPicPr>
          <p:nvPr userDrawn="1"/>
        </p:nvPicPr>
        <p:blipFill>
          <a:blip r:embed="rId2" cstate="print">
            <a:extLst>
              <a:ext uri="{BEBA8EAE-BF5A-486C-A8C5-ECC9F3942E4B}">
                <a14:imgProps xmlns:a14="http://schemas.microsoft.com/office/drawing/2010/main">
                  <a14:imgLayer r:embed="rId3">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5" name="Picture Placeholder 12">
            <a:extLst>
              <a:ext uri="{FF2B5EF4-FFF2-40B4-BE49-F238E27FC236}">
                <a16:creationId xmlns:a16="http://schemas.microsoft.com/office/drawing/2014/main" id="{9AE3B326-012B-490C-9AF2-1CE43DE77F68}"/>
              </a:ext>
            </a:extLst>
          </p:cNvPr>
          <p:cNvSpPr>
            <a:spLocks noGrp="1"/>
          </p:cNvSpPr>
          <p:nvPr>
            <p:ph type="pic" sz="quarter" idx="11"/>
          </p:nvPr>
        </p:nvSpPr>
        <p:spPr>
          <a:xfrm>
            <a:off x="4572000" y="0"/>
            <a:ext cx="4572000" cy="5143500"/>
          </a:xfrm>
          <a:solidFill>
            <a:schemeClr val="bg1">
              <a:lumMod val="85000"/>
            </a:schemeClr>
          </a:solidFill>
        </p:spPr>
        <p:txBody>
          <a:bodyPr tIns="540000" anchor="ctr"/>
          <a:lstStyle>
            <a:lvl1pPr algn="ctr">
              <a:defRPr>
                <a:solidFill>
                  <a:schemeClr val="tx1"/>
                </a:solidFill>
              </a:defRPr>
            </a:lvl1pPr>
          </a:lstStyle>
          <a:p>
            <a:endParaRPr lang="en-GB" dirty="0"/>
          </a:p>
        </p:txBody>
      </p:sp>
      <p:sp>
        <p:nvSpPr>
          <p:cNvPr id="6" name="TextBox 5">
            <a:extLst>
              <a:ext uri="{FF2B5EF4-FFF2-40B4-BE49-F238E27FC236}">
                <a16:creationId xmlns:a16="http://schemas.microsoft.com/office/drawing/2014/main" id="{E30E2B8E-A6C6-434E-BC49-84B1E380E620}"/>
              </a:ext>
            </a:extLst>
          </p:cNvPr>
          <p:cNvSpPr txBox="1"/>
          <p:nvPr userDrawn="1"/>
        </p:nvSpPr>
        <p:spPr>
          <a:xfrm>
            <a:off x="264497" y="1043304"/>
            <a:ext cx="4091480" cy="3095719"/>
          </a:xfrm>
          <a:prstGeom prst="rect">
            <a:avLst/>
          </a:prstGeom>
          <a:noFill/>
        </p:spPr>
        <p:txBody>
          <a:bodyPr wrap="square" rtlCol="0">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Website</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www.etf.europa.eu</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Twitter</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etfeuropa</a:t>
            </a:r>
            <a:endPar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Facebook</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facebook.com/</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etfeuropa</a:t>
            </a:r>
            <a:endPar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YouTube</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www.youtube.com/user/etfeuropa</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Instagram</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instagram.com/</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etfeuropa</a:t>
            </a: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LinkedIn</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linkedin.com/company/</a:t>
            </a:r>
            <a:r>
              <a:rPr kumimoji="0" lang="en-GB" sz="1100" b="1"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european</a:t>
            </a: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-training-foundation</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66BED6"/>
                </a:solidFill>
                <a:effectLst/>
                <a:uLnTx/>
                <a:uFillTx/>
                <a:latin typeface="Arial" panose="020B0604020202020204" pitchFamily="34" charset="0"/>
                <a:ea typeface="+mn-ea"/>
                <a:cs typeface="Arial" panose="020B0604020202020204" pitchFamily="34" charset="0"/>
              </a:rPr>
              <a:t>E-mail</a:t>
            </a:r>
          </a:p>
          <a:p>
            <a:pPr marL="0" marR="0" lvl="0" indent="0" algn="l" defTabSz="914400" rtl="0" eaLnBrk="1" fontAlgn="auto" latinLnBrk="0" hangingPunct="1">
              <a:lnSpc>
                <a:spcPct val="90000"/>
              </a:lnSpc>
              <a:spcBef>
                <a:spcPts val="0"/>
              </a:spcBef>
              <a:spcAft>
                <a:spcPts val="800"/>
              </a:spcAft>
              <a:buClrTx/>
              <a:buSzTx/>
              <a:buFontTx/>
              <a:buNone/>
              <a:tabLst/>
              <a:defRPr/>
            </a:pPr>
            <a:r>
              <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info@etf.europa.eu</a:t>
            </a:r>
          </a:p>
          <a:p>
            <a:pPr marL="0" marR="0" lvl="0" indent="0" algn="l" defTabSz="914400" rtl="0" eaLnBrk="1" fontAlgn="auto" latinLnBrk="0" hangingPunct="1">
              <a:lnSpc>
                <a:spcPct val="9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79261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OC Slide">
    <p:spTree>
      <p:nvGrpSpPr>
        <p:cNvPr id="1" name=""/>
        <p:cNvGrpSpPr/>
        <p:nvPr/>
      </p:nvGrpSpPr>
      <p:grpSpPr>
        <a:xfrm>
          <a:off x="0" y="0"/>
          <a:ext cx="0" cy="0"/>
          <a:chOff x="0" y="0"/>
          <a:chExt cx="0" cy="0"/>
        </a:xfrm>
      </p:grpSpPr>
      <p:sp>
        <p:nvSpPr>
          <p:cNvPr id="5" name="shpContents">
            <a:extLst>
              <a:ext uri="{FF2B5EF4-FFF2-40B4-BE49-F238E27FC236}">
                <a16:creationId xmlns:a16="http://schemas.microsoft.com/office/drawing/2014/main" id="{27FE8959-57A9-4075-8922-53F2524F22A9}"/>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xtTitle">
            <a:extLst>
              <a:ext uri="{FF2B5EF4-FFF2-40B4-BE49-F238E27FC236}">
                <a16:creationId xmlns:a16="http://schemas.microsoft.com/office/drawing/2014/main" id="{24427197-1212-4A20-9579-309E1581DAAB}"/>
              </a:ext>
            </a:extLst>
          </p:cNvPr>
          <p:cNvSpPr>
            <a:spLocks noGrp="1"/>
          </p:cNvSpPr>
          <p:nvPr>
            <p:ph type="title"/>
          </p:nvPr>
        </p:nvSpPr>
        <p:spPr/>
        <p:txBody>
          <a:bodyPr/>
          <a:lstStyle/>
          <a:p>
            <a:r>
              <a:rPr lang="en-US"/>
              <a:t>Click to edit Master title style</a:t>
            </a:r>
          </a:p>
        </p:txBody>
      </p:sp>
      <p:sp>
        <p:nvSpPr>
          <p:cNvPr id="3" name="plcSlideNumber">
            <a:extLst>
              <a:ext uri="{FF2B5EF4-FFF2-40B4-BE49-F238E27FC236}">
                <a16:creationId xmlns:a16="http://schemas.microsoft.com/office/drawing/2014/main" id="{7E5FEA4A-F98E-4F56-9C50-EBADDE30904A}"/>
              </a:ext>
            </a:extLst>
          </p:cNvPr>
          <p:cNvSpPr>
            <a:spLocks noGrp="1"/>
          </p:cNvSpPr>
          <p:nvPr>
            <p:ph type="sldNum" sz="quarter" idx="10"/>
          </p:nvPr>
        </p:nvSpPr>
        <p:spPr/>
        <p:txBody>
          <a:bodyPr/>
          <a:lstStyle/>
          <a:p>
            <a:fld id="{BA7DDD0C-F7B3-44FD-8FF2-ED85422D685B}" type="slidenum">
              <a:rPr lang="en-GB" smtClean="0"/>
              <a:pPr/>
              <a:t>‹#›</a:t>
            </a:fld>
            <a:endParaRPr lang="en-GB" dirty="0"/>
          </a:p>
        </p:txBody>
      </p:sp>
      <p:sp>
        <p:nvSpPr>
          <p:cNvPr id="4" name="plcFooter">
            <a:extLst>
              <a:ext uri="{FF2B5EF4-FFF2-40B4-BE49-F238E27FC236}">
                <a16:creationId xmlns:a16="http://schemas.microsoft.com/office/drawing/2014/main" id="{86A737DF-B20B-4509-85D7-56576BACB988}"/>
              </a:ext>
            </a:extLst>
          </p:cNvPr>
          <p:cNvSpPr>
            <a:spLocks noGrp="1"/>
          </p:cNvSpPr>
          <p:nvPr>
            <p:ph type="ftr" sz="quarter" idx="11"/>
          </p:nvPr>
        </p:nvSpPr>
        <p:spPr/>
        <p:txBody>
          <a:bodyPr/>
          <a:lstStyle/>
          <a:p>
            <a:r>
              <a:rPr lang="sv-SE" noProof="0"/>
              <a:t>INTPA VET Training Malawi 8-10/2022</a:t>
            </a:r>
            <a:endParaRPr lang="en-GB" noProof="0" dirty="0"/>
          </a:p>
        </p:txBody>
      </p:sp>
    </p:spTree>
    <p:extLst>
      <p:ext uri="{BB962C8B-B14F-4D97-AF65-F5344CB8AC3E}">
        <p14:creationId xmlns:p14="http://schemas.microsoft.com/office/powerpoint/2010/main" val="2057494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OC Master">
    <p:spTree>
      <p:nvGrpSpPr>
        <p:cNvPr id="1" name=""/>
        <p:cNvGrpSpPr/>
        <p:nvPr/>
      </p:nvGrpSpPr>
      <p:grpSpPr>
        <a:xfrm>
          <a:off x="0" y="0"/>
          <a:ext cx="0" cy="0"/>
          <a:chOff x="0" y="0"/>
          <a:chExt cx="0" cy="0"/>
        </a:xfrm>
      </p:grpSpPr>
      <p:sp>
        <p:nvSpPr>
          <p:cNvPr id="5" name="txtInfo"/>
          <p:cNvSpPr txBox="1"/>
          <p:nvPr userDrawn="1"/>
        </p:nvSpPr>
        <p:spPr>
          <a:xfrm>
            <a:off x="251520" y="195486"/>
            <a:ext cx="8438256" cy="846386"/>
          </a:xfrm>
          <a:prstGeom prst="rect">
            <a:avLst/>
          </a:prstGeom>
          <a:noFill/>
        </p:spPr>
        <p:txBody>
          <a:bodyPr wrap="square" rtlCol="0">
            <a:spAutoFit/>
          </a:bodyPr>
          <a:lstStyle/>
          <a:p>
            <a:r>
              <a:rPr lang="en-GB" sz="1600" dirty="0"/>
              <a:t>TOC Design Slide – do </a:t>
            </a:r>
            <a:r>
              <a:rPr lang="en-GB" sz="1600" dirty="0">
                <a:solidFill>
                  <a:srgbClr val="FF0000"/>
                </a:solidFill>
              </a:rPr>
              <a:t>NOT</a:t>
            </a:r>
            <a:r>
              <a:rPr lang="en-GB" sz="1600" dirty="0"/>
              <a:t> use this layout.</a:t>
            </a:r>
          </a:p>
          <a:p>
            <a:r>
              <a:rPr lang="en-GB" sz="1100" dirty="0"/>
              <a:t>The</a:t>
            </a:r>
            <a:r>
              <a:rPr lang="en-GB" sz="1100" baseline="0" dirty="0"/>
              <a:t> TOC “Object(s)” shown below will be repeated on as many TOC Slides as needed</a:t>
            </a:r>
          </a:p>
          <a:p>
            <a:r>
              <a:rPr lang="en-GB" sz="1100" dirty="0"/>
              <a:t>The initial position of any</a:t>
            </a:r>
            <a:r>
              <a:rPr lang="en-GB" sz="1100" baseline="0" dirty="0"/>
              <a:t> “</a:t>
            </a:r>
            <a:r>
              <a:rPr lang="en-GB" sz="1100" baseline="0" dirty="0" err="1"/>
              <a:t>xxx</a:t>
            </a:r>
            <a:r>
              <a:rPr lang="en-GB" sz="1100" dirty="0" err="1"/>
              <a:t>TOC</a:t>
            </a:r>
            <a:r>
              <a:rPr lang="en-GB" sz="1100" dirty="0"/>
              <a:t>” named Object(s) will be repeated on the actual slide</a:t>
            </a:r>
          </a:p>
          <a:p>
            <a:r>
              <a:rPr lang="en-GB" sz="1100" dirty="0"/>
              <a:t>The “tags” govern how</a:t>
            </a:r>
            <a:r>
              <a:rPr lang="en-GB" sz="1100" baseline="0" dirty="0"/>
              <a:t> the TOC slide is built. The “table” design has two rows to set the borders for “top”, “between” and “bottom”</a:t>
            </a:r>
          </a:p>
        </p:txBody>
      </p:sp>
      <p:sp>
        <p:nvSpPr>
          <p:cNvPr id="6" name="txtTags"/>
          <p:cNvSpPr txBox="1"/>
          <p:nvPr userDrawn="1"/>
        </p:nvSpPr>
        <p:spPr>
          <a:xfrm>
            <a:off x="279707" y="3075806"/>
            <a:ext cx="3068157" cy="1708160"/>
          </a:xfrm>
          <a:prstGeom prst="rect">
            <a:avLst/>
          </a:prstGeom>
          <a:noFill/>
        </p:spPr>
        <p:txBody>
          <a:bodyPr wrap="square" rtlCol="0">
            <a:spAutoFit/>
          </a:bodyPr>
          <a:lstStyle/>
          <a:p>
            <a:r>
              <a:rPr lang="en-GB" sz="1050" dirty="0"/>
              <a:t>&lt;tags&gt;</a:t>
            </a:r>
          </a:p>
          <a:p>
            <a:r>
              <a:rPr lang="en-GB" sz="1050" dirty="0"/>
              <a:t>Title=Contents</a:t>
            </a:r>
          </a:p>
          <a:p>
            <a:r>
              <a:rPr lang="en-GB" sz="1050" dirty="0"/>
              <a:t>Layout=TOC Slide</a:t>
            </a:r>
          </a:p>
          <a:p>
            <a:r>
              <a:rPr lang="en-GB" sz="1050" dirty="0" err="1"/>
              <a:t>SlideNumber</a:t>
            </a:r>
            <a:r>
              <a:rPr lang="en-GB" sz="1050" dirty="0"/>
              <a:t>=2</a:t>
            </a:r>
          </a:p>
          <a:p>
            <a:r>
              <a:rPr lang="en-GB" sz="1050" dirty="0"/>
              <a:t>Type=Table</a:t>
            </a:r>
          </a:p>
          <a:p>
            <a:r>
              <a:rPr lang="en-GB" sz="1050" dirty="0"/>
              <a:t>Table=</a:t>
            </a:r>
            <a:r>
              <a:rPr lang="en-GB" sz="1050" dirty="0" err="1"/>
              <a:t>tblTOC</a:t>
            </a:r>
            <a:endParaRPr lang="en-GB" sz="1050" dirty="0"/>
          </a:p>
          <a:p>
            <a:r>
              <a:rPr lang="en-GB" sz="1050" dirty="0"/>
              <a:t>Limit=6</a:t>
            </a:r>
          </a:p>
          <a:p>
            <a:r>
              <a:rPr lang="en-GB" sz="1050" dirty="0"/>
              <a:t>Entry1=&lt;title&gt; | </a:t>
            </a:r>
            <a:r>
              <a:rPr lang="en-GB" sz="1050" dirty="0" err="1"/>
              <a:t>plcSectionTitle</a:t>
            </a:r>
            <a:endParaRPr lang="en-GB" sz="1050" dirty="0"/>
          </a:p>
          <a:p>
            <a:r>
              <a:rPr lang="en-GB" sz="1050" dirty="0"/>
              <a:t>Entry2=&lt;no&gt; | {</a:t>
            </a:r>
            <a:r>
              <a:rPr lang="en-GB" sz="1050" dirty="0" err="1"/>
              <a:t>slidenumber</a:t>
            </a:r>
            <a:r>
              <a:rPr lang="en-GB" sz="1050" dirty="0"/>
              <a:t>}</a:t>
            </a:r>
          </a:p>
          <a:p>
            <a:r>
              <a:rPr lang="en-GB" sz="1050" dirty="0"/>
              <a:t>&lt;/tags&gt;</a:t>
            </a:r>
          </a:p>
        </p:txBody>
      </p:sp>
      <p:graphicFrame>
        <p:nvGraphicFramePr>
          <p:cNvPr id="7" name="tblTOC">
            <a:extLst>
              <a:ext uri="{FF2B5EF4-FFF2-40B4-BE49-F238E27FC236}">
                <a16:creationId xmlns:a16="http://schemas.microsoft.com/office/drawing/2014/main" id="{3E73165C-8440-40F3-B530-F882EC857511}"/>
              </a:ext>
            </a:extLst>
          </p:cNvPr>
          <p:cNvGraphicFramePr>
            <a:graphicFrameLocks noGrp="1"/>
          </p:cNvGraphicFramePr>
          <p:nvPr userDrawn="1">
            <p:extLst>
              <p:ext uri="{D42A27DB-BD31-4B8C-83A1-F6EECF244321}">
                <p14:modId xmlns:p14="http://schemas.microsoft.com/office/powerpoint/2010/main" val="1880212083"/>
              </p:ext>
            </p:extLst>
          </p:nvPr>
        </p:nvGraphicFramePr>
        <p:xfrm>
          <a:off x="365125" y="1203325"/>
          <a:ext cx="8413748" cy="1008062"/>
        </p:xfrm>
        <a:graphic>
          <a:graphicData uri="http://schemas.openxmlformats.org/drawingml/2006/table">
            <a:tbl>
              <a:tblPr firstRow="1" bandRow="1">
                <a:tableStyleId>{2D5ABB26-0587-4C30-8999-92F81FD0307C}</a:tableStyleId>
              </a:tblPr>
              <a:tblGrid>
                <a:gridCol w="7447235">
                  <a:extLst>
                    <a:ext uri="{9D8B030D-6E8A-4147-A177-3AD203B41FA5}">
                      <a16:colId xmlns:a16="http://schemas.microsoft.com/office/drawing/2014/main" val="4268181363"/>
                    </a:ext>
                  </a:extLst>
                </a:gridCol>
                <a:gridCol w="966513">
                  <a:extLst>
                    <a:ext uri="{9D8B030D-6E8A-4147-A177-3AD203B41FA5}">
                      <a16:colId xmlns:a16="http://schemas.microsoft.com/office/drawing/2014/main" val="1499760850"/>
                    </a:ext>
                  </a:extLst>
                </a:gridCol>
              </a:tblGrid>
              <a:tr h="504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chemeClr val="tx2"/>
                          </a:solidFill>
                          <a:effectLst/>
                          <a:uLnTx/>
                          <a:uFillTx/>
                          <a:latin typeface="+mn-lt"/>
                          <a:ea typeface="+mn-ea"/>
                          <a:cs typeface="+mn-cs"/>
                        </a:rPr>
                        <a:t>&lt;title&gt;</a:t>
                      </a:r>
                    </a:p>
                  </a:txBody>
                  <a:tcPr marL="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GB" sz="1400" dirty="0"/>
                        <a:t>&lt;no&gt;</a:t>
                      </a:r>
                      <a:endParaRPr lang="en-US" sz="1400" dirty="0"/>
                    </a:p>
                  </a:txBody>
                  <a:tcPr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84799857"/>
                  </a:ext>
                </a:extLst>
              </a:tr>
              <a:tr h="504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dirty="0">
                        <a:ln>
                          <a:noFill/>
                        </a:ln>
                        <a:solidFill>
                          <a:schemeClr val="tx2"/>
                        </a:solidFill>
                        <a:effectLst/>
                        <a:uLnTx/>
                        <a:uFillTx/>
                        <a:latin typeface="+mn-lt"/>
                        <a:ea typeface="+mn-ea"/>
                        <a:cs typeface="+mn-cs"/>
                      </a:endParaRPr>
                    </a:p>
                  </a:txBody>
                  <a:tcPr marL="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lang="en-US" sz="1400" dirty="0"/>
                    </a:p>
                  </a:txBody>
                  <a:tcPr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8" name="txtColours"/>
          <p:cNvSpPr txBox="1"/>
          <p:nvPr userDrawn="1"/>
        </p:nvSpPr>
        <p:spPr>
          <a:xfrm>
            <a:off x="4283968" y="3075806"/>
            <a:ext cx="3384376" cy="1869743"/>
          </a:xfrm>
          <a:prstGeom prst="rect">
            <a:avLst/>
          </a:prstGeom>
          <a:noFill/>
        </p:spPr>
        <p:txBody>
          <a:bodyPr wrap="square" rtlCol="0">
            <a:spAutoFit/>
          </a:bodyPr>
          <a:lstStyle/>
          <a:p>
            <a:r>
              <a:rPr lang="en-GB" sz="1050" dirty="0"/>
              <a:t>The [x] numbers on the Divider Slide section title textbox names are the IDs for the Theme Colours …</a:t>
            </a:r>
          </a:p>
          <a:p>
            <a:endParaRPr lang="en-GB" sz="1050" dirty="0"/>
          </a:p>
          <a:p>
            <a:r>
              <a:rPr lang="en-GB" sz="1050" dirty="0"/>
              <a:t>16 = Background 2 (column 3)</a:t>
            </a:r>
          </a:p>
          <a:p>
            <a:r>
              <a:rPr lang="en-GB" sz="1050" dirty="0"/>
              <a:t>15 = Text 2 (column</a:t>
            </a:r>
            <a:r>
              <a:rPr lang="en-GB" sz="1050" baseline="0" dirty="0"/>
              <a:t> 4)</a:t>
            </a:r>
          </a:p>
          <a:p>
            <a:r>
              <a:rPr lang="en-GB" sz="1050" baseline="0" dirty="0"/>
              <a:t>5 = Accent 1 (column 5)</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6 = Accent 2 (column 6)</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7 = Accent 3 (column 7)</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8 = Accent 4 (column 8)</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9 = Accent 5 (column 9)</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aseline="0" dirty="0"/>
              <a:t>10 = Accent 6 (column 10)</a:t>
            </a:r>
          </a:p>
        </p:txBody>
      </p:sp>
    </p:spTree>
    <p:extLst>
      <p:ext uri="{BB962C8B-B14F-4D97-AF65-F5344CB8AC3E}">
        <p14:creationId xmlns:p14="http://schemas.microsoft.com/office/powerpoint/2010/main" val="795078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tatement slide">
    <p:bg>
      <p:bgPr>
        <a:solidFill>
          <a:schemeClr val="tx2"/>
        </a:solidFill>
        <a:effectLst/>
      </p:bgPr>
    </p:bg>
    <p:spTree>
      <p:nvGrpSpPr>
        <p:cNvPr id="1" name=""/>
        <p:cNvGrpSpPr/>
        <p:nvPr/>
      </p:nvGrpSpPr>
      <p:grpSpPr>
        <a:xfrm>
          <a:off x="0" y="0"/>
          <a:ext cx="0" cy="0"/>
          <a:chOff x="0" y="0"/>
          <a:chExt cx="0" cy="0"/>
        </a:xfrm>
      </p:grpSpPr>
      <p:sp>
        <p:nvSpPr>
          <p:cNvPr id="4" name="Freeform: Shape 3">
            <a:extLst>
              <a:ext uri="{FF2B5EF4-FFF2-40B4-BE49-F238E27FC236}">
                <a16:creationId xmlns:a16="http://schemas.microsoft.com/office/drawing/2014/main" id="{0846FA30-1325-4C98-946E-11F497CFBE4A}"/>
              </a:ext>
            </a:extLst>
          </p:cNvPr>
          <p:cNvSpPr/>
          <p:nvPr userDrawn="1"/>
        </p:nvSpPr>
        <p:spPr>
          <a:xfrm>
            <a:off x="3347567" y="-1785"/>
            <a:ext cx="5793032" cy="5145285"/>
          </a:xfrm>
          <a:custGeom>
            <a:avLst/>
            <a:gdLst>
              <a:gd name="connsiteX0" fmla="*/ 5143337 w 5793032"/>
              <a:gd name="connsiteY0" fmla="*/ 0 h 5145285"/>
              <a:gd name="connsiteX1" fmla="*/ 5793032 w 5793032"/>
              <a:gd name="connsiteY1" fmla="*/ 0 h 5145285"/>
              <a:gd name="connsiteX2" fmla="*/ 5793032 w 5793032"/>
              <a:gd name="connsiteY2" fmla="*/ 5145285 h 5145285"/>
              <a:gd name="connsiteX3" fmla="*/ 3553361 w 5793032"/>
              <a:gd name="connsiteY3" fmla="*/ 5145285 h 5145285"/>
              <a:gd name="connsiteX4" fmla="*/ 3803456 w 5793032"/>
              <a:gd name="connsiteY4" fmla="*/ 4335978 h 5145285"/>
              <a:gd name="connsiteX5" fmla="*/ 0 w 5793032"/>
              <a:gd name="connsiteY5" fmla="*/ 1430439 h 5145285"/>
              <a:gd name="connsiteX6" fmla="*/ 4701307 w 5793032"/>
              <a:gd name="connsiteY6" fmla="*/ 1430472 h 5145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93032" h="5145285">
                <a:moveTo>
                  <a:pt x="5143337" y="0"/>
                </a:moveTo>
                <a:lnTo>
                  <a:pt x="5793032" y="0"/>
                </a:lnTo>
                <a:lnTo>
                  <a:pt x="5793032" y="5145285"/>
                </a:lnTo>
                <a:lnTo>
                  <a:pt x="3553361" y="5145285"/>
                </a:lnTo>
                <a:lnTo>
                  <a:pt x="3803456" y="4335978"/>
                </a:lnTo>
                <a:lnTo>
                  <a:pt x="0" y="1430439"/>
                </a:lnTo>
                <a:lnTo>
                  <a:pt x="4701307" y="1430472"/>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pic>
        <p:nvPicPr>
          <p:cNvPr id="5" name="Picture 4">
            <a:extLst>
              <a:ext uri="{FF2B5EF4-FFF2-40B4-BE49-F238E27FC236}">
                <a16:creationId xmlns:a16="http://schemas.microsoft.com/office/drawing/2014/main" id="{E1042EF3-4014-45F0-A80B-CA144DEF8FC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Text Placeholder 7">
            <a:extLst>
              <a:ext uri="{FF2B5EF4-FFF2-40B4-BE49-F238E27FC236}">
                <a16:creationId xmlns:a16="http://schemas.microsoft.com/office/drawing/2014/main" id="{79760BC7-30ED-42E1-B7A3-21A1A35AF123}"/>
              </a:ext>
            </a:extLst>
          </p:cNvPr>
          <p:cNvSpPr>
            <a:spLocks noGrp="1"/>
          </p:cNvSpPr>
          <p:nvPr>
            <p:ph type="body" sz="quarter" idx="10" hasCustomPrompt="1"/>
          </p:nvPr>
        </p:nvSpPr>
        <p:spPr>
          <a:xfrm>
            <a:off x="1238250" y="1364984"/>
            <a:ext cx="6667502" cy="2165782"/>
          </a:xfrm>
        </p:spPr>
        <p:txBody>
          <a:bodyPr anchor="ctr">
            <a:normAutofit/>
          </a:bodyPr>
          <a:lstStyle>
            <a:lvl1pPr algn="ctr">
              <a:spcBef>
                <a:spcPts val="0"/>
              </a:spcBef>
              <a:spcAft>
                <a:spcPts val="0"/>
              </a:spcAft>
              <a:defRPr sz="3600" b="1">
                <a:solidFill>
                  <a:schemeClr val="bg1"/>
                </a:solidFill>
              </a:defRPr>
            </a:lvl1pPr>
            <a:lvl2pPr marL="0" indent="0">
              <a:buNone/>
              <a:defRPr/>
            </a:lvl2pPr>
          </a:lstStyle>
          <a:p>
            <a:pPr lvl="0"/>
            <a:r>
              <a:rPr lang="en-US" dirty="0"/>
              <a:t>Insert title here </a:t>
            </a:r>
          </a:p>
          <a:p>
            <a:pPr lvl="0"/>
            <a:r>
              <a:rPr lang="en-US" dirty="0"/>
              <a:t>Can span two lines</a:t>
            </a:r>
          </a:p>
        </p:txBody>
      </p:sp>
    </p:spTree>
    <p:extLst>
      <p:ext uri="{BB962C8B-B14F-4D97-AF65-F5344CB8AC3E}">
        <p14:creationId xmlns:p14="http://schemas.microsoft.com/office/powerpoint/2010/main" val="1958080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slide (blue) [TOC Source]">
    <p:bg>
      <p:bgPr>
        <a:solidFill>
          <a:schemeClr val="bg2"/>
        </a:solidFill>
        <a:effectLst/>
      </p:bgPr>
    </p:bg>
    <p:spTree>
      <p:nvGrpSpPr>
        <p:cNvPr id="1" name=""/>
        <p:cNvGrpSpPr/>
        <p:nvPr/>
      </p:nvGrpSpPr>
      <p:grpSpPr>
        <a:xfrm>
          <a:off x="0" y="0"/>
          <a:ext cx="0" cy="0"/>
          <a:chOff x="0" y="0"/>
          <a:chExt cx="0" cy="0"/>
        </a:xfrm>
      </p:grpSpPr>
      <p:sp>
        <p:nvSpPr>
          <p:cNvPr id="19" name="shpDivider">
            <a:extLst>
              <a:ext uri="{FF2B5EF4-FFF2-40B4-BE49-F238E27FC236}">
                <a16:creationId xmlns:a16="http://schemas.microsoft.com/office/drawing/2014/main" id="{252222A9-9904-4377-8973-4B050E96CAD7}"/>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bg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16]">
            <a:extLst>
              <a:ext uri="{FF2B5EF4-FFF2-40B4-BE49-F238E27FC236}">
                <a16:creationId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2254789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slide (grey) [TOC Source]">
    <p:bg>
      <p:bgPr>
        <a:solidFill>
          <a:schemeClr val="tx2"/>
        </a:solidFill>
        <a:effectLst/>
      </p:bgPr>
    </p:bg>
    <p:spTree>
      <p:nvGrpSpPr>
        <p:cNvPr id="1" name=""/>
        <p:cNvGrpSpPr/>
        <p:nvPr/>
      </p:nvGrpSpPr>
      <p:grpSpPr>
        <a:xfrm>
          <a:off x="0" y="0"/>
          <a:ext cx="0" cy="0"/>
          <a:chOff x="0" y="0"/>
          <a:chExt cx="0" cy="0"/>
        </a:xfrm>
      </p:grpSpPr>
      <p:sp>
        <p:nvSpPr>
          <p:cNvPr id="7" name="shpDivider">
            <a:extLst>
              <a:ext uri="{FF2B5EF4-FFF2-40B4-BE49-F238E27FC236}">
                <a16:creationId xmlns:a16="http://schemas.microsoft.com/office/drawing/2014/main" id="{32B974E0-6AF5-4ADC-B03C-6ECB10395BE6}"/>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tx2">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15]">
            <a:extLst>
              <a:ext uri="{FF2B5EF4-FFF2-40B4-BE49-F238E27FC236}">
                <a16:creationId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991373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slide (pink) [TOC Source]">
    <p:bg>
      <p:bgPr>
        <a:solidFill>
          <a:schemeClr val="accent3"/>
        </a:solidFill>
        <a:effectLst/>
      </p:bgPr>
    </p:bg>
    <p:spTree>
      <p:nvGrpSpPr>
        <p:cNvPr id="1" name=""/>
        <p:cNvGrpSpPr/>
        <p:nvPr/>
      </p:nvGrpSpPr>
      <p:grpSpPr>
        <a:xfrm>
          <a:off x="0" y="0"/>
          <a:ext cx="0" cy="0"/>
          <a:chOff x="0" y="0"/>
          <a:chExt cx="0" cy="0"/>
        </a:xfrm>
      </p:grpSpPr>
      <p:sp>
        <p:nvSpPr>
          <p:cNvPr id="7" name="shpDivider">
            <a:extLst>
              <a:ext uri="{FF2B5EF4-FFF2-40B4-BE49-F238E27FC236}">
                <a16:creationId xmlns:a16="http://schemas.microsoft.com/office/drawing/2014/main" id="{3305A8AB-B78D-4A4F-BBA0-02349F10B57F}"/>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accent3">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7]">
            <a:extLst>
              <a:ext uri="{FF2B5EF4-FFF2-40B4-BE49-F238E27FC236}">
                <a16:creationId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2433557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slide (yellow) [TOC Source]">
    <p:bg>
      <p:bgPr>
        <a:solidFill>
          <a:schemeClr val="accent6"/>
        </a:solidFill>
        <a:effectLst/>
      </p:bgPr>
    </p:bg>
    <p:spTree>
      <p:nvGrpSpPr>
        <p:cNvPr id="1" name=""/>
        <p:cNvGrpSpPr/>
        <p:nvPr/>
      </p:nvGrpSpPr>
      <p:grpSpPr>
        <a:xfrm>
          <a:off x="0" y="0"/>
          <a:ext cx="0" cy="0"/>
          <a:chOff x="0" y="0"/>
          <a:chExt cx="0" cy="0"/>
        </a:xfrm>
      </p:grpSpPr>
      <p:sp>
        <p:nvSpPr>
          <p:cNvPr id="7" name="shpDivider">
            <a:extLst>
              <a:ext uri="{FF2B5EF4-FFF2-40B4-BE49-F238E27FC236}">
                <a16:creationId xmlns:a16="http://schemas.microsoft.com/office/drawing/2014/main" id="{516AA345-A8AD-4DD2-92A7-FB7D44573431}"/>
              </a:ext>
            </a:extLst>
          </p:cNvPr>
          <p:cNvSpPr/>
          <p:nvPr userDrawn="1"/>
        </p:nvSpPr>
        <p:spPr>
          <a:xfrm flipH="1">
            <a:off x="0" y="0"/>
            <a:ext cx="4315125" cy="5143500"/>
          </a:xfrm>
          <a:custGeom>
            <a:avLst/>
            <a:gdLst>
              <a:gd name="connsiteX0" fmla="*/ 4315125 w 4315125"/>
              <a:gd name="connsiteY0" fmla="*/ 0 h 5143500"/>
              <a:gd name="connsiteX1" fmla="*/ 3907680 w 4315125"/>
              <a:gd name="connsiteY1" fmla="*/ 0 h 5143500"/>
              <a:gd name="connsiteX2" fmla="*/ 3392296 w 4315125"/>
              <a:gd name="connsiteY2" fmla="*/ 1667854 h 5143500"/>
              <a:gd name="connsiteX3" fmla="*/ 0 w 4315125"/>
              <a:gd name="connsiteY3" fmla="*/ 1667830 h 5143500"/>
              <a:gd name="connsiteX4" fmla="*/ 2744438 w 4315125"/>
              <a:gd name="connsiteY4" fmla="*/ 3764364 h 5143500"/>
              <a:gd name="connsiteX5" fmla="*/ 2318252 w 4315125"/>
              <a:gd name="connsiteY5" fmla="*/ 5143500 h 5143500"/>
              <a:gd name="connsiteX6" fmla="*/ 4315125 w 4315125"/>
              <a:gd name="connsiteY6"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5125" h="5143500">
                <a:moveTo>
                  <a:pt x="4315125" y="0"/>
                </a:moveTo>
                <a:lnTo>
                  <a:pt x="3907680" y="0"/>
                </a:lnTo>
                <a:lnTo>
                  <a:pt x="3392296" y="1667854"/>
                </a:lnTo>
                <a:lnTo>
                  <a:pt x="0" y="1667830"/>
                </a:lnTo>
                <a:lnTo>
                  <a:pt x="2744438" y="3764364"/>
                </a:lnTo>
                <a:lnTo>
                  <a:pt x="2318252" y="5143500"/>
                </a:lnTo>
                <a:lnTo>
                  <a:pt x="4315125" y="5143500"/>
                </a:lnTo>
                <a:close/>
              </a:path>
            </a:pathLst>
          </a:custGeom>
          <a:solidFill>
            <a:schemeClr val="accent6">
              <a:lumMod val="7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dirty="0"/>
              <a:t> </a:t>
            </a:r>
          </a:p>
        </p:txBody>
      </p:sp>
      <p:pic>
        <p:nvPicPr>
          <p:cNvPr id="4" name="imgLogo">
            <a:extLst>
              <a:ext uri="{FF2B5EF4-FFF2-40B4-BE49-F238E27FC236}">
                <a16:creationId xmlns:a16="http://schemas.microsoft.com/office/drawing/2014/main" id="{089B0A63-9F1A-4C96-B41F-41B8208767D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0856" y="13997"/>
            <a:ext cx="1775591" cy="1437079"/>
          </a:xfrm>
          <a:prstGeom prst="rect">
            <a:avLst/>
          </a:prstGeom>
        </p:spPr>
      </p:pic>
      <p:sp>
        <p:nvSpPr>
          <p:cNvPr id="8" name="plcSectionTitle[10]">
            <a:extLst>
              <a:ext uri="{FF2B5EF4-FFF2-40B4-BE49-F238E27FC236}">
                <a16:creationId xmlns:a16="http://schemas.microsoft.com/office/drawing/2014/main" id="{43BCCAA0-0320-416D-AD6A-79DC2E99B585}"/>
              </a:ext>
            </a:extLst>
          </p:cNvPr>
          <p:cNvSpPr>
            <a:spLocks noGrp="1"/>
          </p:cNvSpPr>
          <p:nvPr>
            <p:ph type="body" sz="quarter" idx="10" hasCustomPrompt="1"/>
          </p:nvPr>
        </p:nvSpPr>
        <p:spPr>
          <a:xfrm>
            <a:off x="368076" y="1833563"/>
            <a:ext cx="3702050" cy="2393950"/>
          </a:xfrm>
        </p:spPr>
        <p:txBody>
          <a:bodyPr>
            <a:normAutofit/>
          </a:bodyPr>
          <a:lstStyle>
            <a:lvl1pPr>
              <a:spcBef>
                <a:spcPts val="0"/>
              </a:spcBef>
              <a:spcAft>
                <a:spcPts val="0"/>
              </a:spcAft>
              <a:defRPr sz="2400">
                <a:solidFill>
                  <a:schemeClr val="bg1"/>
                </a:solidFill>
              </a:defRPr>
            </a:lvl1pPr>
            <a:lvl2pPr marL="0" indent="0">
              <a:buNone/>
              <a:defRPr/>
            </a:lvl2pPr>
          </a:lstStyle>
          <a:p>
            <a:pPr lvl="0"/>
            <a:r>
              <a:rPr lang="en-US" dirty="0"/>
              <a:t>Divider slide title goes </a:t>
            </a:r>
            <a:br>
              <a:rPr lang="en-US" dirty="0"/>
            </a:br>
            <a:r>
              <a:rPr lang="en-US" dirty="0"/>
              <a:t>here can span four </a:t>
            </a:r>
            <a:br>
              <a:rPr lang="en-US" dirty="0"/>
            </a:br>
            <a:r>
              <a:rPr lang="en-US" dirty="0"/>
              <a:t>lines if necessary. </a:t>
            </a:r>
            <a:br>
              <a:rPr lang="en-US" dirty="0"/>
            </a:br>
            <a:endParaRPr lang="en-US" dirty="0"/>
          </a:p>
        </p:txBody>
      </p:sp>
      <p:sp>
        <p:nvSpPr>
          <p:cNvPr id="13" name="imgDivider">
            <a:extLst>
              <a:ext uri="{FF2B5EF4-FFF2-40B4-BE49-F238E27FC236}">
                <a16:creationId xmlns:a16="http://schemas.microsoft.com/office/drawing/2014/main" id="{3F04CA45-8F4F-464F-BD51-E080D70EB6CF}"/>
              </a:ext>
            </a:extLst>
          </p:cNvPr>
          <p:cNvSpPr>
            <a:spLocks noGrp="1"/>
          </p:cNvSpPr>
          <p:nvPr>
            <p:ph type="pic" sz="quarter" idx="11"/>
          </p:nvPr>
        </p:nvSpPr>
        <p:spPr>
          <a:xfrm>
            <a:off x="4572000" y="0"/>
            <a:ext cx="4572000" cy="5143500"/>
          </a:xfrm>
          <a:solidFill>
            <a:schemeClr val="bg1">
              <a:lumMod val="50000"/>
            </a:schemeClr>
          </a:solidFill>
        </p:spPr>
        <p:txBody>
          <a:bodyPr tIns="540000" anchor="ctr"/>
          <a:lstStyle>
            <a:lvl1pPr algn="ctr">
              <a:defRPr>
                <a:solidFill>
                  <a:schemeClr val="bg1"/>
                </a:solidFill>
              </a:defRPr>
            </a:lvl1pPr>
          </a:lstStyle>
          <a:p>
            <a:endParaRPr lang="en-GB" dirty="0"/>
          </a:p>
        </p:txBody>
      </p:sp>
    </p:spTree>
    <p:extLst>
      <p:ext uri="{BB962C8B-B14F-4D97-AF65-F5344CB8AC3E}">
        <p14:creationId xmlns:p14="http://schemas.microsoft.com/office/powerpoint/2010/main" val="2587725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B3D69013-9985-4E92-B522-07F505323BAC}"/>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itle 1">
            <a:extLst>
              <a:ext uri="{FF2B5EF4-FFF2-40B4-BE49-F238E27FC236}">
                <a16:creationId xmlns:a16="http://schemas.microsoft.com/office/drawing/2014/main" id="{B3A48A4B-6E38-4822-9D5B-8F3E6683C97A}"/>
              </a:ext>
            </a:extLst>
          </p:cNvPr>
          <p:cNvSpPr>
            <a:spLocks noGrp="1"/>
          </p:cNvSpPr>
          <p:nvPr>
            <p:ph type="title"/>
          </p:nvPr>
        </p:nvSpPr>
        <p:spPr/>
        <p:txBody>
          <a:bodyPr>
            <a:noAutofit/>
          </a:bodyPr>
          <a:lstStyle>
            <a:lvl1pPr>
              <a:defRPr sz="2000"/>
            </a:lvl1pPr>
          </a:lstStyle>
          <a:p>
            <a:r>
              <a:rPr lang="en-US" dirty="0"/>
              <a:t>Click to edit Master title style</a:t>
            </a:r>
            <a:endParaRPr lang="en-GB" dirty="0"/>
          </a:p>
        </p:txBody>
      </p:sp>
      <p:sp>
        <p:nvSpPr>
          <p:cNvPr id="8" name="Text Placeholder 7">
            <a:extLst>
              <a:ext uri="{FF2B5EF4-FFF2-40B4-BE49-F238E27FC236}">
                <a16:creationId xmlns:a16="http://schemas.microsoft.com/office/drawing/2014/main" id="{424AF828-AE83-4936-9D15-AF27AC3D591B}"/>
              </a:ext>
            </a:extLst>
          </p:cNvPr>
          <p:cNvSpPr>
            <a:spLocks noGrp="1"/>
          </p:cNvSpPr>
          <p:nvPr>
            <p:ph type="body" sz="quarter" idx="10"/>
          </p:nvPr>
        </p:nvSpPr>
        <p:spPr>
          <a:xfrm>
            <a:off x="365125" y="1203325"/>
            <a:ext cx="8413750" cy="3024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Slide Number Placeholder 2">
            <a:extLst>
              <a:ext uri="{FF2B5EF4-FFF2-40B4-BE49-F238E27FC236}">
                <a16:creationId xmlns:a16="http://schemas.microsoft.com/office/drawing/2014/main" id="{17D8CFFC-825C-4F7D-9715-29FCC9F1892B}"/>
              </a:ext>
            </a:extLst>
          </p:cNvPr>
          <p:cNvSpPr>
            <a:spLocks noGrp="1"/>
          </p:cNvSpPr>
          <p:nvPr>
            <p:ph type="sldNum" sz="quarter" idx="11"/>
          </p:nvPr>
        </p:nvSpPr>
        <p:spPr/>
        <p:txBody>
          <a:bodyPr/>
          <a:lstStyle/>
          <a:p>
            <a:fld id="{BA7DDD0C-F7B3-44FD-8FF2-ED85422D685B}" type="slidenum">
              <a:rPr lang="en-GB" smtClean="0"/>
              <a:pPr/>
              <a:t>‹#›</a:t>
            </a:fld>
            <a:endParaRPr lang="en-GB" dirty="0"/>
          </a:p>
        </p:txBody>
      </p:sp>
      <p:sp>
        <p:nvSpPr>
          <p:cNvPr id="4" name="Footer Placeholder 3">
            <a:extLst>
              <a:ext uri="{FF2B5EF4-FFF2-40B4-BE49-F238E27FC236}">
                <a16:creationId xmlns:a16="http://schemas.microsoft.com/office/drawing/2014/main" id="{F7DBE9B3-EBC2-4652-8427-02DD70D25DAF}"/>
              </a:ext>
            </a:extLst>
          </p:cNvPr>
          <p:cNvSpPr>
            <a:spLocks noGrp="1"/>
          </p:cNvSpPr>
          <p:nvPr>
            <p:ph type="ftr" sz="quarter" idx="12"/>
          </p:nvPr>
        </p:nvSpPr>
        <p:spPr/>
        <p:txBody>
          <a:bodyPr/>
          <a:lstStyle/>
          <a:p>
            <a:r>
              <a:rPr lang="sv-SE" noProof="0"/>
              <a:t>INTPA VET Training Malawi 8-10/2022</a:t>
            </a:r>
            <a:endParaRPr lang="en-GB" noProof="0" dirty="0"/>
          </a:p>
        </p:txBody>
      </p:sp>
    </p:spTree>
    <p:extLst>
      <p:ext uri="{BB962C8B-B14F-4D97-AF65-F5344CB8AC3E}">
        <p14:creationId xmlns:p14="http://schemas.microsoft.com/office/powerpoint/2010/main" val="282976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slide">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B3D69013-9985-4E92-B522-07F505323BAC}"/>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itle 1">
            <a:extLst>
              <a:ext uri="{FF2B5EF4-FFF2-40B4-BE49-F238E27FC236}">
                <a16:creationId xmlns:a16="http://schemas.microsoft.com/office/drawing/2014/main" id="{B3A48A4B-6E38-4822-9D5B-8F3E6683C97A}"/>
              </a:ext>
            </a:extLst>
          </p:cNvPr>
          <p:cNvSpPr>
            <a:spLocks noGrp="1"/>
          </p:cNvSpPr>
          <p:nvPr>
            <p:ph type="title"/>
          </p:nvPr>
        </p:nvSpPr>
        <p:spPr/>
        <p:txBody>
          <a:bodyPr>
            <a:noAutofit/>
          </a:bodyPr>
          <a:lstStyle>
            <a:lvl1pPr>
              <a:defRPr sz="2000"/>
            </a:lvl1pPr>
          </a:lstStyle>
          <a:p>
            <a:r>
              <a:rPr lang="en-US" dirty="0"/>
              <a:t>Click to edit Master title style</a:t>
            </a:r>
            <a:endParaRPr lang="en-GB" dirty="0"/>
          </a:p>
        </p:txBody>
      </p:sp>
      <p:sp>
        <p:nvSpPr>
          <p:cNvPr id="3" name="Slide Number Placeholder 2">
            <a:extLst>
              <a:ext uri="{FF2B5EF4-FFF2-40B4-BE49-F238E27FC236}">
                <a16:creationId xmlns:a16="http://schemas.microsoft.com/office/drawing/2014/main" id="{EBA4DAB3-B493-4998-91F8-87C264C83B5C}"/>
              </a:ext>
            </a:extLst>
          </p:cNvPr>
          <p:cNvSpPr>
            <a:spLocks noGrp="1"/>
          </p:cNvSpPr>
          <p:nvPr>
            <p:ph type="sldNum" sz="quarter" idx="10"/>
          </p:nvPr>
        </p:nvSpPr>
        <p:spPr/>
        <p:txBody>
          <a:bodyPr/>
          <a:lstStyle/>
          <a:p>
            <a:fld id="{BA7DDD0C-F7B3-44FD-8FF2-ED85422D685B}" type="slidenum">
              <a:rPr lang="en-GB" smtClean="0"/>
              <a:pPr/>
              <a:t>‹#›</a:t>
            </a:fld>
            <a:endParaRPr lang="en-GB" dirty="0"/>
          </a:p>
        </p:txBody>
      </p:sp>
      <p:sp>
        <p:nvSpPr>
          <p:cNvPr id="4" name="Footer Placeholder 3">
            <a:extLst>
              <a:ext uri="{FF2B5EF4-FFF2-40B4-BE49-F238E27FC236}">
                <a16:creationId xmlns:a16="http://schemas.microsoft.com/office/drawing/2014/main" id="{546A24BF-089A-4C42-86AE-5DA645AE8418}"/>
              </a:ext>
            </a:extLst>
          </p:cNvPr>
          <p:cNvSpPr>
            <a:spLocks noGrp="1"/>
          </p:cNvSpPr>
          <p:nvPr>
            <p:ph type="ftr" sz="quarter" idx="11"/>
          </p:nvPr>
        </p:nvSpPr>
        <p:spPr/>
        <p:txBody>
          <a:bodyPr/>
          <a:lstStyle/>
          <a:p>
            <a:r>
              <a:rPr lang="sv-SE" noProof="0"/>
              <a:t>INTPA VET Training Malawi 8-10/2022</a:t>
            </a:r>
            <a:endParaRPr lang="en-GB" noProof="0" dirty="0"/>
          </a:p>
        </p:txBody>
      </p:sp>
    </p:spTree>
    <p:extLst>
      <p:ext uri="{BB962C8B-B14F-4D97-AF65-F5344CB8AC3E}">
        <p14:creationId xmlns:p14="http://schemas.microsoft.com/office/powerpoint/2010/main" val="4152084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5975CCF6-A42E-48EF-9E0F-054032E73219}"/>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sp>
        <p:nvSpPr>
          <p:cNvPr id="2" name="Title 1">
            <a:extLst>
              <a:ext uri="{FF2B5EF4-FFF2-40B4-BE49-F238E27FC236}">
                <a16:creationId xmlns:a16="http://schemas.microsoft.com/office/drawing/2014/main" id="{24F6CC2F-8ADE-4ED0-BA06-5147A1F2E307}"/>
              </a:ext>
            </a:extLst>
          </p:cNvPr>
          <p:cNvSpPr>
            <a:spLocks noGrp="1"/>
          </p:cNvSpPr>
          <p:nvPr>
            <p:ph type="title"/>
          </p:nvPr>
        </p:nvSpPr>
        <p:spPr>
          <a:xfrm>
            <a:off x="365125" y="435117"/>
            <a:ext cx="8413750" cy="552457"/>
          </a:xfrm>
        </p:spPr>
        <p:txBody>
          <a:bodyPr/>
          <a:lstStyle>
            <a:lvl1pPr>
              <a:defRPr sz="2000"/>
            </a:lvl1pPr>
          </a:lstStyle>
          <a:p>
            <a:r>
              <a:rPr lang="en-US" dirty="0"/>
              <a:t>Click to edit Master title style</a:t>
            </a:r>
            <a:endParaRPr lang="en-GB" dirty="0"/>
          </a:p>
        </p:txBody>
      </p:sp>
      <p:sp>
        <p:nvSpPr>
          <p:cNvPr id="7" name="Text Placeholder 6">
            <a:extLst>
              <a:ext uri="{FF2B5EF4-FFF2-40B4-BE49-F238E27FC236}">
                <a16:creationId xmlns:a16="http://schemas.microsoft.com/office/drawing/2014/main" id="{01EE2930-091E-4862-8CF1-7F3FB7CDDAD1}"/>
              </a:ext>
            </a:extLst>
          </p:cNvPr>
          <p:cNvSpPr>
            <a:spLocks noGrp="1"/>
          </p:cNvSpPr>
          <p:nvPr>
            <p:ph type="body" sz="quarter" idx="11"/>
          </p:nvPr>
        </p:nvSpPr>
        <p:spPr>
          <a:xfrm>
            <a:off x="4786475" y="1203325"/>
            <a:ext cx="3992400" cy="30241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6">
            <a:extLst>
              <a:ext uri="{FF2B5EF4-FFF2-40B4-BE49-F238E27FC236}">
                <a16:creationId xmlns:a16="http://schemas.microsoft.com/office/drawing/2014/main" id="{78D0C1D8-6A4B-4DAE-996E-41E2B621901B}"/>
              </a:ext>
            </a:extLst>
          </p:cNvPr>
          <p:cNvSpPr>
            <a:spLocks noGrp="1"/>
          </p:cNvSpPr>
          <p:nvPr>
            <p:ph type="body" sz="quarter" idx="12"/>
          </p:nvPr>
        </p:nvSpPr>
        <p:spPr>
          <a:xfrm>
            <a:off x="365126" y="1203325"/>
            <a:ext cx="3992400" cy="30241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 name="Slide Number Placeholder 2">
            <a:extLst>
              <a:ext uri="{FF2B5EF4-FFF2-40B4-BE49-F238E27FC236}">
                <a16:creationId xmlns:a16="http://schemas.microsoft.com/office/drawing/2014/main" id="{BED88410-D031-47CD-8DA5-41EFDA7146E6}"/>
              </a:ext>
            </a:extLst>
          </p:cNvPr>
          <p:cNvSpPr>
            <a:spLocks noGrp="1"/>
          </p:cNvSpPr>
          <p:nvPr>
            <p:ph type="sldNum" sz="quarter" idx="13"/>
          </p:nvPr>
        </p:nvSpPr>
        <p:spPr/>
        <p:txBody>
          <a:bodyPr/>
          <a:lstStyle/>
          <a:p>
            <a:fld id="{BA7DDD0C-F7B3-44FD-8FF2-ED85422D685B}" type="slidenum">
              <a:rPr lang="en-GB" smtClean="0"/>
              <a:pPr/>
              <a:t>‹#›</a:t>
            </a:fld>
            <a:endParaRPr lang="en-GB" dirty="0"/>
          </a:p>
        </p:txBody>
      </p:sp>
      <p:sp>
        <p:nvSpPr>
          <p:cNvPr id="4" name="Footer Placeholder 3">
            <a:extLst>
              <a:ext uri="{FF2B5EF4-FFF2-40B4-BE49-F238E27FC236}">
                <a16:creationId xmlns:a16="http://schemas.microsoft.com/office/drawing/2014/main" id="{16A59023-DB21-4DAE-A1ED-7D5F59485FDA}"/>
              </a:ext>
            </a:extLst>
          </p:cNvPr>
          <p:cNvSpPr>
            <a:spLocks noGrp="1"/>
          </p:cNvSpPr>
          <p:nvPr>
            <p:ph type="ftr" sz="quarter" idx="14"/>
          </p:nvPr>
        </p:nvSpPr>
        <p:spPr/>
        <p:txBody>
          <a:bodyPr/>
          <a:lstStyle/>
          <a:p>
            <a:r>
              <a:rPr lang="sv-SE" noProof="0"/>
              <a:t>INTPA VET Training Malawi 8-10/2022</a:t>
            </a:r>
            <a:endParaRPr lang="en-GB" noProof="0" dirty="0"/>
          </a:p>
        </p:txBody>
      </p:sp>
    </p:spTree>
    <p:extLst>
      <p:ext uri="{BB962C8B-B14F-4D97-AF65-F5344CB8AC3E}">
        <p14:creationId xmlns:p14="http://schemas.microsoft.com/office/powerpoint/2010/main" val="891063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Freeform: Shape 5">
            <a:extLst>
              <a:ext uri="{FF2B5EF4-FFF2-40B4-BE49-F238E27FC236}">
                <a16:creationId xmlns:a16="http://schemas.microsoft.com/office/drawing/2014/main" id="{EF95D8DA-20CB-4E00-AC4B-D8AA918C526E}"/>
              </a:ext>
            </a:extLst>
          </p:cNvPr>
          <p:cNvSpPr/>
          <p:nvPr userDrawn="1"/>
        </p:nvSpPr>
        <p:spPr>
          <a:xfrm flipH="1">
            <a:off x="3275856" y="-9946"/>
            <a:ext cx="5868144" cy="5153446"/>
          </a:xfrm>
          <a:custGeom>
            <a:avLst/>
            <a:gdLst>
              <a:gd name="connsiteX0" fmla="*/ 1483491 w 5868144"/>
              <a:gd name="connsiteY0" fmla="*/ 0 h 5153446"/>
              <a:gd name="connsiteX1" fmla="*/ 0 w 5868144"/>
              <a:gd name="connsiteY1" fmla="*/ 0 h 5153446"/>
              <a:gd name="connsiteX2" fmla="*/ 0 w 5868144"/>
              <a:gd name="connsiteY2" fmla="*/ 5153446 h 5153446"/>
              <a:gd name="connsiteX3" fmla="*/ 545745 w 5868144"/>
              <a:gd name="connsiteY3" fmla="*/ 5153446 h 5153446"/>
              <a:gd name="connsiteX4" fmla="*/ 568503 w 5868144"/>
              <a:gd name="connsiteY4" fmla="*/ 5136060 h 5153446"/>
              <a:gd name="connsiteX5" fmla="*/ 591261 w 5868144"/>
              <a:gd name="connsiteY5" fmla="*/ 5153446 h 5153446"/>
              <a:gd name="connsiteX6" fmla="*/ 3075999 w 5868144"/>
              <a:gd name="connsiteY6" fmla="*/ 5153446 h 5153446"/>
              <a:gd name="connsiteX7" fmla="*/ 2592754 w 5868144"/>
              <a:gd name="connsiteY7" fmla="*/ 3589671 h 5153446"/>
              <a:gd name="connsiteX8" fmla="*/ 5868144 w 5868144"/>
              <a:gd name="connsiteY8" fmla="*/ 1087532 h 5153446"/>
              <a:gd name="connsiteX9" fmla="*/ 1819559 w 5868144"/>
              <a:gd name="connsiteY9" fmla="*/ 1087561 h 515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68144" h="5153446">
                <a:moveTo>
                  <a:pt x="1483491" y="0"/>
                </a:moveTo>
                <a:lnTo>
                  <a:pt x="0" y="0"/>
                </a:lnTo>
                <a:lnTo>
                  <a:pt x="0" y="5153446"/>
                </a:lnTo>
                <a:lnTo>
                  <a:pt x="545745" y="5153446"/>
                </a:lnTo>
                <a:lnTo>
                  <a:pt x="568503" y="5136060"/>
                </a:lnTo>
                <a:lnTo>
                  <a:pt x="591261" y="5153446"/>
                </a:lnTo>
                <a:lnTo>
                  <a:pt x="3075999" y="5153446"/>
                </a:lnTo>
                <a:lnTo>
                  <a:pt x="2592754" y="3589671"/>
                </a:lnTo>
                <a:lnTo>
                  <a:pt x="5868144" y="1087532"/>
                </a:lnTo>
                <a:lnTo>
                  <a:pt x="1819559" y="1087561"/>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GB" dirty="0"/>
          </a:p>
        </p:txBody>
      </p:sp>
      <p:pic>
        <p:nvPicPr>
          <p:cNvPr id="7" name="Picture 6">
            <a:extLst>
              <a:ext uri="{FF2B5EF4-FFF2-40B4-BE49-F238E27FC236}">
                <a16:creationId xmlns:a16="http://schemas.microsoft.com/office/drawing/2014/main" id="{0C5E141F-1F8A-4278-B18D-F060F20C48E2}"/>
              </a:ext>
            </a:extLst>
          </p:cNvPr>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251520" y="4234036"/>
            <a:ext cx="1143521" cy="925512"/>
          </a:xfrm>
          <a:prstGeom prst="rect">
            <a:avLst/>
          </a:prstGeom>
        </p:spPr>
      </p:pic>
      <p:sp>
        <p:nvSpPr>
          <p:cNvPr id="2" name="Title Placeholder 1">
            <a:extLst>
              <a:ext uri="{FF2B5EF4-FFF2-40B4-BE49-F238E27FC236}">
                <a16:creationId xmlns:a16="http://schemas.microsoft.com/office/drawing/2014/main" id="{4B3369B1-8063-4C72-85A7-3B78B591E242}"/>
              </a:ext>
            </a:extLst>
          </p:cNvPr>
          <p:cNvSpPr>
            <a:spLocks noGrp="1"/>
          </p:cNvSpPr>
          <p:nvPr>
            <p:ph type="title"/>
          </p:nvPr>
        </p:nvSpPr>
        <p:spPr>
          <a:xfrm>
            <a:off x="365125" y="435117"/>
            <a:ext cx="8413749" cy="552457"/>
          </a:xfrm>
          <a:prstGeom prst="rect">
            <a:avLst/>
          </a:prstGeom>
        </p:spPr>
        <p:txBody>
          <a:bodyPr vert="horz" lIns="0" tIns="0" rIns="0" bIns="0" rtlCol="0" anchor="t">
            <a:normAutofit/>
          </a:bodyPr>
          <a:lstStyle/>
          <a:p>
            <a:r>
              <a:rPr lang="en-US" dirty="0"/>
              <a:t>CLICK TO EDIT MASTER TITLE STYLE</a:t>
            </a:r>
            <a:br>
              <a:rPr lang="en-US" dirty="0"/>
            </a:br>
            <a:endParaRPr lang="en-GB" dirty="0"/>
          </a:p>
        </p:txBody>
      </p:sp>
      <p:sp>
        <p:nvSpPr>
          <p:cNvPr id="8" name="Text Placeholder 7">
            <a:extLst>
              <a:ext uri="{FF2B5EF4-FFF2-40B4-BE49-F238E27FC236}">
                <a16:creationId xmlns:a16="http://schemas.microsoft.com/office/drawing/2014/main" id="{77ECFEB7-B49E-4A6C-A617-658E110842AF}"/>
              </a:ext>
            </a:extLst>
          </p:cNvPr>
          <p:cNvSpPr>
            <a:spLocks noGrp="1"/>
          </p:cNvSpPr>
          <p:nvPr>
            <p:ph type="body" idx="1"/>
          </p:nvPr>
        </p:nvSpPr>
        <p:spPr>
          <a:xfrm>
            <a:off x="365124" y="1203325"/>
            <a:ext cx="8413749" cy="3024188"/>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2">
            <a:extLst>
              <a:ext uri="{FF2B5EF4-FFF2-40B4-BE49-F238E27FC236}">
                <a16:creationId xmlns:a16="http://schemas.microsoft.com/office/drawing/2014/main" id="{64A486B7-65E2-4E01-AB6F-54EE2276A7F9}"/>
              </a:ext>
            </a:extLst>
          </p:cNvPr>
          <p:cNvSpPr>
            <a:spLocks noGrp="1"/>
          </p:cNvSpPr>
          <p:nvPr>
            <p:ph type="sldNum" sz="quarter" idx="4"/>
          </p:nvPr>
        </p:nvSpPr>
        <p:spPr>
          <a:xfrm>
            <a:off x="8606828" y="4598987"/>
            <a:ext cx="170617" cy="131127"/>
          </a:xfrm>
          <a:prstGeom prst="rect">
            <a:avLst/>
          </a:prstGeom>
        </p:spPr>
        <p:txBody>
          <a:bodyPr vert="horz" lIns="0" tIns="0" rIns="0" bIns="0" rtlCol="0" anchor="ctr"/>
          <a:lstStyle>
            <a:lvl1pPr algn="r">
              <a:defRPr sz="900">
                <a:solidFill>
                  <a:schemeClr val="tx2"/>
                </a:solidFill>
              </a:defRPr>
            </a:lvl1pPr>
          </a:lstStyle>
          <a:p>
            <a:fld id="{BA7DDD0C-F7B3-44FD-8FF2-ED85422D685B}" type="slidenum">
              <a:rPr lang="en-GB" smtClean="0"/>
              <a:pPr/>
              <a:t>‹#›</a:t>
            </a:fld>
            <a:endParaRPr lang="en-GB" dirty="0"/>
          </a:p>
        </p:txBody>
      </p:sp>
      <p:sp>
        <p:nvSpPr>
          <p:cNvPr id="4" name="Footer Placeholder 3">
            <a:extLst>
              <a:ext uri="{FF2B5EF4-FFF2-40B4-BE49-F238E27FC236}">
                <a16:creationId xmlns:a16="http://schemas.microsoft.com/office/drawing/2014/main" id="{9DAB1987-6E12-455A-A1D9-026A7574FA09}"/>
              </a:ext>
            </a:extLst>
          </p:cNvPr>
          <p:cNvSpPr>
            <a:spLocks noGrp="1"/>
          </p:cNvSpPr>
          <p:nvPr>
            <p:ph type="ftr" sz="quarter" idx="3"/>
          </p:nvPr>
        </p:nvSpPr>
        <p:spPr>
          <a:xfrm>
            <a:off x="4932040" y="4731990"/>
            <a:ext cx="3846835" cy="288032"/>
          </a:xfrm>
          <a:prstGeom prst="rect">
            <a:avLst/>
          </a:prstGeom>
        </p:spPr>
        <p:txBody>
          <a:bodyPr vert="horz" lIns="0" tIns="0" rIns="0" bIns="0" rtlCol="0" anchor="ctr">
            <a:normAutofit/>
          </a:bodyPr>
          <a:lstStyle>
            <a:lvl1pPr algn="r">
              <a:defRPr sz="900">
                <a:solidFill>
                  <a:schemeClr val="tx2"/>
                </a:solidFill>
              </a:defRPr>
            </a:lvl1pPr>
          </a:lstStyle>
          <a:p>
            <a:r>
              <a:rPr lang="sv-SE" noProof="0"/>
              <a:t>INTPA VET Training Malawi 8-10/2022</a:t>
            </a:r>
            <a:endParaRPr lang="en-GB" noProof="0" dirty="0"/>
          </a:p>
        </p:txBody>
      </p:sp>
    </p:spTree>
    <p:extLst>
      <p:ext uri="{BB962C8B-B14F-4D97-AF65-F5344CB8AC3E}">
        <p14:creationId xmlns:p14="http://schemas.microsoft.com/office/powerpoint/2010/main" val="3971074139"/>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32" r:id="rId6"/>
    <p:sldLayoutId id="2147483733" r:id="rId7"/>
    <p:sldLayoutId id="2147483739" r:id="rId8"/>
    <p:sldLayoutId id="2147483734" r:id="rId9"/>
    <p:sldLayoutId id="2147483735" r:id="rId10"/>
    <p:sldLayoutId id="2147483736" r:id="rId11"/>
    <p:sldLayoutId id="2147483741" r:id="rId12"/>
    <p:sldLayoutId id="2147483737" r:id="rId13"/>
    <p:sldLayoutId id="2147483740" r:id="rId14"/>
    <p:sldLayoutId id="2147483738" r:id="rId15"/>
    <p:sldLayoutId id="2147483742" r:id="rId16"/>
    <p:sldLayoutId id="2147483743"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90000"/>
        </a:lnSpc>
        <a:spcBef>
          <a:spcPct val="0"/>
        </a:spcBef>
        <a:buNone/>
        <a:defRPr lang="en-GB" sz="2000" b="1" kern="1200" cap="all" baseline="0" dirty="0">
          <a:solidFill>
            <a:schemeClr val="bg2"/>
          </a:solidFill>
          <a:effectLst/>
          <a:latin typeface="+mj-lt"/>
          <a:ea typeface="+mj-ea"/>
          <a:cs typeface="+mj-cs"/>
        </a:defRPr>
      </a:lvl1pPr>
    </p:titleStyle>
    <p:body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0" kern="1200" cap="none" baseline="0">
          <a:solidFill>
            <a:schemeClr val="tx2"/>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6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4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2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230" userDrawn="1">
          <p15:clr>
            <a:srgbClr val="F26B43"/>
          </p15:clr>
        </p15:guide>
        <p15:guide id="1" orient="horz" pos="2663" userDrawn="1">
          <p15:clr>
            <a:srgbClr val="F26B43"/>
          </p15:clr>
        </p15:guide>
        <p15:guide id="2" pos="2880">
          <p15:clr>
            <a:srgbClr val="F26B43"/>
          </p15:clr>
        </p15:guide>
        <p15:guide id="10" orient="horz" pos="758" userDrawn="1">
          <p15:clr>
            <a:srgbClr val="F26B43"/>
          </p15:clr>
        </p15:guide>
        <p15:guide id="11" pos="553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DEE8A86B-0B54-4C10-8216-AE73E153A3FE}"/>
              </a:ext>
            </a:extLst>
          </p:cNvPr>
          <p:cNvSpPr>
            <a:spLocks noGrp="1"/>
          </p:cNvSpPr>
          <p:nvPr>
            <p:ph type="pic" sz="quarter" idx="12"/>
          </p:nvPr>
        </p:nvSpPr>
        <p:spPr/>
      </p:sp>
      <p:sp>
        <p:nvSpPr>
          <p:cNvPr id="4" name="Text Placeholder 3">
            <a:extLst>
              <a:ext uri="{FF2B5EF4-FFF2-40B4-BE49-F238E27FC236}">
                <a16:creationId xmlns:a16="http://schemas.microsoft.com/office/drawing/2014/main" id="{7B6E5ED7-4D85-4DF6-A2B8-B230641B1A2D}"/>
              </a:ext>
            </a:extLst>
          </p:cNvPr>
          <p:cNvSpPr>
            <a:spLocks noGrp="1"/>
          </p:cNvSpPr>
          <p:nvPr>
            <p:ph type="body" sz="quarter" idx="10"/>
          </p:nvPr>
        </p:nvSpPr>
        <p:spPr>
          <a:xfrm>
            <a:off x="364338" y="2859782"/>
            <a:ext cx="4206875" cy="720080"/>
          </a:xfrm>
        </p:spPr>
        <p:txBody>
          <a:bodyPr>
            <a:normAutofit/>
          </a:bodyPr>
          <a:lstStyle/>
          <a:p>
            <a:r>
              <a:rPr lang="it-IT" dirty="0"/>
              <a:t>INTPA VET TRAINING MALAWI 8-10/11/2022</a:t>
            </a:r>
          </a:p>
        </p:txBody>
      </p:sp>
      <p:sp>
        <p:nvSpPr>
          <p:cNvPr id="5" name="Text Placeholder 4">
            <a:extLst>
              <a:ext uri="{FF2B5EF4-FFF2-40B4-BE49-F238E27FC236}">
                <a16:creationId xmlns:a16="http://schemas.microsoft.com/office/drawing/2014/main" id="{383D3D22-C654-46A2-8E2C-6766FFEF7F25}"/>
              </a:ext>
            </a:extLst>
          </p:cNvPr>
          <p:cNvSpPr>
            <a:spLocks noGrp="1"/>
          </p:cNvSpPr>
          <p:nvPr>
            <p:ph type="body" sz="quarter" idx="11"/>
          </p:nvPr>
        </p:nvSpPr>
        <p:spPr/>
        <p:txBody>
          <a:bodyPr>
            <a:normAutofit/>
          </a:bodyPr>
          <a:lstStyle/>
          <a:p>
            <a:r>
              <a:rPr lang="it-IT" sz="1800" dirty="0"/>
              <a:t>Skills </a:t>
            </a:r>
            <a:r>
              <a:rPr lang="it-IT" sz="1800" dirty="0" err="1"/>
              <a:t>development</a:t>
            </a:r>
            <a:r>
              <a:rPr lang="it-IT" sz="1800" dirty="0"/>
              <a:t> in Social </a:t>
            </a:r>
            <a:r>
              <a:rPr lang="it-IT" sz="1800" dirty="0" err="1"/>
              <a:t>dialogue</a:t>
            </a:r>
            <a:endParaRPr lang="it-IT" sz="1800" dirty="0"/>
          </a:p>
        </p:txBody>
      </p:sp>
    </p:spTree>
    <p:extLst>
      <p:ext uri="{BB962C8B-B14F-4D97-AF65-F5344CB8AC3E}">
        <p14:creationId xmlns:p14="http://schemas.microsoft.com/office/powerpoint/2010/main" val="3120677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normAutofit/>
          </a:bodyPr>
          <a:lstStyle/>
          <a:p>
            <a:r>
              <a:rPr lang="en-US" b="1" i="1" dirty="0"/>
              <a:t>•	Formulation of VET national policy strategies;</a:t>
            </a:r>
          </a:p>
          <a:p>
            <a:r>
              <a:rPr lang="en-US" b="1" i="1" dirty="0"/>
              <a:t>What are the possible tasks social partners have and knowledge and competences would be required ? </a:t>
            </a:r>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552457"/>
          </a:xfrm>
        </p:spPr>
        <p:txBody>
          <a:bodyPr/>
          <a:lstStyle/>
          <a:p>
            <a:r>
              <a:rPr lang="it-IT" dirty="0"/>
              <a:t>INDIVIDUAL </a:t>
            </a:r>
            <a:r>
              <a:rPr lang="it-IT" dirty="0" err="1"/>
              <a:t>Capacity</a:t>
            </a:r>
            <a:r>
              <a:rPr lang="it-IT" dirty="0"/>
              <a:t> of Social partners</a:t>
            </a:r>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36328490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normAutofit/>
          </a:bodyPr>
          <a:lstStyle/>
          <a:p>
            <a:endParaRPr lang="en-US" b="1" i="1" dirty="0"/>
          </a:p>
          <a:p>
            <a:r>
              <a:rPr lang="en-US" b="1" i="1" dirty="0"/>
              <a:t> •Management of public and private partnerships for VET and skills provision</a:t>
            </a:r>
          </a:p>
          <a:p>
            <a:r>
              <a:rPr lang="en-US" b="1" i="1" dirty="0"/>
              <a:t>Possible individual tasks and competences  ? </a:t>
            </a:r>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552457"/>
          </a:xfrm>
        </p:spPr>
        <p:txBody>
          <a:bodyPr/>
          <a:lstStyle/>
          <a:p>
            <a:r>
              <a:rPr lang="it-IT" dirty="0"/>
              <a:t>INDIVIDUAL </a:t>
            </a:r>
            <a:r>
              <a:rPr lang="it-IT" dirty="0" err="1"/>
              <a:t>Capacity</a:t>
            </a:r>
            <a:r>
              <a:rPr lang="it-IT" dirty="0"/>
              <a:t> of Social partners</a:t>
            </a:r>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7689132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normAutofit/>
          </a:bodyPr>
          <a:lstStyle/>
          <a:p>
            <a:endParaRPr lang="en-US" b="1" i="1" dirty="0"/>
          </a:p>
          <a:p>
            <a:r>
              <a:rPr lang="en-US" b="1" i="1" dirty="0"/>
              <a:t> •Mobilization of financial resources</a:t>
            </a:r>
          </a:p>
          <a:p>
            <a:r>
              <a:rPr lang="en-US" b="1" i="1" dirty="0"/>
              <a:t>Possible individual tasks and competences  ? </a:t>
            </a:r>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552457"/>
          </a:xfrm>
        </p:spPr>
        <p:txBody>
          <a:bodyPr/>
          <a:lstStyle/>
          <a:p>
            <a:r>
              <a:rPr lang="it-IT" dirty="0"/>
              <a:t>INDIVIDUAL </a:t>
            </a:r>
            <a:r>
              <a:rPr lang="it-IT" dirty="0" err="1"/>
              <a:t>Capacity</a:t>
            </a:r>
            <a:r>
              <a:rPr lang="it-IT" dirty="0"/>
              <a:t> of Social partners</a:t>
            </a:r>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34224119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a:xfrm>
            <a:off x="402989" y="771550"/>
            <a:ext cx="8413749" cy="3456236"/>
          </a:xfrm>
        </p:spPr>
        <p:txBody>
          <a:bodyPr>
            <a:normAutofit/>
          </a:bodyPr>
          <a:lstStyle/>
          <a:p>
            <a:endParaRPr lang="en-US" b="1" i="1"/>
          </a:p>
          <a:p>
            <a:r>
              <a:rPr lang="en-US" b="1" i="1"/>
              <a:t> •</a:t>
            </a:r>
          </a:p>
          <a:p>
            <a:endParaRPr lang="en-US" b="1" i="1"/>
          </a:p>
          <a:p>
            <a:endParaRPr lang="en-US" b="1" i="1"/>
          </a:p>
          <a:p>
            <a:endParaRPr lang="en-US" b="1" i="1"/>
          </a:p>
          <a:p>
            <a:endParaRPr lang="en-US" b="1" i="1" dirty="0" err="1"/>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3997038"/>
          </a:xfrm>
        </p:spPr>
        <p:txBody>
          <a:bodyPr/>
          <a:lstStyle/>
          <a:p>
            <a:r>
              <a:rPr lang="en-US" dirty="0"/>
              <a:t>Formulation of VET national policy strategies;</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graphicFrame>
        <p:nvGraphicFramePr>
          <p:cNvPr id="8" name="Table 7">
            <a:extLst>
              <a:ext uri="{FF2B5EF4-FFF2-40B4-BE49-F238E27FC236}">
                <a16:creationId xmlns:a16="http://schemas.microsoft.com/office/drawing/2014/main" id="{A446934A-D8AB-A33F-D383-8469C31A8AF7}"/>
              </a:ext>
            </a:extLst>
          </p:cNvPr>
          <p:cNvGraphicFramePr>
            <a:graphicFrameLocks noGrp="1"/>
          </p:cNvGraphicFramePr>
          <p:nvPr>
            <p:extLst>
              <p:ext uri="{D42A27DB-BD31-4B8C-83A1-F6EECF244321}">
                <p14:modId xmlns:p14="http://schemas.microsoft.com/office/powerpoint/2010/main" val="2003654482"/>
              </p:ext>
            </p:extLst>
          </p:nvPr>
        </p:nvGraphicFramePr>
        <p:xfrm>
          <a:off x="539553" y="912019"/>
          <a:ext cx="8201458" cy="3683000"/>
        </p:xfrm>
        <a:graphic>
          <a:graphicData uri="http://schemas.openxmlformats.org/drawingml/2006/table">
            <a:tbl>
              <a:tblPr firstRow="1" firstCol="1" bandRow="1"/>
              <a:tblGrid>
                <a:gridCol w="1668941">
                  <a:extLst>
                    <a:ext uri="{9D8B030D-6E8A-4147-A177-3AD203B41FA5}">
                      <a16:colId xmlns:a16="http://schemas.microsoft.com/office/drawing/2014/main" val="4197607282"/>
                    </a:ext>
                  </a:extLst>
                </a:gridCol>
                <a:gridCol w="5254263">
                  <a:extLst>
                    <a:ext uri="{9D8B030D-6E8A-4147-A177-3AD203B41FA5}">
                      <a16:colId xmlns:a16="http://schemas.microsoft.com/office/drawing/2014/main" val="1656982513"/>
                    </a:ext>
                  </a:extLst>
                </a:gridCol>
                <a:gridCol w="1278254">
                  <a:extLst>
                    <a:ext uri="{9D8B030D-6E8A-4147-A177-3AD203B41FA5}">
                      <a16:colId xmlns:a16="http://schemas.microsoft.com/office/drawing/2014/main" val="3621112092"/>
                    </a:ext>
                  </a:extLst>
                </a:gridCol>
              </a:tblGrid>
              <a:tr h="3024188">
                <a:tc>
                  <a:txBody>
                    <a:bodyPr/>
                    <a:lstStyle/>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The social partner representative gives advice on or takes initiative in formulating policy from the point of view of the social partner he or she represents.</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 </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The representative provides national VET strategic orientation in the various policy areas. </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 </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The representative’s contribution/input in the committee concerned reflects the vision of the social partner he or she represents.</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 </a:t>
                      </a:r>
                      <a:endParaRPr lang="en-GB" sz="1000">
                        <a:effectLst/>
                        <a:latin typeface="Arial" panose="020B0604020202020204" pitchFamily="34" charset="0"/>
                        <a:ea typeface="Calibri" panose="020F0502020204030204" pitchFamily="34" charset="0"/>
                        <a:cs typeface="Arial" panose="020B0604020202020204" pitchFamily="34" charset="0"/>
                      </a:endParaRPr>
                    </a:p>
                  </a:txBody>
                  <a:tcPr marL="40303" marR="40303"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tc>
                  <a:txBody>
                    <a:bodyPr/>
                    <a:lstStyle/>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Skills:</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presents the social partner’s vision of a VET strategy/policy</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evaluates and judges policy strategies for VET policy areas from the point of view of the social partner</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interacts and negotiates with other social partner representatives and members of the relevant </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457200">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committee/council on VET strategy and policy framework</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Is able to:</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analyse different visions and points of view</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represent the interests of the social partner</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use relevant arguments to convince others </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listen actively and show interest in others </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1000"/>
                        </a:spcAft>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keep goals, strategies and plans in mind during presentation, interaction and negotiation </a:t>
                      </a:r>
                      <a:endParaRPr lang="en-GB" sz="10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a:effectLst/>
                          <a:latin typeface="Arial" panose="020B0604020202020204" pitchFamily="34" charset="0"/>
                          <a:ea typeface="Calibri" panose="020F0502020204030204" pitchFamily="34" charset="0"/>
                          <a:cs typeface="Arial" panose="020B0604020202020204" pitchFamily="34" charset="0"/>
                        </a:rPr>
                        <a:t>Has knowledge of:</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all relevant past and actual VET strategies of the country</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the relevant VET policy areas of the country/system</a:t>
                      </a:r>
                      <a:endParaRPr lang="en-GB" sz="100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1000"/>
                        </a:spcAft>
                        <a:buFont typeface="Symbol" panose="05050102010706020507" pitchFamily="18" charset="2"/>
                        <a:buChar char=""/>
                      </a:pPr>
                      <a:r>
                        <a:rPr lang="en-GB" sz="1000" b="1">
                          <a:effectLst/>
                          <a:latin typeface="Arial" panose="020B0604020202020204" pitchFamily="34" charset="0"/>
                          <a:ea typeface="Calibri" panose="020F0502020204030204" pitchFamily="34" charset="0"/>
                          <a:cs typeface="Arial" panose="020B0604020202020204" pitchFamily="34" charset="0"/>
                        </a:rPr>
                        <a:t>the social partner’s vision of VET in the various policy areas</a:t>
                      </a:r>
                      <a:endParaRPr lang="en-GB" sz="1000">
                        <a:effectLst/>
                        <a:latin typeface="Arial" panose="020B0604020202020204" pitchFamily="34" charset="0"/>
                        <a:ea typeface="Calibri" panose="020F0502020204030204" pitchFamily="34" charset="0"/>
                        <a:cs typeface="Arial" panose="020B0604020202020204" pitchFamily="34" charset="0"/>
                      </a:endParaRPr>
                    </a:p>
                  </a:txBody>
                  <a:tcPr marL="40303" marR="40303"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tc>
                  <a:txBody>
                    <a:bodyPr/>
                    <a:lstStyle/>
                    <a:p>
                      <a:pPr>
                        <a:spcAft>
                          <a:spcPts val="1000"/>
                        </a:spcAft>
                      </a:pPr>
                      <a:r>
                        <a:rPr lang="en-GB" sz="1000" b="1" dirty="0">
                          <a:effectLst/>
                          <a:latin typeface="Arial" panose="020B0604020202020204" pitchFamily="34" charset="0"/>
                          <a:ea typeface="Calibri" panose="020F0502020204030204" pitchFamily="34" charset="0"/>
                          <a:cs typeface="Arial" panose="020B0604020202020204" pitchFamily="34" charset="0"/>
                        </a:rPr>
                        <a:t>National or central VET/HRD council </a:t>
                      </a:r>
                      <a:endParaRPr lang="en-GB" sz="10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dirty="0">
                          <a:effectLst/>
                          <a:latin typeface="Arial" panose="020B0604020202020204" pitchFamily="34" charset="0"/>
                          <a:ea typeface="Calibri" panose="020F0502020204030204" pitchFamily="34" charset="0"/>
                          <a:cs typeface="Arial" panose="020B0604020202020204" pitchFamily="34" charset="0"/>
                        </a:rPr>
                        <a:t> </a:t>
                      </a:r>
                      <a:endParaRPr lang="en-GB" sz="10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dirty="0">
                          <a:effectLst/>
                          <a:latin typeface="Arial" panose="020B0604020202020204" pitchFamily="34" charset="0"/>
                          <a:ea typeface="Calibri" panose="020F0502020204030204" pitchFamily="34" charset="0"/>
                          <a:cs typeface="Arial" panose="020B0604020202020204" pitchFamily="34" charset="0"/>
                        </a:rPr>
                        <a:t>Regional/decentralised VET/HRD council </a:t>
                      </a:r>
                      <a:endParaRPr lang="en-GB" sz="10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dirty="0">
                          <a:effectLst/>
                          <a:latin typeface="Arial" panose="020B0604020202020204" pitchFamily="34" charset="0"/>
                          <a:ea typeface="Calibri" panose="020F0502020204030204" pitchFamily="34" charset="0"/>
                          <a:cs typeface="Arial" panose="020B0604020202020204" pitchFamily="34" charset="0"/>
                        </a:rPr>
                        <a:t> </a:t>
                      </a:r>
                      <a:endParaRPr lang="en-GB" sz="10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000" b="1" dirty="0">
                          <a:effectLst/>
                          <a:latin typeface="Arial" panose="020B0604020202020204" pitchFamily="34" charset="0"/>
                          <a:ea typeface="Calibri" panose="020F0502020204030204" pitchFamily="34" charset="0"/>
                          <a:cs typeface="Arial" panose="020B0604020202020204" pitchFamily="34" charset="0"/>
                        </a:rPr>
                        <a:t>SSC</a:t>
                      </a:r>
                      <a:endParaRPr lang="en-GB" sz="1000" dirty="0">
                        <a:effectLst/>
                        <a:latin typeface="Arial" panose="020B0604020202020204" pitchFamily="34" charset="0"/>
                        <a:ea typeface="Calibri" panose="020F0502020204030204" pitchFamily="34" charset="0"/>
                        <a:cs typeface="Arial" panose="020B0604020202020204" pitchFamily="34" charset="0"/>
                      </a:endParaRPr>
                    </a:p>
                  </a:txBody>
                  <a:tcPr marL="40303" marR="40303"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extLst>
                  <a:ext uri="{0D108BD9-81ED-4DB2-BD59-A6C34878D82A}">
                    <a16:rowId xmlns:a16="http://schemas.microsoft.com/office/drawing/2014/main" val="3699395156"/>
                  </a:ext>
                </a:extLst>
              </a:tr>
            </a:tbl>
          </a:graphicData>
        </a:graphic>
      </p:graphicFrame>
    </p:spTree>
    <p:extLst>
      <p:ext uri="{BB962C8B-B14F-4D97-AF65-F5344CB8AC3E}">
        <p14:creationId xmlns:p14="http://schemas.microsoft.com/office/powerpoint/2010/main" val="2940443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a:xfrm>
            <a:off x="402989" y="771550"/>
            <a:ext cx="8413749" cy="3456236"/>
          </a:xfrm>
        </p:spPr>
        <p:txBody>
          <a:bodyPr>
            <a:normAutofit/>
          </a:bodyPr>
          <a:lstStyle/>
          <a:p>
            <a:endParaRPr lang="en-US" b="1" i="1" dirty="0"/>
          </a:p>
          <a:p>
            <a:r>
              <a:rPr lang="en-US" b="1" i="1" dirty="0"/>
              <a:t> •</a:t>
            </a:r>
          </a:p>
          <a:p>
            <a:endParaRPr lang="en-US" b="1" i="1" dirty="0"/>
          </a:p>
          <a:p>
            <a:endParaRPr lang="en-US" b="1" i="1" dirty="0"/>
          </a:p>
          <a:p>
            <a:endParaRPr lang="en-US" b="1" i="1" dirty="0"/>
          </a:p>
          <a:p>
            <a:endParaRPr lang="en-US" b="1" i="1" dirty="0" err="1"/>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3997038"/>
          </a:xfrm>
        </p:spPr>
        <p:txBody>
          <a:bodyPr/>
          <a:lstStyle/>
          <a:p>
            <a:r>
              <a:rPr lang="en-US" dirty="0"/>
              <a:t>Management of public and private partnerships for VET and skills provision</a:t>
            </a:r>
            <a:br>
              <a:rPr lang="en-US" dirty="0"/>
            </a:b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graphicFrame>
        <p:nvGraphicFramePr>
          <p:cNvPr id="6" name="Table 5">
            <a:extLst>
              <a:ext uri="{FF2B5EF4-FFF2-40B4-BE49-F238E27FC236}">
                <a16:creationId xmlns:a16="http://schemas.microsoft.com/office/drawing/2014/main" id="{FE116001-227F-BBA5-A116-354921E97576}"/>
              </a:ext>
            </a:extLst>
          </p:cNvPr>
          <p:cNvGraphicFramePr>
            <a:graphicFrameLocks noGrp="1"/>
          </p:cNvGraphicFramePr>
          <p:nvPr>
            <p:extLst>
              <p:ext uri="{D42A27DB-BD31-4B8C-83A1-F6EECF244321}">
                <p14:modId xmlns:p14="http://schemas.microsoft.com/office/powerpoint/2010/main" val="3717761786"/>
              </p:ext>
            </p:extLst>
          </p:nvPr>
        </p:nvGraphicFramePr>
        <p:xfrm>
          <a:off x="402990" y="1140619"/>
          <a:ext cx="8741011" cy="4323080"/>
        </p:xfrm>
        <a:graphic>
          <a:graphicData uri="http://schemas.openxmlformats.org/drawingml/2006/table">
            <a:tbl>
              <a:tblPr firstRow="1" firstCol="1" bandRow="1"/>
              <a:tblGrid>
                <a:gridCol w="1778737">
                  <a:extLst>
                    <a:ext uri="{9D8B030D-6E8A-4147-A177-3AD203B41FA5}">
                      <a16:colId xmlns:a16="http://schemas.microsoft.com/office/drawing/2014/main" val="3320294243"/>
                    </a:ext>
                  </a:extLst>
                </a:gridCol>
                <a:gridCol w="5599927">
                  <a:extLst>
                    <a:ext uri="{9D8B030D-6E8A-4147-A177-3AD203B41FA5}">
                      <a16:colId xmlns:a16="http://schemas.microsoft.com/office/drawing/2014/main" val="698555252"/>
                    </a:ext>
                  </a:extLst>
                </a:gridCol>
                <a:gridCol w="1362347">
                  <a:extLst>
                    <a:ext uri="{9D8B030D-6E8A-4147-A177-3AD203B41FA5}">
                      <a16:colId xmlns:a16="http://schemas.microsoft.com/office/drawing/2014/main" val="3064777383"/>
                    </a:ext>
                  </a:extLst>
                </a:gridCol>
              </a:tblGrid>
              <a:tr h="3024188">
                <a:tc>
                  <a:txBody>
                    <a:bodyPr/>
                    <a:lstStyle/>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The social partner representative provides advice, decides on and evaluates the strategy and operations of VET provider networks or centres in various policy VET areas. </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(Examples include curricula, WBL, assessment and certification.) </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44522" marR="44522"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tc>
                  <a:txBody>
                    <a:bodyPr/>
                    <a:lstStyle/>
                    <a:p>
                      <a:pPr>
                        <a:spcAft>
                          <a:spcPts val="1000"/>
                        </a:spcAft>
                      </a:pPr>
                      <a:r>
                        <a:rPr lang="en-GB" sz="1100" b="1">
                          <a:effectLst/>
                          <a:latin typeface="Arial" panose="020B0604020202020204" pitchFamily="34" charset="0"/>
                          <a:ea typeface="Calibri" panose="020F0502020204030204" pitchFamily="34" charset="0"/>
                          <a:cs typeface="Arial" panose="020B0604020202020204" pitchFamily="34" charset="0"/>
                        </a:rPr>
                        <a:t>Skills: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reports on the skill needs of the social partner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uses information about the skill needs in the development of qualifications and curricula, and in assessments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a:effectLst/>
                          <a:latin typeface="Arial" panose="020B0604020202020204" pitchFamily="34" charset="0"/>
                          <a:ea typeface="Calibri" panose="020F0502020204030204" pitchFamily="34" charset="0"/>
                          <a:cs typeface="Arial" panose="020B0604020202020204" pitchFamily="34" charset="0"/>
                        </a:rPr>
                        <a:t>of the various learning paths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recommends policies and operations for VET provision</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1000"/>
                        </a:spcAft>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monitors and evaluates policies and operations in VET provision</a:t>
                      </a:r>
                      <a:endParaRPr lang="en-GB" sz="11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a:effectLst/>
                          <a:latin typeface="Arial" panose="020B0604020202020204" pitchFamily="34" charset="0"/>
                          <a:ea typeface="Calibri" panose="020F0502020204030204" pitchFamily="34" charset="0"/>
                          <a:cs typeface="Arial" panose="020B0604020202020204" pitchFamily="34" charset="0"/>
                        </a:rPr>
                        <a:t>Is able to:</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analyse different visions and points of view</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represent the interests of the social partner</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interpret the different needs of the social partners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1000"/>
                        </a:spcAft>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keep goals, strategies and plans in mind in the recommendations</a:t>
                      </a:r>
                      <a:endParaRPr lang="en-GB" sz="11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a:effectLst/>
                          <a:latin typeface="Arial" panose="020B0604020202020204" pitchFamily="34" charset="0"/>
                          <a:ea typeface="Calibri" panose="020F0502020204030204" pitchFamily="34" charset="0"/>
                          <a:cs typeface="Arial" panose="020B0604020202020204" pitchFamily="34" charset="0"/>
                        </a:rPr>
                        <a:t>Has knowledge of:</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the most relevant learning outcomes (LOs) implemented in VET (WBL, dual education system, etc.)</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the most important concepts in VET (learning paths, quality, assessment, certification, qualification,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a:effectLst/>
                          <a:latin typeface="Arial" panose="020B0604020202020204" pitchFamily="34" charset="0"/>
                          <a:ea typeface="Calibri" panose="020F0502020204030204" pitchFamily="34" charset="0"/>
                          <a:cs typeface="Arial" panose="020B0604020202020204" pitchFamily="34" charset="0"/>
                        </a:rPr>
                        <a:t>quality assurance, credits, LOs, curricula, etc.)</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a:effectLst/>
                          <a:latin typeface="Arial" panose="020B0604020202020204" pitchFamily="34" charset="0"/>
                          <a:ea typeface="Calibri" panose="020F0502020204030204" pitchFamily="34" charset="0"/>
                          <a:cs typeface="Arial" panose="020B0604020202020204" pitchFamily="34" charset="0"/>
                        </a:rPr>
                        <a:t>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a:effectLst/>
                          <a:latin typeface="Arial" panose="020B0604020202020204" pitchFamily="34" charset="0"/>
                          <a:ea typeface="Calibri" panose="020F0502020204030204" pitchFamily="34" charset="0"/>
                          <a:cs typeface="Arial" panose="020B0604020202020204" pitchFamily="34" charset="0"/>
                        </a:rPr>
                        <a:t>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a:effectLst/>
                          <a:latin typeface="Arial" panose="020B0604020202020204" pitchFamily="34" charset="0"/>
                          <a:ea typeface="Calibri" panose="020F0502020204030204" pitchFamily="34" charset="0"/>
                          <a:cs typeface="Arial" panose="020B0604020202020204" pitchFamily="34" charset="0"/>
                        </a:rPr>
                        <a:t>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spcAft>
                          <a:spcPts val="1000"/>
                        </a:spcAft>
                      </a:pPr>
                      <a:r>
                        <a:rPr lang="en-GB" sz="1100" b="1">
                          <a:effectLst/>
                          <a:latin typeface="Arial" panose="020B0604020202020204" pitchFamily="34" charset="0"/>
                          <a:ea typeface="Calibri" panose="020F0502020204030204" pitchFamily="34" charset="0"/>
                          <a:cs typeface="Arial" panose="020B0604020202020204" pitchFamily="34" charset="0"/>
                        </a:rPr>
                        <a:t> </a:t>
                      </a: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44522" marR="44522"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tc>
                  <a:txBody>
                    <a:bodyPr/>
                    <a:lstStyle/>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Boards of networks of VET providers at both central/national and decentralised/regional level </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 </a:t>
                      </a: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Boards of VET centres</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44522" marR="44522"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extLst>
                  <a:ext uri="{0D108BD9-81ED-4DB2-BD59-A6C34878D82A}">
                    <a16:rowId xmlns:a16="http://schemas.microsoft.com/office/drawing/2014/main" val="223970579"/>
                  </a:ext>
                </a:extLst>
              </a:tr>
            </a:tbl>
          </a:graphicData>
        </a:graphic>
      </p:graphicFrame>
    </p:spTree>
    <p:extLst>
      <p:ext uri="{BB962C8B-B14F-4D97-AF65-F5344CB8AC3E}">
        <p14:creationId xmlns:p14="http://schemas.microsoft.com/office/powerpoint/2010/main" val="19594014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a:xfrm>
            <a:off x="402989" y="771550"/>
            <a:ext cx="8413749" cy="3456236"/>
          </a:xfrm>
        </p:spPr>
        <p:txBody>
          <a:bodyPr>
            <a:normAutofit/>
          </a:bodyPr>
          <a:lstStyle/>
          <a:p>
            <a:endParaRPr lang="en-US" b="1" i="1" dirty="0"/>
          </a:p>
          <a:p>
            <a:r>
              <a:rPr lang="en-US" b="1" i="1" dirty="0"/>
              <a:t> •</a:t>
            </a:r>
          </a:p>
          <a:p>
            <a:endParaRPr lang="en-US" b="1" i="1" dirty="0"/>
          </a:p>
          <a:p>
            <a:endParaRPr lang="en-US" b="1" i="1" dirty="0"/>
          </a:p>
          <a:p>
            <a:endParaRPr lang="en-US" b="1" i="1" dirty="0"/>
          </a:p>
          <a:p>
            <a:endParaRPr lang="en-US" b="1" i="1" dirty="0" err="1"/>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251521" y="446920"/>
            <a:ext cx="8892480" cy="4429086"/>
          </a:xfrm>
        </p:spPr>
        <p:txBody>
          <a:bodyPr/>
          <a:lstStyle/>
          <a:p>
            <a:r>
              <a:rPr lang="en-US" dirty="0"/>
              <a:t>Mobilization of financial resources</a:t>
            </a:r>
            <a:br>
              <a:rPr lang="en-US" dirty="0"/>
            </a:b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graphicFrame>
        <p:nvGraphicFramePr>
          <p:cNvPr id="4" name="Table 3">
            <a:extLst>
              <a:ext uri="{FF2B5EF4-FFF2-40B4-BE49-F238E27FC236}">
                <a16:creationId xmlns:a16="http://schemas.microsoft.com/office/drawing/2014/main" id="{D7BFADC0-A208-A43D-CB70-490310936B22}"/>
              </a:ext>
            </a:extLst>
          </p:cNvPr>
          <p:cNvGraphicFramePr>
            <a:graphicFrameLocks noGrp="1"/>
          </p:cNvGraphicFramePr>
          <p:nvPr>
            <p:extLst>
              <p:ext uri="{D42A27DB-BD31-4B8C-83A1-F6EECF244321}">
                <p14:modId xmlns:p14="http://schemas.microsoft.com/office/powerpoint/2010/main" val="1364379914"/>
              </p:ext>
            </p:extLst>
          </p:nvPr>
        </p:nvGraphicFramePr>
        <p:xfrm>
          <a:off x="251521" y="1203325"/>
          <a:ext cx="8784975" cy="3484880"/>
        </p:xfrm>
        <a:graphic>
          <a:graphicData uri="http://schemas.openxmlformats.org/drawingml/2006/table">
            <a:tbl>
              <a:tblPr firstRow="1" firstCol="1" bandRow="1"/>
              <a:tblGrid>
                <a:gridCol w="1787684">
                  <a:extLst>
                    <a:ext uri="{9D8B030D-6E8A-4147-A177-3AD203B41FA5}">
                      <a16:colId xmlns:a16="http://schemas.microsoft.com/office/drawing/2014/main" val="1417474206"/>
                    </a:ext>
                  </a:extLst>
                </a:gridCol>
                <a:gridCol w="5628092">
                  <a:extLst>
                    <a:ext uri="{9D8B030D-6E8A-4147-A177-3AD203B41FA5}">
                      <a16:colId xmlns:a16="http://schemas.microsoft.com/office/drawing/2014/main" val="2196151991"/>
                    </a:ext>
                  </a:extLst>
                </a:gridCol>
                <a:gridCol w="1369199">
                  <a:extLst>
                    <a:ext uri="{9D8B030D-6E8A-4147-A177-3AD203B41FA5}">
                      <a16:colId xmlns:a16="http://schemas.microsoft.com/office/drawing/2014/main" val="2510155192"/>
                    </a:ext>
                  </a:extLst>
                </a:gridCol>
              </a:tblGrid>
              <a:tr h="3024188">
                <a:tc>
                  <a:txBody>
                    <a:bodyPr/>
                    <a:lstStyle/>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The social partner representative collects, manages or co-manages funds from companies and their employees or from public funding sources.</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4508" marR="54508"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tc>
                  <a:txBody>
                    <a:bodyPr/>
                    <a:lstStyle/>
                    <a:p>
                      <a:pPr>
                        <a:spcAft>
                          <a:spcPts val="1000"/>
                        </a:spcAft>
                      </a:pPr>
                      <a:r>
                        <a:rPr lang="en-GB" sz="1100" b="1">
                          <a:effectLst/>
                          <a:latin typeface="Arial" panose="020B0604020202020204" pitchFamily="34" charset="0"/>
                          <a:ea typeface="Calibri" panose="020F0502020204030204" pitchFamily="34" charset="0"/>
                          <a:cs typeface="Arial" panose="020B0604020202020204" pitchFamily="34" charset="0"/>
                        </a:rPr>
                        <a:t>Skills: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plans the appropriate use of funds for the intended beneficiaries, companies and employees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a:effectLst/>
                          <a:latin typeface="Arial" panose="020B0604020202020204" pitchFamily="34" charset="0"/>
                          <a:ea typeface="Calibri" panose="020F0502020204030204" pitchFamily="34" charset="0"/>
                          <a:cs typeface="Arial" panose="020B0604020202020204" pitchFamily="34" charset="0"/>
                        </a:rPr>
                        <a:t>or future employees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distributes funding according to established procedures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analyses the effectiveness of the VET funds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1000"/>
                        </a:spcAft>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proposes improvements in the funding mechanisms</a:t>
                      </a:r>
                      <a:endParaRPr lang="en-GB" sz="11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a:effectLst/>
                          <a:latin typeface="Arial" panose="020B0604020202020204" pitchFamily="34" charset="0"/>
                          <a:ea typeface="Calibri" panose="020F0502020204030204" pitchFamily="34" charset="0"/>
                          <a:cs typeface="Arial" panose="020B0604020202020204" pitchFamily="34" charset="0"/>
                        </a:rPr>
                        <a:t>Is able to:</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represent the interests of the social partners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interpret the different needs of social partners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keep goals, strategies and plans in mind during planning, distribution and proposals</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spcAft>
                          <a:spcPts val="1000"/>
                        </a:spcAft>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maintain a long- and short-term view of the financial situation</a:t>
                      </a:r>
                      <a:endParaRPr lang="en-GB" sz="1100">
                        <a:effectLst/>
                        <a:latin typeface="Arial" panose="020B0604020202020204" pitchFamily="34" charset="0"/>
                        <a:ea typeface="Calibri" panose="020F0502020204030204" pitchFamily="34" charset="0"/>
                        <a:cs typeface="Arial" panose="020B0604020202020204" pitchFamily="34" charset="0"/>
                      </a:endParaRPr>
                    </a:p>
                    <a:p>
                      <a:pPr>
                        <a:spcAft>
                          <a:spcPts val="1000"/>
                        </a:spcAft>
                      </a:pPr>
                      <a:r>
                        <a:rPr lang="en-GB" sz="1100" b="1">
                          <a:effectLst/>
                          <a:latin typeface="Arial" panose="020B0604020202020204" pitchFamily="34" charset="0"/>
                          <a:ea typeface="Calibri" panose="020F0502020204030204" pitchFamily="34" charset="0"/>
                          <a:cs typeface="Arial" panose="020B0604020202020204" pitchFamily="34" charset="0"/>
                        </a:rPr>
                        <a:t>Has knowledge of:</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100" b="1">
                          <a:effectLst/>
                          <a:latin typeface="Arial" panose="020B0604020202020204" pitchFamily="34" charset="0"/>
                          <a:ea typeface="Calibri" panose="020F0502020204030204" pitchFamily="34" charset="0"/>
                          <a:cs typeface="Arial" panose="020B0604020202020204" pitchFamily="34" charset="0"/>
                        </a:rPr>
                        <a:t>the various funds and funding mechanisms of VET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r>
                        <a:rPr lang="en-GB" sz="1100" b="1">
                          <a:effectLst/>
                          <a:latin typeface="Arial" panose="020B0604020202020204" pitchFamily="34" charset="0"/>
                          <a:ea typeface="Calibri" panose="020F0502020204030204" pitchFamily="34" charset="0"/>
                          <a:cs typeface="Arial" panose="020B0604020202020204" pitchFamily="34" charset="0"/>
                        </a:rPr>
                        <a:t> </a:t>
                      </a:r>
                      <a:endParaRPr lang="en-GB" sz="1100">
                        <a:effectLst/>
                        <a:latin typeface="Arial" panose="020B0604020202020204" pitchFamily="34" charset="0"/>
                        <a:ea typeface="Calibri" panose="020F0502020204030204" pitchFamily="34" charset="0"/>
                        <a:cs typeface="Arial" panose="020B0604020202020204" pitchFamily="34" charset="0"/>
                      </a:endParaRPr>
                    </a:p>
                    <a:p>
                      <a:pPr marL="457200">
                        <a:spcAft>
                          <a:spcPts val="1000"/>
                        </a:spcAft>
                      </a:pPr>
                      <a:r>
                        <a:rPr lang="en-GB" sz="1100" b="1">
                          <a:effectLst/>
                          <a:latin typeface="Arial" panose="020B0604020202020204" pitchFamily="34" charset="0"/>
                          <a:ea typeface="Calibri" panose="020F0502020204030204" pitchFamily="34" charset="0"/>
                          <a:cs typeface="Arial" panose="020B0604020202020204" pitchFamily="34" charset="0"/>
                        </a:rPr>
                        <a:t> </a:t>
                      </a: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54508" marR="54508"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tc>
                  <a:txBody>
                    <a:bodyPr/>
                    <a:lstStyle/>
                    <a:p>
                      <a:pPr>
                        <a:spcAft>
                          <a:spcPts val="1000"/>
                        </a:spcAft>
                      </a:pPr>
                      <a:r>
                        <a:rPr lang="en-GB" sz="1100" b="1" dirty="0">
                          <a:effectLst/>
                          <a:latin typeface="Arial" panose="020B0604020202020204" pitchFamily="34" charset="0"/>
                          <a:ea typeface="Calibri" panose="020F0502020204030204" pitchFamily="34" charset="0"/>
                          <a:cs typeface="Arial" panose="020B0604020202020204" pitchFamily="34" charset="0"/>
                        </a:rPr>
                        <a:t>Central or decentralised VET/HRD councils, sector councils, boards of VET agencies, training funds (</a:t>
                      </a:r>
                      <a:r>
                        <a:rPr lang="en-GB" sz="1100" b="1" dirty="0" err="1">
                          <a:effectLst/>
                          <a:latin typeface="Arial" panose="020B0604020202020204" pitchFamily="34" charset="0"/>
                          <a:ea typeface="Calibri" panose="020F0502020204030204" pitchFamily="34" charset="0"/>
                          <a:cs typeface="Arial" panose="020B0604020202020204" pitchFamily="34" charset="0"/>
                        </a:rPr>
                        <a:t>sectoral,national</a:t>
                      </a:r>
                      <a:r>
                        <a:rPr lang="en-GB" sz="1100" b="1" dirty="0">
                          <a:effectLst/>
                          <a:latin typeface="Arial" panose="020B0604020202020204" pitchFamily="34" charset="0"/>
                          <a:ea typeface="Calibri" panose="020F0502020204030204" pitchFamily="34" charset="0"/>
                          <a:cs typeface="Arial" panose="020B0604020202020204" pitchFamily="34" charset="0"/>
                        </a:rPr>
                        <a:t>, SME’s)</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4508" marR="54508" marT="0" marB="0">
                    <a:lnL w="12700" cap="flat" cmpd="sng" algn="ctr">
                      <a:solidFill>
                        <a:srgbClr val="E9EDAA"/>
                      </a:solidFill>
                      <a:prstDash val="solid"/>
                      <a:round/>
                      <a:headEnd type="none" w="med" len="med"/>
                      <a:tailEnd type="none" w="med" len="med"/>
                    </a:lnL>
                    <a:lnR w="12700" cap="flat" cmpd="sng" algn="ctr">
                      <a:solidFill>
                        <a:srgbClr val="E9EDAA"/>
                      </a:solidFill>
                      <a:prstDash val="solid"/>
                      <a:round/>
                      <a:headEnd type="none" w="med" len="med"/>
                      <a:tailEnd type="none" w="med" len="med"/>
                    </a:lnR>
                    <a:lnT w="12700" cap="flat" cmpd="sng" algn="ctr">
                      <a:solidFill>
                        <a:srgbClr val="E9EDAA"/>
                      </a:solidFill>
                      <a:prstDash val="solid"/>
                      <a:round/>
                      <a:headEnd type="none" w="med" len="med"/>
                      <a:tailEnd type="none" w="med" len="med"/>
                    </a:lnT>
                    <a:lnB w="19050" cap="flat" cmpd="sng" algn="ctr">
                      <a:solidFill>
                        <a:srgbClr val="DEE47F"/>
                      </a:solidFill>
                      <a:prstDash val="solid"/>
                      <a:round/>
                      <a:headEnd type="none" w="med" len="med"/>
                      <a:tailEnd type="none" w="med" len="med"/>
                    </a:lnB>
                  </a:tcPr>
                </a:tc>
                <a:extLst>
                  <a:ext uri="{0D108BD9-81ED-4DB2-BD59-A6C34878D82A}">
                    <a16:rowId xmlns:a16="http://schemas.microsoft.com/office/drawing/2014/main" val="821832947"/>
                  </a:ext>
                </a:extLst>
              </a:tr>
            </a:tbl>
          </a:graphicData>
        </a:graphic>
      </p:graphicFrame>
    </p:spTree>
    <p:extLst>
      <p:ext uri="{BB962C8B-B14F-4D97-AF65-F5344CB8AC3E}">
        <p14:creationId xmlns:p14="http://schemas.microsoft.com/office/powerpoint/2010/main" val="40017686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a:xfrm>
            <a:off x="365124" y="1203324"/>
            <a:ext cx="8413749" cy="3168625"/>
          </a:xfrm>
        </p:spPr>
        <p:txBody>
          <a:bodyPr>
            <a:normAutofit/>
          </a:bodyPr>
          <a:lstStyle/>
          <a:p>
            <a:r>
              <a:rPr lang="en-US" b="1" dirty="0"/>
              <a:t>functions of social partners vary from system to system in a given country or region </a:t>
            </a:r>
            <a:r>
              <a:rPr lang="en-US" dirty="0"/>
              <a:t>:</a:t>
            </a:r>
          </a:p>
          <a:p>
            <a:r>
              <a:rPr lang="en-US" dirty="0"/>
              <a:t>     •	national/central councils for VET or HRD </a:t>
            </a:r>
          </a:p>
          <a:p>
            <a:r>
              <a:rPr lang="en-US" dirty="0"/>
              <a:t>     •	councils under different ministries;</a:t>
            </a:r>
          </a:p>
          <a:p>
            <a:r>
              <a:rPr lang="en-US" dirty="0"/>
              <a:t>     •	regional/decentralized councils;</a:t>
            </a:r>
          </a:p>
          <a:p>
            <a:r>
              <a:rPr lang="en-US" dirty="0"/>
              <a:t>     •	sector councils (economic sectors); Training Funds</a:t>
            </a:r>
          </a:p>
          <a:p>
            <a:r>
              <a:rPr lang="en-US" dirty="0"/>
              <a:t>     •	councils of VET agencies;</a:t>
            </a:r>
          </a:p>
          <a:p>
            <a:r>
              <a:rPr lang="en-US" dirty="0"/>
              <a:t>     •	councils at VET center level.</a:t>
            </a:r>
          </a:p>
          <a:p>
            <a:endParaRPr lang="en-US" dirty="0"/>
          </a:p>
          <a:p>
            <a:endParaRPr lang="en-US" dirty="0"/>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552457"/>
          </a:xfrm>
        </p:spPr>
        <p:txBody>
          <a:bodyPr/>
          <a:lstStyle/>
          <a:p>
            <a:r>
              <a:rPr lang="it-IT" dirty="0" err="1"/>
              <a:t>Involvement</a:t>
            </a:r>
            <a:r>
              <a:rPr lang="it-IT" dirty="0"/>
              <a:t> of social partners </a:t>
            </a:r>
            <a:r>
              <a:rPr lang="it-IT" dirty="0" err="1"/>
              <a:t>how</a:t>
            </a:r>
            <a:r>
              <a:rPr lang="it-IT" dirty="0"/>
              <a:t> and </a:t>
            </a:r>
            <a:r>
              <a:rPr lang="it-IT" dirty="0" err="1"/>
              <a:t>where</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35776375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7705DC-F650-0D67-BA80-8146FDB8EA8D}"/>
              </a:ext>
            </a:extLst>
          </p:cNvPr>
          <p:cNvSpPr>
            <a:spLocks noGrp="1"/>
          </p:cNvSpPr>
          <p:nvPr>
            <p:ph sz="quarter" idx="11"/>
          </p:nvPr>
        </p:nvSpPr>
        <p:spPr/>
        <p:txBody>
          <a:bodyPr>
            <a:normAutofit/>
          </a:bodyPr>
          <a:lstStyle/>
          <a:p>
            <a:endParaRPr lang="en-US" dirty="0"/>
          </a:p>
          <a:p>
            <a:endParaRPr lang="en-US" dirty="0"/>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GB" dirty="0"/>
          </a:p>
        </p:txBody>
      </p:sp>
      <p:sp>
        <p:nvSpPr>
          <p:cNvPr id="3" name="Title 2">
            <a:extLst>
              <a:ext uri="{FF2B5EF4-FFF2-40B4-BE49-F238E27FC236}">
                <a16:creationId xmlns:a16="http://schemas.microsoft.com/office/drawing/2014/main" id="{4AB7751E-5A22-A0AE-1D75-93B444E82E6A}"/>
              </a:ext>
            </a:extLst>
          </p:cNvPr>
          <p:cNvSpPr>
            <a:spLocks noGrp="1"/>
          </p:cNvSpPr>
          <p:nvPr>
            <p:ph type="title"/>
          </p:nvPr>
        </p:nvSpPr>
        <p:spPr>
          <a:xfrm>
            <a:off x="365125" y="435117"/>
            <a:ext cx="8413749" cy="4080849"/>
          </a:xfrm>
        </p:spPr>
        <p:txBody>
          <a:bodyPr/>
          <a:lstStyle/>
          <a:p>
            <a:r>
              <a:rPr lang="en-US" dirty="0"/>
              <a:t>Exercises : 10 Minutes group discussion</a:t>
            </a:r>
            <a:br>
              <a:rPr lang="en-US" dirty="0"/>
            </a:br>
            <a:br>
              <a:rPr lang="en-US" dirty="0"/>
            </a:br>
            <a:r>
              <a:rPr lang="en-US" sz="1800" dirty="0"/>
              <a:t>Indicate in which functions social partners are involved by yes or NO and if yes describe briefly HOW they are involved ?</a:t>
            </a:r>
            <a:br>
              <a:rPr lang="en-US" sz="1800" dirty="0"/>
            </a:br>
            <a:br>
              <a:rPr lang="en-US" dirty="0"/>
            </a:br>
            <a:endParaRPr lang="en-US" dirty="0"/>
          </a:p>
        </p:txBody>
      </p:sp>
      <p:sp>
        <p:nvSpPr>
          <p:cNvPr id="5" name="Footer Placeholder 4">
            <a:extLst>
              <a:ext uri="{FF2B5EF4-FFF2-40B4-BE49-F238E27FC236}">
                <a16:creationId xmlns:a16="http://schemas.microsoft.com/office/drawing/2014/main" id="{31F16BF6-0AAD-EE20-2F3E-E43E523495FD}"/>
              </a:ext>
            </a:extLst>
          </p:cNvPr>
          <p:cNvSpPr>
            <a:spLocks noGrp="1"/>
          </p:cNvSpPr>
          <p:nvPr>
            <p:ph type="ftr" sz="quarter" idx="13"/>
          </p:nvPr>
        </p:nvSpPr>
        <p:spPr/>
        <p:txBody>
          <a:bodyPr/>
          <a:lstStyle/>
          <a:p>
            <a:r>
              <a:rPr lang="sv-SE"/>
              <a:t>INTPA VET Training Malawi 8-10/2022</a:t>
            </a:r>
            <a:endParaRPr lang="en-GB" dirty="0"/>
          </a:p>
        </p:txBody>
      </p:sp>
      <p:pic>
        <p:nvPicPr>
          <p:cNvPr id="11" name="Picture 10">
            <a:extLst>
              <a:ext uri="{FF2B5EF4-FFF2-40B4-BE49-F238E27FC236}">
                <a16:creationId xmlns:a16="http://schemas.microsoft.com/office/drawing/2014/main" id="{1AB520B2-5B7D-FEFA-28A6-AB26490843BE}"/>
              </a:ext>
            </a:extLst>
          </p:cNvPr>
          <p:cNvPicPr>
            <a:picLocks noChangeAspect="1"/>
          </p:cNvPicPr>
          <p:nvPr/>
        </p:nvPicPr>
        <p:blipFill>
          <a:blip r:embed="rId2"/>
          <a:stretch>
            <a:fillRect/>
          </a:stretch>
        </p:blipFill>
        <p:spPr>
          <a:xfrm>
            <a:off x="365123" y="1837181"/>
            <a:ext cx="8413749" cy="2390331"/>
          </a:xfrm>
          <a:prstGeom prst="rect">
            <a:avLst/>
          </a:prstGeom>
        </p:spPr>
      </p:pic>
    </p:spTree>
    <p:extLst>
      <p:ext uri="{BB962C8B-B14F-4D97-AF65-F5344CB8AC3E}">
        <p14:creationId xmlns:p14="http://schemas.microsoft.com/office/powerpoint/2010/main" val="1961251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47705DC-F650-0D67-BA80-8146FDB8EA8D}"/>
              </a:ext>
            </a:extLst>
          </p:cNvPr>
          <p:cNvSpPr>
            <a:spLocks noGrp="1"/>
          </p:cNvSpPr>
          <p:nvPr>
            <p:ph sz="quarter" idx="11"/>
          </p:nvPr>
        </p:nvSpPr>
        <p:spPr/>
        <p:txBody>
          <a:bodyPr>
            <a:normAutofit/>
          </a:bodyPr>
          <a:lstStyle/>
          <a:p>
            <a:endParaRPr lang="en-US" dirty="0"/>
          </a:p>
          <a:p>
            <a:endParaRPr lang="en-US" dirty="0"/>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GB" dirty="0"/>
          </a:p>
        </p:txBody>
      </p:sp>
      <p:sp>
        <p:nvSpPr>
          <p:cNvPr id="3" name="Title 2">
            <a:extLst>
              <a:ext uri="{FF2B5EF4-FFF2-40B4-BE49-F238E27FC236}">
                <a16:creationId xmlns:a16="http://schemas.microsoft.com/office/drawing/2014/main" id="{4AB7751E-5A22-A0AE-1D75-93B444E82E6A}"/>
              </a:ext>
            </a:extLst>
          </p:cNvPr>
          <p:cNvSpPr>
            <a:spLocks noGrp="1"/>
          </p:cNvSpPr>
          <p:nvPr>
            <p:ph type="title"/>
          </p:nvPr>
        </p:nvSpPr>
        <p:spPr>
          <a:xfrm>
            <a:off x="365125" y="411510"/>
            <a:ext cx="8413749" cy="4080849"/>
          </a:xfrm>
        </p:spPr>
        <p:txBody>
          <a:bodyPr>
            <a:normAutofit fontScale="90000"/>
          </a:bodyPr>
          <a:lstStyle/>
          <a:p>
            <a:r>
              <a:rPr lang="en-US" dirty="0"/>
              <a:t>Exercises : 10 Minutes group discussion</a:t>
            </a:r>
            <a:br>
              <a:rPr lang="en-US" dirty="0"/>
            </a:br>
            <a:br>
              <a:rPr lang="en-US" dirty="0"/>
            </a:br>
            <a:br>
              <a:rPr lang="en-US" dirty="0"/>
            </a:br>
            <a:br>
              <a:rPr lang="en-US" dirty="0"/>
            </a:br>
            <a:r>
              <a:rPr lang="en-US" dirty="0">
                <a:solidFill>
                  <a:schemeClr val="tx1"/>
                </a:solidFill>
              </a:rPr>
              <a:t>DESCRIBE where they need to be involved more and how in your country/CONTEXT ?  </a:t>
            </a:r>
            <a:br>
              <a:rPr lang="en-US" dirty="0">
                <a:solidFill>
                  <a:schemeClr val="tx1"/>
                </a:solidFill>
              </a:rPr>
            </a:br>
            <a:br>
              <a:rPr lang="en-US" dirty="0">
                <a:solidFill>
                  <a:schemeClr val="tx1"/>
                </a:solidFill>
              </a:rPr>
            </a:br>
            <a:br>
              <a:rPr lang="en-US" dirty="0"/>
            </a:br>
            <a:br>
              <a:rPr lang="en-US" dirty="0"/>
            </a:br>
            <a:br>
              <a:rPr lang="en-US" dirty="0"/>
            </a:br>
            <a:r>
              <a:rPr lang="en-US" dirty="0">
                <a:solidFill>
                  <a:schemeClr val="tx1"/>
                </a:solidFill>
              </a:rPr>
              <a:t>WHAT can to be done (EUD INTERVENTIONS) to make it happen ?</a:t>
            </a:r>
            <a:br>
              <a:rPr lang="en-US" dirty="0">
                <a:solidFill>
                  <a:schemeClr val="tx1"/>
                </a:solidFill>
              </a:rPr>
            </a:br>
            <a:br>
              <a:rPr lang="en-US" dirty="0"/>
            </a:br>
            <a:br>
              <a:rPr lang="en-US" dirty="0"/>
            </a:br>
            <a:br>
              <a:rPr lang="en-US" dirty="0"/>
            </a:br>
            <a:endParaRPr lang="en-US" dirty="0"/>
          </a:p>
        </p:txBody>
      </p:sp>
      <p:sp>
        <p:nvSpPr>
          <p:cNvPr id="5" name="Footer Placeholder 4">
            <a:extLst>
              <a:ext uri="{FF2B5EF4-FFF2-40B4-BE49-F238E27FC236}">
                <a16:creationId xmlns:a16="http://schemas.microsoft.com/office/drawing/2014/main" id="{31F16BF6-0AAD-EE20-2F3E-E43E523495FD}"/>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14838686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lstStyle/>
          <a:p>
            <a:pPr marL="342900" indent="-342900">
              <a:buFont typeface="+mj-lt"/>
              <a:buAutoNum type="arabicPeriod"/>
            </a:pPr>
            <a:r>
              <a:rPr lang="en-GB" sz="2000" dirty="0"/>
              <a:t>Why is it important to have social dialogue the social partners in Skills development and VET reforms</a:t>
            </a:r>
          </a:p>
          <a:p>
            <a:pPr marL="342900" indent="-342900">
              <a:buFont typeface="+mj-lt"/>
              <a:buAutoNum type="arabicPeriod"/>
            </a:pPr>
            <a:r>
              <a:rPr lang="en-GB" sz="2000" dirty="0"/>
              <a:t>Understanding the role of social partners in skills development policies at all levels</a:t>
            </a:r>
          </a:p>
          <a:p>
            <a:pPr marL="342900" indent="-342900">
              <a:buFont typeface="+mj-lt"/>
              <a:buAutoNum type="arabicPeriod"/>
            </a:pPr>
            <a:r>
              <a:rPr lang="en-GB" sz="2000" dirty="0"/>
              <a:t>Mechanisms to include social partners</a:t>
            </a:r>
          </a:p>
          <a:p>
            <a:r>
              <a:rPr lang="en-GB" sz="2000" dirty="0"/>
              <a:t>4.  Exercises</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p:txBody>
          <a:bodyPr/>
          <a:lstStyle/>
          <a:p>
            <a:r>
              <a:rPr lang="en-US" dirty="0">
                <a:solidFill>
                  <a:schemeClr val="bg2"/>
                </a:solidFill>
              </a:rPr>
              <a:t>T</a:t>
            </a:r>
            <a:r>
              <a:rPr lang="en-GB" dirty="0">
                <a:solidFill>
                  <a:schemeClr val="bg2"/>
                </a:solidFill>
              </a:rPr>
              <a:t>his session </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1847316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A4091D51-F938-2F4A-327C-373F539A67B9}"/>
              </a:ext>
            </a:extLst>
          </p:cNvPr>
          <p:cNvGraphicFramePr>
            <a:graphicFrameLocks noGrp="1"/>
          </p:cNvGraphicFramePr>
          <p:nvPr>
            <p:ph sz="quarter" idx="11"/>
            <p:extLst>
              <p:ext uri="{D42A27DB-BD31-4B8C-83A1-F6EECF244321}">
                <p14:modId xmlns:p14="http://schemas.microsoft.com/office/powerpoint/2010/main" val="4118302453"/>
              </p:ext>
            </p:extLst>
          </p:nvPr>
        </p:nvGraphicFramePr>
        <p:xfrm>
          <a:off x="365125" y="1203325"/>
          <a:ext cx="8413750" cy="30241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id="{B23FAE4A-4A3F-9B28-BE78-D1ADFA4D4822}"/>
              </a:ext>
            </a:extLst>
          </p:cNvPr>
          <p:cNvSpPr>
            <a:spLocks noGrp="1"/>
          </p:cNvSpPr>
          <p:nvPr>
            <p:ph type="title"/>
          </p:nvPr>
        </p:nvSpPr>
        <p:spPr>
          <a:xfrm>
            <a:off x="323528" y="435117"/>
            <a:ext cx="8413749" cy="552457"/>
          </a:xfrm>
        </p:spPr>
        <p:txBody>
          <a:bodyPr/>
          <a:lstStyle/>
          <a:p>
            <a:r>
              <a:rPr lang="en-US" dirty="0"/>
              <a:t>1/ Why is it important: FIVE CATEGORIES FOR SUCCESFULL REFORMS (EVIDENCE BASED)</a:t>
            </a:r>
            <a:endParaRPr lang="en-GB" dirty="0"/>
          </a:p>
        </p:txBody>
      </p:sp>
      <p:sp>
        <p:nvSpPr>
          <p:cNvPr id="4" name="Footer Placeholder 3">
            <a:extLst>
              <a:ext uri="{FF2B5EF4-FFF2-40B4-BE49-F238E27FC236}">
                <a16:creationId xmlns:a16="http://schemas.microsoft.com/office/drawing/2014/main" id="{01370C23-1550-4D27-139E-71EF823F1BA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981631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a:xfrm>
            <a:off x="400998" y="1203325"/>
            <a:ext cx="8413749" cy="3024188"/>
          </a:xfrm>
        </p:spPr>
        <p:txBody>
          <a:bodyPr/>
          <a:lstStyle/>
          <a:p>
            <a:endParaRPr lang="en-GB"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35117"/>
            <a:ext cx="8413749" cy="3792396"/>
          </a:xfrm>
        </p:spPr>
        <p:txBody>
          <a:bodyPr/>
          <a:lstStyle/>
          <a:p>
            <a:br>
              <a:rPr lang="en-US" dirty="0">
                <a:solidFill>
                  <a:schemeClr val="bg2"/>
                </a:solidFill>
              </a:rPr>
            </a:br>
            <a:r>
              <a:rPr lang="en-US" dirty="0">
                <a:solidFill>
                  <a:schemeClr val="bg2"/>
                </a:solidFill>
              </a:rPr>
              <a:t>QUESTIONs: </a:t>
            </a:r>
            <a:br>
              <a:rPr lang="en-US" dirty="0">
                <a:solidFill>
                  <a:schemeClr val="bg2"/>
                </a:solidFill>
              </a:rPr>
            </a:br>
            <a:br>
              <a:rPr lang="en-US" dirty="0">
                <a:solidFill>
                  <a:schemeClr val="bg2"/>
                </a:solidFill>
              </a:rPr>
            </a:br>
            <a:r>
              <a:rPr lang="en-US" dirty="0">
                <a:solidFill>
                  <a:schemeClr val="bg2"/>
                </a:solidFill>
              </a:rPr>
              <a:t>Social partners ? About whom we are talking ?</a:t>
            </a:r>
            <a:br>
              <a:rPr lang="en-US" dirty="0">
                <a:solidFill>
                  <a:schemeClr val="bg2"/>
                </a:solidFill>
              </a:rPr>
            </a:br>
            <a:br>
              <a:rPr lang="en-US" dirty="0">
                <a:solidFill>
                  <a:schemeClr val="bg2"/>
                </a:solidFill>
              </a:rPr>
            </a:br>
            <a:r>
              <a:rPr lang="en-US" dirty="0">
                <a:solidFill>
                  <a:schemeClr val="bg2"/>
                </a:solidFill>
              </a:rPr>
              <a:t>What is social dialogue in skills development and policies ?</a:t>
            </a:r>
            <a:br>
              <a:rPr lang="en-US" dirty="0">
                <a:solidFill>
                  <a:schemeClr val="bg2"/>
                </a:solidFill>
              </a:rPr>
            </a:br>
            <a:br>
              <a:rPr lang="en-US" dirty="0">
                <a:solidFill>
                  <a:schemeClr val="bg2"/>
                </a:solidFill>
              </a:rPr>
            </a:br>
            <a:r>
              <a:rPr lang="en-US" dirty="0">
                <a:solidFill>
                  <a:schemeClr val="bg2"/>
                </a:solidFill>
              </a:rPr>
              <a:t>What is Capacity of social partners ? </a:t>
            </a:r>
            <a:r>
              <a:rPr lang="en-GB" dirty="0">
                <a:solidFill>
                  <a:schemeClr val="bg2"/>
                </a:solidFill>
              </a:rPr>
              <a:t> </a:t>
            </a:r>
            <a:br>
              <a:rPr lang="en-GB" dirty="0">
                <a:solidFill>
                  <a:schemeClr val="bg2"/>
                </a:solidFill>
              </a:rPr>
            </a:br>
            <a:br>
              <a:rPr lang="en-GB" dirty="0">
                <a:solidFill>
                  <a:schemeClr val="bg2"/>
                </a:solidFill>
              </a:rPr>
            </a:br>
            <a:r>
              <a:rPr lang="en-GB" dirty="0">
                <a:solidFill>
                  <a:schemeClr val="bg2"/>
                </a:solidFill>
              </a:rPr>
              <a:t>How are social partners involved in SKILLS policies and VET ? </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1569064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lstStyle/>
          <a:p>
            <a:r>
              <a:rPr lang="en-US" dirty="0"/>
              <a:t>“</a:t>
            </a:r>
            <a:r>
              <a:rPr lang="en-US" sz="1800" b="1" i="1" dirty="0"/>
              <a:t>Social partners represent employers’ associations and trade unions, thus reflecting the two sides of social dialogue/industry (ILO; </a:t>
            </a:r>
            <a:r>
              <a:rPr lang="en-US" sz="1800" b="1" i="1" dirty="0" err="1"/>
              <a:t>Cedefop</a:t>
            </a:r>
            <a:r>
              <a:rPr lang="en-US" sz="1800" b="1" i="1" dirty="0"/>
              <a:t>, 2008; ETF, 2012)”.</a:t>
            </a:r>
            <a:endParaRPr lang="en-GB" sz="1800" b="1" i="1" dirty="0"/>
          </a:p>
          <a:p>
            <a:pPr marL="285750" indent="-285750">
              <a:buFont typeface="Arial" panose="020B0604020202020204" pitchFamily="34" charset="0"/>
              <a:buChar char="•"/>
            </a:pPr>
            <a:endParaRPr lang="en-US" sz="1800" b="1" i="1" dirty="0"/>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p:txBody>
          <a:bodyPr/>
          <a:lstStyle/>
          <a:p>
            <a:r>
              <a:rPr lang="en-US" dirty="0" err="1">
                <a:solidFill>
                  <a:schemeClr val="bg2"/>
                </a:solidFill>
              </a:rPr>
              <a:t>SoCIAL</a:t>
            </a:r>
            <a:r>
              <a:rPr lang="en-US" dirty="0">
                <a:solidFill>
                  <a:schemeClr val="bg2"/>
                </a:solidFill>
              </a:rPr>
              <a:t> PARTNERS </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3397422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lstStyle/>
          <a:p>
            <a:endParaRPr lang="en-US" sz="1800" b="1" dirty="0"/>
          </a:p>
          <a:p>
            <a:r>
              <a:rPr lang="en-US" sz="1800" b="1" dirty="0"/>
              <a:t>The process of exchange between social partners to promote consultation and collective bargaining. Social dialogue can be bipartite (involving representatives of workers and employers) or tripartite (also involving public authorities and civil society). It can take place at various levels, namely company, sectoral/cross-sectoral and local, regional, national or transnational levels (</a:t>
            </a:r>
            <a:r>
              <a:rPr lang="en-US" sz="1800" b="1" dirty="0" err="1"/>
              <a:t>Cedefop</a:t>
            </a:r>
            <a:r>
              <a:rPr lang="en-US" sz="1800" b="1" dirty="0"/>
              <a:t>, 2014) </a:t>
            </a:r>
            <a:r>
              <a:rPr lang="en-US" dirty="0"/>
              <a:t>. </a:t>
            </a:r>
            <a:endParaRPr lang="en-GB" sz="1800" b="1" i="1" dirty="0"/>
          </a:p>
          <a:p>
            <a:pPr marL="285750" indent="-285750">
              <a:buFont typeface="Arial" panose="020B0604020202020204" pitchFamily="34" charset="0"/>
              <a:buChar char="•"/>
            </a:pPr>
            <a:endParaRPr lang="en-US" sz="1800" b="1" i="1" dirty="0"/>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p:txBody>
          <a:bodyPr/>
          <a:lstStyle/>
          <a:p>
            <a:r>
              <a:rPr lang="en-US" dirty="0">
                <a:solidFill>
                  <a:schemeClr val="bg2"/>
                </a:solidFill>
              </a:rPr>
              <a:t>Social Dialogue general</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3411094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normAutofit fontScale="55000" lnSpcReduction="20000"/>
          </a:bodyPr>
          <a:lstStyle/>
          <a:p>
            <a:endParaRPr lang="en-US" sz="1800" b="1" i="1" dirty="0"/>
          </a:p>
          <a:p>
            <a:pPr marL="285750" indent="-285750">
              <a:buFont typeface="Arial" panose="020B0604020202020204" pitchFamily="34" charset="0"/>
              <a:buChar char="•"/>
            </a:pPr>
            <a:r>
              <a:rPr lang="en-US" sz="2600" b="1" i="1" dirty="0"/>
              <a:t>is the process of exchanges about VET. </a:t>
            </a:r>
          </a:p>
          <a:p>
            <a:pPr marL="285750" indent="-285750">
              <a:buFont typeface="Arial" panose="020B0604020202020204" pitchFamily="34" charset="0"/>
              <a:buChar char="•"/>
            </a:pPr>
            <a:r>
              <a:rPr lang="en-US" sz="2600" b="1" i="1" dirty="0"/>
              <a:t>It concerns the integration of social partners in the three dimensions of any VET system: </a:t>
            </a:r>
            <a:r>
              <a:rPr lang="en-US" sz="2600" b="1" i="1" dirty="0">
                <a:solidFill>
                  <a:srgbClr val="FF0000"/>
                </a:solidFill>
              </a:rPr>
              <a:t>what to teach, how to teach and how to govern the overall system. </a:t>
            </a:r>
          </a:p>
          <a:p>
            <a:pPr marL="285750" indent="-285750">
              <a:buFont typeface="Arial" panose="020B0604020202020204" pitchFamily="34" charset="0"/>
              <a:buChar char="•"/>
            </a:pPr>
            <a:r>
              <a:rPr lang="en-US" sz="2600" b="1" i="1" dirty="0"/>
              <a:t>The social partners mediate between the world of work and education. </a:t>
            </a:r>
          </a:p>
          <a:p>
            <a:pPr marL="285750" indent="-285750">
              <a:buFont typeface="Arial" panose="020B0604020202020204" pitchFamily="34" charset="0"/>
              <a:buChar char="•"/>
            </a:pPr>
            <a:r>
              <a:rPr lang="en-US" sz="2600" b="1" i="1" dirty="0"/>
              <a:t>As they represent companies and employees and are institutionally integrated into the VET governance system, social partners contribute to the relevance, quality and legitimacy of VET systems </a:t>
            </a:r>
          </a:p>
          <a:p>
            <a:pPr marL="285750" indent="-285750">
              <a:buFont typeface="Arial" panose="020B0604020202020204" pitchFamily="34" charset="0"/>
              <a:buChar char="•"/>
            </a:pPr>
            <a:r>
              <a:rPr lang="en-US" sz="2600" b="1" i="1" dirty="0"/>
              <a:t>The dialogue usually takes place through cooperation mechanisms between VET stakeholders.</a:t>
            </a:r>
          </a:p>
          <a:p>
            <a:pPr marL="285750" indent="-285750">
              <a:buFont typeface="Arial" panose="020B0604020202020204" pitchFamily="34" charset="0"/>
              <a:buChar char="•"/>
            </a:pPr>
            <a:r>
              <a:rPr lang="en-US" sz="2600" b="1" i="1" dirty="0"/>
              <a:t> Social dialogue in VET is part of the multi-level governance system of VET in which social partners are involved. The dialogue and cooperation take place at different levels of the VET policy cycle. </a:t>
            </a:r>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p:txBody>
          <a:bodyPr/>
          <a:lstStyle/>
          <a:p>
            <a:r>
              <a:rPr lang="en-US" dirty="0">
                <a:solidFill>
                  <a:schemeClr val="bg2"/>
                </a:solidFill>
              </a:rPr>
              <a:t>Social Dialogue in skills development/VET policies </a:t>
            </a:r>
            <a:endParaRPr lang="it-IT" dirty="0"/>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282885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normAutofit fontScale="92500" lnSpcReduction="20000"/>
          </a:bodyPr>
          <a:lstStyle/>
          <a:p>
            <a:endParaRPr lang="en-US" sz="1800" b="1" i="1" dirty="0"/>
          </a:p>
          <a:p>
            <a:r>
              <a:rPr lang="en-US" sz="1800" b="1" i="1" dirty="0"/>
              <a:t>Many definitions Most models include three levels of capacity building :</a:t>
            </a:r>
          </a:p>
          <a:p>
            <a:r>
              <a:rPr lang="en-US" sz="1800" b="1" i="1" dirty="0"/>
              <a:t>Namely the </a:t>
            </a:r>
            <a:r>
              <a:rPr lang="en-US" sz="1800" b="1" i="1" dirty="0">
                <a:solidFill>
                  <a:srgbClr val="FF0000"/>
                </a:solidFill>
              </a:rPr>
              <a:t>individual, </a:t>
            </a:r>
            <a:r>
              <a:rPr lang="en-US" sz="1800" b="1" i="1" dirty="0" err="1">
                <a:solidFill>
                  <a:srgbClr val="FF0000"/>
                </a:solidFill>
              </a:rPr>
              <a:t>organisation</a:t>
            </a:r>
            <a:r>
              <a:rPr lang="en-US" sz="1800" b="1" i="1" dirty="0">
                <a:solidFill>
                  <a:srgbClr val="FF0000"/>
                </a:solidFill>
              </a:rPr>
              <a:t> and system levels</a:t>
            </a:r>
            <a:r>
              <a:rPr lang="en-US" sz="1800" b="1" i="1" dirty="0"/>
              <a:t>. </a:t>
            </a:r>
          </a:p>
          <a:p>
            <a:r>
              <a:rPr lang="en-US" sz="1800" b="1" i="1" dirty="0"/>
              <a:t>Capacity development is the process through which abilities are developed, strengthened, adapted and maintained over time at all levels. </a:t>
            </a:r>
          </a:p>
          <a:p>
            <a:r>
              <a:rPr lang="en-US" sz="1800" b="1" i="1" dirty="0"/>
              <a:t> It is about what and how to change, to develop and to sustain. </a:t>
            </a:r>
          </a:p>
          <a:p>
            <a:r>
              <a:rPr lang="en-US" sz="1800" b="1" i="1" dirty="0"/>
              <a:t>A definition:</a:t>
            </a:r>
          </a:p>
          <a:p>
            <a:pPr marL="285750" indent="-285750">
              <a:buFont typeface="Arial" panose="020B0604020202020204" pitchFamily="34" charset="0"/>
              <a:buChar char="•"/>
            </a:pPr>
            <a:r>
              <a:rPr lang="en-US" b="1" i="1" dirty="0"/>
              <a:t>‘The enhancement of the ability of the social partners to participate effectively in social dialogue (related to skills) at different levels (EU, national, sectoral, regional and company level)’”</a:t>
            </a:r>
          </a:p>
          <a:p>
            <a:pPr marL="285750" indent="-285750">
              <a:buFont typeface="Arial" panose="020B0604020202020204" pitchFamily="34" charset="0"/>
              <a:buChar char="•"/>
            </a:pPr>
            <a:endParaRPr lang="it-IT"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552457"/>
          </a:xfrm>
        </p:spPr>
        <p:txBody>
          <a:bodyPr/>
          <a:lstStyle/>
          <a:p>
            <a:r>
              <a:rPr lang="it-IT" dirty="0" err="1"/>
              <a:t>Capacity</a:t>
            </a:r>
            <a:r>
              <a:rPr lang="it-IT" dirty="0"/>
              <a:t> and </a:t>
            </a:r>
            <a:r>
              <a:rPr lang="it-IT" dirty="0" err="1"/>
              <a:t>Capacity</a:t>
            </a:r>
            <a:r>
              <a:rPr lang="it-IT" dirty="0"/>
              <a:t> Development social partners</a:t>
            </a:r>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28128382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7947C5-A327-480C-B9E4-B0644FEF076A}"/>
              </a:ext>
            </a:extLst>
          </p:cNvPr>
          <p:cNvSpPr>
            <a:spLocks noGrp="1"/>
          </p:cNvSpPr>
          <p:nvPr>
            <p:ph sz="quarter" idx="11"/>
          </p:nvPr>
        </p:nvSpPr>
        <p:spPr/>
        <p:txBody>
          <a:bodyPr>
            <a:normAutofit/>
          </a:bodyPr>
          <a:lstStyle/>
          <a:p>
            <a:r>
              <a:rPr lang="en-US" b="1" i="1" dirty="0"/>
              <a:t>Related to the governance functions in VET :</a:t>
            </a:r>
          </a:p>
          <a:p>
            <a:r>
              <a:rPr lang="en-US" b="1" i="1" dirty="0"/>
              <a:t> •	Formulation of VET national policy strategies;</a:t>
            </a:r>
          </a:p>
          <a:p>
            <a:r>
              <a:rPr lang="en-US" b="1" i="1" dirty="0"/>
              <a:t>•	Provision of a legal and normative framework; (input, advice)</a:t>
            </a:r>
          </a:p>
          <a:p>
            <a:r>
              <a:rPr lang="en-US" b="1" i="1" dirty="0"/>
              <a:t>•	</a:t>
            </a:r>
            <a:r>
              <a:rPr lang="en-US" b="1" i="1" dirty="0" err="1"/>
              <a:t>Mobilisation</a:t>
            </a:r>
            <a:r>
              <a:rPr lang="en-US" b="1" i="1" dirty="0"/>
              <a:t> of financial resources; (Levy systems)</a:t>
            </a:r>
          </a:p>
          <a:p>
            <a:r>
              <a:rPr lang="en-US" b="1" i="1" dirty="0"/>
              <a:t>•	Management of public and private partnerships for VET and skills provision;</a:t>
            </a:r>
          </a:p>
          <a:p>
            <a:r>
              <a:rPr lang="en-US" b="1" i="1" dirty="0"/>
              <a:t>•	evaluation and review of VET policies; (WBL-DUAL systems </a:t>
            </a:r>
            <a:r>
              <a:rPr lang="en-US" b="1" i="1" dirty="0" err="1"/>
              <a:t>etc</a:t>
            </a:r>
            <a:r>
              <a:rPr lang="en-US" b="1" i="1" dirty="0"/>
              <a:t>)</a:t>
            </a:r>
          </a:p>
          <a:p>
            <a:r>
              <a:rPr lang="en-US" b="1" i="1" dirty="0"/>
              <a:t>•	Research and development (R&amp;D) and data provision. (Surveys-SSC)</a:t>
            </a:r>
          </a:p>
          <a:p>
            <a:endParaRPr lang="en-US" b="1" i="1" dirty="0"/>
          </a:p>
        </p:txBody>
      </p:sp>
      <p:sp>
        <p:nvSpPr>
          <p:cNvPr id="3" name="Title 2">
            <a:extLst>
              <a:ext uri="{FF2B5EF4-FFF2-40B4-BE49-F238E27FC236}">
                <a16:creationId xmlns:a16="http://schemas.microsoft.com/office/drawing/2014/main" id="{74531128-5725-44F2-B90F-8CE6A7B37BC1}"/>
              </a:ext>
            </a:extLst>
          </p:cNvPr>
          <p:cNvSpPr>
            <a:spLocks noGrp="1"/>
          </p:cNvSpPr>
          <p:nvPr>
            <p:ph type="title"/>
          </p:nvPr>
        </p:nvSpPr>
        <p:spPr>
          <a:xfrm>
            <a:off x="365125" y="446920"/>
            <a:ext cx="8413749" cy="552457"/>
          </a:xfrm>
        </p:spPr>
        <p:txBody>
          <a:bodyPr/>
          <a:lstStyle/>
          <a:p>
            <a:r>
              <a:rPr lang="it-IT" dirty="0"/>
              <a:t>INDIVIDUAL </a:t>
            </a:r>
            <a:r>
              <a:rPr lang="it-IT" dirty="0" err="1"/>
              <a:t>Capacity</a:t>
            </a:r>
            <a:r>
              <a:rPr lang="it-IT" dirty="0"/>
              <a:t> of Social partners</a:t>
            </a:r>
          </a:p>
        </p:txBody>
      </p:sp>
      <p:sp>
        <p:nvSpPr>
          <p:cNvPr id="5" name="Footer Placeholder 4">
            <a:extLst>
              <a:ext uri="{FF2B5EF4-FFF2-40B4-BE49-F238E27FC236}">
                <a16:creationId xmlns:a16="http://schemas.microsoft.com/office/drawing/2014/main" id="{82FB749B-4B61-4DCC-9E08-7FE625907078}"/>
              </a:ext>
            </a:extLst>
          </p:cNvPr>
          <p:cNvSpPr>
            <a:spLocks noGrp="1"/>
          </p:cNvSpPr>
          <p:nvPr>
            <p:ph type="ftr" sz="quarter" idx="13"/>
          </p:nvPr>
        </p:nvSpPr>
        <p:spPr/>
        <p:txBody>
          <a:bodyPr/>
          <a:lstStyle/>
          <a:p>
            <a:r>
              <a:rPr lang="sv-SE"/>
              <a:t>INTPA VET Training Malawi 8-10/2022</a:t>
            </a:r>
            <a:endParaRPr lang="en-GB" dirty="0"/>
          </a:p>
        </p:txBody>
      </p:sp>
    </p:spTree>
    <p:extLst>
      <p:ext uri="{BB962C8B-B14F-4D97-AF65-F5344CB8AC3E}">
        <p14:creationId xmlns:p14="http://schemas.microsoft.com/office/powerpoint/2010/main" val="13218719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c2b5e03d6ff2dac033996b556dbe18189b89c2ec"/>
</p:tagLst>
</file>

<file path=ppt/theme/theme1.xml><?xml version="1.0" encoding="utf-8"?>
<a:theme xmlns:a="http://schemas.openxmlformats.org/drawingml/2006/main" name="ETF Template - Blue">
  <a:themeElements>
    <a:clrScheme name="ETF">
      <a:dk1>
        <a:sysClr val="windowText" lastClr="000000"/>
      </a:dk1>
      <a:lt1>
        <a:sysClr val="window" lastClr="FFFFFF"/>
      </a:lt1>
      <a:dk2>
        <a:srgbClr val="455560"/>
      </a:dk2>
      <a:lt2>
        <a:srgbClr val="0092BB"/>
      </a:lt2>
      <a:accent1>
        <a:srgbClr val="66BED6"/>
      </a:accent1>
      <a:accent2>
        <a:srgbClr val="CBD300"/>
      </a:accent2>
      <a:accent3>
        <a:srgbClr val="DC006B"/>
      </a:accent3>
      <a:accent4>
        <a:srgbClr val="FFDC00"/>
      </a:accent4>
      <a:accent5>
        <a:srgbClr val="009CDA"/>
      </a:accent5>
      <a:accent6>
        <a:srgbClr val="F39900"/>
      </a:accent6>
      <a:hlink>
        <a:srgbClr val="DC006B"/>
      </a:hlink>
      <a:folHlink>
        <a:srgbClr val="750D68"/>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E605446CC665A48A81EE6EB83C8EB71" ma:contentTypeVersion="6" ma:contentTypeDescription="Create a new document." ma:contentTypeScope="" ma:versionID="6a2861f81a8f021827eaf651b10e0dce">
  <xsd:schema xmlns:xsd="http://www.w3.org/2001/XMLSchema" xmlns:xs="http://www.w3.org/2001/XMLSchema" xmlns:p="http://schemas.microsoft.com/office/2006/metadata/properties" xmlns:ns2="db2ac159-ab1f-4eee-9445-534d17aac9c4" xmlns:ns3="d6b2250c-dc3b-4a20-965d-62ac2eebb400" targetNamespace="http://schemas.microsoft.com/office/2006/metadata/properties" ma:root="true" ma:fieldsID="0b9f032d10bbeabd82445d8481f5e782" ns2:_="" ns3:_="">
    <xsd:import namespace="db2ac159-ab1f-4eee-9445-534d17aac9c4"/>
    <xsd:import namespace="d6b2250c-dc3b-4a20-965d-62ac2eebb40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2ac159-ab1f-4eee-9445-534d17aac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b2250c-dc3b-4a20-965d-62ac2eebb40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EA3865-AB0B-4AE0-9B01-243498219D6D}">
  <ds:schemaRefs>
    <ds:schemaRef ds:uri="http://purl.org/dc/elements/1.1/"/>
    <ds:schemaRef ds:uri="http://schemas.microsoft.com/office/2006/documentManagement/types"/>
    <ds:schemaRef ds:uri="b584c5ee-c9d1-4995-8d2d-128e31499c3c"/>
    <ds:schemaRef ds:uri="http://purl.org/dc/terms/"/>
    <ds:schemaRef ds:uri="http://schemas.microsoft.com/office/infopath/2007/PartnerControls"/>
    <ds:schemaRef ds:uri="ab652c14-87ed-4956-8330-7370750aa31a"/>
    <ds:schemaRef ds:uri="http://schemas.openxmlformats.org/package/2006/metadata/core-propertie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A0200E0E-B4DC-44DD-9E9C-E1F00EC67831}">
  <ds:schemaRefs>
    <ds:schemaRef ds:uri="http://schemas.microsoft.com/sharepoint/v3/contenttype/forms"/>
  </ds:schemaRefs>
</ds:datastoreItem>
</file>

<file path=customXml/itemProps3.xml><?xml version="1.0" encoding="utf-8"?>
<ds:datastoreItem xmlns:ds="http://schemas.openxmlformats.org/officeDocument/2006/customXml" ds:itemID="{95C3D9D0-B661-4F21-B295-A0CF83A88B60}"/>
</file>

<file path=docProps/app.xml><?xml version="1.0" encoding="utf-8"?>
<Properties xmlns="http://schemas.openxmlformats.org/officeDocument/2006/extended-properties" xmlns:vt="http://schemas.openxmlformats.org/officeDocument/2006/docPropsVTypes">
  <TotalTime>0</TotalTime>
  <Words>1769</Words>
  <Application>Microsoft Office PowerPoint</Application>
  <PresentationFormat>On-screen Show (16:9)</PresentationFormat>
  <Paragraphs>189</Paragraphs>
  <Slides>18</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Montreal</vt:lpstr>
      <vt:lpstr>Symbol</vt:lpstr>
      <vt:lpstr>ETF Template - Blue</vt:lpstr>
      <vt:lpstr>PowerPoint Presentation</vt:lpstr>
      <vt:lpstr>This session </vt:lpstr>
      <vt:lpstr>1/ Why is it important: FIVE CATEGORIES FOR SUCCESFULL REFORMS (EVIDENCE BASED)</vt:lpstr>
      <vt:lpstr> QUESTIONs:   Social partners ? About whom we are talking ?  What is social dialogue in skills development and policies ?  What is Capacity of social partners ?    How are social partners involved in SKILLS policies and VET ? </vt:lpstr>
      <vt:lpstr>SoCIAL PARTNERS </vt:lpstr>
      <vt:lpstr>Social Dialogue general</vt:lpstr>
      <vt:lpstr>Social Dialogue in skills development/VET policies </vt:lpstr>
      <vt:lpstr>Capacity and Capacity Development social partners</vt:lpstr>
      <vt:lpstr>INDIVIDUAL Capacity of Social partners</vt:lpstr>
      <vt:lpstr>INDIVIDUAL Capacity of Social partners</vt:lpstr>
      <vt:lpstr>INDIVIDUAL Capacity of Social partners</vt:lpstr>
      <vt:lpstr>INDIVIDUAL Capacity of Social partners</vt:lpstr>
      <vt:lpstr>Formulation of VET national policy strategies;</vt:lpstr>
      <vt:lpstr>Management of public and private partnerships for VET and skills provision </vt:lpstr>
      <vt:lpstr>Mobilization of financial resources </vt:lpstr>
      <vt:lpstr>Involvement of social partners how and where</vt:lpstr>
      <vt:lpstr>Exercises : 10 Minutes group discussion  Indicate in which functions social partners are involved by yes or NO and if yes describe briefly HOW they are involved ?  </vt:lpstr>
      <vt:lpstr>Exercises : 10 Minutes group discussion    DESCRIBE where they need to be involved more and how in your country/CONTEXT ?       WHAT can to be done (EUD INTERVENTIONS) to make it happen ?    </vt:lpstr>
    </vt:vector>
  </TitlesOfParts>
  <Company>Article 10</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SEMED YOUTH_Expert workshop July2020_ETF</dc:title>
  <dc:creator>Pasqualino.Mare@etf.europa.eu</dc:creator>
  <cp:lastModifiedBy>Pasqualino Mare (ETF)</cp:lastModifiedBy>
  <cp:revision>652</cp:revision>
  <cp:lastPrinted>2022-11-05T17:15:17Z</cp:lastPrinted>
  <dcterms:created xsi:type="dcterms:W3CDTF">2012-09-13T11:45:23Z</dcterms:created>
  <dcterms:modified xsi:type="dcterms:W3CDTF">2022-11-05T17:15:54Z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0x0101000E605446CC665A48A81EE6EB83C8EB71</vt:lpwstr>
  </property>
  <property fmtid="{D5CDD505-2E9C-101B-9397-08002B2CF9AE}" pid="3" name="ArticulateGUID">
    <vt:lpwstr>25AEFCD6-48E8-4559-8E5B-3BD21746F7AD</vt:lpwstr>
  </property>
  <property fmtid="{D5CDD505-2E9C-101B-9397-08002B2CF9AE}" pid="4" name="ArticulatePath">
    <vt:lpwstr>ETF_Corporate Presentation 2018_v01</vt:lpwstr>
  </property>
  <property fmtid="{D5CDD505-2E9C-101B-9397-08002B2CF9AE}" pid="5" name="PresTool">
    <vt:lpwstr>no</vt:lpwstr>
  </property>
  <property fmtid="{D5CDD505-2E9C-101B-9397-08002B2CF9AE}" pid="6" name="PresToolSplit">
    <vt:lpwstr>yes</vt:lpwstr>
  </property>
  <property fmtid="{D5CDD505-2E9C-101B-9397-08002B2CF9AE}" pid="7" name="Deck">
    <vt:lpwstr>\\etf.europa.eu\sysvol\etf.europa.eu\ETF Templates\Templates\PowerPoint\Decks\ETF Corporate Template.pptx</vt:lpwstr>
  </property>
  <property fmtid="{D5CDD505-2E9C-101B-9397-08002B2CF9AE}" pid="8" name="LangID">
    <vt:lpwstr/>
  </property>
  <property fmtid="{D5CDD505-2E9C-101B-9397-08002B2CF9AE}" pid="9" name="TempDeck">
    <vt:lpwstr>false</vt:lpwstr>
  </property>
  <property fmtid="{D5CDD505-2E9C-101B-9397-08002B2CF9AE}" pid="10" name="Area">
    <vt:lpwstr>Operations</vt:lpwstr>
  </property>
  <property fmtid="{D5CDD505-2E9C-101B-9397-08002B2CF9AE}" pid="11" name="_dlc_DocIdItemGuid">
    <vt:lpwstr>e95c85d4-b330-47db-84c4-235afd89077e</vt:lpwstr>
  </property>
</Properties>
</file>