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42"/>
  </p:notesMasterIdLst>
  <p:handoutMasterIdLst>
    <p:handoutMasterId r:id="rId43"/>
  </p:handoutMasterIdLst>
  <p:sldIdLst>
    <p:sldId id="259" r:id="rId6"/>
    <p:sldId id="256" r:id="rId7"/>
    <p:sldId id="279" r:id="rId8"/>
    <p:sldId id="280" r:id="rId9"/>
    <p:sldId id="299" r:id="rId10"/>
    <p:sldId id="304" r:id="rId11"/>
    <p:sldId id="281" r:id="rId12"/>
    <p:sldId id="305" r:id="rId13"/>
    <p:sldId id="263" r:id="rId14"/>
    <p:sldId id="306" r:id="rId15"/>
    <p:sldId id="355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00" r:id="rId24"/>
    <p:sldId id="314" r:id="rId25"/>
    <p:sldId id="315" r:id="rId26"/>
    <p:sldId id="316" r:id="rId27"/>
    <p:sldId id="302" r:id="rId28"/>
    <p:sldId id="317" r:id="rId29"/>
    <p:sldId id="318" r:id="rId30"/>
    <p:sldId id="284" r:id="rId31"/>
    <p:sldId id="272" r:id="rId32"/>
    <p:sldId id="273" r:id="rId33"/>
    <p:sldId id="287" r:id="rId34"/>
    <p:sldId id="282" r:id="rId35"/>
    <p:sldId id="297" r:id="rId36"/>
    <p:sldId id="298" r:id="rId37"/>
    <p:sldId id="319" r:id="rId38"/>
    <p:sldId id="303" r:id="rId39"/>
    <p:sldId id="354" r:id="rId40"/>
    <p:sldId id="295" r:id="rId41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E1D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99" autoAdjust="0"/>
    <p:restoredTop sz="94719" autoAdjust="0"/>
  </p:normalViewPr>
  <p:slideViewPr>
    <p:cSldViewPr snapToGrid="0" showGuides="1">
      <p:cViewPr varScale="1">
        <p:scale>
          <a:sx n="81" d="100"/>
          <a:sy n="81" d="100"/>
        </p:scale>
        <p:origin x="1176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handoutMaster" Target="handoutMasters/handout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an Thomas (ETF)" userId="22da98d6-11f4-4c9a-81df-f7ddbbfb5093" providerId="ADAL" clId="{97684A1C-CD18-49D5-8572-3D6A97230E96}"/>
    <pc:docChg chg="custSel modSld">
      <pc:chgData name="Stefan Thomas (ETF)" userId="22da98d6-11f4-4c9a-81df-f7ddbbfb5093" providerId="ADAL" clId="{97684A1C-CD18-49D5-8572-3D6A97230E96}" dt="2022-10-26T09:43:14.441" v="432" actId="6549"/>
      <pc:docMkLst>
        <pc:docMk/>
      </pc:docMkLst>
      <pc:sldChg chg="modSp mod">
        <pc:chgData name="Stefan Thomas (ETF)" userId="22da98d6-11f4-4c9a-81df-f7ddbbfb5093" providerId="ADAL" clId="{97684A1C-CD18-49D5-8572-3D6A97230E96}" dt="2022-10-26T09:42:35.203" v="429" actId="20577"/>
        <pc:sldMkLst>
          <pc:docMk/>
          <pc:sldMk cId="864322396" sldId="259"/>
        </pc:sldMkLst>
        <pc:spChg chg="mod">
          <ac:chgData name="Stefan Thomas (ETF)" userId="22da98d6-11f4-4c9a-81df-f7ddbbfb5093" providerId="ADAL" clId="{97684A1C-CD18-49D5-8572-3D6A97230E96}" dt="2022-10-26T09:42:00.942" v="420" actId="20577"/>
          <ac:spMkLst>
            <pc:docMk/>
            <pc:sldMk cId="864322396" sldId="259"/>
            <ac:spMk id="6" creationId="{00000000-0000-0000-0000-000000000000}"/>
          </ac:spMkLst>
        </pc:spChg>
        <pc:spChg chg="mod">
          <ac:chgData name="Stefan Thomas (ETF)" userId="22da98d6-11f4-4c9a-81df-f7ddbbfb5093" providerId="ADAL" clId="{97684A1C-CD18-49D5-8572-3D6A97230E96}" dt="2022-10-26T09:42:35.203" v="429" actId="20577"/>
          <ac:spMkLst>
            <pc:docMk/>
            <pc:sldMk cId="864322396" sldId="259"/>
            <ac:spMk id="7" creationId="{00000000-0000-0000-0000-000000000000}"/>
          </ac:spMkLst>
        </pc:spChg>
      </pc:sldChg>
      <pc:sldChg chg="modSp mod">
        <pc:chgData name="Stefan Thomas (ETF)" userId="22da98d6-11f4-4c9a-81df-f7ddbbfb5093" providerId="ADAL" clId="{97684A1C-CD18-49D5-8572-3D6A97230E96}" dt="2022-10-26T09:29:24.332" v="388" actId="14100"/>
        <pc:sldMkLst>
          <pc:docMk/>
          <pc:sldMk cId="3357730243" sldId="263"/>
        </pc:sldMkLst>
        <pc:spChg chg="mod">
          <ac:chgData name="Stefan Thomas (ETF)" userId="22da98d6-11f4-4c9a-81df-f7ddbbfb5093" providerId="ADAL" clId="{97684A1C-CD18-49D5-8572-3D6A97230E96}" dt="2022-10-26T09:29:24.332" v="388" actId="14100"/>
          <ac:spMkLst>
            <pc:docMk/>
            <pc:sldMk cId="3357730243" sldId="263"/>
            <ac:spMk id="7" creationId="{00000000-0000-0000-0000-000000000000}"/>
          </ac:spMkLst>
        </pc:spChg>
        <pc:graphicFrameChg chg="modGraphic">
          <ac:chgData name="Stefan Thomas (ETF)" userId="22da98d6-11f4-4c9a-81df-f7ddbbfb5093" providerId="ADAL" clId="{97684A1C-CD18-49D5-8572-3D6A97230E96}" dt="2022-10-26T09:29:12.546" v="387" actId="20577"/>
          <ac:graphicFrameMkLst>
            <pc:docMk/>
            <pc:sldMk cId="3357730243" sldId="263"/>
            <ac:graphicFrameMk id="5" creationId="{00000000-0000-0000-0000-000000000000}"/>
          </ac:graphicFrameMkLst>
        </pc:graphicFrameChg>
      </pc:sldChg>
      <pc:sldChg chg="modSp mod">
        <pc:chgData name="Stefan Thomas (ETF)" userId="22da98d6-11f4-4c9a-81df-f7ddbbfb5093" providerId="ADAL" clId="{97684A1C-CD18-49D5-8572-3D6A97230E96}" dt="2022-10-26T09:43:14.441" v="432" actId="6549"/>
        <pc:sldMkLst>
          <pc:docMk/>
          <pc:sldMk cId="3545421042" sldId="280"/>
        </pc:sldMkLst>
        <pc:spChg chg="mod">
          <ac:chgData name="Stefan Thomas (ETF)" userId="22da98d6-11f4-4c9a-81df-f7ddbbfb5093" providerId="ADAL" clId="{97684A1C-CD18-49D5-8572-3D6A97230E96}" dt="2022-10-26T09:43:14.441" v="432" actId="6549"/>
          <ac:spMkLst>
            <pc:docMk/>
            <pc:sldMk cId="3545421042" sldId="280"/>
            <ac:spMk id="11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C6845C-44EC-4237-A9FB-779C0B908A5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EE948B75-6EF9-449F-8514-755BF6A7F045}">
      <dgm:prSet phldrT="[Text]"/>
      <dgm:spPr>
        <a:noFill/>
        <a:ln w="28575">
          <a:solidFill>
            <a:schemeClr val="accent3"/>
          </a:solidFill>
        </a:ln>
      </dgm:spPr>
      <dgm:t>
        <a:bodyPr/>
        <a:lstStyle/>
        <a:p>
          <a:pPr algn="l"/>
          <a:r>
            <a:rPr lang="en-AU" dirty="0">
              <a:solidFill>
                <a:srgbClr val="002060"/>
              </a:solidFill>
            </a:rPr>
            <a:t>Occupation or industry</a:t>
          </a:r>
        </a:p>
      </dgm:t>
    </dgm:pt>
    <dgm:pt modelId="{0BC5AC27-5254-496A-880F-2014CED0D875}" type="parTrans" cxnId="{C87A86BC-D15B-4E21-8398-40BC439405BA}">
      <dgm:prSet/>
      <dgm:spPr/>
      <dgm:t>
        <a:bodyPr/>
        <a:lstStyle/>
        <a:p>
          <a:endParaRPr lang="en-AU">
            <a:solidFill>
              <a:srgbClr val="002060"/>
            </a:solidFill>
          </a:endParaRPr>
        </a:p>
      </dgm:t>
    </dgm:pt>
    <dgm:pt modelId="{C5C3D36B-FA68-4A10-92CD-5C80C78776AC}" type="sibTrans" cxnId="{C87A86BC-D15B-4E21-8398-40BC439405BA}">
      <dgm:prSet/>
      <dgm:spPr/>
      <dgm:t>
        <a:bodyPr/>
        <a:lstStyle/>
        <a:p>
          <a:endParaRPr lang="en-AU">
            <a:solidFill>
              <a:srgbClr val="002060"/>
            </a:solidFill>
          </a:endParaRPr>
        </a:p>
      </dgm:t>
    </dgm:pt>
    <dgm:pt modelId="{A7A50981-BAE9-4CA5-8038-D584FF33B123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AU" b="1" dirty="0">
              <a:solidFill>
                <a:srgbClr val="002060"/>
              </a:solidFill>
            </a:rPr>
            <a:t> Car repair: high cost</a:t>
          </a:r>
        </a:p>
      </dgm:t>
    </dgm:pt>
    <dgm:pt modelId="{796B9E2E-94E8-4056-BFAF-7EB3E129F2E0}" type="parTrans" cxnId="{6CBD55A9-E07F-423B-AB23-49C0328286D6}">
      <dgm:prSet/>
      <dgm:spPr/>
      <dgm:t>
        <a:bodyPr/>
        <a:lstStyle/>
        <a:p>
          <a:endParaRPr lang="en-AU">
            <a:solidFill>
              <a:srgbClr val="002060"/>
            </a:solidFill>
          </a:endParaRPr>
        </a:p>
      </dgm:t>
    </dgm:pt>
    <dgm:pt modelId="{BEDE5764-4059-49C4-8E2A-DA5A6DB1A380}" type="sibTrans" cxnId="{6CBD55A9-E07F-423B-AB23-49C0328286D6}">
      <dgm:prSet/>
      <dgm:spPr/>
      <dgm:t>
        <a:bodyPr/>
        <a:lstStyle/>
        <a:p>
          <a:endParaRPr lang="en-AU">
            <a:solidFill>
              <a:srgbClr val="002060"/>
            </a:solidFill>
          </a:endParaRPr>
        </a:p>
      </dgm:t>
    </dgm:pt>
    <dgm:pt modelId="{97DA62C9-282C-4056-866E-9C95ECBF638D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AU" b="1" dirty="0">
              <a:solidFill>
                <a:srgbClr val="002060"/>
              </a:solidFill>
            </a:rPr>
            <a:t> Retailing: low cost</a:t>
          </a:r>
        </a:p>
      </dgm:t>
    </dgm:pt>
    <dgm:pt modelId="{767CF7D5-370E-4DD0-AFEC-26E737EA818A}" type="parTrans" cxnId="{20F84AE4-640E-4412-A924-F8D4C66D5CAA}">
      <dgm:prSet/>
      <dgm:spPr/>
      <dgm:t>
        <a:bodyPr/>
        <a:lstStyle/>
        <a:p>
          <a:endParaRPr lang="en-AU">
            <a:solidFill>
              <a:srgbClr val="002060"/>
            </a:solidFill>
          </a:endParaRPr>
        </a:p>
      </dgm:t>
    </dgm:pt>
    <dgm:pt modelId="{FE868D46-E65B-4AFF-B413-C70351279441}" type="sibTrans" cxnId="{20F84AE4-640E-4412-A924-F8D4C66D5CAA}">
      <dgm:prSet/>
      <dgm:spPr/>
      <dgm:t>
        <a:bodyPr/>
        <a:lstStyle/>
        <a:p>
          <a:endParaRPr lang="en-AU">
            <a:solidFill>
              <a:srgbClr val="002060"/>
            </a:solidFill>
          </a:endParaRPr>
        </a:p>
      </dgm:t>
    </dgm:pt>
    <dgm:pt modelId="{F487376B-6364-40B9-BC25-E1B290F2BD10}">
      <dgm:prSet phldrT="[Text]"/>
      <dgm:spPr>
        <a:noFill/>
        <a:ln w="28575">
          <a:solidFill>
            <a:schemeClr val="accent3"/>
          </a:solidFill>
        </a:ln>
      </dgm:spPr>
      <dgm:t>
        <a:bodyPr/>
        <a:lstStyle/>
        <a:p>
          <a:pPr algn="l"/>
          <a:r>
            <a:rPr lang="en-AU">
              <a:solidFill>
                <a:srgbClr val="002060"/>
              </a:solidFill>
            </a:rPr>
            <a:t>Company size</a:t>
          </a:r>
          <a:endParaRPr lang="en-AU" dirty="0">
            <a:solidFill>
              <a:srgbClr val="002060"/>
            </a:solidFill>
          </a:endParaRPr>
        </a:p>
      </dgm:t>
    </dgm:pt>
    <dgm:pt modelId="{6DE7502B-235C-4FF2-A7C5-4DB657DB84C0}" type="parTrans" cxnId="{08FA3310-F81C-4C6B-A24C-A68768BBDFA9}">
      <dgm:prSet/>
      <dgm:spPr/>
      <dgm:t>
        <a:bodyPr/>
        <a:lstStyle/>
        <a:p>
          <a:endParaRPr lang="en-AU">
            <a:solidFill>
              <a:srgbClr val="002060"/>
            </a:solidFill>
          </a:endParaRPr>
        </a:p>
      </dgm:t>
    </dgm:pt>
    <dgm:pt modelId="{D1BD16B9-B4EC-429B-9970-BC32F00FF213}" type="sibTrans" cxnId="{08FA3310-F81C-4C6B-A24C-A68768BBDFA9}">
      <dgm:prSet/>
      <dgm:spPr/>
      <dgm:t>
        <a:bodyPr/>
        <a:lstStyle/>
        <a:p>
          <a:endParaRPr lang="en-AU">
            <a:solidFill>
              <a:srgbClr val="002060"/>
            </a:solidFill>
          </a:endParaRPr>
        </a:p>
      </dgm:t>
    </dgm:pt>
    <dgm:pt modelId="{467CAF94-02BB-4CE8-9D1F-69F4B8EBC880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AU" b="1">
              <a:solidFill>
                <a:srgbClr val="002060"/>
              </a:solidFill>
            </a:rPr>
            <a:t>Economies of scale in large companies</a:t>
          </a:r>
          <a:endParaRPr lang="en-AU" b="1" dirty="0">
            <a:solidFill>
              <a:srgbClr val="002060"/>
            </a:solidFill>
          </a:endParaRPr>
        </a:p>
      </dgm:t>
    </dgm:pt>
    <dgm:pt modelId="{BDAFACC9-D9EC-4B2F-9E58-4D865134C697}" type="parTrans" cxnId="{63A171B8-5F7A-4FA8-8BEF-CEAB5291451E}">
      <dgm:prSet/>
      <dgm:spPr/>
      <dgm:t>
        <a:bodyPr/>
        <a:lstStyle/>
        <a:p>
          <a:endParaRPr lang="en-AU">
            <a:solidFill>
              <a:srgbClr val="002060"/>
            </a:solidFill>
          </a:endParaRPr>
        </a:p>
      </dgm:t>
    </dgm:pt>
    <dgm:pt modelId="{436F126A-6EBA-4E93-9386-ED2E89C5B2CA}" type="sibTrans" cxnId="{63A171B8-5F7A-4FA8-8BEF-CEAB5291451E}">
      <dgm:prSet/>
      <dgm:spPr/>
      <dgm:t>
        <a:bodyPr/>
        <a:lstStyle/>
        <a:p>
          <a:endParaRPr lang="en-AU">
            <a:solidFill>
              <a:srgbClr val="002060"/>
            </a:solidFill>
          </a:endParaRPr>
        </a:p>
      </dgm:t>
    </dgm:pt>
    <dgm:pt modelId="{C5466F3C-1EB3-41A6-B3CA-24E43E5AF799}">
      <dgm:prSet/>
      <dgm:spPr/>
      <dgm:t>
        <a:bodyPr/>
        <a:lstStyle/>
        <a:p>
          <a:pPr>
            <a:lnSpc>
              <a:spcPct val="150000"/>
            </a:lnSpc>
          </a:pPr>
          <a:endParaRPr lang="en-AU">
            <a:solidFill>
              <a:srgbClr val="002060"/>
            </a:solidFill>
          </a:endParaRPr>
        </a:p>
      </dgm:t>
    </dgm:pt>
    <dgm:pt modelId="{F8CF6981-B59A-4EF3-ACBA-EFFAB19DC78D}" type="parTrans" cxnId="{05C8E175-77EB-402F-86BD-87BFAA85B084}">
      <dgm:prSet/>
      <dgm:spPr/>
      <dgm:t>
        <a:bodyPr/>
        <a:lstStyle/>
        <a:p>
          <a:endParaRPr lang="en-AU">
            <a:solidFill>
              <a:srgbClr val="002060"/>
            </a:solidFill>
          </a:endParaRPr>
        </a:p>
      </dgm:t>
    </dgm:pt>
    <dgm:pt modelId="{C0CB59E5-CCC0-4C07-B355-FDFB602355E3}" type="sibTrans" cxnId="{05C8E175-77EB-402F-86BD-87BFAA85B084}">
      <dgm:prSet/>
      <dgm:spPr/>
      <dgm:t>
        <a:bodyPr/>
        <a:lstStyle/>
        <a:p>
          <a:endParaRPr lang="en-AU">
            <a:solidFill>
              <a:srgbClr val="002060"/>
            </a:solidFill>
          </a:endParaRPr>
        </a:p>
      </dgm:t>
    </dgm:pt>
    <dgm:pt modelId="{787DA911-8450-4A3C-AC91-0257481A5E91}">
      <dgm:prSet/>
      <dgm:spPr>
        <a:noFill/>
        <a:ln w="28575">
          <a:solidFill>
            <a:schemeClr val="accent3"/>
          </a:solidFill>
        </a:ln>
      </dgm:spPr>
      <dgm:t>
        <a:bodyPr/>
        <a:lstStyle/>
        <a:p>
          <a:pPr algn="l"/>
          <a:r>
            <a:rPr lang="en-AU">
              <a:solidFill>
                <a:srgbClr val="002060"/>
              </a:solidFill>
            </a:rPr>
            <a:t>Duration of work-based learning	</a:t>
          </a:r>
          <a:endParaRPr lang="en-AU" dirty="0">
            <a:solidFill>
              <a:srgbClr val="002060"/>
            </a:solidFill>
          </a:endParaRPr>
        </a:p>
      </dgm:t>
    </dgm:pt>
    <dgm:pt modelId="{80EA46F7-7302-42BE-BE70-0E1FFF021E91}" type="parTrans" cxnId="{8EA79038-9EEE-42D8-BAB8-039022319DD2}">
      <dgm:prSet/>
      <dgm:spPr/>
      <dgm:t>
        <a:bodyPr/>
        <a:lstStyle/>
        <a:p>
          <a:endParaRPr lang="en-AU">
            <a:solidFill>
              <a:srgbClr val="002060"/>
            </a:solidFill>
          </a:endParaRPr>
        </a:p>
      </dgm:t>
    </dgm:pt>
    <dgm:pt modelId="{5C7EA5EC-26A1-4F1C-8835-692D69F05138}" type="sibTrans" cxnId="{8EA79038-9EEE-42D8-BAB8-039022319DD2}">
      <dgm:prSet/>
      <dgm:spPr/>
      <dgm:t>
        <a:bodyPr/>
        <a:lstStyle/>
        <a:p>
          <a:endParaRPr lang="en-AU">
            <a:solidFill>
              <a:srgbClr val="002060"/>
            </a:solidFill>
          </a:endParaRPr>
        </a:p>
      </dgm:t>
    </dgm:pt>
    <dgm:pt modelId="{F27F0D7B-7927-4C86-8BFA-B16BAE6BA9F1}">
      <dgm:prSet/>
      <dgm:spPr/>
      <dgm:t>
        <a:bodyPr/>
        <a:lstStyle/>
        <a:p>
          <a:pPr>
            <a:lnSpc>
              <a:spcPct val="150000"/>
            </a:lnSpc>
          </a:pPr>
          <a:r>
            <a:rPr lang="en-AU" b="1">
              <a:solidFill>
                <a:srgbClr val="002060"/>
              </a:solidFill>
            </a:rPr>
            <a:t>With longer training companies may recover more of their training costs</a:t>
          </a:r>
          <a:endParaRPr lang="en-AU" b="1" dirty="0">
            <a:solidFill>
              <a:srgbClr val="002060"/>
            </a:solidFill>
          </a:endParaRPr>
        </a:p>
      </dgm:t>
    </dgm:pt>
    <dgm:pt modelId="{0EF36FD6-6267-477B-B8B5-F713FB563C4C}" type="parTrans" cxnId="{06014C1C-4B7D-4D92-9107-E3EAA855E4A5}">
      <dgm:prSet/>
      <dgm:spPr/>
      <dgm:t>
        <a:bodyPr/>
        <a:lstStyle/>
        <a:p>
          <a:endParaRPr lang="en-AU">
            <a:solidFill>
              <a:srgbClr val="002060"/>
            </a:solidFill>
          </a:endParaRPr>
        </a:p>
      </dgm:t>
    </dgm:pt>
    <dgm:pt modelId="{6832BB33-DFFC-4B6C-ADD1-FBFA10732C3D}" type="sibTrans" cxnId="{06014C1C-4B7D-4D92-9107-E3EAA855E4A5}">
      <dgm:prSet/>
      <dgm:spPr/>
      <dgm:t>
        <a:bodyPr/>
        <a:lstStyle/>
        <a:p>
          <a:endParaRPr lang="en-AU">
            <a:solidFill>
              <a:srgbClr val="002060"/>
            </a:solidFill>
          </a:endParaRPr>
        </a:p>
      </dgm:t>
    </dgm:pt>
    <dgm:pt modelId="{99B3C15E-D1BB-48A3-A270-72B205C8FE4F}">
      <dgm:prSet/>
      <dgm:spPr>
        <a:noFill/>
        <a:ln w="28575">
          <a:solidFill>
            <a:schemeClr val="accent3"/>
          </a:solidFill>
        </a:ln>
      </dgm:spPr>
      <dgm:t>
        <a:bodyPr/>
        <a:lstStyle/>
        <a:p>
          <a:pPr algn="l"/>
          <a:r>
            <a:rPr lang="en-AU">
              <a:solidFill>
                <a:srgbClr val="002060"/>
              </a:solidFill>
            </a:rPr>
            <a:t>Training wages</a:t>
          </a:r>
          <a:endParaRPr lang="en-AU" dirty="0">
            <a:solidFill>
              <a:srgbClr val="002060"/>
            </a:solidFill>
          </a:endParaRPr>
        </a:p>
      </dgm:t>
    </dgm:pt>
    <dgm:pt modelId="{A8B2EB2D-1492-4BBE-AC2A-BFE82CAEC282}" type="parTrans" cxnId="{5ABF16DC-6D32-4046-BE22-DE1C2EFAA650}">
      <dgm:prSet/>
      <dgm:spPr/>
      <dgm:t>
        <a:bodyPr/>
        <a:lstStyle/>
        <a:p>
          <a:endParaRPr lang="en-GB">
            <a:solidFill>
              <a:srgbClr val="002060"/>
            </a:solidFill>
          </a:endParaRPr>
        </a:p>
      </dgm:t>
    </dgm:pt>
    <dgm:pt modelId="{2286978F-E3D2-4062-9ACB-CA869047F1A9}" type="sibTrans" cxnId="{5ABF16DC-6D32-4046-BE22-DE1C2EFAA650}">
      <dgm:prSet/>
      <dgm:spPr/>
      <dgm:t>
        <a:bodyPr/>
        <a:lstStyle/>
        <a:p>
          <a:endParaRPr lang="en-GB">
            <a:solidFill>
              <a:srgbClr val="002060"/>
            </a:solidFill>
          </a:endParaRPr>
        </a:p>
      </dgm:t>
    </dgm:pt>
    <dgm:pt modelId="{83B0B81D-D263-43E0-A1D9-DFEDBD77EE79}">
      <dgm:prSet/>
      <dgm:spPr>
        <a:noFill/>
        <a:ln w="28575">
          <a:solidFill>
            <a:schemeClr val="accent3"/>
          </a:solidFill>
        </a:ln>
      </dgm:spPr>
      <dgm:t>
        <a:bodyPr/>
        <a:lstStyle/>
        <a:p>
          <a:pPr algn="l"/>
          <a:r>
            <a:rPr lang="en-AU">
              <a:solidFill>
                <a:srgbClr val="002060"/>
              </a:solidFill>
            </a:rPr>
            <a:t>Incentives</a:t>
          </a:r>
          <a:endParaRPr lang="en-AU" dirty="0">
            <a:solidFill>
              <a:srgbClr val="002060"/>
            </a:solidFill>
          </a:endParaRPr>
        </a:p>
      </dgm:t>
    </dgm:pt>
    <dgm:pt modelId="{D9C12712-25E3-4EC0-95FA-25A84A118C76}" type="parTrans" cxnId="{4C7D9A36-6E2B-43A2-A8CD-DD86783BEEDA}">
      <dgm:prSet/>
      <dgm:spPr/>
      <dgm:t>
        <a:bodyPr/>
        <a:lstStyle/>
        <a:p>
          <a:endParaRPr lang="en-GB">
            <a:solidFill>
              <a:srgbClr val="002060"/>
            </a:solidFill>
          </a:endParaRPr>
        </a:p>
      </dgm:t>
    </dgm:pt>
    <dgm:pt modelId="{2D3916C4-1FDD-4249-85D5-2F64B2F04BB9}" type="sibTrans" cxnId="{4C7D9A36-6E2B-43A2-A8CD-DD86783BEEDA}">
      <dgm:prSet/>
      <dgm:spPr/>
      <dgm:t>
        <a:bodyPr/>
        <a:lstStyle/>
        <a:p>
          <a:endParaRPr lang="en-GB">
            <a:solidFill>
              <a:srgbClr val="002060"/>
            </a:solidFill>
          </a:endParaRPr>
        </a:p>
      </dgm:t>
    </dgm:pt>
    <dgm:pt modelId="{808C21F0-EDF0-41D7-AD2E-057C44BB3C38}">
      <dgm:prSet/>
      <dgm:spPr/>
      <dgm:t>
        <a:bodyPr/>
        <a:lstStyle/>
        <a:p>
          <a:pPr>
            <a:lnSpc>
              <a:spcPct val="150000"/>
            </a:lnSpc>
          </a:pPr>
          <a:r>
            <a:rPr lang="en-AU" b="1">
              <a:solidFill>
                <a:srgbClr val="002060"/>
              </a:solidFill>
            </a:rPr>
            <a:t>Benefits are harder to realise if training wages are too high, and easier if wages and allowances are low. </a:t>
          </a:r>
          <a:endParaRPr lang="en-AU" b="1" dirty="0">
            <a:solidFill>
              <a:srgbClr val="002060"/>
            </a:solidFill>
          </a:endParaRPr>
        </a:p>
      </dgm:t>
    </dgm:pt>
    <dgm:pt modelId="{7551A82A-0D71-4DFA-92F3-2465DDB6F4B6}" type="parTrans" cxnId="{1BF1EF5E-B85D-4504-B40D-2FBCF7944EE0}">
      <dgm:prSet/>
      <dgm:spPr/>
      <dgm:t>
        <a:bodyPr/>
        <a:lstStyle/>
        <a:p>
          <a:endParaRPr lang="en-GB">
            <a:solidFill>
              <a:srgbClr val="002060"/>
            </a:solidFill>
          </a:endParaRPr>
        </a:p>
      </dgm:t>
    </dgm:pt>
    <dgm:pt modelId="{58A1069F-2206-4E7E-AA1E-A079517169D2}" type="sibTrans" cxnId="{1BF1EF5E-B85D-4504-B40D-2FBCF7944EE0}">
      <dgm:prSet/>
      <dgm:spPr/>
      <dgm:t>
        <a:bodyPr/>
        <a:lstStyle/>
        <a:p>
          <a:endParaRPr lang="en-GB">
            <a:solidFill>
              <a:srgbClr val="002060"/>
            </a:solidFill>
          </a:endParaRPr>
        </a:p>
      </dgm:t>
    </dgm:pt>
    <dgm:pt modelId="{FE7E2F58-9444-4782-9DFE-07981AB3D694}">
      <dgm:prSet/>
      <dgm:spPr/>
      <dgm:t>
        <a:bodyPr/>
        <a:lstStyle/>
        <a:p>
          <a:pPr>
            <a:lnSpc>
              <a:spcPct val="150000"/>
            </a:lnSpc>
          </a:pPr>
          <a:r>
            <a:rPr lang="en-AU" b="1">
              <a:solidFill>
                <a:srgbClr val="002060"/>
              </a:solidFill>
            </a:rPr>
            <a:t>Government subsidies and grants can reduce costs and raise benefits</a:t>
          </a:r>
          <a:endParaRPr lang="en-AU" b="1" dirty="0">
            <a:solidFill>
              <a:srgbClr val="002060"/>
            </a:solidFill>
          </a:endParaRPr>
        </a:p>
      </dgm:t>
    </dgm:pt>
    <dgm:pt modelId="{576721BE-C5C8-47B9-A10D-07210BC8E6EC}" type="parTrans" cxnId="{15CC19EA-6487-4B91-BC70-46473E30CDA7}">
      <dgm:prSet/>
      <dgm:spPr/>
      <dgm:t>
        <a:bodyPr/>
        <a:lstStyle/>
        <a:p>
          <a:endParaRPr lang="en-GB">
            <a:solidFill>
              <a:srgbClr val="002060"/>
            </a:solidFill>
          </a:endParaRPr>
        </a:p>
      </dgm:t>
    </dgm:pt>
    <dgm:pt modelId="{AB76FC66-E175-424D-8A0F-87268ECD3A5C}" type="sibTrans" cxnId="{15CC19EA-6487-4B91-BC70-46473E30CDA7}">
      <dgm:prSet/>
      <dgm:spPr/>
      <dgm:t>
        <a:bodyPr/>
        <a:lstStyle/>
        <a:p>
          <a:endParaRPr lang="en-GB">
            <a:solidFill>
              <a:srgbClr val="002060"/>
            </a:solidFill>
          </a:endParaRPr>
        </a:p>
      </dgm:t>
    </dgm:pt>
    <dgm:pt modelId="{D10545FD-3411-4289-A808-17054CE0AE5B}" type="pres">
      <dgm:prSet presAssocID="{CDC6845C-44EC-4237-A9FB-779C0B908A50}" presName="Name0" presStyleCnt="0">
        <dgm:presLayoutVars>
          <dgm:dir/>
          <dgm:animLvl val="lvl"/>
          <dgm:resizeHandles/>
        </dgm:presLayoutVars>
      </dgm:prSet>
      <dgm:spPr/>
    </dgm:pt>
    <dgm:pt modelId="{0D4D6346-A17A-43D9-919D-509BB1F79F76}" type="pres">
      <dgm:prSet presAssocID="{EE948B75-6EF9-449F-8514-755BF6A7F045}" presName="linNode" presStyleCnt="0"/>
      <dgm:spPr/>
    </dgm:pt>
    <dgm:pt modelId="{D56BF10A-5205-4C8B-BFA8-5813A8E63518}" type="pres">
      <dgm:prSet presAssocID="{EE948B75-6EF9-449F-8514-755BF6A7F045}" presName="parentShp" presStyleLbl="node1" presStyleIdx="0" presStyleCnt="5">
        <dgm:presLayoutVars>
          <dgm:bulletEnabled val="1"/>
        </dgm:presLayoutVars>
      </dgm:prSet>
      <dgm:spPr/>
    </dgm:pt>
    <dgm:pt modelId="{01ABBBF4-EAC6-4893-8B05-E2D300177DE2}" type="pres">
      <dgm:prSet presAssocID="{EE948B75-6EF9-449F-8514-755BF6A7F045}" presName="childShp" presStyleLbl="bgAccFollowNode1" presStyleIdx="0" presStyleCnt="5">
        <dgm:presLayoutVars>
          <dgm:bulletEnabled val="1"/>
        </dgm:presLayoutVars>
      </dgm:prSet>
      <dgm:spPr/>
    </dgm:pt>
    <dgm:pt modelId="{84C25547-7F19-433B-B81B-1FB55F84337E}" type="pres">
      <dgm:prSet presAssocID="{C5C3D36B-FA68-4A10-92CD-5C80C78776AC}" presName="spacing" presStyleCnt="0"/>
      <dgm:spPr/>
    </dgm:pt>
    <dgm:pt modelId="{55585121-3C68-42F2-991D-7F0B77E44908}" type="pres">
      <dgm:prSet presAssocID="{F487376B-6364-40B9-BC25-E1B290F2BD10}" presName="linNode" presStyleCnt="0"/>
      <dgm:spPr/>
    </dgm:pt>
    <dgm:pt modelId="{91E7E082-90D2-4977-B588-7382CB4C89DD}" type="pres">
      <dgm:prSet presAssocID="{F487376B-6364-40B9-BC25-E1B290F2BD10}" presName="parentShp" presStyleLbl="node1" presStyleIdx="1" presStyleCnt="5">
        <dgm:presLayoutVars>
          <dgm:bulletEnabled val="1"/>
        </dgm:presLayoutVars>
      </dgm:prSet>
      <dgm:spPr/>
    </dgm:pt>
    <dgm:pt modelId="{E31FC8E7-2DAD-487C-93A1-318417ABE94E}" type="pres">
      <dgm:prSet presAssocID="{F487376B-6364-40B9-BC25-E1B290F2BD10}" presName="childShp" presStyleLbl="bgAccFollowNode1" presStyleIdx="1" presStyleCnt="5">
        <dgm:presLayoutVars>
          <dgm:bulletEnabled val="1"/>
        </dgm:presLayoutVars>
      </dgm:prSet>
      <dgm:spPr/>
    </dgm:pt>
    <dgm:pt modelId="{EBB61F4A-059B-4E20-BEB6-8EFF57269C46}" type="pres">
      <dgm:prSet presAssocID="{D1BD16B9-B4EC-429B-9970-BC32F00FF213}" presName="spacing" presStyleCnt="0"/>
      <dgm:spPr/>
    </dgm:pt>
    <dgm:pt modelId="{DA87829F-03C2-425C-8064-F60E49B11EC8}" type="pres">
      <dgm:prSet presAssocID="{787DA911-8450-4A3C-AC91-0257481A5E91}" presName="linNode" presStyleCnt="0"/>
      <dgm:spPr/>
    </dgm:pt>
    <dgm:pt modelId="{494EEA79-FD79-4FA2-A12D-D54AF8383090}" type="pres">
      <dgm:prSet presAssocID="{787DA911-8450-4A3C-AC91-0257481A5E91}" presName="parentShp" presStyleLbl="node1" presStyleIdx="2" presStyleCnt="5">
        <dgm:presLayoutVars>
          <dgm:bulletEnabled val="1"/>
        </dgm:presLayoutVars>
      </dgm:prSet>
      <dgm:spPr/>
    </dgm:pt>
    <dgm:pt modelId="{0855C387-B2A7-4A87-9245-D51D5954776E}" type="pres">
      <dgm:prSet presAssocID="{787DA911-8450-4A3C-AC91-0257481A5E91}" presName="childShp" presStyleLbl="bgAccFollowNode1" presStyleIdx="2" presStyleCnt="5">
        <dgm:presLayoutVars>
          <dgm:bulletEnabled val="1"/>
        </dgm:presLayoutVars>
      </dgm:prSet>
      <dgm:spPr/>
    </dgm:pt>
    <dgm:pt modelId="{6DEE843C-5B06-4F3E-9625-C3A5499BCD35}" type="pres">
      <dgm:prSet presAssocID="{5C7EA5EC-26A1-4F1C-8835-692D69F05138}" presName="spacing" presStyleCnt="0"/>
      <dgm:spPr/>
    </dgm:pt>
    <dgm:pt modelId="{2267913B-E085-4CDB-AF1A-10371E9EC1F2}" type="pres">
      <dgm:prSet presAssocID="{99B3C15E-D1BB-48A3-A270-72B205C8FE4F}" presName="linNode" presStyleCnt="0"/>
      <dgm:spPr/>
    </dgm:pt>
    <dgm:pt modelId="{A5EB535C-5F70-4916-9F3E-7A50E5300F81}" type="pres">
      <dgm:prSet presAssocID="{99B3C15E-D1BB-48A3-A270-72B205C8FE4F}" presName="parentShp" presStyleLbl="node1" presStyleIdx="3" presStyleCnt="5">
        <dgm:presLayoutVars>
          <dgm:bulletEnabled val="1"/>
        </dgm:presLayoutVars>
      </dgm:prSet>
      <dgm:spPr/>
    </dgm:pt>
    <dgm:pt modelId="{D96A8C17-4B6A-45DA-B415-DF9DD02D5B0F}" type="pres">
      <dgm:prSet presAssocID="{99B3C15E-D1BB-48A3-A270-72B205C8FE4F}" presName="childShp" presStyleLbl="bgAccFollowNode1" presStyleIdx="3" presStyleCnt="5">
        <dgm:presLayoutVars>
          <dgm:bulletEnabled val="1"/>
        </dgm:presLayoutVars>
      </dgm:prSet>
      <dgm:spPr/>
    </dgm:pt>
    <dgm:pt modelId="{F1DA133A-4A78-4993-A96D-A1A51A9A452E}" type="pres">
      <dgm:prSet presAssocID="{2286978F-E3D2-4062-9ACB-CA869047F1A9}" presName="spacing" presStyleCnt="0"/>
      <dgm:spPr/>
    </dgm:pt>
    <dgm:pt modelId="{859FBB46-EC5A-40C4-BCC0-477E8B9E0B08}" type="pres">
      <dgm:prSet presAssocID="{83B0B81D-D263-43E0-A1D9-DFEDBD77EE79}" presName="linNode" presStyleCnt="0"/>
      <dgm:spPr/>
    </dgm:pt>
    <dgm:pt modelId="{0ED4D1E2-1FF5-4873-A6C1-D0EEB3A1D0F8}" type="pres">
      <dgm:prSet presAssocID="{83B0B81D-D263-43E0-A1D9-DFEDBD77EE79}" presName="parentShp" presStyleLbl="node1" presStyleIdx="4" presStyleCnt="5">
        <dgm:presLayoutVars>
          <dgm:bulletEnabled val="1"/>
        </dgm:presLayoutVars>
      </dgm:prSet>
      <dgm:spPr/>
    </dgm:pt>
    <dgm:pt modelId="{2F6CDD42-8022-4EB2-8B81-45D839B31C01}" type="pres">
      <dgm:prSet presAssocID="{83B0B81D-D263-43E0-A1D9-DFEDBD77EE79}" presName="childShp" presStyleLbl="bgAccFollowNode1" presStyleIdx="4" presStyleCnt="5">
        <dgm:presLayoutVars>
          <dgm:bulletEnabled val="1"/>
        </dgm:presLayoutVars>
      </dgm:prSet>
      <dgm:spPr/>
    </dgm:pt>
  </dgm:ptLst>
  <dgm:cxnLst>
    <dgm:cxn modelId="{0983B807-97AD-48A9-8C82-C2EC8498311D}" type="presOf" srcId="{FE7E2F58-9444-4782-9DFE-07981AB3D694}" destId="{2F6CDD42-8022-4EB2-8B81-45D839B31C01}" srcOrd="0" destOrd="0" presId="urn:microsoft.com/office/officeart/2005/8/layout/vList6"/>
    <dgm:cxn modelId="{B270AF0F-373C-4A9E-AFCA-1A978BD42C5B}" type="presOf" srcId="{787DA911-8450-4A3C-AC91-0257481A5E91}" destId="{494EEA79-FD79-4FA2-A12D-D54AF8383090}" srcOrd="0" destOrd="0" presId="urn:microsoft.com/office/officeart/2005/8/layout/vList6"/>
    <dgm:cxn modelId="{08FA3310-F81C-4C6B-A24C-A68768BBDFA9}" srcId="{CDC6845C-44EC-4237-A9FB-779C0B908A50}" destId="{F487376B-6364-40B9-BC25-E1B290F2BD10}" srcOrd="1" destOrd="0" parTransId="{6DE7502B-235C-4FF2-A7C5-4DB657DB84C0}" sibTransId="{D1BD16B9-B4EC-429B-9970-BC32F00FF213}"/>
    <dgm:cxn modelId="{06014C1C-4B7D-4D92-9107-E3EAA855E4A5}" srcId="{787DA911-8450-4A3C-AC91-0257481A5E91}" destId="{F27F0D7B-7927-4C86-8BFA-B16BAE6BA9F1}" srcOrd="0" destOrd="0" parTransId="{0EF36FD6-6267-477B-B8B5-F713FB563C4C}" sibTransId="{6832BB33-DFFC-4B6C-ADD1-FBFA10732C3D}"/>
    <dgm:cxn modelId="{3999BE1F-60CE-47AA-9BED-4D4A00EDEB3F}" type="presOf" srcId="{EE948B75-6EF9-449F-8514-755BF6A7F045}" destId="{D56BF10A-5205-4C8B-BFA8-5813A8E63518}" srcOrd="0" destOrd="0" presId="urn:microsoft.com/office/officeart/2005/8/layout/vList6"/>
    <dgm:cxn modelId="{3C2E0D31-722E-4B51-9A68-7E32C1042354}" type="presOf" srcId="{C5466F3C-1EB3-41A6-B3CA-24E43E5AF799}" destId="{E31FC8E7-2DAD-487C-93A1-318417ABE94E}" srcOrd="0" destOrd="1" presId="urn:microsoft.com/office/officeart/2005/8/layout/vList6"/>
    <dgm:cxn modelId="{4C7D9A36-6E2B-43A2-A8CD-DD86783BEEDA}" srcId="{CDC6845C-44EC-4237-A9FB-779C0B908A50}" destId="{83B0B81D-D263-43E0-A1D9-DFEDBD77EE79}" srcOrd="4" destOrd="0" parTransId="{D9C12712-25E3-4EC0-95FA-25A84A118C76}" sibTransId="{2D3916C4-1FDD-4249-85D5-2F64B2F04BB9}"/>
    <dgm:cxn modelId="{8EA79038-9EEE-42D8-BAB8-039022319DD2}" srcId="{CDC6845C-44EC-4237-A9FB-779C0B908A50}" destId="{787DA911-8450-4A3C-AC91-0257481A5E91}" srcOrd="2" destOrd="0" parTransId="{80EA46F7-7302-42BE-BE70-0E1FFF021E91}" sibTransId="{5C7EA5EC-26A1-4F1C-8835-692D69F05138}"/>
    <dgm:cxn modelId="{1BF1EF5E-B85D-4504-B40D-2FBCF7944EE0}" srcId="{99B3C15E-D1BB-48A3-A270-72B205C8FE4F}" destId="{808C21F0-EDF0-41D7-AD2E-057C44BB3C38}" srcOrd="0" destOrd="0" parTransId="{7551A82A-0D71-4DFA-92F3-2465DDB6F4B6}" sibTransId="{58A1069F-2206-4E7E-AA1E-A079517169D2}"/>
    <dgm:cxn modelId="{70470963-3A0E-406E-BE3E-2482DB3B4152}" type="presOf" srcId="{F487376B-6364-40B9-BC25-E1B290F2BD10}" destId="{91E7E082-90D2-4977-B588-7382CB4C89DD}" srcOrd="0" destOrd="0" presId="urn:microsoft.com/office/officeart/2005/8/layout/vList6"/>
    <dgm:cxn modelId="{932FE86F-DCA4-4F42-8FF2-0B0124CDB916}" type="presOf" srcId="{97DA62C9-282C-4056-866E-9C95ECBF638D}" destId="{01ABBBF4-EAC6-4893-8B05-E2D300177DE2}" srcOrd="0" destOrd="1" presId="urn:microsoft.com/office/officeart/2005/8/layout/vList6"/>
    <dgm:cxn modelId="{395B3073-2DAE-4881-8CDA-D0112CBEAE5C}" type="presOf" srcId="{99B3C15E-D1BB-48A3-A270-72B205C8FE4F}" destId="{A5EB535C-5F70-4916-9F3E-7A50E5300F81}" srcOrd="0" destOrd="0" presId="urn:microsoft.com/office/officeart/2005/8/layout/vList6"/>
    <dgm:cxn modelId="{05C8E175-77EB-402F-86BD-87BFAA85B084}" srcId="{F487376B-6364-40B9-BC25-E1B290F2BD10}" destId="{C5466F3C-1EB3-41A6-B3CA-24E43E5AF799}" srcOrd="1" destOrd="0" parTransId="{F8CF6981-B59A-4EF3-ACBA-EFFAB19DC78D}" sibTransId="{C0CB59E5-CCC0-4C07-B355-FDFB602355E3}"/>
    <dgm:cxn modelId="{B6BE0BA5-B560-40B7-9650-77028A40FD4B}" type="presOf" srcId="{A7A50981-BAE9-4CA5-8038-D584FF33B123}" destId="{01ABBBF4-EAC6-4893-8B05-E2D300177DE2}" srcOrd="0" destOrd="0" presId="urn:microsoft.com/office/officeart/2005/8/layout/vList6"/>
    <dgm:cxn modelId="{FFA0B1A7-FD36-42AC-9249-8F80832954CC}" type="presOf" srcId="{CDC6845C-44EC-4237-A9FB-779C0B908A50}" destId="{D10545FD-3411-4289-A808-17054CE0AE5B}" srcOrd="0" destOrd="0" presId="urn:microsoft.com/office/officeart/2005/8/layout/vList6"/>
    <dgm:cxn modelId="{6CBD55A9-E07F-423B-AB23-49C0328286D6}" srcId="{EE948B75-6EF9-449F-8514-755BF6A7F045}" destId="{A7A50981-BAE9-4CA5-8038-D584FF33B123}" srcOrd="0" destOrd="0" parTransId="{796B9E2E-94E8-4056-BFAF-7EB3E129F2E0}" sibTransId="{BEDE5764-4059-49C4-8E2A-DA5A6DB1A380}"/>
    <dgm:cxn modelId="{1CCBC0B2-6B39-42FA-8F99-DF8CAE27B553}" type="presOf" srcId="{83B0B81D-D263-43E0-A1D9-DFEDBD77EE79}" destId="{0ED4D1E2-1FF5-4873-A6C1-D0EEB3A1D0F8}" srcOrd="0" destOrd="0" presId="urn:microsoft.com/office/officeart/2005/8/layout/vList6"/>
    <dgm:cxn modelId="{6056FDB4-28D4-4049-8FBB-86574D2FBF48}" type="presOf" srcId="{F27F0D7B-7927-4C86-8BFA-B16BAE6BA9F1}" destId="{0855C387-B2A7-4A87-9245-D51D5954776E}" srcOrd="0" destOrd="0" presId="urn:microsoft.com/office/officeart/2005/8/layout/vList6"/>
    <dgm:cxn modelId="{63A171B8-5F7A-4FA8-8BEF-CEAB5291451E}" srcId="{F487376B-6364-40B9-BC25-E1B290F2BD10}" destId="{467CAF94-02BB-4CE8-9D1F-69F4B8EBC880}" srcOrd="0" destOrd="0" parTransId="{BDAFACC9-D9EC-4B2F-9E58-4D865134C697}" sibTransId="{436F126A-6EBA-4E93-9386-ED2E89C5B2CA}"/>
    <dgm:cxn modelId="{C87A86BC-D15B-4E21-8398-40BC439405BA}" srcId="{CDC6845C-44EC-4237-A9FB-779C0B908A50}" destId="{EE948B75-6EF9-449F-8514-755BF6A7F045}" srcOrd="0" destOrd="0" parTransId="{0BC5AC27-5254-496A-880F-2014CED0D875}" sibTransId="{C5C3D36B-FA68-4A10-92CD-5C80C78776AC}"/>
    <dgm:cxn modelId="{489173CC-1725-4453-8912-BE097FFE7A54}" type="presOf" srcId="{467CAF94-02BB-4CE8-9D1F-69F4B8EBC880}" destId="{E31FC8E7-2DAD-487C-93A1-318417ABE94E}" srcOrd="0" destOrd="0" presId="urn:microsoft.com/office/officeart/2005/8/layout/vList6"/>
    <dgm:cxn modelId="{5ABF16DC-6D32-4046-BE22-DE1C2EFAA650}" srcId="{CDC6845C-44EC-4237-A9FB-779C0B908A50}" destId="{99B3C15E-D1BB-48A3-A270-72B205C8FE4F}" srcOrd="3" destOrd="0" parTransId="{A8B2EB2D-1492-4BBE-AC2A-BFE82CAEC282}" sibTransId="{2286978F-E3D2-4062-9ACB-CA869047F1A9}"/>
    <dgm:cxn modelId="{20F84AE4-640E-4412-A924-F8D4C66D5CAA}" srcId="{EE948B75-6EF9-449F-8514-755BF6A7F045}" destId="{97DA62C9-282C-4056-866E-9C95ECBF638D}" srcOrd="1" destOrd="0" parTransId="{767CF7D5-370E-4DD0-AFEC-26E737EA818A}" sibTransId="{FE868D46-E65B-4AFF-B413-C70351279441}"/>
    <dgm:cxn modelId="{15CC19EA-6487-4B91-BC70-46473E30CDA7}" srcId="{83B0B81D-D263-43E0-A1D9-DFEDBD77EE79}" destId="{FE7E2F58-9444-4782-9DFE-07981AB3D694}" srcOrd="0" destOrd="0" parTransId="{576721BE-C5C8-47B9-A10D-07210BC8E6EC}" sibTransId="{AB76FC66-E175-424D-8A0F-87268ECD3A5C}"/>
    <dgm:cxn modelId="{0C24ECF4-51AE-461F-BFB3-70E2ACBE824C}" type="presOf" srcId="{808C21F0-EDF0-41D7-AD2E-057C44BB3C38}" destId="{D96A8C17-4B6A-45DA-B415-DF9DD02D5B0F}" srcOrd="0" destOrd="0" presId="urn:microsoft.com/office/officeart/2005/8/layout/vList6"/>
    <dgm:cxn modelId="{936621F4-C760-4859-96C1-9396B15DB349}" type="presParOf" srcId="{D10545FD-3411-4289-A808-17054CE0AE5B}" destId="{0D4D6346-A17A-43D9-919D-509BB1F79F76}" srcOrd="0" destOrd="0" presId="urn:microsoft.com/office/officeart/2005/8/layout/vList6"/>
    <dgm:cxn modelId="{4C0EB106-8794-4462-AE88-893BA69B3302}" type="presParOf" srcId="{0D4D6346-A17A-43D9-919D-509BB1F79F76}" destId="{D56BF10A-5205-4C8B-BFA8-5813A8E63518}" srcOrd="0" destOrd="0" presId="urn:microsoft.com/office/officeart/2005/8/layout/vList6"/>
    <dgm:cxn modelId="{1DAD9E2F-8E1C-4CAA-9370-4D99A8D9419C}" type="presParOf" srcId="{0D4D6346-A17A-43D9-919D-509BB1F79F76}" destId="{01ABBBF4-EAC6-4893-8B05-E2D300177DE2}" srcOrd="1" destOrd="0" presId="urn:microsoft.com/office/officeart/2005/8/layout/vList6"/>
    <dgm:cxn modelId="{5C314A87-0D23-48E7-B102-A1311E269D87}" type="presParOf" srcId="{D10545FD-3411-4289-A808-17054CE0AE5B}" destId="{84C25547-7F19-433B-B81B-1FB55F84337E}" srcOrd="1" destOrd="0" presId="urn:microsoft.com/office/officeart/2005/8/layout/vList6"/>
    <dgm:cxn modelId="{D9BABE7D-6025-43C4-95DE-B53C0A093745}" type="presParOf" srcId="{D10545FD-3411-4289-A808-17054CE0AE5B}" destId="{55585121-3C68-42F2-991D-7F0B77E44908}" srcOrd="2" destOrd="0" presId="urn:microsoft.com/office/officeart/2005/8/layout/vList6"/>
    <dgm:cxn modelId="{75FDD75C-F4C0-4043-8699-F8014F26A96E}" type="presParOf" srcId="{55585121-3C68-42F2-991D-7F0B77E44908}" destId="{91E7E082-90D2-4977-B588-7382CB4C89DD}" srcOrd="0" destOrd="0" presId="urn:microsoft.com/office/officeart/2005/8/layout/vList6"/>
    <dgm:cxn modelId="{C289D3AD-0E2E-4B89-816C-CF9F8F0F39C8}" type="presParOf" srcId="{55585121-3C68-42F2-991D-7F0B77E44908}" destId="{E31FC8E7-2DAD-487C-93A1-318417ABE94E}" srcOrd="1" destOrd="0" presId="urn:microsoft.com/office/officeart/2005/8/layout/vList6"/>
    <dgm:cxn modelId="{EF8737E0-24CF-4E88-A0FF-54DC9D4526A4}" type="presParOf" srcId="{D10545FD-3411-4289-A808-17054CE0AE5B}" destId="{EBB61F4A-059B-4E20-BEB6-8EFF57269C46}" srcOrd="3" destOrd="0" presId="urn:microsoft.com/office/officeart/2005/8/layout/vList6"/>
    <dgm:cxn modelId="{23CC6E70-86DB-4CC4-A650-0059FDE06A91}" type="presParOf" srcId="{D10545FD-3411-4289-A808-17054CE0AE5B}" destId="{DA87829F-03C2-425C-8064-F60E49B11EC8}" srcOrd="4" destOrd="0" presId="urn:microsoft.com/office/officeart/2005/8/layout/vList6"/>
    <dgm:cxn modelId="{2F62D9F7-93AD-43BF-8500-629A2ADFC74F}" type="presParOf" srcId="{DA87829F-03C2-425C-8064-F60E49B11EC8}" destId="{494EEA79-FD79-4FA2-A12D-D54AF8383090}" srcOrd="0" destOrd="0" presId="urn:microsoft.com/office/officeart/2005/8/layout/vList6"/>
    <dgm:cxn modelId="{0DF5144D-88F7-458D-9979-C6ECB817BE5B}" type="presParOf" srcId="{DA87829F-03C2-425C-8064-F60E49B11EC8}" destId="{0855C387-B2A7-4A87-9245-D51D5954776E}" srcOrd="1" destOrd="0" presId="urn:microsoft.com/office/officeart/2005/8/layout/vList6"/>
    <dgm:cxn modelId="{FCD8D92A-63BE-428A-B5DB-B00347BF20BA}" type="presParOf" srcId="{D10545FD-3411-4289-A808-17054CE0AE5B}" destId="{6DEE843C-5B06-4F3E-9625-C3A5499BCD35}" srcOrd="5" destOrd="0" presId="urn:microsoft.com/office/officeart/2005/8/layout/vList6"/>
    <dgm:cxn modelId="{F0C30981-F373-40A3-9EE1-56357D632065}" type="presParOf" srcId="{D10545FD-3411-4289-A808-17054CE0AE5B}" destId="{2267913B-E085-4CDB-AF1A-10371E9EC1F2}" srcOrd="6" destOrd="0" presId="urn:microsoft.com/office/officeart/2005/8/layout/vList6"/>
    <dgm:cxn modelId="{273DCB17-4012-4923-B401-4895D8DDD34B}" type="presParOf" srcId="{2267913B-E085-4CDB-AF1A-10371E9EC1F2}" destId="{A5EB535C-5F70-4916-9F3E-7A50E5300F81}" srcOrd="0" destOrd="0" presId="urn:microsoft.com/office/officeart/2005/8/layout/vList6"/>
    <dgm:cxn modelId="{9D97DFB1-5A86-41DF-A3CA-C4AF34E2F106}" type="presParOf" srcId="{2267913B-E085-4CDB-AF1A-10371E9EC1F2}" destId="{D96A8C17-4B6A-45DA-B415-DF9DD02D5B0F}" srcOrd="1" destOrd="0" presId="urn:microsoft.com/office/officeart/2005/8/layout/vList6"/>
    <dgm:cxn modelId="{39848F44-CC6D-41C8-A700-1112587A0860}" type="presParOf" srcId="{D10545FD-3411-4289-A808-17054CE0AE5B}" destId="{F1DA133A-4A78-4993-A96D-A1A51A9A452E}" srcOrd="7" destOrd="0" presId="urn:microsoft.com/office/officeart/2005/8/layout/vList6"/>
    <dgm:cxn modelId="{DD1CB65C-138A-49ED-BA3E-A6372026131E}" type="presParOf" srcId="{D10545FD-3411-4289-A808-17054CE0AE5B}" destId="{859FBB46-EC5A-40C4-BCC0-477E8B9E0B08}" srcOrd="8" destOrd="0" presId="urn:microsoft.com/office/officeart/2005/8/layout/vList6"/>
    <dgm:cxn modelId="{70F6D744-B786-41FB-9DD5-D6DD8FFFF125}" type="presParOf" srcId="{859FBB46-EC5A-40C4-BCC0-477E8B9E0B08}" destId="{0ED4D1E2-1FF5-4873-A6C1-D0EEB3A1D0F8}" srcOrd="0" destOrd="0" presId="urn:microsoft.com/office/officeart/2005/8/layout/vList6"/>
    <dgm:cxn modelId="{1823293D-DE01-4105-8030-8B74A03C183A}" type="presParOf" srcId="{859FBB46-EC5A-40C4-BCC0-477E8B9E0B08}" destId="{2F6CDD42-8022-4EB2-8B81-45D839B31C0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BBBF4-EAC6-4893-8B05-E2D300177DE2}">
      <dsp:nvSpPr>
        <dsp:cNvPr id="0" name=""/>
        <dsp:cNvSpPr/>
      </dsp:nvSpPr>
      <dsp:spPr>
        <a:xfrm>
          <a:off x="3291839" y="1546"/>
          <a:ext cx="4937760" cy="83756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300" b="1" kern="1200" dirty="0">
              <a:solidFill>
                <a:srgbClr val="002060"/>
              </a:solidFill>
            </a:rPr>
            <a:t> Car repair: high cost</a:t>
          </a:r>
        </a:p>
        <a:p>
          <a:pPr marL="114300" lvl="1" indent="-114300" algn="l" defTabSz="5778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300" b="1" kern="1200" dirty="0">
              <a:solidFill>
                <a:srgbClr val="002060"/>
              </a:solidFill>
            </a:rPr>
            <a:t> Retailing: low cost</a:t>
          </a:r>
        </a:p>
      </dsp:txBody>
      <dsp:txXfrm>
        <a:off x="3291839" y="106242"/>
        <a:ext cx="4623672" cy="628176"/>
      </dsp:txXfrm>
    </dsp:sp>
    <dsp:sp modelId="{D56BF10A-5205-4C8B-BFA8-5813A8E63518}">
      <dsp:nvSpPr>
        <dsp:cNvPr id="0" name=""/>
        <dsp:cNvSpPr/>
      </dsp:nvSpPr>
      <dsp:spPr>
        <a:xfrm>
          <a:off x="0" y="1546"/>
          <a:ext cx="3291840" cy="837568"/>
        </a:xfrm>
        <a:prstGeom prst="roundRect">
          <a:avLst/>
        </a:prstGeom>
        <a:noFill/>
        <a:ln w="28575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 dirty="0">
              <a:solidFill>
                <a:srgbClr val="002060"/>
              </a:solidFill>
            </a:rPr>
            <a:t>Occupation or industry</a:t>
          </a:r>
        </a:p>
      </dsp:txBody>
      <dsp:txXfrm>
        <a:off x="40887" y="42433"/>
        <a:ext cx="3210066" cy="755794"/>
      </dsp:txXfrm>
    </dsp:sp>
    <dsp:sp modelId="{E31FC8E7-2DAD-487C-93A1-318417ABE94E}">
      <dsp:nvSpPr>
        <dsp:cNvPr id="0" name=""/>
        <dsp:cNvSpPr/>
      </dsp:nvSpPr>
      <dsp:spPr>
        <a:xfrm>
          <a:off x="3291839" y="922872"/>
          <a:ext cx="4937760" cy="83756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300" b="1" kern="1200">
              <a:solidFill>
                <a:srgbClr val="002060"/>
              </a:solidFill>
            </a:rPr>
            <a:t>Economies of scale in large companies</a:t>
          </a:r>
          <a:endParaRPr lang="en-AU" sz="1300" b="1" kern="1200" dirty="0">
            <a:solidFill>
              <a:srgbClr val="002060"/>
            </a:solidFill>
          </a:endParaRPr>
        </a:p>
        <a:p>
          <a:pPr marL="114300" lvl="1" indent="-114300" algn="l" defTabSz="5778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300" kern="1200">
            <a:solidFill>
              <a:srgbClr val="002060"/>
            </a:solidFill>
          </a:endParaRPr>
        </a:p>
      </dsp:txBody>
      <dsp:txXfrm>
        <a:off x="3291839" y="1027568"/>
        <a:ext cx="4623672" cy="628176"/>
      </dsp:txXfrm>
    </dsp:sp>
    <dsp:sp modelId="{91E7E082-90D2-4977-B588-7382CB4C89DD}">
      <dsp:nvSpPr>
        <dsp:cNvPr id="0" name=""/>
        <dsp:cNvSpPr/>
      </dsp:nvSpPr>
      <dsp:spPr>
        <a:xfrm>
          <a:off x="0" y="922872"/>
          <a:ext cx="3291840" cy="837568"/>
        </a:xfrm>
        <a:prstGeom prst="roundRect">
          <a:avLst/>
        </a:prstGeom>
        <a:noFill/>
        <a:ln w="28575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>
              <a:solidFill>
                <a:srgbClr val="002060"/>
              </a:solidFill>
            </a:rPr>
            <a:t>Company size</a:t>
          </a:r>
          <a:endParaRPr lang="en-AU" sz="2300" kern="1200" dirty="0">
            <a:solidFill>
              <a:srgbClr val="002060"/>
            </a:solidFill>
          </a:endParaRPr>
        </a:p>
      </dsp:txBody>
      <dsp:txXfrm>
        <a:off x="40887" y="963759"/>
        <a:ext cx="3210066" cy="755794"/>
      </dsp:txXfrm>
    </dsp:sp>
    <dsp:sp modelId="{0855C387-B2A7-4A87-9245-D51D5954776E}">
      <dsp:nvSpPr>
        <dsp:cNvPr id="0" name=""/>
        <dsp:cNvSpPr/>
      </dsp:nvSpPr>
      <dsp:spPr>
        <a:xfrm>
          <a:off x="3291839" y="1844197"/>
          <a:ext cx="4937760" cy="83756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300" b="1" kern="1200">
              <a:solidFill>
                <a:srgbClr val="002060"/>
              </a:solidFill>
            </a:rPr>
            <a:t>With longer training companies may recover more of their training costs</a:t>
          </a:r>
          <a:endParaRPr lang="en-AU" sz="1300" b="1" kern="1200" dirty="0">
            <a:solidFill>
              <a:srgbClr val="002060"/>
            </a:solidFill>
          </a:endParaRPr>
        </a:p>
      </dsp:txBody>
      <dsp:txXfrm>
        <a:off x="3291839" y="1948893"/>
        <a:ext cx="4623672" cy="628176"/>
      </dsp:txXfrm>
    </dsp:sp>
    <dsp:sp modelId="{494EEA79-FD79-4FA2-A12D-D54AF8383090}">
      <dsp:nvSpPr>
        <dsp:cNvPr id="0" name=""/>
        <dsp:cNvSpPr/>
      </dsp:nvSpPr>
      <dsp:spPr>
        <a:xfrm>
          <a:off x="0" y="1844197"/>
          <a:ext cx="3291840" cy="837568"/>
        </a:xfrm>
        <a:prstGeom prst="roundRect">
          <a:avLst/>
        </a:prstGeom>
        <a:noFill/>
        <a:ln w="28575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>
              <a:solidFill>
                <a:srgbClr val="002060"/>
              </a:solidFill>
            </a:rPr>
            <a:t>Duration of work-based learning	</a:t>
          </a:r>
          <a:endParaRPr lang="en-AU" sz="2300" kern="1200" dirty="0">
            <a:solidFill>
              <a:srgbClr val="002060"/>
            </a:solidFill>
          </a:endParaRPr>
        </a:p>
      </dsp:txBody>
      <dsp:txXfrm>
        <a:off x="40887" y="1885084"/>
        <a:ext cx="3210066" cy="755794"/>
      </dsp:txXfrm>
    </dsp:sp>
    <dsp:sp modelId="{D96A8C17-4B6A-45DA-B415-DF9DD02D5B0F}">
      <dsp:nvSpPr>
        <dsp:cNvPr id="0" name=""/>
        <dsp:cNvSpPr/>
      </dsp:nvSpPr>
      <dsp:spPr>
        <a:xfrm>
          <a:off x="3291839" y="2765522"/>
          <a:ext cx="4937760" cy="83756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300" b="1" kern="1200">
              <a:solidFill>
                <a:srgbClr val="002060"/>
              </a:solidFill>
            </a:rPr>
            <a:t>Benefits are harder to realise if training wages are too high, and easier if wages and allowances are low. </a:t>
          </a:r>
          <a:endParaRPr lang="en-AU" sz="1300" b="1" kern="1200" dirty="0">
            <a:solidFill>
              <a:srgbClr val="002060"/>
            </a:solidFill>
          </a:endParaRPr>
        </a:p>
      </dsp:txBody>
      <dsp:txXfrm>
        <a:off x="3291839" y="2870218"/>
        <a:ext cx="4623672" cy="628176"/>
      </dsp:txXfrm>
    </dsp:sp>
    <dsp:sp modelId="{A5EB535C-5F70-4916-9F3E-7A50E5300F81}">
      <dsp:nvSpPr>
        <dsp:cNvPr id="0" name=""/>
        <dsp:cNvSpPr/>
      </dsp:nvSpPr>
      <dsp:spPr>
        <a:xfrm>
          <a:off x="0" y="2765522"/>
          <a:ext cx="3291840" cy="837568"/>
        </a:xfrm>
        <a:prstGeom prst="roundRect">
          <a:avLst/>
        </a:prstGeom>
        <a:noFill/>
        <a:ln w="28575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>
              <a:solidFill>
                <a:srgbClr val="002060"/>
              </a:solidFill>
            </a:rPr>
            <a:t>Training wages</a:t>
          </a:r>
          <a:endParaRPr lang="en-AU" sz="2300" kern="1200" dirty="0">
            <a:solidFill>
              <a:srgbClr val="002060"/>
            </a:solidFill>
          </a:endParaRPr>
        </a:p>
      </dsp:txBody>
      <dsp:txXfrm>
        <a:off x="40887" y="2806409"/>
        <a:ext cx="3210066" cy="755794"/>
      </dsp:txXfrm>
    </dsp:sp>
    <dsp:sp modelId="{2F6CDD42-8022-4EB2-8B81-45D839B31C01}">
      <dsp:nvSpPr>
        <dsp:cNvPr id="0" name=""/>
        <dsp:cNvSpPr/>
      </dsp:nvSpPr>
      <dsp:spPr>
        <a:xfrm>
          <a:off x="3291839" y="3686847"/>
          <a:ext cx="4937760" cy="83756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300" b="1" kern="1200">
              <a:solidFill>
                <a:srgbClr val="002060"/>
              </a:solidFill>
            </a:rPr>
            <a:t>Government subsidies and grants can reduce costs and raise benefits</a:t>
          </a:r>
          <a:endParaRPr lang="en-AU" sz="1300" b="1" kern="1200" dirty="0">
            <a:solidFill>
              <a:srgbClr val="002060"/>
            </a:solidFill>
          </a:endParaRPr>
        </a:p>
      </dsp:txBody>
      <dsp:txXfrm>
        <a:off x="3291839" y="3791543"/>
        <a:ext cx="4623672" cy="628176"/>
      </dsp:txXfrm>
    </dsp:sp>
    <dsp:sp modelId="{0ED4D1E2-1FF5-4873-A6C1-D0EEB3A1D0F8}">
      <dsp:nvSpPr>
        <dsp:cNvPr id="0" name=""/>
        <dsp:cNvSpPr/>
      </dsp:nvSpPr>
      <dsp:spPr>
        <a:xfrm>
          <a:off x="0" y="3686847"/>
          <a:ext cx="3291840" cy="837568"/>
        </a:xfrm>
        <a:prstGeom prst="roundRect">
          <a:avLst/>
        </a:prstGeom>
        <a:noFill/>
        <a:ln w="28575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>
              <a:solidFill>
                <a:srgbClr val="002060"/>
              </a:solidFill>
            </a:rPr>
            <a:t>Incentives</a:t>
          </a:r>
          <a:endParaRPr lang="en-AU" sz="2300" kern="1200" dirty="0">
            <a:solidFill>
              <a:srgbClr val="002060"/>
            </a:solidFill>
          </a:endParaRPr>
        </a:p>
      </dsp:txBody>
      <dsp:txXfrm>
        <a:off x="40887" y="3727734"/>
        <a:ext cx="3210066" cy="7557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C56D5-5135-40A2-ABD2-0B46EBFA5DFF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9808A-F6D2-4042-8627-2E97541A27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754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ACF2A-E66C-44A5-A930-63F35ECD4EBC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94CF1-147B-454C-8893-92A732677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77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94CF1-147B-454C-8893-92A7326775F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785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94CF1-147B-454C-8893-92A7326775F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190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94CF1-147B-454C-8893-92A7326775F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58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94CF1-147B-454C-8893-92A7326775F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128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9175" y="6175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8DE320-A0D4-47B4-8B88-A7646D1D9E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21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7532" y="6194425"/>
            <a:ext cx="1456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	</a:t>
            </a:r>
            <a:fld id="{B28DE320-A0D4-47B4-8B88-A7646D1D9E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862916" y="6194424"/>
            <a:ext cx="5910944" cy="365125"/>
          </a:xfrm>
        </p:spPr>
        <p:txBody>
          <a:bodyPr/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Joint EC-ETF Seminar on Western Balkans and Turkey – ETF, Turin 4 – 5 December 2017</a:t>
            </a:r>
          </a:p>
        </p:txBody>
      </p:sp>
    </p:spTree>
    <p:extLst>
      <p:ext uri="{BB962C8B-B14F-4D97-AF65-F5344CB8AC3E}">
        <p14:creationId xmlns:p14="http://schemas.microsoft.com/office/powerpoint/2010/main" val="405730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68592" y="6194425"/>
            <a:ext cx="1385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	</a:t>
            </a:r>
            <a:fld id="{B28DE320-A0D4-47B4-8B88-A7646D1D9E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939116" y="6199188"/>
            <a:ext cx="5910944" cy="365125"/>
          </a:xfrm>
        </p:spPr>
        <p:txBody>
          <a:bodyPr/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Joint EC-ETF Seminar on Western Balkans and Turkey – ETF, Turin 4 – 5 December 2017</a:t>
            </a:r>
          </a:p>
        </p:txBody>
      </p:sp>
    </p:spTree>
    <p:extLst>
      <p:ext uri="{BB962C8B-B14F-4D97-AF65-F5344CB8AC3E}">
        <p14:creationId xmlns:p14="http://schemas.microsoft.com/office/powerpoint/2010/main" val="156223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46732" y="6194425"/>
            <a:ext cx="1507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	</a:t>
            </a:r>
            <a:fld id="{B28DE320-A0D4-47B4-8B88-A7646D1D9E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820583" y="6182255"/>
            <a:ext cx="5910944" cy="365125"/>
          </a:xfrm>
        </p:spPr>
        <p:txBody>
          <a:bodyPr/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Joint EC-ETF Seminar on Western Balkans and Turkey – ETF, Turin 4 – 5 December 2017</a:t>
            </a:r>
          </a:p>
        </p:txBody>
      </p:sp>
    </p:spTree>
    <p:extLst>
      <p:ext uri="{BB962C8B-B14F-4D97-AF65-F5344CB8AC3E}">
        <p14:creationId xmlns:p14="http://schemas.microsoft.com/office/powerpoint/2010/main" val="279992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36667" y="6184900"/>
            <a:ext cx="1620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	</a:t>
            </a:r>
            <a:fld id="{B28DE320-A0D4-47B4-8B88-A7646D1D9E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64983" y="6184899"/>
            <a:ext cx="5910944" cy="365125"/>
          </a:xfrm>
        </p:spPr>
        <p:txBody>
          <a:bodyPr/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Joint EC-ETF Seminar on Western Balkans and Turkey – ETF, Turin 4 – 5 December 2017</a:t>
            </a:r>
          </a:p>
        </p:txBody>
      </p:sp>
    </p:spTree>
    <p:extLst>
      <p:ext uri="{BB962C8B-B14F-4D97-AF65-F5344CB8AC3E}">
        <p14:creationId xmlns:p14="http://schemas.microsoft.com/office/powerpoint/2010/main" val="366740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41466" y="6194425"/>
            <a:ext cx="13123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	</a:t>
            </a:r>
            <a:fld id="{B28DE320-A0D4-47B4-8B88-A7646D1D9E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625849" y="6194425"/>
            <a:ext cx="5910944" cy="365125"/>
          </a:xfrm>
        </p:spPr>
        <p:txBody>
          <a:bodyPr/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Joint EC-ETF Seminar on Western Balkans and Turkey – ETF, Turin 4 – 5 December 2017</a:t>
            </a:r>
          </a:p>
        </p:txBody>
      </p:sp>
    </p:spTree>
    <p:extLst>
      <p:ext uri="{BB962C8B-B14F-4D97-AF65-F5344CB8AC3E}">
        <p14:creationId xmlns:p14="http://schemas.microsoft.com/office/powerpoint/2010/main" val="20050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94332" y="6203950"/>
            <a:ext cx="16594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	</a:t>
            </a:r>
            <a:fld id="{B28DE320-A0D4-47B4-8B88-A7646D1D9E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710515" y="6204480"/>
            <a:ext cx="5910944" cy="365125"/>
          </a:xfrm>
        </p:spPr>
        <p:txBody>
          <a:bodyPr/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Joint EC-ETF Seminar on Western Balkans and Turkey – ETF, Turin 4 – 5 December 2017</a:t>
            </a:r>
          </a:p>
        </p:txBody>
      </p:sp>
    </p:spTree>
    <p:extLst>
      <p:ext uri="{BB962C8B-B14F-4D97-AF65-F5344CB8AC3E}">
        <p14:creationId xmlns:p14="http://schemas.microsoft.com/office/powerpoint/2010/main" val="213259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28200" y="6184900"/>
            <a:ext cx="162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	</a:t>
            </a:r>
            <a:fld id="{B28DE320-A0D4-47B4-8B88-A7646D1D9E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710515" y="6184899"/>
            <a:ext cx="5910944" cy="365125"/>
          </a:xfrm>
        </p:spPr>
        <p:txBody>
          <a:bodyPr/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Joint EC-ETF Seminar on Western Balkans and Turkey – ETF, Turin 4 – 5 December 2017</a:t>
            </a:r>
          </a:p>
        </p:txBody>
      </p:sp>
    </p:spTree>
    <p:extLst>
      <p:ext uri="{BB962C8B-B14F-4D97-AF65-F5344CB8AC3E}">
        <p14:creationId xmlns:p14="http://schemas.microsoft.com/office/powerpoint/2010/main" val="219998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89067" y="6194425"/>
            <a:ext cx="14647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	</a:t>
            </a:r>
            <a:fld id="{B28DE320-A0D4-47B4-8B88-A7646D1D9E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778249" y="6216650"/>
            <a:ext cx="5910944" cy="342900"/>
          </a:xfrm>
        </p:spPr>
        <p:txBody>
          <a:bodyPr/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Joint EC-ETF Seminar on Western Balkans and Turkey – ETF, Turin 4 – 5 December 2017</a:t>
            </a:r>
          </a:p>
        </p:txBody>
      </p:sp>
    </p:spTree>
    <p:extLst>
      <p:ext uri="{BB962C8B-B14F-4D97-AF65-F5344CB8AC3E}">
        <p14:creationId xmlns:p14="http://schemas.microsoft.com/office/powerpoint/2010/main" val="222665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82200" y="61753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	</a:t>
            </a:r>
            <a:fld id="{B28DE320-A0D4-47B4-8B88-A7646D1D9E6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878" y="5684978"/>
            <a:ext cx="1494589" cy="1036497"/>
          </a:xfrm>
          <a:prstGeom prst="rect">
            <a:avLst/>
          </a:prstGeom>
        </p:spPr>
      </p:pic>
      <p:sp>
        <p:nvSpPr>
          <p:cNvPr id="12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057649" y="6175375"/>
            <a:ext cx="5910944" cy="365125"/>
          </a:xfrm>
        </p:spPr>
        <p:txBody>
          <a:bodyPr/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Joint EC-ETF Seminar on Western Balkans and Turkey – ETF, Turin 4 – 5 December 2017</a:t>
            </a:r>
          </a:p>
        </p:txBody>
      </p:sp>
    </p:spTree>
    <p:extLst>
      <p:ext uri="{BB962C8B-B14F-4D97-AF65-F5344CB8AC3E}">
        <p14:creationId xmlns:p14="http://schemas.microsoft.com/office/powerpoint/2010/main" val="263571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4532" y="6184900"/>
            <a:ext cx="1329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	</a:t>
            </a:r>
            <a:fld id="{B28DE320-A0D4-47B4-8B88-A7646D1D9E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752849" y="6197600"/>
            <a:ext cx="5910944" cy="365125"/>
          </a:xfrm>
        </p:spPr>
        <p:txBody>
          <a:bodyPr/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Joint EC-ETF Seminar on Western Balkans and Turkey – ETF, Turin 4 – 5 December 2017</a:t>
            </a:r>
          </a:p>
        </p:txBody>
      </p:sp>
    </p:spTree>
    <p:extLst>
      <p:ext uri="{BB962C8B-B14F-4D97-AF65-F5344CB8AC3E}">
        <p14:creationId xmlns:p14="http://schemas.microsoft.com/office/powerpoint/2010/main" val="113869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1944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GB" sz="1100" smtClean="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UNESCO Regional Seminar on Work-based Learning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– ETF, Gaborone 1 – 2 March 2018</a:t>
            </a:r>
          </a:p>
          <a:p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1944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Turin, </a:t>
            </a:r>
            <a:fld id="{A5015943-61C0-44DC-907F-CAE94D453A0F}" type="datetimeFigureOut">
              <a:rPr lang="en-GB" smtClean="0"/>
              <a:pPr/>
              <a:t>26/10/2022</a:t>
            </a:fld>
            <a:r>
              <a:rPr lang="en-GB"/>
              <a:t> 	</a:t>
            </a:r>
            <a:fld id="{B28DE320-A0D4-47B4-8B88-A7646D1D9E6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744200" y="6299200"/>
            <a:ext cx="0" cy="158051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4" y="5933869"/>
            <a:ext cx="1457331" cy="62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4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etf.europa.eu/en/publications-and-resources/publications/work-based-learning-how-ready-are-we-tool-etf-partner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etf.europa.eu/en/publications-and-resources/publications/financing-work-based-learning-part-vocational-education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etf.europa.eu/en/publications-and-resources/publications/monitoring-and-evaluating-work-based-learning-vocational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mailto:stefan.thomas@etf.europa.eu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50976" y="517389"/>
            <a:ext cx="9936480" cy="262651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</a:rPr>
              <a:t>Potential roles and responsibilities of Social Partners, employers and schools in (1) designing, (2) implementing and (3) evaluating VET </a:t>
            </a:r>
            <a:r>
              <a:rPr lang="en-US" sz="3200" b="1" dirty="0" err="1">
                <a:solidFill>
                  <a:srgbClr val="002060"/>
                </a:solidFill>
              </a:rPr>
              <a:t>programmes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0" y="3563270"/>
            <a:ext cx="9144000" cy="2319370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rgbClr val="002060"/>
                </a:solidFill>
              </a:rPr>
              <a:t>Training for EU Delegations in East and Southern Africa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en-GB" sz="2000" dirty="0">
                <a:solidFill>
                  <a:srgbClr val="002060"/>
                </a:solidFill>
              </a:rPr>
              <a:t>Lilongwe, Malawi, 8 – 10 November 2022</a:t>
            </a:r>
          </a:p>
          <a:p>
            <a:r>
              <a:rPr lang="en-GB" sz="2000" dirty="0">
                <a:solidFill>
                  <a:srgbClr val="002060"/>
                </a:solidFill>
              </a:rPr>
              <a:t>Stefan Thomas, ETF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8DE320-A0D4-47B4-8B88-A7646D1D9E60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432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	</a:t>
            </a:r>
            <a:fld id="{B28DE320-A0D4-47B4-8B88-A7646D1D9E60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51317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Governance: a strong link between education and employment is key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47222" y="2074760"/>
            <a:ext cx="10042394" cy="353418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sz="2400" dirty="0">
                <a:latin typeface="+mn-lt"/>
              </a:rPr>
              <a:t>Employers’ organisations, trade unions and work councils play a crucial role</a:t>
            </a:r>
          </a:p>
          <a:p>
            <a:r>
              <a:rPr lang="en-GB" sz="2400" dirty="0">
                <a:latin typeface="+mn-lt"/>
              </a:rPr>
              <a:t>Employers have a strong influence on qualifications and assessment standards (programme design phase)*</a:t>
            </a:r>
          </a:p>
          <a:p>
            <a:r>
              <a:rPr lang="it-IT" sz="2400" dirty="0" err="1">
                <a:latin typeface="+mn-lt"/>
              </a:rPr>
              <a:t>Employers</a:t>
            </a:r>
            <a:r>
              <a:rPr lang="it-IT" sz="2400" dirty="0">
                <a:latin typeface="+mn-lt"/>
              </a:rPr>
              <a:t> </a:t>
            </a:r>
            <a:r>
              <a:rPr lang="it-IT" sz="2400" dirty="0" err="1">
                <a:latin typeface="+mn-lt"/>
              </a:rPr>
              <a:t>provide</a:t>
            </a:r>
            <a:r>
              <a:rPr lang="it-IT" sz="2400" dirty="0">
                <a:latin typeface="+mn-lt"/>
              </a:rPr>
              <a:t> training (</a:t>
            </a:r>
            <a:r>
              <a:rPr lang="it-IT" sz="2400" dirty="0" err="1">
                <a:latin typeface="+mn-lt"/>
              </a:rPr>
              <a:t>programme</a:t>
            </a:r>
            <a:r>
              <a:rPr lang="it-IT" sz="2400" dirty="0">
                <a:latin typeface="+mn-lt"/>
              </a:rPr>
              <a:t> </a:t>
            </a:r>
            <a:r>
              <a:rPr lang="it-IT" sz="2400" dirty="0" err="1">
                <a:latin typeface="+mn-lt"/>
              </a:rPr>
              <a:t>application</a:t>
            </a:r>
            <a:r>
              <a:rPr lang="it-IT" sz="2400" dirty="0">
                <a:latin typeface="+mn-lt"/>
              </a:rPr>
              <a:t> </a:t>
            </a:r>
            <a:r>
              <a:rPr lang="it-IT" sz="2400" dirty="0" err="1">
                <a:latin typeface="+mn-lt"/>
              </a:rPr>
              <a:t>phase</a:t>
            </a:r>
            <a:r>
              <a:rPr lang="it-IT" sz="2400" dirty="0">
                <a:latin typeface="+mn-lt"/>
              </a:rPr>
              <a:t>)*</a:t>
            </a:r>
          </a:p>
          <a:p>
            <a:r>
              <a:rPr lang="it-IT" sz="2400" dirty="0" err="1">
                <a:latin typeface="+mn-lt"/>
              </a:rPr>
              <a:t>Employers</a:t>
            </a:r>
            <a:r>
              <a:rPr lang="it-IT" sz="2400" dirty="0">
                <a:latin typeface="+mn-lt"/>
              </a:rPr>
              <a:t> are </a:t>
            </a:r>
            <a:r>
              <a:rPr lang="it-IT" sz="2400" dirty="0" err="1">
                <a:latin typeface="+mn-lt"/>
              </a:rPr>
              <a:t>involved</a:t>
            </a:r>
            <a:r>
              <a:rPr lang="it-IT" sz="2400" dirty="0">
                <a:latin typeface="+mn-lt"/>
              </a:rPr>
              <a:t> in </a:t>
            </a:r>
            <a:r>
              <a:rPr lang="it-IT" sz="2400" dirty="0" err="1">
                <a:latin typeface="+mn-lt"/>
              </a:rPr>
              <a:t>learners</a:t>
            </a:r>
            <a:r>
              <a:rPr lang="it-IT" sz="2400" dirty="0">
                <a:latin typeface="+mn-lt"/>
              </a:rPr>
              <a:t>’ </a:t>
            </a:r>
            <a:r>
              <a:rPr lang="it-IT" sz="2400" dirty="0" err="1">
                <a:latin typeface="+mn-lt"/>
              </a:rPr>
              <a:t>assessment</a:t>
            </a:r>
            <a:r>
              <a:rPr lang="it-IT" sz="2400" dirty="0">
                <a:latin typeface="+mn-lt"/>
              </a:rPr>
              <a:t> (</a:t>
            </a:r>
            <a:r>
              <a:rPr lang="it-IT" sz="2400" dirty="0" err="1">
                <a:latin typeface="+mn-lt"/>
              </a:rPr>
              <a:t>programme</a:t>
            </a:r>
            <a:r>
              <a:rPr lang="it-IT" sz="2400" dirty="0">
                <a:latin typeface="+mn-lt"/>
              </a:rPr>
              <a:t> </a:t>
            </a:r>
            <a:r>
              <a:rPr lang="it-IT" sz="2400" dirty="0" err="1">
                <a:latin typeface="+mn-lt"/>
              </a:rPr>
              <a:t>application</a:t>
            </a:r>
            <a:r>
              <a:rPr lang="it-IT" sz="2400" dirty="0">
                <a:latin typeface="+mn-lt"/>
              </a:rPr>
              <a:t> </a:t>
            </a:r>
            <a:r>
              <a:rPr lang="it-IT" sz="2400" dirty="0" err="1">
                <a:latin typeface="+mn-lt"/>
              </a:rPr>
              <a:t>phase</a:t>
            </a:r>
            <a:r>
              <a:rPr lang="it-IT" sz="2400" dirty="0">
                <a:latin typeface="+mn-lt"/>
              </a:rPr>
              <a:t>)</a:t>
            </a:r>
          </a:p>
          <a:p>
            <a:r>
              <a:rPr lang="it-IT" sz="2400" dirty="0" err="1">
                <a:latin typeface="+mn-lt"/>
              </a:rPr>
              <a:t>Employers</a:t>
            </a:r>
            <a:r>
              <a:rPr lang="it-IT" sz="2400" dirty="0">
                <a:latin typeface="+mn-lt"/>
              </a:rPr>
              <a:t> are </a:t>
            </a:r>
            <a:r>
              <a:rPr lang="it-IT" sz="2400" dirty="0" err="1">
                <a:latin typeface="+mn-lt"/>
              </a:rPr>
              <a:t>involved</a:t>
            </a:r>
            <a:r>
              <a:rPr lang="it-IT" sz="2400" dirty="0">
                <a:latin typeface="+mn-lt"/>
              </a:rPr>
              <a:t> in the </a:t>
            </a:r>
            <a:r>
              <a:rPr lang="it-IT" sz="2400" dirty="0" err="1">
                <a:latin typeface="+mn-lt"/>
              </a:rPr>
              <a:t>evaluation</a:t>
            </a:r>
            <a:r>
              <a:rPr lang="it-IT" sz="2400" dirty="0">
                <a:latin typeface="+mn-lt"/>
              </a:rPr>
              <a:t> of </a:t>
            </a:r>
            <a:r>
              <a:rPr lang="it-IT" sz="2400" dirty="0" err="1">
                <a:latin typeface="+mn-lt"/>
              </a:rPr>
              <a:t>results</a:t>
            </a:r>
            <a:r>
              <a:rPr lang="it-IT" sz="2400" dirty="0">
                <a:latin typeface="+mn-lt"/>
              </a:rPr>
              <a:t> (e.g. do </a:t>
            </a:r>
            <a:r>
              <a:rPr lang="it-IT" sz="2400" dirty="0" err="1">
                <a:latin typeface="+mn-lt"/>
              </a:rPr>
              <a:t>graduates</a:t>
            </a:r>
            <a:r>
              <a:rPr lang="it-IT" sz="2400" dirty="0">
                <a:latin typeface="+mn-lt"/>
              </a:rPr>
              <a:t> </a:t>
            </a:r>
            <a:r>
              <a:rPr lang="it-IT" sz="2400" dirty="0" err="1">
                <a:latin typeface="+mn-lt"/>
              </a:rPr>
              <a:t>find</a:t>
            </a:r>
            <a:r>
              <a:rPr lang="it-IT" sz="2400" dirty="0">
                <a:latin typeface="+mn-lt"/>
              </a:rPr>
              <a:t> </a:t>
            </a:r>
            <a:r>
              <a:rPr lang="it-IT" sz="2400" dirty="0" err="1">
                <a:latin typeface="+mn-lt"/>
              </a:rPr>
              <a:t>employment</a:t>
            </a:r>
            <a:r>
              <a:rPr lang="it-IT" sz="2400" dirty="0">
                <a:latin typeface="+mn-lt"/>
              </a:rPr>
              <a:t>?) (feedback </a:t>
            </a:r>
            <a:r>
              <a:rPr lang="it-IT" sz="2400" dirty="0" err="1">
                <a:latin typeface="+mn-lt"/>
              </a:rPr>
              <a:t>phase</a:t>
            </a:r>
            <a:r>
              <a:rPr lang="it-IT" sz="2400" dirty="0">
                <a:latin typeface="+mn-lt"/>
              </a:rPr>
              <a:t>)*</a:t>
            </a:r>
            <a:endParaRPr lang="en-GB" sz="2400" dirty="0">
              <a:latin typeface="+mn-lt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8D25DBC-61EF-4E71-AAE6-11E2D404F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9093" y="6244018"/>
            <a:ext cx="114807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*Source: </a:t>
            </a:r>
            <a:r>
              <a:rPr kumimoji="0" lang="en-GB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Renold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28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81DC08-BD9A-40CD-8114-6C88397C7B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	</a:t>
            </a:r>
            <a:fld id="{B28DE320-A0D4-47B4-8B88-A7646D1D9E60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4F77D5-0321-4B1D-8765-C0B46E03EF73}"/>
              </a:ext>
            </a:extLst>
          </p:cNvPr>
          <p:cNvSpPr txBox="1"/>
          <p:nvPr/>
        </p:nvSpPr>
        <p:spPr>
          <a:xfrm>
            <a:off x="1334416" y="2162029"/>
            <a:ext cx="8668851" cy="3857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rgbClr val="002060"/>
                </a:solidFill>
              </a:rPr>
              <a:t>Who will the learners be?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rgbClr val="002060"/>
                </a:solidFill>
              </a:rPr>
              <a:t>The purpose of the programme and the (learning) outcomes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rgbClr val="002060"/>
                </a:solidFill>
              </a:rPr>
              <a:t>The time learners spend in the workplace and in the classroom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rgbClr val="002060"/>
                </a:solidFill>
              </a:rPr>
              <a:t>The type and content of the apprenticeship contract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rgbClr val="002060"/>
                </a:solidFill>
              </a:rPr>
              <a:t>The financing mechanism and the learners’ wage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rgbClr val="002060"/>
                </a:solidFill>
              </a:rPr>
              <a:t>The roles and responsibilities of stakeholders in monitoring, supervision, assessment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endParaRPr lang="en-GB" sz="2200" dirty="0">
              <a:solidFill>
                <a:srgbClr val="002060"/>
              </a:solidFill>
            </a:endParaRPr>
          </a:p>
          <a:p>
            <a:pPr>
              <a:spcBef>
                <a:spcPts val="800"/>
              </a:spcBef>
            </a:pPr>
            <a:r>
              <a:rPr lang="en-US" sz="2200" i="1" dirty="0">
                <a:solidFill>
                  <a:srgbClr val="002060"/>
                </a:solidFill>
              </a:rPr>
              <a:t>How will the social partners be involved in</a:t>
            </a:r>
            <a:r>
              <a:rPr lang="en-GB" sz="2200" i="1" dirty="0">
                <a:solidFill>
                  <a:srgbClr val="002060"/>
                </a:solidFill>
              </a:rPr>
              <a:t> decision making?</a:t>
            </a:r>
            <a:endParaRPr lang="en-GB" sz="2200" dirty="0">
              <a:solidFill>
                <a:srgbClr val="00206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E4D909F-A027-4BAE-B937-5010CE6A2B4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9155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6500" b="1" dirty="0">
                <a:solidFill>
                  <a:srgbClr val="002060"/>
                </a:solidFill>
                <a:latin typeface="+mn-lt"/>
              </a:rPr>
              <a:t>What needs to be regulated? </a:t>
            </a:r>
          </a:p>
          <a:p>
            <a:br>
              <a:rPr lang="en-GB" sz="4000" b="1" dirty="0">
                <a:solidFill>
                  <a:srgbClr val="002060"/>
                </a:solidFill>
                <a:latin typeface="+mn-lt"/>
              </a:rPr>
            </a:br>
            <a:br>
              <a:rPr lang="en-GB" sz="4000" b="1" dirty="0">
                <a:solidFill>
                  <a:srgbClr val="002060"/>
                </a:solidFill>
                <a:latin typeface="+mn-lt"/>
              </a:rPr>
            </a:br>
            <a:r>
              <a:rPr lang="en-GB" sz="4000" b="1" dirty="0">
                <a:solidFill>
                  <a:srgbClr val="002060"/>
                </a:solidFill>
                <a:latin typeface="+mn-lt"/>
              </a:rPr>
              <a:t>Let’s look at the </a:t>
            </a:r>
            <a:r>
              <a:rPr lang="en-GB" sz="4000" b="1" u="sng" dirty="0">
                <a:solidFill>
                  <a:srgbClr val="002060"/>
                </a:solidFill>
                <a:latin typeface="+mn-lt"/>
              </a:rPr>
              <a:t>programme design phase</a:t>
            </a:r>
            <a:r>
              <a:rPr lang="en-GB" sz="4000" b="1" dirty="0">
                <a:solidFill>
                  <a:srgbClr val="002060"/>
                </a:solidFill>
                <a:latin typeface="+mn-lt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870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81DC08-BD9A-40CD-8114-6C88397C7B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	</a:t>
            </a:r>
            <a:fld id="{B28DE320-A0D4-47B4-8B88-A7646D1D9E60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4F77D5-0321-4B1D-8765-C0B46E03EF73}"/>
              </a:ext>
            </a:extLst>
          </p:cNvPr>
          <p:cNvSpPr txBox="1"/>
          <p:nvPr/>
        </p:nvSpPr>
        <p:spPr>
          <a:xfrm>
            <a:off x="1334416" y="1935788"/>
            <a:ext cx="86688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2200" b="1" u="sng" dirty="0">
                <a:solidFill>
                  <a:srgbClr val="002060"/>
                </a:solidFill>
              </a:rPr>
              <a:t>Example</a:t>
            </a:r>
            <a:r>
              <a:rPr lang="en-US" sz="2200" dirty="0">
                <a:solidFill>
                  <a:srgbClr val="002060"/>
                </a:solidFill>
              </a:rPr>
              <a:t>: ­”</a:t>
            </a:r>
            <a:r>
              <a:rPr lang="en-GB" sz="2200" dirty="0">
                <a:solidFill>
                  <a:srgbClr val="002060"/>
                </a:solidFill>
              </a:rPr>
              <a:t>Checking companies’ capability, willingness, resources to train students”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E4D909F-A027-4BAE-B937-5010CE6A2B47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1337346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5700" b="1" dirty="0">
                <a:solidFill>
                  <a:srgbClr val="002060"/>
                </a:solidFill>
                <a:latin typeface="+mn-lt"/>
              </a:rPr>
              <a:t>What needs to be regulated? </a:t>
            </a:r>
          </a:p>
          <a:p>
            <a:br>
              <a:rPr lang="en-GB" sz="4000" b="1" dirty="0">
                <a:solidFill>
                  <a:srgbClr val="002060"/>
                </a:solidFill>
                <a:latin typeface="+mn-lt"/>
              </a:rPr>
            </a:br>
            <a:r>
              <a:rPr lang="en-GB" sz="4000" b="1" dirty="0">
                <a:solidFill>
                  <a:srgbClr val="002060"/>
                </a:solidFill>
                <a:latin typeface="+mn-lt"/>
              </a:rPr>
              <a:t>Let’s look at the </a:t>
            </a:r>
            <a:r>
              <a:rPr lang="en-GB" sz="4000" b="1" u="sng" dirty="0">
                <a:solidFill>
                  <a:srgbClr val="002060"/>
                </a:solidFill>
                <a:latin typeface="+mn-lt"/>
              </a:rPr>
              <a:t>programme application phase</a:t>
            </a:r>
            <a:r>
              <a:rPr lang="en-GB" sz="4000" b="1" dirty="0">
                <a:solidFill>
                  <a:srgbClr val="002060"/>
                </a:solidFill>
                <a:latin typeface="+mn-lt"/>
              </a:rPr>
              <a:t>: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92B3CD6-E833-4DE9-BF00-5D7670A295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772718"/>
              </p:ext>
            </p:extLst>
          </p:nvPr>
        </p:nvGraphicFramePr>
        <p:xfrm>
          <a:off x="1819375" y="2938546"/>
          <a:ext cx="7381186" cy="32824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48930">
                  <a:extLst>
                    <a:ext uri="{9D8B030D-6E8A-4147-A177-3AD203B41FA5}">
                      <a16:colId xmlns:a16="http://schemas.microsoft.com/office/drawing/2014/main" val="3005313872"/>
                    </a:ext>
                  </a:extLst>
                </a:gridCol>
                <a:gridCol w="763572">
                  <a:extLst>
                    <a:ext uri="{9D8B030D-6E8A-4147-A177-3AD203B41FA5}">
                      <a16:colId xmlns:a16="http://schemas.microsoft.com/office/drawing/2014/main" val="49853488"/>
                    </a:ext>
                  </a:extLst>
                </a:gridCol>
                <a:gridCol w="3968684">
                  <a:extLst>
                    <a:ext uri="{9D8B030D-6E8A-4147-A177-3AD203B41FA5}">
                      <a16:colId xmlns:a16="http://schemas.microsoft.com/office/drawing/2014/main" val="3256970922"/>
                    </a:ext>
                  </a:extLst>
                </a:gridCol>
              </a:tblGrid>
              <a:tr h="471227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rgbClr val="002060"/>
                          </a:solidFill>
                        </a:rPr>
                        <a:t>Ministry </a:t>
                      </a:r>
                      <a:r>
                        <a:rPr lang="de-DE" b="1" dirty="0" err="1">
                          <a:solidFill>
                            <a:srgbClr val="002060"/>
                          </a:solidFill>
                        </a:rPr>
                        <a:t>department</a:t>
                      </a:r>
                      <a:endParaRPr lang="en-GB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7804286"/>
                  </a:ext>
                </a:extLst>
              </a:tr>
              <a:tr h="471227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rgbClr val="002060"/>
                          </a:solidFill>
                        </a:rPr>
                        <a:t>VET Agency</a:t>
                      </a:r>
                      <a:endParaRPr lang="en-GB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GB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rgbClr val="002060"/>
                          </a:solidFill>
                        </a:rPr>
                        <a:t>Montenegro</a:t>
                      </a:r>
                      <a:endParaRPr lang="en-GB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745534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de-DE" b="1" dirty="0" err="1">
                          <a:solidFill>
                            <a:srgbClr val="002060"/>
                          </a:solidFill>
                        </a:rPr>
                        <a:t>Sectoral</a:t>
                      </a:r>
                      <a:r>
                        <a:rPr lang="de-DE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de-DE" b="1" dirty="0" err="1">
                          <a:solidFill>
                            <a:srgbClr val="002060"/>
                          </a:solidFill>
                        </a:rPr>
                        <a:t>organisation</a:t>
                      </a:r>
                      <a:endParaRPr lang="en-GB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925565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rgbClr val="002060"/>
                          </a:solidFill>
                        </a:rPr>
                        <a:t>Chamber</a:t>
                      </a:r>
                      <a:endParaRPr lang="en-GB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GB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>
                          <a:solidFill>
                            <a:srgbClr val="002060"/>
                          </a:solidFill>
                        </a:rPr>
                        <a:t>Serbia</a:t>
                      </a:r>
                      <a:endParaRPr lang="en-GB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655448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de-DE" b="1" dirty="0" err="1">
                          <a:solidFill>
                            <a:srgbClr val="002060"/>
                          </a:solidFill>
                        </a:rPr>
                        <a:t>Municipality</a:t>
                      </a:r>
                      <a:endParaRPr lang="en-GB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405113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rgbClr val="002060"/>
                          </a:solidFill>
                        </a:rPr>
                        <a:t>School </a:t>
                      </a:r>
                      <a:r>
                        <a:rPr lang="de-DE" b="1" dirty="0" err="1">
                          <a:solidFill>
                            <a:srgbClr val="002060"/>
                          </a:solidFill>
                        </a:rPr>
                        <a:t>or</a:t>
                      </a:r>
                      <a:r>
                        <a:rPr lang="de-DE" b="1" dirty="0">
                          <a:solidFill>
                            <a:srgbClr val="002060"/>
                          </a:solidFill>
                        </a:rPr>
                        <a:t> Training </a:t>
                      </a:r>
                      <a:r>
                        <a:rPr lang="de-DE" b="1" dirty="0" err="1">
                          <a:solidFill>
                            <a:srgbClr val="002060"/>
                          </a:solidFill>
                        </a:rPr>
                        <a:t>Centre</a:t>
                      </a:r>
                      <a:endParaRPr lang="en-GB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GB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>
                          <a:solidFill>
                            <a:srgbClr val="002060"/>
                          </a:solidFill>
                        </a:rPr>
                        <a:t>Albania</a:t>
                      </a:r>
                      <a:endParaRPr lang="en-GB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386212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rgbClr val="002060"/>
                          </a:solidFill>
                        </a:rPr>
                        <a:t>Other</a:t>
                      </a:r>
                      <a:endParaRPr lang="en-GB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2825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476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	</a:t>
            </a:r>
            <a:fld id="{B28DE320-A0D4-47B4-8B88-A7646D1D9E60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513178"/>
            <a:ext cx="10515600" cy="90084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40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Some questions to answer…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37795" y="1575137"/>
            <a:ext cx="10515600" cy="46192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>
                <a:latin typeface="+mn-lt"/>
              </a:rPr>
              <a:t>Which institutions are already in place in your country?</a:t>
            </a:r>
          </a:p>
          <a:p>
            <a:r>
              <a:rPr lang="en-GB" dirty="0">
                <a:latin typeface="+mn-lt"/>
              </a:rPr>
              <a:t>Which institutions are willing to do what in your country?</a:t>
            </a:r>
          </a:p>
          <a:p>
            <a:r>
              <a:rPr lang="en-GB" dirty="0">
                <a:latin typeface="+mn-lt"/>
              </a:rPr>
              <a:t>What can be done jointly, e.g. by a school/training centre and a company?</a:t>
            </a:r>
          </a:p>
          <a:p>
            <a:r>
              <a:rPr lang="en-GB" dirty="0">
                <a:latin typeface="+mn-lt"/>
              </a:rPr>
              <a:t>Which resources are needed?</a:t>
            </a:r>
          </a:p>
          <a:p>
            <a:r>
              <a:rPr lang="en-GB" dirty="0">
                <a:latin typeface="+mn-lt"/>
              </a:rPr>
              <a:t>What is really feasible?</a:t>
            </a:r>
          </a:p>
          <a:p>
            <a:endParaRPr lang="en-GB" dirty="0">
              <a:latin typeface="+mn-lt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6D416495-F00D-40A7-BF9A-4F9E32759CCA}"/>
              </a:ext>
            </a:extLst>
          </p:cNvPr>
          <p:cNvSpPr/>
          <p:nvPr/>
        </p:nvSpPr>
        <p:spPr>
          <a:xfrm>
            <a:off x="1485769" y="5564956"/>
            <a:ext cx="829559" cy="27337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highlight>
                <a:srgbClr val="000080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59058C-AF33-4FDC-8D19-9F1C2AA2D14B}"/>
              </a:ext>
            </a:extLst>
          </p:cNvPr>
          <p:cNvSpPr txBox="1"/>
          <p:nvPr/>
        </p:nvSpPr>
        <p:spPr>
          <a:xfrm>
            <a:off x="2579279" y="5470691"/>
            <a:ext cx="7795965" cy="52322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2060"/>
                </a:solidFill>
              </a:rPr>
              <a:t>The link </a:t>
            </a:r>
            <a:r>
              <a:rPr lang="de-DE" sz="2800" dirty="0" err="1">
                <a:solidFill>
                  <a:srgbClr val="002060"/>
                </a:solidFill>
              </a:rPr>
              <a:t>between</a:t>
            </a:r>
            <a:r>
              <a:rPr lang="de-DE" sz="2800" dirty="0">
                <a:solidFill>
                  <a:srgbClr val="002060"/>
                </a:solidFill>
              </a:rPr>
              <a:t> </a:t>
            </a:r>
            <a:r>
              <a:rPr lang="de-DE" sz="2800" dirty="0" err="1">
                <a:solidFill>
                  <a:srgbClr val="002060"/>
                </a:solidFill>
              </a:rPr>
              <a:t>education</a:t>
            </a:r>
            <a:r>
              <a:rPr lang="de-DE" sz="2800" dirty="0">
                <a:solidFill>
                  <a:srgbClr val="002060"/>
                </a:solidFill>
              </a:rPr>
              <a:t> and </a:t>
            </a:r>
            <a:r>
              <a:rPr lang="de-DE" sz="2800" dirty="0" err="1">
                <a:solidFill>
                  <a:srgbClr val="002060"/>
                </a:solidFill>
              </a:rPr>
              <a:t>employment</a:t>
            </a:r>
            <a:r>
              <a:rPr lang="de-DE" sz="2800" dirty="0">
                <a:solidFill>
                  <a:srgbClr val="002060"/>
                </a:solidFill>
              </a:rPr>
              <a:t> </a:t>
            </a:r>
            <a:r>
              <a:rPr lang="de-DE" sz="2800" dirty="0" err="1">
                <a:solidFill>
                  <a:srgbClr val="002060"/>
                </a:solidFill>
              </a:rPr>
              <a:t>is</a:t>
            </a:r>
            <a:r>
              <a:rPr lang="de-DE" sz="2800" dirty="0">
                <a:solidFill>
                  <a:srgbClr val="002060"/>
                </a:solidFill>
              </a:rPr>
              <a:t> </a:t>
            </a:r>
            <a:r>
              <a:rPr lang="de-DE" sz="2800" dirty="0" err="1">
                <a:solidFill>
                  <a:srgbClr val="002060"/>
                </a:solidFill>
              </a:rPr>
              <a:t>key</a:t>
            </a:r>
            <a:r>
              <a:rPr lang="de-DE" sz="2800" dirty="0">
                <a:solidFill>
                  <a:srgbClr val="002060"/>
                </a:solidFill>
              </a:rPr>
              <a:t>!</a:t>
            </a:r>
            <a:endParaRPr lang="en-GB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07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81DC08-BD9A-40CD-8114-6C88397C7B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	</a:t>
            </a:r>
            <a:fld id="{B28DE320-A0D4-47B4-8B88-A7646D1D9E60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4F77D5-0321-4B1D-8765-C0B46E03EF73}"/>
              </a:ext>
            </a:extLst>
          </p:cNvPr>
          <p:cNvSpPr txBox="1"/>
          <p:nvPr/>
        </p:nvSpPr>
        <p:spPr>
          <a:xfrm>
            <a:off x="1408401" y="1901947"/>
            <a:ext cx="8668851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2060"/>
                </a:solidFill>
              </a:rPr>
              <a:t>­</a:t>
            </a:r>
            <a:r>
              <a:rPr lang="en-GB" sz="2200" dirty="0">
                <a:solidFill>
                  <a:srgbClr val="002060"/>
                </a:solidFill>
              </a:rPr>
              <a:t>Getting to know each other: Bringing businesses to the school or training centre, bringing students to businesses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rgbClr val="002060"/>
                </a:solidFill>
              </a:rPr>
              <a:t>Getting employers on board and selecting workplaces </a:t>
            </a:r>
            <a:endParaRPr lang="en-US" sz="2200" dirty="0">
              <a:solidFill>
                <a:srgbClr val="002060"/>
              </a:solidFill>
            </a:endParaRP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rgbClr val="002060"/>
                </a:solidFill>
              </a:rPr>
              <a:t>Supporting the application and selection process of students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rgbClr val="002060"/>
                </a:solidFill>
              </a:rPr>
              <a:t>Matching students with employers (e.g. by using databases)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rgbClr val="002060"/>
                </a:solidFill>
              </a:rPr>
              <a:t>Distributing students to companies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rgbClr val="002060"/>
                </a:solidFill>
              </a:rPr>
              <a:t>Training of company mentors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rgbClr val="002060"/>
                </a:solidFill>
              </a:rPr>
              <a:t>Checking companies’ capability, willingness, resources to train students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rgbClr val="002060"/>
                </a:solidFill>
              </a:rPr>
              <a:t>Checking whether companies meet occupational health and safety requirements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E4D909F-A027-4BAE-B937-5010CE6A2B4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4000" b="1" dirty="0">
                <a:solidFill>
                  <a:srgbClr val="002060"/>
                </a:solidFill>
                <a:latin typeface="+mn-lt"/>
              </a:rPr>
              <a:t>Examples for tasks that need to be done</a:t>
            </a:r>
          </a:p>
          <a:p>
            <a:r>
              <a:rPr lang="en-GB" sz="4000" b="1" u="sng" dirty="0">
                <a:solidFill>
                  <a:srgbClr val="002060"/>
                </a:solidFill>
                <a:latin typeface="+mn-lt"/>
              </a:rPr>
              <a:t>before</a:t>
            </a:r>
            <a:r>
              <a:rPr lang="en-GB" sz="4000" b="1" dirty="0">
                <a:solidFill>
                  <a:srgbClr val="002060"/>
                </a:solidFill>
                <a:latin typeface="+mn-lt"/>
              </a:rPr>
              <a:t> work-based learning starts:</a:t>
            </a:r>
          </a:p>
        </p:txBody>
      </p:sp>
    </p:spTree>
    <p:extLst>
      <p:ext uri="{BB962C8B-B14F-4D97-AF65-F5344CB8AC3E}">
        <p14:creationId xmlns:p14="http://schemas.microsoft.com/office/powerpoint/2010/main" val="117546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81DC08-BD9A-40CD-8114-6C88397C7B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	</a:t>
            </a:r>
            <a:fld id="{B28DE320-A0D4-47B4-8B88-A7646D1D9E60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4F77D5-0321-4B1D-8765-C0B46E03EF73}"/>
              </a:ext>
            </a:extLst>
          </p:cNvPr>
          <p:cNvSpPr txBox="1"/>
          <p:nvPr/>
        </p:nvSpPr>
        <p:spPr>
          <a:xfrm>
            <a:off x="1898597" y="1751116"/>
            <a:ext cx="811301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2060"/>
                </a:solidFill>
              </a:rPr>
              <a:t>­Planning and </a:t>
            </a:r>
            <a:r>
              <a:rPr lang="en-US" sz="2200" dirty="0" err="1">
                <a:solidFill>
                  <a:srgbClr val="002060"/>
                </a:solidFill>
              </a:rPr>
              <a:t>organising</a:t>
            </a:r>
            <a:r>
              <a:rPr lang="en-US" sz="2200" dirty="0">
                <a:solidFill>
                  <a:srgbClr val="002060"/>
                </a:solidFill>
              </a:rPr>
              <a:t> the alternation between school and company, taking into account the school timetable and school holidays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rgbClr val="002060"/>
                </a:solidFill>
              </a:rPr>
              <a:t>Organising transport and accommodation for students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rgbClr val="002060"/>
                </a:solidFill>
              </a:rPr>
              <a:t>Supervising, monitoring students at the workplace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rgbClr val="002060"/>
                </a:solidFill>
              </a:rPr>
              <a:t>Supporting company mentors during work-based learning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rgbClr val="002060"/>
                </a:solidFill>
              </a:rPr>
              <a:t>Adapting school curriculum/company training plan to local industry needs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rgbClr val="002060"/>
                </a:solidFill>
              </a:rPr>
              <a:t>Developing personal learning plans for each student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rgbClr val="002060"/>
                </a:solidFill>
              </a:rPr>
              <a:t>Support the cooperation of companies, e.g. when a company cannot cover the full range of knowledge and skills that need to be learned at work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60EAF9C-F332-4487-8A3A-8129C097F85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4000" b="1" dirty="0">
                <a:solidFill>
                  <a:srgbClr val="002060"/>
                </a:solidFill>
                <a:latin typeface="+mn-lt"/>
              </a:rPr>
              <a:t>Examples for tasks that need to be done</a:t>
            </a:r>
          </a:p>
          <a:p>
            <a:r>
              <a:rPr lang="en-GB" sz="4000" b="1" u="sng" dirty="0">
                <a:solidFill>
                  <a:srgbClr val="002060"/>
                </a:solidFill>
                <a:latin typeface="+mn-lt"/>
              </a:rPr>
              <a:t>during</a:t>
            </a:r>
            <a:r>
              <a:rPr lang="en-GB" sz="4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4000" b="1" dirty="0">
                <a:solidFill>
                  <a:srgbClr val="002060"/>
                </a:solidFill>
              </a:rPr>
              <a:t>work-based learning</a:t>
            </a:r>
            <a:r>
              <a:rPr lang="en-GB" sz="4000" b="1" dirty="0">
                <a:solidFill>
                  <a:srgbClr val="002060"/>
                </a:solidFill>
                <a:latin typeface="+mn-lt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7222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81DC08-BD9A-40CD-8114-6C88397C7B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	</a:t>
            </a:r>
            <a:fld id="{B28DE320-A0D4-47B4-8B88-A7646D1D9E60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4F77D5-0321-4B1D-8765-C0B46E03EF73}"/>
              </a:ext>
            </a:extLst>
          </p:cNvPr>
          <p:cNvSpPr txBox="1"/>
          <p:nvPr/>
        </p:nvSpPr>
        <p:spPr>
          <a:xfrm>
            <a:off x="1464957" y="2015064"/>
            <a:ext cx="7376746" cy="3929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2060"/>
                </a:solidFill>
              </a:rPr>
              <a:t>Debriefing students after they have been in the workplace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2060"/>
                </a:solidFill>
              </a:rPr>
              <a:t>Assessment of what students have learned at work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2060"/>
                </a:solidFill>
              </a:rPr>
              <a:t>Organising students’ assessments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2060"/>
                </a:solidFill>
              </a:rPr>
              <a:t>Hosting students’ assessments 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2060"/>
                </a:solidFill>
              </a:rPr>
              <a:t>Evaluating the cooperation between schools and companies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2060"/>
                </a:solidFill>
              </a:rPr>
              <a:t>Developing improvement plans and a common quality approach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611FD73-E025-485F-A990-4F17F52950A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4000" b="1" dirty="0">
                <a:solidFill>
                  <a:srgbClr val="002060"/>
                </a:solidFill>
                <a:latin typeface="+mn-lt"/>
              </a:rPr>
              <a:t>Examples for tasks that need to be done</a:t>
            </a:r>
          </a:p>
          <a:p>
            <a:r>
              <a:rPr lang="en-GB" sz="4000" b="1" u="sng" dirty="0">
                <a:solidFill>
                  <a:srgbClr val="002060"/>
                </a:solidFill>
                <a:latin typeface="+mn-lt"/>
              </a:rPr>
              <a:t>after</a:t>
            </a:r>
            <a:r>
              <a:rPr lang="en-GB" sz="4000" b="1" dirty="0">
                <a:solidFill>
                  <a:srgbClr val="002060"/>
                </a:solidFill>
                <a:latin typeface="+mn-lt"/>
              </a:rPr>
              <a:t> work-based learning:</a:t>
            </a:r>
          </a:p>
        </p:txBody>
      </p:sp>
    </p:spTree>
    <p:extLst>
      <p:ext uri="{BB962C8B-B14F-4D97-AF65-F5344CB8AC3E}">
        <p14:creationId xmlns:p14="http://schemas.microsoft.com/office/powerpoint/2010/main" val="35417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rgbClr val="002060"/>
                </a:solidFill>
                <a:latin typeface="+mn-lt"/>
              </a:rPr>
              <a:t>10 Critical success factors for WBL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	</a:t>
            </a:r>
            <a:fld id="{B28DE320-A0D4-47B4-8B88-A7646D1D9E60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66887"/>
            <a:ext cx="4762500" cy="3814763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GB" sz="2400" dirty="0">
                <a:solidFill>
                  <a:srgbClr val="002060"/>
                </a:solidFill>
              </a:rPr>
              <a:t>Place of apprenticeship in the VET system</a:t>
            </a:r>
          </a:p>
          <a:p>
            <a:pPr lvl="0"/>
            <a:r>
              <a:rPr lang="en-GB" sz="2400" dirty="0">
                <a:solidFill>
                  <a:srgbClr val="002060"/>
                </a:solidFill>
              </a:rPr>
              <a:t>Governance structures (roles and responsibilities of key players)</a:t>
            </a:r>
          </a:p>
          <a:p>
            <a:pPr lvl="0"/>
            <a:r>
              <a:rPr lang="en-GB" sz="2400" dirty="0">
                <a:solidFill>
                  <a:srgbClr val="002060"/>
                </a:solidFill>
              </a:rPr>
              <a:t>Training content and learning outcomes</a:t>
            </a:r>
          </a:p>
          <a:p>
            <a:pPr lvl="0"/>
            <a:r>
              <a:rPr lang="en-GB" sz="2400" dirty="0">
                <a:solidFill>
                  <a:srgbClr val="002060"/>
                </a:solidFill>
              </a:rPr>
              <a:t>Cooperation among learning venues</a:t>
            </a:r>
          </a:p>
          <a:p>
            <a:pPr lvl="0"/>
            <a:r>
              <a:rPr lang="en-GB" sz="2400" dirty="0">
                <a:solidFill>
                  <a:srgbClr val="002060"/>
                </a:solidFill>
              </a:rPr>
              <a:t>Participation of and support to companies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4174" y="1766887"/>
            <a:ext cx="4619625" cy="3559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 and support to teachers and in-company trainers</a:t>
            </a:r>
          </a:p>
          <a:p>
            <a:pPr marL="228600" indent="-228600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Financing and cost-sharing mechanisms</a:t>
            </a:r>
          </a:p>
          <a:p>
            <a:pPr marL="228600" lvl="0" indent="-228600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assurance</a:t>
            </a:r>
          </a:p>
          <a:p>
            <a:pPr marL="228600" lvl="0" indent="-228600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and learning conditions of learners</a:t>
            </a:r>
          </a:p>
          <a:p>
            <a:pPr marL="228600" lvl="0" indent="-228600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Responsiveness to the labour market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369093" y="6244018"/>
            <a:ext cx="127791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Source: </a:t>
            </a:r>
            <a:r>
              <a:rPr lang="en-GB" altLang="en-US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CEDEFOP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4940697-90B8-403F-9B7A-B9BF520059AB}"/>
              </a:ext>
            </a:extLst>
          </p:cNvPr>
          <p:cNvSpPr/>
          <p:nvPr/>
        </p:nvSpPr>
        <p:spPr>
          <a:xfrm>
            <a:off x="6334811" y="2522742"/>
            <a:ext cx="4317476" cy="934539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6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  <a:latin typeface="+mn-lt"/>
              </a:rPr>
              <a:t>Costs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	</a:t>
            </a:r>
            <a:fld id="{B28DE320-A0D4-47B4-8B88-A7646D1D9E60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Textfeld 3"/>
          <p:cNvSpPr txBox="1"/>
          <p:nvPr/>
        </p:nvSpPr>
        <p:spPr>
          <a:xfrm>
            <a:off x="3708700" y="2070588"/>
            <a:ext cx="2304256" cy="646331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2060"/>
                </a:solidFill>
              </a:rPr>
              <a:t>Work-</a:t>
            </a:r>
            <a:r>
              <a:rPr lang="de-DE" dirty="0" err="1">
                <a:solidFill>
                  <a:srgbClr val="002060"/>
                </a:solidFill>
              </a:rPr>
              <a:t>based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learning</a:t>
            </a:r>
            <a:endParaRPr lang="de-DE" dirty="0">
              <a:solidFill>
                <a:srgbClr val="002060"/>
              </a:solidFill>
            </a:endParaRPr>
          </a:p>
          <a:p>
            <a:pPr algn="ctr"/>
            <a:r>
              <a:rPr lang="de-DE" dirty="0" err="1">
                <a:solidFill>
                  <a:srgbClr val="002060"/>
                </a:solidFill>
              </a:rPr>
              <a:t>component</a:t>
            </a:r>
            <a:r>
              <a:rPr lang="de-DE" dirty="0">
                <a:solidFill>
                  <a:srgbClr val="002060"/>
                </a:solidFill>
              </a:rPr>
              <a:t>*</a:t>
            </a:r>
          </a:p>
        </p:txBody>
      </p:sp>
      <p:sp>
        <p:nvSpPr>
          <p:cNvPr id="6" name="Ellipse 4"/>
          <p:cNvSpPr/>
          <p:nvPr/>
        </p:nvSpPr>
        <p:spPr>
          <a:xfrm>
            <a:off x="2842591" y="785192"/>
            <a:ext cx="6986789" cy="4830418"/>
          </a:xfrm>
          <a:prstGeom prst="ellipse">
            <a:avLst/>
          </a:prstGeom>
          <a:noFill/>
          <a:ln w="127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2060"/>
              </a:solidFill>
            </a:endParaRPr>
          </a:p>
        </p:txBody>
      </p:sp>
      <p:sp>
        <p:nvSpPr>
          <p:cNvPr id="7" name="Textfeld 5"/>
          <p:cNvSpPr txBox="1"/>
          <p:nvPr/>
        </p:nvSpPr>
        <p:spPr>
          <a:xfrm>
            <a:off x="3996732" y="2862676"/>
            <a:ext cx="1800200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2060"/>
                </a:solidFill>
              </a:rPr>
              <a:t>In-company </a:t>
            </a:r>
            <a:r>
              <a:rPr lang="de-DE" sz="1200" dirty="0" err="1">
                <a:solidFill>
                  <a:srgbClr val="002060"/>
                </a:solidFill>
              </a:rPr>
              <a:t>trainer</a:t>
            </a:r>
            <a:endParaRPr lang="de-DE" sz="1200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2060"/>
                </a:solidFill>
              </a:rPr>
              <a:t>Professional </a:t>
            </a:r>
            <a:r>
              <a:rPr lang="de-DE" sz="1200" dirty="0" err="1">
                <a:solidFill>
                  <a:srgbClr val="002060"/>
                </a:solidFill>
              </a:rPr>
              <a:t>development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of</a:t>
            </a:r>
            <a:r>
              <a:rPr lang="de-DE" sz="1200" dirty="0">
                <a:solidFill>
                  <a:srgbClr val="002060"/>
                </a:solidFill>
              </a:rPr>
              <a:t> in-company </a:t>
            </a:r>
            <a:r>
              <a:rPr lang="de-DE" sz="1200" dirty="0" err="1">
                <a:solidFill>
                  <a:srgbClr val="002060"/>
                </a:solidFill>
              </a:rPr>
              <a:t>trainer</a:t>
            </a:r>
            <a:endParaRPr lang="de-DE" sz="1200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>
                <a:solidFill>
                  <a:srgbClr val="002060"/>
                </a:solidFill>
              </a:rPr>
              <a:t>Facilities</a:t>
            </a:r>
            <a:r>
              <a:rPr lang="de-DE" sz="1200" dirty="0">
                <a:solidFill>
                  <a:srgbClr val="002060"/>
                </a:solidFill>
              </a:rPr>
              <a:t>, </a:t>
            </a:r>
            <a:r>
              <a:rPr lang="de-DE" sz="1200" dirty="0" err="1">
                <a:solidFill>
                  <a:srgbClr val="002060"/>
                </a:solidFill>
              </a:rPr>
              <a:t>training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equipment</a:t>
            </a:r>
            <a:r>
              <a:rPr lang="de-DE" sz="1200" dirty="0">
                <a:solidFill>
                  <a:srgbClr val="002060"/>
                </a:solidFill>
              </a:rPr>
              <a:t>, </a:t>
            </a:r>
            <a:r>
              <a:rPr lang="de-DE" sz="1200" dirty="0" err="1">
                <a:solidFill>
                  <a:srgbClr val="002060"/>
                </a:solidFill>
              </a:rPr>
              <a:t>tools</a:t>
            </a:r>
            <a:endParaRPr lang="de-DE" sz="1200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2060"/>
                </a:solidFill>
              </a:rPr>
              <a:t>Learning material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>
                <a:solidFill>
                  <a:srgbClr val="002060"/>
                </a:solidFill>
              </a:rPr>
              <a:t>Learner‘s</a:t>
            </a:r>
            <a:r>
              <a:rPr lang="de-DE" sz="1200" dirty="0">
                <a:solidFill>
                  <a:srgbClr val="002060"/>
                </a:solidFill>
              </a:rPr>
              <a:t> wage/</a:t>
            </a:r>
            <a:r>
              <a:rPr lang="de-DE" sz="1200" dirty="0" err="1">
                <a:solidFill>
                  <a:srgbClr val="002060"/>
                </a:solidFill>
              </a:rPr>
              <a:t>allowance</a:t>
            </a:r>
            <a:endParaRPr lang="de-DE" sz="1200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>
                <a:solidFill>
                  <a:srgbClr val="002060"/>
                </a:solidFill>
              </a:rPr>
              <a:t>Learner‘s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insurance</a:t>
            </a:r>
            <a:endParaRPr lang="de-DE" sz="1200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>
                <a:solidFill>
                  <a:srgbClr val="002060"/>
                </a:solidFill>
              </a:rPr>
              <a:t>Learner‘s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transport</a:t>
            </a:r>
            <a:endParaRPr lang="de-DE" sz="1200" dirty="0">
              <a:solidFill>
                <a:srgbClr val="002060"/>
              </a:solidFill>
            </a:endParaRPr>
          </a:p>
        </p:txBody>
      </p:sp>
      <p:sp>
        <p:nvSpPr>
          <p:cNvPr id="8" name="Textfeld 6"/>
          <p:cNvSpPr txBox="1"/>
          <p:nvPr/>
        </p:nvSpPr>
        <p:spPr>
          <a:xfrm>
            <a:off x="6210312" y="2214604"/>
            <a:ext cx="36004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9" name="Textfeld 7"/>
          <p:cNvSpPr txBox="1"/>
          <p:nvPr/>
        </p:nvSpPr>
        <p:spPr>
          <a:xfrm>
            <a:off x="6733036" y="2070588"/>
            <a:ext cx="2304256" cy="646331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2060"/>
                </a:solidFill>
              </a:rPr>
              <a:t>School-</a:t>
            </a:r>
            <a:r>
              <a:rPr lang="de-DE" dirty="0" err="1">
                <a:solidFill>
                  <a:srgbClr val="002060"/>
                </a:solidFill>
              </a:rPr>
              <a:t>based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learning</a:t>
            </a:r>
            <a:endParaRPr lang="de-DE" dirty="0">
              <a:solidFill>
                <a:srgbClr val="002060"/>
              </a:solidFill>
            </a:endParaRPr>
          </a:p>
          <a:p>
            <a:pPr algn="ctr"/>
            <a:r>
              <a:rPr lang="de-DE" dirty="0" err="1">
                <a:solidFill>
                  <a:srgbClr val="002060"/>
                </a:solidFill>
              </a:rPr>
              <a:t>component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10" name="Textfeld 8"/>
          <p:cNvSpPr txBox="1"/>
          <p:nvPr/>
        </p:nvSpPr>
        <p:spPr>
          <a:xfrm>
            <a:off x="7021068" y="2862676"/>
            <a:ext cx="18002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>
                <a:solidFill>
                  <a:srgbClr val="002060"/>
                </a:solidFill>
              </a:rPr>
              <a:t>Teachers</a:t>
            </a:r>
            <a:r>
              <a:rPr lang="de-DE" sz="1200" dirty="0">
                <a:solidFill>
                  <a:srgbClr val="002060"/>
                </a:solidFill>
              </a:rPr>
              <a:t>, </a:t>
            </a:r>
            <a:r>
              <a:rPr lang="de-DE" sz="1200" dirty="0" err="1">
                <a:solidFill>
                  <a:srgbClr val="002060"/>
                </a:solidFill>
              </a:rPr>
              <a:t>instructors</a:t>
            </a:r>
            <a:endParaRPr lang="de-DE" sz="1200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2060"/>
                </a:solidFill>
              </a:rPr>
              <a:t>Professional </a:t>
            </a:r>
            <a:r>
              <a:rPr lang="de-DE" sz="1200" dirty="0" err="1">
                <a:solidFill>
                  <a:srgbClr val="002060"/>
                </a:solidFill>
              </a:rPr>
              <a:t>development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of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teachers</a:t>
            </a:r>
            <a:endParaRPr lang="de-DE" sz="1200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>
                <a:solidFill>
                  <a:srgbClr val="002060"/>
                </a:solidFill>
              </a:rPr>
              <a:t>Facilities</a:t>
            </a:r>
            <a:r>
              <a:rPr lang="de-DE" sz="1200" dirty="0">
                <a:solidFill>
                  <a:srgbClr val="002060"/>
                </a:solidFill>
              </a:rPr>
              <a:t>, </a:t>
            </a:r>
            <a:r>
              <a:rPr lang="de-DE" sz="1200" dirty="0" err="1">
                <a:solidFill>
                  <a:srgbClr val="002060"/>
                </a:solidFill>
              </a:rPr>
              <a:t>equipment</a:t>
            </a:r>
            <a:r>
              <a:rPr lang="de-DE" sz="1200" dirty="0">
                <a:solidFill>
                  <a:srgbClr val="002060"/>
                </a:solidFill>
              </a:rPr>
              <a:t>, </a:t>
            </a:r>
            <a:r>
              <a:rPr lang="de-DE" sz="1200" dirty="0" err="1">
                <a:solidFill>
                  <a:srgbClr val="002060"/>
                </a:solidFill>
              </a:rPr>
              <a:t>tools</a:t>
            </a:r>
            <a:endParaRPr lang="de-DE" sz="1200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2060"/>
                </a:solidFill>
              </a:rPr>
              <a:t>Maintenance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2060"/>
                </a:solidFill>
              </a:rPr>
              <a:t>Learning material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>
                <a:solidFill>
                  <a:srgbClr val="002060"/>
                </a:solidFill>
              </a:rPr>
              <a:t>Learner‘s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insurance</a:t>
            </a:r>
            <a:endParaRPr lang="de-DE" sz="1200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>
                <a:solidFill>
                  <a:srgbClr val="002060"/>
                </a:solidFill>
              </a:rPr>
              <a:t>Learner‘s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transport</a:t>
            </a:r>
            <a:endParaRPr lang="de-DE" sz="1200" dirty="0">
              <a:solidFill>
                <a:srgbClr val="002060"/>
              </a:solidFill>
            </a:endParaRPr>
          </a:p>
        </p:txBody>
      </p:sp>
      <p:sp>
        <p:nvSpPr>
          <p:cNvPr id="11" name="Textfeld 9"/>
          <p:cNvSpPr txBox="1"/>
          <p:nvPr/>
        </p:nvSpPr>
        <p:spPr>
          <a:xfrm>
            <a:off x="599372" y="3674032"/>
            <a:ext cx="1944216" cy="1938992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err="1">
                <a:solidFill>
                  <a:srgbClr val="002060"/>
                </a:solidFill>
              </a:rPr>
              <a:t>Costs</a:t>
            </a:r>
            <a:r>
              <a:rPr lang="de-DE" sz="1200" b="1" dirty="0">
                <a:solidFill>
                  <a:srgbClr val="002060"/>
                </a:solidFill>
              </a:rPr>
              <a:t> </a:t>
            </a:r>
            <a:r>
              <a:rPr lang="de-DE" sz="1200" b="1" dirty="0" err="1">
                <a:solidFill>
                  <a:srgbClr val="002060"/>
                </a:solidFill>
              </a:rPr>
              <a:t>related</a:t>
            </a:r>
            <a:r>
              <a:rPr lang="de-DE" sz="1200" b="1" dirty="0">
                <a:solidFill>
                  <a:srgbClr val="002060"/>
                </a:solidFill>
              </a:rPr>
              <a:t> </a:t>
            </a:r>
            <a:r>
              <a:rPr lang="de-DE" sz="1200" b="1" dirty="0" err="1">
                <a:solidFill>
                  <a:srgbClr val="002060"/>
                </a:solidFill>
              </a:rPr>
              <a:t>to</a:t>
            </a:r>
            <a:r>
              <a:rPr lang="de-DE" sz="1200" b="1" dirty="0">
                <a:solidFill>
                  <a:srgbClr val="002060"/>
                </a:solidFill>
              </a:rPr>
              <a:t> </a:t>
            </a:r>
            <a:r>
              <a:rPr lang="de-DE" sz="1200" b="1" dirty="0" err="1">
                <a:solidFill>
                  <a:srgbClr val="002060"/>
                </a:solidFill>
              </a:rPr>
              <a:t>the</a:t>
            </a:r>
            <a:r>
              <a:rPr lang="de-DE" sz="1200" b="1" dirty="0">
                <a:solidFill>
                  <a:srgbClr val="002060"/>
                </a:solidFill>
              </a:rPr>
              <a:t> </a:t>
            </a:r>
            <a:br>
              <a:rPr lang="de-DE" sz="1200" b="1" dirty="0">
                <a:solidFill>
                  <a:srgbClr val="002060"/>
                </a:solidFill>
              </a:rPr>
            </a:br>
            <a:r>
              <a:rPr lang="de-DE" sz="1200" b="1" dirty="0">
                <a:solidFill>
                  <a:srgbClr val="002060"/>
                </a:solidFill>
              </a:rPr>
              <a:t>VET System</a:t>
            </a:r>
            <a:r>
              <a:rPr lang="de-DE" sz="1200" dirty="0">
                <a:solidFill>
                  <a:srgbClr val="002060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err="1">
                <a:solidFill>
                  <a:srgbClr val="002060"/>
                </a:solidFill>
              </a:rPr>
              <a:t>Occupational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and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educational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standards</a:t>
            </a:r>
            <a:endParaRPr lang="de-DE" sz="12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err="1">
                <a:solidFill>
                  <a:srgbClr val="002060"/>
                </a:solidFill>
              </a:rPr>
              <a:t>Inspection</a:t>
            </a:r>
            <a:r>
              <a:rPr lang="de-DE" sz="1200" dirty="0">
                <a:solidFill>
                  <a:srgbClr val="002060"/>
                </a:solidFill>
              </a:rPr>
              <a:t>, </a:t>
            </a:r>
            <a:r>
              <a:rPr lang="de-DE" sz="1200" dirty="0" err="1">
                <a:solidFill>
                  <a:srgbClr val="002060"/>
                </a:solidFill>
              </a:rPr>
              <a:t>supervision</a:t>
            </a:r>
            <a:endParaRPr lang="de-DE" sz="12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2060"/>
                </a:solidFill>
              </a:rPr>
              <a:t>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err="1">
                <a:solidFill>
                  <a:srgbClr val="002060"/>
                </a:solidFill>
              </a:rPr>
              <a:t>Counselling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and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guidance</a:t>
            </a:r>
            <a:endParaRPr lang="de-DE" sz="12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2060"/>
                </a:solidFill>
              </a:rPr>
              <a:t>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2060"/>
                </a:solidFill>
              </a:rPr>
              <a:t>Administration</a:t>
            </a:r>
          </a:p>
        </p:txBody>
      </p:sp>
      <p:sp>
        <p:nvSpPr>
          <p:cNvPr id="12" name="Geschweifte Klammer links 11"/>
          <p:cNvSpPr/>
          <p:nvPr/>
        </p:nvSpPr>
        <p:spPr>
          <a:xfrm rot="5400000">
            <a:off x="6138304" y="-17644"/>
            <a:ext cx="360040" cy="3672408"/>
          </a:xfrm>
          <a:prstGeom prst="lef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206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508900" y="1206492"/>
            <a:ext cx="1728192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2060"/>
                </a:solidFill>
              </a:rPr>
              <a:t>VET Programme</a:t>
            </a:r>
          </a:p>
        </p:txBody>
      </p:sp>
      <p:cxnSp>
        <p:nvCxnSpPr>
          <p:cNvPr id="14" name="Gewinkelte Verbindung 14"/>
          <p:cNvCxnSpPr>
            <a:stCxn id="11" idx="0"/>
            <a:endCxn id="6" idx="2"/>
          </p:cNvCxnSpPr>
          <p:nvPr/>
        </p:nvCxnSpPr>
        <p:spPr>
          <a:xfrm rot="5400000" flipH="1" flipV="1">
            <a:off x="1970220" y="2801662"/>
            <a:ext cx="473631" cy="1271111"/>
          </a:xfrm>
          <a:prstGeom prst="bentConnector2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6"/>
          <p:cNvSpPr txBox="1"/>
          <p:nvPr/>
        </p:nvSpPr>
        <p:spPr>
          <a:xfrm>
            <a:off x="5976648" y="5777683"/>
            <a:ext cx="446449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002060"/>
                </a:solidFill>
              </a:rPr>
              <a:t>*In </a:t>
            </a:r>
            <a:r>
              <a:rPr lang="de-DE" sz="1200" dirty="0" err="1">
                <a:solidFill>
                  <a:srgbClr val="002060"/>
                </a:solidFill>
              </a:rPr>
              <a:t>some</a:t>
            </a:r>
            <a:r>
              <a:rPr lang="de-DE" sz="1200" dirty="0">
                <a:solidFill>
                  <a:srgbClr val="002060"/>
                </a:solidFill>
              </a:rPr>
              <a:t> countries, </a:t>
            </a:r>
            <a:r>
              <a:rPr lang="de-DE" sz="1200" dirty="0" err="1">
                <a:solidFill>
                  <a:srgbClr val="002060"/>
                </a:solidFill>
              </a:rPr>
              <a:t>the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work-based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learning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component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is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complemented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by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addtional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training</a:t>
            </a:r>
            <a:r>
              <a:rPr lang="de-DE" sz="1200" dirty="0">
                <a:solidFill>
                  <a:srgbClr val="002060"/>
                </a:solidFill>
              </a:rPr>
              <a:t> in inter-company </a:t>
            </a:r>
            <a:r>
              <a:rPr lang="de-DE" sz="1200" dirty="0" err="1">
                <a:solidFill>
                  <a:srgbClr val="002060"/>
                </a:solidFill>
              </a:rPr>
              <a:t>training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centres</a:t>
            </a:r>
            <a:r>
              <a:rPr lang="de-DE" sz="12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626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758A08-FE19-4160-971E-8F0B1D799E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	</a:t>
            </a:r>
            <a:fld id="{B28DE320-A0D4-47B4-8B88-A7646D1D9E60}" type="slidenum">
              <a:rPr lang="en-GB" smtClean="0"/>
              <a:pPr/>
              <a:t>19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A494FB-E82E-47E7-A98F-975A8802A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655" y="451068"/>
            <a:ext cx="3941998" cy="263256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E4C115F-F44E-425D-8BD8-3B30B7095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9670"/>
            <a:ext cx="10515600" cy="1325563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rgbClr val="002060"/>
                </a:solidFill>
              </a:rPr>
              <a:t>Example:</a:t>
            </a:r>
            <a:br>
              <a:rPr lang="en-AU" dirty="0">
                <a:solidFill>
                  <a:srgbClr val="002060"/>
                </a:solidFill>
              </a:rPr>
            </a:b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1009E4-4DB3-4608-BC01-3F486CB473B0}"/>
              </a:ext>
            </a:extLst>
          </p:cNvPr>
          <p:cNvSpPr/>
          <p:nvPr/>
        </p:nvSpPr>
        <p:spPr>
          <a:xfrm>
            <a:off x="6475892" y="3429000"/>
            <a:ext cx="4435914" cy="2620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b="1" dirty="0">
                <a:solidFill>
                  <a:srgbClr val="002060"/>
                </a:solidFill>
                <a:latin typeface="Arial"/>
                <a:ea typeface="Calibri"/>
              </a:rPr>
              <a:t>Benefits for the company:</a:t>
            </a:r>
            <a:endParaRPr lang="en-AU" b="1" dirty="0">
              <a:solidFill>
                <a:srgbClr val="002060"/>
              </a:solidFill>
              <a:latin typeface="Times New Roman"/>
              <a:ea typeface="Calibri"/>
            </a:endParaRPr>
          </a:p>
          <a:p>
            <a:pPr marL="185420" indent="-18542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2060"/>
                </a:solidFill>
                <a:latin typeface="Arial"/>
                <a:ea typeface="Calibri"/>
              </a:rPr>
              <a:t>Elena is replacing a qualified worker </a:t>
            </a:r>
          </a:p>
          <a:p>
            <a:pPr marL="742950" lvl="1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AU" dirty="0">
                <a:solidFill>
                  <a:srgbClr val="002060"/>
                </a:solidFill>
                <a:latin typeface="Arial"/>
                <a:ea typeface="Calibri"/>
              </a:rPr>
              <a:t>to 20% in year 1</a:t>
            </a:r>
          </a:p>
          <a:p>
            <a:pPr marL="742950" lvl="1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AU" dirty="0">
                <a:solidFill>
                  <a:srgbClr val="002060"/>
                </a:solidFill>
                <a:latin typeface="Arial"/>
                <a:ea typeface="Calibri"/>
              </a:rPr>
              <a:t>to 40% in year 2  </a:t>
            </a:r>
          </a:p>
          <a:p>
            <a:pPr marL="742950" lvl="1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AU" dirty="0">
                <a:solidFill>
                  <a:srgbClr val="002060"/>
                </a:solidFill>
                <a:latin typeface="Arial"/>
                <a:ea typeface="Calibri"/>
              </a:rPr>
              <a:t>to 70% in year 3 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AU" dirty="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48B86CD-11F2-49A6-85B0-AB76D4A13505}"/>
              </a:ext>
            </a:extLst>
          </p:cNvPr>
          <p:cNvSpPr txBox="1">
            <a:spLocks/>
          </p:cNvSpPr>
          <p:nvPr/>
        </p:nvSpPr>
        <p:spPr>
          <a:xfrm>
            <a:off x="896819" y="1477814"/>
            <a:ext cx="62386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70000"/>
              </a:lnSpc>
            </a:pPr>
            <a:r>
              <a:rPr lang="en-AU" sz="2400" dirty="0">
                <a:solidFill>
                  <a:srgbClr val="002060"/>
                </a:solidFill>
              </a:rPr>
              <a:t>Elena is doing a 3-year apprenticeship programme in </a:t>
            </a:r>
            <a:r>
              <a:rPr lang="en-AU" sz="2400" b="1" dirty="0">
                <a:solidFill>
                  <a:srgbClr val="002060"/>
                </a:solidFill>
              </a:rPr>
              <a:t>Technical Drawing</a:t>
            </a:r>
            <a:br>
              <a:rPr lang="en-AU" sz="2400" dirty="0">
                <a:solidFill>
                  <a:srgbClr val="002060"/>
                </a:solidFill>
              </a:rPr>
            </a:b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AC04E2-7305-4A34-BD20-8F83DE63A4E1}"/>
              </a:ext>
            </a:extLst>
          </p:cNvPr>
          <p:cNvSpPr/>
          <p:nvPr/>
        </p:nvSpPr>
        <p:spPr>
          <a:xfrm>
            <a:off x="782384" y="3429000"/>
            <a:ext cx="4435914" cy="2916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b="1" dirty="0">
                <a:solidFill>
                  <a:srgbClr val="002060"/>
                </a:solidFill>
                <a:latin typeface="Arial"/>
                <a:ea typeface="Calibri"/>
              </a:rPr>
              <a:t>Costs for the company:</a:t>
            </a:r>
            <a:endParaRPr lang="en-AU" b="1" dirty="0">
              <a:solidFill>
                <a:srgbClr val="002060"/>
              </a:solidFill>
              <a:latin typeface="Times New Roman"/>
              <a:ea typeface="Calibri"/>
            </a:endParaRPr>
          </a:p>
          <a:p>
            <a:pPr marL="185420" indent="-18542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2060"/>
                </a:solidFill>
                <a:latin typeface="Arial"/>
                <a:ea typeface="Calibri"/>
              </a:rPr>
              <a:t>Elena’s salary</a:t>
            </a:r>
          </a:p>
          <a:p>
            <a:pPr marL="185420" indent="-18542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2060"/>
                </a:solidFill>
                <a:latin typeface="Arial"/>
                <a:ea typeface="Calibri"/>
              </a:rPr>
              <a:t>Time that Elena’s mentor spends on training</a:t>
            </a:r>
          </a:p>
          <a:p>
            <a:pPr marL="185420" indent="-18542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2060"/>
                </a:solidFill>
                <a:latin typeface="Arial"/>
                <a:ea typeface="Calibri"/>
              </a:rPr>
              <a:t>Learning material, equipment</a:t>
            </a:r>
          </a:p>
          <a:p>
            <a:pPr marL="185420" indent="-18542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2060"/>
                </a:solidFill>
                <a:latin typeface="Arial"/>
                <a:ea typeface="Calibri"/>
              </a:rPr>
              <a:t>Health and accident insurance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AU" dirty="0">
              <a:solidFill>
                <a:srgbClr val="002060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977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Work-based learning is…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/>
              <a:t>	</a:t>
            </a:r>
            <a:fld id="{B28DE320-A0D4-47B4-8B88-A7646D1D9E60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273641" y="1897518"/>
            <a:ext cx="6698883" cy="413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n"/>
              <a:defRPr sz="24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Arial" panose="020B0604020202020204" pitchFamily="34" charset="0"/>
              <a:buChar char="–"/>
              <a:defRPr sz="24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panose="02020603050405020304" pitchFamily="18" charset="0"/>
              <a:buChar char="–"/>
              <a:defRPr sz="20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panose="02020603050405020304" pitchFamily="18" charset="0"/>
              <a:buChar char="»"/>
              <a:defRPr sz="20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charset="0"/>
              <a:buChar char="»"/>
              <a:defRPr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charset="0"/>
              <a:buChar char="»"/>
              <a:defRPr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charset="0"/>
              <a:buChar char="»"/>
              <a:defRPr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charset="0"/>
              <a:buChar char="»"/>
              <a:defRPr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238"/>
              </a:spcBef>
              <a:spcAft>
                <a:spcPct val="0"/>
              </a:spcAft>
              <a:buClr>
                <a:srgbClr val="0092BB">
                  <a:lumMod val="75000"/>
                </a:srgbClr>
              </a:buClr>
              <a:buSzPct val="8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GB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cs typeface="Times New Roman" panose="02020603050405020304" pitchFamily="18" charset="0"/>
              </a:rPr>
              <a:t>Learning by doing real work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92BB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kumimoji="0" lang="en-GB" altLang="en-US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cs typeface="Times New Roman" panose="02020603050405020304" pitchFamily="18" charset="0"/>
              </a:rPr>
              <a:t>through production of real goods and services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92BB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kumimoji="0" lang="en-GB" altLang="en-US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cs typeface="Times New Roman" panose="02020603050405020304" pitchFamily="18" charset="0"/>
              </a:rPr>
              <a:t>whether work is paid or unpaid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92BB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kern="0" dirty="0">
                <a:solidFill>
                  <a:srgbClr val="002060"/>
                </a:solidFill>
                <a:latin typeface="Arial" panose="020B0604020202020204"/>
                <a:cs typeface="Times New Roman" panose="02020603050405020304" pitchFamily="18" charset="0"/>
              </a:rPr>
              <a:t>may or may not be combined with school-based or centre-based learning (classroom or workshop)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92BB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kern="0" dirty="0">
                <a:solidFill>
                  <a:srgbClr val="002060"/>
                </a:solidFill>
                <a:latin typeface="Arial" panose="020B0604020202020204"/>
                <a:cs typeface="Times New Roman" panose="02020603050405020304" pitchFamily="18" charset="0"/>
              </a:rPr>
              <a:t>But it usually is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238"/>
              </a:spcBef>
              <a:spcAft>
                <a:spcPct val="0"/>
              </a:spcAft>
              <a:buClr>
                <a:srgbClr val="0092BB">
                  <a:lumMod val="75000"/>
                </a:srgbClr>
              </a:buClr>
              <a:buSzPct val="8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GB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cs typeface="Times New Roman" panose="02020603050405020304" pitchFamily="18" charset="0"/>
              </a:rPr>
              <a:t>Borderline cases: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92BB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kern="0" dirty="0">
                <a:solidFill>
                  <a:srgbClr val="002060"/>
                </a:solidFill>
                <a:latin typeface="Arial" panose="020B0604020202020204"/>
                <a:cs typeface="Times New Roman" panose="02020603050405020304" pitchFamily="18" charset="0"/>
              </a:rPr>
              <a:t>WBL simulation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92BB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kern="0" dirty="0">
                <a:solidFill>
                  <a:srgbClr val="002060"/>
                </a:solidFill>
                <a:latin typeface="Arial" panose="020B0604020202020204"/>
                <a:cs typeface="Times New Roman" panose="02020603050405020304" pitchFamily="18" charset="0"/>
              </a:rPr>
              <a:t>J</a:t>
            </a:r>
            <a:r>
              <a:rPr lang="en-GB" altLang="en-US" kern="0" dirty="0" err="1">
                <a:solidFill>
                  <a:srgbClr val="002060"/>
                </a:solidFill>
                <a:latin typeface="Arial" panose="020B0604020202020204"/>
                <a:cs typeface="Times New Roman" panose="02020603050405020304" pitchFamily="18" charset="0"/>
              </a:rPr>
              <a:t>ob</a:t>
            </a:r>
            <a:r>
              <a:rPr lang="en-GB" altLang="en-US" kern="0" dirty="0">
                <a:solidFill>
                  <a:srgbClr val="002060"/>
                </a:solidFill>
                <a:latin typeface="Arial" panose="020B0604020202020204"/>
                <a:cs typeface="Times New Roman" panose="02020603050405020304" pitchFamily="18" charset="0"/>
              </a:rPr>
              <a:t> shadowing</a:t>
            </a:r>
          </a:p>
        </p:txBody>
      </p:sp>
    </p:spTree>
    <p:extLst>
      <p:ext uri="{BB962C8B-B14F-4D97-AF65-F5344CB8AC3E}">
        <p14:creationId xmlns:p14="http://schemas.microsoft.com/office/powerpoint/2010/main" val="197353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808" y="365125"/>
            <a:ext cx="3445565" cy="1325563"/>
          </a:xfrm>
        </p:spPr>
        <p:txBody>
          <a:bodyPr>
            <a:normAutofit/>
          </a:bodyPr>
          <a:lstStyle/>
          <a:p>
            <a:r>
              <a:rPr lang="en-AU" sz="3200" b="1" dirty="0">
                <a:solidFill>
                  <a:srgbClr val="002060"/>
                </a:solidFill>
                <a:latin typeface="+mn-lt"/>
              </a:rPr>
              <a:t>Potential</a:t>
            </a:r>
            <a:br>
              <a:rPr lang="en-AU" sz="3200" b="1" dirty="0">
                <a:solidFill>
                  <a:srgbClr val="002060"/>
                </a:solidFill>
                <a:latin typeface="+mn-lt"/>
              </a:rPr>
            </a:br>
            <a:r>
              <a:rPr lang="en-AU" sz="3200" b="1" dirty="0">
                <a:solidFill>
                  <a:srgbClr val="002060"/>
                </a:solidFill>
                <a:latin typeface="+mn-lt"/>
              </a:rPr>
              <a:t>employer benefits </a:t>
            </a:r>
            <a:endParaRPr lang="en-GB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/>
              <a:t>	</a:t>
            </a:r>
            <a:fld id="{B28DE320-A0D4-47B4-8B88-A7646D1D9E60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2417383" y="2875223"/>
            <a:ext cx="2245602" cy="753485"/>
          </a:xfrm>
          <a:prstGeom prst="rect">
            <a:avLst/>
          </a:prstGeom>
          <a:noFill/>
          <a:ln w="28575" cap="sq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de-DE" sz="1400" b="1" dirty="0">
                <a:solidFill>
                  <a:srgbClr val="002060"/>
                </a:solidFill>
                <a:cs typeface="Arial" charset="0"/>
              </a:rPr>
              <a:t>Productive work </a:t>
            </a:r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2415117" y="3787406"/>
            <a:ext cx="2245601" cy="637531"/>
          </a:xfrm>
          <a:prstGeom prst="rect">
            <a:avLst/>
          </a:prstGeom>
          <a:noFill/>
          <a:ln w="12600" cap="sq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spcBef>
                <a:spcPts val="81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de-DE" sz="1200" dirty="0">
                <a:solidFill>
                  <a:srgbClr val="002060"/>
                </a:solidFill>
                <a:cs typeface="Arial" charset="0"/>
              </a:rPr>
              <a:t>Unskilled tasks</a:t>
            </a:r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2415117" y="4553461"/>
            <a:ext cx="2253104" cy="663564"/>
          </a:xfrm>
          <a:prstGeom prst="rect">
            <a:avLst/>
          </a:prstGeom>
          <a:noFill/>
          <a:ln w="12600" cap="sq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spcBef>
                <a:spcPts val="81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de-DE" sz="1200" dirty="0">
                <a:solidFill>
                  <a:srgbClr val="002060"/>
                </a:solidFill>
                <a:cs typeface="Arial" charset="0"/>
              </a:rPr>
              <a:t>Semi-skilled/skilled tasks</a:t>
            </a:r>
          </a:p>
        </p:txBody>
      </p:sp>
      <p:sp>
        <p:nvSpPr>
          <p:cNvPr id="8" name="Rectangle 30"/>
          <p:cNvSpPr>
            <a:spLocks noChangeArrowheads="1"/>
          </p:cNvSpPr>
          <p:nvPr/>
        </p:nvSpPr>
        <p:spPr bwMode="auto">
          <a:xfrm>
            <a:off x="8513957" y="6190955"/>
            <a:ext cx="2145816" cy="351739"/>
          </a:xfrm>
          <a:prstGeom prst="rect">
            <a:avLst/>
          </a:prstGeom>
          <a:noFill/>
          <a:ln w="12600" cap="sq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spcBef>
                <a:spcPts val="81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de-DE" sz="1200" dirty="0">
                <a:solidFill>
                  <a:srgbClr val="002060"/>
                </a:solidFill>
                <a:cs typeface="Arial" charset="0"/>
              </a:rPr>
              <a:t>Image (CSR)</a:t>
            </a:r>
          </a:p>
        </p:txBody>
      </p:sp>
      <p:sp>
        <p:nvSpPr>
          <p:cNvPr id="9" name="Rectangle 31"/>
          <p:cNvSpPr>
            <a:spLocks noChangeArrowheads="1"/>
          </p:cNvSpPr>
          <p:nvPr/>
        </p:nvSpPr>
        <p:spPr bwMode="auto">
          <a:xfrm>
            <a:off x="4964282" y="2043395"/>
            <a:ext cx="5691074" cy="608319"/>
          </a:xfrm>
          <a:prstGeom prst="rect">
            <a:avLst/>
          </a:prstGeom>
          <a:noFill/>
          <a:ln w="28575" cap="sq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de-DE" sz="1400" b="1" dirty="0">
                <a:solidFill>
                  <a:srgbClr val="002060"/>
                </a:solidFill>
                <a:cs typeface="Arial" charset="0"/>
              </a:rPr>
              <a:t>During and after work-based learning</a:t>
            </a:r>
            <a:br>
              <a:rPr lang="en-GB" altLang="de-DE" sz="1400" b="1" dirty="0">
                <a:solidFill>
                  <a:srgbClr val="002060"/>
                </a:solidFill>
                <a:cs typeface="Arial" charset="0"/>
              </a:rPr>
            </a:br>
            <a:r>
              <a:rPr lang="en-GB" altLang="de-DE" sz="1400" b="1" dirty="0">
                <a:solidFill>
                  <a:srgbClr val="002060"/>
                </a:solidFill>
                <a:cs typeface="Arial" charset="0"/>
              </a:rPr>
              <a:t> (long-term)</a:t>
            </a:r>
          </a:p>
        </p:txBody>
      </p:sp>
      <p:sp>
        <p:nvSpPr>
          <p:cNvPr id="10" name="Rectangle 32"/>
          <p:cNvSpPr>
            <a:spLocks noChangeArrowheads="1"/>
          </p:cNvSpPr>
          <p:nvPr/>
        </p:nvSpPr>
        <p:spPr bwMode="auto">
          <a:xfrm>
            <a:off x="8513956" y="2875223"/>
            <a:ext cx="2145818" cy="753485"/>
          </a:xfrm>
          <a:prstGeom prst="rect">
            <a:avLst/>
          </a:prstGeom>
          <a:noFill/>
          <a:ln w="28575" cap="sq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de-DE" sz="1400" b="1" dirty="0">
                <a:solidFill>
                  <a:srgbClr val="002060"/>
                </a:solidFill>
                <a:cs typeface="Arial" charset="0"/>
              </a:rPr>
              <a:t>Other benefits</a:t>
            </a:r>
          </a:p>
        </p:txBody>
      </p:sp>
      <p:sp>
        <p:nvSpPr>
          <p:cNvPr id="11" name="Rectangle 33"/>
          <p:cNvSpPr>
            <a:spLocks noChangeArrowheads="1"/>
          </p:cNvSpPr>
          <p:nvPr/>
        </p:nvSpPr>
        <p:spPr bwMode="auto">
          <a:xfrm>
            <a:off x="8513956" y="3828424"/>
            <a:ext cx="2145816" cy="540278"/>
          </a:xfrm>
          <a:prstGeom prst="rect">
            <a:avLst/>
          </a:prstGeom>
          <a:noFill/>
          <a:ln w="12600" cap="sq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spcBef>
                <a:spcPts val="81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de-DE" sz="1200" dirty="0">
                <a:solidFill>
                  <a:srgbClr val="002060"/>
                </a:solidFill>
                <a:cs typeface="Arial" charset="0"/>
              </a:rPr>
              <a:t>Company- and job-specific skills</a:t>
            </a:r>
          </a:p>
        </p:txBody>
      </p:sp>
      <p:sp>
        <p:nvSpPr>
          <p:cNvPr id="12" name="Rectangle 34"/>
          <p:cNvSpPr>
            <a:spLocks noChangeArrowheads="1"/>
          </p:cNvSpPr>
          <p:nvPr/>
        </p:nvSpPr>
        <p:spPr bwMode="auto">
          <a:xfrm>
            <a:off x="8533833" y="4459228"/>
            <a:ext cx="2141399" cy="494817"/>
          </a:xfrm>
          <a:prstGeom prst="rect">
            <a:avLst/>
          </a:prstGeom>
          <a:noFill/>
          <a:ln w="12600" cap="sq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spcBef>
                <a:spcPts val="81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de-DE" sz="1200" dirty="0">
                <a:solidFill>
                  <a:srgbClr val="002060"/>
                </a:solidFill>
                <a:cs typeface="Arial" charset="0"/>
              </a:rPr>
              <a:t>Reduced risk of skills mismatch</a:t>
            </a:r>
          </a:p>
        </p:txBody>
      </p:sp>
      <p:sp>
        <p:nvSpPr>
          <p:cNvPr id="13" name="Rectangle 35"/>
          <p:cNvSpPr>
            <a:spLocks noChangeArrowheads="1"/>
          </p:cNvSpPr>
          <p:nvPr/>
        </p:nvSpPr>
        <p:spPr bwMode="auto">
          <a:xfrm>
            <a:off x="8513957" y="5649073"/>
            <a:ext cx="2145816" cy="459317"/>
          </a:xfrm>
          <a:prstGeom prst="rect">
            <a:avLst/>
          </a:prstGeom>
          <a:noFill/>
          <a:ln w="12600" cap="sq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spcBef>
                <a:spcPts val="81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de-DE" sz="1200" dirty="0">
                <a:solidFill>
                  <a:srgbClr val="002060"/>
                </a:solidFill>
                <a:cs typeface="Arial" charset="0"/>
              </a:rPr>
              <a:t>Employee loyalty</a:t>
            </a:r>
          </a:p>
        </p:txBody>
      </p:sp>
      <p:sp>
        <p:nvSpPr>
          <p:cNvPr id="14" name="Rectangle 36"/>
          <p:cNvSpPr>
            <a:spLocks noChangeArrowheads="1"/>
          </p:cNvSpPr>
          <p:nvPr/>
        </p:nvSpPr>
        <p:spPr bwMode="auto">
          <a:xfrm>
            <a:off x="5129579" y="949776"/>
            <a:ext cx="2689678" cy="710717"/>
          </a:xfrm>
          <a:prstGeom prst="rect">
            <a:avLst/>
          </a:prstGeom>
          <a:noFill/>
          <a:ln w="38100" cap="sq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de-DE" sz="2000" b="1" dirty="0">
                <a:solidFill>
                  <a:srgbClr val="002060"/>
                </a:solidFill>
                <a:cs typeface="Arial" charset="0"/>
              </a:rPr>
              <a:t>Benefits</a:t>
            </a:r>
          </a:p>
        </p:txBody>
      </p:sp>
      <p:sp>
        <p:nvSpPr>
          <p:cNvPr id="15" name="Rectangle 40"/>
          <p:cNvSpPr>
            <a:spLocks noChangeArrowheads="1"/>
          </p:cNvSpPr>
          <p:nvPr/>
        </p:nvSpPr>
        <p:spPr bwMode="auto">
          <a:xfrm>
            <a:off x="4969518" y="3828423"/>
            <a:ext cx="1666699" cy="540278"/>
          </a:xfrm>
          <a:prstGeom prst="rect">
            <a:avLst/>
          </a:prstGeom>
          <a:noFill/>
          <a:ln w="12600" cap="sq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spcBef>
                <a:spcPts val="81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de-DE" sz="1200" b="1" dirty="0">
                <a:solidFill>
                  <a:srgbClr val="002060"/>
                </a:solidFill>
                <a:cs typeface="Arial" charset="0"/>
              </a:rPr>
              <a:t>Recruitment costs</a:t>
            </a:r>
          </a:p>
        </p:txBody>
      </p:sp>
      <p:sp>
        <p:nvSpPr>
          <p:cNvPr id="16" name="Rectangle 41"/>
          <p:cNvSpPr>
            <a:spLocks noChangeArrowheads="1"/>
          </p:cNvSpPr>
          <p:nvPr/>
        </p:nvSpPr>
        <p:spPr bwMode="auto">
          <a:xfrm>
            <a:off x="4969518" y="4459228"/>
            <a:ext cx="1666699" cy="503108"/>
          </a:xfrm>
          <a:prstGeom prst="rect">
            <a:avLst/>
          </a:prstGeom>
          <a:noFill/>
          <a:ln w="12600" cap="sq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spcBef>
                <a:spcPts val="81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de-DE" sz="1200" dirty="0">
                <a:solidFill>
                  <a:srgbClr val="002060"/>
                </a:solidFill>
                <a:cs typeface="Arial" charset="0"/>
              </a:rPr>
              <a:t>Advertisement</a:t>
            </a:r>
          </a:p>
        </p:txBody>
      </p:sp>
      <p:sp>
        <p:nvSpPr>
          <p:cNvPr id="17" name="Rectangle 42"/>
          <p:cNvSpPr>
            <a:spLocks noChangeArrowheads="1"/>
          </p:cNvSpPr>
          <p:nvPr/>
        </p:nvSpPr>
        <p:spPr bwMode="auto">
          <a:xfrm>
            <a:off x="5692496" y="2875223"/>
            <a:ext cx="1986546" cy="753484"/>
          </a:xfrm>
          <a:prstGeom prst="rect">
            <a:avLst/>
          </a:prstGeom>
          <a:noFill/>
          <a:ln w="28575" cap="sq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sz="1400" b="1" dirty="0">
              <a:solidFill>
                <a:srgbClr val="002060"/>
              </a:solidFill>
              <a:cs typeface="Arial" charset="0"/>
            </a:endParaRPr>
          </a:p>
          <a:p>
            <a:pPr algn="ctr"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400" b="1" dirty="0" err="1">
                <a:solidFill>
                  <a:srgbClr val="002060"/>
                </a:solidFill>
                <a:cs typeface="Arial" charset="0"/>
              </a:rPr>
              <a:t>Savings</a:t>
            </a:r>
            <a:r>
              <a:rPr lang="de-DE" sz="1400" b="1" dirty="0">
                <a:solidFill>
                  <a:srgbClr val="002060"/>
                </a:solidFill>
                <a:cs typeface="Arial" charset="0"/>
              </a:rPr>
              <a:t> </a:t>
            </a:r>
          </a:p>
          <a:p>
            <a:pPr algn="ctr"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sz="14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18" name="Rectangle 41"/>
          <p:cNvSpPr>
            <a:spLocks noChangeArrowheads="1"/>
          </p:cNvSpPr>
          <p:nvPr/>
        </p:nvSpPr>
        <p:spPr bwMode="auto">
          <a:xfrm>
            <a:off x="4969519" y="5607887"/>
            <a:ext cx="1682240" cy="553419"/>
          </a:xfrm>
          <a:prstGeom prst="rect">
            <a:avLst/>
          </a:prstGeom>
          <a:noFill/>
          <a:ln w="12600" cap="sq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spcBef>
                <a:spcPts val="81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de-DE" sz="1200" dirty="0">
                <a:solidFill>
                  <a:srgbClr val="002060"/>
                </a:solidFill>
                <a:cs typeface="Arial" charset="0"/>
              </a:rPr>
              <a:t>Interview</a:t>
            </a:r>
          </a:p>
        </p:txBody>
      </p:sp>
      <p:sp>
        <p:nvSpPr>
          <p:cNvPr id="19" name="Rectangle 41"/>
          <p:cNvSpPr>
            <a:spLocks noChangeArrowheads="1"/>
          </p:cNvSpPr>
          <p:nvPr/>
        </p:nvSpPr>
        <p:spPr bwMode="auto">
          <a:xfrm>
            <a:off x="4969518" y="5052793"/>
            <a:ext cx="1682241" cy="457371"/>
          </a:xfrm>
          <a:prstGeom prst="rect">
            <a:avLst/>
          </a:prstGeom>
          <a:noFill/>
          <a:ln w="12600" cap="sq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spcBef>
                <a:spcPts val="81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de-DE" sz="1200" dirty="0">
                <a:solidFill>
                  <a:srgbClr val="002060"/>
                </a:solidFill>
                <a:cs typeface="Arial" charset="0"/>
              </a:rPr>
              <a:t>Pre-selection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752633" y="3828423"/>
            <a:ext cx="1640961" cy="540278"/>
          </a:xfrm>
          <a:prstGeom prst="rect">
            <a:avLst/>
          </a:prstGeom>
          <a:noFill/>
          <a:ln w="12600" cap="sq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spcBef>
                <a:spcPts val="81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de-DE" sz="1200" b="1" dirty="0">
                <a:solidFill>
                  <a:srgbClr val="002060"/>
                </a:solidFill>
                <a:cs typeface="Arial" charset="0"/>
              </a:rPr>
              <a:t>Job familiarisation</a:t>
            </a:r>
          </a:p>
        </p:txBody>
      </p:sp>
      <p:sp>
        <p:nvSpPr>
          <p:cNvPr id="21" name="Rectangle 35"/>
          <p:cNvSpPr>
            <a:spLocks noChangeArrowheads="1"/>
          </p:cNvSpPr>
          <p:nvPr/>
        </p:nvSpPr>
        <p:spPr bwMode="auto">
          <a:xfrm>
            <a:off x="6738483" y="5049536"/>
            <a:ext cx="1645778" cy="503108"/>
          </a:xfrm>
          <a:prstGeom prst="rect">
            <a:avLst/>
          </a:prstGeom>
          <a:noFill/>
          <a:ln w="12600" cap="sq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spcBef>
                <a:spcPts val="81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de-DE" sz="1200" dirty="0">
                <a:solidFill>
                  <a:srgbClr val="002060"/>
                </a:solidFill>
                <a:cs typeface="Arial" charset="0"/>
              </a:rPr>
              <a:t>Further training</a:t>
            </a:r>
          </a:p>
        </p:txBody>
      </p:sp>
      <p:sp>
        <p:nvSpPr>
          <p:cNvPr id="22" name="Rectangle 35"/>
          <p:cNvSpPr>
            <a:spLocks noChangeArrowheads="1"/>
          </p:cNvSpPr>
          <p:nvPr/>
        </p:nvSpPr>
        <p:spPr bwMode="auto">
          <a:xfrm>
            <a:off x="6738482" y="5638455"/>
            <a:ext cx="1645778" cy="522852"/>
          </a:xfrm>
          <a:prstGeom prst="rect">
            <a:avLst/>
          </a:prstGeom>
          <a:noFill/>
          <a:ln w="12600" cap="sq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spcBef>
                <a:spcPts val="81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de-DE" sz="1200" dirty="0">
                <a:solidFill>
                  <a:srgbClr val="002060"/>
                </a:solidFill>
                <a:cs typeface="Arial" charset="0"/>
              </a:rPr>
              <a:t>Commitment of skilled personnel</a:t>
            </a:r>
          </a:p>
        </p:txBody>
      </p:sp>
      <p:cxnSp>
        <p:nvCxnSpPr>
          <p:cNvPr id="23" name="Gewinkelter Verbinder 25"/>
          <p:cNvCxnSpPr>
            <a:stCxn id="9" idx="2"/>
            <a:endCxn id="17" idx="0"/>
          </p:cNvCxnSpPr>
          <p:nvPr/>
        </p:nvCxnSpPr>
        <p:spPr>
          <a:xfrm rot="5400000">
            <a:off x="7136040" y="2201443"/>
            <a:ext cx="223509" cy="1124050"/>
          </a:xfrm>
          <a:prstGeom prst="bentConnector3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winkelter Verbinder 27"/>
          <p:cNvCxnSpPr/>
          <p:nvPr/>
        </p:nvCxnSpPr>
        <p:spPr>
          <a:xfrm rot="16200000" flipV="1">
            <a:off x="8638533" y="1937820"/>
            <a:ext cx="110007" cy="1767608"/>
          </a:xfrm>
          <a:prstGeom prst="bentConnector2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winkelter Verbinder 29"/>
          <p:cNvCxnSpPr>
            <a:stCxn id="17" idx="2"/>
            <a:endCxn id="15" idx="0"/>
          </p:cNvCxnSpPr>
          <p:nvPr/>
        </p:nvCxnSpPr>
        <p:spPr>
          <a:xfrm rot="5400000">
            <a:off x="6144461" y="3287115"/>
            <a:ext cx="199716" cy="882901"/>
          </a:xfrm>
          <a:prstGeom prst="bentConnector3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winkelter Verbinder 32"/>
          <p:cNvCxnSpPr/>
          <p:nvPr/>
        </p:nvCxnSpPr>
        <p:spPr>
          <a:xfrm rot="16200000" flipV="1">
            <a:off x="7079557" y="3336268"/>
            <a:ext cx="78992" cy="866568"/>
          </a:xfrm>
          <a:prstGeom prst="bentConnector2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35"/>
          <p:cNvSpPr>
            <a:spLocks noChangeArrowheads="1"/>
          </p:cNvSpPr>
          <p:nvPr/>
        </p:nvSpPr>
        <p:spPr bwMode="auto">
          <a:xfrm>
            <a:off x="8513955" y="5050696"/>
            <a:ext cx="2145816" cy="510854"/>
          </a:xfrm>
          <a:prstGeom prst="rect">
            <a:avLst/>
          </a:prstGeom>
          <a:noFill/>
          <a:ln w="12600" cap="sq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spcBef>
                <a:spcPts val="81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de-DE" sz="1200" dirty="0">
                <a:solidFill>
                  <a:srgbClr val="002060"/>
                </a:solidFill>
                <a:cs typeface="Arial" charset="0"/>
              </a:rPr>
              <a:t>Reduced risk of skills shortage	</a:t>
            </a:r>
          </a:p>
        </p:txBody>
      </p:sp>
      <p:sp>
        <p:nvSpPr>
          <p:cNvPr id="28" name="Rectangle 35"/>
          <p:cNvSpPr>
            <a:spLocks noChangeArrowheads="1"/>
          </p:cNvSpPr>
          <p:nvPr/>
        </p:nvSpPr>
        <p:spPr bwMode="auto">
          <a:xfrm>
            <a:off x="6724118" y="4454511"/>
            <a:ext cx="1674293" cy="499533"/>
          </a:xfrm>
          <a:prstGeom prst="rect">
            <a:avLst/>
          </a:prstGeom>
          <a:noFill/>
          <a:ln w="12600" cap="sq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spcBef>
                <a:spcPts val="81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de-DE" sz="1200" dirty="0">
                <a:solidFill>
                  <a:srgbClr val="002060"/>
                </a:solidFill>
                <a:cs typeface="Arial" charset="0"/>
              </a:rPr>
              <a:t>Differences in productivity</a:t>
            </a:r>
          </a:p>
        </p:txBody>
      </p:sp>
      <p:sp>
        <p:nvSpPr>
          <p:cNvPr id="29" name="Rectangle 23"/>
          <p:cNvSpPr>
            <a:spLocks noChangeArrowheads="1"/>
          </p:cNvSpPr>
          <p:nvPr/>
        </p:nvSpPr>
        <p:spPr bwMode="auto">
          <a:xfrm>
            <a:off x="2417383" y="2036659"/>
            <a:ext cx="2245602" cy="608319"/>
          </a:xfrm>
          <a:prstGeom prst="rect">
            <a:avLst/>
          </a:prstGeom>
          <a:noFill/>
          <a:ln w="28575" cap="sq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de-DE" sz="1400" b="1" dirty="0">
                <a:solidFill>
                  <a:srgbClr val="002060"/>
                </a:solidFill>
                <a:cs typeface="Arial" charset="0"/>
              </a:rPr>
              <a:t>During work-based learning</a:t>
            </a:r>
            <a:br>
              <a:rPr lang="en-GB" altLang="de-DE" sz="1400" b="1" dirty="0">
                <a:solidFill>
                  <a:srgbClr val="002060"/>
                </a:solidFill>
                <a:cs typeface="Arial" charset="0"/>
              </a:rPr>
            </a:br>
            <a:r>
              <a:rPr lang="en-GB" altLang="de-DE" sz="1400" b="1" dirty="0">
                <a:solidFill>
                  <a:srgbClr val="002060"/>
                </a:solidFill>
                <a:cs typeface="Arial" charset="0"/>
              </a:rPr>
              <a:t>(short-term)</a:t>
            </a:r>
          </a:p>
        </p:txBody>
      </p:sp>
      <p:cxnSp>
        <p:nvCxnSpPr>
          <p:cNvPr id="30" name="Elbow Connector 29"/>
          <p:cNvCxnSpPr>
            <a:stCxn id="14" idx="2"/>
            <a:endCxn id="29" idx="0"/>
          </p:cNvCxnSpPr>
          <p:nvPr/>
        </p:nvCxnSpPr>
        <p:spPr>
          <a:xfrm rot="5400000">
            <a:off x="4819218" y="381459"/>
            <a:ext cx="376166" cy="2934234"/>
          </a:xfrm>
          <a:prstGeom prst="bentConnector3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4" idx="2"/>
            <a:endCxn id="9" idx="0"/>
          </p:cNvCxnSpPr>
          <p:nvPr/>
        </p:nvCxnSpPr>
        <p:spPr>
          <a:xfrm rot="16200000" flipH="1">
            <a:off x="6950667" y="1184243"/>
            <a:ext cx="382902" cy="1335401"/>
          </a:xfrm>
          <a:prstGeom prst="bentConnector3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5" idx="2"/>
            <a:endCxn id="6" idx="0"/>
          </p:cNvCxnSpPr>
          <p:nvPr/>
        </p:nvCxnSpPr>
        <p:spPr>
          <a:xfrm flipH="1">
            <a:off x="3537918" y="3628708"/>
            <a:ext cx="2266" cy="15869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9" idx="2"/>
            <a:endCxn id="5" idx="0"/>
          </p:cNvCxnSpPr>
          <p:nvPr/>
        </p:nvCxnSpPr>
        <p:spPr>
          <a:xfrm>
            <a:off x="3540184" y="2644978"/>
            <a:ext cx="0" cy="23024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0" idx="2"/>
            <a:endCxn id="11" idx="0"/>
          </p:cNvCxnSpPr>
          <p:nvPr/>
        </p:nvCxnSpPr>
        <p:spPr>
          <a:xfrm flipH="1">
            <a:off x="9586864" y="3628708"/>
            <a:ext cx="1" cy="19971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2099126" y="6333420"/>
            <a:ext cx="139653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Source: </a:t>
            </a:r>
            <a:r>
              <a:rPr kumimoji="0" lang="en-GB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BiBB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kumimoji="0" lang="en-GB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GoVET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10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7" grpId="0" animBg="1"/>
      <p:bldP spid="28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Balancing costs and benefits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	</a:t>
            </a:r>
            <a:fld id="{B28DE320-A0D4-47B4-8B88-A7646D1D9E60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4591877" y="2148269"/>
            <a:ext cx="2832652" cy="3379113"/>
          </a:xfrm>
          <a:prstGeom prst="roundRect">
            <a:avLst/>
          </a:prstGeom>
          <a:noFill/>
          <a:ln w="571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800" b="1" dirty="0">
              <a:solidFill>
                <a:srgbClr val="002060"/>
              </a:solidFill>
            </a:endParaRPr>
          </a:p>
          <a:p>
            <a:pPr algn="ctr"/>
            <a:r>
              <a:rPr lang="en-GB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Learners’ productive work </a:t>
            </a:r>
          </a:p>
          <a:p>
            <a:pPr algn="ctr"/>
            <a:r>
              <a:rPr lang="en-GB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(short-term benefit)</a:t>
            </a:r>
          </a:p>
          <a:p>
            <a:pPr algn="ctr"/>
            <a:endParaRPr lang="en-GB" sz="2800" b="1" dirty="0">
              <a:solidFill>
                <a:srgbClr val="00206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1" y="2162202"/>
            <a:ext cx="2842591" cy="3379113"/>
          </a:xfrm>
          <a:prstGeom prst="roundRect">
            <a:avLst/>
          </a:prstGeom>
          <a:noFill/>
          <a:ln w="571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800" b="1" dirty="0">
              <a:solidFill>
                <a:srgbClr val="002060"/>
              </a:solidFill>
            </a:endParaRPr>
          </a:p>
          <a:p>
            <a:pPr algn="ctr"/>
            <a:endParaRPr lang="en-GB" sz="2800" b="1" dirty="0">
              <a:solidFill>
                <a:srgbClr val="002060"/>
              </a:solidFill>
            </a:endParaRPr>
          </a:p>
          <a:p>
            <a:pPr algn="ctr"/>
            <a:endParaRPr lang="en-GB" sz="2800" b="1" dirty="0">
              <a:solidFill>
                <a:srgbClr val="002060"/>
              </a:solidFill>
            </a:endParaRPr>
          </a:p>
          <a:p>
            <a:pPr algn="ctr"/>
            <a:r>
              <a:rPr lang="en-GB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Gross Costs</a:t>
            </a:r>
          </a:p>
          <a:p>
            <a:pPr algn="ctr"/>
            <a:endParaRPr lang="en-GB" sz="2800" b="1" dirty="0">
              <a:solidFill>
                <a:srgbClr val="002060"/>
              </a:solidFill>
            </a:endParaRPr>
          </a:p>
          <a:p>
            <a:pPr algn="ctr"/>
            <a:endParaRPr lang="en-GB" sz="2800" b="1" dirty="0">
              <a:solidFill>
                <a:srgbClr val="002060"/>
              </a:solidFill>
            </a:endParaRPr>
          </a:p>
          <a:p>
            <a:pPr algn="ctr"/>
            <a:endParaRPr lang="en-GB" sz="28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0335" y="3437804"/>
            <a:ext cx="317914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61853" y="3441917"/>
            <a:ext cx="317914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299173" y="2148269"/>
            <a:ext cx="2773017" cy="3409176"/>
          </a:xfrm>
          <a:prstGeom prst="roundRect">
            <a:avLst/>
          </a:prstGeom>
          <a:noFill/>
          <a:ln w="571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800" b="1" dirty="0">
              <a:solidFill>
                <a:srgbClr val="002060"/>
              </a:solidFill>
            </a:endParaRPr>
          </a:p>
          <a:p>
            <a:pPr algn="ctr"/>
            <a:endParaRPr lang="en-GB" sz="2800" b="1" dirty="0">
              <a:solidFill>
                <a:srgbClr val="002060"/>
              </a:solidFill>
            </a:endParaRPr>
          </a:p>
          <a:p>
            <a:pPr algn="ctr"/>
            <a:endParaRPr lang="en-GB" sz="2800" b="1" dirty="0">
              <a:solidFill>
                <a:srgbClr val="002060"/>
              </a:solidFill>
            </a:endParaRPr>
          </a:p>
          <a:p>
            <a:pPr algn="ctr"/>
            <a:r>
              <a:rPr lang="en-GB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Costs</a:t>
            </a:r>
          </a:p>
          <a:p>
            <a:pPr algn="ctr"/>
            <a:endParaRPr lang="en-GB" sz="2800" b="1" dirty="0">
              <a:solidFill>
                <a:srgbClr val="002060"/>
              </a:solidFill>
            </a:endParaRPr>
          </a:p>
          <a:p>
            <a:pPr algn="ctr"/>
            <a:endParaRPr lang="en-GB" sz="2800" b="1" dirty="0">
              <a:solidFill>
                <a:srgbClr val="002060"/>
              </a:solidFill>
            </a:endParaRPr>
          </a:p>
          <a:p>
            <a:pPr algn="ctr"/>
            <a:endParaRPr lang="en-GB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54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What influences the cost-benefit ratio?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	</a:t>
            </a:r>
            <a:fld id="{B28DE320-A0D4-47B4-8B88-A7646D1D9E60}" type="slidenum">
              <a:rPr lang="en-GB" smtClean="0"/>
              <a:pPr/>
              <a:t>22</a:t>
            </a:fld>
            <a:endParaRPr lang="en-GB" dirty="0"/>
          </a:p>
        </p:txBody>
      </p:sp>
      <p:graphicFrame>
        <p:nvGraphicFramePr>
          <p:cNvPr id="5" name="Content Placeholder 9"/>
          <p:cNvGraphicFramePr>
            <a:graphicFrameLocks/>
          </p:cNvGraphicFramePr>
          <p:nvPr/>
        </p:nvGraphicFramePr>
        <p:xfrm>
          <a:off x="1651690" y="169905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912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881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Duration of work-based learning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	</a:t>
            </a:r>
            <a:fld id="{B28DE320-A0D4-47B4-8B88-A7646D1D9E60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17" name="Rectangle 42">
            <a:extLst>
              <a:ext uri="{FF2B5EF4-FFF2-40B4-BE49-F238E27FC236}">
                <a16:creationId xmlns:a16="http://schemas.microsoft.com/office/drawing/2014/main" id="{9E0757A9-69BD-457B-B97F-380A8661A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2711" y="3127899"/>
            <a:ext cx="5424616" cy="1171575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285750" indent="-285750">
              <a:spcBef>
                <a:spcPts val="125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400" b="1" dirty="0">
                <a:solidFill>
                  <a:srgbClr val="002060"/>
                </a:solidFill>
                <a:cs typeface="Arial" charset="0"/>
              </a:rPr>
              <a:t>More time to </a:t>
            </a:r>
            <a:r>
              <a:rPr lang="de-DE" sz="1400" b="1" dirty="0" err="1">
                <a:solidFill>
                  <a:srgbClr val="002060"/>
                </a:solidFill>
                <a:cs typeface="Arial" charset="0"/>
              </a:rPr>
              <a:t>get</a:t>
            </a:r>
            <a:r>
              <a:rPr lang="de-DE" sz="14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de-DE" sz="1400" b="1" dirty="0" err="1">
                <a:solidFill>
                  <a:srgbClr val="002060"/>
                </a:solidFill>
                <a:cs typeface="Arial" charset="0"/>
              </a:rPr>
              <a:t>familar</a:t>
            </a:r>
            <a:r>
              <a:rPr lang="de-DE" sz="14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de-DE" sz="1400" b="1" dirty="0" err="1">
                <a:solidFill>
                  <a:srgbClr val="002060"/>
                </a:solidFill>
                <a:cs typeface="Arial" charset="0"/>
              </a:rPr>
              <a:t>with</a:t>
            </a:r>
            <a:r>
              <a:rPr lang="de-DE" sz="14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de-DE" sz="1400" b="1" dirty="0" err="1">
                <a:solidFill>
                  <a:srgbClr val="002060"/>
                </a:solidFill>
                <a:cs typeface="Arial" charset="0"/>
              </a:rPr>
              <a:t>the</a:t>
            </a:r>
            <a:r>
              <a:rPr lang="de-DE" sz="14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de-DE" sz="1400" b="1" dirty="0" err="1">
                <a:solidFill>
                  <a:srgbClr val="002060"/>
                </a:solidFill>
                <a:cs typeface="Arial" charset="0"/>
              </a:rPr>
              <a:t>job</a:t>
            </a:r>
            <a:r>
              <a:rPr lang="de-DE" sz="1400" b="1" dirty="0">
                <a:solidFill>
                  <a:srgbClr val="002060"/>
                </a:solidFill>
                <a:cs typeface="Arial" charset="0"/>
              </a:rPr>
              <a:t> and </a:t>
            </a:r>
            <a:r>
              <a:rPr lang="de-DE" sz="1400" b="1" dirty="0" err="1">
                <a:solidFill>
                  <a:srgbClr val="002060"/>
                </a:solidFill>
                <a:cs typeface="Arial" charset="0"/>
              </a:rPr>
              <a:t>work</a:t>
            </a:r>
            <a:r>
              <a:rPr lang="de-DE" sz="14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de-DE" sz="1400" b="1" dirty="0" err="1">
                <a:solidFill>
                  <a:srgbClr val="002060"/>
                </a:solidFill>
                <a:cs typeface="Arial" charset="0"/>
              </a:rPr>
              <a:t>processes</a:t>
            </a:r>
            <a:endParaRPr lang="de-DE" sz="1400" b="1" dirty="0">
              <a:solidFill>
                <a:srgbClr val="002060"/>
              </a:solidFill>
              <a:cs typeface="Arial" charset="0"/>
            </a:endParaRPr>
          </a:p>
          <a:p>
            <a:pPr marL="285750" indent="-285750">
              <a:spcBef>
                <a:spcPts val="125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400" b="1" dirty="0">
                <a:solidFill>
                  <a:srgbClr val="002060"/>
                </a:solidFill>
                <a:cs typeface="Arial" charset="0"/>
              </a:rPr>
              <a:t>More time to </a:t>
            </a:r>
            <a:r>
              <a:rPr lang="de-DE" sz="1400" b="1" dirty="0" err="1">
                <a:solidFill>
                  <a:srgbClr val="002060"/>
                </a:solidFill>
                <a:cs typeface="Arial" charset="0"/>
              </a:rPr>
              <a:t>get</a:t>
            </a:r>
            <a:r>
              <a:rPr lang="de-DE" sz="1400" b="1" dirty="0">
                <a:solidFill>
                  <a:srgbClr val="002060"/>
                </a:solidFill>
                <a:cs typeface="Arial" charset="0"/>
              </a:rPr>
              <a:t> to </a:t>
            </a:r>
            <a:r>
              <a:rPr lang="de-DE" sz="1400" b="1" dirty="0" err="1">
                <a:solidFill>
                  <a:srgbClr val="002060"/>
                </a:solidFill>
                <a:cs typeface="Arial" charset="0"/>
              </a:rPr>
              <a:t>know</a:t>
            </a:r>
            <a:r>
              <a:rPr lang="de-DE" sz="14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de-DE" sz="1400" b="1" dirty="0" err="1">
                <a:solidFill>
                  <a:srgbClr val="002060"/>
                </a:solidFill>
                <a:cs typeface="Arial" charset="0"/>
              </a:rPr>
              <a:t>colleagues</a:t>
            </a:r>
            <a:r>
              <a:rPr lang="de-DE" sz="1400" b="1" dirty="0">
                <a:solidFill>
                  <a:srgbClr val="002060"/>
                </a:solidFill>
                <a:cs typeface="Arial" charset="0"/>
              </a:rPr>
              <a:t> and </a:t>
            </a:r>
            <a:r>
              <a:rPr lang="de-DE" sz="1400" b="1" dirty="0" err="1">
                <a:solidFill>
                  <a:srgbClr val="002060"/>
                </a:solidFill>
                <a:cs typeface="Arial" charset="0"/>
              </a:rPr>
              <a:t>clients</a:t>
            </a:r>
            <a:endParaRPr lang="de-DE" sz="1400" b="1" dirty="0">
              <a:solidFill>
                <a:srgbClr val="002060"/>
              </a:solidFill>
              <a:cs typeface="Arial" charset="0"/>
            </a:endParaRPr>
          </a:p>
          <a:p>
            <a:pPr marL="285750" indent="-285750">
              <a:spcBef>
                <a:spcPts val="125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400" b="1" dirty="0">
                <a:solidFill>
                  <a:srgbClr val="002060"/>
                </a:solidFill>
                <a:cs typeface="Arial" charset="0"/>
              </a:rPr>
              <a:t>More time </a:t>
            </a:r>
            <a:r>
              <a:rPr lang="de-DE" sz="1400" b="1" dirty="0" err="1">
                <a:solidFill>
                  <a:srgbClr val="002060"/>
                </a:solidFill>
                <a:cs typeface="Arial" charset="0"/>
              </a:rPr>
              <a:t>for</a:t>
            </a:r>
            <a:r>
              <a:rPr lang="de-DE" sz="14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de-DE" sz="1400" b="1" dirty="0" err="1">
                <a:solidFill>
                  <a:srgbClr val="002060"/>
                </a:solidFill>
                <a:cs typeface="Arial" charset="0"/>
              </a:rPr>
              <a:t>productive</a:t>
            </a:r>
            <a:r>
              <a:rPr lang="de-DE" sz="14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de-DE" sz="1400" b="1" dirty="0" err="1">
                <a:solidFill>
                  <a:srgbClr val="002060"/>
                </a:solidFill>
                <a:cs typeface="Arial" charset="0"/>
              </a:rPr>
              <a:t>work</a:t>
            </a:r>
            <a:endParaRPr lang="de-DE" sz="14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21" name="Rectangle 25">
            <a:extLst>
              <a:ext uri="{FF2B5EF4-FFF2-40B4-BE49-F238E27FC236}">
                <a16:creationId xmlns:a16="http://schemas.microsoft.com/office/drawing/2014/main" id="{FC8E5F54-5748-4AD7-A16C-95E664EB6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591" y="1320431"/>
            <a:ext cx="5204883" cy="637531"/>
          </a:xfrm>
          <a:prstGeom prst="rect">
            <a:avLst/>
          </a:prstGeom>
          <a:noFill/>
          <a:ln w="12600" cap="sq">
            <a:noFill/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spcBef>
                <a:spcPts val="81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de-DE" sz="2000" b="1" dirty="0">
                <a:solidFill>
                  <a:srgbClr val="002060"/>
                </a:solidFill>
                <a:cs typeface="Arial" charset="0"/>
              </a:rPr>
              <a:t>Switzerland (3-year apprenticeship)</a:t>
            </a:r>
          </a:p>
        </p:txBody>
      </p:sp>
      <p:graphicFrame>
        <p:nvGraphicFramePr>
          <p:cNvPr id="22" name="Table 22">
            <a:extLst>
              <a:ext uri="{FF2B5EF4-FFF2-40B4-BE49-F238E27FC236}">
                <a16:creationId xmlns:a16="http://schemas.microsoft.com/office/drawing/2014/main" id="{8589A97B-B655-42AE-BD22-816FFFADFE11}"/>
              </a:ext>
            </a:extLst>
          </p:cNvPr>
          <p:cNvGraphicFramePr>
            <a:graphicFrameLocks noGrp="1"/>
          </p:cNvGraphicFramePr>
          <p:nvPr/>
        </p:nvGraphicFramePr>
        <p:xfrm>
          <a:off x="1482725" y="2015439"/>
          <a:ext cx="8369300" cy="8229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137275">
                  <a:extLst>
                    <a:ext uri="{9D8B030D-6E8A-4147-A177-3AD203B41FA5}">
                      <a16:colId xmlns:a16="http://schemas.microsoft.com/office/drawing/2014/main" val="3810379596"/>
                    </a:ext>
                  </a:extLst>
                </a:gridCol>
                <a:gridCol w="2232025">
                  <a:extLst>
                    <a:ext uri="{9D8B030D-6E8A-4147-A177-3AD203B41FA5}">
                      <a16:colId xmlns:a16="http://schemas.microsoft.com/office/drawing/2014/main" val="32133786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de-DE" sz="16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de-DE" sz="1600" b="1" dirty="0">
                          <a:solidFill>
                            <a:srgbClr val="002060"/>
                          </a:solidFill>
                        </a:rPr>
                        <a:t>Learning at </a:t>
                      </a:r>
                      <a:r>
                        <a:rPr lang="de-DE" sz="1600" b="1" dirty="0" err="1">
                          <a:solidFill>
                            <a:srgbClr val="002060"/>
                          </a:solidFill>
                        </a:rPr>
                        <a:t>the</a:t>
                      </a:r>
                      <a:r>
                        <a:rPr lang="de-DE" sz="16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de-DE" sz="1600" b="1" dirty="0" err="1">
                          <a:solidFill>
                            <a:srgbClr val="002060"/>
                          </a:solidFill>
                        </a:rPr>
                        <a:t>workplace</a:t>
                      </a:r>
                      <a:r>
                        <a:rPr lang="de-DE" sz="1600" b="1" dirty="0">
                          <a:solidFill>
                            <a:srgbClr val="002060"/>
                          </a:solidFill>
                        </a:rPr>
                        <a:t>: 75%</a:t>
                      </a:r>
                    </a:p>
                    <a:p>
                      <a:pPr algn="ctr"/>
                      <a:endParaRPr lang="en-GB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de-DE" sz="1600" b="1" dirty="0">
                          <a:solidFill>
                            <a:srgbClr val="002060"/>
                          </a:solidFill>
                        </a:rPr>
                        <a:t>Learning at </a:t>
                      </a:r>
                      <a:r>
                        <a:rPr lang="de-DE" sz="1600" b="1" dirty="0" err="1">
                          <a:solidFill>
                            <a:srgbClr val="002060"/>
                          </a:solidFill>
                        </a:rPr>
                        <a:t>school</a:t>
                      </a:r>
                      <a:r>
                        <a:rPr lang="de-DE" sz="1600" b="1" dirty="0">
                          <a:solidFill>
                            <a:srgbClr val="002060"/>
                          </a:solidFill>
                        </a:rPr>
                        <a:t>: 25%</a:t>
                      </a:r>
                      <a:endParaRPr lang="en-GB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7309295"/>
                  </a:ext>
                </a:extLst>
              </a:tr>
            </a:tbl>
          </a:graphicData>
        </a:graphic>
      </p:graphicFrame>
      <p:sp>
        <p:nvSpPr>
          <p:cNvPr id="26" name="Arrow: Right 25">
            <a:extLst>
              <a:ext uri="{FF2B5EF4-FFF2-40B4-BE49-F238E27FC236}">
                <a16:creationId xmlns:a16="http://schemas.microsoft.com/office/drawing/2014/main" id="{974AE10A-FC57-4A33-87D7-4F9EACC484B0}"/>
              </a:ext>
            </a:extLst>
          </p:cNvPr>
          <p:cNvSpPr/>
          <p:nvPr/>
        </p:nvSpPr>
        <p:spPr>
          <a:xfrm>
            <a:off x="1835150" y="3467152"/>
            <a:ext cx="793750" cy="39047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977FD6AA-BB43-4DF3-BA9C-435FB5225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592" y="4407700"/>
            <a:ext cx="4938183" cy="637531"/>
          </a:xfrm>
          <a:prstGeom prst="rect">
            <a:avLst/>
          </a:prstGeom>
          <a:noFill/>
          <a:ln w="12600" cap="sq">
            <a:noFill/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spcBef>
                <a:spcPts val="81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sz="2000" b="1" dirty="0">
                <a:solidFill>
                  <a:srgbClr val="002060"/>
                </a:solidFill>
                <a:cs typeface="Arial" charset="0"/>
              </a:rPr>
              <a:t>Montenegro (3-year dual </a:t>
            </a:r>
            <a:r>
              <a:rPr lang="de-DE" altLang="de-DE" sz="2000" b="1" dirty="0" err="1">
                <a:solidFill>
                  <a:srgbClr val="002060"/>
                </a:solidFill>
                <a:cs typeface="Arial" charset="0"/>
              </a:rPr>
              <a:t>education</a:t>
            </a:r>
            <a:r>
              <a:rPr lang="de-DE" altLang="de-DE" sz="2000" b="1" dirty="0">
                <a:solidFill>
                  <a:srgbClr val="002060"/>
                </a:solidFill>
                <a:cs typeface="Arial" charset="0"/>
              </a:rPr>
              <a:t>)</a:t>
            </a:r>
            <a:endParaRPr lang="en-GB" altLang="de-DE" sz="2000" b="1" dirty="0">
              <a:solidFill>
                <a:srgbClr val="002060"/>
              </a:solidFill>
              <a:cs typeface="Arial" charset="0"/>
            </a:endParaRPr>
          </a:p>
        </p:txBody>
      </p:sp>
      <p:graphicFrame>
        <p:nvGraphicFramePr>
          <p:cNvPr id="28" name="Table 22">
            <a:extLst>
              <a:ext uri="{FF2B5EF4-FFF2-40B4-BE49-F238E27FC236}">
                <a16:creationId xmlns:a16="http://schemas.microsoft.com/office/drawing/2014/main" id="{3F070689-4480-418D-95BA-1E67CAC94C7F}"/>
              </a:ext>
            </a:extLst>
          </p:cNvPr>
          <p:cNvGraphicFramePr>
            <a:graphicFrameLocks noGrp="1"/>
          </p:cNvGraphicFramePr>
          <p:nvPr/>
        </p:nvGraphicFramePr>
        <p:xfrm>
          <a:off x="1482725" y="5112233"/>
          <a:ext cx="8369300" cy="8229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813175">
                  <a:extLst>
                    <a:ext uri="{9D8B030D-6E8A-4147-A177-3AD203B41FA5}">
                      <a16:colId xmlns:a16="http://schemas.microsoft.com/office/drawing/2014/main" val="3810379596"/>
                    </a:ext>
                  </a:extLst>
                </a:gridCol>
                <a:gridCol w="4556125">
                  <a:extLst>
                    <a:ext uri="{9D8B030D-6E8A-4147-A177-3AD203B41FA5}">
                      <a16:colId xmlns:a16="http://schemas.microsoft.com/office/drawing/2014/main" val="32133786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de-DE" sz="16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de-DE" sz="1600" b="1" dirty="0">
                          <a:solidFill>
                            <a:srgbClr val="002060"/>
                          </a:solidFill>
                        </a:rPr>
                        <a:t>Learning at </a:t>
                      </a:r>
                      <a:r>
                        <a:rPr lang="de-DE" sz="1600" b="1" dirty="0" err="1">
                          <a:solidFill>
                            <a:srgbClr val="002060"/>
                          </a:solidFill>
                        </a:rPr>
                        <a:t>the</a:t>
                      </a:r>
                      <a:r>
                        <a:rPr lang="de-DE" sz="16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de-DE" sz="1600" b="1" dirty="0" err="1">
                          <a:solidFill>
                            <a:srgbClr val="002060"/>
                          </a:solidFill>
                        </a:rPr>
                        <a:t>workplace</a:t>
                      </a:r>
                      <a:r>
                        <a:rPr lang="de-DE" sz="1600" b="1" dirty="0">
                          <a:solidFill>
                            <a:srgbClr val="002060"/>
                          </a:solidFill>
                        </a:rPr>
                        <a:t>: 40%</a:t>
                      </a:r>
                    </a:p>
                    <a:p>
                      <a:pPr algn="ctr"/>
                      <a:endParaRPr lang="en-GB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de-DE" sz="1600" b="1" dirty="0">
                          <a:solidFill>
                            <a:srgbClr val="002060"/>
                          </a:solidFill>
                        </a:rPr>
                        <a:t>Learning at </a:t>
                      </a:r>
                      <a:r>
                        <a:rPr lang="de-DE" sz="1600" b="1" dirty="0" err="1">
                          <a:solidFill>
                            <a:srgbClr val="002060"/>
                          </a:solidFill>
                        </a:rPr>
                        <a:t>school</a:t>
                      </a:r>
                      <a:r>
                        <a:rPr lang="de-DE" sz="1600" b="1" dirty="0">
                          <a:solidFill>
                            <a:srgbClr val="002060"/>
                          </a:solidFill>
                        </a:rPr>
                        <a:t>: 60%</a:t>
                      </a:r>
                      <a:endParaRPr lang="en-GB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7309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681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	</a:t>
            </a:r>
            <a:fld id="{B28DE320-A0D4-47B4-8B88-A7646D1D9E60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469633"/>
            <a:ext cx="10515600" cy="8714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sz="4000" b="1" dirty="0" err="1">
                <a:solidFill>
                  <a:srgbClr val="002060"/>
                </a:solidFill>
                <a:latin typeface="+mn-lt"/>
              </a:rPr>
              <a:t>Improving</a:t>
            </a:r>
            <a:r>
              <a:rPr lang="it-IT" sz="4000" b="1" dirty="0">
                <a:solidFill>
                  <a:srgbClr val="002060"/>
                </a:solidFill>
                <a:latin typeface="+mn-lt"/>
              </a:rPr>
              <a:t> the </a:t>
            </a:r>
            <a:r>
              <a:rPr lang="it-IT" sz="4000" b="1" dirty="0" err="1">
                <a:solidFill>
                  <a:srgbClr val="002060"/>
                </a:solidFill>
                <a:latin typeface="+mn-lt"/>
              </a:rPr>
              <a:t>cost</a:t>
            </a:r>
            <a:r>
              <a:rPr lang="it-IT" sz="4000" b="1" dirty="0">
                <a:solidFill>
                  <a:srgbClr val="002060"/>
                </a:solidFill>
                <a:latin typeface="+mn-lt"/>
              </a:rPr>
              <a:t>-benefit ratio for </a:t>
            </a:r>
            <a:r>
              <a:rPr lang="it-IT" sz="4000" b="1" dirty="0" err="1">
                <a:solidFill>
                  <a:srgbClr val="002060"/>
                </a:solidFill>
                <a:latin typeface="+mn-lt"/>
              </a:rPr>
              <a:t>employers</a:t>
            </a:r>
            <a:r>
              <a:rPr lang="it-IT" sz="4000" b="1" dirty="0">
                <a:solidFill>
                  <a:srgbClr val="002060"/>
                </a:solidFill>
                <a:latin typeface="+mn-lt"/>
              </a:rPr>
              <a:t> </a:t>
            </a:r>
            <a:endParaRPr lang="en-GB" sz="4000" b="1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145282" y="1965186"/>
            <a:ext cx="3291840" cy="837568"/>
            <a:chOff x="0" y="3686847"/>
            <a:chExt cx="3291840" cy="837568"/>
          </a:xfrm>
        </p:grpSpPr>
        <p:sp>
          <p:nvSpPr>
            <p:cNvPr id="21" name="Rounded Rectangle 20"/>
            <p:cNvSpPr/>
            <p:nvPr/>
          </p:nvSpPr>
          <p:spPr>
            <a:xfrm>
              <a:off x="0" y="3686847"/>
              <a:ext cx="3291840" cy="837568"/>
            </a:xfrm>
            <a:prstGeom prst="roundRect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ounded Rectangle 4"/>
            <p:cNvSpPr/>
            <p:nvPr/>
          </p:nvSpPr>
          <p:spPr>
            <a:xfrm>
              <a:off x="40887" y="3727734"/>
              <a:ext cx="3210066" cy="7557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2300" b="1" kern="1200" dirty="0">
                  <a:solidFill>
                    <a:srgbClr val="002060"/>
                  </a:solidFill>
                </a:rPr>
                <a:t>Incentives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328054" y="4103145"/>
            <a:ext cx="2913011" cy="837568"/>
            <a:chOff x="0" y="3686847"/>
            <a:chExt cx="3291840" cy="837568"/>
          </a:xfrm>
        </p:grpSpPr>
        <p:sp>
          <p:nvSpPr>
            <p:cNvPr id="25" name="Rounded Rectangle 24"/>
            <p:cNvSpPr/>
            <p:nvPr/>
          </p:nvSpPr>
          <p:spPr>
            <a:xfrm>
              <a:off x="0" y="3686847"/>
              <a:ext cx="3291840" cy="837568"/>
            </a:xfrm>
            <a:prstGeom prst="roundRect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ounded Rectangle 4"/>
            <p:cNvSpPr/>
            <p:nvPr/>
          </p:nvSpPr>
          <p:spPr>
            <a:xfrm>
              <a:off x="40887" y="3727734"/>
              <a:ext cx="2979285" cy="7557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2000" dirty="0">
                  <a:solidFill>
                    <a:srgbClr val="002060"/>
                  </a:solidFill>
                </a:rPr>
                <a:t>Financial incentives</a:t>
              </a:r>
              <a:endParaRPr lang="en-AU" sz="2000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184577" y="4098799"/>
            <a:ext cx="2847694" cy="837568"/>
            <a:chOff x="0" y="3686847"/>
            <a:chExt cx="3291840" cy="837568"/>
          </a:xfrm>
        </p:grpSpPr>
        <p:sp>
          <p:nvSpPr>
            <p:cNvPr id="28" name="Rounded Rectangle 27"/>
            <p:cNvSpPr/>
            <p:nvPr/>
          </p:nvSpPr>
          <p:spPr>
            <a:xfrm>
              <a:off x="0" y="3686847"/>
              <a:ext cx="3291840" cy="837568"/>
            </a:xfrm>
            <a:prstGeom prst="roundRect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ounded Rectangle 4"/>
            <p:cNvSpPr/>
            <p:nvPr/>
          </p:nvSpPr>
          <p:spPr>
            <a:xfrm>
              <a:off x="40887" y="3727734"/>
              <a:ext cx="3210066" cy="7557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2000" dirty="0">
                  <a:solidFill>
                    <a:srgbClr val="002060"/>
                  </a:solidFill>
                </a:rPr>
                <a:t>Non-financial incentives</a:t>
              </a:r>
              <a:endParaRPr lang="en-AU" sz="2000" kern="1200" dirty="0">
                <a:solidFill>
                  <a:srgbClr val="002060"/>
                </a:solidFill>
              </a:endParaRPr>
            </a:p>
          </p:txBody>
        </p:sp>
      </p:grpSp>
      <p:cxnSp>
        <p:nvCxnSpPr>
          <p:cNvPr id="30" name="Straight Connector 29"/>
          <p:cNvCxnSpPr>
            <a:stCxn id="21" idx="2"/>
            <a:endCxn id="25" idx="0"/>
          </p:cNvCxnSpPr>
          <p:nvPr/>
        </p:nvCxnSpPr>
        <p:spPr>
          <a:xfrm flipH="1">
            <a:off x="2784560" y="2802754"/>
            <a:ext cx="3006642" cy="130039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1" idx="2"/>
            <a:endCxn id="28" idx="0"/>
          </p:cNvCxnSpPr>
          <p:nvPr/>
        </p:nvCxnSpPr>
        <p:spPr>
          <a:xfrm>
            <a:off x="5791202" y="2802754"/>
            <a:ext cx="2817222" cy="129604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8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	</a:t>
            </a:r>
            <a:fld id="{B28DE320-A0D4-47B4-8B88-A7646D1D9E60}" type="slidenum">
              <a:rPr lang="en-GB" smtClean="0"/>
              <a:pPr/>
              <a:t>25</a:t>
            </a:fld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4145282" y="1965186"/>
            <a:ext cx="3291840" cy="837568"/>
            <a:chOff x="0" y="3686847"/>
            <a:chExt cx="3291840" cy="837568"/>
          </a:xfrm>
        </p:grpSpPr>
        <p:sp>
          <p:nvSpPr>
            <p:cNvPr id="5" name="Rounded Rectangle 4"/>
            <p:cNvSpPr/>
            <p:nvPr/>
          </p:nvSpPr>
          <p:spPr>
            <a:xfrm>
              <a:off x="0" y="3686847"/>
              <a:ext cx="3291840" cy="837568"/>
            </a:xfrm>
            <a:prstGeom prst="roundRect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40887" y="3727734"/>
              <a:ext cx="3210066" cy="7557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2300" b="1" kern="1200" dirty="0">
                  <a:solidFill>
                    <a:srgbClr val="002060"/>
                  </a:solidFill>
                </a:rPr>
                <a:t>Financial Incentives</a:t>
              </a:r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838200" y="469633"/>
            <a:ext cx="10515600" cy="8714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b="1" dirty="0">
                <a:solidFill>
                  <a:srgbClr val="002060"/>
                </a:solidFill>
                <a:latin typeface="+mn-lt"/>
              </a:rPr>
              <a:t>Financial </a:t>
            </a:r>
            <a:r>
              <a:rPr lang="it-IT" b="1" dirty="0" err="1">
                <a:solidFill>
                  <a:srgbClr val="002060"/>
                </a:solidFill>
                <a:latin typeface="+mn-lt"/>
              </a:rPr>
              <a:t>incentives</a:t>
            </a:r>
            <a:endParaRPr lang="en-GB" b="1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70394" y="3798342"/>
            <a:ext cx="2860783" cy="837568"/>
            <a:chOff x="0" y="3686847"/>
            <a:chExt cx="3291840" cy="837568"/>
          </a:xfrm>
        </p:grpSpPr>
        <p:sp>
          <p:nvSpPr>
            <p:cNvPr id="9" name="Rounded Rectangle 8"/>
            <p:cNvSpPr/>
            <p:nvPr/>
          </p:nvSpPr>
          <p:spPr>
            <a:xfrm>
              <a:off x="0" y="3686847"/>
              <a:ext cx="3291840" cy="837568"/>
            </a:xfrm>
            <a:prstGeom prst="roundRect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40887" y="3727734"/>
              <a:ext cx="3210066" cy="7557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2000" dirty="0">
                  <a:solidFill>
                    <a:srgbClr val="002060"/>
                  </a:solidFill>
                </a:rPr>
                <a:t>Tax</a:t>
              </a:r>
              <a:r>
                <a:rPr lang="en-AU" sz="2000" kern="1200" dirty="0">
                  <a:solidFill>
                    <a:srgbClr val="002060"/>
                  </a:solidFill>
                </a:rPr>
                <a:t> Incentives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341227" y="3798346"/>
            <a:ext cx="2913011" cy="837568"/>
            <a:chOff x="0" y="3686847"/>
            <a:chExt cx="3291840" cy="837568"/>
          </a:xfrm>
        </p:grpSpPr>
        <p:sp>
          <p:nvSpPr>
            <p:cNvPr id="12" name="Rounded Rectangle 11"/>
            <p:cNvSpPr/>
            <p:nvPr/>
          </p:nvSpPr>
          <p:spPr>
            <a:xfrm>
              <a:off x="0" y="3686847"/>
              <a:ext cx="3291840" cy="837568"/>
            </a:xfrm>
            <a:prstGeom prst="roundRect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40887" y="3727734"/>
              <a:ext cx="2979285" cy="7557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2000" dirty="0">
                  <a:solidFill>
                    <a:srgbClr val="002060"/>
                  </a:solidFill>
                </a:rPr>
                <a:t>Subsidy</a:t>
              </a:r>
              <a:endParaRPr lang="en-AU" sz="2000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316695" y="3793994"/>
            <a:ext cx="2847694" cy="837568"/>
            <a:chOff x="0" y="3686847"/>
            <a:chExt cx="3291840" cy="837568"/>
          </a:xfrm>
        </p:grpSpPr>
        <p:sp>
          <p:nvSpPr>
            <p:cNvPr id="15" name="Rounded Rectangle 14"/>
            <p:cNvSpPr/>
            <p:nvPr/>
          </p:nvSpPr>
          <p:spPr>
            <a:xfrm>
              <a:off x="0" y="3686847"/>
              <a:ext cx="3291840" cy="837568"/>
            </a:xfrm>
            <a:prstGeom prst="roundRect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40887" y="3727734"/>
              <a:ext cx="3210066" cy="7557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2000" dirty="0">
                  <a:solidFill>
                    <a:srgbClr val="002060"/>
                  </a:solidFill>
                </a:rPr>
                <a:t>Levy-fund scheme</a:t>
              </a:r>
              <a:endParaRPr lang="en-AU" sz="2000" kern="1200" dirty="0">
                <a:solidFill>
                  <a:srgbClr val="002060"/>
                </a:solidFill>
              </a:endParaRPr>
            </a:p>
          </p:txBody>
        </p:sp>
      </p:grpSp>
      <p:cxnSp>
        <p:nvCxnSpPr>
          <p:cNvPr id="18" name="Straight Connector 17"/>
          <p:cNvCxnSpPr>
            <a:stCxn id="5" idx="2"/>
          </p:cNvCxnSpPr>
          <p:nvPr/>
        </p:nvCxnSpPr>
        <p:spPr>
          <a:xfrm flipH="1">
            <a:off x="1889760" y="2802754"/>
            <a:ext cx="3901442" cy="99124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5" idx="2"/>
            <a:endCxn id="12" idx="0"/>
          </p:cNvCxnSpPr>
          <p:nvPr/>
        </p:nvCxnSpPr>
        <p:spPr>
          <a:xfrm>
            <a:off x="5791202" y="2802754"/>
            <a:ext cx="6531" cy="99559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5" idx="2"/>
            <a:endCxn id="15" idx="0"/>
          </p:cNvCxnSpPr>
          <p:nvPr/>
        </p:nvCxnSpPr>
        <p:spPr>
          <a:xfrm>
            <a:off x="5791202" y="2802754"/>
            <a:ext cx="3949340" cy="99124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56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	</a:t>
            </a:r>
            <a:fld id="{B28DE320-A0D4-47B4-8B88-A7646D1D9E60}" type="slidenum">
              <a:rPr lang="en-GB" smtClean="0"/>
              <a:pPr/>
              <a:t>26</a:t>
            </a:fld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4145282" y="1965186"/>
            <a:ext cx="3291840" cy="837568"/>
            <a:chOff x="0" y="3686847"/>
            <a:chExt cx="3291840" cy="837568"/>
          </a:xfrm>
        </p:grpSpPr>
        <p:sp>
          <p:nvSpPr>
            <p:cNvPr id="5" name="Rounded Rectangle 4"/>
            <p:cNvSpPr/>
            <p:nvPr/>
          </p:nvSpPr>
          <p:spPr>
            <a:xfrm>
              <a:off x="0" y="3686847"/>
              <a:ext cx="3291840" cy="837568"/>
            </a:xfrm>
            <a:prstGeom prst="roundRect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40887" y="3727734"/>
              <a:ext cx="3210066" cy="7557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2300" b="1" kern="1200" dirty="0">
                  <a:solidFill>
                    <a:srgbClr val="002060"/>
                  </a:solidFill>
                </a:rPr>
                <a:t>Financial Incentives</a:t>
              </a:r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838200" y="469633"/>
            <a:ext cx="10515600" cy="8714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b="1" dirty="0">
                <a:solidFill>
                  <a:srgbClr val="002060"/>
                </a:solidFill>
                <a:latin typeface="+mn-lt"/>
              </a:rPr>
              <a:t>Financial </a:t>
            </a:r>
            <a:r>
              <a:rPr lang="it-IT" b="1" dirty="0" err="1">
                <a:solidFill>
                  <a:srgbClr val="002060"/>
                </a:solidFill>
                <a:latin typeface="+mn-lt"/>
              </a:rPr>
              <a:t>incentives</a:t>
            </a:r>
            <a:endParaRPr lang="en-GB" b="1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328054" y="4103145"/>
            <a:ext cx="2913011" cy="837568"/>
            <a:chOff x="0" y="3686847"/>
            <a:chExt cx="3291840" cy="837568"/>
          </a:xfrm>
        </p:grpSpPr>
        <p:sp>
          <p:nvSpPr>
            <p:cNvPr id="12" name="Rounded Rectangle 11"/>
            <p:cNvSpPr/>
            <p:nvPr/>
          </p:nvSpPr>
          <p:spPr>
            <a:xfrm>
              <a:off x="0" y="3686847"/>
              <a:ext cx="3291840" cy="837568"/>
            </a:xfrm>
            <a:prstGeom prst="roundRect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40887" y="3727734"/>
              <a:ext cx="2979285" cy="7557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2000" dirty="0">
                  <a:solidFill>
                    <a:srgbClr val="002060"/>
                  </a:solidFill>
                </a:rPr>
                <a:t>Universal incentives</a:t>
              </a:r>
              <a:endParaRPr lang="en-AU" sz="2000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184577" y="4098799"/>
            <a:ext cx="2847694" cy="837568"/>
            <a:chOff x="0" y="3686847"/>
            <a:chExt cx="3291840" cy="837568"/>
          </a:xfrm>
        </p:grpSpPr>
        <p:sp>
          <p:nvSpPr>
            <p:cNvPr id="15" name="Rounded Rectangle 14"/>
            <p:cNvSpPr/>
            <p:nvPr/>
          </p:nvSpPr>
          <p:spPr>
            <a:xfrm>
              <a:off x="0" y="3686847"/>
              <a:ext cx="3291840" cy="837568"/>
            </a:xfrm>
            <a:prstGeom prst="roundRect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40887" y="3727734"/>
              <a:ext cx="3210066" cy="7557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2000" dirty="0">
                  <a:solidFill>
                    <a:srgbClr val="002060"/>
                  </a:solidFill>
                </a:rPr>
                <a:t>Targeted incentives</a:t>
              </a:r>
              <a:endParaRPr lang="en-AU" sz="2000" kern="1200" dirty="0">
                <a:solidFill>
                  <a:srgbClr val="002060"/>
                </a:solidFill>
              </a:endParaRPr>
            </a:p>
          </p:txBody>
        </p:sp>
      </p:grpSp>
      <p:cxnSp>
        <p:nvCxnSpPr>
          <p:cNvPr id="20" name="Straight Connector 19"/>
          <p:cNvCxnSpPr>
            <a:stCxn id="5" idx="2"/>
            <a:endCxn id="12" idx="0"/>
          </p:cNvCxnSpPr>
          <p:nvPr/>
        </p:nvCxnSpPr>
        <p:spPr>
          <a:xfrm flipH="1">
            <a:off x="2784560" y="2802754"/>
            <a:ext cx="3006642" cy="130039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5" idx="2"/>
            <a:endCxn id="15" idx="0"/>
          </p:cNvCxnSpPr>
          <p:nvPr/>
        </p:nvCxnSpPr>
        <p:spPr>
          <a:xfrm>
            <a:off x="5791202" y="2802754"/>
            <a:ext cx="2817222" cy="129604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5">
            <a:extLst>
              <a:ext uri="{FF2B5EF4-FFF2-40B4-BE49-F238E27FC236}">
                <a16:creationId xmlns:a16="http://schemas.microsoft.com/office/drawing/2014/main" id="{A57A1D18-ED30-4B81-800D-CD987AFEC3F5}"/>
              </a:ext>
            </a:extLst>
          </p:cNvPr>
          <p:cNvSpPr txBox="1"/>
          <p:nvPr/>
        </p:nvSpPr>
        <p:spPr>
          <a:xfrm>
            <a:off x="1432874" y="5121720"/>
            <a:ext cx="3006642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2060"/>
                </a:solidFill>
              </a:rPr>
              <a:t>All </a:t>
            </a:r>
            <a:r>
              <a:rPr lang="de-DE" dirty="0" err="1">
                <a:solidFill>
                  <a:srgbClr val="002060"/>
                </a:solidFill>
              </a:rPr>
              <a:t>companies</a:t>
            </a:r>
            <a:r>
              <a:rPr lang="de-DE" dirty="0">
                <a:solidFill>
                  <a:srgbClr val="002060"/>
                </a:solidFill>
              </a:rPr>
              <a:t> in </a:t>
            </a:r>
            <a:r>
              <a:rPr lang="de-DE" dirty="0" err="1">
                <a:solidFill>
                  <a:srgbClr val="002060"/>
                </a:solidFill>
              </a:rPr>
              <a:t>your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country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are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eligible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for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incentive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payments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18" name="Textfeld 5">
            <a:extLst>
              <a:ext uri="{FF2B5EF4-FFF2-40B4-BE49-F238E27FC236}">
                <a16:creationId xmlns:a16="http://schemas.microsoft.com/office/drawing/2014/main" id="{570511D9-FC94-4E18-A3E6-A30966F32DE2}"/>
              </a:ext>
            </a:extLst>
          </p:cNvPr>
          <p:cNvSpPr txBox="1"/>
          <p:nvPr/>
        </p:nvSpPr>
        <p:spPr>
          <a:xfrm>
            <a:off x="7219947" y="5061673"/>
            <a:ext cx="3006642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2060"/>
                </a:solidFill>
              </a:rPr>
              <a:t>Incentive </a:t>
            </a:r>
            <a:r>
              <a:rPr lang="de-DE" dirty="0" err="1">
                <a:solidFill>
                  <a:srgbClr val="002060"/>
                </a:solidFill>
              </a:rPr>
              <a:t>payments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depend</a:t>
            </a:r>
            <a:r>
              <a:rPr lang="de-DE" dirty="0">
                <a:solidFill>
                  <a:srgbClr val="002060"/>
                </a:solidFill>
              </a:rPr>
              <a:t> e.g. on </a:t>
            </a:r>
            <a:r>
              <a:rPr lang="de-DE" dirty="0" err="1">
                <a:solidFill>
                  <a:srgbClr val="002060"/>
                </a:solidFill>
              </a:rPr>
              <a:t>size</a:t>
            </a:r>
            <a:r>
              <a:rPr lang="de-DE" dirty="0">
                <a:solidFill>
                  <a:srgbClr val="002060"/>
                </a:solidFill>
              </a:rPr>
              <a:t> of </a:t>
            </a:r>
            <a:r>
              <a:rPr lang="de-DE" dirty="0" err="1">
                <a:solidFill>
                  <a:srgbClr val="002060"/>
                </a:solidFill>
              </a:rPr>
              <a:t>the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company</a:t>
            </a:r>
            <a:r>
              <a:rPr lang="de-DE" dirty="0">
                <a:solidFill>
                  <a:srgbClr val="002060"/>
                </a:solidFill>
              </a:rPr>
              <a:t>, </a:t>
            </a:r>
            <a:r>
              <a:rPr lang="de-DE" dirty="0" err="1">
                <a:solidFill>
                  <a:srgbClr val="002060"/>
                </a:solidFill>
              </a:rPr>
              <a:t>economic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sector</a:t>
            </a:r>
            <a:r>
              <a:rPr lang="de-DE" dirty="0">
                <a:solidFill>
                  <a:srgbClr val="002060"/>
                </a:solidFill>
              </a:rPr>
              <a:t>, </a:t>
            </a:r>
            <a:r>
              <a:rPr lang="de-DE" dirty="0" err="1">
                <a:solidFill>
                  <a:srgbClr val="002060"/>
                </a:solidFill>
              </a:rPr>
              <a:t>region</a:t>
            </a:r>
            <a:r>
              <a:rPr lang="de-DE" dirty="0">
                <a:solidFill>
                  <a:srgbClr val="002060"/>
                </a:solidFill>
              </a:rPr>
              <a:t>, type of </a:t>
            </a:r>
            <a:r>
              <a:rPr lang="de-DE" dirty="0" err="1">
                <a:solidFill>
                  <a:srgbClr val="002060"/>
                </a:solidFill>
              </a:rPr>
              <a:t>programme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offered</a:t>
            </a:r>
            <a:r>
              <a:rPr lang="de-DE" dirty="0">
                <a:solidFill>
                  <a:srgbClr val="002060"/>
                </a:solidFill>
              </a:rPr>
              <a:t> etc. </a:t>
            </a:r>
          </a:p>
        </p:txBody>
      </p:sp>
    </p:spTree>
    <p:extLst>
      <p:ext uri="{BB962C8B-B14F-4D97-AF65-F5344CB8AC3E}">
        <p14:creationId xmlns:p14="http://schemas.microsoft.com/office/powerpoint/2010/main" val="354332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+mn-lt"/>
              </a:rPr>
              <a:t>Cost reimbursement &amp; levy rebate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	</a:t>
            </a:r>
            <a:fld id="{B28DE320-A0D4-47B4-8B88-A7646D1D9E60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869992" y="2479589"/>
            <a:ext cx="1293341" cy="584775"/>
          </a:xfrm>
          <a:prstGeom prst="rect">
            <a:avLst/>
          </a:prstGeom>
          <a:noFill/>
          <a:ln w="952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2060"/>
                </a:solidFill>
              </a:rPr>
              <a:t>Firms that</a:t>
            </a:r>
            <a:br>
              <a:rPr lang="en-GB" sz="1600" dirty="0">
                <a:solidFill>
                  <a:srgbClr val="002060"/>
                </a:solidFill>
              </a:rPr>
            </a:br>
            <a:r>
              <a:rPr lang="en-GB" sz="1600" dirty="0">
                <a:solidFill>
                  <a:srgbClr val="002060"/>
                </a:solidFill>
              </a:rPr>
              <a:t>do </a:t>
            </a:r>
            <a:r>
              <a:rPr lang="en-GB" sz="1600" u="sng" dirty="0">
                <a:solidFill>
                  <a:srgbClr val="002060"/>
                </a:solidFill>
              </a:rPr>
              <a:t>not</a:t>
            </a:r>
            <a:r>
              <a:rPr lang="en-GB" sz="1600" dirty="0">
                <a:solidFill>
                  <a:srgbClr val="002060"/>
                </a:solidFill>
              </a:rPr>
              <a:t> train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98822" y="3777050"/>
            <a:ext cx="1264510" cy="584775"/>
          </a:xfrm>
          <a:prstGeom prst="rect">
            <a:avLst/>
          </a:prstGeom>
          <a:noFill/>
          <a:ln w="9525"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002060"/>
                </a:solidFill>
              </a:defRPr>
            </a:lvl1pPr>
          </a:lstStyle>
          <a:p>
            <a:r>
              <a:rPr lang="en-GB" dirty="0"/>
              <a:t>Firms that</a:t>
            </a:r>
            <a:br>
              <a:rPr lang="en-GB" dirty="0"/>
            </a:br>
            <a:r>
              <a:rPr lang="en-GB" dirty="0"/>
              <a:t>do train</a:t>
            </a:r>
          </a:p>
        </p:txBody>
      </p:sp>
      <p:sp>
        <p:nvSpPr>
          <p:cNvPr id="7" name="Donut 6"/>
          <p:cNvSpPr/>
          <p:nvPr/>
        </p:nvSpPr>
        <p:spPr>
          <a:xfrm>
            <a:off x="5546696" y="2106676"/>
            <a:ext cx="2736304" cy="2664296"/>
          </a:xfrm>
          <a:prstGeom prst="donu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14074" y="3070293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171450" indent="-171450">
              <a:buFont typeface="Arial" panose="020B0604020202020204" pitchFamily="34" charset="0"/>
              <a:buChar char="•"/>
              <a:defRPr sz="1200"/>
            </a:lvl1pPr>
          </a:lstStyle>
          <a:p>
            <a:pPr marL="0" indent="0" algn="ctr">
              <a:buNone/>
            </a:pPr>
            <a:r>
              <a:rPr lang="en-GB" sz="2000" b="1" dirty="0">
                <a:solidFill>
                  <a:srgbClr val="002060"/>
                </a:solidFill>
              </a:rPr>
              <a:t>VET</a:t>
            </a:r>
          </a:p>
          <a:p>
            <a:pPr marL="0" indent="0" algn="ctr">
              <a:buNone/>
            </a:pPr>
            <a:r>
              <a:rPr lang="en-GB" sz="2000" b="1" dirty="0">
                <a:solidFill>
                  <a:srgbClr val="002060"/>
                </a:solidFill>
              </a:rPr>
              <a:t>Fund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196284" y="2693771"/>
            <a:ext cx="2487827" cy="1729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>
            <a:off x="3192162" y="3974759"/>
            <a:ext cx="2487827" cy="1729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Elbow Connector 11"/>
          <p:cNvCxnSpPr>
            <a:stCxn id="7" idx="4"/>
            <a:endCxn id="6" idx="2"/>
          </p:cNvCxnSpPr>
          <p:nvPr/>
        </p:nvCxnSpPr>
        <p:spPr>
          <a:xfrm rot="5400000" flipH="1">
            <a:off x="4518389" y="2374514"/>
            <a:ext cx="409147" cy="4383771"/>
          </a:xfrm>
          <a:prstGeom prst="bentConnector3">
            <a:avLst>
              <a:gd name="adj1" fmla="val -55872"/>
            </a:avLst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52802" y="5206315"/>
            <a:ext cx="1894702" cy="338554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002060"/>
                </a:solidFill>
              </a:defRPr>
            </a:lvl1pPr>
          </a:lstStyle>
          <a:p>
            <a:r>
              <a:rPr lang="en-GB" dirty="0"/>
              <a:t>Cost reimbursement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65156" y="5877698"/>
            <a:ext cx="1894702" cy="338554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002060"/>
                </a:solidFill>
              </a:defRPr>
            </a:lvl1pPr>
          </a:lstStyle>
          <a:p>
            <a:pPr algn="ctr"/>
            <a:r>
              <a:rPr lang="en-GB" dirty="0"/>
              <a:t>Rebate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52801" y="5552306"/>
            <a:ext cx="1894702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002060"/>
                </a:solidFill>
              </a:defRPr>
            </a:lvl1pPr>
          </a:lstStyle>
          <a:p>
            <a:pPr algn="ctr"/>
            <a:r>
              <a:rPr lang="en-GB" sz="1400" dirty="0"/>
              <a:t>and/or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14086" y="5210436"/>
            <a:ext cx="4057135" cy="95410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002060"/>
                </a:solidFill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Reimbursement is based on actual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Partial refund of the levy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73393" y="3249832"/>
            <a:ext cx="1894702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002060"/>
                </a:solidFill>
              </a:defRPr>
            </a:lvl1pPr>
          </a:lstStyle>
          <a:p>
            <a:pPr algn="ctr"/>
            <a:r>
              <a:rPr lang="en-GB" sz="2000" dirty="0"/>
              <a:t>Levy</a:t>
            </a:r>
          </a:p>
        </p:txBody>
      </p:sp>
    </p:spTree>
    <p:extLst>
      <p:ext uri="{BB962C8B-B14F-4D97-AF65-F5344CB8AC3E}">
        <p14:creationId xmlns:p14="http://schemas.microsoft.com/office/powerpoint/2010/main" val="229719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+mn-lt"/>
              </a:rPr>
              <a:t>Exemption from the levy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	</a:t>
            </a:r>
            <a:fld id="{B28DE320-A0D4-47B4-8B88-A7646D1D9E60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323072" y="2883246"/>
            <a:ext cx="1293341" cy="584775"/>
          </a:xfrm>
          <a:prstGeom prst="rect">
            <a:avLst/>
          </a:prstGeom>
          <a:noFill/>
          <a:ln w="952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2060"/>
                </a:solidFill>
              </a:rPr>
              <a:t>Firms that</a:t>
            </a:r>
            <a:br>
              <a:rPr lang="en-GB" sz="1600" dirty="0">
                <a:solidFill>
                  <a:srgbClr val="002060"/>
                </a:solidFill>
              </a:rPr>
            </a:br>
            <a:r>
              <a:rPr lang="en-GB" sz="1600" dirty="0">
                <a:solidFill>
                  <a:srgbClr val="002060"/>
                </a:solidFill>
              </a:rPr>
              <a:t>do </a:t>
            </a:r>
            <a:r>
              <a:rPr lang="en-GB" sz="1600" u="sng" dirty="0">
                <a:solidFill>
                  <a:srgbClr val="002060"/>
                </a:solidFill>
              </a:rPr>
              <a:t>not</a:t>
            </a:r>
            <a:r>
              <a:rPr lang="en-GB" sz="1600" dirty="0">
                <a:solidFill>
                  <a:srgbClr val="002060"/>
                </a:solidFill>
              </a:rPr>
              <a:t> train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51902" y="4180707"/>
            <a:ext cx="1264510" cy="584775"/>
          </a:xfrm>
          <a:prstGeom prst="rect">
            <a:avLst/>
          </a:prstGeom>
          <a:noFill/>
          <a:ln w="9525"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002060"/>
                </a:solidFill>
              </a:defRPr>
            </a:lvl1pPr>
          </a:lstStyle>
          <a:p>
            <a:r>
              <a:rPr lang="en-GB" dirty="0"/>
              <a:t>Firms that</a:t>
            </a:r>
            <a:br>
              <a:rPr lang="en-GB" dirty="0"/>
            </a:br>
            <a:r>
              <a:rPr lang="en-GB" dirty="0"/>
              <a:t>do train</a:t>
            </a:r>
          </a:p>
        </p:txBody>
      </p:sp>
      <p:sp>
        <p:nvSpPr>
          <p:cNvPr id="7" name="Donut 6"/>
          <p:cNvSpPr/>
          <p:nvPr/>
        </p:nvSpPr>
        <p:spPr>
          <a:xfrm>
            <a:off x="5999776" y="2510333"/>
            <a:ext cx="2736304" cy="2664296"/>
          </a:xfrm>
          <a:prstGeom prst="donu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67154" y="3473950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171450" indent="-171450">
              <a:buFont typeface="Arial" panose="020B0604020202020204" pitchFamily="34" charset="0"/>
              <a:buChar char="•"/>
              <a:defRPr sz="1200"/>
            </a:lvl1pPr>
          </a:lstStyle>
          <a:p>
            <a:pPr marL="0" indent="0" algn="ctr">
              <a:buNone/>
            </a:pPr>
            <a:r>
              <a:rPr lang="en-GB" sz="2000" b="1" dirty="0">
                <a:solidFill>
                  <a:srgbClr val="002060"/>
                </a:solidFill>
              </a:rPr>
              <a:t>VET</a:t>
            </a:r>
          </a:p>
          <a:p>
            <a:pPr marL="0" indent="0" algn="ctr">
              <a:buNone/>
            </a:pPr>
            <a:r>
              <a:rPr lang="en-GB" sz="2000" b="1" dirty="0">
                <a:solidFill>
                  <a:srgbClr val="002060"/>
                </a:solidFill>
              </a:rPr>
              <a:t>Fund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649364" y="3097428"/>
            <a:ext cx="2487827" cy="1729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>
            <a:off x="3645242" y="4378416"/>
            <a:ext cx="2487827" cy="1729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3826473" y="2697901"/>
            <a:ext cx="1894702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002060"/>
                </a:solidFill>
              </a:defRPr>
            </a:lvl1pPr>
          </a:lstStyle>
          <a:p>
            <a:pPr algn="ctr"/>
            <a:r>
              <a:rPr lang="en-GB" sz="1800" dirty="0"/>
              <a:t>Levy</a:t>
            </a:r>
          </a:p>
        </p:txBody>
      </p:sp>
      <p:sp>
        <p:nvSpPr>
          <p:cNvPr id="4" name="Multiply 3"/>
          <p:cNvSpPr/>
          <p:nvPr/>
        </p:nvSpPr>
        <p:spPr>
          <a:xfrm>
            <a:off x="4374289" y="3789403"/>
            <a:ext cx="823783" cy="141690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3830589" y="5041563"/>
            <a:ext cx="1894702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002060"/>
                </a:solidFill>
              </a:defRPr>
            </a:lvl1pPr>
          </a:lstStyle>
          <a:p>
            <a:pPr algn="ctr"/>
            <a:r>
              <a:rPr lang="en-GB" dirty="0"/>
              <a:t>Exemption from the levy</a:t>
            </a:r>
          </a:p>
        </p:txBody>
      </p:sp>
    </p:spTree>
    <p:extLst>
      <p:ext uri="{BB962C8B-B14F-4D97-AF65-F5344CB8AC3E}">
        <p14:creationId xmlns:p14="http://schemas.microsoft.com/office/powerpoint/2010/main" val="97105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Non - financial incentives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	</a:t>
            </a:r>
            <a:fld id="{B28DE320-A0D4-47B4-8B88-A7646D1D9E60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532235" y="1688608"/>
            <a:ext cx="819596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A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Optimise the design of work-based learning schemes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A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training capacities within companies (in-company trainers, training material)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A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cooperation of companies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A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with managerial and administrative tasks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A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Preferential treatment in the award of public contracts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A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42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Types of work-based learning (I)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/>
              <a:t>	</a:t>
            </a:r>
            <a:fld id="{B28DE320-A0D4-47B4-8B88-A7646D1D9E60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035960" y="2359303"/>
            <a:ext cx="3168352" cy="422990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rgbClr val="66BED6"/>
            </a:solidFill>
            <a:prstDash val="solid"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Learner is an employee</a:t>
            </a:r>
          </a:p>
        </p:txBody>
      </p:sp>
      <p:cxnSp>
        <p:nvCxnSpPr>
          <p:cNvPr id="8" name="Straight Connector 10"/>
          <p:cNvCxnSpPr>
            <a:cxnSpLocks noChangeShapeType="1"/>
          </p:cNvCxnSpPr>
          <p:nvPr/>
        </p:nvCxnSpPr>
        <p:spPr bwMode="auto">
          <a:xfrm flipV="1">
            <a:off x="3470760" y="2978031"/>
            <a:ext cx="647700" cy="533400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12"/>
          <p:cNvCxnSpPr>
            <a:cxnSpLocks noChangeShapeType="1"/>
          </p:cNvCxnSpPr>
          <p:nvPr/>
        </p:nvCxnSpPr>
        <p:spPr bwMode="auto">
          <a:xfrm>
            <a:off x="7096610" y="2978031"/>
            <a:ext cx="539750" cy="533400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2684923" y="3640589"/>
            <a:ext cx="21431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n"/>
              <a:tabLst>
                <a:tab pos="377825" algn="l"/>
              </a:tabLst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377825" algn="l"/>
              </a:tabLst>
              <a:defRPr sz="2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Arial" panose="020B0604020202020204" pitchFamily="34" charset="0"/>
              <a:buChar char="–"/>
              <a:tabLst>
                <a:tab pos="377825" algn="l"/>
              </a:tabLst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Times New Roman" panose="02020603050405020304" pitchFamily="18" charset="0"/>
              <a:buChar char="–"/>
              <a:tabLst>
                <a:tab pos="377825" algn="l"/>
              </a:tabLst>
              <a:defRPr sz="2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Times New Roman" panose="02020603050405020304" pitchFamily="18" charset="0"/>
              <a:buChar char="»"/>
              <a:tabLst>
                <a:tab pos="377825" algn="l"/>
              </a:tabLst>
              <a:defRPr sz="2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panose="02020603050405020304" pitchFamily="18" charset="0"/>
              <a:buChar char="»"/>
              <a:tabLst>
                <a:tab pos="377825" algn="l"/>
              </a:tabLst>
              <a:defRPr sz="2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panose="02020603050405020304" pitchFamily="18" charset="0"/>
              <a:buChar char="»"/>
              <a:tabLst>
                <a:tab pos="377825" algn="l"/>
              </a:tabLst>
              <a:defRPr sz="2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panose="02020603050405020304" pitchFamily="18" charset="0"/>
              <a:buChar char="»"/>
              <a:tabLst>
                <a:tab pos="377825" algn="l"/>
              </a:tabLst>
              <a:defRPr sz="2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panose="02020603050405020304" pitchFamily="18" charset="0"/>
              <a:buChar char="»"/>
              <a:tabLst>
                <a:tab pos="377825" algn="l"/>
              </a:tabLst>
              <a:defRPr sz="2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>
              <a:spcBef>
                <a:spcPct val="0"/>
              </a:spcBef>
              <a:buClrTx/>
              <a:buSzPct val="87000"/>
              <a:buFontTx/>
              <a:buNone/>
            </a:pPr>
            <a:r>
              <a:rPr lang="en-GB" altLang="en-US" dirty="0">
                <a:solidFill>
                  <a:srgbClr val="002060"/>
                </a:solidFill>
              </a:rPr>
              <a:t>Informal Apprenticeship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932153" y="3655447"/>
            <a:ext cx="24161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n"/>
              <a:tabLst>
                <a:tab pos="377825" algn="l"/>
              </a:tabLst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377825" algn="l"/>
              </a:tabLst>
              <a:defRPr sz="2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Arial" panose="020B0604020202020204" pitchFamily="34" charset="0"/>
              <a:buChar char="–"/>
              <a:tabLst>
                <a:tab pos="377825" algn="l"/>
              </a:tabLst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Times New Roman" panose="02020603050405020304" pitchFamily="18" charset="0"/>
              <a:buChar char="–"/>
              <a:tabLst>
                <a:tab pos="377825" algn="l"/>
              </a:tabLst>
              <a:defRPr sz="2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Times New Roman" panose="02020603050405020304" pitchFamily="18" charset="0"/>
              <a:buChar char="»"/>
              <a:tabLst>
                <a:tab pos="377825" algn="l"/>
              </a:tabLst>
              <a:defRPr sz="2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panose="02020603050405020304" pitchFamily="18" charset="0"/>
              <a:buChar char="»"/>
              <a:tabLst>
                <a:tab pos="377825" algn="l"/>
              </a:tabLst>
              <a:defRPr sz="2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panose="02020603050405020304" pitchFamily="18" charset="0"/>
              <a:buChar char="»"/>
              <a:tabLst>
                <a:tab pos="377825" algn="l"/>
              </a:tabLst>
              <a:defRPr sz="2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panose="02020603050405020304" pitchFamily="18" charset="0"/>
              <a:buChar char="»"/>
              <a:tabLst>
                <a:tab pos="377825" algn="l"/>
              </a:tabLst>
              <a:defRPr sz="2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panose="02020603050405020304" pitchFamily="18" charset="0"/>
              <a:buChar char="»"/>
              <a:tabLst>
                <a:tab pos="377825" algn="l"/>
              </a:tabLst>
              <a:defRPr sz="2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>
              <a:spcBef>
                <a:spcPct val="0"/>
              </a:spcBef>
              <a:buClrTx/>
              <a:buSzPct val="87000"/>
              <a:buFont typeface="Wingdings" panose="05000000000000000000" pitchFamily="2" charset="2"/>
              <a:buNone/>
            </a:pPr>
            <a:r>
              <a:rPr lang="en-GB" altLang="en-US" dirty="0">
                <a:solidFill>
                  <a:srgbClr val="002060"/>
                </a:solidFill>
              </a:rPr>
              <a:t>Formal </a:t>
            </a:r>
          </a:p>
          <a:p>
            <a:pPr marL="0" lvl="1">
              <a:spcBef>
                <a:spcPct val="0"/>
              </a:spcBef>
              <a:buClrTx/>
              <a:buSzPct val="87000"/>
              <a:buFont typeface="Wingdings" panose="05000000000000000000" pitchFamily="2" charset="2"/>
              <a:buNone/>
            </a:pPr>
            <a:r>
              <a:rPr lang="en-GB" altLang="en-US" dirty="0">
                <a:solidFill>
                  <a:srgbClr val="002060"/>
                </a:solidFill>
              </a:rPr>
              <a:t>Apprenticeship</a:t>
            </a:r>
          </a:p>
          <a:p>
            <a:pPr marL="0" lvl="1">
              <a:spcBef>
                <a:spcPct val="0"/>
              </a:spcBef>
              <a:buClrTx/>
              <a:buSzPct val="87000"/>
              <a:buFont typeface="Wingdings" panose="05000000000000000000" pitchFamily="2" charset="2"/>
              <a:buNone/>
            </a:pPr>
            <a:endParaRPr lang="en-GB" altLang="en-US" dirty="0">
              <a:solidFill>
                <a:srgbClr val="002060"/>
              </a:solidFill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7276171" y="3655447"/>
            <a:ext cx="15843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n"/>
              <a:tabLst>
                <a:tab pos="377825" algn="l"/>
              </a:tabLst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377825" algn="l"/>
              </a:tabLst>
              <a:defRPr sz="2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Arial" panose="020B0604020202020204" pitchFamily="34" charset="0"/>
              <a:buChar char="–"/>
              <a:tabLst>
                <a:tab pos="377825" algn="l"/>
              </a:tabLst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Times New Roman" panose="02020603050405020304" pitchFamily="18" charset="0"/>
              <a:buChar char="–"/>
              <a:tabLst>
                <a:tab pos="377825" algn="l"/>
              </a:tabLst>
              <a:defRPr sz="2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Times New Roman" panose="02020603050405020304" pitchFamily="18" charset="0"/>
              <a:buChar char="»"/>
              <a:tabLst>
                <a:tab pos="377825" algn="l"/>
              </a:tabLst>
              <a:defRPr sz="2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panose="02020603050405020304" pitchFamily="18" charset="0"/>
              <a:buChar char="»"/>
              <a:tabLst>
                <a:tab pos="377825" algn="l"/>
              </a:tabLst>
              <a:defRPr sz="2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panose="02020603050405020304" pitchFamily="18" charset="0"/>
              <a:buChar char="»"/>
              <a:tabLst>
                <a:tab pos="377825" algn="l"/>
              </a:tabLst>
              <a:defRPr sz="2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panose="02020603050405020304" pitchFamily="18" charset="0"/>
              <a:buChar char="»"/>
              <a:tabLst>
                <a:tab pos="377825" algn="l"/>
              </a:tabLst>
              <a:defRPr sz="2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panose="02020603050405020304" pitchFamily="18" charset="0"/>
              <a:buChar char="»"/>
              <a:tabLst>
                <a:tab pos="377825" algn="l"/>
              </a:tabLst>
              <a:defRPr sz="2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>
              <a:spcBef>
                <a:spcPct val="0"/>
              </a:spcBef>
              <a:buClrTx/>
              <a:buSzPct val="87000"/>
              <a:buFont typeface="Wingdings" panose="05000000000000000000" pitchFamily="2" charset="2"/>
              <a:buNone/>
            </a:pPr>
            <a:r>
              <a:rPr lang="en-GB" altLang="en-US" dirty="0">
                <a:solidFill>
                  <a:srgbClr val="002060"/>
                </a:solidFill>
              </a:rPr>
              <a:t>On-the-job</a:t>
            </a:r>
          </a:p>
          <a:p>
            <a:pPr marL="0" lvl="1">
              <a:spcBef>
                <a:spcPct val="0"/>
              </a:spcBef>
              <a:buClrTx/>
              <a:buSzPct val="87000"/>
              <a:buFont typeface="Wingdings" panose="05000000000000000000" pitchFamily="2" charset="2"/>
              <a:buNone/>
            </a:pPr>
            <a:r>
              <a:rPr lang="en-GB" altLang="en-US" dirty="0">
                <a:solidFill>
                  <a:srgbClr val="002060"/>
                </a:solidFill>
              </a:rPr>
              <a:t>Learning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5602224" y="2978031"/>
            <a:ext cx="0" cy="533400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02093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	</a:t>
            </a:r>
            <a:fld id="{B28DE320-A0D4-47B4-8B88-A7646D1D9E60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24784" y="2651129"/>
            <a:ext cx="8923421" cy="1325563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Back up: work-based learning</a:t>
            </a:r>
          </a:p>
        </p:txBody>
      </p:sp>
    </p:spTree>
    <p:extLst>
      <p:ext uri="{BB962C8B-B14F-4D97-AF65-F5344CB8AC3E}">
        <p14:creationId xmlns:p14="http://schemas.microsoft.com/office/powerpoint/2010/main" val="78660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	</a:t>
            </a:r>
            <a:fld id="{B28DE320-A0D4-47B4-8B88-A7646D1D9E60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1476990" y="1658964"/>
            <a:ext cx="8229600" cy="45484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de-AT" sz="1400" b="1" dirty="0" err="1">
                <a:solidFill>
                  <a:srgbClr val="002060"/>
                </a:solidFill>
              </a:rPr>
              <a:t>Fourteen</a:t>
            </a:r>
            <a:r>
              <a:rPr lang="de-AT" sz="1400" b="1" dirty="0">
                <a:solidFill>
                  <a:srgbClr val="002060"/>
                </a:solidFill>
              </a:rPr>
              <a:t> </a:t>
            </a:r>
            <a:r>
              <a:rPr lang="de-AT" sz="1400" b="1" dirty="0" err="1">
                <a:solidFill>
                  <a:srgbClr val="002060"/>
                </a:solidFill>
              </a:rPr>
              <a:t>criteria</a:t>
            </a:r>
            <a:r>
              <a:rPr lang="de-AT" sz="1400" b="1" dirty="0">
                <a:solidFill>
                  <a:srgbClr val="002060"/>
                </a:solidFill>
              </a:rPr>
              <a:t> </a:t>
            </a:r>
            <a:r>
              <a:rPr lang="de-AT" sz="1400" b="1" dirty="0" err="1">
                <a:solidFill>
                  <a:srgbClr val="002060"/>
                </a:solidFill>
              </a:rPr>
              <a:t>for</a:t>
            </a:r>
            <a:r>
              <a:rPr lang="de-AT" sz="1400" b="1" dirty="0">
                <a:solidFill>
                  <a:srgbClr val="002060"/>
                </a:solidFill>
              </a:rPr>
              <a:t> </a:t>
            </a:r>
            <a:r>
              <a:rPr lang="de-AT" sz="1400" b="1" dirty="0" err="1">
                <a:solidFill>
                  <a:srgbClr val="002060"/>
                </a:solidFill>
              </a:rPr>
              <a:t>learning</a:t>
            </a:r>
            <a:r>
              <a:rPr lang="de-AT" sz="1400" b="1" dirty="0">
                <a:solidFill>
                  <a:srgbClr val="002060"/>
                </a:solidFill>
              </a:rPr>
              <a:t> </a:t>
            </a:r>
            <a:r>
              <a:rPr lang="de-AT" sz="1400" b="1" dirty="0" err="1">
                <a:solidFill>
                  <a:srgbClr val="002060"/>
                </a:solidFill>
              </a:rPr>
              <a:t>and</a:t>
            </a:r>
            <a:r>
              <a:rPr lang="de-AT" sz="1400" b="1" dirty="0">
                <a:solidFill>
                  <a:srgbClr val="002060"/>
                </a:solidFill>
              </a:rPr>
              <a:t> </a:t>
            </a:r>
            <a:r>
              <a:rPr lang="de-AT" sz="1400" b="1" dirty="0" err="1">
                <a:solidFill>
                  <a:srgbClr val="002060"/>
                </a:solidFill>
              </a:rPr>
              <a:t>working</a:t>
            </a:r>
            <a:r>
              <a:rPr lang="de-AT" sz="1400" b="1" dirty="0">
                <a:solidFill>
                  <a:srgbClr val="002060"/>
                </a:solidFill>
              </a:rPr>
              <a:t> </a:t>
            </a:r>
            <a:r>
              <a:rPr lang="de-AT" sz="1400" b="1" dirty="0" err="1">
                <a:solidFill>
                  <a:srgbClr val="002060"/>
                </a:solidFill>
              </a:rPr>
              <a:t>conditions</a:t>
            </a:r>
            <a:endParaRPr lang="de-AT" sz="1400" b="1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endParaRPr lang="de-AT" sz="14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n-GB" sz="1400" b="1" dirty="0">
                <a:solidFill>
                  <a:srgbClr val="002060"/>
                </a:solidFill>
              </a:rPr>
              <a:t>Written</a:t>
            </a:r>
            <a:r>
              <a:rPr lang="de-AT" sz="1400" b="1" dirty="0">
                <a:solidFill>
                  <a:srgbClr val="002060"/>
                </a:solidFill>
              </a:rPr>
              <a:t> </a:t>
            </a:r>
            <a:r>
              <a:rPr lang="en-GB" sz="1400" b="1" dirty="0">
                <a:solidFill>
                  <a:srgbClr val="002060"/>
                </a:solidFill>
              </a:rPr>
              <a:t>contract</a:t>
            </a:r>
            <a:r>
              <a:rPr lang="de-AT" sz="1400" b="1" dirty="0">
                <a:solidFill>
                  <a:srgbClr val="002060"/>
                </a:solidFill>
              </a:rPr>
              <a:t> </a:t>
            </a:r>
            <a:r>
              <a:rPr lang="en-GB" sz="1400" dirty="0">
                <a:solidFill>
                  <a:srgbClr val="002060"/>
                </a:solidFill>
              </a:rPr>
              <a:t>between employer, the apprentice and the training institutions</a:t>
            </a:r>
            <a:r>
              <a:rPr lang="de-AT" sz="1400" b="1" dirty="0">
                <a:solidFill>
                  <a:srgbClr val="002060"/>
                </a:solidFill>
              </a:rPr>
              <a:t>.</a:t>
            </a:r>
            <a:endParaRPr lang="de-AT" sz="14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 typeface="+mj-lt"/>
              <a:buAutoNum type="arabicPeriod"/>
            </a:pPr>
            <a:endParaRPr lang="de-AT" sz="1400" b="1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de-AT" sz="1400" b="1" dirty="0">
                <a:solidFill>
                  <a:srgbClr val="002060"/>
                </a:solidFill>
              </a:rPr>
              <a:t>Learning Outcomes</a:t>
            </a:r>
            <a:r>
              <a:rPr lang="de-AT" sz="1400" dirty="0">
                <a:solidFill>
                  <a:srgbClr val="002060"/>
                </a:solidFill>
              </a:rPr>
              <a:t> </a:t>
            </a:r>
            <a:r>
              <a:rPr lang="en-GB" sz="1400" dirty="0">
                <a:solidFill>
                  <a:srgbClr val="002060"/>
                </a:solidFill>
              </a:rPr>
              <a:t>should be defined by employers and training institutions, ensuring both job-related skills and personal development.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endParaRPr lang="de-AT" sz="1400" b="1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n-GB" sz="1400" b="1" dirty="0">
                <a:solidFill>
                  <a:srgbClr val="002060"/>
                </a:solidFill>
              </a:rPr>
              <a:t>Pedagogical support: </a:t>
            </a:r>
            <a:r>
              <a:rPr lang="en-GB" sz="1400" dirty="0">
                <a:solidFill>
                  <a:srgbClr val="002060"/>
                </a:solidFill>
              </a:rPr>
              <a:t> </a:t>
            </a:r>
            <a:r>
              <a:rPr lang="en-US" sz="1400" dirty="0">
                <a:solidFill>
                  <a:srgbClr val="002060"/>
                </a:solidFill>
              </a:rPr>
              <a:t>close cooperation of designated in-company trainers and teachers.</a:t>
            </a:r>
            <a:endParaRPr lang="en-GB" sz="14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 typeface="+mj-lt"/>
              <a:buAutoNum type="arabicPeriod"/>
            </a:pPr>
            <a:endParaRPr lang="de-AT" sz="1400" b="1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n-GB" sz="1400" b="1" dirty="0">
                <a:solidFill>
                  <a:srgbClr val="002060"/>
                </a:solidFill>
              </a:rPr>
              <a:t>Workplace component</a:t>
            </a:r>
            <a:r>
              <a:rPr lang="en-GB" sz="1400" dirty="0">
                <a:solidFill>
                  <a:srgbClr val="002060"/>
                </a:solidFill>
              </a:rPr>
              <a:t>: at least 50% of the duration should take place at the workplace. 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endParaRPr lang="en-GB" sz="1400" b="1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n-GB" sz="1400" b="1" dirty="0">
                <a:solidFill>
                  <a:srgbClr val="002060"/>
                </a:solidFill>
              </a:rPr>
              <a:t>Remuneration: </a:t>
            </a:r>
            <a:r>
              <a:rPr lang="en-GB" sz="1400" dirty="0">
                <a:solidFill>
                  <a:srgbClr val="002060"/>
                </a:solidFill>
              </a:rPr>
              <a:t>Apprentices should be paid and/or compensated. 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endParaRPr lang="en-GB" sz="1400" b="1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n-GB" sz="1400" b="1" dirty="0">
                <a:solidFill>
                  <a:srgbClr val="002060"/>
                </a:solidFill>
              </a:rPr>
              <a:t>Social Protection</a:t>
            </a:r>
            <a:r>
              <a:rPr lang="en-GB" sz="1400" dirty="0">
                <a:solidFill>
                  <a:srgbClr val="002060"/>
                </a:solidFill>
              </a:rPr>
              <a:t>: Apprentices should be entitled to social protection including insurance. 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endParaRPr lang="en-GB" sz="1400" b="1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n-GB" sz="1400" b="1" dirty="0">
                <a:solidFill>
                  <a:srgbClr val="002060"/>
                </a:solidFill>
              </a:rPr>
              <a:t>Work, health and safety conditions: </a:t>
            </a:r>
            <a:r>
              <a:rPr lang="en-GB" sz="1400" dirty="0">
                <a:solidFill>
                  <a:srgbClr val="002060"/>
                </a:solidFill>
              </a:rPr>
              <a:t>The workplace should comply with relevant rules and regulations on working conditions, in particular health and safety legislation. 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endParaRPr lang="de-AT" sz="1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de-AT" sz="1200" b="1" dirty="0">
              <a:solidFill>
                <a:srgbClr val="00206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rgbClr val="002060"/>
                </a:solidFill>
              </a:rPr>
              <a:t>European Framework for Quality and Effective Apprenticeships </a:t>
            </a:r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6" name="Textfeld 4"/>
          <p:cNvSpPr txBox="1"/>
          <p:nvPr/>
        </p:nvSpPr>
        <p:spPr>
          <a:xfrm>
            <a:off x="2076935" y="6351145"/>
            <a:ext cx="74888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ea typeface="+mj-ea"/>
                <a:cs typeface="+mj-cs"/>
              </a:rPr>
              <a:t>Source: Council Recommendation on a European Framework for Quality and  Effective Apprenticeships  (2018/C 153/01).</a:t>
            </a:r>
          </a:p>
        </p:txBody>
      </p:sp>
    </p:spTree>
    <p:extLst>
      <p:ext uri="{BB962C8B-B14F-4D97-AF65-F5344CB8AC3E}">
        <p14:creationId xmlns:p14="http://schemas.microsoft.com/office/powerpoint/2010/main" val="225243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	</a:t>
            </a:r>
            <a:fld id="{B28DE320-A0D4-47B4-8B88-A7646D1D9E60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1405141" y="934658"/>
            <a:ext cx="8473752" cy="494290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endParaRPr lang="de-AT" sz="1400" b="1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endParaRPr lang="en-GB" sz="14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 typeface="+mj-lt"/>
              <a:buAutoNum type="arabicPeriod" startAt="8"/>
            </a:pPr>
            <a:r>
              <a:rPr lang="en-GB" sz="1400" b="1" dirty="0">
                <a:solidFill>
                  <a:srgbClr val="002060"/>
                </a:solidFill>
              </a:rPr>
              <a:t>Regulatory framework </a:t>
            </a:r>
            <a:r>
              <a:rPr lang="en-GB" sz="1400" dirty="0">
                <a:solidFill>
                  <a:srgbClr val="002060"/>
                </a:solidFill>
              </a:rPr>
              <a:t>based on partnership and dialogue between stakeholders. </a:t>
            </a:r>
            <a:r>
              <a:rPr lang="en-US" sz="1400" dirty="0">
                <a:solidFill>
                  <a:srgbClr val="002060"/>
                </a:solidFill>
              </a:rPr>
              <a:t>This may include accreditation procedures for companies.</a:t>
            </a:r>
            <a:endParaRPr lang="en-GB" sz="14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 typeface="+mj-lt"/>
              <a:buAutoNum type="arabicPeriod" startAt="8"/>
            </a:pPr>
            <a:endParaRPr lang="en-GB" sz="1400" b="1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 typeface="+mj-lt"/>
              <a:buAutoNum type="arabicPeriod" startAt="8"/>
            </a:pPr>
            <a:r>
              <a:rPr lang="en-GB" sz="1400" b="1" dirty="0">
                <a:solidFill>
                  <a:srgbClr val="002060"/>
                </a:solidFill>
              </a:rPr>
              <a:t>Involvement of social partners</a:t>
            </a:r>
            <a:r>
              <a:rPr lang="en-GB" sz="1400" dirty="0">
                <a:solidFill>
                  <a:srgbClr val="002060"/>
                </a:solidFill>
              </a:rPr>
              <a:t> in the design, governance and implementation of apprenticeship schemes.</a:t>
            </a:r>
          </a:p>
          <a:p>
            <a:pPr>
              <a:spcBef>
                <a:spcPts val="0"/>
              </a:spcBef>
              <a:buFont typeface="+mj-lt"/>
              <a:buAutoNum type="arabicPeriod" startAt="8"/>
            </a:pPr>
            <a:endParaRPr lang="en-GB" sz="1400" b="1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 typeface="+mj-lt"/>
              <a:buAutoNum type="arabicPeriod" startAt="8"/>
            </a:pPr>
            <a:r>
              <a:rPr lang="en-GB" sz="1400" b="1" dirty="0">
                <a:solidFill>
                  <a:srgbClr val="002060"/>
                </a:solidFill>
              </a:rPr>
              <a:t> Support for companies: </a:t>
            </a:r>
            <a:r>
              <a:rPr lang="en-GB" sz="1400" dirty="0">
                <a:solidFill>
                  <a:srgbClr val="002060"/>
                </a:solidFill>
              </a:rPr>
              <a:t>financial and/or non-financial support should be envisaged, </a:t>
            </a:r>
            <a:r>
              <a:rPr lang="en-US" sz="1400" dirty="0">
                <a:solidFill>
                  <a:srgbClr val="002060"/>
                </a:solidFill>
              </a:rPr>
              <a:t>enabling cost-effective apprenticeships for companies. </a:t>
            </a:r>
            <a:r>
              <a:rPr lang="en-GB" sz="1400" dirty="0">
                <a:solidFill>
                  <a:srgbClr val="002060"/>
                </a:solidFill>
              </a:rPr>
              <a:t>  </a:t>
            </a:r>
          </a:p>
          <a:p>
            <a:pPr>
              <a:spcBef>
                <a:spcPts val="0"/>
              </a:spcBef>
              <a:buFont typeface="+mj-lt"/>
              <a:buAutoNum type="arabicPeriod" startAt="8"/>
            </a:pPr>
            <a:endParaRPr lang="en-GB" sz="1400" b="1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 typeface="+mj-lt"/>
              <a:buAutoNum type="arabicPeriod" startAt="8"/>
            </a:pPr>
            <a:r>
              <a:rPr lang="en-GB" sz="1400" b="1" dirty="0">
                <a:solidFill>
                  <a:srgbClr val="002060"/>
                </a:solidFill>
              </a:rPr>
              <a:t> Flexible pathways and mobility: </a:t>
            </a:r>
            <a:r>
              <a:rPr lang="en-GB" sz="1400" dirty="0">
                <a:solidFill>
                  <a:srgbClr val="002060"/>
                </a:solidFill>
              </a:rPr>
              <a:t>Apprenticeship should lead to a nationally recognised qualification. </a:t>
            </a:r>
            <a:r>
              <a:rPr lang="en-US" sz="1400" dirty="0">
                <a:solidFill>
                  <a:srgbClr val="002060"/>
                </a:solidFill>
              </a:rPr>
              <a:t>Apprenticeships should allow access to higher education and training levels. Transnational mobility should be promoted.</a:t>
            </a:r>
            <a:endParaRPr lang="en-GB" sz="14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 typeface="+mj-lt"/>
              <a:buAutoNum type="arabicPeriod" startAt="8"/>
            </a:pPr>
            <a:endParaRPr lang="en-GB" sz="1400" b="1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 typeface="+mj-lt"/>
              <a:buAutoNum type="arabicPeriod" startAt="8"/>
            </a:pPr>
            <a:r>
              <a:rPr lang="en-GB" sz="1400" b="1" dirty="0">
                <a:solidFill>
                  <a:srgbClr val="002060"/>
                </a:solidFill>
              </a:rPr>
              <a:t> Career guidance and awareness raising: </a:t>
            </a:r>
            <a:r>
              <a:rPr lang="en-GB" sz="1400" dirty="0">
                <a:solidFill>
                  <a:srgbClr val="002060"/>
                </a:solidFill>
              </a:rPr>
              <a:t>Learner support</a:t>
            </a:r>
            <a:r>
              <a:rPr lang="en-US" sz="1400" dirty="0">
                <a:solidFill>
                  <a:srgbClr val="002060"/>
                </a:solidFill>
              </a:rPr>
              <a:t> before and during the apprenticeship.</a:t>
            </a:r>
            <a:endParaRPr lang="en-GB" sz="14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 typeface="+mj-lt"/>
              <a:buAutoNum type="arabicPeriod" startAt="8"/>
            </a:pPr>
            <a:endParaRPr lang="en-GB" sz="1400" b="1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 typeface="+mj-lt"/>
              <a:buAutoNum type="arabicPeriod" startAt="8"/>
            </a:pPr>
            <a:r>
              <a:rPr lang="en-US" sz="1400" b="1" dirty="0">
                <a:solidFill>
                  <a:srgbClr val="002060"/>
                </a:solidFill>
              </a:rPr>
              <a:t> Transparency: </a:t>
            </a:r>
            <a:r>
              <a:rPr lang="en-US" sz="1400" dirty="0">
                <a:solidFill>
                  <a:srgbClr val="002060"/>
                </a:solidFill>
              </a:rPr>
              <a:t>Transparency and access to apprenticeship offers should be ensured.</a:t>
            </a:r>
            <a:endParaRPr lang="en-GB" sz="14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 typeface="+mj-lt"/>
              <a:buAutoNum type="arabicPeriod" startAt="8"/>
            </a:pPr>
            <a:endParaRPr lang="en-GB" sz="1400" b="1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 typeface="+mj-lt"/>
              <a:buAutoNum type="arabicPeriod" startAt="8"/>
            </a:pPr>
            <a:r>
              <a:rPr lang="en-GB" sz="1400" b="1" dirty="0">
                <a:solidFill>
                  <a:srgbClr val="002060"/>
                </a:solidFill>
              </a:rPr>
              <a:t> Quality assurance and graduate tracking:  </a:t>
            </a:r>
            <a:r>
              <a:rPr lang="en-GB" sz="1400" dirty="0">
                <a:solidFill>
                  <a:srgbClr val="002060"/>
                </a:solidFill>
              </a:rPr>
              <a:t>There should be quality assurance of apprenticeships  and tracking of employment of apprentices.</a:t>
            </a:r>
            <a:endParaRPr lang="de-AT" sz="1400" dirty="0">
              <a:solidFill>
                <a:srgbClr val="00206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25082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rgbClr val="002060"/>
                </a:solidFill>
              </a:rPr>
              <a:t>European Framework for Quality and Effective Apprenticeships </a:t>
            </a:r>
            <a:endParaRPr lang="en-GB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13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	</a:t>
            </a:r>
            <a:fld id="{B28DE320-A0D4-47B4-8B88-A7646D1D9E60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14425" y="40322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002060"/>
                </a:solidFill>
              </a:rPr>
              <a:t>“Work-based learning: How ready are we?”: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accent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https://www.etf.europa.eu/en/publications-and-resources/publications/work-based-learning-how-ready-are-we-tool-etf-partner</a:t>
            </a:r>
            <a:endParaRPr lang="en-GB" sz="2000" b="1" dirty="0">
              <a:solidFill>
                <a:schemeClr val="accent3"/>
              </a:solidFill>
            </a:endParaRPr>
          </a:p>
          <a:p>
            <a:pPr>
              <a:lnSpc>
                <a:spcPct val="150000"/>
              </a:lnSpc>
            </a:pPr>
            <a:endParaRPr lang="en-GB" sz="3200" b="1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569FD4-CA1F-471D-A410-A2A419A1C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646" y="2652158"/>
            <a:ext cx="4630248" cy="32610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E4EFA5-A920-46EE-8C5E-C8FF10E42F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7139" y="2613300"/>
            <a:ext cx="4618094" cy="326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65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	</a:t>
            </a:r>
            <a:fld id="{B28DE320-A0D4-47B4-8B88-A7646D1D9E60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14425" y="40322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002060"/>
                </a:solidFill>
              </a:rPr>
              <a:t>“Financing work-based learning as part of vocational education reform”: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accent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https://www.etf.europa.eu/en/publications-and-resources/publications/financing-work-based-learning-part-vocational-education</a:t>
            </a:r>
            <a:endParaRPr lang="en-GB" sz="2000" b="1" dirty="0">
              <a:solidFill>
                <a:schemeClr val="accent3"/>
              </a:solidFill>
            </a:endParaRPr>
          </a:p>
          <a:p>
            <a:pPr>
              <a:lnSpc>
                <a:spcPct val="150000"/>
              </a:lnSpc>
            </a:pPr>
            <a:endParaRPr lang="en-GB" sz="3200" b="1" dirty="0">
              <a:solidFill>
                <a:srgbClr val="00206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272606-F90C-4482-AF4E-4A150B70D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142" y="2583786"/>
            <a:ext cx="5401454" cy="38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21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	</a:t>
            </a:r>
            <a:fld id="{B28DE320-A0D4-47B4-8B88-A7646D1D9E60}" type="slidenum">
              <a:rPr lang="en-GB" smtClean="0"/>
              <a:pPr/>
              <a:t>35</a:t>
            </a:fld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01304" y="298450"/>
            <a:ext cx="10515600" cy="1902505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002060"/>
                </a:solidFill>
                <a:latin typeface="Arial"/>
                <a:cs typeface="Arial"/>
              </a:rPr>
              <a:t>“Monitoring and evaluating work-based learning in vocational education and training"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chemeClr val="accent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https://www.etf.europa.eu/en/publications-and-resources/publications/monitoring-and-evaluating-work-based-learning-vocational</a:t>
            </a:r>
            <a:endParaRPr lang="en-US" sz="2000" b="1" dirty="0">
              <a:solidFill>
                <a:schemeClr val="accent3"/>
              </a:solidFill>
            </a:endParaRPr>
          </a:p>
          <a:p>
            <a:pPr>
              <a:lnSpc>
                <a:spcPct val="100000"/>
              </a:lnSpc>
            </a:pP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C4DAB4-31AF-4034-8126-AC07A4A77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6621" y="2321718"/>
            <a:ext cx="5515726" cy="387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	</a:t>
            </a:r>
            <a:fld id="{B28DE320-A0D4-47B4-8B88-A7646D1D9E60}" type="slidenum">
              <a:rPr lang="en-GB" smtClean="0"/>
              <a:pPr/>
              <a:t>36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954215" y="2162908"/>
            <a:ext cx="57677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Thank You!</a:t>
            </a:r>
          </a:p>
          <a:p>
            <a:pPr algn="ctr"/>
            <a:endParaRPr lang="en-GB" sz="3600" dirty="0">
              <a:solidFill>
                <a:srgbClr val="002060"/>
              </a:solidFill>
            </a:endParaRPr>
          </a:p>
          <a:p>
            <a:pPr algn="ctr"/>
            <a:r>
              <a:rPr lang="en-GB" sz="3600" dirty="0">
                <a:hlinkClick r:id="rId2"/>
              </a:rPr>
              <a:t>stefan.thomas@etf.europa.eu</a:t>
            </a:r>
            <a:endParaRPr lang="en-GB" sz="3600" dirty="0"/>
          </a:p>
          <a:p>
            <a:pPr algn="ctr"/>
            <a:endParaRPr lang="en-GB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77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Types of work-based learning (II)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/>
              <a:t>	</a:t>
            </a:r>
            <a:fld id="{B28DE320-A0D4-47B4-8B88-A7646D1D9E60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016528" y="2348878"/>
            <a:ext cx="3168352" cy="422990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rgbClr val="66BED6"/>
            </a:solidFill>
            <a:prstDash val="solid"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Learner is a student</a:t>
            </a:r>
          </a:p>
        </p:txBody>
      </p:sp>
      <p:cxnSp>
        <p:nvCxnSpPr>
          <p:cNvPr id="8" name="Straight Connector 10"/>
          <p:cNvCxnSpPr>
            <a:cxnSpLocks noChangeShapeType="1"/>
          </p:cNvCxnSpPr>
          <p:nvPr/>
        </p:nvCxnSpPr>
        <p:spPr bwMode="auto">
          <a:xfrm flipV="1">
            <a:off x="4298309" y="2967606"/>
            <a:ext cx="647700" cy="533400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12"/>
          <p:cNvCxnSpPr>
            <a:cxnSpLocks noChangeShapeType="1"/>
          </p:cNvCxnSpPr>
          <p:nvPr/>
        </p:nvCxnSpPr>
        <p:spPr bwMode="auto">
          <a:xfrm>
            <a:off x="6176768" y="2967606"/>
            <a:ext cx="539750" cy="533400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3512472" y="3630164"/>
            <a:ext cx="21431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n"/>
              <a:tabLst>
                <a:tab pos="377825" algn="l"/>
              </a:tabLst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377825" algn="l"/>
              </a:tabLst>
              <a:defRPr sz="2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Arial" panose="020B0604020202020204" pitchFamily="34" charset="0"/>
              <a:buChar char="–"/>
              <a:tabLst>
                <a:tab pos="377825" algn="l"/>
              </a:tabLst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Times New Roman" panose="02020603050405020304" pitchFamily="18" charset="0"/>
              <a:buChar char="–"/>
              <a:tabLst>
                <a:tab pos="377825" algn="l"/>
              </a:tabLst>
              <a:defRPr sz="2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Times New Roman" panose="02020603050405020304" pitchFamily="18" charset="0"/>
              <a:buChar char="»"/>
              <a:tabLst>
                <a:tab pos="377825" algn="l"/>
              </a:tabLst>
              <a:defRPr sz="2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panose="02020603050405020304" pitchFamily="18" charset="0"/>
              <a:buChar char="»"/>
              <a:tabLst>
                <a:tab pos="377825" algn="l"/>
              </a:tabLst>
              <a:defRPr sz="2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panose="02020603050405020304" pitchFamily="18" charset="0"/>
              <a:buChar char="»"/>
              <a:tabLst>
                <a:tab pos="377825" algn="l"/>
              </a:tabLst>
              <a:defRPr sz="2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panose="02020603050405020304" pitchFamily="18" charset="0"/>
              <a:buChar char="»"/>
              <a:tabLst>
                <a:tab pos="377825" algn="l"/>
              </a:tabLst>
              <a:defRPr sz="2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panose="02020603050405020304" pitchFamily="18" charset="0"/>
              <a:buChar char="»"/>
              <a:tabLst>
                <a:tab pos="377825" algn="l"/>
              </a:tabLst>
              <a:defRPr sz="2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>
              <a:spcBef>
                <a:spcPct val="0"/>
              </a:spcBef>
              <a:buClrTx/>
              <a:buSzPct val="87000"/>
              <a:buFontTx/>
              <a:buNone/>
            </a:pPr>
            <a:r>
              <a:rPr lang="en-GB" altLang="en-US" dirty="0" err="1">
                <a:solidFill>
                  <a:srgbClr val="002060"/>
                </a:solidFill>
              </a:rPr>
              <a:t>Alternance</a:t>
            </a:r>
            <a:r>
              <a:rPr lang="en-GB" altLang="en-US" dirty="0">
                <a:solidFill>
                  <a:srgbClr val="002060"/>
                </a:solidFill>
              </a:rPr>
              <a:t>/</a:t>
            </a:r>
          </a:p>
          <a:p>
            <a:pPr marL="0" lvl="1">
              <a:spcBef>
                <a:spcPct val="0"/>
              </a:spcBef>
              <a:buClrTx/>
              <a:buSzPct val="87000"/>
              <a:buFontTx/>
              <a:buNone/>
            </a:pPr>
            <a:r>
              <a:rPr lang="en-GB" altLang="en-US" dirty="0">
                <a:solidFill>
                  <a:srgbClr val="002060"/>
                </a:solidFill>
              </a:rPr>
              <a:t>Co-operative education</a:t>
            </a: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6356329" y="3645022"/>
            <a:ext cx="180034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n"/>
              <a:tabLst>
                <a:tab pos="377825" algn="l"/>
              </a:tabLst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377825" algn="l"/>
              </a:tabLst>
              <a:defRPr sz="2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Arial" panose="020B0604020202020204" pitchFamily="34" charset="0"/>
              <a:buChar char="–"/>
              <a:tabLst>
                <a:tab pos="377825" algn="l"/>
              </a:tabLst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Times New Roman" panose="02020603050405020304" pitchFamily="18" charset="0"/>
              <a:buChar char="–"/>
              <a:tabLst>
                <a:tab pos="377825" algn="l"/>
              </a:tabLst>
              <a:defRPr sz="2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Times New Roman" panose="02020603050405020304" pitchFamily="18" charset="0"/>
              <a:buChar char="»"/>
              <a:tabLst>
                <a:tab pos="377825" algn="l"/>
              </a:tabLst>
              <a:defRPr sz="2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panose="02020603050405020304" pitchFamily="18" charset="0"/>
              <a:buChar char="»"/>
              <a:tabLst>
                <a:tab pos="377825" algn="l"/>
              </a:tabLst>
              <a:defRPr sz="2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panose="02020603050405020304" pitchFamily="18" charset="0"/>
              <a:buChar char="»"/>
              <a:tabLst>
                <a:tab pos="377825" algn="l"/>
              </a:tabLst>
              <a:defRPr sz="2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panose="02020603050405020304" pitchFamily="18" charset="0"/>
              <a:buChar char="»"/>
              <a:tabLst>
                <a:tab pos="377825" algn="l"/>
              </a:tabLst>
              <a:defRPr sz="2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panose="02020603050405020304" pitchFamily="18" charset="0"/>
              <a:buChar char="»"/>
              <a:tabLst>
                <a:tab pos="377825" algn="l"/>
              </a:tabLst>
              <a:defRPr sz="2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>
              <a:spcBef>
                <a:spcPct val="0"/>
              </a:spcBef>
              <a:buClrTx/>
              <a:buSzPct val="87000"/>
              <a:buFont typeface="Wingdings" panose="05000000000000000000" pitchFamily="2" charset="2"/>
              <a:buNone/>
            </a:pPr>
            <a:r>
              <a:rPr lang="en-GB" altLang="en-US" dirty="0">
                <a:solidFill>
                  <a:srgbClr val="002060"/>
                </a:solidFill>
              </a:rPr>
              <a:t>Internship,</a:t>
            </a:r>
          </a:p>
          <a:p>
            <a:pPr marL="0" lvl="1">
              <a:spcBef>
                <a:spcPct val="0"/>
              </a:spcBef>
              <a:buClrTx/>
              <a:buSzPct val="87000"/>
              <a:buFont typeface="Wingdings" panose="05000000000000000000" pitchFamily="2" charset="2"/>
              <a:buNone/>
            </a:pPr>
            <a:r>
              <a:rPr lang="en-GB" altLang="en-US" dirty="0">
                <a:solidFill>
                  <a:srgbClr val="002060"/>
                </a:solidFill>
              </a:rPr>
              <a:t>Traineeship,</a:t>
            </a:r>
          </a:p>
          <a:p>
            <a:pPr marL="0" lvl="1">
              <a:spcBef>
                <a:spcPct val="0"/>
              </a:spcBef>
              <a:buClrTx/>
              <a:buSzPct val="87000"/>
              <a:buFont typeface="Wingdings" panose="05000000000000000000" pitchFamily="2" charset="2"/>
              <a:buNone/>
            </a:pPr>
            <a:r>
              <a:rPr lang="en-GB" altLang="en-US" dirty="0">
                <a:solidFill>
                  <a:srgbClr val="002060"/>
                </a:solidFill>
              </a:rPr>
              <a:t>Placement</a:t>
            </a:r>
          </a:p>
        </p:txBody>
      </p:sp>
    </p:spTree>
    <p:extLst>
      <p:ext uri="{BB962C8B-B14F-4D97-AF65-F5344CB8AC3E}">
        <p14:creationId xmlns:p14="http://schemas.microsoft.com/office/powerpoint/2010/main" val="354542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BA667-BDF2-46D7-B48C-6F9377083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	</a:t>
            </a:r>
            <a:fld id="{B28DE320-A0D4-47B4-8B88-A7646D1D9E60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142D7A-8296-4D43-85CF-38530B638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700212"/>
            <a:ext cx="9315450" cy="414337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D06E2E1-653A-4D3D-911A-BE3BF92DE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2187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Types of work-based learning (III)</a:t>
            </a:r>
          </a:p>
        </p:txBody>
      </p:sp>
    </p:spTree>
    <p:extLst>
      <p:ext uri="{BB962C8B-B14F-4D97-AF65-F5344CB8AC3E}">
        <p14:creationId xmlns:p14="http://schemas.microsoft.com/office/powerpoint/2010/main" val="337501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31E3D9-A85B-4425-9EB9-1A36B69F1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	</a:t>
            </a:r>
            <a:fld id="{B28DE320-A0D4-47B4-8B88-A7646D1D9E60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619A77-4EBC-4EA9-B89D-D578083E72D3}"/>
              </a:ext>
            </a:extLst>
          </p:cNvPr>
          <p:cNvSpPr/>
          <p:nvPr/>
        </p:nvSpPr>
        <p:spPr>
          <a:xfrm>
            <a:off x="1558713" y="1301737"/>
            <a:ext cx="9560560" cy="5207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GB" sz="2000" b="1" dirty="0">
                <a:solidFill>
                  <a:srgbClr val="002060"/>
                </a:solidFill>
                <a:cs typeface="Arial" panose="020B0604020202020204" pitchFamily="34" charset="0"/>
              </a:rPr>
              <a:t>Apprenticeships</a:t>
            </a:r>
          </a:p>
          <a:p>
            <a:pPr indent="-2286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2060"/>
                </a:solidFill>
                <a:cs typeface="Arial" panose="020B0604020202020204" pitchFamily="34" charset="0"/>
              </a:rPr>
              <a:t>Provide occupational skills and typically lead to a </a:t>
            </a:r>
            <a:r>
              <a:rPr lang="en-GB" sz="2000" b="1" dirty="0">
                <a:solidFill>
                  <a:srgbClr val="002060"/>
                </a:solidFill>
                <a:cs typeface="Arial" panose="020B0604020202020204" pitchFamily="34" charset="0"/>
              </a:rPr>
              <a:t>recognised qualification</a:t>
            </a:r>
          </a:p>
          <a:p>
            <a:pPr indent="-2286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2060"/>
                </a:solidFill>
                <a:cs typeface="Arial" panose="020B0604020202020204" pitchFamily="34" charset="0"/>
              </a:rPr>
              <a:t>Combine learning in the workplace with school-based learning in a </a:t>
            </a:r>
            <a:r>
              <a:rPr lang="en-GB" sz="2000" b="1" dirty="0">
                <a:solidFill>
                  <a:srgbClr val="002060"/>
                </a:solidFill>
                <a:cs typeface="Arial" panose="020B0604020202020204" pitchFamily="34" charset="0"/>
              </a:rPr>
              <a:t>structured way</a:t>
            </a:r>
          </a:p>
          <a:p>
            <a:pPr indent="-2286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2060"/>
                </a:solidFill>
                <a:cs typeface="Arial" panose="020B0604020202020204" pitchFamily="34" charset="0"/>
              </a:rPr>
              <a:t>In most cases, apprenticeships last </a:t>
            </a:r>
            <a:r>
              <a:rPr lang="en-GB" sz="2000" b="1" dirty="0">
                <a:solidFill>
                  <a:srgbClr val="002060"/>
                </a:solidFill>
                <a:cs typeface="Arial" panose="020B0604020202020204" pitchFamily="34" charset="0"/>
              </a:rPr>
              <a:t>several years</a:t>
            </a:r>
          </a:p>
          <a:p>
            <a:pPr marL="216000" indent="-2286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2060"/>
                </a:solidFill>
                <a:cs typeface="Arial" panose="020B0604020202020204" pitchFamily="34" charset="0"/>
              </a:rPr>
              <a:t>Most often the apprentice is considered an </a:t>
            </a:r>
            <a:r>
              <a:rPr lang="en-GB" sz="2000" b="1" dirty="0">
                <a:solidFill>
                  <a:srgbClr val="002060"/>
                </a:solidFill>
                <a:cs typeface="Arial" panose="020B0604020202020204" pitchFamily="34" charset="0"/>
              </a:rPr>
              <a:t>employee</a:t>
            </a:r>
            <a:r>
              <a:rPr lang="en-GB" sz="2000" dirty="0">
                <a:solidFill>
                  <a:srgbClr val="002060"/>
                </a:solidFill>
                <a:cs typeface="Arial" panose="020B0604020202020204" pitchFamily="34" charset="0"/>
              </a:rPr>
              <a:t>, and has a </a:t>
            </a:r>
            <a:r>
              <a:rPr lang="en-GB" sz="2000" b="1" dirty="0">
                <a:solidFill>
                  <a:srgbClr val="002060"/>
                </a:solidFill>
                <a:cs typeface="Arial" panose="020B0604020202020204" pitchFamily="34" charset="0"/>
              </a:rPr>
              <a:t>work contract </a:t>
            </a:r>
            <a:r>
              <a:rPr lang="en-GB" sz="2000" dirty="0">
                <a:solidFill>
                  <a:srgbClr val="002060"/>
                </a:solidFill>
                <a:cs typeface="Arial" panose="020B0604020202020204" pitchFamily="34" charset="0"/>
              </a:rPr>
              <a:t>and a </a:t>
            </a:r>
            <a:r>
              <a:rPr lang="en-GB" sz="2000" b="1" dirty="0">
                <a:solidFill>
                  <a:srgbClr val="002060"/>
                </a:solidFill>
                <a:cs typeface="Arial" panose="020B0604020202020204" pitchFamily="34" charset="0"/>
              </a:rPr>
              <a:t>salary</a:t>
            </a:r>
            <a:endParaRPr lang="en-GB" sz="20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GB" sz="2000" b="1" dirty="0">
                <a:solidFill>
                  <a:srgbClr val="002060"/>
                </a:solidFill>
                <a:cs typeface="Arial" panose="020B0604020202020204" pitchFamily="34" charset="0"/>
              </a:rPr>
              <a:t>Traineeships and internships</a:t>
            </a:r>
          </a:p>
          <a:p>
            <a:pPr marL="216000" indent="-2286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2060"/>
                </a:solidFill>
                <a:cs typeface="Arial" panose="020B0604020202020204" pitchFamily="34" charset="0"/>
              </a:rPr>
              <a:t>Are workplace training periods that </a:t>
            </a:r>
            <a:r>
              <a:rPr lang="en-GB" sz="2000" b="1" dirty="0">
                <a:solidFill>
                  <a:srgbClr val="002060"/>
                </a:solidFill>
                <a:cs typeface="Arial" panose="020B0604020202020204" pitchFamily="34" charset="0"/>
              </a:rPr>
              <a:t>complement</a:t>
            </a:r>
            <a:r>
              <a:rPr lang="en-GB" sz="2000" dirty="0">
                <a:solidFill>
                  <a:srgbClr val="002060"/>
                </a:solidFill>
                <a:cs typeface="Arial" panose="020B0604020202020204" pitchFamily="34" charset="0"/>
              </a:rPr>
              <a:t> formal or nonformal education and training programmes</a:t>
            </a:r>
          </a:p>
          <a:p>
            <a:pPr marL="216000" indent="-2286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2060"/>
                </a:solidFill>
                <a:cs typeface="Arial" panose="020B0604020202020204" pitchFamily="34" charset="0"/>
              </a:rPr>
              <a:t>They may last from a </a:t>
            </a:r>
            <a:r>
              <a:rPr lang="en-GB" sz="2000" b="1" dirty="0">
                <a:solidFill>
                  <a:srgbClr val="002060"/>
                </a:solidFill>
                <a:cs typeface="Arial" panose="020B0604020202020204" pitchFamily="34" charset="0"/>
              </a:rPr>
              <a:t>few days or weeks to months</a:t>
            </a:r>
            <a:r>
              <a:rPr lang="en-GB" sz="2000" dirty="0">
                <a:solidFill>
                  <a:srgbClr val="002060"/>
                </a:solidFill>
                <a:cs typeface="Arial" panose="020B0604020202020204" pitchFamily="34" charset="0"/>
              </a:rPr>
              <a:t>. They may or may not include a work contract and payment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FABB3F7-84D6-4831-876A-76D1D196DD0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>
                <a:solidFill>
                  <a:srgbClr val="002060"/>
                </a:solidFill>
              </a:rPr>
              <a:t>What are the differences?</a:t>
            </a:r>
          </a:p>
        </p:txBody>
      </p:sp>
    </p:spTree>
    <p:extLst>
      <p:ext uri="{BB962C8B-B14F-4D97-AF65-F5344CB8AC3E}">
        <p14:creationId xmlns:p14="http://schemas.microsoft.com/office/powerpoint/2010/main" val="414847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Why does it matter?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8DE320-A0D4-47B4-8B88-A7646D1D9E60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690687"/>
            <a:ext cx="2828925" cy="3919537"/>
          </a:xfrm>
          <a:prstGeom prst="rect">
            <a:avLst/>
          </a:prstGeom>
        </p:spPr>
        <p:txBody>
          <a:bodyPr/>
          <a:lstStyle>
            <a:lvl1pPr marL="257175" indent="-257175" defTabSz="34290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00038" lvl="1" indent="0" defTabSz="34290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50" b="1">
                <a:solidFill>
                  <a:schemeClr val="accent1"/>
                </a:solidFill>
              </a:defRPr>
            </a:lvl2pPr>
            <a:lvl3pPr marL="857250" indent="-171450" defTabSz="34290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200150" indent="-171450" defTabSz="34290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543050" indent="-171450" defTabSz="34290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885950" indent="-171450" defTabSz="34290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228850" indent="-171450" defTabSz="34290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2571750" indent="-171450" defTabSz="34290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2914650" indent="-171450" defTabSz="34290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marL="0" marR="0" lvl="0" indent="0" defTabSz="34290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92BB">
                  <a:lumMod val="75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92BB">
                    <a:lumMod val="75000"/>
                  </a:srgbClr>
                </a:solidFill>
                <a:effectLst/>
                <a:uLnTx/>
                <a:uFillTx/>
              </a:rPr>
              <a:t>	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Good for Learners</a:t>
            </a:r>
          </a:p>
          <a:p>
            <a:pPr marL="355600" marR="0" lvl="1" indent="-355600" defTabSz="34290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92BB">
                  <a:lumMod val="75000"/>
                </a:srgbClr>
              </a:buClr>
              <a:buSzPct val="87000"/>
              <a:buFont typeface="Wingdings" panose="05000000000000000000" pitchFamily="2" charset="2"/>
              <a:buChar char="§"/>
              <a:tabLst>
                <a:tab pos="378744" algn="l"/>
              </a:tabLst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Improved employability</a:t>
            </a:r>
          </a:p>
          <a:p>
            <a:pPr marL="355600" marR="0" lvl="1" indent="-355600" defTabSz="34290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92BB">
                  <a:lumMod val="75000"/>
                </a:srgbClr>
              </a:buClr>
              <a:buSzPct val="87000"/>
              <a:buFont typeface="Wingdings" panose="05000000000000000000" pitchFamily="2" charset="2"/>
              <a:buChar char="§"/>
              <a:tabLst>
                <a:tab pos="378744" algn="l"/>
              </a:tabLst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Faster school-to-work transition</a:t>
            </a:r>
          </a:p>
          <a:p>
            <a:pPr marL="355600" marR="0" lvl="1" indent="-355600" defTabSz="34290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92BB">
                  <a:lumMod val="75000"/>
                </a:srgbClr>
              </a:buClr>
              <a:buSzPct val="87000"/>
              <a:buFont typeface="Wingdings" panose="05000000000000000000" pitchFamily="2" charset="2"/>
              <a:buChar char="§"/>
              <a:tabLst>
                <a:tab pos="378744" algn="l"/>
              </a:tabLst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Personal and professional development</a:t>
            </a:r>
          </a:p>
          <a:p>
            <a:pPr marL="355600" marR="0" lvl="1" indent="-355600" defTabSz="34290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92BB">
                  <a:lumMod val="75000"/>
                </a:srgbClr>
              </a:buClr>
              <a:buSzPct val="87000"/>
              <a:buFont typeface="Wingdings" panose="05000000000000000000" pitchFamily="2" charset="2"/>
              <a:buChar char="§"/>
              <a:tabLst>
                <a:tab pos="378744" algn="l"/>
              </a:tabLst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Better access to jobs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29100" y="1712913"/>
            <a:ext cx="3143249" cy="3518357"/>
          </a:xfrm>
          <a:prstGeom prst="rect">
            <a:avLst/>
          </a:prstGeom>
        </p:spPr>
        <p:txBody>
          <a:bodyPr/>
          <a:lstStyle>
            <a:lvl1pPr marL="257175" indent="-257175" defTabSz="34290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00038" lvl="1" indent="0" defTabSz="34290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50" b="1">
                <a:solidFill>
                  <a:schemeClr val="accent1"/>
                </a:solidFill>
              </a:defRPr>
            </a:lvl2pPr>
            <a:lvl3pPr marL="857250" indent="-171450" defTabSz="34290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200150" indent="-171450" defTabSz="34290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543050" indent="-171450" defTabSz="34290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885950" indent="-171450" defTabSz="34290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228850" indent="-171450" defTabSz="34290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2571750" indent="-171450" defTabSz="34290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2914650" indent="-171450" defTabSz="34290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marL="0" indent="0">
              <a:buClr>
                <a:srgbClr val="0092BB">
                  <a:lumMod val="75000"/>
                </a:srgbClr>
              </a:buClr>
              <a:buFont typeface="Wingdings 3" charset="2"/>
              <a:buNone/>
              <a:defRPr/>
            </a:pPr>
            <a:r>
              <a:rPr lang="en-GB" sz="2000" b="1" dirty="0">
                <a:solidFill>
                  <a:srgbClr val="0092BB">
                    <a:lumMod val="75000"/>
                  </a:srgbClr>
                </a:solidFill>
                <a:latin typeface="Arial" panose="020B0604020202020204"/>
              </a:rPr>
              <a:t>	</a:t>
            </a:r>
            <a:r>
              <a:rPr lang="en-GB" sz="20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for Employers</a:t>
            </a:r>
          </a:p>
          <a:p>
            <a:pPr marL="355600" lvl="1" indent="-355600">
              <a:spcBef>
                <a:spcPts val="600"/>
              </a:spcBef>
              <a:spcAft>
                <a:spcPts val="600"/>
              </a:spcAft>
              <a:buClr>
                <a:srgbClr val="0092BB">
                  <a:lumMod val="75000"/>
                </a:srgbClr>
              </a:buClr>
              <a:buSzPct val="87000"/>
              <a:buFont typeface="Wingdings" panose="05000000000000000000" pitchFamily="2" charset="2"/>
              <a:buChar char="§"/>
              <a:tabLst>
                <a:tab pos="378744" algn="l"/>
              </a:tabLst>
              <a:defRPr/>
            </a:pPr>
            <a:r>
              <a:rPr lang="en-GB" sz="1800" b="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productivity</a:t>
            </a:r>
          </a:p>
          <a:p>
            <a:pPr marL="355600" lvl="1" indent="-355600">
              <a:spcBef>
                <a:spcPts val="600"/>
              </a:spcBef>
              <a:spcAft>
                <a:spcPts val="600"/>
              </a:spcAft>
              <a:buClr>
                <a:srgbClr val="0092BB">
                  <a:lumMod val="75000"/>
                </a:srgbClr>
              </a:buClr>
              <a:buSzPct val="87000"/>
              <a:buFont typeface="Wingdings" panose="05000000000000000000" pitchFamily="2" charset="2"/>
              <a:buChar char="§"/>
              <a:tabLst>
                <a:tab pos="378744" algn="l"/>
              </a:tabLst>
              <a:defRPr/>
            </a:pPr>
            <a:r>
              <a:rPr lang="en-GB" sz="1800" b="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and job-specific skills</a:t>
            </a:r>
          </a:p>
          <a:p>
            <a:pPr marL="355600" lvl="1" indent="-355600">
              <a:spcBef>
                <a:spcPts val="600"/>
              </a:spcBef>
              <a:spcAft>
                <a:spcPts val="600"/>
              </a:spcAft>
              <a:buClr>
                <a:srgbClr val="0092BB">
                  <a:lumMod val="75000"/>
                </a:srgbClr>
              </a:buClr>
              <a:buSzPct val="87000"/>
              <a:buFont typeface="Wingdings" panose="05000000000000000000" pitchFamily="2" charset="2"/>
              <a:buChar char="§"/>
              <a:tabLst>
                <a:tab pos="378744" algn="l"/>
              </a:tabLst>
              <a:defRPr/>
            </a:pPr>
            <a:r>
              <a:rPr lang="en-GB" sz="1800" b="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Efficient recruitment</a:t>
            </a:r>
          </a:p>
          <a:p>
            <a:pPr marL="355600" lvl="1" indent="-355600">
              <a:spcBef>
                <a:spcPts val="600"/>
              </a:spcBef>
              <a:spcAft>
                <a:spcPts val="600"/>
              </a:spcAft>
              <a:buClr>
                <a:srgbClr val="0092BB">
                  <a:lumMod val="75000"/>
                </a:srgbClr>
              </a:buClr>
              <a:buSzPct val="87000"/>
              <a:buFont typeface="Wingdings" panose="05000000000000000000" pitchFamily="2" charset="2"/>
              <a:buChar char="§"/>
              <a:tabLst>
                <a:tab pos="378744" algn="l"/>
              </a:tabLst>
              <a:defRPr/>
            </a:pPr>
            <a:r>
              <a:rPr lang="en-GB" sz="1800" b="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engagement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60337" y="1712914"/>
            <a:ext cx="3236288" cy="3518356"/>
          </a:xfrm>
          <a:prstGeom prst="rect">
            <a:avLst/>
          </a:prstGeom>
        </p:spPr>
        <p:txBody>
          <a:bodyPr/>
          <a:lstStyle>
            <a:lvl1pPr marL="257175" indent="-257175" defTabSz="34290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00038" lvl="1" indent="0" defTabSz="34290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50" b="1">
                <a:solidFill>
                  <a:schemeClr val="accent1"/>
                </a:solidFill>
              </a:defRPr>
            </a:lvl2pPr>
            <a:lvl3pPr marL="857250" indent="-171450" defTabSz="34290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200150" indent="-171450" defTabSz="34290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543050" indent="-171450" defTabSz="34290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885950" indent="-171450" defTabSz="34290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228850" indent="-171450" defTabSz="34290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2571750" indent="-171450" defTabSz="34290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2914650" indent="-171450" defTabSz="34290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marL="0" indent="0">
              <a:lnSpc>
                <a:spcPct val="90000"/>
              </a:lnSpc>
              <a:buClr>
                <a:srgbClr val="0092BB">
                  <a:lumMod val="75000"/>
                </a:srgbClr>
              </a:buClr>
              <a:buFont typeface="Wingdings 3" charset="2"/>
              <a:buNone/>
              <a:defRPr/>
            </a:pPr>
            <a:r>
              <a:rPr lang="en-GB" sz="2000" dirty="0">
                <a:solidFill>
                  <a:srgbClr val="0092BB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0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for Society</a:t>
            </a:r>
          </a:p>
          <a:p>
            <a:pPr marL="355600" lvl="1" indent="-355600">
              <a:spcBef>
                <a:spcPts val="600"/>
              </a:spcBef>
              <a:spcAft>
                <a:spcPts val="600"/>
              </a:spcAft>
              <a:buClr>
                <a:srgbClr val="0092BB">
                  <a:lumMod val="75000"/>
                </a:srgbClr>
              </a:buClr>
              <a:buSzPct val="87000"/>
              <a:buFont typeface="Wingdings" panose="05000000000000000000" pitchFamily="2" charset="2"/>
              <a:buChar char="§"/>
              <a:tabLst>
                <a:tab pos="378744" algn="l"/>
              </a:tabLst>
              <a:defRPr/>
            </a:pPr>
            <a:r>
              <a:rPr lang="en-GB" sz="1800" b="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relevant skills</a:t>
            </a:r>
          </a:p>
          <a:p>
            <a:pPr marL="355600" lvl="1" indent="-355600">
              <a:spcBef>
                <a:spcPts val="600"/>
              </a:spcBef>
              <a:spcAft>
                <a:spcPts val="600"/>
              </a:spcAft>
              <a:buClr>
                <a:srgbClr val="0092BB">
                  <a:lumMod val="75000"/>
                </a:srgbClr>
              </a:buClr>
              <a:buSzPct val="87000"/>
              <a:buFont typeface="Wingdings" panose="05000000000000000000" pitchFamily="2" charset="2"/>
              <a:buChar char="§"/>
              <a:tabLst>
                <a:tab pos="378744" algn="l"/>
              </a:tabLst>
              <a:defRPr/>
            </a:pPr>
            <a:r>
              <a:rPr lang="en-GB" sz="1800" b="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development</a:t>
            </a:r>
          </a:p>
          <a:p>
            <a:pPr marL="355600" lvl="1" indent="-355600">
              <a:spcBef>
                <a:spcPts val="600"/>
              </a:spcBef>
              <a:spcAft>
                <a:spcPts val="600"/>
              </a:spcAft>
              <a:buClr>
                <a:srgbClr val="0092BB">
                  <a:lumMod val="75000"/>
                </a:srgbClr>
              </a:buClr>
              <a:buSzPct val="87000"/>
              <a:buFont typeface="Wingdings" panose="05000000000000000000" pitchFamily="2" charset="2"/>
              <a:buChar char="§"/>
              <a:tabLst>
                <a:tab pos="378744" algn="l"/>
              </a:tabLst>
              <a:defRPr/>
            </a:pPr>
            <a:r>
              <a:rPr lang="en-GB" sz="1800" b="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Employment of less advantaged groups</a:t>
            </a:r>
          </a:p>
          <a:p>
            <a:pPr marL="355600" lvl="1" indent="-355600">
              <a:spcBef>
                <a:spcPts val="600"/>
              </a:spcBef>
              <a:spcAft>
                <a:spcPts val="600"/>
              </a:spcAft>
              <a:buClr>
                <a:srgbClr val="0092BB">
                  <a:lumMod val="75000"/>
                </a:srgbClr>
              </a:buClr>
              <a:buSzPct val="87000"/>
              <a:buFont typeface="Wingdings" panose="05000000000000000000" pitchFamily="2" charset="2"/>
              <a:buChar char="§"/>
              <a:tabLst>
                <a:tab pos="378744" algn="l"/>
              </a:tabLst>
              <a:defRPr/>
            </a:pPr>
            <a:r>
              <a:rPr lang="en-GB" sz="1800" b="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links between VET and business</a:t>
            </a:r>
          </a:p>
        </p:txBody>
      </p:sp>
    </p:spTree>
    <p:extLst>
      <p:ext uri="{BB962C8B-B14F-4D97-AF65-F5344CB8AC3E}">
        <p14:creationId xmlns:p14="http://schemas.microsoft.com/office/powerpoint/2010/main" val="109110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rgbClr val="002060"/>
                </a:solidFill>
                <a:latin typeface="+mn-lt"/>
              </a:rPr>
              <a:t>10 Critical success factors for WBL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	</a:t>
            </a:r>
            <a:fld id="{B28DE320-A0D4-47B4-8B88-A7646D1D9E60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66887"/>
            <a:ext cx="4762500" cy="3814763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GB" sz="2400" dirty="0">
                <a:solidFill>
                  <a:srgbClr val="002060"/>
                </a:solidFill>
              </a:rPr>
              <a:t>Place of apprenticeship in the VET system</a:t>
            </a:r>
          </a:p>
          <a:p>
            <a:pPr lvl="0"/>
            <a:r>
              <a:rPr lang="en-GB" sz="2400" dirty="0">
                <a:solidFill>
                  <a:srgbClr val="002060"/>
                </a:solidFill>
              </a:rPr>
              <a:t>Governance structures (roles and responsibilities of key players)</a:t>
            </a:r>
          </a:p>
          <a:p>
            <a:pPr lvl="0"/>
            <a:r>
              <a:rPr lang="en-GB" sz="2400" dirty="0">
                <a:solidFill>
                  <a:srgbClr val="002060"/>
                </a:solidFill>
              </a:rPr>
              <a:t>Training content and learning outcomes</a:t>
            </a:r>
          </a:p>
          <a:p>
            <a:pPr lvl="0"/>
            <a:r>
              <a:rPr lang="en-GB" sz="2400" dirty="0">
                <a:solidFill>
                  <a:srgbClr val="002060"/>
                </a:solidFill>
              </a:rPr>
              <a:t>Cooperation among learning venues</a:t>
            </a:r>
          </a:p>
          <a:p>
            <a:pPr lvl="0"/>
            <a:r>
              <a:rPr lang="en-GB" sz="2400" dirty="0">
                <a:solidFill>
                  <a:srgbClr val="002060"/>
                </a:solidFill>
              </a:rPr>
              <a:t>Participation of and support to companies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4174" y="1766887"/>
            <a:ext cx="4619625" cy="3559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 and support to teachers and in-company trainers</a:t>
            </a:r>
          </a:p>
          <a:p>
            <a:pPr marL="228600" indent="-228600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Financing and cost-sharing mechanisms</a:t>
            </a:r>
          </a:p>
          <a:p>
            <a:pPr marL="228600" lvl="0" indent="-228600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assurance</a:t>
            </a:r>
          </a:p>
          <a:p>
            <a:pPr marL="228600" lvl="0" indent="-228600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and learning conditions of learners</a:t>
            </a:r>
          </a:p>
          <a:p>
            <a:pPr marL="228600" lvl="0" indent="-228600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Responsiveness to the labour market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369093" y="6244018"/>
            <a:ext cx="127791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Source: </a:t>
            </a:r>
            <a:r>
              <a:rPr lang="en-GB" altLang="en-US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CEDEFOP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4940697-90B8-403F-9B7A-B9BF520059AB}"/>
              </a:ext>
            </a:extLst>
          </p:cNvPr>
          <p:cNvSpPr/>
          <p:nvPr/>
        </p:nvSpPr>
        <p:spPr>
          <a:xfrm>
            <a:off x="782426" y="2353056"/>
            <a:ext cx="4317476" cy="1084112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71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The challenge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	</a:t>
            </a:r>
            <a:fld id="{B28DE320-A0D4-47B4-8B88-A7646D1D9E60}" type="slidenum">
              <a:rPr lang="en-GB" smtClean="0"/>
              <a:pPr/>
              <a:t>9</a:t>
            </a:fld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023990"/>
              </p:ext>
            </p:extLst>
          </p:nvPr>
        </p:nvGraphicFramePr>
        <p:xfrm>
          <a:off x="838202" y="1419225"/>
          <a:ext cx="9648824" cy="3911340"/>
        </p:xfrm>
        <a:graphic>
          <a:graphicData uri="http://schemas.openxmlformats.org/drawingml/2006/table">
            <a:tbl>
              <a:tblPr firstRow="1" bandRow="1"/>
              <a:tblGrid>
                <a:gridCol w="3055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2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1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047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i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Public commitment to VET</a:t>
                      </a:r>
                      <a:endParaRPr lang="en-GB" sz="1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</a:pPr>
                      <a:endParaRPr lang="en-GB" sz="1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</a:pPr>
                      <a:endParaRPr lang="en-GB" sz="1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3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GB" sz="1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State-centred system</a:t>
                      </a:r>
                      <a:endParaRPr lang="en-GB" sz="1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Collective skills formation system</a:t>
                      </a:r>
                      <a:endParaRPr lang="en-GB" sz="1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3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</a:t>
                      </a:r>
                      <a:endParaRPr lang="en-GB" sz="1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Liberal system</a:t>
                      </a:r>
                      <a:endParaRPr lang="en-GB" sz="1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Employer-dominated system</a:t>
                      </a:r>
                      <a:endParaRPr lang="en-GB" sz="1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3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</a:pPr>
                      <a:endParaRPr lang="en-GB" sz="1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</a:t>
                      </a:r>
                      <a:endParaRPr lang="en-GB" sz="1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GB" sz="1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06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</a:pPr>
                      <a:endParaRPr lang="en-GB" sz="1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i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Involvement of companies in VET</a:t>
                      </a:r>
                      <a:endParaRPr lang="en-GB" sz="1000" i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3965330" y="2585847"/>
            <a:ext cx="2432771" cy="5614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C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654164" y="2585847"/>
            <a:ext cx="3526487" cy="56995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C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1533525" y="2962275"/>
            <a:ext cx="9525" cy="638175"/>
          </a:xfrm>
          <a:prstGeom prst="straightConnector1">
            <a:avLst/>
          </a:prstGeom>
          <a:ln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785357" y="4127055"/>
            <a:ext cx="2234693" cy="9525"/>
          </a:xfrm>
          <a:prstGeom prst="straightConnector1">
            <a:avLst/>
          </a:prstGeom>
          <a:ln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urved Connector 72"/>
          <p:cNvCxnSpPr>
            <a:cxnSpLocks/>
            <a:stCxn id="6" idx="0"/>
          </p:cNvCxnSpPr>
          <p:nvPr/>
        </p:nvCxnSpPr>
        <p:spPr>
          <a:xfrm rot="5400000" flipH="1" flipV="1">
            <a:off x="6775048" y="986175"/>
            <a:ext cx="6340" cy="3193005"/>
          </a:xfrm>
          <a:prstGeom prst="curvedConnector2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742075" y="5338320"/>
            <a:ext cx="201529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Source: </a:t>
            </a:r>
            <a:r>
              <a:rPr kumimoji="0" lang="en-GB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Busemeyer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altLang="en-US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Trampusch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73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605446CC665A48A81EE6EB83C8EB71" ma:contentTypeVersion="6" ma:contentTypeDescription="Create a new document." ma:contentTypeScope="" ma:versionID="6a2861f81a8f021827eaf651b10e0dce">
  <xsd:schema xmlns:xsd="http://www.w3.org/2001/XMLSchema" xmlns:xs="http://www.w3.org/2001/XMLSchema" xmlns:p="http://schemas.microsoft.com/office/2006/metadata/properties" xmlns:ns2="db2ac159-ab1f-4eee-9445-534d17aac9c4" xmlns:ns3="d6b2250c-dc3b-4a20-965d-62ac2eebb400" targetNamespace="http://schemas.microsoft.com/office/2006/metadata/properties" ma:root="true" ma:fieldsID="0b9f032d10bbeabd82445d8481f5e782" ns2:_="" ns3:_="">
    <xsd:import namespace="db2ac159-ab1f-4eee-9445-534d17aac9c4"/>
    <xsd:import namespace="d6b2250c-dc3b-4a20-965d-62ac2eebb4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2ac159-ab1f-4eee-9445-534d17aac9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b2250c-dc3b-4a20-965d-62ac2eebb40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Communication Document" ma:contentTypeID="0x01010018C77CAB493C4CC28C851D171ACDEB5D0700474F1F8F8A54F64DBDEF178D4B392FA8" ma:contentTypeVersion="16" ma:contentTypeDescription="Create a new Communication document" ma:contentTypeScope="" ma:versionID="6366240760f8eb7db90d95f61baee9ef">
  <xsd:schema xmlns:xsd="http://www.w3.org/2001/XMLSchema" xmlns:xs="http://www.w3.org/2001/XMLSchema" xmlns:p="http://schemas.microsoft.com/office/2006/metadata/properties" xmlns:ns1="df6b2545-d15d-4d63-86ca-644416e434f8" xmlns:ns2="1404a0f7-7811-4ba3-8101-734d0e502789" targetNamespace="http://schemas.microsoft.com/office/2006/metadata/properties" ma:root="true" ma:fieldsID="c8eead6565a86157f6724f8f3059885a" ns1:_="" ns2:_="">
    <xsd:import namespace="df6b2545-d15d-4d63-86ca-644416e434f8"/>
    <xsd:import namespace="1404a0f7-7811-4ba3-8101-734d0e502789"/>
    <xsd:element name="properties">
      <xsd:complexType>
        <xsd:sequence>
          <xsd:element name="documentManagement">
            <xsd:complexType>
              <xsd:all>
                <xsd:element ref="ns1:Communication_x0020_Document_x0020_Type"/>
                <xsd:element ref="ns2:CommunicationSubArea"/>
                <xsd:element ref="ns2:ReferenceYear"/>
                <xsd:element ref="ns2:ReferenceNumber" minOccurs="0"/>
                <xsd:element ref="ns2:Origin" minOccurs="0"/>
                <xsd:element ref="ns2:Status" minOccurs="0"/>
                <xsd:element ref="ns2:Authors" minOccurs="0"/>
                <xsd:element ref="ns2:ETFLanguage" minOccurs="0"/>
                <xsd:element ref="ns1:Communication_x0020_Keywords" minOccurs="0"/>
                <xsd:element ref="ns1:General_x0020_Keywords" minOccurs="0"/>
                <xsd:element ref="ns1:_dlc_DocId" minOccurs="0"/>
                <xsd:element ref="ns1:_dlc_DocIdUrl" minOccurs="0"/>
                <xsd:element ref="ns1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6b2545-d15d-4d63-86ca-644416e434f8" elementFormDefault="qualified">
    <xsd:import namespace="http://schemas.microsoft.com/office/2006/documentManagement/types"/>
    <xsd:import namespace="http://schemas.microsoft.com/office/infopath/2007/PartnerControls"/>
    <xsd:element name="Communication_x0020_Document_x0020_Type" ma:index="0" ma:displayName="Communication Document Type" ma:format="Dropdown" ma:internalName="Communication_x0020_Document_x0020_Type" ma:readOnly="false">
      <xsd:simpleType>
        <xsd:restriction base="dms:Choice">
          <xsd:enumeration value="Annual activity report"/>
          <xsd:enumeration value="Article"/>
          <xsd:enumeration value="Briefing note"/>
          <xsd:enumeration value="Corporate publication"/>
          <xsd:enumeration value="Country fiche"/>
          <xsd:enumeration value="Country report"/>
          <xsd:enumeration value="Flagship"/>
          <xsd:enumeration value="Leaflet"/>
          <xsd:enumeration value="Periodical"/>
          <xsd:enumeration value="Policy briefing"/>
          <xsd:enumeration value="Report"/>
          <xsd:enumeration value="Single programming document"/>
          <xsd:enumeration value="Spotlight"/>
          <xsd:enumeration value="Terms of reference"/>
          <xsd:enumeration value="Work programme"/>
          <xsd:enumeration value="Working paper"/>
        </xsd:restriction>
      </xsd:simpleType>
    </xsd:element>
    <xsd:element name="Communication_x0020_Keywords" ma:index="10" nillable="true" ma:displayName="Communication Keywords" ma:internalName="Communication_x0020_Keywords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tact Database"/>
                    <xsd:enumeration value="Events"/>
                    <xsd:enumeration value="External Communication"/>
                    <xsd:enumeration value="Internal Communication"/>
                    <xsd:enumeration value="Intranet"/>
                    <xsd:enumeration value="Publications and reports"/>
                    <xsd:enumeration value="Translations"/>
                    <xsd:enumeration value="Website"/>
                  </xsd:restriction>
                </xsd:simpleType>
              </xsd:element>
            </xsd:sequence>
          </xsd:extension>
        </xsd:complexContent>
      </xsd:complexType>
    </xsd:element>
    <xsd:element name="General_x0020_Keywords" ma:index="11" nillable="true" ma:displayName="General Keywords" ma:hidden="true" ma:internalName="General_x0020_Keywords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dministration"/>
                    <xsd:enumeration value="Audit"/>
                    <xsd:enumeration value="Budget"/>
                    <xsd:enumeration value="Communication"/>
                    <xsd:enumeration value="Corporate"/>
                    <xsd:enumeration value="Correspondence"/>
                    <xsd:enumeration value="Evaluation"/>
                    <xsd:enumeration value="Facilities"/>
                    <xsd:enumeration value="Finance"/>
                    <xsd:enumeration value="Governance"/>
                    <xsd:enumeration value="Human resources"/>
                    <xsd:enumeration value="ICT"/>
                    <xsd:enumeration value="Management"/>
                    <xsd:enumeration value="Monitoring"/>
                    <xsd:enumeration value="Operations"/>
                    <xsd:enumeration value="Organisational development"/>
                    <xsd:enumeration value="Planning"/>
                    <xsd:enumeration value="Procurement"/>
                    <xsd:enumeration value="Reporting"/>
                    <xsd:enumeration value="Staff committee"/>
                    <xsd:enumeration value="Strategy"/>
                  </xsd:restriction>
                </xsd:simpleType>
              </xsd:element>
            </xsd:sequence>
          </xsd:extension>
        </xsd:complexContent>
      </xsd:complexType>
    </xsd:element>
    <xsd:element name="_dlc_DocId" ma:index="1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04a0f7-7811-4ba3-8101-734d0e502789" elementFormDefault="qualified">
    <xsd:import namespace="http://schemas.microsoft.com/office/2006/documentManagement/types"/>
    <xsd:import namespace="http://schemas.microsoft.com/office/infopath/2007/PartnerControls"/>
    <xsd:element name="CommunicationSubArea" ma:index="1" ma:displayName="Communication Sub Area" ma:format="Dropdown" ma:internalName="CommunicationSubArea">
      <xsd:simpleType>
        <xsd:restriction base="dms:Choice">
          <xsd:enumeration value="Digital communication platforms"/>
          <xsd:enumeration value="Events management"/>
          <xsd:enumeration value="External news, content, audio-visual, social media"/>
          <xsd:enumeration value="Internal news, content, staff meetings, social media"/>
          <xsd:enumeration value="Project communication support"/>
          <xsd:enumeration value="Publications"/>
          <xsd:enumeration value="Management and coordination"/>
          <xsd:enumeration value="Planning monitoring and reporting"/>
          <xsd:enumeration value="Finance and procurement"/>
        </xsd:restriction>
      </xsd:simpleType>
    </xsd:element>
    <xsd:element name="ReferenceYear" ma:index="4" ma:displayName="Reference Year" ma:default="2017" ma:format="Dropdown" ma:internalName="ReferenceYear">
      <xsd:simpleType>
        <xsd:restriction base="dms:Choice">
          <xsd:enumeration value="2030"/>
          <xsd:enumeration value="2029"/>
          <xsd:enumeration value="2028"/>
          <xsd:enumeration value="2027"/>
          <xsd:enumeration value="2026"/>
          <xsd:enumeration value="2025"/>
          <xsd:enumeration value="2024"/>
          <xsd:enumeration value="2023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  <xsd:enumeration value="2003"/>
          <xsd:enumeration value="2002"/>
          <xsd:enumeration value="2001"/>
          <xsd:enumeration value="2000"/>
          <xsd:enumeration value="1999"/>
          <xsd:enumeration value="1998"/>
          <xsd:enumeration value="1997"/>
          <xsd:enumeration value="1996"/>
          <xsd:enumeration value="1995"/>
          <xsd:enumeration value="1994"/>
          <xsd:enumeration value="1993"/>
          <xsd:enumeration value="1992"/>
          <xsd:enumeration value="1991"/>
          <xsd:enumeration value="1990"/>
          <xsd:enumeration value="1989"/>
          <xsd:enumeration value="1988"/>
          <xsd:enumeration value="1987"/>
          <xsd:enumeration value="1986"/>
          <xsd:enumeration value="1985"/>
          <xsd:enumeration value="0000"/>
        </xsd:restriction>
      </xsd:simpleType>
    </xsd:element>
    <xsd:element name="ReferenceNumber" ma:index="5" nillable="true" ma:displayName="Reference Number" ma:internalName="ReferenceNumber">
      <xsd:simpleType>
        <xsd:restriction base="dms:Text"/>
      </xsd:simpleType>
    </xsd:element>
    <xsd:element name="Origin" ma:index="6" nillable="true" ma:displayName="Origin" ma:hidden="true" ma:internalName="Origin" ma:readOnly="false">
      <xsd:simpleType>
        <xsd:restriction base="dms:Choice">
          <xsd:enumeration value="ETF"/>
          <xsd:enumeration value="External"/>
          <xsd:enumeration value="Commission"/>
        </xsd:restriction>
      </xsd:simpleType>
    </xsd:element>
    <xsd:element name="Status" ma:index="7" nillable="true" ma:displayName="Status" ma:hidden="true" ma:internalName="Status" ma:readOnly="false">
      <xsd:simpleType>
        <xsd:restriction base="dms:Choice">
          <xsd:enumeration value="Draft"/>
          <xsd:enumeration value="Final"/>
          <xsd:enumeration value="Expired"/>
        </xsd:restriction>
      </xsd:simpleType>
    </xsd:element>
    <xsd:element name="Authors" ma:index="8" nillable="true" ma:displayName="Authors" ma:internalName="Authors">
      <xsd:simpleType>
        <xsd:restriction base="dms:Text"/>
      </xsd:simpleType>
    </xsd:element>
    <xsd:element name="ETFLanguage" ma:index="9" nillable="true" ma:displayName="Language" ma:default="English" ma:format="Dropdown" ma:internalName="ETFLanguage">
      <xsd:simpleType>
        <xsd:restriction base="dms:Choice">
          <xsd:enumeration value="English"/>
          <xsd:enumeration value="Italian"/>
          <xsd:enumeration value="French"/>
          <xsd:enumeration value="German"/>
          <xsd:enumeration value="Spanish"/>
          <xsd:enumeration value="Arabic"/>
          <xsd:enumeration value="Russian"/>
          <xsd:enumeration value="Local languag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5504865-B26F-4C7B-9E3C-E1C170671E36}"/>
</file>

<file path=customXml/itemProps2.xml><?xml version="1.0" encoding="utf-8"?>
<ds:datastoreItem xmlns:ds="http://schemas.openxmlformats.org/officeDocument/2006/customXml" ds:itemID="{F21FDD0E-754E-49F9-B6BF-0F58A2616F04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dcmitype/"/>
    <ds:schemaRef ds:uri="1404a0f7-7811-4ba3-8101-734d0e502789"/>
    <ds:schemaRef ds:uri="df6b2545-d15d-4d63-86ca-644416e434f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4F42082-E51D-4A78-8E25-3EA34D9153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6b2545-d15d-4d63-86ca-644416e434f8"/>
    <ds:schemaRef ds:uri="1404a0f7-7811-4ba3-8101-734d0e5027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052A3B9-3214-4E04-A80A-38440D9920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2001</Words>
  <Application>Microsoft Office PowerPoint</Application>
  <PresentationFormat>Widescreen</PresentationFormat>
  <Paragraphs>388</Paragraphs>
  <Slides>36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Courier New</vt:lpstr>
      <vt:lpstr>Times New Roman</vt:lpstr>
      <vt:lpstr>Wingdings</vt:lpstr>
      <vt:lpstr>Wingdings 3</vt:lpstr>
      <vt:lpstr>Office Theme</vt:lpstr>
      <vt:lpstr>Potential roles and responsibilities of Social Partners, employers and schools in (1) designing, (2) implementing and (3) evaluating VET programmes </vt:lpstr>
      <vt:lpstr>Work-based learning is…</vt:lpstr>
      <vt:lpstr>Types of work-based learning (I)</vt:lpstr>
      <vt:lpstr>Types of work-based learning (II)</vt:lpstr>
      <vt:lpstr>Types of work-based learning (III)</vt:lpstr>
      <vt:lpstr>PowerPoint Presentation</vt:lpstr>
      <vt:lpstr>Why does it matter?</vt:lpstr>
      <vt:lpstr>10 Critical success factors for WBL</vt:lpstr>
      <vt:lpstr>The challenge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10 Critical success factors for WBL</vt:lpstr>
      <vt:lpstr>Costs</vt:lpstr>
      <vt:lpstr>Example: </vt:lpstr>
      <vt:lpstr>Potential employer benefits </vt:lpstr>
      <vt:lpstr>Balancing costs and benefits</vt:lpstr>
      <vt:lpstr>What influences the cost-benefit ratio?</vt:lpstr>
      <vt:lpstr>Duration of work-based learning</vt:lpstr>
      <vt:lpstr>PowerPoint Presentation</vt:lpstr>
      <vt:lpstr>PowerPoint Presentation</vt:lpstr>
      <vt:lpstr>PowerPoint Presentation</vt:lpstr>
      <vt:lpstr>Cost reimbursement &amp; levy rebate</vt:lpstr>
      <vt:lpstr>Exemption from the levy</vt:lpstr>
      <vt:lpstr>Non - financial incentives</vt:lpstr>
      <vt:lpstr>Back up: work-based learning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WBL_joint EC-ETF seminar 4-5 December 2017</dc:title>
  <dc:creator>Joanna Anstey</dc:creator>
  <cp:lastModifiedBy>Stefan Thomas (ETF)</cp:lastModifiedBy>
  <cp:revision>150</cp:revision>
  <cp:lastPrinted>2018-11-13T17:32:57Z</cp:lastPrinted>
  <dcterms:created xsi:type="dcterms:W3CDTF">2017-11-16T14:24:21Z</dcterms:created>
  <dcterms:modified xsi:type="dcterms:W3CDTF">2022-10-26T09:43:21Z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0x0101000E605446CC665A48A81EE6EB83C8EB71</vt:lpwstr>
  </property>
  <property fmtid="{D5CDD505-2E9C-101B-9397-08002B2CF9AE}" pid="3" name="Area">
    <vt:lpwstr>Operations</vt:lpwstr>
  </property>
  <property fmtid="{D5CDD505-2E9C-101B-9397-08002B2CF9AE}" pid="4" name="Event Meeting Document Type">
    <vt:lpwstr>Presentation</vt:lpwstr>
  </property>
  <property fmtid="{D5CDD505-2E9C-101B-9397-08002B2CF9AE}" pid="5" name="_dlc_DocIdItemGuid">
    <vt:lpwstr>521bed48-7cf8-4296-a896-2fb5b973eda5</vt:lpwstr>
  </property>
</Properties>
</file>