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316" r:id="rId3"/>
    <p:sldId id="327" r:id="rId4"/>
    <p:sldId id="330" r:id="rId5"/>
    <p:sldId id="331" r:id="rId6"/>
    <p:sldId id="266" r:id="rId7"/>
    <p:sldId id="317" r:id="rId8"/>
    <p:sldId id="270" r:id="rId9"/>
    <p:sldId id="283" r:id="rId10"/>
    <p:sldId id="271" r:id="rId11"/>
    <p:sldId id="282"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C2"/>
    <a:srgbClr val="FFEDB3"/>
    <a:srgbClr val="1E2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89474" autoAdjust="0"/>
  </p:normalViewPr>
  <p:slideViewPr>
    <p:cSldViewPr snapToGrid="0">
      <p:cViewPr varScale="1">
        <p:scale>
          <a:sx n="60" d="100"/>
          <a:sy n="60" d="100"/>
        </p:scale>
        <p:origin x="928" y="28"/>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9BD0-E7A0-4FFA-9F92-DF7BC646673A}"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939E548B-926A-42CE-85E7-B8B76D640693}">
      <dgm:prSet phldrT="[Text]"/>
      <dgm:spPr>
        <a:solidFill>
          <a:srgbClr val="1E2DBE"/>
        </a:solidFill>
      </dgm:spPr>
      <dgm:t>
        <a:bodyPr/>
        <a:lstStyle/>
        <a:p>
          <a:r>
            <a:rPr lang="en-US" dirty="0"/>
            <a:t>Macro</a:t>
          </a:r>
        </a:p>
      </dgm:t>
    </dgm:pt>
    <dgm:pt modelId="{9F02B4FC-57C4-4D9F-9AAB-4EF639122BAA}" type="parTrans" cxnId="{AEF3BC23-501E-45D5-A037-070E9EAE61F3}">
      <dgm:prSet/>
      <dgm:spPr/>
      <dgm:t>
        <a:bodyPr/>
        <a:lstStyle/>
        <a:p>
          <a:endParaRPr lang="en-US"/>
        </a:p>
      </dgm:t>
    </dgm:pt>
    <dgm:pt modelId="{A978BEF3-1647-4FB6-8673-6F4E9BDA9885}" type="sibTrans" cxnId="{AEF3BC23-501E-45D5-A037-070E9EAE61F3}">
      <dgm:prSet/>
      <dgm:spPr/>
      <dgm:t>
        <a:bodyPr/>
        <a:lstStyle/>
        <a:p>
          <a:endParaRPr lang="en-US"/>
        </a:p>
      </dgm:t>
    </dgm:pt>
    <dgm:pt modelId="{47F62827-3654-4DE7-98BA-E9E454798F04}">
      <dgm:prSet phldrT="[Text]"/>
      <dgm:spPr/>
      <dgm:t>
        <a:bodyPr/>
        <a:lstStyle/>
        <a:p>
          <a:r>
            <a:rPr lang="en-US" dirty="0"/>
            <a:t>Meso</a:t>
          </a:r>
        </a:p>
      </dgm:t>
    </dgm:pt>
    <dgm:pt modelId="{387303D8-7BE2-4EBA-ABBB-07AB1CF8B853}" type="parTrans" cxnId="{E0B4DD85-7721-47E5-B283-4E55E509101D}">
      <dgm:prSet/>
      <dgm:spPr/>
      <dgm:t>
        <a:bodyPr/>
        <a:lstStyle/>
        <a:p>
          <a:endParaRPr lang="en-US"/>
        </a:p>
      </dgm:t>
    </dgm:pt>
    <dgm:pt modelId="{91E10B52-5EB0-41A8-8EE6-C5986F3F906C}" type="sibTrans" cxnId="{E0B4DD85-7721-47E5-B283-4E55E509101D}">
      <dgm:prSet/>
      <dgm:spPr/>
      <dgm:t>
        <a:bodyPr/>
        <a:lstStyle/>
        <a:p>
          <a:endParaRPr lang="en-US"/>
        </a:p>
      </dgm:t>
    </dgm:pt>
    <dgm:pt modelId="{DBAA534C-A8EB-407C-81A4-C8D6D4986F41}">
      <dgm:prSet phldrT="[Text]"/>
      <dgm:spPr>
        <a:solidFill>
          <a:schemeClr val="tx1">
            <a:lumMod val="10000"/>
            <a:lumOff val="90000"/>
          </a:schemeClr>
        </a:solidFill>
      </dgm:spPr>
      <dgm:t>
        <a:bodyPr/>
        <a:lstStyle/>
        <a:p>
          <a:r>
            <a:rPr lang="en-US" dirty="0"/>
            <a:t>Micro </a:t>
          </a:r>
        </a:p>
      </dgm:t>
    </dgm:pt>
    <dgm:pt modelId="{9FF833EE-D6D5-4783-ACD3-D3A5DA733BD0}" type="sibTrans" cxnId="{9C1AD3A2-2D8E-49F3-9D98-7FFEB596B3DF}">
      <dgm:prSet/>
      <dgm:spPr/>
      <dgm:t>
        <a:bodyPr/>
        <a:lstStyle/>
        <a:p>
          <a:endParaRPr lang="en-US"/>
        </a:p>
      </dgm:t>
    </dgm:pt>
    <dgm:pt modelId="{53A0759C-360E-40ED-B082-EEEFEF7F668C}" type="parTrans" cxnId="{9C1AD3A2-2D8E-49F3-9D98-7FFEB596B3DF}">
      <dgm:prSet/>
      <dgm:spPr/>
      <dgm:t>
        <a:bodyPr/>
        <a:lstStyle/>
        <a:p>
          <a:endParaRPr lang="en-US"/>
        </a:p>
      </dgm:t>
    </dgm:pt>
    <dgm:pt modelId="{B7ED00B8-F920-46A0-85CE-6805F3B03289}" type="pres">
      <dgm:prSet presAssocID="{9FA79BD0-E7A0-4FFA-9F92-DF7BC646673A}" presName="Name0" presStyleCnt="0">
        <dgm:presLayoutVars>
          <dgm:chMax val="7"/>
          <dgm:resizeHandles val="exact"/>
        </dgm:presLayoutVars>
      </dgm:prSet>
      <dgm:spPr/>
    </dgm:pt>
    <dgm:pt modelId="{49F27D2A-B85D-4C0A-8D7E-0FC8EBAFF3A4}" type="pres">
      <dgm:prSet presAssocID="{9FA79BD0-E7A0-4FFA-9F92-DF7BC646673A}" presName="comp1" presStyleCnt="0"/>
      <dgm:spPr/>
    </dgm:pt>
    <dgm:pt modelId="{3D7A1D07-0625-41D3-A3A8-889EB9A5CB4A}" type="pres">
      <dgm:prSet presAssocID="{9FA79BD0-E7A0-4FFA-9F92-DF7BC646673A}" presName="circle1" presStyleLbl="node1" presStyleIdx="0" presStyleCnt="3"/>
      <dgm:spPr/>
    </dgm:pt>
    <dgm:pt modelId="{3BE6BA5C-1DB8-49B4-A179-B31D58AAB6E4}" type="pres">
      <dgm:prSet presAssocID="{9FA79BD0-E7A0-4FFA-9F92-DF7BC646673A}" presName="c1text" presStyleLbl="node1" presStyleIdx="0" presStyleCnt="3">
        <dgm:presLayoutVars>
          <dgm:bulletEnabled val="1"/>
        </dgm:presLayoutVars>
      </dgm:prSet>
      <dgm:spPr/>
    </dgm:pt>
    <dgm:pt modelId="{D177E9D9-D20B-42D8-844B-0595B0A03669}" type="pres">
      <dgm:prSet presAssocID="{9FA79BD0-E7A0-4FFA-9F92-DF7BC646673A}" presName="comp2" presStyleCnt="0"/>
      <dgm:spPr/>
    </dgm:pt>
    <dgm:pt modelId="{F0B9BAF2-F28F-4D06-BC8C-FDBFD660AB94}" type="pres">
      <dgm:prSet presAssocID="{9FA79BD0-E7A0-4FFA-9F92-DF7BC646673A}" presName="circle2" presStyleLbl="node1" presStyleIdx="1" presStyleCnt="3"/>
      <dgm:spPr/>
    </dgm:pt>
    <dgm:pt modelId="{4B838DA3-CF86-40E6-905D-14D8BE15C2FA}" type="pres">
      <dgm:prSet presAssocID="{9FA79BD0-E7A0-4FFA-9F92-DF7BC646673A}" presName="c2text" presStyleLbl="node1" presStyleIdx="1" presStyleCnt="3">
        <dgm:presLayoutVars>
          <dgm:bulletEnabled val="1"/>
        </dgm:presLayoutVars>
      </dgm:prSet>
      <dgm:spPr/>
    </dgm:pt>
    <dgm:pt modelId="{90FC6EE8-9BC3-4BF6-BB5B-BD567567C844}" type="pres">
      <dgm:prSet presAssocID="{9FA79BD0-E7A0-4FFA-9F92-DF7BC646673A}" presName="comp3" presStyleCnt="0"/>
      <dgm:spPr/>
    </dgm:pt>
    <dgm:pt modelId="{37685034-71FF-4977-ACB3-014ED110C098}" type="pres">
      <dgm:prSet presAssocID="{9FA79BD0-E7A0-4FFA-9F92-DF7BC646673A}" presName="circle3" presStyleLbl="node1" presStyleIdx="2" presStyleCnt="3"/>
      <dgm:spPr/>
    </dgm:pt>
    <dgm:pt modelId="{84E6E106-99DC-493A-B9FC-42F24E7F4514}" type="pres">
      <dgm:prSet presAssocID="{9FA79BD0-E7A0-4FFA-9F92-DF7BC646673A}" presName="c3text" presStyleLbl="node1" presStyleIdx="2" presStyleCnt="3">
        <dgm:presLayoutVars>
          <dgm:bulletEnabled val="1"/>
        </dgm:presLayoutVars>
      </dgm:prSet>
      <dgm:spPr/>
    </dgm:pt>
  </dgm:ptLst>
  <dgm:cxnLst>
    <dgm:cxn modelId="{CFE3830B-A6BE-4EBD-9FB5-48CD59514338}" type="presOf" srcId="{DBAA534C-A8EB-407C-81A4-C8D6D4986F41}" destId="{84E6E106-99DC-493A-B9FC-42F24E7F4514}" srcOrd="1" destOrd="0" presId="urn:microsoft.com/office/officeart/2005/8/layout/venn2"/>
    <dgm:cxn modelId="{AEF3BC23-501E-45D5-A037-070E9EAE61F3}" srcId="{9FA79BD0-E7A0-4FFA-9F92-DF7BC646673A}" destId="{939E548B-926A-42CE-85E7-B8B76D640693}" srcOrd="0" destOrd="0" parTransId="{9F02B4FC-57C4-4D9F-9AAB-4EF639122BAA}" sibTransId="{A978BEF3-1647-4FB6-8673-6F4E9BDA9885}"/>
    <dgm:cxn modelId="{21002867-83D7-478E-B55D-9AC471E43E91}" type="presOf" srcId="{47F62827-3654-4DE7-98BA-E9E454798F04}" destId="{4B838DA3-CF86-40E6-905D-14D8BE15C2FA}" srcOrd="1" destOrd="0" presId="urn:microsoft.com/office/officeart/2005/8/layout/venn2"/>
    <dgm:cxn modelId="{D9A2BD7D-2974-4997-B727-8F424F2B58AB}" type="presOf" srcId="{9FA79BD0-E7A0-4FFA-9F92-DF7BC646673A}" destId="{B7ED00B8-F920-46A0-85CE-6805F3B03289}" srcOrd="0" destOrd="0" presId="urn:microsoft.com/office/officeart/2005/8/layout/venn2"/>
    <dgm:cxn modelId="{563D1185-F37C-4ED0-AC8F-B09287DDEAA3}" type="presOf" srcId="{939E548B-926A-42CE-85E7-B8B76D640693}" destId="{3D7A1D07-0625-41D3-A3A8-889EB9A5CB4A}" srcOrd="0" destOrd="0" presId="urn:microsoft.com/office/officeart/2005/8/layout/venn2"/>
    <dgm:cxn modelId="{E0B4DD85-7721-47E5-B283-4E55E509101D}" srcId="{9FA79BD0-E7A0-4FFA-9F92-DF7BC646673A}" destId="{47F62827-3654-4DE7-98BA-E9E454798F04}" srcOrd="1" destOrd="0" parTransId="{387303D8-7BE2-4EBA-ABBB-07AB1CF8B853}" sibTransId="{91E10B52-5EB0-41A8-8EE6-C5986F3F906C}"/>
    <dgm:cxn modelId="{9C1AD3A2-2D8E-49F3-9D98-7FFEB596B3DF}" srcId="{9FA79BD0-E7A0-4FFA-9F92-DF7BC646673A}" destId="{DBAA534C-A8EB-407C-81A4-C8D6D4986F41}" srcOrd="2" destOrd="0" parTransId="{53A0759C-360E-40ED-B082-EEEFEF7F668C}" sibTransId="{9FF833EE-D6D5-4783-ACD3-D3A5DA733BD0}"/>
    <dgm:cxn modelId="{27ABEBDD-A3E7-4065-B81D-C48B07CAB8FD}" type="presOf" srcId="{47F62827-3654-4DE7-98BA-E9E454798F04}" destId="{F0B9BAF2-F28F-4D06-BC8C-FDBFD660AB94}" srcOrd="0" destOrd="0" presId="urn:microsoft.com/office/officeart/2005/8/layout/venn2"/>
    <dgm:cxn modelId="{4E399CF4-930F-4893-84FB-7E3B95B01BD8}" type="presOf" srcId="{939E548B-926A-42CE-85E7-B8B76D640693}" destId="{3BE6BA5C-1DB8-49B4-A179-B31D58AAB6E4}" srcOrd="1" destOrd="0" presId="urn:microsoft.com/office/officeart/2005/8/layout/venn2"/>
    <dgm:cxn modelId="{B987A0FB-825F-4B8B-B3F7-3FEE881F9C8E}" type="presOf" srcId="{DBAA534C-A8EB-407C-81A4-C8D6D4986F41}" destId="{37685034-71FF-4977-ACB3-014ED110C098}" srcOrd="0" destOrd="0" presId="urn:microsoft.com/office/officeart/2005/8/layout/venn2"/>
    <dgm:cxn modelId="{19191967-EFC2-4C43-8898-96963926482E}" type="presParOf" srcId="{B7ED00B8-F920-46A0-85CE-6805F3B03289}" destId="{49F27D2A-B85D-4C0A-8D7E-0FC8EBAFF3A4}" srcOrd="0" destOrd="0" presId="urn:microsoft.com/office/officeart/2005/8/layout/venn2"/>
    <dgm:cxn modelId="{7150F916-74C0-4352-A601-867568C89816}" type="presParOf" srcId="{49F27D2A-B85D-4C0A-8D7E-0FC8EBAFF3A4}" destId="{3D7A1D07-0625-41D3-A3A8-889EB9A5CB4A}" srcOrd="0" destOrd="0" presId="urn:microsoft.com/office/officeart/2005/8/layout/venn2"/>
    <dgm:cxn modelId="{B9F51A94-4A30-445F-8427-9FE1173A7026}" type="presParOf" srcId="{49F27D2A-B85D-4C0A-8D7E-0FC8EBAFF3A4}" destId="{3BE6BA5C-1DB8-49B4-A179-B31D58AAB6E4}" srcOrd="1" destOrd="0" presId="urn:microsoft.com/office/officeart/2005/8/layout/venn2"/>
    <dgm:cxn modelId="{2ED639F3-1594-49E3-B4FF-6E9AF526B0E4}" type="presParOf" srcId="{B7ED00B8-F920-46A0-85CE-6805F3B03289}" destId="{D177E9D9-D20B-42D8-844B-0595B0A03669}" srcOrd="1" destOrd="0" presId="urn:microsoft.com/office/officeart/2005/8/layout/venn2"/>
    <dgm:cxn modelId="{14C9C78E-B37A-4741-9C20-2A62FE54C310}" type="presParOf" srcId="{D177E9D9-D20B-42D8-844B-0595B0A03669}" destId="{F0B9BAF2-F28F-4D06-BC8C-FDBFD660AB94}" srcOrd="0" destOrd="0" presId="urn:microsoft.com/office/officeart/2005/8/layout/venn2"/>
    <dgm:cxn modelId="{0E07DF14-FB47-4C53-8149-8B5C6D34A03F}" type="presParOf" srcId="{D177E9D9-D20B-42D8-844B-0595B0A03669}" destId="{4B838DA3-CF86-40E6-905D-14D8BE15C2FA}" srcOrd="1" destOrd="0" presId="urn:microsoft.com/office/officeart/2005/8/layout/venn2"/>
    <dgm:cxn modelId="{A160886D-D5D8-48ED-8B92-8C45ED7A1BFD}" type="presParOf" srcId="{B7ED00B8-F920-46A0-85CE-6805F3B03289}" destId="{90FC6EE8-9BC3-4BF6-BB5B-BD567567C844}" srcOrd="2" destOrd="0" presId="urn:microsoft.com/office/officeart/2005/8/layout/venn2"/>
    <dgm:cxn modelId="{334CE874-A971-48A6-8542-7B4891434F02}" type="presParOf" srcId="{90FC6EE8-9BC3-4BF6-BB5B-BD567567C844}" destId="{37685034-71FF-4977-ACB3-014ED110C098}" srcOrd="0" destOrd="0" presId="urn:microsoft.com/office/officeart/2005/8/layout/venn2"/>
    <dgm:cxn modelId="{FBC366FF-899F-4F78-AD61-324F4094D511}" type="presParOf" srcId="{90FC6EE8-9BC3-4BF6-BB5B-BD567567C844}" destId="{84E6E106-99DC-493A-B9FC-42F24E7F451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A1D07-0625-41D3-A3A8-889EB9A5CB4A}">
      <dsp:nvSpPr>
        <dsp:cNvPr id="0" name=""/>
        <dsp:cNvSpPr/>
      </dsp:nvSpPr>
      <dsp:spPr>
        <a:xfrm>
          <a:off x="190743" y="0"/>
          <a:ext cx="2432052" cy="2432052"/>
        </a:xfrm>
        <a:prstGeom prst="ellipse">
          <a:avLst/>
        </a:prstGeom>
        <a:solidFill>
          <a:srgbClr val="1E2D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Macro</a:t>
          </a:r>
        </a:p>
      </dsp:txBody>
      <dsp:txXfrm>
        <a:off x="981767" y="121602"/>
        <a:ext cx="850002" cy="364807"/>
      </dsp:txXfrm>
    </dsp:sp>
    <dsp:sp modelId="{F0B9BAF2-F28F-4D06-BC8C-FDBFD660AB94}">
      <dsp:nvSpPr>
        <dsp:cNvPr id="0" name=""/>
        <dsp:cNvSpPr/>
      </dsp:nvSpPr>
      <dsp:spPr>
        <a:xfrm>
          <a:off x="494749" y="608012"/>
          <a:ext cx="1824039" cy="1824039"/>
        </a:xfrm>
        <a:prstGeom prst="ellipse">
          <a:avLst/>
        </a:prstGeom>
        <a:solidFill>
          <a:schemeClr val="accent2">
            <a:hueOff val="-9286481"/>
            <a:satOff val="2500"/>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Meso</a:t>
          </a:r>
        </a:p>
      </dsp:txBody>
      <dsp:txXfrm>
        <a:off x="981767" y="722015"/>
        <a:ext cx="850002" cy="342007"/>
      </dsp:txXfrm>
    </dsp:sp>
    <dsp:sp modelId="{37685034-71FF-4977-ACB3-014ED110C098}">
      <dsp:nvSpPr>
        <dsp:cNvPr id="0" name=""/>
        <dsp:cNvSpPr/>
      </dsp:nvSpPr>
      <dsp:spPr>
        <a:xfrm>
          <a:off x="798756" y="1216026"/>
          <a:ext cx="1216026" cy="1216026"/>
        </a:xfrm>
        <a:prstGeom prst="ellipse">
          <a:avLst/>
        </a:prstGeom>
        <a:solidFill>
          <a:schemeClr val="tx1">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Micro </a:t>
          </a:r>
        </a:p>
      </dsp:txBody>
      <dsp:txXfrm>
        <a:off x="976838" y="1520032"/>
        <a:ext cx="859860" cy="60801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F5D371-0015-085C-366A-C4C389FE08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0EBD154-5EDA-51BA-AEFF-A9D435C1AE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E7A088-E175-4DA4-A206-3779AAA8E860}" type="datetimeFigureOut">
              <a:rPr lang="en-GB" smtClean="0"/>
              <a:t>09/11/2022</a:t>
            </a:fld>
            <a:endParaRPr lang="en-GB"/>
          </a:p>
        </p:txBody>
      </p:sp>
      <p:sp>
        <p:nvSpPr>
          <p:cNvPr id="4" name="Footer Placeholder 3">
            <a:extLst>
              <a:ext uri="{FF2B5EF4-FFF2-40B4-BE49-F238E27FC236}">
                <a16:creationId xmlns:a16="http://schemas.microsoft.com/office/drawing/2014/main" id="{B9871AB3-E3CB-E50E-E556-A94D6E1D70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F09EC0-19AA-706F-DF00-E7E80865D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2D8E0-EF73-4485-9206-02FBA2E9B41B}" type="slidenum">
              <a:rPr lang="en-GB" smtClean="0"/>
              <a:t>‹#›</a:t>
            </a:fld>
            <a:endParaRPr lang="en-GB"/>
          </a:p>
        </p:txBody>
      </p:sp>
    </p:spTree>
    <p:extLst>
      <p:ext uri="{BB962C8B-B14F-4D97-AF65-F5344CB8AC3E}">
        <p14:creationId xmlns:p14="http://schemas.microsoft.com/office/powerpoint/2010/main" val="203706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09/11/2022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I_3UAMtEGr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QRcUA_kGISQ"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217025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09/11/2022</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11</a:t>
            </a:fld>
            <a:endParaRPr lang="id-ID"/>
          </a:p>
        </p:txBody>
      </p:sp>
    </p:spTree>
    <p:extLst>
      <p:ext uri="{BB962C8B-B14F-4D97-AF65-F5344CB8AC3E}">
        <p14:creationId xmlns:p14="http://schemas.microsoft.com/office/powerpoint/2010/main" val="202215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35494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365041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215592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1DF6182B-2D8E-49DB-B9FD-527811BC058C}" type="slidenum">
              <a:rPr lang="it-IT" smtClean="0"/>
              <a:t>6</a:t>
            </a:fld>
            <a:endParaRPr lang="it-IT"/>
          </a:p>
        </p:txBody>
      </p:sp>
    </p:spTree>
    <p:extLst>
      <p:ext uri="{BB962C8B-B14F-4D97-AF65-F5344CB8AC3E}">
        <p14:creationId xmlns:p14="http://schemas.microsoft.com/office/powerpoint/2010/main" val="338498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360906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p:txBody>
      </p:sp>
      <p:sp>
        <p:nvSpPr>
          <p:cNvPr id="4" name="Slide Number Placeholder 3"/>
          <p:cNvSpPr>
            <a:spLocks noGrp="1"/>
          </p:cNvSpPr>
          <p:nvPr>
            <p:ph type="sldNum" sz="quarter" idx="10"/>
          </p:nvPr>
        </p:nvSpPr>
        <p:spPr/>
        <p:txBody>
          <a:bodyPr/>
          <a:lstStyle/>
          <a:p>
            <a:fld id="{1DF6182B-2D8E-49DB-B9FD-527811BC058C}" type="slidenum">
              <a:rPr lang="it-IT" smtClean="0"/>
              <a:t>8</a:t>
            </a:fld>
            <a:endParaRPr lang="it-IT"/>
          </a:p>
        </p:txBody>
      </p:sp>
    </p:spTree>
    <p:extLst>
      <p:ext uri="{BB962C8B-B14F-4D97-AF65-F5344CB8AC3E}">
        <p14:creationId xmlns:p14="http://schemas.microsoft.com/office/powerpoint/2010/main" val="263346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French: https://www.youtube.com/watch?time_continue=55&amp;v=uuAPC9dPbh0  </a:t>
            </a:r>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Zimbabwe EN: </a:t>
            </a:r>
            <a:r>
              <a:rPr lang="en-GB" sz="1200" dirty="0">
                <a:hlinkClick r:id="rId3"/>
              </a:rPr>
              <a:t>https://www.youtube.com/watch?v=I_3UAMtEGrM</a:t>
            </a: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it-IT" dirty="0"/>
              <a:t>Philippines</a:t>
            </a:r>
            <a:r>
              <a:rPr lang="it-IT" baseline="0" dirty="0"/>
              <a:t> EN: </a:t>
            </a:r>
            <a:r>
              <a:rPr lang="en-GB" sz="1200" dirty="0">
                <a:hlinkClick r:id="rId4"/>
              </a:rPr>
              <a:t>https://www.youtube.com/watch?v=QRcUA_kGISQ</a:t>
            </a:r>
            <a:endParaRPr lang="en-GB"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it-IT" sz="1200" b="0" i="0" kern="1200" dirty="0">
                <a:solidFill>
                  <a:schemeClr val="tx1"/>
                </a:solidFill>
                <a:effectLst/>
                <a:latin typeface="Arial" charset="0"/>
                <a:ea typeface="Arial" charset="0"/>
                <a:cs typeface="Arial" charset="0"/>
              </a:rPr>
              <a:t>Mozambique PT: Meet women entrepreneurs from Cabo Delgado: https://www.youtube.com/watch?v=HbSCNGXljCs </a:t>
            </a:r>
          </a:p>
          <a:p>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09/11/2022</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9</a:t>
            </a:fld>
            <a:endParaRPr lang="id-ID"/>
          </a:p>
        </p:txBody>
      </p:sp>
    </p:spTree>
    <p:extLst>
      <p:ext uri="{BB962C8B-B14F-4D97-AF65-F5344CB8AC3E}">
        <p14:creationId xmlns:p14="http://schemas.microsoft.com/office/powerpoint/2010/main" val="289981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aseline="0" dirty="0" err="1"/>
              <a:t>Communities</a:t>
            </a:r>
            <a:r>
              <a:rPr lang="it-IT" baseline="0" dirty="0"/>
              <a:t> and </a:t>
            </a:r>
            <a:r>
              <a:rPr lang="it-IT" baseline="0" dirty="0" err="1"/>
              <a:t>partners</a:t>
            </a:r>
            <a:r>
              <a:rPr lang="it-IT" baseline="0" dirty="0"/>
              <a:t> </a:t>
            </a:r>
            <a:r>
              <a:rPr lang="it-IT" baseline="0" dirty="0" err="1"/>
              <a:t>at</a:t>
            </a:r>
            <a:r>
              <a:rPr lang="it-IT" baseline="0" dirty="0"/>
              <a:t> </a:t>
            </a:r>
            <a:r>
              <a:rPr lang="it-IT" baseline="0" dirty="0" err="1"/>
              <a:t>national</a:t>
            </a:r>
            <a:r>
              <a:rPr lang="it-IT" baseline="0" dirty="0"/>
              <a:t> </a:t>
            </a:r>
            <a:r>
              <a:rPr lang="it-IT" baseline="0" dirty="0" err="1"/>
              <a:t>level</a:t>
            </a:r>
            <a:r>
              <a:rPr lang="it-IT" baseline="0" dirty="0"/>
              <a:t> </a:t>
            </a:r>
            <a:r>
              <a:rPr lang="it-IT" baseline="0" dirty="0" err="1"/>
              <a:t>will</a:t>
            </a:r>
            <a:r>
              <a:rPr lang="it-IT" baseline="0" dirty="0"/>
              <a:t> be in the </a:t>
            </a:r>
            <a:r>
              <a:rPr lang="it-IT" b="1" baseline="0" dirty="0" err="1"/>
              <a:t>steering</a:t>
            </a:r>
            <a:r>
              <a:rPr lang="it-IT" b="1" baseline="0" dirty="0"/>
              <a:t> </a:t>
            </a:r>
            <a:r>
              <a:rPr lang="it-IT" b="1" baseline="0" dirty="0" err="1"/>
              <a:t>committee</a:t>
            </a:r>
            <a:endParaRPr lang="it-IT" b="1" baseline="0" dirty="0"/>
          </a:p>
          <a:p>
            <a:r>
              <a:rPr lang="it-IT" baseline="0" dirty="0" err="1"/>
              <a:t>Communities</a:t>
            </a:r>
            <a:r>
              <a:rPr lang="it-IT" baseline="0" dirty="0"/>
              <a:t> and </a:t>
            </a:r>
            <a:r>
              <a:rPr lang="it-IT" baseline="0" dirty="0" err="1"/>
              <a:t>partners</a:t>
            </a:r>
            <a:r>
              <a:rPr lang="it-IT" baseline="0" dirty="0"/>
              <a:t> </a:t>
            </a:r>
            <a:r>
              <a:rPr lang="it-IT" baseline="0" dirty="0" err="1"/>
              <a:t>at</a:t>
            </a:r>
            <a:r>
              <a:rPr lang="it-IT" baseline="0" dirty="0"/>
              <a:t> </a:t>
            </a:r>
            <a:r>
              <a:rPr lang="it-IT" baseline="0" dirty="0" err="1"/>
              <a:t>local</a:t>
            </a:r>
            <a:r>
              <a:rPr lang="it-IT" baseline="0" dirty="0"/>
              <a:t> </a:t>
            </a:r>
            <a:r>
              <a:rPr lang="it-IT" baseline="0" dirty="0" err="1"/>
              <a:t>level</a:t>
            </a:r>
            <a:r>
              <a:rPr lang="it-IT" baseline="0" dirty="0"/>
              <a:t> </a:t>
            </a:r>
            <a:r>
              <a:rPr lang="it-IT" baseline="0" dirty="0" err="1"/>
              <a:t>will</a:t>
            </a:r>
            <a:r>
              <a:rPr lang="it-IT" baseline="0" dirty="0"/>
              <a:t> be in the </a:t>
            </a:r>
            <a:r>
              <a:rPr lang="it-IT" b="1" baseline="0" dirty="0" err="1"/>
              <a:t>local</a:t>
            </a:r>
            <a:r>
              <a:rPr lang="it-IT" b="1" baseline="0" dirty="0"/>
              <a:t> </a:t>
            </a:r>
            <a:r>
              <a:rPr lang="it-IT" b="1" baseline="0" dirty="0" err="1"/>
              <a:t>committee</a:t>
            </a:r>
            <a:endParaRPr lang="it-IT" b="1" dirty="0"/>
          </a:p>
          <a:p>
            <a:endParaRPr lang="it-IT" dirty="0"/>
          </a:p>
        </p:txBody>
      </p:sp>
      <p:sp>
        <p:nvSpPr>
          <p:cNvPr id="4" name="Date Placeholder 3"/>
          <p:cNvSpPr>
            <a:spLocks noGrp="1"/>
          </p:cNvSpPr>
          <p:nvPr>
            <p:ph type="dt" idx="10"/>
          </p:nvPr>
        </p:nvSpPr>
        <p:spPr/>
        <p:txBody>
          <a:bodyPr/>
          <a:lstStyle/>
          <a:p>
            <a:fld id="{AA2CEB4C-364C-674E-A933-C3977187AE0B}" type="datetime1">
              <a:rPr lang="id-ID" smtClean="0"/>
              <a:pPr/>
              <a:t>09/11/2022</a:t>
            </a:fld>
            <a:endParaRPr lang="id-ID"/>
          </a:p>
        </p:txBody>
      </p:sp>
      <p:sp>
        <p:nvSpPr>
          <p:cNvPr id="5" name="Slide Number Placeholder 4"/>
          <p:cNvSpPr>
            <a:spLocks noGrp="1"/>
          </p:cNvSpPr>
          <p:nvPr>
            <p:ph type="sldNum" sz="quarter" idx="11"/>
          </p:nvPr>
        </p:nvSpPr>
        <p:spPr/>
        <p:txBody>
          <a:bodyPr/>
          <a:lstStyle/>
          <a:p>
            <a:fld id="{58DA8B1A-13F2-1446-8603-74185E46CFC5}" type="slidenum">
              <a:rPr lang="id-ID" smtClean="0"/>
              <a:pPr/>
              <a:t>10</a:t>
            </a:fld>
            <a:endParaRPr lang="id-ID"/>
          </a:p>
        </p:txBody>
      </p:sp>
    </p:spTree>
    <p:extLst>
      <p:ext uri="{BB962C8B-B14F-4D97-AF65-F5344CB8AC3E}">
        <p14:creationId xmlns:p14="http://schemas.microsoft.com/office/powerpoint/2010/main" val="336965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fr-FR"/>
              <a:t>Modifiez le style du titre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9" name="Picture 8" descr="Logo&#10;&#10;Description automatically generated with low confidence">
            <a:extLst>
              <a:ext uri="{FF2B5EF4-FFF2-40B4-BE49-F238E27FC236}">
                <a16:creationId xmlns:a16="http://schemas.microsoft.com/office/drawing/2014/main" id="{3FE0B7CC-0246-F4A9-4D08-916D70652D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15676"/>
            <a:ext cx="1687640" cy="608648"/>
          </a:xfrm>
          <a:prstGeom prst="rect">
            <a:avLst/>
          </a:prstGeom>
        </p:spPr>
      </p:pic>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6526" y="451967"/>
            <a:ext cx="1561292" cy="539706"/>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fr-FR"/>
              <a:t>Modifiez le style du titre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645" y="498061"/>
            <a:ext cx="1447064" cy="500218"/>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4312" y="332656"/>
            <a:ext cx="10972800" cy="720080"/>
          </a:xfrm>
          <a:prstGeom prst="rect">
            <a:avLst/>
          </a:prstGeom>
        </p:spPr>
        <p:txBody>
          <a:bodyPr/>
          <a:lstStyle>
            <a:lvl1pPr>
              <a:defRPr b="1">
                <a:solidFill>
                  <a:srgbClr val="154F98"/>
                </a:solidFill>
                <a:latin typeface="Arial"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648104" y="1124744"/>
            <a:ext cx="10945216" cy="3528392"/>
          </a:xfrm>
          <a:prstGeom prst="rect">
            <a:avLst/>
          </a:prstGeom>
        </p:spPr>
        <p:txBody>
          <a:bodyPr/>
          <a:lstStyle>
            <a:lvl1pPr>
              <a:buClr>
                <a:srgbClr val="82A8B6"/>
              </a:buClr>
              <a:defRPr sz="2000">
                <a:solidFill>
                  <a:schemeClr val="tx1"/>
                </a:solidFill>
                <a:latin typeface="Arial" panose="020B0604020202020204" pitchFamily="34" charset="0"/>
                <a:cs typeface="Arial" panose="020B0604020202020204" pitchFamily="34" charset="0"/>
              </a:defRPr>
            </a:lvl1pPr>
            <a:lvl2pPr>
              <a:buClr>
                <a:srgbClr val="82A8B6"/>
              </a:buClr>
              <a:defRPr sz="1800">
                <a:solidFill>
                  <a:schemeClr val="tx1"/>
                </a:solidFill>
                <a:latin typeface="Arial" panose="020B0604020202020204" pitchFamily="34" charset="0"/>
                <a:cs typeface="Arial" panose="020B0604020202020204" pitchFamily="34" charset="0"/>
              </a:defRPr>
            </a:lvl2pPr>
            <a:lvl3pPr>
              <a:buClr>
                <a:srgbClr val="82A8B6"/>
              </a:buClr>
              <a:defRPr sz="1600">
                <a:solidFill>
                  <a:schemeClr val="tx1"/>
                </a:solidFill>
                <a:latin typeface="Arial" panose="020B0604020202020204" pitchFamily="34" charset="0"/>
                <a:cs typeface="Arial" panose="020B0604020202020204" pitchFamily="34" charset="0"/>
              </a:defRPr>
            </a:lvl3pPr>
            <a:lvl4pPr>
              <a:buClr>
                <a:srgbClr val="82A8B6"/>
              </a:buClr>
              <a:defRPr sz="1400">
                <a:solidFill>
                  <a:schemeClr val="tx1"/>
                </a:solidFill>
                <a:latin typeface="Arial" panose="020B0604020202020204" pitchFamily="34" charset="0"/>
                <a:cs typeface="Arial" panose="020B0604020202020204" pitchFamily="34" charset="0"/>
              </a:defRPr>
            </a:lvl4pPr>
            <a:lvl5pPr>
              <a:buClr>
                <a:srgbClr val="82A8B6"/>
              </a:buCl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83906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fr-FR"/>
              <a:t>Modifier les styles du texte du masque
Deuxième niveau
Troisième niveau
Quatrième niveau
Cinquième niveau</a:t>
            </a:r>
            <a:endParaRPr lang="en-US"/>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idx="1"/>
          </p:nvPr>
        </p:nvSpPr>
        <p:spPr>
          <a:xfrm>
            <a:off x="490539" y="2393950"/>
            <a:ext cx="7311862" cy="3482975"/>
          </a:xfrm>
        </p:spPr>
        <p:txBody>
          <a:bodyPr/>
          <a:lstStyle/>
          <a:p>
            <a:pPr lvl="0"/>
            <a:r>
              <a:rPr lang="fr-FR"/>
              <a:t>Modifier les styles du texte du masque
Deuxième niveau
Troisième niveau
Quatrième niveau
Cinquième niveau</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fr-FR"/>
              <a:t>Modifier les styles du texte du masque
Deuxième niveau
Troisième niveau
Quatrième niveau
Cinquième niveau</a:t>
            </a:r>
            <a:endParaRPr lang="en-US"/>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fr-FR"/>
              <a:t>Modifier les styles du texte du masque
Deuxième niveau
Troisième niveau
Quatrième niveau
Cinquième niveau</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fr-FR"/>
              <a:t>Modifier les styles du texte du masque
Deuxième niveau
Troisième niveau
Quatrième niveau
Cinquième niveau</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fr-FR"/>
              <a:t>Modifier les styles du texte du masque
Deuxième niveau
Troisième niveau
Quatrième niveau
Cinquième niveau</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a:xfrm>
            <a:off x="490538" y="6337302"/>
            <a:ext cx="5605462" cy="180000"/>
          </a:xfrm>
          <a:prstGeom prst="rect">
            <a:avLst/>
          </a:prstGeom>
        </p:spPr>
        <p:txBody>
          <a:bodyPr/>
          <a:lstStyle/>
          <a:p>
            <a:r>
              <a:rPr lang="fr-FR" dirty="0"/>
              <a:t>Faire avancera la justice sociale, promouvoir le travail décent</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fr-FR"/>
              <a:t>Cliquez sur l'icône pour ajouter une image</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fr-FR"/>
              <a:t>Modifiez le style du titre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3598B41D-C5BB-A797-F48E-4E57511A45D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90538" y="415676"/>
            <a:ext cx="1687640" cy="608648"/>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hyperlink" Target="https://www.youtube.com/watch?v=QRcUA_kGIS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ilo.org/global/topics/skills-knowledge-and-employability/treepedia/lang--en/index.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ilo.org/wcmsp5/groups/public/---ed_emp/documents/publication/wcms_18273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time_continue=55&amp;v=uuAPC9dPbh0" TargetMode="External"/><Relationship Id="rId3" Type="http://schemas.openxmlformats.org/officeDocument/2006/relationships/image" Target="../media/image16.png"/><Relationship Id="rId7" Type="http://schemas.openxmlformats.org/officeDocument/2006/relationships/hyperlink" Target="https://www.youtube.com/watch?v=HbSCNGXljCs"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s://www.youtube.com/watch?v=QRcUA_kGISQ" TargetMode="External"/><Relationship Id="rId5" Type="http://schemas.openxmlformats.org/officeDocument/2006/relationships/hyperlink" Target="https://www.youtube.com/watch?v=I_3UAMtEGrM" TargetMode="Externa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7" y="2930164"/>
            <a:ext cx="7647171" cy="608525"/>
          </a:xfrm>
        </p:spPr>
        <p:txBody>
          <a:bodyPr/>
          <a:lstStyle/>
          <a:p>
            <a:r>
              <a:rPr lang="fr-FR" sz="3800" dirty="0"/>
              <a:t>TRAINING FOR RURAL ECONOMIC EMPOWERMENT (TREE) </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pic>
        <p:nvPicPr>
          <p:cNvPr id="17" name="Picture Placeholder 16">
            <a:extLst>
              <a:ext uri="{FF2B5EF4-FFF2-40B4-BE49-F238E27FC236}">
                <a16:creationId xmlns:a16="http://schemas.microsoft.com/office/drawing/2014/main" id="{624F9B3F-7055-908D-0532-61605F443EC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4" b="6924"/>
          <a:stretch>
            <a:fillRect/>
          </a:stretch>
        </p:blipFill>
        <p:spPr/>
      </p:pic>
      <p:sp>
        <p:nvSpPr>
          <p:cNvPr id="3" name="Subtitle 4">
            <a:extLst>
              <a:ext uri="{FF2B5EF4-FFF2-40B4-BE49-F238E27FC236}">
                <a16:creationId xmlns:a16="http://schemas.microsoft.com/office/drawing/2014/main" id="{CC89DAE8-56A9-DA0A-5840-3995C0D4103E}"/>
              </a:ext>
            </a:extLst>
          </p:cNvPr>
          <p:cNvSpPr>
            <a:spLocks noGrp="1" noChangeArrowheads="1"/>
          </p:cNvSpPr>
          <p:nvPr>
            <p:ph type="subTitle" idx="1"/>
          </p:nvPr>
        </p:nvSpPr>
        <p:spPr>
          <a:xfrm>
            <a:off x="490537" y="4824361"/>
            <a:ext cx="6984728" cy="1388244"/>
          </a:xfrm>
        </p:spPr>
        <p:txBody>
          <a:bodyPr/>
          <a:lstStyle/>
          <a:p>
            <a:pPr>
              <a:lnSpc>
                <a:spcPct val="150000"/>
              </a:lnSpc>
              <a:spcBef>
                <a:spcPct val="0"/>
              </a:spcBef>
              <a:spcAft>
                <a:spcPct val="0"/>
              </a:spcAft>
            </a:pPr>
            <a:r>
              <a:rPr lang="en-GB" altLang="en-US" sz="1400" dirty="0"/>
              <a:t>Alice Vozza</a:t>
            </a:r>
          </a:p>
          <a:p>
            <a:pPr>
              <a:lnSpc>
                <a:spcPct val="150000"/>
              </a:lnSpc>
              <a:spcBef>
                <a:spcPct val="0"/>
              </a:spcBef>
              <a:spcAft>
                <a:spcPct val="0"/>
              </a:spcAft>
            </a:pPr>
            <a:r>
              <a:rPr lang="en-GB" altLang="en-US" sz="1400" dirty="0"/>
              <a:t>Skills and Lifelong Learning Specialist</a:t>
            </a:r>
          </a:p>
          <a:p>
            <a:pPr>
              <a:lnSpc>
                <a:spcPct val="150000"/>
              </a:lnSpc>
              <a:spcBef>
                <a:spcPct val="0"/>
              </a:spcBef>
              <a:spcAft>
                <a:spcPct val="0"/>
              </a:spcAft>
            </a:pPr>
            <a:r>
              <a:rPr lang="en-GB" altLang="en-US" sz="1400" dirty="0"/>
              <a:t>Eastern and Southern Africa</a:t>
            </a:r>
          </a:p>
          <a:p>
            <a:pPr>
              <a:lnSpc>
                <a:spcPct val="150000"/>
              </a:lnSpc>
              <a:spcBef>
                <a:spcPct val="0"/>
              </a:spcBef>
              <a:spcAft>
                <a:spcPct val="0"/>
              </a:spcAft>
            </a:pPr>
            <a:r>
              <a:rPr lang="en-GB" altLang="en-US" sz="1400" dirty="0"/>
              <a:t>ILO, DWT CO Pretoria</a:t>
            </a:r>
            <a:endParaRPr lang="en-GB" altLang="en-US" sz="2800" dirty="0"/>
          </a:p>
        </p:txBody>
      </p:sp>
    </p:spTree>
    <p:extLst>
      <p:ext uri="{BB962C8B-B14F-4D97-AF65-F5344CB8AC3E}">
        <p14:creationId xmlns:p14="http://schemas.microsoft.com/office/powerpoint/2010/main" val="90000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820" y="355486"/>
            <a:ext cx="8488754" cy="720080"/>
          </a:xfrm>
        </p:spPr>
        <p:txBody>
          <a:bodyPr/>
          <a:lstStyle/>
          <a:p>
            <a:r>
              <a:rPr lang="en-GB" sz="2800" dirty="0"/>
              <a:t>Key factors for planning and implementing TREE</a:t>
            </a:r>
          </a:p>
        </p:txBody>
      </p:sp>
      <p:sp>
        <p:nvSpPr>
          <p:cNvPr id="3" name="Content Placeholder 2"/>
          <p:cNvSpPr>
            <a:spLocks noGrp="1"/>
          </p:cNvSpPr>
          <p:nvPr>
            <p:ph sz="quarter" idx="13"/>
          </p:nvPr>
        </p:nvSpPr>
        <p:spPr>
          <a:xfrm>
            <a:off x="649995" y="1412775"/>
            <a:ext cx="10785513" cy="5362597"/>
          </a:xfrm>
        </p:spPr>
        <p:txBody>
          <a:bodyPr/>
          <a:lstStyle/>
          <a:p>
            <a:r>
              <a:rPr lang="en-GB" dirty="0"/>
              <a:t>In implementing a TREE programme the following factors are to be considered:</a:t>
            </a:r>
          </a:p>
          <a:p>
            <a:pPr marL="457200" indent="-457200">
              <a:buFont typeface="+mj-lt"/>
              <a:buAutoNum type="arabicPeriod"/>
            </a:pPr>
            <a:r>
              <a:rPr lang="en-GB" sz="1800" dirty="0"/>
              <a:t>Mobilizing communities and partner organizations</a:t>
            </a:r>
          </a:p>
          <a:p>
            <a:pPr marL="857250" lvl="1" indent="-457200">
              <a:buFont typeface="Wingdings" panose="05000000000000000000" pitchFamily="2" charset="2"/>
              <a:buChar char="ü"/>
            </a:pPr>
            <a:r>
              <a:rPr lang="en-GB" sz="1400" i="1" dirty="0">
                <a:solidFill>
                  <a:schemeClr val="accent6"/>
                </a:solidFill>
              </a:rPr>
              <a:t>from the steering committee at national level and the local committee at local level</a:t>
            </a:r>
            <a:endParaRPr lang="en-GB" sz="1400" dirty="0">
              <a:solidFill>
                <a:schemeClr val="accent6"/>
              </a:solidFill>
            </a:endParaRPr>
          </a:p>
          <a:p>
            <a:pPr marL="457200" indent="-457200">
              <a:buFont typeface="+mj-lt"/>
              <a:buAutoNum type="arabicPeriod"/>
            </a:pPr>
            <a:r>
              <a:rPr lang="en-GB" sz="1800" dirty="0"/>
              <a:t>Providing training in line with economic opportunities</a:t>
            </a:r>
          </a:p>
          <a:p>
            <a:pPr marL="857250" lvl="1" indent="-457200">
              <a:buFont typeface="Wingdings" panose="05000000000000000000" pitchFamily="2" charset="2"/>
              <a:buChar char="ü"/>
            </a:pPr>
            <a:r>
              <a:rPr lang="en-GB" sz="1400" i="1" dirty="0">
                <a:solidFill>
                  <a:schemeClr val="accent6"/>
                </a:solidFill>
              </a:rPr>
              <a:t>identify economic opportunities and then organize related trainings</a:t>
            </a:r>
            <a:endParaRPr lang="en-GB" sz="1400" dirty="0"/>
          </a:p>
          <a:p>
            <a:pPr marL="457200" indent="-457200">
              <a:buFont typeface="+mj-lt"/>
              <a:buAutoNum type="arabicPeriod"/>
            </a:pPr>
            <a:r>
              <a:rPr lang="en-GB" sz="1800" dirty="0"/>
              <a:t>TREE within existing vocational training systems</a:t>
            </a:r>
          </a:p>
          <a:p>
            <a:pPr marL="857250" lvl="1" indent="-457200">
              <a:buFont typeface="Wingdings" panose="05000000000000000000" pitchFamily="2" charset="2"/>
              <a:buChar char="ü"/>
            </a:pPr>
            <a:r>
              <a:rPr lang="en-GB" sz="1400" i="1" dirty="0">
                <a:solidFill>
                  <a:schemeClr val="accent6"/>
                </a:solidFill>
              </a:rPr>
              <a:t>Integrate TREE methodology in vocational training systems (programmes, teaching methods, training based on economic opportunities, post-training support) </a:t>
            </a:r>
            <a:endParaRPr lang="en-GB" sz="1400" dirty="0"/>
          </a:p>
          <a:p>
            <a:pPr marL="457200" indent="-457200">
              <a:buFont typeface="+mj-lt"/>
              <a:buAutoNum type="arabicPeriod"/>
            </a:pPr>
            <a:r>
              <a:rPr lang="en-GB" sz="1800" dirty="0"/>
              <a:t>Developing an integrated network of post-training support services ensuring that new businesses formalize</a:t>
            </a:r>
          </a:p>
          <a:p>
            <a:pPr marL="457200" indent="-457200">
              <a:buFont typeface="+mj-lt"/>
              <a:buAutoNum type="arabicPeriod"/>
            </a:pPr>
            <a:r>
              <a:rPr lang="en-GB" sz="1800" dirty="0"/>
              <a:t>Promoting decent work and equal opportunities, through training and post-training services </a:t>
            </a:r>
          </a:p>
          <a:p>
            <a:r>
              <a:rPr lang="en-GB" dirty="0"/>
              <a:t>       </a:t>
            </a:r>
          </a:p>
          <a:p>
            <a:endParaRPr lang="en-GB" dirty="0"/>
          </a:p>
        </p:txBody>
      </p:sp>
    </p:spTree>
    <p:extLst>
      <p:ext uri="{BB962C8B-B14F-4D97-AF65-F5344CB8AC3E}">
        <p14:creationId xmlns:p14="http://schemas.microsoft.com/office/powerpoint/2010/main" val="44405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3960" y="353693"/>
            <a:ext cx="8488754" cy="720080"/>
          </a:xfrm>
        </p:spPr>
        <p:txBody>
          <a:bodyPr/>
          <a:lstStyle/>
          <a:p>
            <a:r>
              <a:rPr lang="en-GB" sz="2400" dirty="0"/>
              <a:t>Institutionalization of TREE in the Philippines</a:t>
            </a:r>
          </a:p>
        </p:txBody>
      </p:sp>
      <p:sp>
        <p:nvSpPr>
          <p:cNvPr id="4" name="Content Placeholder 3"/>
          <p:cNvSpPr>
            <a:spLocks noGrp="1"/>
          </p:cNvSpPr>
          <p:nvPr>
            <p:ph sz="quarter" idx="13"/>
          </p:nvPr>
        </p:nvSpPr>
        <p:spPr>
          <a:xfrm>
            <a:off x="672030" y="1272235"/>
            <a:ext cx="5540294" cy="4749053"/>
          </a:xfrm>
        </p:spPr>
        <p:txBody>
          <a:bodyPr/>
          <a:lstStyle/>
          <a:p>
            <a:r>
              <a:rPr lang="en-GB" sz="1600" dirty="0"/>
              <a:t>Applicability of TREE in the Mindanao region</a:t>
            </a:r>
          </a:p>
          <a:p>
            <a:r>
              <a:rPr lang="en-GB" sz="1600" dirty="0"/>
              <a:t>Comprehensive approach to employment or self-employment and rural economic development</a:t>
            </a:r>
          </a:p>
          <a:p>
            <a:r>
              <a:rPr lang="en-GB" sz="1600" dirty="0"/>
              <a:t>From training tool to strategy for rural or local economic development</a:t>
            </a:r>
          </a:p>
          <a:p>
            <a:r>
              <a:rPr lang="en-GB" sz="1600" dirty="0"/>
              <a:t>Continuous utilization of TREE tools and methodology by training providers in the region:</a:t>
            </a:r>
          </a:p>
          <a:p>
            <a:pPr lvl="1"/>
            <a:r>
              <a:rPr lang="en-GB" sz="1600" i="1" dirty="0"/>
              <a:t>TESDA-ARMM</a:t>
            </a:r>
          </a:p>
          <a:p>
            <a:pPr lvl="1"/>
            <a:r>
              <a:rPr lang="en-GB" sz="1600" i="1" dirty="0"/>
              <a:t>Other vocational training providers</a:t>
            </a:r>
          </a:p>
          <a:p>
            <a:r>
              <a:rPr lang="en-GB" sz="1600" dirty="0"/>
              <a:t>ILO can play a mediation role in coordinating stakeholders </a:t>
            </a:r>
          </a:p>
          <a:p>
            <a:endParaRPr lang="en-GB" sz="1600" dirty="0"/>
          </a:p>
        </p:txBody>
      </p:sp>
      <p:pic>
        <p:nvPicPr>
          <p:cNvPr id="9" name="Picture 4" descr="Risultati immagini per youtube logo transparent backgrou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3538" y="6219750"/>
            <a:ext cx="1148850" cy="6382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999656" y="6308043"/>
            <a:ext cx="6912768" cy="461665"/>
          </a:xfrm>
          <a:prstGeom prst="rect">
            <a:avLst/>
          </a:prstGeom>
        </p:spPr>
        <p:txBody>
          <a:bodyPr wrap="square">
            <a:spAutoFit/>
          </a:bodyPr>
          <a:lstStyle/>
          <a:p>
            <a:r>
              <a:rPr lang="en-GB" sz="1200" dirty="0"/>
              <a:t>Breaking Through Poverty: The TREE Project in the Philippines</a:t>
            </a:r>
          </a:p>
          <a:p>
            <a:r>
              <a:rPr lang="en-GB" sz="1200" dirty="0">
                <a:hlinkClick r:id="rId4"/>
              </a:rPr>
              <a:t>https://www.youtube.com/watch?v=QRcUA_kGISQ</a:t>
            </a:r>
            <a:r>
              <a:rPr lang="en-GB" sz="1200" dirty="0"/>
              <a:t> </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2322" y="1339491"/>
            <a:ext cx="4427984" cy="3411376"/>
          </a:xfrm>
          <a:prstGeom prst="rect">
            <a:avLst/>
          </a:prstGeom>
        </p:spPr>
      </p:pic>
    </p:spTree>
    <p:extLst>
      <p:ext uri="{BB962C8B-B14F-4D97-AF65-F5344CB8AC3E}">
        <p14:creationId xmlns:p14="http://schemas.microsoft.com/office/powerpoint/2010/main" val="243861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2B5E-14EF-4AB3-8CD3-C21D889604EC}"/>
              </a:ext>
            </a:extLst>
          </p:cNvPr>
          <p:cNvSpPr>
            <a:spLocks noGrp="1"/>
          </p:cNvSpPr>
          <p:nvPr>
            <p:ph type="title"/>
          </p:nvPr>
        </p:nvSpPr>
        <p:spPr/>
        <p:txBody>
          <a:bodyPr/>
          <a:lstStyle/>
          <a:p>
            <a:r>
              <a:rPr lang="fr-FR" sz="2800" dirty="0" err="1"/>
              <a:t>TREEpedia</a:t>
            </a:r>
            <a:endParaRPr lang="en-GB" dirty="0"/>
          </a:p>
        </p:txBody>
      </p:sp>
      <p:sp>
        <p:nvSpPr>
          <p:cNvPr id="3" name="Content Placeholder 2">
            <a:extLst>
              <a:ext uri="{FF2B5EF4-FFF2-40B4-BE49-F238E27FC236}">
                <a16:creationId xmlns:a16="http://schemas.microsoft.com/office/drawing/2014/main" id="{11B09F9D-5445-4430-A4AE-9075F08E7F22}"/>
              </a:ext>
            </a:extLst>
          </p:cNvPr>
          <p:cNvSpPr>
            <a:spLocks noGrp="1"/>
          </p:cNvSpPr>
          <p:nvPr>
            <p:ph idx="1"/>
          </p:nvPr>
        </p:nvSpPr>
        <p:spPr>
          <a:xfrm>
            <a:off x="490538" y="2115433"/>
            <a:ext cx="10157409" cy="2069766"/>
          </a:xfrm>
        </p:spPr>
        <p:txBody>
          <a:bodyPr/>
          <a:lstStyle/>
          <a:p>
            <a:pPr lvl="1">
              <a:spcAft>
                <a:spcPts val="1200"/>
              </a:spcAft>
            </a:pPr>
            <a:r>
              <a:rPr lang="en-GB" dirty="0"/>
              <a:t>The </a:t>
            </a:r>
            <a:r>
              <a:rPr lang="en-GB" dirty="0" err="1"/>
              <a:t>TREEpedia</a:t>
            </a:r>
            <a:r>
              <a:rPr lang="en-GB" dirty="0"/>
              <a:t> digital tool makes the TREE methodology more user-oriented, accessible and easier to share. </a:t>
            </a:r>
          </a:p>
          <a:p>
            <a:pPr lvl="1">
              <a:spcAft>
                <a:spcPts val="1200"/>
              </a:spcAft>
            </a:pPr>
            <a:r>
              <a:rPr lang="en-GB" dirty="0"/>
              <a:t>It includes a summary of the methodology (26 pages), 6 instructional videos and over 60 hands-on tools to support its implementation and any community-based rural development programmes.</a:t>
            </a:r>
            <a:endParaRPr lang="fr-FR" b="1" dirty="0">
              <a:solidFill>
                <a:schemeClr val="accent2"/>
              </a:solidFill>
              <a:hlinkClick r:id="rId2">
                <a:extLst>
                  <a:ext uri="{A12FA001-AC4F-418D-AE19-62706E023703}">
                    <ahyp:hlinkClr xmlns:ahyp="http://schemas.microsoft.com/office/drawing/2018/hyperlinkcolor" val="tx"/>
                  </a:ext>
                </a:extLst>
              </a:hlinkClick>
            </a:endParaRPr>
          </a:p>
          <a:p>
            <a:pPr lvl="1" algn="r">
              <a:spcAft>
                <a:spcPts val="1200"/>
              </a:spcAft>
            </a:pPr>
            <a:r>
              <a:rPr lang="fr-FR" b="1" dirty="0">
                <a:solidFill>
                  <a:schemeClr val="accent2"/>
                </a:solidFill>
                <a:hlinkClick r:id="rId2"/>
              </a:rPr>
              <a:t>Link</a:t>
            </a:r>
            <a:endParaRPr lang="en-GB" dirty="0"/>
          </a:p>
        </p:txBody>
      </p:sp>
      <p:sp>
        <p:nvSpPr>
          <p:cNvPr id="4" name="Date Placeholder 3">
            <a:extLst>
              <a:ext uri="{FF2B5EF4-FFF2-40B4-BE49-F238E27FC236}">
                <a16:creationId xmlns:a16="http://schemas.microsoft.com/office/drawing/2014/main" id="{9F50FBC3-7AFA-44E0-B489-6B96C38CDB30}"/>
              </a:ext>
            </a:extLst>
          </p:cNvPr>
          <p:cNvSpPr>
            <a:spLocks noGrp="1"/>
          </p:cNvSpPr>
          <p:nvPr>
            <p:ph type="dt" sz="half" idx="10"/>
          </p:nvPr>
        </p:nvSpPr>
        <p:spPr/>
        <p:txBody>
          <a:bodyPr/>
          <a:lstStyle/>
          <a:p>
            <a:r>
              <a:rPr lang="en-GB"/>
              <a:t>Date: Monday / 01 / October / 2019</a:t>
            </a:r>
          </a:p>
        </p:txBody>
      </p:sp>
      <p:pic>
        <p:nvPicPr>
          <p:cNvPr id="3076" name="Picture 4">
            <a:extLst>
              <a:ext uri="{FF2B5EF4-FFF2-40B4-BE49-F238E27FC236}">
                <a16:creationId xmlns:a16="http://schemas.microsoft.com/office/drawing/2014/main" id="{9D837D9A-278D-4B0E-9E7F-62562278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3903303"/>
            <a:ext cx="730567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6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D20-C1DD-430D-BD17-8C623BEC9E4A}"/>
              </a:ext>
            </a:extLst>
          </p:cNvPr>
          <p:cNvSpPr>
            <a:spLocks noGrp="1"/>
          </p:cNvSpPr>
          <p:nvPr>
            <p:ph type="title"/>
          </p:nvPr>
        </p:nvSpPr>
        <p:spPr/>
        <p:txBody>
          <a:bodyPr/>
          <a:lstStyle/>
          <a:p>
            <a:r>
              <a:rPr lang="en-GB" dirty="0"/>
              <a:t>Why?</a:t>
            </a:r>
          </a:p>
        </p:txBody>
      </p:sp>
      <p:sp>
        <p:nvSpPr>
          <p:cNvPr id="3" name="Content Placeholder 2">
            <a:extLst>
              <a:ext uri="{FF2B5EF4-FFF2-40B4-BE49-F238E27FC236}">
                <a16:creationId xmlns:a16="http://schemas.microsoft.com/office/drawing/2014/main" id="{9F40C7E3-748C-468F-A204-42BBFFB0F10A}"/>
              </a:ext>
            </a:extLst>
          </p:cNvPr>
          <p:cNvSpPr>
            <a:spLocks noGrp="1"/>
          </p:cNvSpPr>
          <p:nvPr>
            <p:ph idx="1"/>
          </p:nvPr>
        </p:nvSpPr>
        <p:spPr>
          <a:xfrm>
            <a:off x="7429500" y="2143195"/>
            <a:ext cx="3581400" cy="1972469"/>
          </a:xfrm>
        </p:spPr>
        <p:txBody>
          <a:bodyPr/>
          <a:lstStyle/>
          <a:p>
            <a:pPr lvl="1" algn="ctr">
              <a:spcAft>
                <a:spcPts val="1200"/>
              </a:spcAft>
            </a:pPr>
            <a:r>
              <a:rPr lang="en-GB" sz="2400" i="1" dirty="0"/>
              <a:t>Most informal economy workers and entrepreneurs live in rural areas, often in extreme poverty and insecurity</a:t>
            </a:r>
          </a:p>
        </p:txBody>
      </p:sp>
      <p:sp>
        <p:nvSpPr>
          <p:cNvPr id="4" name="Date Placeholder 3">
            <a:extLst>
              <a:ext uri="{FF2B5EF4-FFF2-40B4-BE49-F238E27FC236}">
                <a16:creationId xmlns:a16="http://schemas.microsoft.com/office/drawing/2014/main" id="{9994DA8B-1850-45C5-983B-EDC1BCCEB808}"/>
              </a:ext>
            </a:extLst>
          </p:cNvPr>
          <p:cNvSpPr>
            <a:spLocks noGrp="1"/>
          </p:cNvSpPr>
          <p:nvPr>
            <p:ph type="dt" sz="half" idx="10"/>
          </p:nvPr>
        </p:nvSpPr>
        <p:spPr/>
        <p:txBody>
          <a:bodyPr/>
          <a:lstStyle/>
          <a:p>
            <a:r>
              <a:rPr lang="en-GB"/>
              <a:t>Date: Monday / 01 / October / 2019</a:t>
            </a:r>
          </a:p>
        </p:txBody>
      </p:sp>
      <p:pic>
        <p:nvPicPr>
          <p:cNvPr id="10" name="Picture 4" descr="Risultati immagini per rural workers ILO">
            <a:extLst>
              <a:ext uri="{FF2B5EF4-FFF2-40B4-BE49-F238E27FC236}">
                <a16:creationId xmlns:a16="http://schemas.microsoft.com/office/drawing/2014/main" id="{9F0115CB-7334-739F-5039-1B9764F65F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538" y="1951831"/>
            <a:ext cx="6584878" cy="43920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D8E695B-2553-EA58-067F-1577AF6D0D6E}"/>
              </a:ext>
            </a:extLst>
          </p:cNvPr>
          <p:cNvSpPr txBox="1"/>
          <p:nvPr/>
        </p:nvSpPr>
        <p:spPr bwMode="auto">
          <a:xfrm>
            <a:off x="7496175" y="4391640"/>
            <a:ext cx="4113384" cy="646331"/>
          </a:xfrm>
          <a:prstGeom prst="rect">
            <a:avLst/>
          </a:prstGeom>
          <a:noFill/>
          <a:ln w="9525">
            <a:noFill/>
            <a:miter lim="800000"/>
            <a:headEnd/>
            <a:tailEnd/>
          </a:ln>
          <a:effectLst/>
        </p:spPr>
        <p:txBody>
          <a:bodyPr wrap="square" rtlCol="0" anchor="ctr">
            <a:spAutoFit/>
          </a:bodyPr>
          <a:lstStyle/>
          <a:p>
            <a:pPr eaLnBrk="1" hangingPunct="1"/>
            <a:r>
              <a:rPr lang="en-GB" sz="1200" dirty="0">
                <a:latin typeface="Arial" panose="020B0604020202020204" pitchFamily="34" charset="0"/>
                <a:cs typeface="Arial" panose="020B0604020202020204" pitchFamily="34" charset="0"/>
              </a:rPr>
              <a:t>ILO Rural policy brief</a:t>
            </a:r>
          </a:p>
          <a:p>
            <a:pPr eaLnBrk="1" hangingPunct="1"/>
            <a:r>
              <a:rPr lang="en-GB" sz="1200" dirty="0">
                <a:latin typeface="Arial" panose="020B0604020202020204" pitchFamily="34" charset="0"/>
                <a:cs typeface="Arial" panose="020B0604020202020204" pitchFamily="34" charset="0"/>
                <a:hlinkClick r:id="rId4"/>
              </a:rPr>
              <a:t>https://www.ilo.org/wcmsp5/groups/public/---ed_emp/documents/publication/wcms_182737.pdf</a:t>
            </a:r>
            <a:r>
              <a:rPr lang="en-GB"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0927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D20-C1DD-430D-BD17-8C623BEC9E4A}"/>
              </a:ext>
            </a:extLst>
          </p:cNvPr>
          <p:cNvSpPr>
            <a:spLocks noGrp="1"/>
          </p:cNvSpPr>
          <p:nvPr>
            <p:ph type="title"/>
          </p:nvPr>
        </p:nvSpPr>
        <p:spPr/>
        <p:txBody>
          <a:bodyPr/>
          <a:lstStyle/>
          <a:p>
            <a:r>
              <a:rPr lang="en-GB" dirty="0"/>
              <a:t>What is TREE?</a:t>
            </a:r>
          </a:p>
        </p:txBody>
      </p:sp>
      <p:sp>
        <p:nvSpPr>
          <p:cNvPr id="3" name="Content Placeholder 2">
            <a:extLst>
              <a:ext uri="{FF2B5EF4-FFF2-40B4-BE49-F238E27FC236}">
                <a16:creationId xmlns:a16="http://schemas.microsoft.com/office/drawing/2014/main" id="{9F40C7E3-748C-468F-A204-42BBFFB0F10A}"/>
              </a:ext>
            </a:extLst>
          </p:cNvPr>
          <p:cNvSpPr>
            <a:spLocks noGrp="1"/>
          </p:cNvSpPr>
          <p:nvPr>
            <p:ph idx="1"/>
          </p:nvPr>
        </p:nvSpPr>
        <p:spPr>
          <a:xfrm>
            <a:off x="490538" y="1951831"/>
            <a:ext cx="9460984" cy="2886870"/>
          </a:xfrm>
        </p:spPr>
        <p:txBody>
          <a:bodyPr/>
          <a:lstStyle/>
          <a:p>
            <a:pPr lvl="1">
              <a:spcAft>
                <a:spcPts val="1200"/>
              </a:spcAft>
            </a:pPr>
            <a:r>
              <a:rPr lang="en-US" b="1" dirty="0"/>
              <a:t>Training for Rural Economic Empowerment (TREE) </a:t>
            </a:r>
            <a:r>
              <a:rPr lang="en-US" dirty="0"/>
              <a:t>is a methodology for promoting the economic empowerment of the rural poor.</a:t>
            </a:r>
          </a:p>
          <a:p>
            <a:pPr lvl="1">
              <a:spcAft>
                <a:spcPts val="1200"/>
              </a:spcAft>
            </a:pPr>
            <a:r>
              <a:rPr lang="en-US" dirty="0"/>
              <a:t>Implemented in 20 countries: Bangladesh, Benin, Burkina Faso, RCA, Congo, RDC, Egypt, Indonesia, Liberia, Madagascar, Mozambique, Niger, Pacific Island, Pakistan, Philippines, Sri Lanka, Timor-Leste, Tunisia, Vietnam et Zimbabwe.</a:t>
            </a:r>
          </a:p>
          <a:p>
            <a:pPr lvl="1">
              <a:spcAft>
                <a:spcPts val="1200"/>
              </a:spcAft>
            </a:pPr>
            <a:r>
              <a:rPr lang="en-GB" dirty="0"/>
              <a:t>TREE’s strength is its </a:t>
            </a:r>
            <a:r>
              <a:rPr lang="en-GB" b="1" dirty="0"/>
              <a:t>comprehensive and </a:t>
            </a:r>
            <a:r>
              <a:rPr lang="en-GB" b="1" u="sng" dirty="0"/>
              <a:t>community-based approach </a:t>
            </a:r>
            <a:r>
              <a:rPr lang="en-GB" dirty="0"/>
              <a:t>to developing and delivering training programmes.</a:t>
            </a:r>
            <a:endParaRPr lang="en-US" dirty="0"/>
          </a:p>
        </p:txBody>
      </p:sp>
      <p:sp>
        <p:nvSpPr>
          <p:cNvPr id="4" name="Date Placeholder 3">
            <a:extLst>
              <a:ext uri="{FF2B5EF4-FFF2-40B4-BE49-F238E27FC236}">
                <a16:creationId xmlns:a16="http://schemas.microsoft.com/office/drawing/2014/main" id="{9994DA8B-1850-45C5-983B-EDC1BCCEB808}"/>
              </a:ext>
            </a:extLst>
          </p:cNvPr>
          <p:cNvSpPr>
            <a:spLocks noGrp="1"/>
          </p:cNvSpPr>
          <p:nvPr>
            <p:ph type="dt" sz="half" idx="10"/>
          </p:nvPr>
        </p:nvSpPr>
        <p:spPr/>
        <p:txBody>
          <a:bodyPr/>
          <a:lstStyle/>
          <a:p>
            <a:r>
              <a:rPr lang="en-GB"/>
              <a:t>Date: Monday / 01 / October / 2019</a:t>
            </a:r>
          </a:p>
        </p:txBody>
      </p:sp>
      <p:pic>
        <p:nvPicPr>
          <p:cNvPr id="7" name="Picture 6">
            <a:extLst>
              <a:ext uri="{FF2B5EF4-FFF2-40B4-BE49-F238E27FC236}">
                <a16:creationId xmlns:a16="http://schemas.microsoft.com/office/drawing/2014/main" id="{938E554B-7304-421C-BC77-F56EE3871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10800" y="-1"/>
            <a:ext cx="1981200" cy="6864713"/>
          </a:xfrm>
          <a:prstGeom prst="rect">
            <a:avLst/>
          </a:prstGeom>
        </p:spPr>
      </p:pic>
      <p:sp>
        <p:nvSpPr>
          <p:cNvPr id="5" name="TextBox 4">
            <a:extLst>
              <a:ext uri="{FF2B5EF4-FFF2-40B4-BE49-F238E27FC236}">
                <a16:creationId xmlns:a16="http://schemas.microsoft.com/office/drawing/2014/main" id="{7D4F846A-0E55-652A-E12D-B7E3114583EC}"/>
              </a:ext>
            </a:extLst>
          </p:cNvPr>
          <p:cNvSpPr txBox="1"/>
          <p:nvPr/>
        </p:nvSpPr>
        <p:spPr bwMode="auto">
          <a:xfrm>
            <a:off x="3909924" y="5115911"/>
            <a:ext cx="4654353" cy="738664"/>
          </a:xfrm>
          <a:prstGeom prst="rect">
            <a:avLst/>
          </a:prstGeom>
          <a:noFill/>
          <a:ln w="9525">
            <a:noFill/>
            <a:miter lim="800000"/>
            <a:headEnd/>
            <a:tailEnd/>
          </a:ln>
          <a:effectLst/>
        </p:spPr>
        <p:txBody>
          <a:bodyPr wrap="square" rtlCol="0" anchor="ctr">
            <a:spAutoFit/>
          </a:bodyPr>
          <a:lstStyle/>
          <a:p>
            <a:pPr eaLnBrk="1" hangingPunct="1"/>
            <a:r>
              <a:rPr lang="en-GB" sz="1400" b="1" dirty="0">
                <a:solidFill>
                  <a:srgbClr val="C00000"/>
                </a:solidFill>
                <a:latin typeface="+mj-lt"/>
                <a:cs typeface="Arial" charset="0"/>
              </a:rPr>
              <a:t>D</a:t>
            </a:r>
            <a:r>
              <a:rPr lang="en-GB" sz="1400" b="1" i="0" dirty="0">
                <a:solidFill>
                  <a:srgbClr val="C00000"/>
                </a:solidFill>
                <a:latin typeface="+mj-lt"/>
                <a:cs typeface="Arial" charset="0"/>
              </a:rPr>
              <a:t>esigned specifically for people in less developed, fragile and vulnerable contexts where access to services and economic opportunities is limited</a:t>
            </a:r>
          </a:p>
        </p:txBody>
      </p:sp>
      <p:grpSp>
        <p:nvGrpSpPr>
          <p:cNvPr id="6" name="Group 5">
            <a:extLst>
              <a:ext uri="{FF2B5EF4-FFF2-40B4-BE49-F238E27FC236}">
                <a16:creationId xmlns:a16="http://schemas.microsoft.com/office/drawing/2014/main" id="{9B67590E-3543-C436-1CC1-4309FB50CC14}"/>
              </a:ext>
            </a:extLst>
          </p:cNvPr>
          <p:cNvGrpSpPr/>
          <p:nvPr/>
        </p:nvGrpSpPr>
        <p:grpSpPr>
          <a:xfrm>
            <a:off x="2241747" y="5043982"/>
            <a:ext cx="1512168" cy="1080120"/>
            <a:chOff x="2251851" y="5157192"/>
            <a:chExt cx="1512168" cy="1080120"/>
          </a:xfrm>
        </p:grpSpPr>
        <p:sp>
          <p:nvSpPr>
            <p:cNvPr id="8" name="Cloud 7">
              <a:extLst>
                <a:ext uri="{FF2B5EF4-FFF2-40B4-BE49-F238E27FC236}">
                  <a16:creationId xmlns:a16="http://schemas.microsoft.com/office/drawing/2014/main" id="{105BF380-C515-D708-4D29-75D7C7D20340}"/>
                </a:ext>
              </a:extLst>
            </p:cNvPr>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A5B8D361-28C5-2AEB-5EBF-B2091AE14A34}"/>
                </a:ext>
              </a:extLst>
            </p:cNvPr>
            <p:cNvSpPr txBox="1"/>
            <p:nvPr/>
          </p:nvSpPr>
          <p:spPr bwMode="auto">
            <a:xfrm>
              <a:off x="2407860" y="5383010"/>
              <a:ext cx="1200150" cy="584775"/>
            </a:xfrm>
            <a:prstGeom prst="rect">
              <a:avLst/>
            </a:prstGeom>
            <a:noFill/>
            <a:ln w="9525">
              <a:noFill/>
              <a:miter lim="800000"/>
              <a:headEnd/>
              <a:tailEnd/>
            </a:ln>
            <a:effectLst/>
          </p:spPr>
          <p:txBody>
            <a:bodyPr wrap="square" rtlCol="0" anchor="ctr">
              <a:spAutoFit/>
            </a:bodyPr>
            <a:lstStyle/>
            <a:p>
              <a:pPr algn="ctr" eaLnBrk="1" hangingPunct="1"/>
              <a:r>
                <a:rPr lang="en-GB" sz="1600" b="1" i="0" dirty="0">
                  <a:solidFill>
                    <a:schemeClr val="bg1"/>
                  </a:solidFill>
                  <a:cs typeface="Arial" charset="0"/>
                </a:rPr>
                <a:t>Target audience</a:t>
              </a:r>
            </a:p>
          </p:txBody>
        </p:sp>
      </p:grpSp>
    </p:spTree>
    <p:extLst>
      <p:ext uri="{BB962C8B-B14F-4D97-AF65-F5344CB8AC3E}">
        <p14:creationId xmlns:p14="http://schemas.microsoft.com/office/powerpoint/2010/main" val="15158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D20-C1DD-430D-BD17-8C623BEC9E4A}"/>
              </a:ext>
            </a:extLst>
          </p:cNvPr>
          <p:cNvSpPr>
            <a:spLocks noGrp="1"/>
          </p:cNvSpPr>
          <p:nvPr>
            <p:ph type="title"/>
          </p:nvPr>
        </p:nvSpPr>
        <p:spPr>
          <a:xfrm>
            <a:off x="490538" y="1423195"/>
            <a:ext cx="9619233" cy="720000"/>
          </a:xfrm>
        </p:spPr>
        <p:txBody>
          <a:bodyPr/>
          <a:lstStyle/>
          <a:p>
            <a:r>
              <a:rPr lang="en-GB" dirty="0"/>
              <a:t>What makes TREE different from conventional vocational training programmes?</a:t>
            </a:r>
          </a:p>
        </p:txBody>
      </p:sp>
      <p:sp>
        <p:nvSpPr>
          <p:cNvPr id="3" name="Content Placeholder 2">
            <a:extLst>
              <a:ext uri="{FF2B5EF4-FFF2-40B4-BE49-F238E27FC236}">
                <a16:creationId xmlns:a16="http://schemas.microsoft.com/office/drawing/2014/main" id="{9F40C7E3-748C-468F-A204-42BBFFB0F10A}"/>
              </a:ext>
            </a:extLst>
          </p:cNvPr>
          <p:cNvSpPr>
            <a:spLocks noGrp="1"/>
          </p:cNvSpPr>
          <p:nvPr>
            <p:ph idx="1"/>
          </p:nvPr>
        </p:nvSpPr>
        <p:spPr>
          <a:xfrm>
            <a:off x="490538" y="2311425"/>
            <a:ext cx="9460984" cy="3287991"/>
          </a:xfrm>
        </p:spPr>
        <p:txBody>
          <a:bodyPr/>
          <a:lstStyle/>
          <a:p>
            <a:pPr marL="285750" lvl="1" indent="-285750">
              <a:spcAft>
                <a:spcPts val="1200"/>
              </a:spcAft>
              <a:buFont typeface="Arial" panose="020B0604020202020204" pitchFamily="34" charset="0"/>
              <a:buChar char="•"/>
            </a:pPr>
            <a:r>
              <a:rPr lang="en-GB" dirty="0"/>
              <a:t>it identifies potential </a:t>
            </a:r>
            <a:r>
              <a:rPr lang="en-GB" b="1" dirty="0"/>
              <a:t>income generating activities </a:t>
            </a:r>
            <a:r>
              <a:rPr lang="en-GB" dirty="0"/>
              <a:t>and assesses </a:t>
            </a:r>
            <a:r>
              <a:rPr lang="en-GB" b="1" dirty="0"/>
              <a:t>local economic opportunities </a:t>
            </a:r>
            <a:r>
              <a:rPr lang="en-GB" dirty="0"/>
              <a:t>before determining training needs</a:t>
            </a:r>
          </a:p>
          <a:p>
            <a:pPr marL="285750" lvl="1" indent="-285750">
              <a:spcAft>
                <a:spcPts val="1200"/>
              </a:spcAft>
              <a:buFont typeface="Arial" panose="020B0604020202020204" pitchFamily="34" charset="0"/>
              <a:buChar char="•"/>
            </a:pPr>
            <a:r>
              <a:rPr lang="en-GB" dirty="0"/>
              <a:t>it involves the </a:t>
            </a:r>
            <a:r>
              <a:rPr lang="en-GB" b="1" dirty="0"/>
              <a:t>local community and social partners at all stages</a:t>
            </a:r>
            <a:endParaRPr lang="en-GB" dirty="0"/>
          </a:p>
          <a:p>
            <a:pPr marL="285750" lvl="1" indent="-285750">
              <a:spcAft>
                <a:spcPts val="1200"/>
              </a:spcAft>
              <a:buFont typeface="Arial" panose="020B0604020202020204" pitchFamily="34" charset="0"/>
              <a:buChar char="•"/>
            </a:pPr>
            <a:r>
              <a:rPr lang="en-GB" dirty="0"/>
              <a:t>it ensures </a:t>
            </a:r>
            <a:r>
              <a:rPr lang="en-GB" b="1" dirty="0"/>
              <a:t>post-training support </a:t>
            </a:r>
            <a:r>
              <a:rPr lang="en-GB" dirty="0"/>
              <a:t>for beneficiaries to initiate sustainable income-generating activities, including access to technologies; access to financial services; helping in the formation of groups, associations and cooperatives; among other business development interventions</a:t>
            </a:r>
          </a:p>
          <a:p>
            <a:pPr marL="285750" lvl="1" indent="-285750">
              <a:spcAft>
                <a:spcPts val="1200"/>
              </a:spcAft>
              <a:buFont typeface="Arial" panose="020B0604020202020204" pitchFamily="34" charset="0"/>
              <a:buChar char="•"/>
            </a:pPr>
            <a:r>
              <a:rPr lang="en-GB" dirty="0"/>
              <a:t>designed to build on existing </a:t>
            </a:r>
            <a:r>
              <a:rPr lang="en-GB" b="1" dirty="0"/>
              <a:t>employment-creation programmes </a:t>
            </a:r>
            <a:r>
              <a:rPr lang="en-GB" dirty="0"/>
              <a:t>or targets</a:t>
            </a:r>
          </a:p>
        </p:txBody>
      </p:sp>
      <p:sp>
        <p:nvSpPr>
          <p:cNvPr id="4" name="Date Placeholder 3">
            <a:extLst>
              <a:ext uri="{FF2B5EF4-FFF2-40B4-BE49-F238E27FC236}">
                <a16:creationId xmlns:a16="http://schemas.microsoft.com/office/drawing/2014/main" id="{9994DA8B-1850-45C5-983B-EDC1BCCEB808}"/>
              </a:ext>
            </a:extLst>
          </p:cNvPr>
          <p:cNvSpPr>
            <a:spLocks noGrp="1"/>
          </p:cNvSpPr>
          <p:nvPr>
            <p:ph type="dt" sz="half" idx="10"/>
          </p:nvPr>
        </p:nvSpPr>
        <p:spPr/>
        <p:txBody>
          <a:bodyPr/>
          <a:lstStyle/>
          <a:p>
            <a:r>
              <a:rPr lang="en-GB"/>
              <a:t>Date: Monday / 01 / October / 2019</a:t>
            </a:r>
          </a:p>
        </p:txBody>
      </p:sp>
      <p:pic>
        <p:nvPicPr>
          <p:cNvPr id="7" name="Picture 6">
            <a:extLst>
              <a:ext uri="{FF2B5EF4-FFF2-40B4-BE49-F238E27FC236}">
                <a16:creationId xmlns:a16="http://schemas.microsoft.com/office/drawing/2014/main" id="{938E554B-7304-421C-BC77-F56EE3871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10800" y="-1"/>
            <a:ext cx="1981200" cy="6864713"/>
          </a:xfrm>
          <a:prstGeom prst="rect">
            <a:avLst/>
          </a:prstGeom>
        </p:spPr>
      </p:pic>
      <p:sp>
        <p:nvSpPr>
          <p:cNvPr id="10" name="TextBox 9">
            <a:extLst>
              <a:ext uri="{FF2B5EF4-FFF2-40B4-BE49-F238E27FC236}">
                <a16:creationId xmlns:a16="http://schemas.microsoft.com/office/drawing/2014/main" id="{519A7B8C-4C70-A7FE-7601-BE97DC711647}"/>
              </a:ext>
            </a:extLst>
          </p:cNvPr>
          <p:cNvSpPr txBox="1"/>
          <p:nvPr/>
        </p:nvSpPr>
        <p:spPr bwMode="auto">
          <a:xfrm>
            <a:off x="3909924" y="5603772"/>
            <a:ext cx="4654353" cy="523220"/>
          </a:xfrm>
          <a:prstGeom prst="rect">
            <a:avLst/>
          </a:prstGeom>
          <a:noFill/>
          <a:ln w="9525">
            <a:noFill/>
            <a:miter lim="800000"/>
            <a:headEnd/>
            <a:tailEnd/>
          </a:ln>
          <a:effectLst/>
        </p:spPr>
        <p:txBody>
          <a:bodyPr wrap="square" rtlCol="0" anchor="ctr">
            <a:spAutoFit/>
          </a:bodyPr>
          <a:lstStyle/>
          <a:p>
            <a:pPr eaLnBrk="1" hangingPunct="1"/>
            <a:r>
              <a:rPr lang="en-GB" sz="1400" b="1" i="0" dirty="0">
                <a:solidFill>
                  <a:srgbClr val="C00000"/>
                </a:solidFill>
                <a:latin typeface="+mj-lt"/>
                <a:cs typeface="Arial" charset="0"/>
              </a:rPr>
              <a:t>Skills training + Establishment of local enterprises + Community development </a:t>
            </a:r>
          </a:p>
        </p:txBody>
      </p:sp>
      <p:grpSp>
        <p:nvGrpSpPr>
          <p:cNvPr id="11" name="Group 10">
            <a:extLst>
              <a:ext uri="{FF2B5EF4-FFF2-40B4-BE49-F238E27FC236}">
                <a16:creationId xmlns:a16="http://schemas.microsoft.com/office/drawing/2014/main" id="{FD1B4841-1C4C-973D-87F7-57CBFE4B6E7E}"/>
              </a:ext>
            </a:extLst>
          </p:cNvPr>
          <p:cNvGrpSpPr/>
          <p:nvPr/>
        </p:nvGrpSpPr>
        <p:grpSpPr>
          <a:xfrm>
            <a:off x="2241747" y="5424121"/>
            <a:ext cx="1512168" cy="1080120"/>
            <a:chOff x="2251851" y="5157192"/>
            <a:chExt cx="1512168" cy="1080120"/>
          </a:xfrm>
        </p:grpSpPr>
        <p:sp>
          <p:nvSpPr>
            <p:cNvPr id="12" name="Cloud 11">
              <a:extLst>
                <a:ext uri="{FF2B5EF4-FFF2-40B4-BE49-F238E27FC236}">
                  <a16:creationId xmlns:a16="http://schemas.microsoft.com/office/drawing/2014/main" id="{B3ABD3BE-28CA-A2F9-CA72-D3DEB4CA9460}"/>
                </a:ext>
              </a:extLst>
            </p:cNvPr>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D8675A0A-9A72-43E1-E9F5-A9FF6C47DB87}"/>
                </a:ext>
              </a:extLst>
            </p:cNvPr>
            <p:cNvSpPr txBox="1"/>
            <p:nvPr/>
          </p:nvSpPr>
          <p:spPr bwMode="auto">
            <a:xfrm>
              <a:off x="2407860" y="5506120"/>
              <a:ext cx="1200150" cy="338554"/>
            </a:xfrm>
            <a:prstGeom prst="rect">
              <a:avLst/>
            </a:prstGeom>
            <a:noFill/>
            <a:ln w="9525">
              <a:noFill/>
              <a:miter lim="800000"/>
              <a:headEnd/>
              <a:tailEnd/>
            </a:ln>
            <a:effectLst/>
          </p:spPr>
          <p:txBody>
            <a:bodyPr wrap="square" rtlCol="0" anchor="ctr">
              <a:spAutoFit/>
            </a:bodyPr>
            <a:lstStyle/>
            <a:p>
              <a:pPr algn="ctr" eaLnBrk="1" hangingPunct="1"/>
              <a:r>
                <a:rPr lang="en-GB" sz="1600" b="1" i="0" dirty="0">
                  <a:solidFill>
                    <a:schemeClr val="bg1"/>
                  </a:solidFill>
                  <a:cs typeface="Arial" charset="0"/>
                </a:rPr>
                <a:t>Focus</a:t>
              </a:r>
            </a:p>
          </p:txBody>
        </p:sp>
      </p:grpSp>
    </p:spTree>
    <p:extLst>
      <p:ext uri="{BB962C8B-B14F-4D97-AF65-F5344CB8AC3E}">
        <p14:creationId xmlns:p14="http://schemas.microsoft.com/office/powerpoint/2010/main" val="88366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D20-C1DD-430D-BD17-8C623BEC9E4A}"/>
              </a:ext>
            </a:extLst>
          </p:cNvPr>
          <p:cNvSpPr>
            <a:spLocks noGrp="1"/>
          </p:cNvSpPr>
          <p:nvPr>
            <p:ph type="title"/>
          </p:nvPr>
        </p:nvSpPr>
        <p:spPr>
          <a:xfrm>
            <a:off x="490538" y="1423195"/>
            <a:ext cx="9619233" cy="720000"/>
          </a:xfrm>
        </p:spPr>
        <p:txBody>
          <a:bodyPr/>
          <a:lstStyle/>
          <a:p>
            <a:r>
              <a:rPr lang="en-GB" dirty="0"/>
              <a:t>What makes TREE different from conventional vocational training programmes?</a:t>
            </a:r>
          </a:p>
        </p:txBody>
      </p:sp>
      <p:sp>
        <p:nvSpPr>
          <p:cNvPr id="3" name="Content Placeholder 2">
            <a:extLst>
              <a:ext uri="{FF2B5EF4-FFF2-40B4-BE49-F238E27FC236}">
                <a16:creationId xmlns:a16="http://schemas.microsoft.com/office/drawing/2014/main" id="{9F40C7E3-748C-468F-A204-42BBFFB0F10A}"/>
              </a:ext>
            </a:extLst>
          </p:cNvPr>
          <p:cNvSpPr>
            <a:spLocks noGrp="1"/>
          </p:cNvSpPr>
          <p:nvPr>
            <p:ph idx="1"/>
          </p:nvPr>
        </p:nvSpPr>
        <p:spPr>
          <a:xfrm>
            <a:off x="490538" y="2311425"/>
            <a:ext cx="9460984" cy="4027730"/>
          </a:xfrm>
        </p:spPr>
        <p:txBody>
          <a:bodyPr/>
          <a:lstStyle/>
          <a:p>
            <a:pPr marL="285750" lvl="1" indent="-285750">
              <a:spcAft>
                <a:spcPts val="1200"/>
              </a:spcAft>
              <a:buFont typeface="Arial" panose="020B0604020202020204" pitchFamily="34" charset="0"/>
              <a:buChar char="•"/>
            </a:pPr>
            <a:r>
              <a:rPr lang="en-GB" dirty="0"/>
              <a:t>TREE usually targets areas experiencing the highest rates of poverty, informality and unemployment in a country, with a focus on fragile contexts </a:t>
            </a:r>
          </a:p>
          <a:p>
            <a:pPr marL="285750" lvl="1" indent="-285750">
              <a:spcAft>
                <a:spcPts val="1200"/>
              </a:spcAft>
              <a:buFont typeface="Arial" panose="020B0604020202020204" pitchFamily="34" charset="0"/>
              <a:buChar char="•"/>
            </a:pPr>
            <a:r>
              <a:rPr lang="en-GB" dirty="0"/>
              <a:t>It builds the capacity of local governments, training providers and private sector partners to implement the methodology</a:t>
            </a:r>
          </a:p>
          <a:p>
            <a:pPr marL="285750" lvl="1" indent="-285750">
              <a:spcAft>
                <a:spcPts val="1200"/>
              </a:spcAft>
              <a:buFont typeface="Arial" panose="020B0604020202020204" pitchFamily="34" charset="0"/>
              <a:buChar char="•"/>
            </a:pPr>
            <a:r>
              <a:rPr lang="en-GB" dirty="0"/>
              <a:t>A wide range of groups can benefit from the TREE methodology, specifically marginalized groups. Depending on the implementation strategy and target areas, these can include rural men and women, unemployed youth, people with disabilities, women and men with HIV/AIDS, ethnic minorities, refugees, demobilized soldiers, and men and women in crisis situations</a:t>
            </a:r>
          </a:p>
        </p:txBody>
      </p:sp>
      <p:sp>
        <p:nvSpPr>
          <p:cNvPr id="4" name="Date Placeholder 3">
            <a:extLst>
              <a:ext uri="{FF2B5EF4-FFF2-40B4-BE49-F238E27FC236}">
                <a16:creationId xmlns:a16="http://schemas.microsoft.com/office/drawing/2014/main" id="{9994DA8B-1850-45C5-983B-EDC1BCCEB808}"/>
              </a:ext>
            </a:extLst>
          </p:cNvPr>
          <p:cNvSpPr>
            <a:spLocks noGrp="1"/>
          </p:cNvSpPr>
          <p:nvPr>
            <p:ph type="dt" sz="half" idx="10"/>
          </p:nvPr>
        </p:nvSpPr>
        <p:spPr/>
        <p:txBody>
          <a:bodyPr/>
          <a:lstStyle/>
          <a:p>
            <a:r>
              <a:rPr lang="en-GB"/>
              <a:t>Date: Monday / 01 / October / 2019</a:t>
            </a:r>
          </a:p>
        </p:txBody>
      </p:sp>
      <p:pic>
        <p:nvPicPr>
          <p:cNvPr id="7" name="Picture 6">
            <a:extLst>
              <a:ext uri="{FF2B5EF4-FFF2-40B4-BE49-F238E27FC236}">
                <a16:creationId xmlns:a16="http://schemas.microsoft.com/office/drawing/2014/main" id="{938E554B-7304-421C-BC77-F56EE38711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10800" y="-1"/>
            <a:ext cx="1981200" cy="6864713"/>
          </a:xfrm>
          <a:prstGeom prst="rect">
            <a:avLst/>
          </a:prstGeom>
        </p:spPr>
      </p:pic>
    </p:spTree>
    <p:extLst>
      <p:ext uri="{BB962C8B-B14F-4D97-AF65-F5344CB8AC3E}">
        <p14:creationId xmlns:p14="http://schemas.microsoft.com/office/powerpoint/2010/main" val="60412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7744" y="6026539"/>
            <a:ext cx="5956820" cy="588383"/>
          </a:xfrm>
        </p:spPr>
        <p:txBody>
          <a:bodyPr>
            <a:normAutofit/>
          </a:bodyPr>
          <a:lstStyle/>
          <a:p>
            <a:r>
              <a:rPr lang="en-GB" sz="1500" dirty="0">
                <a:solidFill>
                  <a:schemeClr val="accent6"/>
                </a:solidFill>
                <a:latin typeface="Arial" panose="020B0604020202020204" pitchFamily="34" charset="0"/>
                <a:cs typeface="Arial" panose="020B0604020202020204" pitchFamily="34" charset="0"/>
              </a:rPr>
              <a:t>What levels of interventions can be easily identified in your country?</a:t>
            </a:r>
          </a:p>
          <a:p>
            <a:endParaRPr lang="en-GB" sz="1500" dirty="0">
              <a:solidFill>
                <a:schemeClr val="accent6"/>
              </a:solidFill>
              <a:latin typeface="Arial" panose="020B0604020202020204" pitchFamily="34" charset="0"/>
              <a:cs typeface="Arial" panose="020B0604020202020204" pitchFamily="34" charset="0"/>
            </a:endParaRPr>
          </a:p>
          <a:p>
            <a:endParaRPr lang="en-GB" sz="1500" dirty="0">
              <a:solidFill>
                <a:schemeClr val="accent6"/>
              </a:solidFill>
              <a:latin typeface="Arial" panose="020B0604020202020204" pitchFamily="34" charset="0"/>
              <a:cs typeface="Arial" panose="020B0604020202020204" pitchFamily="34" charset="0"/>
            </a:endParaRPr>
          </a:p>
        </p:txBody>
      </p:sp>
      <p:graphicFrame>
        <p:nvGraphicFramePr>
          <p:cNvPr id="4" name="Diagram 3"/>
          <p:cNvGraphicFramePr/>
          <p:nvPr/>
        </p:nvGraphicFramePr>
        <p:xfrm>
          <a:off x="7665027" y="2625723"/>
          <a:ext cx="2813538" cy="2432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Arrow Connector 20"/>
          <p:cNvCxnSpPr/>
          <p:nvPr/>
        </p:nvCxnSpPr>
        <p:spPr>
          <a:xfrm flipV="1">
            <a:off x="3510768" y="2158324"/>
            <a:ext cx="764227" cy="1"/>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703512" y="5733256"/>
            <a:ext cx="1584176" cy="1008112"/>
            <a:chOff x="2251851" y="5157192"/>
            <a:chExt cx="1512168" cy="1080120"/>
          </a:xfrm>
        </p:grpSpPr>
        <p:sp>
          <p:nvSpPr>
            <p:cNvPr id="15" name="Cloud 14"/>
            <p:cNvSpPr/>
            <p:nvPr/>
          </p:nvSpPr>
          <p:spPr>
            <a:xfrm>
              <a:off x="2251851" y="5157192"/>
              <a:ext cx="1512168" cy="108012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6" name="TextBox 15"/>
            <p:cNvSpPr txBox="1"/>
            <p:nvPr/>
          </p:nvSpPr>
          <p:spPr bwMode="auto">
            <a:xfrm>
              <a:off x="2467875" y="5532372"/>
              <a:ext cx="1080120" cy="329761"/>
            </a:xfrm>
            <a:prstGeom prst="rect">
              <a:avLst/>
            </a:prstGeom>
            <a:noFill/>
            <a:ln w="9525">
              <a:noFill/>
              <a:miter lim="800000"/>
              <a:headEnd/>
              <a:tailEnd/>
            </a:ln>
            <a:effectLst/>
          </p:spPr>
          <p:txBody>
            <a:bodyPr wrap="square" rtlCol="0" anchor="ctr">
              <a:spAutoFit/>
            </a:bodyPr>
            <a:lstStyle/>
            <a:p>
              <a:pPr algn="ctr" eaLnBrk="1" hangingPunct="1"/>
              <a:r>
                <a:rPr lang="en-GB" sz="1400" b="1" dirty="0">
                  <a:solidFill>
                    <a:schemeClr val="bg1"/>
                  </a:solidFill>
                  <a:cs typeface="Arial" charset="0"/>
                </a:rPr>
                <a:t>Question</a:t>
              </a:r>
            </a:p>
          </p:txBody>
        </p:sp>
      </p:grpSp>
      <p:sp>
        <p:nvSpPr>
          <p:cNvPr id="9" name="Title 8">
            <a:extLst>
              <a:ext uri="{FF2B5EF4-FFF2-40B4-BE49-F238E27FC236}">
                <a16:creationId xmlns:a16="http://schemas.microsoft.com/office/drawing/2014/main" id="{899FCE82-4399-08B6-A16D-9C6C44A74D9A}"/>
              </a:ext>
            </a:extLst>
          </p:cNvPr>
          <p:cNvSpPr>
            <a:spLocks noGrp="1"/>
          </p:cNvSpPr>
          <p:nvPr>
            <p:ph type="title"/>
          </p:nvPr>
        </p:nvSpPr>
        <p:spPr>
          <a:xfrm>
            <a:off x="490538" y="1261616"/>
            <a:ext cx="11210924" cy="720000"/>
          </a:xfrm>
        </p:spPr>
        <p:txBody>
          <a:bodyPr/>
          <a:lstStyle/>
          <a:p>
            <a:r>
              <a:rPr lang="it-IT" b="1" dirty="0">
                <a:latin typeface="Arial" panose="020B0604020202020204" pitchFamily="34" charset="0"/>
                <a:cs typeface="Arial" panose="020B0604020202020204" pitchFamily="34" charset="0"/>
              </a:rPr>
              <a:t>TREE and </a:t>
            </a:r>
            <a:r>
              <a:rPr lang="en-GB" b="1" dirty="0">
                <a:latin typeface="Arial" panose="020B0604020202020204" pitchFamily="34" charset="0"/>
                <a:cs typeface="Arial" panose="020B0604020202020204" pitchFamily="34" charset="0"/>
              </a:rPr>
              <a:t>empowerment through a multi-level approach</a:t>
            </a:r>
            <a:endParaRPr lang="en-GB" dirty="0"/>
          </a:p>
        </p:txBody>
      </p:sp>
      <p:sp>
        <p:nvSpPr>
          <p:cNvPr id="10" name="TextBox 9">
            <a:extLst>
              <a:ext uri="{FF2B5EF4-FFF2-40B4-BE49-F238E27FC236}">
                <a16:creationId xmlns:a16="http://schemas.microsoft.com/office/drawing/2014/main" id="{C3EF40C4-240E-028D-D816-A8722C0B8643}"/>
              </a:ext>
            </a:extLst>
          </p:cNvPr>
          <p:cNvSpPr txBox="1"/>
          <p:nvPr/>
        </p:nvSpPr>
        <p:spPr>
          <a:xfrm>
            <a:off x="1772036" y="4404574"/>
            <a:ext cx="1617748" cy="584775"/>
          </a:xfrm>
          <a:prstGeom prst="rect">
            <a:avLst/>
          </a:prstGeom>
          <a:solidFill>
            <a:schemeClr val="bg1">
              <a:lumMod val="50000"/>
            </a:schemeClr>
          </a:solidFill>
        </p:spPr>
        <p:txBody>
          <a:bodyPr wrap="square" rtlCol="0">
            <a:spAutoFit/>
          </a:bodyPr>
          <a:lstStyle/>
          <a:p>
            <a:r>
              <a:rPr lang="en-GB" sz="1600" b="1" dirty="0">
                <a:solidFill>
                  <a:schemeClr val="bg1"/>
                </a:solidFill>
              </a:rPr>
              <a:t>MICRO </a:t>
            </a:r>
          </a:p>
          <a:p>
            <a:r>
              <a:rPr lang="en-GB" sz="1600" b="1" dirty="0">
                <a:solidFill>
                  <a:schemeClr val="bg1"/>
                </a:solidFill>
              </a:rPr>
              <a:t>LEVEL</a:t>
            </a:r>
          </a:p>
        </p:txBody>
      </p:sp>
      <p:sp>
        <p:nvSpPr>
          <p:cNvPr id="11" name="TextBox 10">
            <a:extLst>
              <a:ext uri="{FF2B5EF4-FFF2-40B4-BE49-F238E27FC236}">
                <a16:creationId xmlns:a16="http://schemas.microsoft.com/office/drawing/2014/main" id="{5D09B9C0-6577-E5D7-5673-94B6DE8CD561}"/>
              </a:ext>
            </a:extLst>
          </p:cNvPr>
          <p:cNvSpPr txBox="1"/>
          <p:nvPr/>
        </p:nvSpPr>
        <p:spPr>
          <a:xfrm>
            <a:off x="1772035" y="3233280"/>
            <a:ext cx="1617749" cy="584775"/>
          </a:xfrm>
          <a:prstGeom prst="rect">
            <a:avLst/>
          </a:prstGeom>
          <a:solidFill>
            <a:schemeClr val="bg1">
              <a:lumMod val="50000"/>
            </a:schemeClr>
          </a:solidFill>
        </p:spPr>
        <p:txBody>
          <a:bodyPr wrap="square" rtlCol="0">
            <a:spAutoFit/>
          </a:bodyPr>
          <a:lstStyle/>
          <a:p>
            <a:r>
              <a:rPr lang="en-GB" sz="1600" b="1" dirty="0">
                <a:solidFill>
                  <a:schemeClr val="bg1"/>
                </a:solidFill>
              </a:rPr>
              <a:t>MESO </a:t>
            </a:r>
          </a:p>
          <a:p>
            <a:r>
              <a:rPr lang="en-GB" sz="1600" b="1" dirty="0">
                <a:solidFill>
                  <a:schemeClr val="bg1"/>
                </a:solidFill>
              </a:rPr>
              <a:t>LEVEL</a:t>
            </a:r>
          </a:p>
        </p:txBody>
      </p:sp>
      <p:sp>
        <p:nvSpPr>
          <p:cNvPr id="12" name="TextBox 11">
            <a:extLst>
              <a:ext uri="{FF2B5EF4-FFF2-40B4-BE49-F238E27FC236}">
                <a16:creationId xmlns:a16="http://schemas.microsoft.com/office/drawing/2014/main" id="{62EDEA84-5BE0-3AF4-EF7B-B52C98B2A90E}"/>
              </a:ext>
            </a:extLst>
          </p:cNvPr>
          <p:cNvSpPr txBox="1"/>
          <p:nvPr/>
        </p:nvSpPr>
        <p:spPr>
          <a:xfrm>
            <a:off x="1772036" y="1897786"/>
            <a:ext cx="1617749" cy="584775"/>
          </a:xfrm>
          <a:prstGeom prst="rect">
            <a:avLst/>
          </a:prstGeom>
          <a:solidFill>
            <a:schemeClr val="bg1">
              <a:lumMod val="50000"/>
            </a:schemeClr>
          </a:solidFill>
        </p:spPr>
        <p:txBody>
          <a:bodyPr wrap="square" rtlCol="0">
            <a:spAutoFit/>
          </a:bodyPr>
          <a:lstStyle/>
          <a:p>
            <a:r>
              <a:rPr lang="en-GB" sz="1600" b="1" dirty="0">
                <a:solidFill>
                  <a:schemeClr val="bg1"/>
                </a:solidFill>
              </a:rPr>
              <a:t>MACRO </a:t>
            </a:r>
          </a:p>
          <a:p>
            <a:r>
              <a:rPr lang="en-GB" sz="1600" b="1" dirty="0">
                <a:solidFill>
                  <a:schemeClr val="bg1"/>
                </a:solidFill>
              </a:rPr>
              <a:t>LEVEL</a:t>
            </a:r>
          </a:p>
        </p:txBody>
      </p:sp>
      <p:sp>
        <p:nvSpPr>
          <p:cNvPr id="13" name="TextBox 12">
            <a:extLst>
              <a:ext uri="{FF2B5EF4-FFF2-40B4-BE49-F238E27FC236}">
                <a16:creationId xmlns:a16="http://schemas.microsoft.com/office/drawing/2014/main" id="{07323B49-FA01-9BC0-0253-F980CF1620CA}"/>
              </a:ext>
            </a:extLst>
          </p:cNvPr>
          <p:cNvSpPr txBox="1"/>
          <p:nvPr/>
        </p:nvSpPr>
        <p:spPr>
          <a:xfrm>
            <a:off x="4353542" y="4422152"/>
            <a:ext cx="3143776" cy="830997"/>
          </a:xfrm>
          <a:prstGeom prst="rect">
            <a:avLst/>
          </a:prstGeom>
          <a:solidFill>
            <a:schemeClr val="bg1">
              <a:lumMod val="50000"/>
            </a:schemeClr>
          </a:solidFill>
        </p:spPr>
        <p:txBody>
          <a:bodyPr wrap="square" rtlCol="0">
            <a:spAutoFit/>
          </a:bodyPr>
          <a:lstStyle/>
          <a:p>
            <a:r>
              <a:rPr lang="en-GB" sz="1600" b="1" dirty="0">
                <a:solidFill>
                  <a:schemeClr val="bg1"/>
                </a:solidFill>
              </a:rPr>
              <a:t>Identification of employment and income-generating opportunities</a:t>
            </a:r>
          </a:p>
        </p:txBody>
      </p:sp>
      <p:sp>
        <p:nvSpPr>
          <p:cNvPr id="20" name="TextBox 19">
            <a:extLst>
              <a:ext uri="{FF2B5EF4-FFF2-40B4-BE49-F238E27FC236}">
                <a16:creationId xmlns:a16="http://schemas.microsoft.com/office/drawing/2014/main" id="{78E88E56-670C-19F2-E15B-491A729B9F20}"/>
              </a:ext>
            </a:extLst>
          </p:cNvPr>
          <p:cNvSpPr txBox="1"/>
          <p:nvPr/>
        </p:nvSpPr>
        <p:spPr>
          <a:xfrm>
            <a:off x="4395978" y="1801624"/>
            <a:ext cx="3160020" cy="1077218"/>
          </a:xfrm>
          <a:prstGeom prst="rect">
            <a:avLst/>
          </a:prstGeom>
          <a:solidFill>
            <a:schemeClr val="bg1">
              <a:lumMod val="50000"/>
            </a:schemeClr>
          </a:solidFill>
        </p:spPr>
        <p:txBody>
          <a:bodyPr wrap="square" rtlCol="0">
            <a:spAutoFit/>
          </a:bodyPr>
          <a:lstStyle/>
          <a:p>
            <a:r>
              <a:rPr lang="en-GB" sz="1600" b="1" dirty="0">
                <a:solidFill>
                  <a:schemeClr val="bg1"/>
                </a:solidFill>
              </a:rPr>
              <a:t>Promoting a wider enabling environment is required for community-based development initiatives</a:t>
            </a:r>
          </a:p>
        </p:txBody>
      </p:sp>
      <p:sp>
        <p:nvSpPr>
          <p:cNvPr id="23" name="TextBox 22">
            <a:extLst>
              <a:ext uri="{FF2B5EF4-FFF2-40B4-BE49-F238E27FC236}">
                <a16:creationId xmlns:a16="http://schemas.microsoft.com/office/drawing/2014/main" id="{5A7E3A70-E69E-402D-C74B-125F56CE3668}"/>
              </a:ext>
            </a:extLst>
          </p:cNvPr>
          <p:cNvSpPr txBox="1"/>
          <p:nvPr/>
        </p:nvSpPr>
        <p:spPr>
          <a:xfrm>
            <a:off x="4361141" y="3111888"/>
            <a:ext cx="3175077" cy="1077218"/>
          </a:xfrm>
          <a:prstGeom prst="rect">
            <a:avLst/>
          </a:prstGeom>
          <a:solidFill>
            <a:schemeClr val="bg1">
              <a:lumMod val="50000"/>
            </a:schemeClr>
          </a:solidFill>
        </p:spPr>
        <p:txBody>
          <a:bodyPr wrap="square" rtlCol="0">
            <a:spAutoFit/>
          </a:bodyPr>
          <a:lstStyle/>
          <a:p>
            <a:r>
              <a:rPr lang="en-GB" sz="1600" b="1" dirty="0">
                <a:solidFill>
                  <a:schemeClr val="bg1"/>
                </a:solidFill>
              </a:rPr>
              <a:t>Design and delivery of appropriate training programmes and provision of post-training support</a:t>
            </a:r>
          </a:p>
        </p:txBody>
      </p:sp>
      <p:cxnSp>
        <p:nvCxnSpPr>
          <p:cNvPr id="2" name="Straight Arrow Connector 1">
            <a:extLst>
              <a:ext uri="{FF2B5EF4-FFF2-40B4-BE49-F238E27FC236}">
                <a16:creationId xmlns:a16="http://schemas.microsoft.com/office/drawing/2014/main" id="{513D70B3-5C99-51A5-D054-285842DFFC8A}"/>
              </a:ext>
            </a:extLst>
          </p:cNvPr>
          <p:cNvCxnSpPr/>
          <p:nvPr/>
        </p:nvCxnSpPr>
        <p:spPr>
          <a:xfrm flipV="1">
            <a:off x="3493349" y="3525573"/>
            <a:ext cx="764227" cy="1"/>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F318D46-BC16-A45E-554F-EDD03121DC34}"/>
              </a:ext>
            </a:extLst>
          </p:cNvPr>
          <p:cNvCxnSpPr/>
          <p:nvPr/>
        </p:nvCxnSpPr>
        <p:spPr>
          <a:xfrm flipV="1">
            <a:off x="3480286" y="4688167"/>
            <a:ext cx="764227" cy="1"/>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8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2D20-C1DD-430D-BD17-8C623BEC9E4A}"/>
              </a:ext>
            </a:extLst>
          </p:cNvPr>
          <p:cNvSpPr>
            <a:spLocks noGrp="1"/>
          </p:cNvSpPr>
          <p:nvPr>
            <p:ph type="title"/>
          </p:nvPr>
        </p:nvSpPr>
        <p:spPr/>
        <p:txBody>
          <a:bodyPr/>
          <a:lstStyle/>
          <a:p>
            <a:r>
              <a:rPr lang="en-GB" sz="2400" dirty="0"/>
              <a:t>TREE processes and mainstreamed elements</a:t>
            </a:r>
            <a:endParaRPr lang="en-GB" dirty="0"/>
          </a:p>
        </p:txBody>
      </p:sp>
      <p:sp>
        <p:nvSpPr>
          <p:cNvPr id="4" name="Date Placeholder 3">
            <a:extLst>
              <a:ext uri="{FF2B5EF4-FFF2-40B4-BE49-F238E27FC236}">
                <a16:creationId xmlns:a16="http://schemas.microsoft.com/office/drawing/2014/main" id="{9994DA8B-1850-45C5-983B-EDC1BCCEB808}"/>
              </a:ext>
            </a:extLst>
          </p:cNvPr>
          <p:cNvSpPr>
            <a:spLocks noGrp="1"/>
          </p:cNvSpPr>
          <p:nvPr>
            <p:ph type="dt" sz="half" idx="10"/>
          </p:nvPr>
        </p:nvSpPr>
        <p:spPr/>
        <p:txBody>
          <a:bodyPr/>
          <a:lstStyle/>
          <a:p>
            <a:r>
              <a:rPr lang="en-GB" dirty="0"/>
              <a:t>Date: Monday / 01 / October / 2019</a:t>
            </a:r>
          </a:p>
        </p:txBody>
      </p:sp>
      <p:sp>
        <p:nvSpPr>
          <p:cNvPr id="8" name="Rectangle 1">
            <a:extLst>
              <a:ext uri="{FF2B5EF4-FFF2-40B4-BE49-F238E27FC236}">
                <a16:creationId xmlns:a16="http://schemas.microsoft.com/office/drawing/2014/main" id="{6794B339-450F-47E7-8BED-ADF3C88E76A5}"/>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4" descr="Picture 052">
            <a:extLst>
              <a:ext uri="{FF2B5EF4-FFF2-40B4-BE49-F238E27FC236}">
                <a16:creationId xmlns:a16="http://schemas.microsoft.com/office/drawing/2014/main" id="{1F008514-0C89-4E53-BF93-B37A34951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897" y="3530546"/>
            <a:ext cx="3500103" cy="332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0AE9B2C-47F9-AF24-9B77-D317D5A25060}"/>
              </a:ext>
            </a:extLst>
          </p:cNvPr>
          <p:cNvPicPr>
            <a:picLocks noChangeAspect="1"/>
          </p:cNvPicPr>
          <p:nvPr/>
        </p:nvPicPr>
        <p:blipFill>
          <a:blip r:embed="rId4"/>
          <a:stretch>
            <a:fillRect/>
          </a:stretch>
        </p:blipFill>
        <p:spPr>
          <a:xfrm>
            <a:off x="490538" y="1269148"/>
            <a:ext cx="10943268" cy="2822693"/>
          </a:xfrm>
          <a:prstGeom prst="rect">
            <a:avLst/>
          </a:prstGeom>
        </p:spPr>
      </p:pic>
      <p:sp>
        <p:nvSpPr>
          <p:cNvPr id="10" name="Content Placeholder 2">
            <a:extLst>
              <a:ext uri="{FF2B5EF4-FFF2-40B4-BE49-F238E27FC236}">
                <a16:creationId xmlns:a16="http://schemas.microsoft.com/office/drawing/2014/main" id="{60B4A200-59AE-1C94-8ADD-740C7ECC87A4}"/>
              </a:ext>
            </a:extLst>
          </p:cNvPr>
          <p:cNvSpPr txBox="1">
            <a:spLocks/>
          </p:cNvSpPr>
          <p:nvPr/>
        </p:nvSpPr>
        <p:spPr>
          <a:xfrm>
            <a:off x="482984" y="4869160"/>
            <a:ext cx="8208912" cy="1009648"/>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defRPr/>
            </a:pPr>
            <a:r>
              <a:rPr lang="en-GB" b="0" dirty="0">
                <a:solidFill>
                  <a:schemeClr val="tx1"/>
                </a:solidFill>
              </a:rPr>
              <a:t>The methodology consists of a set of processes that guide the identification and implementation of income-generation opportunities and their articulation to local development initiatives. </a:t>
            </a:r>
          </a:p>
        </p:txBody>
      </p:sp>
      <p:grpSp>
        <p:nvGrpSpPr>
          <p:cNvPr id="13" name="Group 12">
            <a:extLst>
              <a:ext uri="{FF2B5EF4-FFF2-40B4-BE49-F238E27FC236}">
                <a16:creationId xmlns:a16="http://schemas.microsoft.com/office/drawing/2014/main" id="{61F6BFF0-A6BA-DD55-DD96-41D33D7C838D}"/>
              </a:ext>
            </a:extLst>
          </p:cNvPr>
          <p:cNvGrpSpPr/>
          <p:nvPr/>
        </p:nvGrpSpPr>
        <p:grpSpPr>
          <a:xfrm>
            <a:off x="595313" y="3530546"/>
            <a:ext cx="9729788" cy="1009648"/>
            <a:chOff x="703448" y="3429000"/>
            <a:chExt cx="9245987" cy="1440160"/>
          </a:xfrm>
        </p:grpSpPr>
        <p:sp>
          <p:nvSpPr>
            <p:cNvPr id="14" name="Left-Right Arrow 7">
              <a:extLst>
                <a:ext uri="{FF2B5EF4-FFF2-40B4-BE49-F238E27FC236}">
                  <a16:creationId xmlns:a16="http://schemas.microsoft.com/office/drawing/2014/main" id="{D392548B-1487-2A1A-00A9-4C858A835D91}"/>
                </a:ext>
              </a:extLst>
            </p:cNvPr>
            <p:cNvSpPr/>
            <p:nvPr/>
          </p:nvSpPr>
          <p:spPr>
            <a:xfrm>
              <a:off x="703448" y="3429000"/>
              <a:ext cx="9245987" cy="1440160"/>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E200B88-1135-AE5A-2207-01091479D596}"/>
                </a:ext>
              </a:extLst>
            </p:cNvPr>
            <p:cNvSpPr txBox="1"/>
            <p:nvPr/>
          </p:nvSpPr>
          <p:spPr bwMode="auto">
            <a:xfrm>
              <a:off x="1496429" y="3936966"/>
              <a:ext cx="7826021" cy="439013"/>
            </a:xfrm>
            <a:prstGeom prst="rect">
              <a:avLst/>
            </a:prstGeom>
            <a:noFill/>
            <a:ln w="9525">
              <a:noFill/>
              <a:miter lim="800000"/>
              <a:headEnd/>
              <a:tailEnd/>
            </a:ln>
            <a:effectLst/>
          </p:spPr>
          <p:txBody>
            <a:bodyPr wrap="square" rtlCol="0" anchor="ctr">
              <a:spAutoFit/>
            </a:bodyPr>
            <a:lstStyle/>
            <a:p>
              <a:pPr algn="ctr" eaLnBrk="1" hangingPunct="1"/>
              <a:r>
                <a:rPr lang="en-GB" sz="1400" b="1" i="0" noProof="0" dirty="0">
                  <a:solidFill>
                    <a:schemeClr val="bg1"/>
                  </a:solidFill>
                </a:rPr>
                <a:t>LOCAL ECONOMIC DEVELOPMENT, FOCUS ON INCLUSION</a:t>
              </a:r>
            </a:p>
          </p:txBody>
        </p:sp>
      </p:grpSp>
    </p:spTree>
    <p:extLst>
      <p:ext uri="{BB962C8B-B14F-4D97-AF65-F5344CB8AC3E}">
        <p14:creationId xmlns:p14="http://schemas.microsoft.com/office/powerpoint/2010/main" val="6299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5705" y="1702910"/>
            <a:ext cx="1962617" cy="577081"/>
          </a:xfrm>
          <a:prstGeom prst="rect">
            <a:avLst/>
          </a:prstGeom>
          <a:solidFill>
            <a:srgbClr val="75BC57"/>
          </a:solidFill>
        </p:spPr>
        <p:txBody>
          <a:bodyPr wrap="square" rtlCol="0">
            <a:spAutoFit/>
          </a:bodyPr>
          <a:lstStyle/>
          <a:p>
            <a:r>
              <a:rPr lang="en-GB" sz="1050" b="1" dirty="0"/>
              <a:t>Economic opportunities and training needs assessment</a:t>
            </a:r>
          </a:p>
        </p:txBody>
      </p:sp>
      <p:sp>
        <p:nvSpPr>
          <p:cNvPr id="9" name="TextBox 8"/>
          <p:cNvSpPr txBox="1"/>
          <p:nvPr/>
        </p:nvSpPr>
        <p:spPr>
          <a:xfrm>
            <a:off x="5147161" y="1690703"/>
            <a:ext cx="1856678" cy="415498"/>
          </a:xfrm>
          <a:prstGeom prst="rect">
            <a:avLst/>
          </a:prstGeom>
          <a:solidFill>
            <a:srgbClr val="A2C944"/>
          </a:solidFill>
        </p:spPr>
        <p:txBody>
          <a:bodyPr wrap="square" rtlCol="0">
            <a:spAutoFit/>
          </a:bodyPr>
          <a:lstStyle/>
          <a:p>
            <a:r>
              <a:rPr lang="en-GB" sz="1050" b="1" dirty="0"/>
              <a:t>Training design, </a:t>
            </a:r>
          </a:p>
          <a:p>
            <a:r>
              <a:rPr lang="en-GB" sz="1050" b="1" dirty="0"/>
              <a:t>Organization and delivery</a:t>
            </a:r>
          </a:p>
        </p:txBody>
      </p:sp>
      <p:sp>
        <p:nvSpPr>
          <p:cNvPr id="10" name="TextBox 9"/>
          <p:cNvSpPr txBox="1"/>
          <p:nvPr/>
        </p:nvSpPr>
        <p:spPr>
          <a:xfrm>
            <a:off x="7142678" y="1680806"/>
            <a:ext cx="2458838" cy="577081"/>
          </a:xfrm>
          <a:prstGeom prst="rect">
            <a:avLst/>
          </a:prstGeom>
          <a:solidFill>
            <a:srgbClr val="D7C430"/>
          </a:solidFill>
        </p:spPr>
        <p:txBody>
          <a:bodyPr wrap="square" rtlCol="0">
            <a:spAutoFit/>
          </a:bodyPr>
          <a:lstStyle/>
          <a:p>
            <a:r>
              <a:rPr lang="en-GB" sz="1050" b="1" dirty="0"/>
              <a:t>Post-training support for micro-enterprise development and wage employment</a:t>
            </a:r>
          </a:p>
        </p:txBody>
      </p:sp>
      <p:sp>
        <p:nvSpPr>
          <p:cNvPr id="13" name="TextBox 12"/>
          <p:cNvSpPr txBox="1"/>
          <p:nvPr/>
        </p:nvSpPr>
        <p:spPr>
          <a:xfrm>
            <a:off x="1067154" y="4324799"/>
            <a:ext cx="1856678" cy="253916"/>
          </a:xfrm>
          <a:prstGeom prst="rect">
            <a:avLst/>
          </a:prstGeom>
          <a:solidFill>
            <a:schemeClr val="accent6">
              <a:lumMod val="50000"/>
              <a:alpha val="76000"/>
            </a:schemeClr>
          </a:solidFill>
          <a:ln>
            <a:noFill/>
          </a:ln>
        </p:spPr>
        <p:txBody>
          <a:bodyPr wrap="square" rtlCol="0">
            <a:spAutoFit/>
          </a:bodyPr>
          <a:lstStyle/>
          <a:p>
            <a:pPr marL="214313" indent="-214313">
              <a:buFont typeface="Courier New" panose="02070309020205020404" pitchFamily="49" charset="0"/>
              <a:buChar char="o"/>
            </a:pPr>
            <a:r>
              <a:rPr lang="en-GB" sz="1050" dirty="0"/>
              <a:t>Capacity building</a:t>
            </a:r>
          </a:p>
        </p:txBody>
      </p:sp>
      <p:sp>
        <p:nvSpPr>
          <p:cNvPr id="14" name="TextBox 13"/>
          <p:cNvSpPr txBox="1"/>
          <p:nvPr/>
        </p:nvSpPr>
        <p:spPr>
          <a:xfrm>
            <a:off x="3068856" y="2367966"/>
            <a:ext cx="1939465" cy="707886"/>
          </a:xfrm>
          <a:prstGeom prst="rect">
            <a:avLst/>
          </a:prstGeom>
          <a:solidFill>
            <a:srgbClr val="75BC57">
              <a:alpha val="65000"/>
            </a:srgbClr>
          </a:solidFill>
        </p:spPr>
        <p:txBody>
          <a:bodyPr wrap="square" rtlCol="0">
            <a:spAutoFit/>
          </a:bodyPr>
          <a:lstStyle/>
          <a:p>
            <a:pPr marL="214313" indent="-214313">
              <a:buFont typeface="Courier New" panose="02070309020205020404" pitchFamily="49" charset="0"/>
              <a:buChar char="o"/>
            </a:pPr>
            <a:r>
              <a:rPr lang="en-GB" sz="1000" dirty="0"/>
              <a:t>Collection and analysis of information and assessment of labour market demand</a:t>
            </a:r>
          </a:p>
        </p:txBody>
      </p:sp>
      <p:sp>
        <p:nvSpPr>
          <p:cNvPr id="15" name="TextBox 14"/>
          <p:cNvSpPr txBox="1"/>
          <p:nvPr/>
        </p:nvSpPr>
        <p:spPr>
          <a:xfrm>
            <a:off x="3045704" y="3141333"/>
            <a:ext cx="1962616" cy="553998"/>
          </a:xfrm>
          <a:prstGeom prst="rect">
            <a:avLst/>
          </a:prstGeom>
          <a:solidFill>
            <a:srgbClr val="75BC57">
              <a:alpha val="65000"/>
            </a:srgbClr>
          </a:solidFill>
        </p:spPr>
        <p:txBody>
          <a:bodyPr wrap="square" rtlCol="0">
            <a:spAutoFit/>
          </a:bodyPr>
          <a:lstStyle/>
          <a:p>
            <a:pPr marL="214313" indent="-214313">
              <a:buFont typeface="Courier New" panose="02070309020205020404" pitchFamily="49" charset="0"/>
              <a:buChar char="o"/>
            </a:pPr>
            <a:r>
              <a:rPr lang="en-GB" sz="1000" dirty="0"/>
              <a:t>Socio-economic profile of the community and community mobilization</a:t>
            </a:r>
          </a:p>
        </p:txBody>
      </p:sp>
      <p:sp>
        <p:nvSpPr>
          <p:cNvPr id="16" name="TextBox 15"/>
          <p:cNvSpPr txBox="1"/>
          <p:nvPr/>
        </p:nvSpPr>
        <p:spPr>
          <a:xfrm>
            <a:off x="3045704" y="3737317"/>
            <a:ext cx="1962616" cy="553998"/>
          </a:xfrm>
          <a:prstGeom prst="rect">
            <a:avLst/>
          </a:prstGeom>
          <a:solidFill>
            <a:srgbClr val="75BC57">
              <a:alpha val="65000"/>
            </a:srgbClr>
          </a:solidFill>
        </p:spPr>
        <p:txBody>
          <a:bodyPr wrap="square" rtlCol="0">
            <a:spAutoFit/>
          </a:bodyPr>
          <a:lstStyle/>
          <a:p>
            <a:pPr marL="214313" indent="-214313">
              <a:buFont typeface="Courier New" panose="02070309020205020404" pitchFamily="49" charset="0"/>
              <a:buChar char="o"/>
            </a:pPr>
            <a:r>
              <a:rPr lang="en-GB" sz="1000" dirty="0"/>
              <a:t>Identification of economic opportunities and training needs assessment</a:t>
            </a:r>
          </a:p>
        </p:txBody>
      </p:sp>
      <p:sp>
        <p:nvSpPr>
          <p:cNvPr id="17" name="TextBox 16"/>
          <p:cNvSpPr txBox="1"/>
          <p:nvPr/>
        </p:nvSpPr>
        <p:spPr>
          <a:xfrm>
            <a:off x="3068856" y="4361513"/>
            <a:ext cx="1939464" cy="553998"/>
          </a:xfrm>
          <a:prstGeom prst="rect">
            <a:avLst/>
          </a:prstGeom>
          <a:solidFill>
            <a:srgbClr val="75BC57">
              <a:alpha val="65000"/>
            </a:srgbClr>
          </a:solidFill>
        </p:spPr>
        <p:txBody>
          <a:bodyPr wrap="square" rtlCol="0">
            <a:spAutoFit/>
          </a:bodyPr>
          <a:lstStyle/>
          <a:p>
            <a:pPr marL="214313" indent="-214313">
              <a:buFont typeface="Courier New" panose="02070309020205020404" pitchFamily="49" charset="0"/>
              <a:buChar char="o"/>
            </a:pPr>
            <a:r>
              <a:rPr lang="en-GB" sz="1000" dirty="0"/>
              <a:t>Developing feasibility studies and training proposals</a:t>
            </a:r>
          </a:p>
        </p:txBody>
      </p:sp>
      <p:sp>
        <p:nvSpPr>
          <p:cNvPr id="18" name="TextBox 17"/>
          <p:cNvSpPr txBox="1"/>
          <p:nvPr/>
        </p:nvSpPr>
        <p:spPr>
          <a:xfrm>
            <a:off x="5147161" y="2503414"/>
            <a:ext cx="1856678" cy="415498"/>
          </a:xfrm>
          <a:prstGeom prst="rect">
            <a:avLst/>
          </a:prstGeom>
          <a:solidFill>
            <a:srgbClr val="A2C944">
              <a:alpha val="52000"/>
            </a:srgbClr>
          </a:solidFill>
        </p:spPr>
        <p:txBody>
          <a:bodyPr wrap="square" rtlCol="0">
            <a:spAutoFit/>
          </a:bodyPr>
          <a:lstStyle/>
          <a:p>
            <a:pPr marL="214313" indent="-214313">
              <a:buFont typeface="Courier New" panose="02070309020205020404" pitchFamily="49" charset="0"/>
              <a:buChar char="o"/>
            </a:pPr>
            <a:r>
              <a:rPr lang="en-GB" sz="1050" dirty="0"/>
              <a:t>Design content and develop curricula</a:t>
            </a:r>
          </a:p>
        </p:txBody>
      </p:sp>
      <p:sp>
        <p:nvSpPr>
          <p:cNvPr id="19" name="TextBox 18"/>
          <p:cNvSpPr txBox="1"/>
          <p:nvPr/>
        </p:nvSpPr>
        <p:spPr>
          <a:xfrm>
            <a:off x="5147161" y="3046312"/>
            <a:ext cx="1856678" cy="415498"/>
          </a:xfrm>
          <a:prstGeom prst="rect">
            <a:avLst/>
          </a:prstGeom>
          <a:solidFill>
            <a:srgbClr val="A2C944">
              <a:alpha val="52000"/>
            </a:srgbClr>
          </a:solidFill>
        </p:spPr>
        <p:txBody>
          <a:bodyPr wrap="square" rtlCol="0">
            <a:spAutoFit/>
          </a:bodyPr>
          <a:lstStyle/>
          <a:p>
            <a:pPr marL="214313" indent="-214313">
              <a:buFont typeface="Courier New" panose="02070309020205020404" pitchFamily="49" charset="0"/>
              <a:buChar char="o"/>
            </a:pPr>
            <a:r>
              <a:rPr lang="en-GB" sz="1050" dirty="0"/>
              <a:t>Selection of trainees and training of trainers</a:t>
            </a:r>
          </a:p>
        </p:txBody>
      </p:sp>
      <p:sp>
        <p:nvSpPr>
          <p:cNvPr id="20" name="TextBox 19"/>
          <p:cNvSpPr txBox="1"/>
          <p:nvPr/>
        </p:nvSpPr>
        <p:spPr>
          <a:xfrm>
            <a:off x="5147161" y="3645549"/>
            <a:ext cx="1856678" cy="253916"/>
          </a:xfrm>
          <a:prstGeom prst="rect">
            <a:avLst/>
          </a:prstGeom>
          <a:solidFill>
            <a:srgbClr val="A2C944">
              <a:alpha val="52000"/>
            </a:srgbClr>
          </a:solidFill>
        </p:spPr>
        <p:txBody>
          <a:bodyPr wrap="square" rtlCol="0">
            <a:spAutoFit/>
          </a:bodyPr>
          <a:lstStyle/>
          <a:p>
            <a:pPr marL="214313" indent="-214313">
              <a:buFont typeface="Courier New" panose="02070309020205020404" pitchFamily="49" charset="0"/>
              <a:buChar char="o"/>
            </a:pPr>
            <a:r>
              <a:rPr lang="en-GB" sz="1050" dirty="0"/>
              <a:t>Delivery of training</a:t>
            </a:r>
          </a:p>
        </p:txBody>
      </p:sp>
      <p:sp>
        <p:nvSpPr>
          <p:cNvPr id="21" name="TextBox 20"/>
          <p:cNvSpPr txBox="1"/>
          <p:nvPr/>
        </p:nvSpPr>
        <p:spPr>
          <a:xfrm>
            <a:off x="5153344" y="4175702"/>
            <a:ext cx="1856678" cy="415498"/>
          </a:xfrm>
          <a:prstGeom prst="rect">
            <a:avLst/>
          </a:prstGeom>
          <a:solidFill>
            <a:srgbClr val="A2C944">
              <a:alpha val="52000"/>
            </a:srgbClr>
          </a:solidFill>
        </p:spPr>
        <p:txBody>
          <a:bodyPr wrap="square" rtlCol="0">
            <a:spAutoFit/>
          </a:bodyPr>
          <a:lstStyle/>
          <a:p>
            <a:pPr marL="214313" indent="-214313">
              <a:buFont typeface="Courier New" panose="02070309020205020404" pitchFamily="49" charset="0"/>
              <a:buChar char="o"/>
            </a:pPr>
            <a:r>
              <a:rPr lang="en-GB" sz="1050" dirty="0"/>
              <a:t>Continued training in the workplace</a:t>
            </a:r>
          </a:p>
        </p:txBody>
      </p:sp>
      <p:sp>
        <p:nvSpPr>
          <p:cNvPr id="22" name="TextBox 21"/>
          <p:cNvSpPr txBox="1"/>
          <p:nvPr/>
        </p:nvSpPr>
        <p:spPr>
          <a:xfrm>
            <a:off x="7213260" y="2565227"/>
            <a:ext cx="2405870" cy="415498"/>
          </a:xfrm>
          <a:prstGeom prst="rect">
            <a:avLst/>
          </a:prstGeom>
          <a:solidFill>
            <a:srgbClr val="D7C430">
              <a:alpha val="64000"/>
            </a:srgbClr>
          </a:solidFill>
        </p:spPr>
        <p:txBody>
          <a:bodyPr wrap="square" rtlCol="0">
            <a:spAutoFit/>
          </a:bodyPr>
          <a:lstStyle/>
          <a:p>
            <a:pPr marL="214313" indent="-214313">
              <a:buFont typeface="Courier New" panose="02070309020205020404" pitchFamily="49" charset="0"/>
              <a:buChar char="o"/>
            </a:pPr>
            <a:r>
              <a:rPr lang="en-GB" sz="1050" dirty="0"/>
              <a:t>Facilitating access to wage or self-employment</a:t>
            </a:r>
          </a:p>
        </p:txBody>
      </p:sp>
      <p:sp>
        <p:nvSpPr>
          <p:cNvPr id="23" name="TextBox 22"/>
          <p:cNvSpPr txBox="1"/>
          <p:nvPr/>
        </p:nvSpPr>
        <p:spPr>
          <a:xfrm>
            <a:off x="7215897" y="3130903"/>
            <a:ext cx="2405870" cy="415498"/>
          </a:xfrm>
          <a:prstGeom prst="rect">
            <a:avLst/>
          </a:prstGeom>
          <a:solidFill>
            <a:srgbClr val="D7C430">
              <a:alpha val="64000"/>
            </a:srgbClr>
          </a:solidFill>
        </p:spPr>
        <p:txBody>
          <a:bodyPr wrap="square" rtlCol="0">
            <a:spAutoFit/>
          </a:bodyPr>
          <a:lstStyle/>
          <a:p>
            <a:pPr marL="214313" indent="-214313">
              <a:buFont typeface="Courier New" panose="02070309020205020404" pitchFamily="49" charset="0"/>
              <a:buChar char="o"/>
            </a:pPr>
            <a:r>
              <a:rPr lang="en-GB" sz="1050" dirty="0"/>
              <a:t>Support to small business start-up</a:t>
            </a:r>
          </a:p>
        </p:txBody>
      </p:sp>
      <p:sp>
        <p:nvSpPr>
          <p:cNvPr id="24" name="TextBox 23"/>
          <p:cNvSpPr txBox="1"/>
          <p:nvPr/>
        </p:nvSpPr>
        <p:spPr>
          <a:xfrm>
            <a:off x="7202916" y="3634292"/>
            <a:ext cx="2405871" cy="577081"/>
          </a:xfrm>
          <a:prstGeom prst="rect">
            <a:avLst/>
          </a:prstGeom>
          <a:solidFill>
            <a:srgbClr val="D7C430">
              <a:alpha val="64000"/>
            </a:srgbClr>
          </a:solidFill>
        </p:spPr>
        <p:txBody>
          <a:bodyPr wrap="square" rtlCol="0">
            <a:spAutoFit/>
          </a:bodyPr>
          <a:lstStyle/>
          <a:p>
            <a:pPr marL="214313" indent="-214313">
              <a:buFont typeface="Courier New" panose="02070309020205020404" pitchFamily="49" charset="0"/>
              <a:buChar char="o"/>
            </a:pPr>
            <a:r>
              <a:rPr lang="en-GB" sz="1050" dirty="0"/>
              <a:t>Facilitating access to credit, advisory services, marketing, technology, etc.</a:t>
            </a:r>
          </a:p>
        </p:txBody>
      </p:sp>
      <p:sp>
        <p:nvSpPr>
          <p:cNvPr id="25" name="TextBox 24"/>
          <p:cNvSpPr txBox="1"/>
          <p:nvPr/>
        </p:nvSpPr>
        <p:spPr>
          <a:xfrm>
            <a:off x="7179024" y="4285735"/>
            <a:ext cx="2405871" cy="253916"/>
          </a:xfrm>
          <a:prstGeom prst="rect">
            <a:avLst/>
          </a:prstGeom>
          <a:solidFill>
            <a:srgbClr val="D7C430">
              <a:alpha val="64000"/>
            </a:srgbClr>
          </a:solidFill>
        </p:spPr>
        <p:txBody>
          <a:bodyPr wrap="square" rtlCol="0">
            <a:spAutoFit/>
          </a:bodyPr>
          <a:lstStyle/>
          <a:p>
            <a:pPr marL="214313" indent="-214313">
              <a:buFont typeface="Courier New" panose="02070309020205020404" pitchFamily="49" charset="0"/>
              <a:buChar char="o"/>
            </a:pPr>
            <a:r>
              <a:rPr lang="en-GB" sz="1050" dirty="0"/>
              <a:t>Support to formation of groups</a:t>
            </a:r>
          </a:p>
        </p:txBody>
      </p:sp>
      <p:sp>
        <p:nvSpPr>
          <p:cNvPr id="26" name="TextBox 25"/>
          <p:cNvSpPr txBox="1"/>
          <p:nvPr/>
        </p:nvSpPr>
        <p:spPr>
          <a:xfrm>
            <a:off x="7179023" y="4631093"/>
            <a:ext cx="2405871" cy="253916"/>
          </a:xfrm>
          <a:prstGeom prst="rect">
            <a:avLst/>
          </a:prstGeom>
          <a:solidFill>
            <a:srgbClr val="D7C430">
              <a:alpha val="64000"/>
            </a:srgbClr>
          </a:solidFill>
        </p:spPr>
        <p:txBody>
          <a:bodyPr wrap="square" rtlCol="0">
            <a:spAutoFit/>
          </a:bodyPr>
          <a:lstStyle/>
          <a:p>
            <a:pPr marL="214313" indent="-214313">
              <a:buFont typeface="Courier New" panose="02070309020205020404" pitchFamily="49" charset="0"/>
              <a:buChar char="o"/>
            </a:pPr>
            <a:r>
              <a:rPr lang="en-GB" sz="1050" dirty="0"/>
              <a:t>Follow-up to TREE graduates</a:t>
            </a:r>
          </a:p>
        </p:txBody>
      </p:sp>
      <p:sp>
        <p:nvSpPr>
          <p:cNvPr id="27" name="TextBox 26"/>
          <p:cNvSpPr txBox="1"/>
          <p:nvPr/>
        </p:nvSpPr>
        <p:spPr>
          <a:xfrm>
            <a:off x="990601" y="1307149"/>
            <a:ext cx="10334624" cy="253915"/>
          </a:xfrm>
          <a:prstGeom prst="rect">
            <a:avLst/>
          </a:prstGeom>
          <a:solidFill>
            <a:schemeClr val="bg1">
              <a:lumMod val="95000"/>
            </a:schemeClr>
          </a:solidFill>
          <a:ln>
            <a:solidFill>
              <a:schemeClr val="tx1"/>
            </a:solidFill>
          </a:ln>
        </p:spPr>
        <p:txBody>
          <a:bodyPr wrap="square" rtlCol="0">
            <a:spAutoFit/>
          </a:bodyPr>
          <a:lstStyle/>
          <a:p>
            <a:r>
              <a:rPr lang="en-GB" sz="1050" b="1" dirty="0"/>
              <a:t>Mobilization and empowerment of the partners and target groups is the key driving force</a:t>
            </a:r>
          </a:p>
        </p:txBody>
      </p:sp>
      <p:sp>
        <p:nvSpPr>
          <p:cNvPr id="28" name="TextBox 27"/>
          <p:cNvSpPr txBox="1"/>
          <p:nvPr/>
        </p:nvSpPr>
        <p:spPr>
          <a:xfrm>
            <a:off x="1817510" y="5222396"/>
            <a:ext cx="8488869" cy="253916"/>
          </a:xfrm>
          <a:prstGeom prst="rect">
            <a:avLst/>
          </a:prstGeom>
          <a:solidFill>
            <a:schemeClr val="bg1">
              <a:lumMod val="95000"/>
            </a:schemeClr>
          </a:solidFill>
          <a:ln>
            <a:solidFill>
              <a:schemeClr val="tx1"/>
            </a:solidFill>
          </a:ln>
        </p:spPr>
        <p:txBody>
          <a:bodyPr wrap="square" rtlCol="0">
            <a:spAutoFit/>
          </a:bodyPr>
          <a:lstStyle/>
          <a:p>
            <a:r>
              <a:rPr lang="en-GB" sz="1050" b="1" dirty="0"/>
              <a:t>Gender and disability mainstreaming and mobilization and participation of target groups in local development</a:t>
            </a:r>
          </a:p>
        </p:txBody>
      </p:sp>
      <p:sp>
        <p:nvSpPr>
          <p:cNvPr id="29" name="TextBox 28"/>
          <p:cNvSpPr txBox="1"/>
          <p:nvPr/>
        </p:nvSpPr>
        <p:spPr>
          <a:xfrm>
            <a:off x="1817510" y="5468837"/>
            <a:ext cx="8488869" cy="253916"/>
          </a:xfrm>
          <a:prstGeom prst="rect">
            <a:avLst/>
          </a:prstGeom>
          <a:noFill/>
        </p:spPr>
        <p:txBody>
          <a:bodyPr wrap="square" rtlCol="0">
            <a:spAutoFit/>
          </a:bodyPr>
          <a:lstStyle/>
          <a:p>
            <a:pPr algn="ctr"/>
            <a:r>
              <a:rPr lang="en-GB" sz="1050" b="1" dirty="0"/>
              <a:t>Performance monitoring mechanism</a:t>
            </a:r>
          </a:p>
        </p:txBody>
      </p:sp>
      <p:sp>
        <p:nvSpPr>
          <p:cNvPr id="7" name="TextBox 6">
            <a:extLst>
              <a:ext uri="{FF2B5EF4-FFF2-40B4-BE49-F238E27FC236}">
                <a16:creationId xmlns:a16="http://schemas.microsoft.com/office/drawing/2014/main" id="{A61A2CAE-43D2-9D29-85EA-EBA0D4FBF718}"/>
              </a:ext>
            </a:extLst>
          </p:cNvPr>
          <p:cNvSpPr txBox="1"/>
          <p:nvPr/>
        </p:nvSpPr>
        <p:spPr>
          <a:xfrm>
            <a:off x="1067154" y="1697049"/>
            <a:ext cx="1856678" cy="415498"/>
          </a:xfrm>
          <a:prstGeom prst="rect">
            <a:avLst/>
          </a:prstGeom>
          <a:solidFill>
            <a:schemeClr val="accent6">
              <a:lumMod val="50000"/>
            </a:schemeClr>
          </a:solidFill>
          <a:ln>
            <a:noFill/>
          </a:ln>
        </p:spPr>
        <p:txBody>
          <a:bodyPr wrap="square" rtlCol="0">
            <a:spAutoFit/>
          </a:bodyPr>
          <a:lstStyle/>
          <a:p>
            <a:r>
              <a:rPr lang="en-GB" sz="1050" b="1" dirty="0"/>
              <a:t>Institutional organization and planning</a:t>
            </a:r>
          </a:p>
        </p:txBody>
      </p:sp>
      <p:sp>
        <p:nvSpPr>
          <p:cNvPr id="30" name="TextBox 29">
            <a:extLst>
              <a:ext uri="{FF2B5EF4-FFF2-40B4-BE49-F238E27FC236}">
                <a16:creationId xmlns:a16="http://schemas.microsoft.com/office/drawing/2014/main" id="{EB3D8F57-39C4-135D-987E-CC892EF92C75}"/>
              </a:ext>
            </a:extLst>
          </p:cNvPr>
          <p:cNvSpPr txBox="1"/>
          <p:nvPr/>
        </p:nvSpPr>
        <p:spPr>
          <a:xfrm>
            <a:off x="1058038" y="2367966"/>
            <a:ext cx="1856678" cy="577081"/>
          </a:xfrm>
          <a:prstGeom prst="rect">
            <a:avLst/>
          </a:prstGeom>
          <a:solidFill>
            <a:schemeClr val="accent6">
              <a:lumMod val="50000"/>
              <a:alpha val="76000"/>
            </a:schemeClr>
          </a:solidFill>
          <a:ln>
            <a:noFill/>
          </a:ln>
        </p:spPr>
        <p:txBody>
          <a:bodyPr wrap="square" rtlCol="0">
            <a:spAutoFit/>
          </a:bodyPr>
          <a:lstStyle/>
          <a:p>
            <a:pPr marL="214313" indent="-214313">
              <a:buFont typeface="Courier New" panose="02070309020205020404" pitchFamily="49" charset="0"/>
              <a:buChar char="o"/>
            </a:pPr>
            <a:r>
              <a:rPr lang="en-GB" sz="1050" dirty="0"/>
              <a:t>Initial assessment of policy environment and needs</a:t>
            </a:r>
          </a:p>
        </p:txBody>
      </p:sp>
      <p:sp>
        <p:nvSpPr>
          <p:cNvPr id="31" name="TextBox 30">
            <a:extLst>
              <a:ext uri="{FF2B5EF4-FFF2-40B4-BE49-F238E27FC236}">
                <a16:creationId xmlns:a16="http://schemas.microsoft.com/office/drawing/2014/main" id="{A98E0166-8C4E-F839-2671-DE0D41A32CEF}"/>
              </a:ext>
            </a:extLst>
          </p:cNvPr>
          <p:cNvSpPr txBox="1"/>
          <p:nvPr/>
        </p:nvSpPr>
        <p:spPr>
          <a:xfrm>
            <a:off x="1052519" y="3036661"/>
            <a:ext cx="1856678" cy="577081"/>
          </a:xfrm>
          <a:prstGeom prst="rect">
            <a:avLst/>
          </a:prstGeom>
          <a:solidFill>
            <a:schemeClr val="accent6">
              <a:lumMod val="50000"/>
              <a:alpha val="76000"/>
            </a:schemeClr>
          </a:solidFill>
          <a:ln>
            <a:noFill/>
          </a:ln>
        </p:spPr>
        <p:txBody>
          <a:bodyPr wrap="square" rtlCol="0">
            <a:spAutoFit/>
          </a:bodyPr>
          <a:lstStyle/>
          <a:p>
            <a:pPr marL="214313" indent="-214313">
              <a:buFont typeface="Courier New" panose="02070309020205020404" pitchFamily="49" charset="0"/>
              <a:buChar char="o"/>
            </a:pPr>
            <a:r>
              <a:rPr lang="en-GB" sz="1050" dirty="0"/>
              <a:t>Orientation of stakeholders and partners</a:t>
            </a:r>
          </a:p>
        </p:txBody>
      </p:sp>
      <p:sp>
        <p:nvSpPr>
          <p:cNvPr id="32" name="TextBox 31">
            <a:extLst>
              <a:ext uri="{FF2B5EF4-FFF2-40B4-BE49-F238E27FC236}">
                <a16:creationId xmlns:a16="http://schemas.microsoft.com/office/drawing/2014/main" id="{2F18F8DE-F33E-8848-5BEB-85AEEA68043B}"/>
              </a:ext>
            </a:extLst>
          </p:cNvPr>
          <p:cNvSpPr txBox="1"/>
          <p:nvPr/>
        </p:nvSpPr>
        <p:spPr>
          <a:xfrm>
            <a:off x="1052519" y="3664247"/>
            <a:ext cx="1856678" cy="577081"/>
          </a:xfrm>
          <a:prstGeom prst="rect">
            <a:avLst/>
          </a:prstGeom>
          <a:solidFill>
            <a:schemeClr val="accent6">
              <a:lumMod val="50000"/>
              <a:alpha val="76000"/>
            </a:schemeClr>
          </a:solidFill>
          <a:ln>
            <a:noFill/>
          </a:ln>
        </p:spPr>
        <p:txBody>
          <a:bodyPr wrap="square" rtlCol="0">
            <a:spAutoFit/>
          </a:bodyPr>
          <a:lstStyle/>
          <a:p>
            <a:pPr marL="214313" indent="-214313">
              <a:buFont typeface="Courier New" panose="02070309020205020404" pitchFamily="49" charset="0"/>
              <a:buChar char="o"/>
            </a:pPr>
            <a:r>
              <a:rPr lang="en-GB" sz="1050" dirty="0"/>
              <a:t>Establishing appropriate TREE management and governance systems</a:t>
            </a:r>
          </a:p>
        </p:txBody>
      </p:sp>
      <p:sp>
        <p:nvSpPr>
          <p:cNvPr id="33" name="TextBox 32">
            <a:extLst>
              <a:ext uri="{FF2B5EF4-FFF2-40B4-BE49-F238E27FC236}">
                <a16:creationId xmlns:a16="http://schemas.microsoft.com/office/drawing/2014/main" id="{078D10CD-2353-078E-7C71-430924C99D41}"/>
              </a:ext>
            </a:extLst>
          </p:cNvPr>
          <p:cNvSpPr txBox="1"/>
          <p:nvPr/>
        </p:nvSpPr>
        <p:spPr>
          <a:xfrm>
            <a:off x="9740356" y="1675615"/>
            <a:ext cx="1584870" cy="415498"/>
          </a:xfrm>
          <a:prstGeom prst="rect">
            <a:avLst/>
          </a:prstGeom>
          <a:solidFill>
            <a:srgbClr val="EFF0C2"/>
          </a:solidFill>
        </p:spPr>
        <p:txBody>
          <a:bodyPr wrap="square" rtlCol="0">
            <a:spAutoFit/>
          </a:bodyPr>
          <a:lstStyle/>
          <a:p>
            <a:r>
              <a:rPr lang="en-GB" sz="1050" b="1" dirty="0"/>
              <a:t>Monitoring and documentation</a:t>
            </a:r>
          </a:p>
        </p:txBody>
      </p:sp>
      <p:sp>
        <p:nvSpPr>
          <p:cNvPr id="34" name="TextBox 33">
            <a:extLst>
              <a:ext uri="{FF2B5EF4-FFF2-40B4-BE49-F238E27FC236}">
                <a16:creationId xmlns:a16="http://schemas.microsoft.com/office/drawing/2014/main" id="{093C61D1-EA80-AF2C-AF65-D3131BC31D70}"/>
              </a:ext>
            </a:extLst>
          </p:cNvPr>
          <p:cNvSpPr txBox="1"/>
          <p:nvPr/>
        </p:nvSpPr>
        <p:spPr>
          <a:xfrm>
            <a:off x="9740356" y="2554475"/>
            <a:ext cx="1584869" cy="253916"/>
          </a:xfrm>
          <a:prstGeom prst="rect">
            <a:avLst/>
          </a:prstGeom>
          <a:solidFill>
            <a:srgbClr val="D7C430">
              <a:alpha val="12000"/>
            </a:srgbClr>
          </a:solidFill>
        </p:spPr>
        <p:txBody>
          <a:bodyPr wrap="square" rtlCol="0">
            <a:spAutoFit/>
          </a:bodyPr>
          <a:lstStyle/>
          <a:p>
            <a:pPr marL="214313" indent="-214313">
              <a:buFont typeface="Courier New" panose="02070309020205020404" pitchFamily="49" charset="0"/>
              <a:buChar char="o"/>
            </a:pPr>
            <a:r>
              <a:rPr lang="en-GB" sz="1050" dirty="0"/>
              <a:t>Impact assessment</a:t>
            </a:r>
          </a:p>
        </p:txBody>
      </p:sp>
      <p:sp>
        <p:nvSpPr>
          <p:cNvPr id="35" name="TextBox 34">
            <a:extLst>
              <a:ext uri="{FF2B5EF4-FFF2-40B4-BE49-F238E27FC236}">
                <a16:creationId xmlns:a16="http://schemas.microsoft.com/office/drawing/2014/main" id="{92A0BCB2-4890-B9AF-A4F0-5E3F6EEBF1E6}"/>
              </a:ext>
            </a:extLst>
          </p:cNvPr>
          <p:cNvSpPr txBox="1"/>
          <p:nvPr/>
        </p:nvSpPr>
        <p:spPr>
          <a:xfrm>
            <a:off x="9740355" y="2948894"/>
            <a:ext cx="1584869" cy="253916"/>
          </a:xfrm>
          <a:prstGeom prst="rect">
            <a:avLst/>
          </a:prstGeom>
          <a:solidFill>
            <a:srgbClr val="D7C430">
              <a:alpha val="12000"/>
            </a:srgbClr>
          </a:solidFill>
        </p:spPr>
        <p:txBody>
          <a:bodyPr wrap="square" rtlCol="0">
            <a:spAutoFit/>
          </a:bodyPr>
          <a:lstStyle/>
          <a:p>
            <a:pPr marL="214313" indent="-214313">
              <a:buFont typeface="Courier New" panose="02070309020205020404" pitchFamily="49" charset="0"/>
              <a:buChar char="o"/>
            </a:pPr>
            <a:r>
              <a:rPr lang="en-GB" sz="1050" dirty="0"/>
              <a:t>Tracer studies</a:t>
            </a:r>
          </a:p>
        </p:txBody>
      </p:sp>
      <p:sp>
        <p:nvSpPr>
          <p:cNvPr id="36" name="TextBox 35">
            <a:extLst>
              <a:ext uri="{FF2B5EF4-FFF2-40B4-BE49-F238E27FC236}">
                <a16:creationId xmlns:a16="http://schemas.microsoft.com/office/drawing/2014/main" id="{2F3EB3AE-32E7-A381-64F3-EBEE31164996}"/>
              </a:ext>
            </a:extLst>
          </p:cNvPr>
          <p:cNvSpPr txBox="1"/>
          <p:nvPr/>
        </p:nvSpPr>
        <p:spPr>
          <a:xfrm>
            <a:off x="9740354" y="3302042"/>
            <a:ext cx="1584869" cy="738664"/>
          </a:xfrm>
          <a:prstGeom prst="rect">
            <a:avLst/>
          </a:prstGeom>
          <a:solidFill>
            <a:srgbClr val="D7C430">
              <a:alpha val="12000"/>
            </a:srgbClr>
          </a:solidFill>
        </p:spPr>
        <p:txBody>
          <a:bodyPr wrap="square" rtlCol="0">
            <a:spAutoFit/>
          </a:bodyPr>
          <a:lstStyle/>
          <a:p>
            <a:pPr marL="214313" indent="-214313">
              <a:buFont typeface="Courier New" panose="02070309020205020404" pitchFamily="49" charset="0"/>
              <a:buChar char="o"/>
            </a:pPr>
            <a:r>
              <a:rPr lang="en-GB" sz="1050" dirty="0"/>
              <a:t>Institutional engagement and further capacity development</a:t>
            </a:r>
          </a:p>
        </p:txBody>
      </p:sp>
      <p:sp>
        <p:nvSpPr>
          <p:cNvPr id="37" name="TextBox 36">
            <a:extLst>
              <a:ext uri="{FF2B5EF4-FFF2-40B4-BE49-F238E27FC236}">
                <a16:creationId xmlns:a16="http://schemas.microsoft.com/office/drawing/2014/main" id="{175E04D6-54F0-A265-8D30-EEF2119B4658}"/>
              </a:ext>
            </a:extLst>
          </p:cNvPr>
          <p:cNvSpPr txBox="1"/>
          <p:nvPr/>
        </p:nvSpPr>
        <p:spPr>
          <a:xfrm>
            <a:off x="9751430" y="4136693"/>
            <a:ext cx="1584869" cy="577081"/>
          </a:xfrm>
          <a:prstGeom prst="rect">
            <a:avLst/>
          </a:prstGeom>
          <a:solidFill>
            <a:srgbClr val="D7C430">
              <a:alpha val="12000"/>
            </a:srgbClr>
          </a:solidFill>
        </p:spPr>
        <p:txBody>
          <a:bodyPr wrap="square" rtlCol="0">
            <a:spAutoFit/>
          </a:bodyPr>
          <a:lstStyle/>
          <a:p>
            <a:pPr marL="214313" indent="-214313">
              <a:buFont typeface="Courier New" panose="02070309020205020404" pitchFamily="49" charset="0"/>
              <a:buChar char="o"/>
            </a:pPr>
            <a:r>
              <a:rPr lang="en-GB" sz="1050" dirty="0"/>
              <a:t>Documentation of results, lessons learned, etc.</a:t>
            </a:r>
          </a:p>
        </p:txBody>
      </p:sp>
    </p:spTree>
    <p:extLst>
      <p:ext uri="{BB962C8B-B14F-4D97-AF65-F5344CB8AC3E}">
        <p14:creationId xmlns:p14="http://schemas.microsoft.com/office/powerpoint/2010/main" val="50210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488" y="2894751"/>
            <a:ext cx="2900374" cy="646331"/>
          </a:xfrm>
          <a:prstGeom prst="rect">
            <a:avLst/>
          </a:prstGeom>
        </p:spPr>
        <p:txBody>
          <a:bodyPr wrap="square">
            <a:spAutoFit/>
          </a:bodyPr>
          <a:lstStyle/>
          <a:p>
            <a:r>
              <a:rPr lang="en-GB" sz="1200" dirty="0"/>
              <a:t>The TREE of life: Skills for Youth Employment and Rural Development Programme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6766" y="721773"/>
            <a:ext cx="3729233" cy="2095203"/>
          </a:xfrm>
          <a:prstGeom prst="rect">
            <a:avLst/>
          </a:prstGeom>
        </p:spPr>
      </p:pic>
      <p:pic>
        <p:nvPicPr>
          <p:cNvPr id="6" name="Picture 4" descr="Risultati immagini per youtube logo transparent backgroun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588" y="5895900"/>
            <a:ext cx="1148850" cy="638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96972" y="5984192"/>
            <a:ext cx="4572000" cy="769441"/>
          </a:xfrm>
          <a:prstGeom prst="rect">
            <a:avLst/>
          </a:prstGeom>
        </p:spPr>
        <p:txBody>
          <a:bodyPr>
            <a:spAutoFit/>
          </a:bodyPr>
          <a:lstStyle/>
          <a:p>
            <a:r>
              <a:rPr lang="en-GB" sz="1100" dirty="0">
                <a:hlinkClick r:id="rId5"/>
              </a:rPr>
              <a:t>https://www.youtube.com/watch?v=I_3UAMtEGrM</a:t>
            </a:r>
            <a:endParaRPr lang="en-GB" sz="1100" dirty="0"/>
          </a:p>
          <a:p>
            <a:r>
              <a:rPr lang="en-GB" sz="1100" dirty="0">
                <a:hlinkClick r:id="rId6"/>
              </a:rPr>
              <a:t>https://www.youtube.com/watch?v=QRcUA_kGISQ</a:t>
            </a:r>
            <a:endParaRPr lang="en-GB" sz="1100" dirty="0"/>
          </a:p>
          <a:p>
            <a:r>
              <a:rPr lang="it-IT" sz="1100" b="0" i="0" kern="1200" dirty="0">
                <a:solidFill>
                  <a:schemeClr val="tx1"/>
                </a:solidFill>
                <a:effectLst/>
                <a:latin typeface="Arial" charset="0"/>
                <a:ea typeface="Arial" charset="0"/>
                <a:cs typeface="Arial" charset="0"/>
                <a:hlinkClick r:id="rId7"/>
              </a:rPr>
              <a:t>https://www.youtube.com/watch?v=HbSCNGXljCs</a:t>
            </a:r>
            <a:r>
              <a:rPr lang="it-IT" sz="1100" b="0" i="0" kern="1200" dirty="0">
                <a:solidFill>
                  <a:schemeClr val="tx1"/>
                </a:solidFill>
                <a:effectLst/>
                <a:latin typeface="Arial" charset="0"/>
                <a:ea typeface="Arial" charset="0"/>
                <a:cs typeface="Arial" charset="0"/>
              </a:rPr>
              <a:t>  </a:t>
            </a:r>
            <a:r>
              <a:rPr lang="en-GB" sz="1100" dirty="0"/>
              <a:t>  </a:t>
            </a:r>
          </a:p>
          <a:p>
            <a:r>
              <a:rPr lang="en-GB" sz="1100" dirty="0">
                <a:hlinkClick r:id="rId8"/>
              </a:rPr>
              <a:t>https://www.youtube.com/watch?time_continue=55&amp;v=uuAPC9dPbh0</a:t>
            </a:r>
            <a:endParaRPr lang="en-GB" sz="1100" dirty="0"/>
          </a:p>
        </p:txBody>
      </p:sp>
      <p:pic>
        <p:nvPicPr>
          <p:cNvPr id="8" name="Picture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50826" y="1688641"/>
            <a:ext cx="3164524" cy="2416322"/>
          </a:xfrm>
          <a:prstGeom prst="rect">
            <a:avLst/>
          </a:prstGeom>
        </p:spPr>
      </p:pic>
      <p:sp>
        <p:nvSpPr>
          <p:cNvPr id="9" name="Rectangle 8"/>
          <p:cNvSpPr/>
          <p:nvPr/>
        </p:nvSpPr>
        <p:spPr>
          <a:xfrm>
            <a:off x="5350826" y="4169015"/>
            <a:ext cx="2311245" cy="646331"/>
          </a:xfrm>
          <a:prstGeom prst="rect">
            <a:avLst/>
          </a:prstGeom>
        </p:spPr>
        <p:txBody>
          <a:bodyPr wrap="square">
            <a:spAutoFit/>
          </a:bodyPr>
          <a:lstStyle/>
          <a:p>
            <a:r>
              <a:rPr lang="en-GB" sz="1200" dirty="0"/>
              <a:t>Breaking Through Poverty: </a:t>
            </a:r>
          </a:p>
          <a:p>
            <a:r>
              <a:rPr lang="en-GB" sz="1200" dirty="0"/>
              <a:t>the TREE Project</a:t>
            </a:r>
          </a:p>
          <a:p>
            <a:r>
              <a:rPr lang="en-GB" sz="1200" dirty="0"/>
              <a:t>in the Philippines </a:t>
            </a:r>
          </a:p>
        </p:txBody>
      </p:sp>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2692" y="3545878"/>
            <a:ext cx="3408499" cy="1987941"/>
          </a:xfrm>
          <a:prstGeom prst="rect">
            <a:avLst/>
          </a:prstGeom>
        </p:spPr>
      </p:pic>
      <p:sp>
        <p:nvSpPr>
          <p:cNvPr id="11" name="Rectangle 10"/>
          <p:cNvSpPr/>
          <p:nvPr/>
        </p:nvSpPr>
        <p:spPr>
          <a:xfrm>
            <a:off x="7722692" y="5533819"/>
            <a:ext cx="2506642" cy="461665"/>
          </a:xfrm>
          <a:prstGeom prst="rect">
            <a:avLst/>
          </a:prstGeom>
        </p:spPr>
        <p:txBody>
          <a:bodyPr wrap="square">
            <a:spAutoFit/>
          </a:bodyPr>
          <a:lstStyle/>
          <a:p>
            <a:r>
              <a:rPr lang="it-IT" sz="1200" b="0" i="0" kern="1200" dirty="0">
                <a:solidFill>
                  <a:schemeClr val="tx1"/>
                </a:solidFill>
                <a:effectLst/>
                <a:latin typeface="Arial" charset="0"/>
                <a:ea typeface="Arial" charset="0"/>
                <a:cs typeface="Arial" charset="0"/>
              </a:rPr>
              <a:t>Tree programme in Benin and Burkina Faso (French) </a:t>
            </a:r>
            <a:endParaRPr lang="fr-FR" sz="1200" dirty="0">
              <a:latin typeface="Roboto"/>
            </a:endParaRPr>
          </a:p>
        </p:txBody>
      </p:sp>
    </p:spTree>
    <p:extLst>
      <p:ext uri="{BB962C8B-B14F-4D97-AF65-F5344CB8AC3E}">
        <p14:creationId xmlns:p14="http://schemas.microsoft.com/office/powerpoint/2010/main" val="1522918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7277F1C-032C-4C21-AB21-0F2835DA8594}" vid="{ED0CF432-2707-4EC3-9882-3AC46545A6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ILO 2020</Template>
  <TotalTime>1174</TotalTime>
  <Words>1192</Words>
  <Application>Microsoft Office PowerPoint</Application>
  <PresentationFormat>Widescreen</PresentationFormat>
  <Paragraphs>135</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Roboto</vt:lpstr>
      <vt:lpstr>Wingdings</vt:lpstr>
      <vt:lpstr>Wingdings 3</vt:lpstr>
      <vt:lpstr>ILO 2020</vt:lpstr>
      <vt:lpstr>TRAINING FOR RURAL ECONOMIC EMPOWERMENT (TREE) </vt:lpstr>
      <vt:lpstr>Why?</vt:lpstr>
      <vt:lpstr>What is TREE?</vt:lpstr>
      <vt:lpstr>What makes TREE different from conventional vocational training programmes?</vt:lpstr>
      <vt:lpstr>What makes TREE different from conventional vocational training programmes?</vt:lpstr>
      <vt:lpstr>TREE and empowerment through a multi-level approach</vt:lpstr>
      <vt:lpstr>TREE processes and mainstreamed elements</vt:lpstr>
      <vt:lpstr>PowerPoint Presentation</vt:lpstr>
      <vt:lpstr>PowerPoint Presentation</vt:lpstr>
      <vt:lpstr>Key factors for planning and implementing TREE</vt:lpstr>
      <vt:lpstr>Institutionalization of TREE in the Philippines</vt:lpstr>
      <vt:lpstr>TREEpedia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Damian, Nathalie</dc:creator>
  <cp:lastModifiedBy>Alice Vozza</cp:lastModifiedBy>
  <cp:revision>38</cp:revision>
  <dcterms:created xsi:type="dcterms:W3CDTF">2021-12-15T14:07:08Z</dcterms:created>
  <dcterms:modified xsi:type="dcterms:W3CDTF">2022-11-09T15:49:03Z</dcterms:modified>
</cp:coreProperties>
</file>