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2.xml" ContentType="application/vnd.openxmlformats-officedocument.presentationml.notesSlid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</p:sldMasterIdLst>
  <p:notesMasterIdLst>
    <p:notesMasterId r:id="rId24"/>
  </p:notesMasterIdLst>
  <p:sldIdLst>
    <p:sldId id="3348" r:id="rId2"/>
    <p:sldId id="3365" r:id="rId3"/>
    <p:sldId id="266" r:id="rId4"/>
    <p:sldId id="268" r:id="rId5"/>
    <p:sldId id="270" r:id="rId6"/>
    <p:sldId id="284" r:id="rId7"/>
    <p:sldId id="3349" r:id="rId8"/>
    <p:sldId id="3370" r:id="rId9"/>
    <p:sldId id="3369" r:id="rId10"/>
    <p:sldId id="3364" r:id="rId11"/>
    <p:sldId id="472" r:id="rId12"/>
    <p:sldId id="265" r:id="rId13"/>
    <p:sldId id="326" r:id="rId14"/>
    <p:sldId id="3367" r:id="rId15"/>
    <p:sldId id="3368" r:id="rId16"/>
    <p:sldId id="3356" r:id="rId17"/>
    <p:sldId id="3357" r:id="rId18"/>
    <p:sldId id="3358" r:id="rId19"/>
    <p:sldId id="357" r:id="rId20"/>
    <p:sldId id="3350" r:id="rId21"/>
    <p:sldId id="3353" r:id="rId22"/>
    <p:sldId id="3354" r:id="rId23"/>
  </p:sldIdLst>
  <p:sldSz cx="12192000" cy="6858000"/>
  <p:notesSz cx="6858000" cy="9144000"/>
  <p:custDataLst>
    <p:tags r:id="rId25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0"/>
    <p:restoredTop sz="0" autoAdjust="0"/>
  </p:normalViewPr>
  <p:slideViewPr>
    <p:cSldViewPr>
      <p:cViewPr varScale="1">
        <p:scale>
          <a:sx n="67" d="100"/>
          <a:sy n="67" d="100"/>
        </p:scale>
        <p:origin x="604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0" d="100"/>
          <a:sy n="10" d="100"/>
        </p:scale>
        <p:origin x="-102" y="-26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B1A14B4-B06B-6BBC-7C46-C926AF9F276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7C8056-1660-5304-DCF1-D0BA1DE54E8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961F2962-9D22-4137-934F-90FAA71C81CD}" type="datetimeFigureOut">
              <a:rPr lang="en-GB"/>
              <a:pPr>
                <a:defRPr/>
              </a:pPr>
              <a:t>09/11/2022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5E017C84-4031-631F-15A3-4B561AA86B8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8E23245C-ED4D-6E9F-791D-02A79A1D10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31951F-91D4-6E4E-2235-810D16E40B6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67A226-32AA-0640-2202-0C343A8F80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6FA3CBCF-C6A4-4CF8-A7F6-7FE856E66C7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>
            <a:extLst>
              <a:ext uri="{FF2B5EF4-FFF2-40B4-BE49-F238E27FC236}">
                <a16:creationId xmlns:a16="http://schemas.microsoft.com/office/drawing/2014/main" id="{F81C3FA3-7FF7-49DC-C2DC-86B35C21A96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>
            <a:extLst>
              <a:ext uri="{FF2B5EF4-FFF2-40B4-BE49-F238E27FC236}">
                <a16:creationId xmlns:a16="http://schemas.microsoft.com/office/drawing/2014/main" id="{22AC3707-6F84-9261-C01B-4045614D25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altLang="en-US"/>
          </a:p>
        </p:txBody>
      </p:sp>
      <p:sp>
        <p:nvSpPr>
          <p:cNvPr id="41988" name="Date Placeholder 3">
            <a:extLst>
              <a:ext uri="{FF2B5EF4-FFF2-40B4-BE49-F238E27FC236}">
                <a16:creationId xmlns:a16="http://schemas.microsoft.com/office/drawing/2014/main" id="{C41681E4-B6F3-F0E9-BF21-AB0F479D817B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CFB51A6-8D72-494F-B6D6-971CAB414ADF}" type="datetime1">
              <a:rPr lang="id-ID" altLang="en-US"/>
              <a:pPr eaLnBrk="1" hangingPunct="1"/>
              <a:t>09/11/2022</a:t>
            </a:fld>
            <a:endParaRPr lang="id-ID" altLang="en-US"/>
          </a:p>
        </p:txBody>
      </p:sp>
      <p:sp>
        <p:nvSpPr>
          <p:cNvPr id="41989" name="Slide Number Placeholder 4">
            <a:extLst>
              <a:ext uri="{FF2B5EF4-FFF2-40B4-BE49-F238E27FC236}">
                <a16:creationId xmlns:a16="http://schemas.microsoft.com/office/drawing/2014/main" id="{C898949F-1CB7-F1AD-52DD-0088A42E969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CC5C485-F32A-465A-A929-034AF2FE7D0F}" type="slidenum">
              <a:rPr lang="id-ID" altLang="en-US"/>
              <a:pPr eaLnBrk="1" hangingPunct="1"/>
              <a:t>1</a:t>
            </a:fld>
            <a:endParaRPr lang="id-ID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9497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>
            <a:extLst>
              <a:ext uri="{FF2B5EF4-FFF2-40B4-BE49-F238E27FC236}">
                <a16:creationId xmlns:a16="http://schemas.microsoft.com/office/drawing/2014/main" id="{BCB74250-8E6C-AFF5-EDA4-5F68707FB57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2987675"/>
            <a:ext cx="214313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>
            <a:extLst>
              <a:ext uri="{FF2B5EF4-FFF2-40B4-BE49-F238E27FC236}">
                <a16:creationId xmlns:a16="http://schemas.microsoft.com/office/drawing/2014/main" id="{3C21D812-0A4C-F3ED-DFB8-1C24A430D50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8" y="490538"/>
            <a:ext cx="1371600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0538" y="2873014"/>
            <a:ext cx="7200000" cy="608525"/>
          </a:xfrm>
        </p:spPr>
        <p:txBody>
          <a:bodyPr bIns="54000">
            <a:no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0538" y="3481539"/>
            <a:ext cx="7200000" cy="1655762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1200"/>
              </a:spcAft>
              <a:buNone/>
              <a:defRPr sz="4000" b="0">
                <a:solidFill>
                  <a:schemeClr val="accent1"/>
                </a:solidFill>
              </a:defRPr>
            </a:lvl1pPr>
            <a:lvl2pPr marL="0" indent="0" algn="l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2946400" y="0"/>
            <a:ext cx="9245600" cy="5321300"/>
          </a:xfrm>
          <a:custGeom>
            <a:avLst/>
            <a:gdLst>
              <a:gd name="connsiteX0" fmla="*/ 0 w 9245600"/>
              <a:gd name="connsiteY0" fmla="*/ 0 h 5321300"/>
              <a:gd name="connsiteX1" fmla="*/ 9245600 w 9245600"/>
              <a:gd name="connsiteY1" fmla="*/ 0 h 5321300"/>
              <a:gd name="connsiteX2" fmla="*/ 9245600 w 9245600"/>
              <a:gd name="connsiteY2" fmla="*/ 5321300 h 5321300"/>
              <a:gd name="connsiteX3" fmla="*/ 0 w 9245600"/>
              <a:gd name="connsiteY3" fmla="*/ 5321300 h 5321300"/>
              <a:gd name="connsiteX4" fmla="*/ 0 w 9245600"/>
              <a:gd name="connsiteY4" fmla="*/ 0 h 5321300"/>
              <a:gd name="connsiteX0" fmla="*/ 0 w 9245600"/>
              <a:gd name="connsiteY0" fmla="*/ 0 h 5321300"/>
              <a:gd name="connsiteX1" fmla="*/ 9245600 w 9245600"/>
              <a:gd name="connsiteY1" fmla="*/ 0 h 5321300"/>
              <a:gd name="connsiteX2" fmla="*/ 9245600 w 9245600"/>
              <a:gd name="connsiteY2" fmla="*/ 5321300 h 5321300"/>
              <a:gd name="connsiteX3" fmla="*/ 0 w 9245600"/>
              <a:gd name="connsiteY3" fmla="*/ 0 h 532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45600" h="5321300">
                <a:moveTo>
                  <a:pt x="0" y="0"/>
                </a:moveTo>
                <a:lnTo>
                  <a:pt x="9245600" y="0"/>
                </a:lnTo>
                <a:lnTo>
                  <a:pt x="9245600" y="53213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rtlCol="0">
            <a:noAutofit/>
          </a:bodyPr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E1A3B854-8C5F-ED73-41EE-15E609B04DBC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90538" y="6180138"/>
            <a:ext cx="2743200" cy="215900"/>
          </a:xfrm>
        </p:spPr>
        <p:txBody>
          <a:bodyPr anchor="b" anchorCtr="0"/>
          <a:lstStyle>
            <a:lvl1pPr>
              <a:defRPr sz="10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r>
              <a:rPr lang="en-GB"/>
              <a:t>Date: Monday / 01 / October / 2019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D72EDFDD-9429-AC19-8B06-8D6BEF55576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90538" y="6858000"/>
            <a:ext cx="5605462" cy="179388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pPr>
              <a:defRPr/>
            </a:pPr>
            <a:r>
              <a:rPr lang="en-GB"/>
              <a:t>Advancing social justice, promoting decent work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EA7ED71-C25E-0047-FDD9-5C3A1EED75D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61713" y="6870700"/>
            <a:ext cx="539750" cy="287338"/>
          </a:xfrm>
        </p:spPr>
        <p:txBody>
          <a:bodyPr/>
          <a:lstStyle>
            <a:lvl1pPr>
              <a:defRPr smtClean="0">
                <a:noFill/>
              </a:defRPr>
            </a:lvl1pPr>
          </a:lstStyle>
          <a:p>
            <a:pPr>
              <a:defRPr/>
            </a:pPr>
            <a:fld id="{8E9807D2-F188-4FD1-9607-D94E1FA9BFC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5872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>
            <a:extLst>
              <a:ext uri="{FF2B5EF4-FFF2-40B4-BE49-F238E27FC236}">
                <a16:creationId xmlns:a16="http://schemas.microsoft.com/office/drawing/2014/main" id="{4B26BA75-FD5A-49BF-2815-3447F3C012B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8" y="490538"/>
            <a:ext cx="1371600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ight Triangle 4">
            <a:extLst>
              <a:ext uri="{FF2B5EF4-FFF2-40B4-BE49-F238E27FC236}">
                <a16:creationId xmlns:a16="http://schemas.microsoft.com/office/drawing/2014/main" id="{B759A905-1F4F-3276-1BE3-C8A8E9DECAD8}"/>
              </a:ext>
            </a:extLst>
          </p:cNvPr>
          <p:cNvSpPr/>
          <p:nvPr userDrawn="1"/>
        </p:nvSpPr>
        <p:spPr>
          <a:xfrm flipH="1">
            <a:off x="5529263" y="3006725"/>
            <a:ext cx="6662737" cy="3851275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6" name="Picture 13">
            <a:extLst>
              <a:ext uri="{FF2B5EF4-FFF2-40B4-BE49-F238E27FC236}">
                <a16:creationId xmlns:a16="http://schemas.microsoft.com/office/drawing/2014/main" id="{83C3E23D-ED17-0E8D-90A2-CB1FA84C59A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2987675"/>
            <a:ext cx="214313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01BEE9F6-C55E-456D-16F0-E291F65FC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Date: Monday / 01 / October / 2019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C306E74-A813-E560-714D-79E485D33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21088" y="6867525"/>
            <a:ext cx="5605462" cy="179388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pPr>
              <a:defRPr/>
            </a:pPr>
            <a:r>
              <a:rPr lang="en-GB"/>
              <a:t>Advancing social justice, promoting decent work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34293E4-F71F-E0B8-C8DD-C383AB434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1713" y="6870700"/>
            <a:ext cx="539750" cy="287338"/>
          </a:xfrm>
        </p:spPr>
        <p:txBody>
          <a:bodyPr/>
          <a:lstStyle>
            <a:lvl1pPr>
              <a:defRPr smtClean="0">
                <a:noFill/>
              </a:defRPr>
            </a:lvl1pPr>
          </a:lstStyle>
          <a:p>
            <a:pPr>
              <a:defRPr/>
            </a:pPr>
            <a:fld id="{91B79D20-D574-4D96-ADA8-3B034D6AEFE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724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>
            <a:extLst>
              <a:ext uri="{FF2B5EF4-FFF2-40B4-BE49-F238E27FC236}">
                <a16:creationId xmlns:a16="http://schemas.microsoft.com/office/drawing/2014/main" id="{EEC6FC1B-3DC5-D48B-D81C-1F5E3133287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8" y="490538"/>
            <a:ext cx="1371600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ight Triangle 4">
            <a:extLst>
              <a:ext uri="{FF2B5EF4-FFF2-40B4-BE49-F238E27FC236}">
                <a16:creationId xmlns:a16="http://schemas.microsoft.com/office/drawing/2014/main" id="{E791824B-42DE-1AD8-3A7A-97633B8D1B76}"/>
              </a:ext>
            </a:extLst>
          </p:cNvPr>
          <p:cNvSpPr/>
          <p:nvPr userDrawn="1"/>
        </p:nvSpPr>
        <p:spPr>
          <a:xfrm flipH="1">
            <a:off x="8286750" y="4600575"/>
            <a:ext cx="3905250" cy="2257425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6" name="Picture 13">
            <a:extLst>
              <a:ext uri="{FF2B5EF4-FFF2-40B4-BE49-F238E27FC236}">
                <a16:creationId xmlns:a16="http://schemas.microsoft.com/office/drawing/2014/main" id="{B7EB7DB4-1183-6B98-22F9-B854DD5BE7F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2987675"/>
            <a:ext cx="214313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ight Triangle 6">
            <a:extLst>
              <a:ext uri="{FF2B5EF4-FFF2-40B4-BE49-F238E27FC236}">
                <a16:creationId xmlns:a16="http://schemas.microsoft.com/office/drawing/2014/main" id="{E8F13A6B-6653-25A8-068F-FFB34E18611A}"/>
              </a:ext>
            </a:extLst>
          </p:cNvPr>
          <p:cNvSpPr/>
          <p:nvPr userDrawn="1"/>
        </p:nvSpPr>
        <p:spPr>
          <a:xfrm rot="10800000">
            <a:off x="3190875" y="1588"/>
            <a:ext cx="8999538" cy="520065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2BFCC013-7364-ABE1-B3C0-20FE66E87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Date: Monday / 01 / October / 2019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C2015DBC-D423-9CD1-C7CB-79B9FB5C9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2038" y="6865938"/>
            <a:ext cx="5605462" cy="180975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pPr>
              <a:defRPr/>
            </a:pPr>
            <a:r>
              <a:rPr lang="en-GB"/>
              <a:t>Advancing social justice, promoting decent work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00902CAE-0171-F58F-5A29-50658EB4B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1713" y="6870700"/>
            <a:ext cx="539750" cy="287338"/>
          </a:xfrm>
        </p:spPr>
        <p:txBody>
          <a:bodyPr/>
          <a:lstStyle>
            <a:lvl1pPr>
              <a:defRPr smtClean="0">
                <a:noFill/>
              </a:defRPr>
            </a:lvl1pPr>
          </a:lstStyle>
          <a:p>
            <a:pPr>
              <a:defRPr/>
            </a:pPr>
            <a:fld id="{3B0918FF-C837-4B02-9DBE-43216DFD8D2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42804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>
            <a:extLst>
              <a:ext uri="{FF2B5EF4-FFF2-40B4-BE49-F238E27FC236}">
                <a16:creationId xmlns:a16="http://schemas.microsoft.com/office/drawing/2014/main" id="{8A72A191-FD92-4F51-9071-C0959EDA1EA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8" y="490538"/>
            <a:ext cx="1371600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>
            <a:extLst>
              <a:ext uri="{FF2B5EF4-FFF2-40B4-BE49-F238E27FC236}">
                <a16:creationId xmlns:a16="http://schemas.microsoft.com/office/drawing/2014/main" id="{21DA20BD-82DC-8C73-96DA-0B4DBB80801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2987675"/>
            <a:ext cx="214313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ight Triangle 5">
            <a:extLst>
              <a:ext uri="{FF2B5EF4-FFF2-40B4-BE49-F238E27FC236}">
                <a16:creationId xmlns:a16="http://schemas.microsoft.com/office/drawing/2014/main" id="{3BCD407D-8A6A-34B0-76C3-4C7248E500AB}"/>
              </a:ext>
            </a:extLst>
          </p:cNvPr>
          <p:cNvSpPr/>
          <p:nvPr userDrawn="1"/>
        </p:nvSpPr>
        <p:spPr>
          <a:xfrm rot="10800000">
            <a:off x="5307013" y="0"/>
            <a:ext cx="6884987" cy="3978275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BE5DF4E1-925B-CF5C-C954-37571A1A3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Date: Monday / 01 / October / 2019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2B1CCFF-29FB-1527-796D-FEA908F87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2038" y="6865938"/>
            <a:ext cx="5605462" cy="180975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pPr>
              <a:defRPr/>
            </a:pPr>
            <a:r>
              <a:rPr lang="en-GB"/>
              <a:t>Advancing social justice, promoting decent work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18FCC36-9837-6146-BE1A-6B38E342F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1713" y="6870700"/>
            <a:ext cx="539750" cy="287338"/>
          </a:xfrm>
        </p:spPr>
        <p:txBody>
          <a:bodyPr/>
          <a:lstStyle>
            <a:lvl1pPr>
              <a:defRPr smtClean="0">
                <a:noFill/>
              </a:defRPr>
            </a:lvl1pPr>
          </a:lstStyle>
          <a:p>
            <a:pPr>
              <a:defRPr/>
            </a:pPr>
            <a:fld id="{DA8CF916-316D-45F2-9D5C-2576AF76EC8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59043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Phot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>
            <a:extLst>
              <a:ext uri="{FF2B5EF4-FFF2-40B4-BE49-F238E27FC236}">
                <a16:creationId xmlns:a16="http://schemas.microsoft.com/office/drawing/2014/main" id="{229A1991-4B11-22DE-CA09-67E89C8E814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8" y="490538"/>
            <a:ext cx="1371600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>
            <a:extLst>
              <a:ext uri="{FF2B5EF4-FFF2-40B4-BE49-F238E27FC236}">
                <a16:creationId xmlns:a16="http://schemas.microsoft.com/office/drawing/2014/main" id="{3B974474-D8BA-D930-F55D-546DCC9C9E0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2987675"/>
            <a:ext cx="214313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F673F49F-FAC0-2ABE-0226-AD5029A08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Date: Monday / 01 / October / 2019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909962C-FBF6-3F57-59C6-8AD6E9A0A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2038" y="6870700"/>
            <a:ext cx="5605462" cy="179388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pPr>
              <a:defRPr/>
            </a:pPr>
            <a:r>
              <a:rPr lang="en-GB"/>
              <a:t>Advancing social justice, promoting decent work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28F1945-A732-1FA9-DE22-1CBB54EFC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1713" y="6870700"/>
            <a:ext cx="539750" cy="287338"/>
          </a:xfrm>
        </p:spPr>
        <p:txBody>
          <a:bodyPr/>
          <a:lstStyle>
            <a:lvl1pPr>
              <a:defRPr smtClean="0">
                <a:noFill/>
              </a:defRPr>
            </a:lvl1pPr>
          </a:lstStyle>
          <a:p>
            <a:pPr>
              <a:defRPr/>
            </a:pPr>
            <a:fld id="{B3077028-6F80-43EF-92C9-9A28E7452ED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85218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Pat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>
            <a:extLst>
              <a:ext uri="{FF2B5EF4-FFF2-40B4-BE49-F238E27FC236}">
                <a16:creationId xmlns:a16="http://schemas.microsoft.com/office/drawing/2014/main" id="{345884A3-9E6C-552F-6C9C-E4B90B5C6F6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21407" r="38481" b="40746"/>
          <a:stretch>
            <a:fillRect/>
          </a:stretch>
        </p:blipFill>
        <p:spPr bwMode="auto">
          <a:xfrm>
            <a:off x="-1398588" y="1085850"/>
            <a:ext cx="13604876" cy="578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>
            <a:extLst>
              <a:ext uri="{FF2B5EF4-FFF2-40B4-BE49-F238E27FC236}">
                <a16:creationId xmlns:a16="http://schemas.microsoft.com/office/drawing/2014/main" id="{9683A818-9B74-B328-DD92-03470302A2E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8" y="490538"/>
            <a:ext cx="1371600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3">
            <a:extLst>
              <a:ext uri="{FF2B5EF4-FFF2-40B4-BE49-F238E27FC236}">
                <a16:creationId xmlns:a16="http://schemas.microsoft.com/office/drawing/2014/main" id="{7C823A1D-5A74-8EEE-8520-207A0B0680F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2987675"/>
            <a:ext cx="214313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5868000" cy="648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169458B-7696-58A5-FA43-C5493594D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Date: Monday / 01 / October / 2019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7A32667-A624-34B6-FA8E-5066A65C5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49663" y="6870700"/>
            <a:ext cx="5605462" cy="179388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pPr>
              <a:defRPr/>
            </a:pPr>
            <a:r>
              <a:rPr lang="en-GB"/>
              <a:t>Advancing social justice, promoting decent work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736F70-0617-73EE-531E-124A03C41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1713" y="6870700"/>
            <a:ext cx="539750" cy="287338"/>
          </a:xfrm>
        </p:spPr>
        <p:txBody>
          <a:bodyPr/>
          <a:lstStyle>
            <a:lvl1pPr>
              <a:defRPr smtClean="0">
                <a:noFill/>
              </a:defRPr>
            </a:lvl1pPr>
          </a:lstStyle>
          <a:p>
            <a:pPr>
              <a:defRPr/>
            </a:pPr>
            <a:fld id="{D9D3FF5B-ED5E-4F4D-983E-509A318EBE3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22128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A725F08-476E-7378-736C-BB178B260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Date: Monday / 01 / October / 2019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87A15D1-895F-19A2-0040-F7E488973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Advancing social justice, promoting decent work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3330AE9-0DFB-1FCD-6EC8-C42C61CE9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770D34-C402-4C5D-A65E-FC245B603F1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39531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D1E0F6-887E-38AA-2018-0CF3B04A0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Date: Monday / 01 / October / 2019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06B7BE-3296-AF8A-CC3E-B58C0A008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Advancing social justice, promoting decent work</a:t>
            </a:r>
          </a:p>
        </p:txBody>
      </p:sp>
    </p:spTree>
    <p:extLst>
      <p:ext uri="{BB962C8B-B14F-4D97-AF65-F5344CB8AC3E}">
        <p14:creationId xmlns:p14="http://schemas.microsoft.com/office/powerpoint/2010/main" val="37626903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1477" y="476672"/>
            <a:ext cx="10492747" cy="72008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154F98"/>
                </a:solidFill>
                <a:latin typeface="Arial Narrow" panose="020B0606020202030204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91477" y="1340768"/>
            <a:ext cx="10465163" cy="4536504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154F98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154F98"/>
              </a:buClr>
              <a:buFont typeface="Wingdings" panose="05000000000000000000" pitchFamily="2" charset="2"/>
              <a:buChar char="§"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154F98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154F98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154F98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9644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51C385-F0EE-4A54-9C89-CA6ABE319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Date: Monday / 01 / October / 2019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80D6E-5F66-DC49-CA95-F67DCA1C1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B27EDE-7017-055C-8C2C-3D3A4020B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9E13CC-2DAF-4264-983D-4F1C2695A8F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5525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Pat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>
            <a:extLst>
              <a:ext uri="{FF2B5EF4-FFF2-40B4-BE49-F238E27FC236}">
                <a16:creationId xmlns:a16="http://schemas.microsoft.com/office/drawing/2014/main" id="{E54FEBAF-31F9-85F5-9849-2082F9D5721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34" b="41969"/>
          <a:stretch>
            <a:fillRect/>
          </a:stretch>
        </p:blipFill>
        <p:spPr bwMode="auto">
          <a:xfrm>
            <a:off x="4581525" y="3244850"/>
            <a:ext cx="7620000" cy="362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539" y="2393950"/>
            <a:ext cx="7311862" cy="34829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90538" y="4796725"/>
            <a:ext cx="3412800" cy="970829"/>
          </a:xfrm>
        </p:spPr>
        <p:txBody>
          <a:bodyPr tIns="108000">
            <a:spAutoFit/>
          </a:bodyPr>
          <a:lstStyle>
            <a:lvl1pPr marL="489600" indent="-489600">
              <a:buSzPct val="150000"/>
              <a:buFontTx/>
              <a:buBlip>
                <a:blip r:embed="rId3"/>
              </a:buBlip>
              <a:defRPr b="0">
                <a:solidFill>
                  <a:schemeClr val="tx1"/>
                </a:solidFill>
              </a:defRPr>
            </a:lvl1pPr>
            <a:lvl2pPr marL="669600" indent="-180000">
              <a:buClr>
                <a:schemeClr val="accent2"/>
              </a:buClr>
              <a:buSzPct val="80000"/>
              <a:buFont typeface="Wingdings 3" panose="05040102010807070707" pitchFamily="18" charset="2"/>
              <a:buChar char="u"/>
              <a:defRPr sz="1000"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857048E-F29F-C098-6C13-37E4BCB568A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Date: Monday / 01 / October / 2019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40E4BE9-C7FA-2F37-D0D6-DB07EAD03D6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Advancing social justice, promoting decent work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21463C3-E54A-E914-F73A-917EB65E6EB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2CB34F-E91E-45C4-84F9-4A747EADD7C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4466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Corn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9">
            <a:extLst>
              <a:ext uri="{FF2B5EF4-FFF2-40B4-BE49-F238E27FC236}">
                <a16:creationId xmlns:a16="http://schemas.microsoft.com/office/drawing/2014/main" id="{7A0FC872-C334-5AC2-7C92-90DA7651C1F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86300" y="6870700"/>
            <a:ext cx="7505700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en-GB" altLang="en-US" sz="1000"/>
              <a:t>NB Manually place “ilo.org” device in front of image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692650" y="2538000"/>
            <a:ext cx="7499350" cy="4320000"/>
          </a:xfrm>
          <a:custGeom>
            <a:avLst/>
            <a:gdLst>
              <a:gd name="connsiteX0" fmla="*/ 0 w 7499350"/>
              <a:gd name="connsiteY0" fmla="*/ 0 h 4320000"/>
              <a:gd name="connsiteX1" fmla="*/ 7499350 w 7499350"/>
              <a:gd name="connsiteY1" fmla="*/ 0 h 4320000"/>
              <a:gd name="connsiteX2" fmla="*/ 7499350 w 7499350"/>
              <a:gd name="connsiteY2" fmla="*/ 4320000 h 4320000"/>
              <a:gd name="connsiteX3" fmla="*/ 0 w 7499350"/>
              <a:gd name="connsiteY3" fmla="*/ 4320000 h 4320000"/>
              <a:gd name="connsiteX4" fmla="*/ 0 w 7499350"/>
              <a:gd name="connsiteY4" fmla="*/ 0 h 4320000"/>
              <a:gd name="connsiteX0" fmla="*/ 0 w 7499350"/>
              <a:gd name="connsiteY0" fmla="*/ 4320000 h 4320000"/>
              <a:gd name="connsiteX1" fmla="*/ 7499350 w 7499350"/>
              <a:gd name="connsiteY1" fmla="*/ 0 h 4320000"/>
              <a:gd name="connsiteX2" fmla="*/ 7499350 w 7499350"/>
              <a:gd name="connsiteY2" fmla="*/ 4320000 h 4320000"/>
              <a:gd name="connsiteX3" fmla="*/ 0 w 7499350"/>
              <a:gd name="connsiteY3" fmla="*/ 4320000 h 43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99350" h="4320000">
                <a:moveTo>
                  <a:pt x="0" y="4320000"/>
                </a:moveTo>
                <a:lnTo>
                  <a:pt x="7499350" y="0"/>
                </a:lnTo>
                <a:lnTo>
                  <a:pt x="7499350" y="4320000"/>
                </a:lnTo>
                <a:lnTo>
                  <a:pt x="0" y="4320000"/>
                </a:lnTo>
                <a:close/>
              </a:path>
            </a:pathLst>
          </a:custGeom>
        </p:spPr>
        <p:txBody>
          <a:bodyPr rtlCol="0" anchor="b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539" y="2393950"/>
            <a:ext cx="7311862" cy="34829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987DF98-DD91-A01C-D4BF-E20B868C484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Date: Monday / 01 / October / 2019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5874842-C1E5-C428-8065-86FABC118FA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Advancing social justice, promoting decent work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5F93AD8-AEA0-DA9C-C8D4-AD003FCF59A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0753E-7D2D-4F8B-BB87-EEF495D20F4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1663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Image/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9">
            <a:extLst>
              <a:ext uri="{FF2B5EF4-FFF2-40B4-BE49-F238E27FC236}">
                <a16:creationId xmlns:a16="http://schemas.microsoft.com/office/drawing/2014/main" id="{89FE39CE-7108-420C-F84B-337113D5EB9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86300" y="6870700"/>
            <a:ext cx="7505700" cy="1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en-GB" altLang="en-US" sz="1000"/>
              <a:t>NB Manually place “ilo.org” device in front of 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539" y="2393950"/>
            <a:ext cx="7311862" cy="34829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8289130" y="981075"/>
            <a:ext cx="3902869" cy="5876925"/>
          </a:xfrm>
          <a:custGeom>
            <a:avLst/>
            <a:gdLst>
              <a:gd name="connsiteX0" fmla="*/ 0 w 3902869"/>
              <a:gd name="connsiteY0" fmla="*/ 0 h 5876925"/>
              <a:gd name="connsiteX1" fmla="*/ 3902869 w 3902869"/>
              <a:gd name="connsiteY1" fmla="*/ 0 h 5876925"/>
              <a:gd name="connsiteX2" fmla="*/ 3902869 w 3902869"/>
              <a:gd name="connsiteY2" fmla="*/ 5876925 h 5876925"/>
              <a:gd name="connsiteX3" fmla="*/ 0 w 3902869"/>
              <a:gd name="connsiteY3" fmla="*/ 5876925 h 5876925"/>
              <a:gd name="connsiteX4" fmla="*/ 0 w 3902869"/>
              <a:gd name="connsiteY4" fmla="*/ 0 h 5876925"/>
              <a:gd name="connsiteX0" fmla="*/ 0 w 3902869"/>
              <a:gd name="connsiteY0" fmla="*/ 0 h 5876925"/>
              <a:gd name="connsiteX1" fmla="*/ 3898107 w 3902869"/>
              <a:gd name="connsiteY1" fmla="*/ 2252663 h 5876925"/>
              <a:gd name="connsiteX2" fmla="*/ 3902869 w 3902869"/>
              <a:gd name="connsiteY2" fmla="*/ 5876925 h 5876925"/>
              <a:gd name="connsiteX3" fmla="*/ 0 w 3902869"/>
              <a:gd name="connsiteY3" fmla="*/ 5876925 h 5876925"/>
              <a:gd name="connsiteX4" fmla="*/ 0 w 3902869"/>
              <a:gd name="connsiteY4" fmla="*/ 0 h 5876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02869" h="5876925">
                <a:moveTo>
                  <a:pt x="0" y="0"/>
                </a:moveTo>
                <a:lnTo>
                  <a:pt x="3898107" y="2252663"/>
                </a:lnTo>
                <a:cubicBezTo>
                  <a:pt x="3899694" y="3460750"/>
                  <a:pt x="3901282" y="4668838"/>
                  <a:pt x="3902869" y="5876925"/>
                </a:cubicBezTo>
                <a:lnTo>
                  <a:pt x="0" y="5876925"/>
                </a:lnTo>
                <a:lnTo>
                  <a:pt x="0" y="0"/>
                </a:lnTo>
                <a:close/>
              </a:path>
            </a:pathLst>
          </a:custGeom>
        </p:spPr>
        <p:txBody>
          <a:bodyPr rtlCol="0" anchor="b">
            <a:noAutofit/>
          </a:bodyPr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8288338" y="5876925"/>
            <a:ext cx="3413125" cy="247650"/>
          </a:xfrm>
          <a:custGeom>
            <a:avLst/>
            <a:gdLst>
              <a:gd name="connsiteX0" fmla="*/ 0 w 3413125"/>
              <a:gd name="connsiteY0" fmla="*/ 0 h 247650"/>
              <a:gd name="connsiteX1" fmla="*/ 3413125 w 3413125"/>
              <a:gd name="connsiteY1" fmla="*/ 0 h 247650"/>
              <a:gd name="connsiteX2" fmla="*/ 3413125 w 3413125"/>
              <a:gd name="connsiteY2" fmla="*/ 247650 h 247650"/>
              <a:gd name="connsiteX3" fmla="*/ 0 w 3413125"/>
              <a:gd name="connsiteY3" fmla="*/ 247650 h 247650"/>
              <a:gd name="connsiteX4" fmla="*/ 0 w 3413125"/>
              <a:gd name="connsiteY4" fmla="*/ 0 h 247650"/>
              <a:gd name="connsiteX0" fmla="*/ 0 w 3413125"/>
              <a:gd name="connsiteY0" fmla="*/ 0 h 247650"/>
              <a:gd name="connsiteX1" fmla="*/ 3153569 w 3413125"/>
              <a:gd name="connsiteY1" fmla="*/ 0 h 247650"/>
              <a:gd name="connsiteX2" fmla="*/ 3413125 w 3413125"/>
              <a:gd name="connsiteY2" fmla="*/ 247650 h 247650"/>
              <a:gd name="connsiteX3" fmla="*/ 0 w 3413125"/>
              <a:gd name="connsiteY3" fmla="*/ 247650 h 247650"/>
              <a:gd name="connsiteX4" fmla="*/ 0 w 3413125"/>
              <a:gd name="connsiteY4" fmla="*/ 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13125" h="247650">
                <a:moveTo>
                  <a:pt x="0" y="0"/>
                </a:moveTo>
                <a:lnTo>
                  <a:pt x="3153569" y="0"/>
                </a:lnTo>
                <a:lnTo>
                  <a:pt x="3413125" y="247650"/>
                </a:lnTo>
                <a:lnTo>
                  <a:pt x="0" y="2476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lIns="108000" anchor="ctr"/>
          <a:lstStyle>
            <a:lvl1pPr>
              <a:defRPr sz="1000" b="0">
                <a:solidFill>
                  <a:schemeClr val="bg1"/>
                </a:solidFill>
              </a:defRPr>
            </a:lvl1pPr>
            <a:lvl2pPr>
              <a:defRPr sz="1000">
                <a:solidFill>
                  <a:schemeClr val="bg1"/>
                </a:solidFill>
              </a:defRPr>
            </a:lvl2pPr>
            <a:lvl3pPr>
              <a:defRPr sz="1000">
                <a:solidFill>
                  <a:schemeClr val="bg1"/>
                </a:solidFill>
              </a:defRPr>
            </a:lvl3pPr>
            <a:lvl4pPr>
              <a:defRPr sz="1000">
                <a:solidFill>
                  <a:schemeClr val="bg1"/>
                </a:solidFill>
              </a:defRPr>
            </a:lvl4pPr>
            <a:lvl5pPr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1471935-4F11-634D-BCBF-3D84623AD1AD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Date: Monday / 01 / October / 2019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1224243-A66A-E232-CF9F-E7E48341292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Advancing social justice, promoting decent work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4FC7790-56F9-AD6E-C2BE-6ADE45FBA09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465CF9-7A5F-4548-B72F-516CB23490D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5423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538" y="2393950"/>
            <a:ext cx="5360400" cy="34829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41062" y="2393949"/>
            <a:ext cx="5360400" cy="348297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83504A1-1249-A6B5-36E4-CF8911A3A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Date: Monday / 01 / October / 2019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3868D3B-3F19-87E5-C9A6-5837CD09D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Advancing social justice, promoting decent work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B0C6E6D-B4B5-81D8-8450-8E642DCEB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355A8-3BA7-461C-B96D-2740BD0A4FF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1672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538" y="2393950"/>
            <a:ext cx="3412800" cy="34829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89600" y="2393949"/>
            <a:ext cx="3412800" cy="348297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Content Placeholder 3"/>
          <p:cNvSpPr>
            <a:spLocks noGrp="1"/>
          </p:cNvSpPr>
          <p:nvPr>
            <p:ph sz="half" idx="13"/>
          </p:nvPr>
        </p:nvSpPr>
        <p:spPr>
          <a:xfrm>
            <a:off x="8288662" y="2393949"/>
            <a:ext cx="3412800" cy="348297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5483B60-97DD-F137-21E5-133537FF64B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Date: Monday / 01 / October / 2019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55F55B9-8F0F-CCCB-583F-1CDE7C2A648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Advancing social justice, promoting decent work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B44069-F490-8883-6D04-75848968659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DC8746-10D6-45C1-9C69-41F616AA257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6909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with Sta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538" y="2393950"/>
            <a:ext cx="3412800" cy="34829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89600" y="2393949"/>
            <a:ext cx="3412800" cy="348297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288662" y="2393950"/>
            <a:ext cx="3412801" cy="3482975"/>
          </a:xfrm>
        </p:spPr>
        <p:txBody>
          <a:bodyPr tIns="54000"/>
          <a:lstStyle>
            <a:lvl1pPr marL="360000" indent="-360000">
              <a:lnSpc>
                <a:spcPct val="80000"/>
              </a:lnSpc>
              <a:spcBef>
                <a:spcPts val="3200"/>
              </a:spcBef>
              <a:spcAft>
                <a:spcPts val="0"/>
              </a:spcAft>
              <a:buClr>
                <a:schemeClr val="accent2"/>
              </a:buClr>
              <a:buFontTx/>
              <a:buBlip>
                <a:blip r:embed="rId2"/>
              </a:buBlip>
              <a:defRPr sz="6000" b="0" spc="-200" baseline="0">
                <a:solidFill>
                  <a:schemeClr val="accent1"/>
                </a:solidFill>
              </a:defRPr>
            </a:lvl1pPr>
            <a:lvl2pPr marL="36000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7752601-3E8D-DDB8-41A7-745621F8877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Date: Monday / 01 / October / 2019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8603621-44FF-D054-AAB4-D2C09F58A6F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Advancing social justice, promoting decent work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07710B5-1CC4-3243-C603-490F082EA6A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3F881F-CD56-4D0B-96D6-2E30C484E1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1296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90538" y="2393950"/>
            <a:ext cx="7380000" cy="3482976"/>
          </a:xfrm>
        </p:spPr>
        <p:txBody>
          <a:bodyPr>
            <a:noAutofit/>
          </a:bodyPr>
          <a:lstStyle>
            <a:lvl1pPr marL="489600" indent="-489600">
              <a:buSzPct val="120000"/>
              <a:buFontTx/>
              <a:buBlip>
                <a:blip r:embed="rId2"/>
              </a:buBlip>
              <a:defRPr sz="2300" b="0">
                <a:solidFill>
                  <a:schemeClr val="tx1"/>
                </a:solidFill>
              </a:defRPr>
            </a:lvl1pPr>
            <a:lvl2pPr marL="489600" indent="0">
              <a:buClr>
                <a:schemeClr val="accent2"/>
              </a:buClr>
              <a:buSzPct val="80000"/>
              <a:buFont typeface="Wingdings 3" panose="05040102010807070707" pitchFamily="18" charset="2"/>
              <a:buNone/>
              <a:defRPr sz="2300" baseline="0"/>
            </a:lvl2pPr>
            <a:lvl3pPr marL="669600" indent="-180000">
              <a:spcBef>
                <a:spcPts val="1800"/>
              </a:spcBef>
              <a:defRPr sz="10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8270663" y="2447925"/>
            <a:ext cx="3430800" cy="3429000"/>
          </a:xfrm>
        </p:spPr>
        <p:txBody>
          <a:bodyPr rtlCol="0">
            <a:noAutofit/>
          </a:bodyPr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A861B1-1B59-9ABE-D876-A919BF6150A3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Date: Monday / 01 / October / 2019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729A6A-9CE1-9CF5-D8C2-DD96AE30123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Advancing social justice, promoting decent work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95A958-2970-CF3A-23F5-9D093F72198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DBB0D9-62F2-4D54-8F0A-F63149ED261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911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352275EC-5EAB-993C-04C3-969F464837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90538" y="1423988"/>
            <a:ext cx="1121092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C9610870-D0C3-69D9-D538-FF375E7176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90538" y="2393950"/>
            <a:ext cx="11210925" cy="348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323C26-8C2C-5234-DDB2-4DD67ED2FB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0538" y="6870700"/>
            <a:ext cx="2743200" cy="2159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noFill/>
              </a:defRPr>
            </a:lvl1pPr>
          </a:lstStyle>
          <a:p>
            <a:pPr>
              <a:defRPr/>
            </a:pPr>
            <a:r>
              <a:rPr lang="en-GB"/>
              <a:t>Date: Monday / 01 / October / 2019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56AD5F-64BC-38BC-6EF6-DE30606060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90538" y="6337300"/>
            <a:ext cx="5605462" cy="17938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06E179-4B94-2155-67C1-6FD109A1AE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1713" y="431800"/>
            <a:ext cx="539750" cy="2889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800" smtClean="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F51EFF79-F4E9-4011-8EE8-DBEC21EBC78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2055" name="Picture 7">
            <a:extLst>
              <a:ext uri="{FF2B5EF4-FFF2-40B4-BE49-F238E27FC236}">
                <a16:creationId xmlns:a16="http://schemas.microsoft.com/office/drawing/2014/main" id="{4A9903E2-B63D-3CB8-6397-FFB7150413E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8" y="490538"/>
            <a:ext cx="1371600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10">
            <a:extLst>
              <a:ext uri="{FF2B5EF4-FFF2-40B4-BE49-F238E27FC236}">
                <a16:creationId xmlns:a16="http://schemas.microsoft.com/office/drawing/2014/main" id="{C632DE41-B4DD-008A-72B3-1F7B46054EC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1519238"/>
            <a:ext cx="119063" cy="13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11">
            <a:extLst>
              <a:ext uri="{FF2B5EF4-FFF2-40B4-BE49-F238E27FC236}">
                <a16:creationId xmlns:a16="http://schemas.microsoft.com/office/drawing/2014/main" id="{EFFE7DA6-14AD-833F-54D5-4CA1D768AE3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6938" y="6367463"/>
            <a:ext cx="644525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48" r:id="rId2"/>
    <p:sldLayoutId id="2147483765" r:id="rId3"/>
    <p:sldLayoutId id="2147483766" r:id="rId4"/>
    <p:sldLayoutId id="2147483767" r:id="rId5"/>
    <p:sldLayoutId id="2147483749" r:id="rId6"/>
    <p:sldLayoutId id="2147483750" r:id="rId7"/>
    <p:sldLayoutId id="2147483751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52" r:id="rId15"/>
    <p:sldLayoutId id="2147483774" r:id="rId16"/>
    <p:sldLayoutId id="2147483776" r:id="rId17"/>
  </p:sldLayoutIdLst>
  <p:hf hdr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2500" b="1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2500" b="1">
          <a:solidFill>
            <a:schemeClr val="accent1"/>
          </a:solidFill>
          <a:latin typeface="Arial" panose="020B060402020202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2500" b="1">
          <a:solidFill>
            <a:schemeClr val="accent1"/>
          </a:solidFill>
          <a:latin typeface="Arial" panose="020B060402020202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2500" b="1">
          <a:solidFill>
            <a:schemeClr val="accent1"/>
          </a:solidFill>
          <a:latin typeface="Arial" panose="020B060402020202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2500" b="1">
          <a:solidFill>
            <a:schemeClr val="accent1"/>
          </a:solidFill>
          <a:latin typeface="Arial" panose="020B0604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500" b="1">
          <a:solidFill>
            <a:schemeClr val="accent1"/>
          </a:solidFill>
          <a:latin typeface="Arial" panose="020B0604020202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500" b="1">
          <a:solidFill>
            <a:schemeClr val="accent1"/>
          </a:solidFill>
          <a:latin typeface="Arial" panose="020B0604020202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500" b="1">
          <a:solidFill>
            <a:schemeClr val="accent1"/>
          </a:solidFill>
          <a:latin typeface="Arial" panose="020B0604020202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500" b="1">
          <a:solidFill>
            <a:schemeClr val="accent1"/>
          </a:solidFill>
          <a:latin typeface="Arial" panose="020B0604020202020204" pitchFamily="34" charset="0"/>
        </a:defRPr>
      </a:lvl9pPr>
    </p:titleStyle>
    <p:bodyStyle>
      <a:lvl1pPr algn="l" rtl="0" fontAlgn="base">
        <a:spcBef>
          <a:spcPts val="2400"/>
        </a:spcBef>
        <a:spcAft>
          <a:spcPts val="600"/>
        </a:spcAft>
        <a:buFont typeface="Arial" panose="020B0604020202020204" pitchFamily="34" charset="0"/>
        <a:defRPr b="1" kern="1200">
          <a:solidFill>
            <a:schemeClr val="accent2"/>
          </a:solidFill>
          <a:latin typeface="+mn-lt"/>
          <a:ea typeface="+mn-ea"/>
          <a:cs typeface="+mn-cs"/>
        </a:defRPr>
      </a:lvl1pPr>
      <a:lvl2pPr algn="l" rtl="0" fontAlgn="base">
        <a:spcBef>
          <a:spcPts val="600"/>
        </a:spcBef>
        <a:spcAft>
          <a:spcPts val="600"/>
        </a:spcAft>
        <a:buFont typeface="Arial" panose="020B0604020202020204" pitchFamily="34" charset="0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250825" indent="-250825" algn="l" rtl="0" fontAlgn="base">
        <a:spcBef>
          <a:spcPts val="600"/>
        </a:spcBef>
        <a:spcAft>
          <a:spcPct val="0"/>
        </a:spcAft>
        <a:buClr>
          <a:schemeClr val="accent2"/>
        </a:buClr>
        <a:buSzPct val="70000"/>
        <a:buFont typeface="Wingdings 3" panose="05040102010807070707" pitchFamily="18" charset="2"/>
        <a:buChar char="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algn="l" rtl="0" fontAlgn="base">
        <a:spcBef>
          <a:spcPts val="2400"/>
        </a:spcBef>
        <a:spcAft>
          <a:spcPts val="450"/>
        </a:spcAft>
        <a:buClr>
          <a:schemeClr val="accent2"/>
        </a:buClr>
        <a:buSzPct val="80000"/>
        <a:buFont typeface="Arial" panose="020B0604020202020204" pitchFamily="34" charset="0"/>
        <a:defRPr sz="1400" b="1" kern="1200">
          <a:solidFill>
            <a:schemeClr val="accent2"/>
          </a:solidFill>
          <a:latin typeface="+mn-lt"/>
          <a:ea typeface="+mn-ea"/>
          <a:cs typeface="+mn-cs"/>
        </a:defRPr>
      </a:lvl4pPr>
      <a:lvl5pPr algn="l" rtl="0" fontAlgn="base">
        <a:spcBef>
          <a:spcPts val="450"/>
        </a:spcBef>
        <a:spcAft>
          <a:spcPts val="450"/>
        </a:spcAft>
        <a:buClr>
          <a:schemeClr val="accent2"/>
        </a:buClr>
        <a:buSzPct val="80000"/>
        <a:buFont typeface="Arial" panose="020B0604020202020204" pitchFamily="34" charset="0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2000" indent="-252000" algn="l" defTabSz="914400" rtl="0" eaLnBrk="1" latinLnBrk="0" hangingPunct="1">
        <a:lnSpc>
          <a:spcPct val="100000"/>
        </a:lnSpc>
        <a:spcBef>
          <a:spcPts val="450"/>
        </a:spcBef>
        <a:buClr>
          <a:schemeClr val="accent2"/>
        </a:buClr>
        <a:buSzPct val="70000"/>
        <a:buFont typeface="Wingdings 3" panose="05040102010807070707" pitchFamily="18" charset="2"/>
        <a:buChar char="u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None/>
        <a:defRPr sz="1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147.xml"/><Relationship Id="rId13" Type="http://schemas.openxmlformats.org/officeDocument/2006/relationships/tags" Target="../tags/tag152.xml"/><Relationship Id="rId18" Type="http://schemas.openxmlformats.org/officeDocument/2006/relationships/image" Target="../media/image41.png"/><Relationship Id="rId3" Type="http://schemas.openxmlformats.org/officeDocument/2006/relationships/tags" Target="../tags/tag142.xml"/><Relationship Id="rId7" Type="http://schemas.openxmlformats.org/officeDocument/2006/relationships/tags" Target="../tags/tag146.xml"/><Relationship Id="rId12" Type="http://schemas.openxmlformats.org/officeDocument/2006/relationships/tags" Target="../tags/tag151.xml"/><Relationship Id="rId17" Type="http://schemas.openxmlformats.org/officeDocument/2006/relationships/image" Target="../media/image40.png"/><Relationship Id="rId2" Type="http://schemas.openxmlformats.org/officeDocument/2006/relationships/tags" Target="../tags/tag141.xml"/><Relationship Id="rId16" Type="http://schemas.openxmlformats.org/officeDocument/2006/relationships/image" Target="../media/image39.png"/><Relationship Id="rId1" Type="http://schemas.openxmlformats.org/officeDocument/2006/relationships/tags" Target="../tags/tag140.xml"/><Relationship Id="rId6" Type="http://schemas.openxmlformats.org/officeDocument/2006/relationships/tags" Target="../tags/tag145.xml"/><Relationship Id="rId11" Type="http://schemas.openxmlformats.org/officeDocument/2006/relationships/tags" Target="../tags/tag150.xml"/><Relationship Id="rId5" Type="http://schemas.openxmlformats.org/officeDocument/2006/relationships/tags" Target="../tags/tag144.xml"/><Relationship Id="rId15" Type="http://schemas.openxmlformats.org/officeDocument/2006/relationships/image" Target="../media/image38.png"/><Relationship Id="rId10" Type="http://schemas.openxmlformats.org/officeDocument/2006/relationships/tags" Target="../tags/tag149.xml"/><Relationship Id="rId19" Type="http://schemas.openxmlformats.org/officeDocument/2006/relationships/image" Target="../media/image42.jpeg"/><Relationship Id="rId4" Type="http://schemas.openxmlformats.org/officeDocument/2006/relationships/tags" Target="../tags/tag143.xml"/><Relationship Id="rId9" Type="http://schemas.openxmlformats.org/officeDocument/2006/relationships/tags" Target="../tags/tag148.xml"/><Relationship Id="rId14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tags" Target="../tags/tag165.xml"/><Relationship Id="rId18" Type="http://schemas.openxmlformats.org/officeDocument/2006/relationships/tags" Target="../tags/tag170.xml"/><Relationship Id="rId26" Type="http://schemas.openxmlformats.org/officeDocument/2006/relationships/tags" Target="../tags/tag178.xml"/><Relationship Id="rId39" Type="http://schemas.openxmlformats.org/officeDocument/2006/relationships/image" Target="../media/image50.png"/><Relationship Id="rId21" Type="http://schemas.openxmlformats.org/officeDocument/2006/relationships/tags" Target="../tags/tag173.xml"/><Relationship Id="rId34" Type="http://schemas.openxmlformats.org/officeDocument/2006/relationships/image" Target="../media/image45.png"/><Relationship Id="rId42" Type="http://schemas.openxmlformats.org/officeDocument/2006/relationships/image" Target="../media/image53.png"/><Relationship Id="rId7" Type="http://schemas.openxmlformats.org/officeDocument/2006/relationships/tags" Target="../tags/tag159.xml"/><Relationship Id="rId2" Type="http://schemas.openxmlformats.org/officeDocument/2006/relationships/tags" Target="../tags/tag154.xml"/><Relationship Id="rId16" Type="http://schemas.openxmlformats.org/officeDocument/2006/relationships/tags" Target="../tags/tag168.xml"/><Relationship Id="rId29" Type="http://schemas.openxmlformats.org/officeDocument/2006/relationships/tags" Target="../tags/tag181.xml"/><Relationship Id="rId1" Type="http://schemas.openxmlformats.org/officeDocument/2006/relationships/tags" Target="../tags/tag153.xml"/><Relationship Id="rId6" Type="http://schemas.openxmlformats.org/officeDocument/2006/relationships/tags" Target="../tags/tag158.xml"/><Relationship Id="rId11" Type="http://schemas.openxmlformats.org/officeDocument/2006/relationships/tags" Target="../tags/tag163.xml"/><Relationship Id="rId24" Type="http://schemas.openxmlformats.org/officeDocument/2006/relationships/tags" Target="../tags/tag176.xml"/><Relationship Id="rId32" Type="http://schemas.openxmlformats.org/officeDocument/2006/relationships/tags" Target="../tags/tag184.xml"/><Relationship Id="rId37" Type="http://schemas.openxmlformats.org/officeDocument/2006/relationships/image" Target="../media/image48.png"/><Relationship Id="rId40" Type="http://schemas.openxmlformats.org/officeDocument/2006/relationships/image" Target="../media/image51.jpeg"/><Relationship Id="rId45" Type="http://schemas.openxmlformats.org/officeDocument/2006/relationships/image" Target="../media/image56.png"/><Relationship Id="rId5" Type="http://schemas.openxmlformats.org/officeDocument/2006/relationships/tags" Target="../tags/tag157.xml"/><Relationship Id="rId15" Type="http://schemas.openxmlformats.org/officeDocument/2006/relationships/tags" Target="../tags/tag167.xml"/><Relationship Id="rId23" Type="http://schemas.openxmlformats.org/officeDocument/2006/relationships/tags" Target="../tags/tag175.xml"/><Relationship Id="rId28" Type="http://schemas.openxmlformats.org/officeDocument/2006/relationships/tags" Target="../tags/tag180.xml"/><Relationship Id="rId36" Type="http://schemas.openxmlformats.org/officeDocument/2006/relationships/image" Target="../media/image47.png"/><Relationship Id="rId10" Type="http://schemas.openxmlformats.org/officeDocument/2006/relationships/tags" Target="../tags/tag162.xml"/><Relationship Id="rId19" Type="http://schemas.openxmlformats.org/officeDocument/2006/relationships/tags" Target="../tags/tag171.xml"/><Relationship Id="rId31" Type="http://schemas.openxmlformats.org/officeDocument/2006/relationships/tags" Target="../tags/tag183.xml"/><Relationship Id="rId44" Type="http://schemas.openxmlformats.org/officeDocument/2006/relationships/image" Target="../media/image55.png"/><Relationship Id="rId4" Type="http://schemas.openxmlformats.org/officeDocument/2006/relationships/tags" Target="../tags/tag156.xml"/><Relationship Id="rId9" Type="http://schemas.openxmlformats.org/officeDocument/2006/relationships/tags" Target="../tags/tag161.xml"/><Relationship Id="rId14" Type="http://schemas.openxmlformats.org/officeDocument/2006/relationships/tags" Target="../tags/tag166.xml"/><Relationship Id="rId22" Type="http://schemas.openxmlformats.org/officeDocument/2006/relationships/tags" Target="../tags/tag174.xml"/><Relationship Id="rId27" Type="http://schemas.openxmlformats.org/officeDocument/2006/relationships/tags" Target="../tags/tag179.xml"/><Relationship Id="rId30" Type="http://schemas.openxmlformats.org/officeDocument/2006/relationships/tags" Target="../tags/tag182.xml"/><Relationship Id="rId35" Type="http://schemas.openxmlformats.org/officeDocument/2006/relationships/image" Target="../media/image46.png"/><Relationship Id="rId43" Type="http://schemas.openxmlformats.org/officeDocument/2006/relationships/image" Target="../media/image54.jpeg"/><Relationship Id="rId8" Type="http://schemas.openxmlformats.org/officeDocument/2006/relationships/tags" Target="../tags/tag160.xml"/><Relationship Id="rId3" Type="http://schemas.openxmlformats.org/officeDocument/2006/relationships/tags" Target="../tags/tag155.xml"/><Relationship Id="rId12" Type="http://schemas.openxmlformats.org/officeDocument/2006/relationships/tags" Target="../tags/tag164.xml"/><Relationship Id="rId17" Type="http://schemas.openxmlformats.org/officeDocument/2006/relationships/tags" Target="../tags/tag169.xml"/><Relationship Id="rId25" Type="http://schemas.openxmlformats.org/officeDocument/2006/relationships/tags" Target="../tags/tag177.xml"/><Relationship Id="rId33" Type="http://schemas.openxmlformats.org/officeDocument/2006/relationships/slideLayout" Target="../slideLayouts/slideLayout16.xml"/><Relationship Id="rId38" Type="http://schemas.openxmlformats.org/officeDocument/2006/relationships/image" Target="../media/image49.jpeg"/><Relationship Id="rId20" Type="http://schemas.openxmlformats.org/officeDocument/2006/relationships/tags" Target="../tags/tag172.xml"/><Relationship Id="rId41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tags" Target="../tags/tag197.xml"/><Relationship Id="rId18" Type="http://schemas.openxmlformats.org/officeDocument/2006/relationships/tags" Target="../tags/tag202.xml"/><Relationship Id="rId26" Type="http://schemas.openxmlformats.org/officeDocument/2006/relationships/image" Target="../media/image46.png"/><Relationship Id="rId3" Type="http://schemas.openxmlformats.org/officeDocument/2006/relationships/tags" Target="../tags/tag187.xml"/><Relationship Id="rId21" Type="http://schemas.openxmlformats.org/officeDocument/2006/relationships/tags" Target="../tags/tag205.xml"/><Relationship Id="rId34" Type="http://schemas.openxmlformats.org/officeDocument/2006/relationships/image" Target="../media/image64.png"/><Relationship Id="rId7" Type="http://schemas.openxmlformats.org/officeDocument/2006/relationships/tags" Target="../tags/tag191.xml"/><Relationship Id="rId12" Type="http://schemas.openxmlformats.org/officeDocument/2006/relationships/tags" Target="../tags/tag196.xml"/><Relationship Id="rId17" Type="http://schemas.openxmlformats.org/officeDocument/2006/relationships/tags" Target="../tags/tag201.xml"/><Relationship Id="rId25" Type="http://schemas.openxmlformats.org/officeDocument/2006/relationships/image" Target="../media/image45.png"/><Relationship Id="rId33" Type="http://schemas.openxmlformats.org/officeDocument/2006/relationships/image" Target="../media/image63.jpeg"/><Relationship Id="rId2" Type="http://schemas.openxmlformats.org/officeDocument/2006/relationships/tags" Target="../tags/tag186.xml"/><Relationship Id="rId16" Type="http://schemas.openxmlformats.org/officeDocument/2006/relationships/tags" Target="../tags/tag200.xml"/><Relationship Id="rId20" Type="http://schemas.openxmlformats.org/officeDocument/2006/relationships/tags" Target="../tags/tag204.xml"/><Relationship Id="rId29" Type="http://schemas.openxmlformats.org/officeDocument/2006/relationships/image" Target="../media/image59.jpeg"/><Relationship Id="rId1" Type="http://schemas.openxmlformats.org/officeDocument/2006/relationships/tags" Target="../tags/tag185.xml"/><Relationship Id="rId6" Type="http://schemas.openxmlformats.org/officeDocument/2006/relationships/tags" Target="../tags/tag190.xml"/><Relationship Id="rId11" Type="http://schemas.openxmlformats.org/officeDocument/2006/relationships/tags" Target="../tags/tag195.xml"/><Relationship Id="rId24" Type="http://schemas.openxmlformats.org/officeDocument/2006/relationships/slideLayout" Target="../slideLayouts/slideLayout16.xml"/><Relationship Id="rId32" Type="http://schemas.openxmlformats.org/officeDocument/2006/relationships/image" Target="../media/image62.png"/><Relationship Id="rId5" Type="http://schemas.openxmlformats.org/officeDocument/2006/relationships/tags" Target="../tags/tag189.xml"/><Relationship Id="rId15" Type="http://schemas.openxmlformats.org/officeDocument/2006/relationships/tags" Target="../tags/tag199.xml"/><Relationship Id="rId23" Type="http://schemas.openxmlformats.org/officeDocument/2006/relationships/tags" Target="../tags/tag207.xml"/><Relationship Id="rId28" Type="http://schemas.openxmlformats.org/officeDocument/2006/relationships/image" Target="../media/image58.png"/><Relationship Id="rId10" Type="http://schemas.openxmlformats.org/officeDocument/2006/relationships/tags" Target="../tags/tag194.xml"/><Relationship Id="rId19" Type="http://schemas.openxmlformats.org/officeDocument/2006/relationships/tags" Target="../tags/tag203.xml"/><Relationship Id="rId31" Type="http://schemas.openxmlformats.org/officeDocument/2006/relationships/image" Target="../media/image61.png"/><Relationship Id="rId4" Type="http://schemas.openxmlformats.org/officeDocument/2006/relationships/tags" Target="../tags/tag188.xml"/><Relationship Id="rId9" Type="http://schemas.openxmlformats.org/officeDocument/2006/relationships/tags" Target="../tags/tag193.xml"/><Relationship Id="rId14" Type="http://schemas.openxmlformats.org/officeDocument/2006/relationships/tags" Target="../tags/tag198.xml"/><Relationship Id="rId22" Type="http://schemas.openxmlformats.org/officeDocument/2006/relationships/tags" Target="../tags/tag206.xml"/><Relationship Id="rId27" Type="http://schemas.openxmlformats.org/officeDocument/2006/relationships/image" Target="../media/image57.png"/><Relationship Id="rId30" Type="http://schemas.openxmlformats.org/officeDocument/2006/relationships/image" Target="../media/image60.png"/><Relationship Id="rId35" Type="http://schemas.openxmlformats.org/officeDocument/2006/relationships/image" Target="../media/image65.png"/><Relationship Id="rId8" Type="http://schemas.openxmlformats.org/officeDocument/2006/relationships/tags" Target="../tags/tag192.xml"/></Relationships>
</file>

<file path=ppt/slides/_rels/slide18.xml.rels><?xml version="1.0" encoding="UTF-8" standalone="yes"?>
<Relationships xmlns="http://schemas.openxmlformats.org/package/2006/relationships"><Relationship Id="rId13" Type="http://schemas.openxmlformats.org/officeDocument/2006/relationships/tags" Target="../tags/tag220.xml"/><Relationship Id="rId18" Type="http://schemas.openxmlformats.org/officeDocument/2006/relationships/tags" Target="../tags/tag225.xml"/><Relationship Id="rId26" Type="http://schemas.openxmlformats.org/officeDocument/2006/relationships/image" Target="../media/image68.png"/><Relationship Id="rId3" Type="http://schemas.openxmlformats.org/officeDocument/2006/relationships/tags" Target="../tags/tag210.xml"/><Relationship Id="rId21" Type="http://schemas.openxmlformats.org/officeDocument/2006/relationships/tags" Target="../tags/tag228.xml"/><Relationship Id="rId7" Type="http://schemas.openxmlformats.org/officeDocument/2006/relationships/tags" Target="../tags/tag214.xml"/><Relationship Id="rId12" Type="http://schemas.openxmlformats.org/officeDocument/2006/relationships/tags" Target="../tags/tag219.xml"/><Relationship Id="rId17" Type="http://schemas.openxmlformats.org/officeDocument/2006/relationships/tags" Target="../tags/tag224.xml"/><Relationship Id="rId25" Type="http://schemas.openxmlformats.org/officeDocument/2006/relationships/image" Target="../media/image67.png"/><Relationship Id="rId33" Type="http://schemas.openxmlformats.org/officeDocument/2006/relationships/image" Target="../media/image73.png"/><Relationship Id="rId2" Type="http://schemas.openxmlformats.org/officeDocument/2006/relationships/tags" Target="../tags/tag209.xml"/><Relationship Id="rId16" Type="http://schemas.openxmlformats.org/officeDocument/2006/relationships/tags" Target="../tags/tag223.xml"/><Relationship Id="rId20" Type="http://schemas.openxmlformats.org/officeDocument/2006/relationships/tags" Target="../tags/tag227.xml"/><Relationship Id="rId29" Type="http://schemas.openxmlformats.org/officeDocument/2006/relationships/image" Target="../media/image70.png"/><Relationship Id="rId1" Type="http://schemas.openxmlformats.org/officeDocument/2006/relationships/tags" Target="../tags/tag208.xml"/><Relationship Id="rId6" Type="http://schemas.openxmlformats.org/officeDocument/2006/relationships/tags" Target="../tags/tag213.xml"/><Relationship Id="rId11" Type="http://schemas.openxmlformats.org/officeDocument/2006/relationships/tags" Target="../tags/tag218.xml"/><Relationship Id="rId24" Type="http://schemas.openxmlformats.org/officeDocument/2006/relationships/image" Target="../media/image45.png"/><Relationship Id="rId32" Type="http://schemas.openxmlformats.org/officeDocument/2006/relationships/image" Target="../media/image72.png"/><Relationship Id="rId5" Type="http://schemas.openxmlformats.org/officeDocument/2006/relationships/tags" Target="../tags/tag212.xml"/><Relationship Id="rId15" Type="http://schemas.openxmlformats.org/officeDocument/2006/relationships/tags" Target="../tags/tag222.xml"/><Relationship Id="rId23" Type="http://schemas.openxmlformats.org/officeDocument/2006/relationships/image" Target="../media/image66.png"/><Relationship Id="rId28" Type="http://schemas.openxmlformats.org/officeDocument/2006/relationships/image" Target="../media/image60.png"/><Relationship Id="rId10" Type="http://schemas.openxmlformats.org/officeDocument/2006/relationships/tags" Target="../tags/tag217.xml"/><Relationship Id="rId19" Type="http://schemas.openxmlformats.org/officeDocument/2006/relationships/tags" Target="../tags/tag226.xml"/><Relationship Id="rId31" Type="http://schemas.openxmlformats.org/officeDocument/2006/relationships/image" Target="../media/image50.png"/><Relationship Id="rId4" Type="http://schemas.openxmlformats.org/officeDocument/2006/relationships/tags" Target="../tags/tag211.xml"/><Relationship Id="rId9" Type="http://schemas.openxmlformats.org/officeDocument/2006/relationships/tags" Target="../tags/tag216.xml"/><Relationship Id="rId14" Type="http://schemas.openxmlformats.org/officeDocument/2006/relationships/tags" Target="../tags/tag221.xml"/><Relationship Id="rId22" Type="http://schemas.openxmlformats.org/officeDocument/2006/relationships/slideLayout" Target="../slideLayouts/slideLayout16.xml"/><Relationship Id="rId27" Type="http://schemas.openxmlformats.org/officeDocument/2006/relationships/image" Target="../media/image69.jpeg"/><Relationship Id="rId30" Type="http://schemas.openxmlformats.org/officeDocument/2006/relationships/image" Target="../media/image71.jpeg"/><Relationship Id="rId8" Type="http://schemas.openxmlformats.org/officeDocument/2006/relationships/tags" Target="../tags/tag2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tags" Target="../tags/tag14.xml"/><Relationship Id="rId18" Type="http://schemas.openxmlformats.org/officeDocument/2006/relationships/tags" Target="../tags/tag19.xml"/><Relationship Id="rId3" Type="http://schemas.openxmlformats.org/officeDocument/2006/relationships/tags" Target="../tags/tag4.xml"/><Relationship Id="rId21" Type="http://schemas.openxmlformats.org/officeDocument/2006/relationships/tags" Target="../tags/tag22.xml"/><Relationship Id="rId7" Type="http://schemas.openxmlformats.org/officeDocument/2006/relationships/tags" Target="../tags/tag8.xml"/><Relationship Id="rId12" Type="http://schemas.openxmlformats.org/officeDocument/2006/relationships/tags" Target="../tags/tag13.xml"/><Relationship Id="rId17" Type="http://schemas.openxmlformats.org/officeDocument/2006/relationships/tags" Target="../tags/tag18.xml"/><Relationship Id="rId2" Type="http://schemas.openxmlformats.org/officeDocument/2006/relationships/tags" Target="../tags/tag3.xml"/><Relationship Id="rId16" Type="http://schemas.openxmlformats.org/officeDocument/2006/relationships/tags" Target="../tags/tag17.xml"/><Relationship Id="rId20" Type="http://schemas.openxmlformats.org/officeDocument/2006/relationships/tags" Target="../tags/tag21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5" Type="http://schemas.openxmlformats.org/officeDocument/2006/relationships/tags" Target="../tags/tag6.xml"/><Relationship Id="rId15" Type="http://schemas.openxmlformats.org/officeDocument/2006/relationships/tags" Target="../tags/tag16.xml"/><Relationship Id="rId23" Type="http://schemas.openxmlformats.org/officeDocument/2006/relationships/notesSlide" Target="../notesSlides/notesSlide2.xml"/><Relationship Id="rId10" Type="http://schemas.openxmlformats.org/officeDocument/2006/relationships/tags" Target="../tags/tag11.xml"/><Relationship Id="rId19" Type="http://schemas.openxmlformats.org/officeDocument/2006/relationships/tags" Target="../tags/tag20.xml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tags" Target="../tags/tag15.xml"/><Relationship Id="rId22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6.xml"/><Relationship Id="rId1" Type="http://schemas.openxmlformats.org/officeDocument/2006/relationships/tags" Target="../tags/tag229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237.xml"/><Relationship Id="rId3" Type="http://schemas.openxmlformats.org/officeDocument/2006/relationships/tags" Target="../tags/tag232.xml"/><Relationship Id="rId7" Type="http://schemas.openxmlformats.org/officeDocument/2006/relationships/tags" Target="../tags/tag236.xml"/><Relationship Id="rId12" Type="http://schemas.openxmlformats.org/officeDocument/2006/relationships/slideLayout" Target="../slideLayouts/slideLayout16.xml"/><Relationship Id="rId2" Type="http://schemas.openxmlformats.org/officeDocument/2006/relationships/tags" Target="../tags/tag231.xml"/><Relationship Id="rId1" Type="http://schemas.openxmlformats.org/officeDocument/2006/relationships/tags" Target="../tags/tag230.xml"/><Relationship Id="rId6" Type="http://schemas.openxmlformats.org/officeDocument/2006/relationships/tags" Target="../tags/tag235.xml"/><Relationship Id="rId11" Type="http://schemas.openxmlformats.org/officeDocument/2006/relationships/tags" Target="../tags/tag240.xml"/><Relationship Id="rId5" Type="http://schemas.openxmlformats.org/officeDocument/2006/relationships/tags" Target="../tags/tag234.xml"/><Relationship Id="rId10" Type="http://schemas.openxmlformats.org/officeDocument/2006/relationships/tags" Target="../tags/tag239.xml"/><Relationship Id="rId4" Type="http://schemas.openxmlformats.org/officeDocument/2006/relationships/tags" Target="../tags/tag233.xml"/><Relationship Id="rId9" Type="http://schemas.openxmlformats.org/officeDocument/2006/relationships/tags" Target="../tags/tag23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248.xml"/><Relationship Id="rId13" Type="http://schemas.openxmlformats.org/officeDocument/2006/relationships/tags" Target="../tags/tag253.xml"/><Relationship Id="rId18" Type="http://schemas.openxmlformats.org/officeDocument/2006/relationships/slideLayout" Target="../slideLayouts/slideLayout16.xml"/><Relationship Id="rId3" Type="http://schemas.openxmlformats.org/officeDocument/2006/relationships/tags" Target="../tags/tag243.xml"/><Relationship Id="rId7" Type="http://schemas.openxmlformats.org/officeDocument/2006/relationships/tags" Target="../tags/tag247.xml"/><Relationship Id="rId12" Type="http://schemas.openxmlformats.org/officeDocument/2006/relationships/tags" Target="../tags/tag252.xml"/><Relationship Id="rId17" Type="http://schemas.openxmlformats.org/officeDocument/2006/relationships/tags" Target="../tags/tag257.xml"/><Relationship Id="rId2" Type="http://schemas.openxmlformats.org/officeDocument/2006/relationships/tags" Target="../tags/tag242.xml"/><Relationship Id="rId16" Type="http://schemas.openxmlformats.org/officeDocument/2006/relationships/tags" Target="../tags/tag256.xml"/><Relationship Id="rId1" Type="http://schemas.openxmlformats.org/officeDocument/2006/relationships/tags" Target="../tags/tag241.xml"/><Relationship Id="rId6" Type="http://schemas.openxmlformats.org/officeDocument/2006/relationships/tags" Target="../tags/tag246.xml"/><Relationship Id="rId11" Type="http://schemas.openxmlformats.org/officeDocument/2006/relationships/tags" Target="../tags/tag251.xml"/><Relationship Id="rId5" Type="http://schemas.openxmlformats.org/officeDocument/2006/relationships/tags" Target="../tags/tag245.xml"/><Relationship Id="rId15" Type="http://schemas.openxmlformats.org/officeDocument/2006/relationships/tags" Target="../tags/tag255.xml"/><Relationship Id="rId10" Type="http://schemas.openxmlformats.org/officeDocument/2006/relationships/tags" Target="../tags/tag250.xml"/><Relationship Id="rId4" Type="http://schemas.openxmlformats.org/officeDocument/2006/relationships/tags" Target="../tags/tag244.xml"/><Relationship Id="rId9" Type="http://schemas.openxmlformats.org/officeDocument/2006/relationships/tags" Target="../tags/tag249.xml"/><Relationship Id="rId14" Type="http://schemas.openxmlformats.org/officeDocument/2006/relationships/tags" Target="../tags/tag25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30.xml"/><Relationship Id="rId3" Type="http://schemas.openxmlformats.org/officeDocument/2006/relationships/tags" Target="../tags/tag25.xml"/><Relationship Id="rId7" Type="http://schemas.openxmlformats.org/officeDocument/2006/relationships/tags" Target="../tags/tag29.xml"/><Relationship Id="rId12" Type="http://schemas.openxmlformats.org/officeDocument/2006/relationships/slideLayout" Target="../slideLayouts/slideLayout2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11" Type="http://schemas.openxmlformats.org/officeDocument/2006/relationships/tags" Target="../tags/tag33.xml"/><Relationship Id="rId5" Type="http://schemas.openxmlformats.org/officeDocument/2006/relationships/tags" Target="../tags/tag27.xml"/><Relationship Id="rId10" Type="http://schemas.openxmlformats.org/officeDocument/2006/relationships/tags" Target="../tags/tag32.xml"/><Relationship Id="rId4" Type="http://schemas.openxmlformats.org/officeDocument/2006/relationships/tags" Target="../tags/tag26.xml"/><Relationship Id="rId9" Type="http://schemas.openxmlformats.org/officeDocument/2006/relationships/tags" Target="../tags/tag3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44.xml"/><Relationship Id="rId13" Type="http://schemas.openxmlformats.org/officeDocument/2006/relationships/tags" Target="../tags/tag49.xml"/><Relationship Id="rId18" Type="http://schemas.openxmlformats.org/officeDocument/2006/relationships/tags" Target="../tags/tag54.xml"/><Relationship Id="rId3" Type="http://schemas.openxmlformats.org/officeDocument/2006/relationships/tags" Target="../tags/tag39.xml"/><Relationship Id="rId7" Type="http://schemas.openxmlformats.org/officeDocument/2006/relationships/tags" Target="../tags/tag43.xml"/><Relationship Id="rId12" Type="http://schemas.openxmlformats.org/officeDocument/2006/relationships/tags" Target="../tags/tag48.xml"/><Relationship Id="rId17" Type="http://schemas.openxmlformats.org/officeDocument/2006/relationships/tags" Target="../tags/tag53.xml"/><Relationship Id="rId2" Type="http://schemas.openxmlformats.org/officeDocument/2006/relationships/tags" Target="../tags/tag38.xml"/><Relationship Id="rId16" Type="http://schemas.openxmlformats.org/officeDocument/2006/relationships/tags" Target="../tags/tag52.xml"/><Relationship Id="rId20" Type="http://schemas.openxmlformats.org/officeDocument/2006/relationships/slideLayout" Target="../slideLayouts/slideLayout16.xml"/><Relationship Id="rId1" Type="http://schemas.openxmlformats.org/officeDocument/2006/relationships/tags" Target="../tags/tag37.xml"/><Relationship Id="rId6" Type="http://schemas.openxmlformats.org/officeDocument/2006/relationships/tags" Target="../tags/tag42.xml"/><Relationship Id="rId11" Type="http://schemas.openxmlformats.org/officeDocument/2006/relationships/tags" Target="../tags/tag47.xml"/><Relationship Id="rId5" Type="http://schemas.openxmlformats.org/officeDocument/2006/relationships/tags" Target="../tags/tag41.xml"/><Relationship Id="rId15" Type="http://schemas.openxmlformats.org/officeDocument/2006/relationships/tags" Target="../tags/tag51.xml"/><Relationship Id="rId10" Type="http://schemas.openxmlformats.org/officeDocument/2006/relationships/tags" Target="../tags/tag46.xml"/><Relationship Id="rId19" Type="http://schemas.openxmlformats.org/officeDocument/2006/relationships/tags" Target="../tags/tag55.xml"/><Relationship Id="rId4" Type="http://schemas.openxmlformats.org/officeDocument/2006/relationships/tags" Target="../tags/tag40.xml"/><Relationship Id="rId9" Type="http://schemas.openxmlformats.org/officeDocument/2006/relationships/tags" Target="../tags/tag45.xml"/><Relationship Id="rId14" Type="http://schemas.openxmlformats.org/officeDocument/2006/relationships/tags" Target="../tags/tag50.xml"/></Relationships>
</file>

<file path=ppt/slides/_rels/slide6.xml.rels><?xml version="1.0" encoding="UTF-8" standalone="yes"?>
<Relationships xmlns="http://schemas.openxmlformats.org/package/2006/relationships"><Relationship Id="rId26" Type="http://schemas.openxmlformats.org/officeDocument/2006/relationships/tags" Target="../tags/tag81.xml"/><Relationship Id="rId21" Type="http://schemas.openxmlformats.org/officeDocument/2006/relationships/tags" Target="../tags/tag76.xml"/><Relationship Id="rId42" Type="http://schemas.openxmlformats.org/officeDocument/2006/relationships/tags" Target="../tags/tag97.xml"/><Relationship Id="rId47" Type="http://schemas.openxmlformats.org/officeDocument/2006/relationships/tags" Target="../tags/tag102.xml"/><Relationship Id="rId63" Type="http://schemas.openxmlformats.org/officeDocument/2006/relationships/tags" Target="../tags/tag118.xml"/><Relationship Id="rId68" Type="http://schemas.openxmlformats.org/officeDocument/2006/relationships/tags" Target="../tags/tag123.xml"/><Relationship Id="rId84" Type="http://schemas.openxmlformats.org/officeDocument/2006/relationships/image" Target="../media/image25.png"/><Relationship Id="rId89" Type="http://schemas.openxmlformats.org/officeDocument/2006/relationships/image" Target="../media/image30.png"/><Relationship Id="rId16" Type="http://schemas.openxmlformats.org/officeDocument/2006/relationships/tags" Target="../tags/tag71.xml"/><Relationship Id="rId11" Type="http://schemas.openxmlformats.org/officeDocument/2006/relationships/tags" Target="../tags/tag66.xml"/><Relationship Id="rId32" Type="http://schemas.openxmlformats.org/officeDocument/2006/relationships/tags" Target="../tags/tag87.xml"/><Relationship Id="rId37" Type="http://schemas.openxmlformats.org/officeDocument/2006/relationships/tags" Target="../tags/tag92.xml"/><Relationship Id="rId53" Type="http://schemas.openxmlformats.org/officeDocument/2006/relationships/tags" Target="../tags/tag108.xml"/><Relationship Id="rId58" Type="http://schemas.openxmlformats.org/officeDocument/2006/relationships/tags" Target="../tags/tag113.xml"/><Relationship Id="rId74" Type="http://schemas.openxmlformats.org/officeDocument/2006/relationships/image" Target="../media/image15.png"/><Relationship Id="rId79" Type="http://schemas.openxmlformats.org/officeDocument/2006/relationships/image" Target="../media/image20.png"/><Relationship Id="rId5" Type="http://schemas.openxmlformats.org/officeDocument/2006/relationships/tags" Target="../tags/tag60.xml"/><Relationship Id="rId90" Type="http://schemas.openxmlformats.org/officeDocument/2006/relationships/image" Target="../media/image31.png"/><Relationship Id="rId14" Type="http://schemas.openxmlformats.org/officeDocument/2006/relationships/tags" Target="../tags/tag69.xml"/><Relationship Id="rId22" Type="http://schemas.openxmlformats.org/officeDocument/2006/relationships/tags" Target="../tags/tag77.xml"/><Relationship Id="rId27" Type="http://schemas.openxmlformats.org/officeDocument/2006/relationships/tags" Target="../tags/tag82.xml"/><Relationship Id="rId30" Type="http://schemas.openxmlformats.org/officeDocument/2006/relationships/tags" Target="../tags/tag85.xml"/><Relationship Id="rId35" Type="http://schemas.openxmlformats.org/officeDocument/2006/relationships/tags" Target="../tags/tag90.xml"/><Relationship Id="rId43" Type="http://schemas.openxmlformats.org/officeDocument/2006/relationships/tags" Target="../tags/tag98.xml"/><Relationship Id="rId48" Type="http://schemas.openxmlformats.org/officeDocument/2006/relationships/tags" Target="../tags/tag103.xml"/><Relationship Id="rId56" Type="http://schemas.openxmlformats.org/officeDocument/2006/relationships/tags" Target="../tags/tag111.xml"/><Relationship Id="rId64" Type="http://schemas.openxmlformats.org/officeDocument/2006/relationships/tags" Target="../tags/tag119.xml"/><Relationship Id="rId69" Type="http://schemas.openxmlformats.org/officeDocument/2006/relationships/slideLayout" Target="../slideLayouts/slideLayout16.xml"/><Relationship Id="rId77" Type="http://schemas.openxmlformats.org/officeDocument/2006/relationships/image" Target="../media/image18.png"/><Relationship Id="rId8" Type="http://schemas.openxmlformats.org/officeDocument/2006/relationships/tags" Target="../tags/tag63.xml"/><Relationship Id="rId51" Type="http://schemas.openxmlformats.org/officeDocument/2006/relationships/tags" Target="../tags/tag106.xml"/><Relationship Id="rId72" Type="http://schemas.openxmlformats.org/officeDocument/2006/relationships/image" Target="../media/image13.png"/><Relationship Id="rId80" Type="http://schemas.openxmlformats.org/officeDocument/2006/relationships/image" Target="../media/image21.png"/><Relationship Id="rId85" Type="http://schemas.openxmlformats.org/officeDocument/2006/relationships/image" Target="../media/image26.png"/><Relationship Id="rId3" Type="http://schemas.openxmlformats.org/officeDocument/2006/relationships/tags" Target="../tags/tag58.xml"/><Relationship Id="rId12" Type="http://schemas.openxmlformats.org/officeDocument/2006/relationships/tags" Target="../tags/tag67.xml"/><Relationship Id="rId17" Type="http://schemas.openxmlformats.org/officeDocument/2006/relationships/tags" Target="../tags/tag72.xml"/><Relationship Id="rId25" Type="http://schemas.openxmlformats.org/officeDocument/2006/relationships/tags" Target="../tags/tag80.xml"/><Relationship Id="rId33" Type="http://schemas.openxmlformats.org/officeDocument/2006/relationships/tags" Target="../tags/tag88.xml"/><Relationship Id="rId38" Type="http://schemas.openxmlformats.org/officeDocument/2006/relationships/tags" Target="../tags/tag93.xml"/><Relationship Id="rId46" Type="http://schemas.openxmlformats.org/officeDocument/2006/relationships/tags" Target="../tags/tag101.xml"/><Relationship Id="rId59" Type="http://schemas.openxmlformats.org/officeDocument/2006/relationships/tags" Target="../tags/tag114.xml"/><Relationship Id="rId67" Type="http://schemas.openxmlformats.org/officeDocument/2006/relationships/tags" Target="../tags/tag122.xml"/><Relationship Id="rId20" Type="http://schemas.openxmlformats.org/officeDocument/2006/relationships/tags" Target="../tags/tag75.xml"/><Relationship Id="rId41" Type="http://schemas.openxmlformats.org/officeDocument/2006/relationships/tags" Target="../tags/tag96.xml"/><Relationship Id="rId54" Type="http://schemas.openxmlformats.org/officeDocument/2006/relationships/tags" Target="../tags/tag109.xml"/><Relationship Id="rId62" Type="http://schemas.openxmlformats.org/officeDocument/2006/relationships/tags" Target="../tags/tag117.xml"/><Relationship Id="rId70" Type="http://schemas.openxmlformats.org/officeDocument/2006/relationships/image" Target="../media/image11.png"/><Relationship Id="rId75" Type="http://schemas.openxmlformats.org/officeDocument/2006/relationships/image" Target="../media/image16.png"/><Relationship Id="rId83" Type="http://schemas.openxmlformats.org/officeDocument/2006/relationships/image" Target="../media/image24.png"/><Relationship Id="rId88" Type="http://schemas.openxmlformats.org/officeDocument/2006/relationships/image" Target="../media/image29.png"/><Relationship Id="rId1" Type="http://schemas.openxmlformats.org/officeDocument/2006/relationships/tags" Target="../tags/tag56.xml"/><Relationship Id="rId6" Type="http://schemas.openxmlformats.org/officeDocument/2006/relationships/tags" Target="../tags/tag61.xml"/><Relationship Id="rId15" Type="http://schemas.openxmlformats.org/officeDocument/2006/relationships/tags" Target="../tags/tag70.xml"/><Relationship Id="rId23" Type="http://schemas.openxmlformats.org/officeDocument/2006/relationships/tags" Target="../tags/tag78.xml"/><Relationship Id="rId28" Type="http://schemas.openxmlformats.org/officeDocument/2006/relationships/tags" Target="../tags/tag83.xml"/><Relationship Id="rId36" Type="http://schemas.openxmlformats.org/officeDocument/2006/relationships/tags" Target="../tags/tag91.xml"/><Relationship Id="rId49" Type="http://schemas.openxmlformats.org/officeDocument/2006/relationships/tags" Target="../tags/tag104.xml"/><Relationship Id="rId57" Type="http://schemas.openxmlformats.org/officeDocument/2006/relationships/tags" Target="../tags/tag112.xml"/><Relationship Id="rId10" Type="http://schemas.openxmlformats.org/officeDocument/2006/relationships/tags" Target="../tags/tag65.xml"/><Relationship Id="rId31" Type="http://schemas.openxmlformats.org/officeDocument/2006/relationships/tags" Target="../tags/tag86.xml"/><Relationship Id="rId44" Type="http://schemas.openxmlformats.org/officeDocument/2006/relationships/tags" Target="../tags/tag99.xml"/><Relationship Id="rId52" Type="http://schemas.openxmlformats.org/officeDocument/2006/relationships/tags" Target="../tags/tag107.xml"/><Relationship Id="rId60" Type="http://schemas.openxmlformats.org/officeDocument/2006/relationships/tags" Target="../tags/tag115.xml"/><Relationship Id="rId65" Type="http://schemas.openxmlformats.org/officeDocument/2006/relationships/tags" Target="../tags/tag120.xml"/><Relationship Id="rId73" Type="http://schemas.openxmlformats.org/officeDocument/2006/relationships/image" Target="../media/image14.png"/><Relationship Id="rId78" Type="http://schemas.openxmlformats.org/officeDocument/2006/relationships/image" Target="../media/image19.png"/><Relationship Id="rId81" Type="http://schemas.openxmlformats.org/officeDocument/2006/relationships/image" Target="../media/image22.png"/><Relationship Id="rId86" Type="http://schemas.openxmlformats.org/officeDocument/2006/relationships/image" Target="../media/image27.png"/><Relationship Id="rId4" Type="http://schemas.openxmlformats.org/officeDocument/2006/relationships/tags" Target="../tags/tag59.xml"/><Relationship Id="rId9" Type="http://schemas.openxmlformats.org/officeDocument/2006/relationships/tags" Target="../tags/tag64.xml"/><Relationship Id="rId13" Type="http://schemas.openxmlformats.org/officeDocument/2006/relationships/tags" Target="../tags/tag68.xml"/><Relationship Id="rId18" Type="http://schemas.openxmlformats.org/officeDocument/2006/relationships/tags" Target="../tags/tag73.xml"/><Relationship Id="rId39" Type="http://schemas.openxmlformats.org/officeDocument/2006/relationships/tags" Target="../tags/tag94.xml"/><Relationship Id="rId34" Type="http://schemas.openxmlformats.org/officeDocument/2006/relationships/tags" Target="../tags/tag89.xml"/><Relationship Id="rId50" Type="http://schemas.openxmlformats.org/officeDocument/2006/relationships/tags" Target="../tags/tag105.xml"/><Relationship Id="rId55" Type="http://schemas.openxmlformats.org/officeDocument/2006/relationships/tags" Target="../tags/tag110.xml"/><Relationship Id="rId76" Type="http://schemas.openxmlformats.org/officeDocument/2006/relationships/image" Target="../media/image17.png"/><Relationship Id="rId7" Type="http://schemas.openxmlformats.org/officeDocument/2006/relationships/tags" Target="../tags/tag62.xml"/><Relationship Id="rId71" Type="http://schemas.openxmlformats.org/officeDocument/2006/relationships/image" Target="../media/image12.png"/><Relationship Id="rId2" Type="http://schemas.openxmlformats.org/officeDocument/2006/relationships/tags" Target="../tags/tag57.xml"/><Relationship Id="rId29" Type="http://schemas.openxmlformats.org/officeDocument/2006/relationships/tags" Target="../tags/tag84.xml"/><Relationship Id="rId24" Type="http://schemas.openxmlformats.org/officeDocument/2006/relationships/tags" Target="../tags/tag79.xml"/><Relationship Id="rId40" Type="http://schemas.openxmlformats.org/officeDocument/2006/relationships/tags" Target="../tags/tag95.xml"/><Relationship Id="rId45" Type="http://schemas.openxmlformats.org/officeDocument/2006/relationships/tags" Target="../tags/tag100.xml"/><Relationship Id="rId66" Type="http://schemas.openxmlformats.org/officeDocument/2006/relationships/tags" Target="../tags/tag121.xml"/><Relationship Id="rId87" Type="http://schemas.openxmlformats.org/officeDocument/2006/relationships/image" Target="../media/image28.png"/><Relationship Id="rId61" Type="http://schemas.openxmlformats.org/officeDocument/2006/relationships/tags" Target="../tags/tag116.xml"/><Relationship Id="rId82" Type="http://schemas.openxmlformats.org/officeDocument/2006/relationships/image" Target="../media/image23.png"/><Relationship Id="rId19" Type="http://schemas.openxmlformats.org/officeDocument/2006/relationships/tags" Target="../tags/tag7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131.xml"/><Relationship Id="rId13" Type="http://schemas.openxmlformats.org/officeDocument/2006/relationships/tags" Target="../tags/tag136.xml"/><Relationship Id="rId3" Type="http://schemas.openxmlformats.org/officeDocument/2006/relationships/tags" Target="../tags/tag126.xml"/><Relationship Id="rId7" Type="http://schemas.openxmlformats.org/officeDocument/2006/relationships/tags" Target="../tags/tag130.xml"/><Relationship Id="rId12" Type="http://schemas.openxmlformats.org/officeDocument/2006/relationships/tags" Target="../tags/tag135.xml"/><Relationship Id="rId2" Type="http://schemas.openxmlformats.org/officeDocument/2006/relationships/tags" Target="../tags/tag125.xml"/><Relationship Id="rId16" Type="http://schemas.openxmlformats.org/officeDocument/2006/relationships/slideLayout" Target="../slideLayouts/slideLayout16.xml"/><Relationship Id="rId1" Type="http://schemas.openxmlformats.org/officeDocument/2006/relationships/tags" Target="../tags/tag124.xml"/><Relationship Id="rId6" Type="http://schemas.openxmlformats.org/officeDocument/2006/relationships/tags" Target="../tags/tag129.xml"/><Relationship Id="rId11" Type="http://schemas.openxmlformats.org/officeDocument/2006/relationships/tags" Target="../tags/tag134.xml"/><Relationship Id="rId5" Type="http://schemas.openxmlformats.org/officeDocument/2006/relationships/tags" Target="../tags/tag128.xml"/><Relationship Id="rId15" Type="http://schemas.openxmlformats.org/officeDocument/2006/relationships/tags" Target="../tags/tag138.xml"/><Relationship Id="rId10" Type="http://schemas.openxmlformats.org/officeDocument/2006/relationships/tags" Target="../tags/tag133.xml"/><Relationship Id="rId4" Type="http://schemas.openxmlformats.org/officeDocument/2006/relationships/tags" Target="../tags/tag127.xml"/><Relationship Id="rId9" Type="http://schemas.openxmlformats.org/officeDocument/2006/relationships/tags" Target="../tags/tag132.xml"/><Relationship Id="rId14" Type="http://schemas.openxmlformats.org/officeDocument/2006/relationships/tags" Target="../tags/tag13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lo.org/skills/areas/skills-policies-and-systems/WCMS_547522/lang--en/index.htm" TargetMode="Externa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139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lo.org/employment/Whatwedo/Publications/WCMS_167162/lang--en/index.htm" TargetMode="External"/><Relationship Id="rId13" Type="http://schemas.openxmlformats.org/officeDocument/2006/relationships/image" Target="../media/image37.png"/><Relationship Id="rId3" Type="http://schemas.openxmlformats.org/officeDocument/2006/relationships/hyperlink" Target="https://www.ilo.org/wcmsp5/groups/public/---ed_emp/---emp_ent/documents/publication/wcms_837761.pdf" TargetMode="External"/><Relationship Id="rId7" Type="http://schemas.openxmlformats.org/officeDocument/2006/relationships/hyperlink" Target="https://www.ilo.org/skills/pubs/WCMS_171393/lang--en/index.htm" TargetMode="External"/><Relationship Id="rId12" Type="http://schemas.openxmlformats.org/officeDocument/2006/relationships/hyperlink" Target="https://www.ilo.org/skills/projects/WCMS_158771/lang--en/index.htm" TargetMode="Externa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ilo.org/global/docs/WCMS_343183/lang--en/index.htm" TargetMode="External"/><Relationship Id="rId11" Type="http://schemas.openxmlformats.org/officeDocument/2006/relationships/hyperlink" Target="https://www.ilo.org/skills/areas/work-based-learning/WCMS_669785/lang--en/index.htm" TargetMode="External"/><Relationship Id="rId5" Type="http://schemas.openxmlformats.org/officeDocument/2006/relationships/hyperlink" Target="https://www.ilo.org/skills/pubs/WCMS_607466/lang--en/index.htm" TargetMode="External"/><Relationship Id="rId10" Type="http://schemas.openxmlformats.org/officeDocument/2006/relationships/hyperlink" Target="http://www.skillsforemployment.org/" TargetMode="External"/><Relationship Id="rId4" Type="http://schemas.openxmlformats.org/officeDocument/2006/relationships/hyperlink" Target="https://www.ilo.org/skills/pubs/WCMS_626246/lang--en/index.htm" TargetMode="External"/><Relationship Id="rId9" Type="http://schemas.openxmlformats.org/officeDocument/2006/relationships/image" Target="../media/image3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ubtitle 4">
            <a:extLst>
              <a:ext uri="{FF2B5EF4-FFF2-40B4-BE49-F238E27FC236}">
                <a16:creationId xmlns:a16="http://schemas.microsoft.com/office/drawing/2014/main" id="{9DC4B385-919F-A9F9-E1E4-32FDF5BF22E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79425" y="3933056"/>
            <a:ext cx="6984728" cy="2592288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altLang="en-US" sz="1400" dirty="0"/>
              <a:t>Olga </a:t>
            </a:r>
            <a:r>
              <a:rPr lang="en-GB" altLang="en-US" sz="1400" dirty="0" err="1"/>
              <a:t>Strietska-Ilina</a:t>
            </a:r>
            <a:endParaRPr lang="en-GB" altLang="en-US" sz="1400" dirty="0"/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altLang="en-US" sz="1400" dirty="0"/>
              <a:t>Senior Skills and Employability Specialist </a:t>
            </a: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altLang="en-US" sz="1400" dirty="0"/>
              <a:t>Area Lead ”Skills Strategies for Future Labour Markets”</a:t>
            </a: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altLang="en-US" sz="1400" dirty="0"/>
              <a:t>ILO, Geneva</a:t>
            </a: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altLang="en-US" sz="1400" dirty="0"/>
              <a:t>Alice Vozza</a:t>
            </a: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altLang="en-US" sz="1400" dirty="0"/>
              <a:t>Skills and Lifelong Learning Specialist</a:t>
            </a: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altLang="en-US" sz="1400" dirty="0"/>
              <a:t>Eastern and Southern Africa</a:t>
            </a: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altLang="en-US" sz="1400" dirty="0"/>
              <a:t>ILO, DWT CO Pretoria</a:t>
            </a:r>
            <a:endParaRPr lang="en-GB" altLang="en-US" sz="2800" dirty="0"/>
          </a:p>
        </p:txBody>
      </p:sp>
      <p:sp>
        <p:nvSpPr>
          <p:cNvPr id="40963" name="Picture Placeholder 5">
            <a:extLst>
              <a:ext uri="{FF2B5EF4-FFF2-40B4-BE49-F238E27FC236}">
                <a16:creationId xmlns:a16="http://schemas.microsoft.com/office/drawing/2014/main" id="{4FFDC12A-8916-654F-998C-D7589B69DB2C}"/>
              </a:ext>
            </a:extLst>
          </p:cNvPr>
          <p:cNvSpPr>
            <a:spLocks noGrp="1" noTextEdit="1"/>
          </p:cNvSpPr>
          <p:nvPr>
            <p:ph type="pic" sz="quarter" idx="13"/>
          </p:nvPr>
        </p:nvSpPr>
        <p:spPr>
          <a:custGeom>
            <a:avLst/>
            <a:gdLst>
              <a:gd name="T0" fmla="*/ 0 w 9245600"/>
              <a:gd name="T1" fmla="*/ 0 h 5321300"/>
              <a:gd name="T2" fmla="*/ 9245600 w 9245600"/>
              <a:gd name="T3" fmla="*/ 0 h 5321300"/>
              <a:gd name="T4" fmla="*/ 9245600 w 9245600"/>
              <a:gd name="T5" fmla="*/ 5321300 h 5321300"/>
              <a:gd name="T6" fmla="*/ 0 w 9245600"/>
              <a:gd name="T7" fmla="*/ 0 h 53213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9245600" h="5321300">
                <a:moveTo>
                  <a:pt x="0" y="0"/>
                </a:moveTo>
                <a:lnTo>
                  <a:pt x="9245600" y="0"/>
                </a:lnTo>
                <a:lnTo>
                  <a:pt x="9245600" y="5321300"/>
                </a:lnTo>
                <a:lnTo>
                  <a:pt x="0" y="0"/>
                </a:lnTo>
                <a:close/>
              </a:path>
            </a:pathLst>
          </a:custGeom>
        </p:spPr>
      </p:sp>
      <p:sp>
        <p:nvSpPr>
          <p:cNvPr id="40964" name="Title 1">
            <a:extLst>
              <a:ext uri="{FF2B5EF4-FFF2-40B4-BE49-F238E27FC236}">
                <a16:creationId xmlns:a16="http://schemas.microsoft.com/office/drawing/2014/main" id="{CAEE8DF8-63D2-EA6C-9693-3752BFE9F2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425" y="2781300"/>
            <a:ext cx="7199313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54000"/>
          <a:lstStyle>
            <a:lvl1pPr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fr-CH" altLang="en-US" sz="4000" b="1">
                <a:solidFill>
                  <a:schemeClr val="accent1"/>
                </a:solidFill>
              </a:rPr>
              <a:t>Sectoral skills bodies</a:t>
            </a:r>
            <a:endParaRPr lang="en-GB" altLang="en-US" sz="4000" b="1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>
            <a:extLst>
              <a:ext uri="{FF2B5EF4-FFF2-40B4-BE49-F238E27FC236}">
                <a16:creationId xmlns:a16="http://schemas.microsoft.com/office/drawing/2014/main" id="{49B178C8-32B2-351F-5879-3DFFC954298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90538" y="2873375"/>
            <a:ext cx="7199312" cy="608013"/>
          </a:xfrm>
        </p:spPr>
        <p:txBody>
          <a:bodyPr/>
          <a:lstStyle/>
          <a:p>
            <a:r>
              <a:rPr lang="fr-CH" altLang="en-US"/>
              <a:t>Sector skills bodies:</a:t>
            </a:r>
            <a:endParaRPr lang="en-GB" altLang="en-US"/>
          </a:p>
        </p:txBody>
      </p:sp>
      <p:sp>
        <p:nvSpPr>
          <p:cNvPr id="62467" name="Subtitle 2">
            <a:extLst>
              <a:ext uri="{FF2B5EF4-FFF2-40B4-BE49-F238E27FC236}">
                <a16:creationId xmlns:a16="http://schemas.microsoft.com/office/drawing/2014/main" id="{6C35D5D7-B493-829D-1ABA-9C3418E36846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90538" y="3481388"/>
            <a:ext cx="7199312" cy="1655762"/>
          </a:xfrm>
        </p:spPr>
        <p:txBody>
          <a:bodyPr/>
          <a:lstStyle/>
          <a:p>
            <a:r>
              <a:rPr lang="fr-CH" altLang="en-US"/>
              <a:t>The case of Ghana</a:t>
            </a:r>
            <a:endParaRPr lang="en-GB" altLang="en-US"/>
          </a:p>
        </p:txBody>
      </p:sp>
      <p:sp>
        <p:nvSpPr>
          <p:cNvPr id="62468" name="Picture Placeholder 3">
            <a:extLst>
              <a:ext uri="{FF2B5EF4-FFF2-40B4-BE49-F238E27FC236}">
                <a16:creationId xmlns:a16="http://schemas.microsoft.com/office/drawing/2014/main" id="{15B8D263-0EAD-8F95-EE55-994502242FCA}"/>
              </a:ext>
            </a:extLst>
          </p:cNvPr>
          <p:cNvSpPr>
            <a:spLocks noGrp="1" noTextEdit="1"/>
          </p:cNvSpPr>
          <p:nvPr>
            <p:ph type="pic" sz="quarter" idx="13"/>
          </p:nvPr>
        </p:nvSpPr>
        <p:spPr>
          <a:custGeom>
            <a:avLst/>
            <a:gdLst>
              <a:gd name="T0" fmla="*/ 0 w 9245600"/>
              <a:gd name="T1" fmla="*/ 0 h 5321300"/>
              <a:gd name="T2" fmla="*/ 9245600 w 9245600"/>
              <a:gd name="T3" fmla="*/ 0 h 5321300"/>
              <a:gd name="T4" fmla="*/ 9245600 w 9245600"/>
              <a:gd name="T5" fmla="*/ 5321300 h 5321300"/>
              <a:gd name="T6" fmla="*/ 0 w 9245600"/>
              <a:gd name="T7" fmla="*/ 0 h 53213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9245600" h="5321300">
                <a:moveTo>
                  <a:pt x="0" y="0"/>
                </a:moveTo>
                <a:lnTo>
                  <a:pt x="9245600" y="0"/>
                </a:lnTo>
                <a:lnTo>
                  <a:pt x="9245600" y="5321300"/>
                </a:lnTo>
                <a:lnTo>
                  <a:pt x="0" y="0"/>
                </a:lnTo>
                <a:close/>
              </a:path>
            </a:pathLst>
          </a:custGeom>
        </p:spPr>
      </p:sp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2E659-DFFE-4279-B722-D79FDFF18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538" y="1052816"/>
            <a:ext cx="11210924" cy="720000"/>
          </a:xfrm>
        </p:spPr>
        <p:txBody>
          <a:bodyPr/>
          <a:lstStyle/>
          <a:p>
            <a:r>
              <a:rPr lang="en-US" dirty="0"/>
              <a:t>Sector skills bodies in Ghana</a:t>
            </a:r>
            <a:endParaRPr lang="en-GB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C11B8BA3-CF7B-4174-9274-B7CCB98A15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538" y="1733512"/>
            <a:ext cx="7311862" cy="4331311"/>
          </a:xfrm>
        </p:spPr>
        <p:txBody>
          <a:bodyPr/>
          <a:lstStyle/>
          <a:p>
            <a:r>
              <a:rPr lang="en-GB" b="0" dirty="0">
                <a:solidFill>
                  <a:schemeClr val="tx2"/>
                </a:solidFill>
              </a:rPr>
              <a:t>As part of STED implementation, the </a:t>
            </a:r>
            <a:r>
              <a:rPr lang="en-GB" dirty="0">
                <a:solidFill>
                  <a:schemeClr val="tx2"/>
                </a:solidFill>
              </a:rPr>
              <a:t>Commission for Technical and Vocational Education and Training (COTVET) </a:t>
            </a:r>
            <a:r>
              <a:rPr lang="en-GB" b="0" dirty="0">
                <a:solidFill>
                  <a:schemeClr val="tx2"/>
                </a:solidFill>
              </a:rPr>
              <a:t>has taken steps to establish a network of Sector Skills Bodies in priority sectors.</a:t>
            </a:r>
          </a:p>
          <a:p>
            <a:r>
              <a:rPr lang="en-GB" b="0" dirty="0">
                <a:solidFill>
                  <a:schemeClr val="tx2"/>
                </a:solidFill>
              </a:rPr>
              <a:t>Autonomous bodies, tripartite plus, overseen by a government body and in effect ‘licenced’ to fulfil certain roles as detailed in their TOR. </a:t>
            </a:r>
          </a:p>
          <a:p>
            <a:r>
              <a:rPr lang="en-GB" b="0" dirty="0">
                <a:solidFill>
                  <a:schemeClr val="tx2"/>
                </a:solidFill>
              </a:rPr>
              <a:t>Implementation of 11 Sector Skills Bodies, development of skills strategies for these sectors supported by STED</a:t>
            </a:r>
          </a:p>
          <a:p>
            <a:r>
              <a:rPr lang="en-GB" b="0" dirty="0">
                <a:solidFill>
                  <a:schemeClr val="tx2"/>
                </a:solidFill>
              </a:rPr>
              <a:t>Quality assurance (a number have sought to assume this role -review the accreditation submissions of training providers- by including it in their sector skills action plans, teachers registers and industry endorsed assessors)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6E32F7-FEFE-45B1-B14A-626DD3A1B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0538" y="6870450"/>
            <a:ext cx="2743200" cy="216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noFill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Date: Monday / 01 / October / 2019</a:t>
            </a:r>
          </a:p>
        </p:txBody>
      </p:sp>
      <p:pic>
        <p:nvPicPr>
          <p:cNvPr id="7" name="New picture">
            <a:extLst>
              <a:ext uri="{FF2B5EF4-FFF2-40B4-BE49-F238E27FC236}">
                <a16:creationId xmlns:a16="http://schemas.microsoft.com/office/drawing/2014/main" id="{EF7CFADE-0DCF-38CE-3D9E-BA43F6F8AA42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0267" y="1916832"/>
            <a:ext cx="3073400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8" name="New picture">
            <a:extLst>
              <a:ext uri="{FF2B5EF4-FFF2-40B4-BE49-F238E27FC236}">
                <a16:creationId xmlns:a16="http://schemas.microsoft.com/office/drawing/2014/main" id="{FA315112-E002-3BBF-8862-754A460FA274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055" y="1916832"/>
            <a:ext cx="3376612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9" name="New picture">
            <a:extLst>
              <a:ext uri="{FF2B5EF4-FFF2-40B4-BE49-F238E27FC236}">
                <a16:creationId xmlns:a16="http://schemas.microsoft.com/office/drawing/2014/main" id="{26CACAE3-0379-0505-08CA-BF1D44C0A815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1405" y="2172420"/>
            <a:ext cx="1096962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1" name="New picture">
            <a:extLst>
              <a:ext uri="{FF2B5EF4-FFF2-40B4-BE49-F238E27FC236}">
                <a16:creationId xmlns:a16="http://schemas.microsoft.com/office/drawing/2014/main" id="{7AAC278B-B905-F5A0-DDDA-35BD663697C0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1405" y="2172420"/>
            <a:ext cx="1096962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New picture">
            <a:extLst>
              <a:ext uri="{FF2B5EF4-FFF2-40B4-BE49-F238E27FC236}">
                <a16:creationId xmlns:a16="http://schemas.microsoft.com/office/drawing/2014/main" id="{6248EE70-383E-397D-7558-E56D7FD94EEB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2980" y="3239220"/>
            <a:ext cx="1663700" cy="1109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New shape">
            <a:extLst>
              <a:ext uri="{FF2B5EF4-FFF2-40B4-BE49-F238E27FC236}">
                <a16:creationId xmlns:a16="http://schemas.microsoft.com/office/drawing/2014/main" id="{F5611986-F8DB-F514-A549-DAF89061DBEF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343180" y="2634383"/>
            <a:ext cx="2320925" cy="29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rgbClr val="FFFFFF"/>
                </a:solidFill>
                <a:latin typeface="Calibri" panose="020F0502020204030204" pitchFamily="34" charset="0"/>
              </a:rPr>
              <a:t>The 2018-2022 TVET </a:t>
            </a:r>
          </a:p>
        </p:txBody>
      </p:sp>
      <p:sp>
        <p:nvSpPr>
          <p:cNvPr id="15" name="New shape">
            <a:extLst>
              <a:ext uri="{FF2B5EF4-FFF2-40B4-BE49-F238E27FC236}">
                <a16:creationId xmlns:a16="http://schemas.microsoft.com/office/drawing/2014/main" id="{475F0F9B-9E8D-4F70-C694-FD31C5DD4C16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8343180" y="2931245"/>
            <a:ext cx="24955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000" dirty="0">
                <a:solidFill>
                  <a:srgbClr val="FFFFFF"/>
                </a:solidFill>
                <a:latin typeface="Calibri" panose="020F0502020204030204" pitchFamily="34" charset="0"/>
              </a:rPr>
              <a:t>Transformation Plan  </a:t>
            </a:r>
          </a:p>
        </p:txBody>
      </p:sp>
      <p:sp>
        <p:nvSpPr>
          <p:cNvPr id="16" name="New shape">
            <a:extLst>
              <a:ext uri="{FF2B5EF4-FFF2-40B4-BE49-F238E27FC236}">
                <a16:creationId xmlns:a16="http://schemas.microsoft.com/office/drawing/2014/main" id="{BECD8453-C05B-F53C-5A6B-FADD0ECD1DE9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768630" y="3209057"/>
            <a:ext cx="164465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000">
                <a:solidFill>
                  <a:srgbClr val="FFFFFF"/>
                </a:solidFill>
                <a:latin typeface="Calibri" panose="020F0502020204030204" pitchFamily="34" charset="0"/>
              </a:rPr>
              <a:t>sets out the </a:t>
            </a:r>
          </a:p>
        </p:txBody>
      </p:sp>
      <p:sp>
        <p:nvSpPr>
          <p:cNvPr id="17" name="New shape">
            <a:extLst>
              <a:ext uri="{FF2B5EF4-FFF2-40B4-BE49-F238E27FC236}">
                <a16:creationId xmlns:a16="http://schemas.microsoft.com/office/drawing/2014/main" id="{61B84EE4-1EB2-24F6-6DBD-63E1DB662A19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8517805" y="3490045"/>
            <a:ext cx="21463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000">
                <a:solidFill>
                  <a:srgbClr val="FFFFFF"/>
                </a:solidFill>
                <a:latin typeface="Calibri" panose="020F0502020204030204" pitchFamily="34" charset="0"/>
              </a:rPr>
              <a:t>establishment of </a:t>
            </a:r>
          </a:p>
        </p:txBody>
      </p:sp>
      <p:sp>
        <p:nvSpPr>
          <p:cNvPr id="18" name="New shape">
            <a:extLst>
              <a:ext uri="{FF2B5EF4-FFF2-40B4-BE49-F238E27FC236}">
                <a16:creationId xmlns:a16="http://schemas.microsoft.com/office/drawing/2014/main" id="{0AF87564-0C13-2BB5-1092-CFDD3A05FB11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8770217" y="3767857"/>
            <a:ext cx="1639888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000">
                <a:solidFill>
                  <a:srgbClr val="FFFFFF"/>
                </a:solidFill>
                <a:latin typeface="Calibri" panose="020F0502020204030204" pitchFamily="34" charset="0"/>
              </a:rPr>
              <a:t>Sector Skills </a:t>
            </a:r>
          </a:p>
        </p:txBody>
      </p:sp>
      <p:sp>
        <p:nvSpPr>
          <p:cNvPr id="19" name="New shape">
            <a:extLst>
              <a:ext uri="{FF2B5EF4-FFF2-40B4-BE49-F238E27FC236}">
                <a16:creationId xmlns:a16="http://schemas.microsoft.com/office/drawing/2014/main" id="{F79261B1-01BA-90A4-844B-767D595BE80D}"/>
              </a:ext>
            </a:extLst>
          </p:cNvPr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8355880" y="4047257"/>
            <a:ext cx="2471737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000">
                <a:solidFill>
                  <a:srgbClr val="FFFFFF"/>
                </a:solidFill>
                <a:latin typeface="Calibri" panose="020F0502020204030204" pitchFamily="34" charset="0"/>
              </a:rPr>
              <a:t>Councils to increase </a:t>
            </a:r>
          </a:p>
        </p:txBody>
      </p:sp>
      <p:sp>
        <p:nvSpPr>
          <p:cNvPr id="20" name="New shape">
            <a:extLst>
              <a:ext uri="{FF2B5EF4-FFF2-40B4-BE49-F238E27FC236}">
                <a16:creationId xmlns:a16="http://schemas.microsoft.com/office/drawing/2014/main" id="{8A7CDADA-697D-360D-8D93-1247A77C439F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8387630" y="4326657"/>
            <a:ext cx="240665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000">
                <a:solidFill>
                  <a:srgbClr val="FFFFFF"/>
                </a:solidFill>
                <a:latin typeface="Calibri" panose="020F0502020204030204" pitchFamily="34" charset="0"/>
              </a:rPr>
              <a:t>employers’ voice in </a:t>
            </a:r>
          </a:p>
        </p:txBody>
      </p:sp>
      <p:sp>
        <p:nvSpPr>
          <p:cNvPr id="21" name="New shape">
            <a:extLst>
              <a:ext uri="{FF2B5EF4-FFF2-40B4-BE49-F238E27FC236}">
                <a16:creationId xmlns:a16="http://schemas.microsoft.com/office/drawing/2014/main" id="{8DFF2176-4953-D88F-28C7-7E4B9C2D69D9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8533680" y="4606057"/>
            <a:ext cx="2055812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000">
                <a:solidFill>
                  <a:srgbClr val="FFFFFF"/>
                </a:solidFill>
                <a:latin typeface="Calibri" panose="020F0502020204030204" pitchFamily="34" charset="0"/>
              </a:rPr>
              <a:t>the TVET system</a:t>
            </a:r>
          </a:p>
        </p:txBody>
      </p:sp>
    </p:spTree>
    <p:extLst>
      <p:ext uri="{BB962C8B-B14F-4D97-AF65-F5344CB8AC3E}">
        <p14:creationId xmlns:p14="http://schemas.microsoft.com/office/powerpoint/2010/main" val="10250624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397E3-0267-404D-BBB3-E338E6B11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7682" y="908720"/>
            <a:ext cx="9470572" cy="771525"/>
          </a:xfrm>
        </p:spPr>
        <p:txBody>
          <a:bodyPr>
            <a:normAutofit fontScale="90000"/>
          </a:bodyPr>
          <a:lstStyle/>
          <a:p>
            <a:pPr algn="ctr"/>
            <a:br>
              <a:rPr lang="en-GB" dirty="0"/>
            </a:br>
            <a:r>
              <a:rPr lang="en-GB" dirty="0"/>
              <a:t>MANDATE OF THE COMMISSION</a:t>
            </a:r>
            <a:br>
              <a:rPr lang="en-GB" dirty="0"/>
            </a:br>
            <a:endParaRPr lang="en-GB" dirty="0"/>
          </a:p>
        </p:txBody>
      </p:sp>
      <p:pic>
        <p:nvPicPr>
          <p:cNvPr id="4" name="Content Placeholder 11" descr="Diagram&#10;&#10;Description automatically generated">
            <a:extLst>
              <a:ext uri="{FF2B5EF4-FFF2-40B4-BE49-F238E27FC236}">
                <a16:creationId xmlns:a16="http://schemas.microsoft.com/office/drawing/2014/main" id="{07BF524C-F373-4F2E-A385-CB4733E4B1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66662" y="1181610"/>
            <a:ext cx="6772613" cy="5366828"/>
          </a:xfrm>
          <a:ln w="12700"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FDAF037-4E8F-74C7-8425-BA3A65D62A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2344" y="453017"/>
            <a:ext cx="1306287" cy="1306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1814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40ECDE5-A8E1-48CA-8A5F-4E1A3A65E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3552" y="476672"/>
            <a:ext cx="9865096" cy="504056"/>
          </a:xfrm>
          <a:ln w="19050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n-GB" dirty="0"/>
              <a:t> PROCESSES TOWARDS ESTABLISHING SSBs ILO STED APPROACH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8711569"/>
              </p:ext>
            </p:extLst>
          </p:nvPr>
        </p:nvGraphicFramePr>
        <p:xfrm>
          <a:off x="849932" y="1123800"/>
          <a:ext cx="10334625" cy="573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87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54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475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628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10777">
                <a:tc>
                  <a:txBody>
                    <a:bodyPr/>
                    <a:lstStyle/>
                    <a:p>
                      <a:r>
                        <a:rPr lang="en-US" dirty="0"/>
                        <a:t>No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Processes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Objective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Lead Partner(s)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5327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1800" dirty="0"/>
                        <a:t>Social</a:t>
                      </a:r>
                      <a:r>
                        <a:rPr lang="en-US" sz="1800" baseline="0" dirty="0"/>
                        <a:t> Dialogue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Secure key</a:t>
                      </a:r>
                      <a:r>
                        <a:rPr lang="en-US" baseline="0" dirty="0"/>
                        <a:t> stakeholders buy-in and support for the development of an option paper on piloting SSBs 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CTVET/ILO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5327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1800" dirty="0"/>
                        <a:t>Profiling</a:t>
                      </a:r>
                      <a:r>
                        <a:rPr lang="en-US" sz="1800" baseline="0" dirty="0"/>
                        <a:t> Potential  Sectors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Prioritize sectors</a:t>
                      </a:r>
                      <a:r>
                        <a:rPr lang="en-US" baseline="0" dirty="0"/>
                        <a:t> with economic prospects and export potential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CTVET/ILO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5327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Development</a:t>
                      </a:r>
                      <a:r>
                        <a:rPr lang="en-GB" sz="1800" baseline="0" dirty="0"/>
                        <a:t> of TOR 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To provide focus for the operations of the SSBs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CTVET/ILO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4059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STED/SNA</a:t>
                      </a:r>
                      <a:r>
                        <a:rPr lang="en-US" sz="1800" baseline="0" dirty="0"/>
                        <a:t> Workshop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Understand key drivers</a:t>
                      </a:r>
                      <a:r>
                        <a:rPr lang="en-US" baseline="0" dirty="0"/>
                        <a:t> of change and its implications for skills anticipation and approaches to  development for priority sectors with export potential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ILO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9828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1800" dirty="0"/>
                        <a:t>Sector</a:t>
                      </a:r>
                      <a:r>
                        <a:rPr lang="en-US" sz="1800" baseline="0" dirty="0"/>
                        <a:t> Strategy Development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Develop short term sector specific strategies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ILO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0186"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1800" dirty="0"/>
                        <a:t>Study</a:t>
                      </a:r>
                      <a:r>
                        <a:rPr lang="en-US" sz="1800" baseline="0" dirty="0"/>
                        <a:t> visit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Learn</a:t>
                      </a:r>
                      <a:r>
                        <a:rPr lang="en-US" baseline="0" dirty="0"/>
                        <a:t> from other countries experiences 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GIZ/ILO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0186"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1800" dirty="0"/>
                        <a:t>Capacity of SSBs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Strengthen and make the SSBs functional (</a:t>
                      </a:r>
                      <a:r>
                        <a:rPr lang="en-US" dirty="0" err="1"/>
                        <a:t>ToR</a:t>
                      </a:r>
                      <a:r>
                        <a:rPr lang="en-US" dirty="0"/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GIZ/ILO/CTVET/SIFA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59885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78562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44AF89C-0F80-D6E1-2BF3-40BC01E3EE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3529180"/>
              </p:ext>
            </p:extLst>
          </p:nvPr>
        </p:nvGraphicFramePr>
        <p:xfrm>
          <a:off x="2135560" y="1196752"/>
          <a:ext cx="8489237" cy="5343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777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96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0773"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  <a:r>
                        <a:rPr lang="en-US" baseline="0" dirty="0"/>
                        <a:t> of SSB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Status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Support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489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1800" dirty="0"/>
                        <a:t>Tourism and Hospitality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Established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ILO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4605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1800" dirty="0"/>
                        <a:t>Agriculture, Agribusiness, </a:t>
                      </a:r>
                      <a:r>
                        <a:rPr lang="en-US" sz="1800" dirty="0" err="1"/>
                        <a:t>Agro</a:t>
                      </a:r>
                      <a:r>
                        <a:rPr lang="en-US" sz="1800" dirty="0"/>
                        <a:t> Processing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Established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ILO/GIZ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235">
                <a:tc>
                  <a:txBody>
                    <a:bodyPr/>
                    <a:lstStyle/>
                    <a:p>
                      <a:r>
                        <a:rPr lang="en-GB" sz="1800" dirty="0"/>
                        <a:t>Construction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Established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1800" dirty="0"/>
                        <a:t>GIZ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4605">
                <a:tc>
                  <a:txBody>
                    <a:bodyPr/>
                    <a:lstStyle/>
                    <a:p>
                      <a:r>
                        <a:rPr lang="en-US" sz="1800" dirty="0"/>
                        <a:t>Energy (Oil &amp;Gas; Renewable Energy)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Established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ILO;</a:t>
                      </a:r>
                      <a:r>
                        <a:rPr lang="en-US" baseline="0" dirty="0"/>
                        <a:t> </a:t>
                      </a:r>
                      <a:r>
                        <a:rPr lang="en-US" dirty="0"/>
                        <a:t>GIZ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4605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1800" dirty="0"/>
                        <a:t>Information Communication Technology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Established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GIZ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3236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1800" dirty="0"/>
                        <a:t>Pharmaceuticals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Established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AHK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54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800" dirty="0"/>
                        <a:t>Automotive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Established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AHK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3236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1800" dirty="0"/>
                        <a:t>Health Care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Established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Ford Foundation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32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800" dirty="0"/>
                        <a:t>Textile and Apparel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Established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Ford Foundation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32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800" dirty="0"/>
                        <a:t>Logistics and Transportation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Established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Ford Foundation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21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800" dirty="0"/>
                        <a:t>Beauty and Wellness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Established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CTVET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65112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D0593EB-56D1-C4CB-7DD1-F6C29D296E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0363522"/>
              </p:ext>
            </p:extLst>
          </p:nvPr>
        </p:nvGraphicFramePr>
        <p:xfrm>
          <a:off x="1127448" y="1484784"/>
          <a:ext cx="9598786" cy="47382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866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560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560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2122"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  <a:r>
                        <a:rPr lang="en-US" baseline="0" dirty="0"/>
                        <a:t> of SSB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Status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Support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21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800" dirty="0"/>
                        <a:t>Telecom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Not yet established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5051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1800" dirty="0"/>
                        <a:t>Metal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Not yet established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5499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1800" dirty="0"/>
                        <a:t>Media and Entertainment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Not yet established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1667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1800" dirty="0"/>
                        <a:t>Security and Safety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Not yet established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5499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1800" dirty="0"/>
                        <a:t>Banking and Finance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Not yet established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5499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1800" dirty="0"/>
                        <a:t>Strategic Manufacturing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Not yet established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2122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GB" sz="1800" dirty="0"/>
                        <a:t>Environmental, Sanitation and Waste Mgmt.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Not yet established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8996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1800" dirty="0"/>
                        <a:t>Earthmoving &amp; infrastructure building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Not yet established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54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800" dirty="0"/>
                        <a:t>Electronics, Automation and Electrical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Not yet established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82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GB" sz="1800" dirty="0"/>
                        <a:t>Machine and Equipment Manufacturing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Not yet established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5499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GB" sz="1800" dirty="0"/>
                        <a:t>Wood and Forestry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Not yet established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64685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New picture">
            <a:extLst>
              <a:ext uri="{FF2B5EF4-FFF2-40B4-BE49-F238E27FC236}">
                <a16:creationId xmlns:a16="http://schemas.microsoft.com/office/drawing/2014/main" id="{6A6D9C04-1A9F-ED1A-F56B-520B3A1DAB0A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7075" y="477838"/>
            <a:ext cx="1762125" cy="62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4515" name="New picture">
            <a:extLst>
              <a:ext uri="{FF2B5EF4-FFF2-40B4-BE49-F238E27FC236}">
                <a16:creationId xmlns:a16="http://schemas.microsoft.com/office/drawing/2014/main" id="{1FC917AF-77B1-7B01-8137-50EF40DE1BE9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7325" y="5486400"/>
            <a:ext cx="884238" cy="69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4516" name="New picture">
            <a:extLst>
              <a:ext uri="{FF2B5EF4-FFF2-40B4-BE49-F238E27FC236}">
                <a16:creationId xmlns:a16="http://schemas.microsoft.com/office/drawing/2014/main" id="{6D0407A2-AEAB-983C-01AA-344074DD8362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413" y="1825625"/>
            <a:ext cx="2219325" cy="436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4517" name="New picture">
            <a:extLst>
              <a:ext uri="{FF2B5EF4-FFF2-40B4-BE49-F238E27FC236}">
                <a16:creationId xmlns:a16="http://schemas.microsoft.com/office/drawing/2014/main" id="{654306DC-AE81-18CF-E5F3-605CF69D827A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413" y="1825625"/>
            <a:ext cx="2219325" cy="436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4518" name="New picture">
            <a:extLst>
              <a:ext uri="{FF2B5EF4-FFF2-40B4-BE49-F238E27FC236}">
                <a16:creationId xmlns:a16="http://schemas.microsoft.com/office/drawing/2014/main" id="{6AC09783-A466-16AC-5E8A-112546DD574E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288" y="2085975"/>
            <a:ext cx="2173287" cy="144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4519" name="New picture">
            <a:extLst>
              <a:ext uri="{FF2B5EF4-FFF2-40B4-BE49-F238E27FC236}">
                <a16:creationId xmlns:a16="http://schemas.microsoft.com/office/drawing/2014/main" id="{49D7BC58-CCE3-6789-3FB9-A4C4AED9CEB8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5238" y="2085975"/>
            <a:ext cx="1460500" cy="146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4520" name="New picture">
            <a:extLst>
              <a:ext uri="{FF2B5EF4-FFF2-40B4-BE49-F238E27FC236}">
                <a16:creationId xmlns:a16="http://schemas.microsoft.com/office/drawing/2014/main" id="{C51497E7-941D-5F1D-F178-D2E755643576}"/>
              </a:ext>
            </a:extLst>
          </p:cNvPr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5" y="1825625"/>
            <a:ext cx="2219325" cy="436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4521" name="New picture">
            <a:extLst>
              <a:ext uri="{FF2B5EF4-FFF2-40B4-BE49-F238E27FC236}">
                <a16:creationId xmlns:a16="http://schemas.microsoft.com/office/drawing/2014/main" id="{5560ED2D-4B6B-586F-4F25-EF3D6776F7A8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5" y="1825625"/>
            <a:ext cx="2219325" cy="436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4522" name="New picture">
            <a:extLst>
              <a:ext uri="{FF2B5EF4-FFF2-40B4-BE49-F238E27FC236}">
                <a16:creationId xmlns:a16="http://schemas.microsoft.com/office/drawing/2014/main" id="{EE24B8D5-24C6-587B-930F-3777BB47A8EA}"/>
              </a:ext>
            </a:extLst>
          </p:cNvPr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8538" y="2085975"/>
            <a:ext cx="1447800" cy="144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4523" name="New picture">
            <a:extLst>
              <a:ext uri="{FF2B5EF4-FFF2-40B4-BE49-F238E27FC236}">
                <a16:creationId xmlns:a16="http://schemas.microsoft.com/office/drawing/2014/main" id="{4A069640-757D-E7A2-676A-2471C5277EA9}"/>
              </a:ext>
            </a:extLst>
          </p:cNvPr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8538" y="2085975"/>
            <a:ext cx="1460500" cy="146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4524" name="New picture">
            <a:extLst>
              <a:ext uri="{FF2B5EF4-FFF2-40B4-BE49-F238E27FC236}">
                <a16:creationId xmlns:a16="http://schemas.microsoft.com/office/drawing/2014/main" id="{BE6C5436-5C9C-D67C-A6C6-806CBE622AB5}"/>
              </a:ext>
            </a:extLst>
          </p:cNvPr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2425" y="1825625"/>
            <a:ext cx="3346450" cy="436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4525" name="New picture">
            <a:extLst>
              <a:ext uri="{FF2B5EF4-FFF2-40B4-BE49-F238E27FC236}">
                <a16:creationId xmlns:a16="http://schemas.microsoft.com/office/drawing/2014/main" id="{3C991D16-197D-8227-868B-1AA471A5298A}"/>
              </a:ext>
            </a:extLst>
          </p:cNvPr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2425" y="1825625"/>
            <a:ext cx="3346450" cy="436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4526" name="New picture">
            <a:extLst>
              <a:ext uri="{FF2B5EF4-FFF2-40B4-BE49-F238E27FC236}">
                <a16:creationId xmlns:a16="http://schemas.microsoft.com/office/drawing/2014/main" id="{B9D5083A-9DC0-CE90-B3C2-2290F3D2CA13}"/>
              </a:ext>
            </a:extLst>
          </p:cNvPr>
          <p:cNvPicPr>
            <a:picLocks noChangeAspect="1" noChangeArrowheads="1"/>
          </p:cNvPicPr>
          <p:nvPr>
            <p:custDataLst>
              <p:tags r:id="rId13"/>
            </p:custDataLst>
          </p:nvPr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1863" y="2085975"/>
            <a:ext cx="2173287" cy="144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4527" name="New picture">
            <a:extLst>
              <a:ext uri="{FF2B5EF4-FFF2-40B4-BE49-F238E27FC236}">
                <a16:creationId xmlns:a16="http://schemas.microsoft.com/office/drawing/2014/main" id="{5441BD2E-3262-EF0D-CCB3-BD43A8066375}"/>
              </a:ext>
            </a:extLst>
          </p:cNvPr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5400" y="2085975"/>
            <a:ext cx="1460500" cy="146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4528" name="New picture">
            <a:extLst>
              <a:ext uri="{FF2B5EF4-FFF2-40B4-BE49-F238E27FC236}">
                <a16:creationId xmlns:a16="http://schemas.microsoft.com/office/drawing/2014/main" id="{5F23A6A5-66CD-CF1E-C425-18B62B81FB0D}"/>
              </a:ext>
            </a:extLst>
          </p:cNvPr>
          <p:cNvPicPr>
            <a:picLocks noChangeAspect="1" noChangeArrowheads="1"/>
          </p:cNvPicPr>
          <p:nvPr>
            <p:custDataLst>
              <p:tags r:id="rId15"/>
            </p:custDataLst>
          </p:nvPr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8563" y="5307013"/>
            <a:ext cx="7269162" cy="66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4529" name="New picture">
            <a:extLst>
              <a:ext uri="{FF2B5EF4-FFF2-40B4-BE49-F238E27FC236}">
                <a16:creationId xmlns:a16="http://schemas.microsoft.com/office/drawing/2014/main" id="{401B2FF5-411E-6B3A-BEB6-FD4BC419936B}"/>
              </a:ext>
            </a:extLst>
          </p:cNvPr>
          <p:cNvPicPr>
            <a:picLocks noChangeAspect="1" noChangeArrowheads="1"/>
          </p:cNvPicPr>
          <p:nvPr>
            <p:custDataLst>
              <p:tags r:id="rId16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8563" y="5307013"/>
            <a:ext cx="7269162" cy="66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64530" name="New shape">
            <a:extLst>
              <a:ext uri="{FF2B5EF4-FFF2-40B4-BE49-F238E27FC236}">
                <a16:creationId xmlns:a16="http://schemas.microsoft.com/office/drawing/2014/main" id="{3D1A0C6B-5F71-9CA5-BCE9-096432D0AAE8}"/>
              </a:ext>
            </a:extLst>
          </p:cNvPr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2193925" y="819150"/>
            <a:ext cx="4373563" cy="34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3300" b="1" dirty="0">
                <a:solidFill>
                  <a:srgbClr val="0000FF"/>
                </a:solidFill>
                <a:latin typeface="Calibri Light" panose="020F0302020204030204" pitchFamily="34" charset="0"/>
              </a:rPr>
              <a:t>Functions of SSBs - TOR</a:t>
            </a:r>
          </a:p>
        </p:txBody>
      </p:sp>
      <p:sp>
        <p:nvSpPr>
          <p:cNvPr id="64531" name="New shape">
            <a:extLst>
              <a:ext uri="{FF2B5EF4-FFF2-40B4-BE49-F238E27FC236}">
                <a16:creationId xmlns:a16="http://schemas.microsoft.com/office/drawing/2014/main" id="{F92B6A15-C7E2-2B4C-868B-1F307209F277}"/>
              </a:ext>
            </a:extLst>
          </p:cNvPr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2428875" y="3929063"/>
            <a:ext cx="1927225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700">
                <a:solidFill>
                  <a:srgbClr val="FFFFFF"/>
                </a:solidFill>
                <a:latin typeface="Calibri" panose="020F0502020204030204" pitchFamily="34" charset="0"/>
              </a:rPr>
              <a:t>Produce demand-</a:t>
            </a:r>
          </a:p>
        </p:txBody>
      </p:sp>
      <p:sp>
        <p:nvSpPr>
          <p:cNvPr id="64532" name="New shape">
            <a:extLst>
              <a:ext uri="{FF2B5EF4-FFF2-40B4-BE49-F238E27FC236}">
                <a16:creationId xmlns:a16="http://schemas.microsoft.com/office/drawing/2014/main" id="{9FF3C622-12F3-47B9-AD6E-54872B8CBD8A}"/>
              </a:ext>
            </a:extLst>
          </p:cNvPr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2287588" y="4165600"/>
            <a:ext cx="2255837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700">
                <a:solidFill>
                  <a:srgbClr val="FFFFFF"/>
                </a:solidFill>
                <a:latin typeface="Calibri" panose="020F0502020204030204" pitchFamily="34" charset="0"/>
              </a:rPr>
              <a:t>driven, robust labour </a:t>
            </a:r>
          </a:p>
        </p:txBody>
      </p:sp>
      <p:sp>
        <p:nvSpPr>
          <p:cNvPr id="64533" name="New shape">
            <a:extLst>
              <a:ext uri="{FF2B5EF4-FFF2-40B4-BE49-F238E27FC236}">
                <a16:creationId xmlns:a16="http://schemas.microsoft.com/office/drawing/2014/main" id="{29C4DA1F-DA25-BE10-9106-F041FC0EBF56}"/>
              </a:ext>
            </a:extLst>
          </p:cNvPr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2476500" y="4403725"/>
            <a:ext cx="1879600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700">
                <a:solidFill>
                  <a:srgbClr val="FFFFFF"/>
                </a:solidFill>
                <a:latin typeface="Calibri" panose="020F0502020204030204" pitchFamily="34" charset="0"/>
              </a:rPr>
              <a:t>market and skills </a:t>
            </a:r>
          </a:p>
        </p:txBody>
      </p:sp>
      <p:sp>
        <p:nvSpPr>
          <p:cNvPr id="64534" name="New shape">
            <a:extLst>
              <a:ext uri="{FF2B5EF4-FFF2-40B4-BE49-F238E27FC236}">
                <a16:creationId xmlns:a16="http://schemas.microsoft.com/office/drawing/2014/main" id="{4DFAAF3E-7029-4FAB-1752-105B747EF006}"/>
              </a:ext>
            </a:extLst>
          </p:cNvPr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2705100" y="4640263"/>
            <a:ext cx="1371600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700">
                <a:solidFill>
                  <a:srgbClr val="FFFFFF"/>
                </a:solidFill>
                <a:latin typeface="Calibri" panose="020F0502020204030204" pitchFamily="34" charset="0"/>
              </a:rPr>
              <a:t>intelligence</a:t>
            </a:r>
          </a:p>
        </p:txBody>
      </p:sp>
      <p:sp>
        <p:nvSpPr>
          <p:cNvPr id="64535" name="New shape">
            <a:extLst>
              <a:ext uri="{FF2B5EF4-FFF2-40B4-BE49-F238E27FC236}">
                <a16:creationId xmlns:a16="http://schemas.microsoft.com/office/drawing/2014/main" id="{B7A570F7-6FE2-2EF1-FDB9-5842698F5196}"/>
              </a:ext>
            </a:extLst>
          </p:cNvPr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4854575" y="3810000"/>
            <a:ext cx="1668463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700">
                <a:solidFill>
                  <a:srgbClr val="FFFFFF"/>
                </a:solidFill>
                <a:latin typeface="Calibri" panose="020F0502020204030204" pitchFamily="34" charset="0"/>
              </a:rPr>
              <a:t>Outline career </a:t>
            </a:r>
          </a:p>
        </p:txBody>
      </p:sp>
      <p:sp>
        <p:nvSpPr>
          <p:cNvPr id="64536" name="New shape">
            <a:extLst>
              <a:ext uri="{FF2B5EF4-FFF2-40B4-BE49-F238E27FC236}">
                <a16:creationId xmlns:a16="http://schemas.microsoft.com/office/drawing/2014/main" id="{00ED13D6-E9E6-5018-AB12-C3D8E182B979}"/>
              </a:ext>
            </a:extLst>
          </p:cNvPr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4665663" y="4046538"/>
            <a:ext cx="2047875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700">
                <a:solidFill>
                  <a:srgbClr val="FFFFFF"/>
                </a:solidFill>
                <a:latin typeface="Calibri" panose="020F0502020204030204" pitchFamily="34" charset="0"/>
              </a:rPr>
              <a:t>pathways, develop </a:t>
            </a:r>
          </a:p>
        </p:txBody>
      </p:sp>
      <p:sp>
        <p:nvSpPr>
          <p:cNvPr id="64537" name="New shape">
            <a:extLst>
              <a:ext uri="{FF2B5EF4-FFF2-40B4-BE49-F238E27FC236}">
                <a16:creationId xmlns:a16="http://schemas.microsoft.com/office/drawing/2014/main" id="{EBBF349B-BCAE-2733-92CA-7ABBFD51F9AE}"/>
              </a:ext>
            </a:extLst>
          </p:cNvPr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4918075" y="4284663"/>
            <a:ext cx="1541463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700">
                <a:solidFill>
                  <a:srgbClr val="FFFFFF"/>
                </a:solidFill>
                <a:latin typeface="Calibri" panose="020F0502020204030204" pitchFamily="34" charset="0"/>
              </a:rPr>
              <a:t>occupational </a:t>
            </a:r>
          </a:p>
        </p:txBody>
      </p:sp>
      <p:sp>
        <p:nvSpPr>
          <p:cNvPr id="64538" name="New shape">
            <a:extLst>
              <a:ext uri="{FF2B5EF4-FFF2-40B4-BE49-F238E27FC236}">
                <a16:creationId xmlns:a16="http://schemas.microsoft.com/office/drawing/2014/main" id="{A4354830-1CC2-B35F-279D-B256F34E4F7F}"/>
              </a:ext>
            </a:extLst>
          </p:cNvPr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4864100" y="4521200"/>
            <a:ext cx="1649413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700">
                <a:solidFill>
                  <a:srgbClr val="FFFFFF"/>
                </a:solidFill>
                <a:latin typeface="Calibri" panose="020F0502020204030204" pitchFamily="34" charset="0"/>
              </a:rPr>
              <a:t>standards and </a:t>
            </a:r>
          </a:p>
        </p:txBody>
      </p:sp>
      <p:sp>
        <p:nvSpPr>
          <p:cNvPr id="64539" name="New shape">
            <a:extLst>
              <a:ext uri="{FF2B5EF4-FFF2-40B4-BE49-F238E27FC236}">
                <a16:creationId xmlns:a16="http://schemas.microsoft.com/office/drawing/2014/main" id="{91D92B11-B473-B871-DD34-60D3CCA040EE}"/>
              </a:ext>
            </a:extLst>
          </p:cNvPr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4975225" y="4757738"/>
            <a:ext cx="1377950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700">
                <a:solidFill>
                  <a:srgbClr val="FFFFFF"/>
                </a:solidFill>
                <a:latin typeface="Calibri" panose="020F0502020204030204" pitchFamily="34" charset="0"/>
              </a:rPr>
              <a:t>assessment</a:t>
            </a:r>
          </a:p>
        </p:txBody>
      </p:sp>
      <p:sp>
        <p:nvSpPr>
          <p:cNvPr id="64540" name="New shape">
            <a:extLst>
              <a:ext uri="{FF2B5EF4-FFF2-40B4-BE49-F238E27FC236}">
                <a16:creationId xmlns:a16="http://schemas.microsoft.com/office/drawing/2014/main" id="{56337D30-F6DD-AE1B-BEE9-A1D4A8A5624C}"/>
              </a:ext>
            </a:extLst>
          </p:cNvPr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6834188" y="3690938"/>
            <a:ext cx="3382962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700">
                <a:solidFill>
                  <a:srgbClr val="FFFFFF"/>
                </a:solidFill>
                <a:latin typeface="Calibri" panose="020F0502020204030204" pitchFamily="34" charset="0"/>
              </a:rPr>
              <a:t>Make recommendations to CTVET </a:t>
            </a:r>
          </a:p>
        </p:txBody>
      </p:sp>
      <p:sp>
        <p:nvSpPr>
          <p:cNvPr id="64541" name="New shape">
            <a:extLst>
              <a:ext uri="{FF2B5EF4-FFF2-40B4-BE49-F238E27FC236}">
                <a16:creationId xmlns:a16="http://schemas.microsoft.com/office/drawing/2014/main" id="{CE71904E-9A12-B545-09C5-F758C3BFB964}"/>
              </a:ext>
            </a:extLst>
          </p:cNvPr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7062788" y="3927475"/>
            <a:ext cx="2927350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700">
                <a:solidFill>
                  <a:srgbClr val="FFFFFF"/>
                </a:solidFill>
                <a:latin typeface="Calibri" panose="020F0502020204030204" pitchFamily="34" charset="0"/>
              </a:rPr>
              <a:t>to ensure that qualifications, </a:t>
            </a:r>
          </a:p>
        </p:txBody>
      </p:sp>
      <p:sp>
        <p:nvSpPr>
          <p:cNvPr id="64542" name="New shape">
            <a:extLst>
              <a:ext uri="{FF2B5EF4-FFF2-40B4-BE49-F238E27FC236}">
                <a16:creationId xmlns:a16="http://schemas.microsoft.com/office/drawing/2014/main" id="{557F8BA2-7B44-8099-DA07-C51492A4963A}"/>
              </a:ext>
            </a:extLst>
          </p:cNvPr>
          <p:cNvSpPr>
            <a:spLocks noChangeArrowheads="1"/>
          </p:cNvSpPr>
          <p:nvPr>
            <p:custDataLst>
              <p:tags r:id="rId29"/>
            </p:custDataLst>
          </p:nvPr>
        </p:nvSpPr>
        <p:spPr bwMode="auto">
          <a:xfrm>
            <a:off x="6843713" y="4165600"/>
            <a:ext cx="3363912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700">
                <a:solidFill>
                  <a:srgbClr val="FFFFFF"/>
                </a:solidFill>
                <a:latin typeface="Calibri" panose="020F0502020204030204" pitchFamily="34" charset="0"/>
              </a:rPr>
              <a:t>curriculum and learning materials </a:t>
            </a:r>
          </a:p>
        </p:txBody>
      </p:sp>
      <p:sp>
        <p:nvSpPr>
          <p:cNvPr id="64543" name="New shape">
            <a:extLst>
              <a:ext uri="{FF2B5EF4-FFF2-40B4-BE49-F238E27FC236}">
                <a16:creationId xmlns:a16="http://schemas.microsoft.com/office/drawing/2014/main" id="{520E7047-4E45-143F-854C-05FF37EBEE4C}"/>
              </a:ext>
            </a:extLst>
          </p:cNvPr>
          <p:cNvSpPr>
            <a:spLocks noChangeArrowheads="1"/>
          </p:cNvSpPr>
          <p:nvPr>
            <p:custDataLst>
              <p:tags r:id="rId30"/>
            </p:custDataLst>
          </p:nvPr>
        </p:nvSpPr>
        <p:spPr bwMode="auto">
          <a:xfrm>
            <a:off x="6824663" y="4402138"/>
            <a:ext cx="3402012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700">
                <a:solidFill>
                  <a:srgbClr val="FFFFFF"/>
                </a:solidFill>
                <a:latin typeface="Calibri" panose="020F0502020204030204" pitchFamily="34" charset="0"/>
              </a:rPr>
              <a:t>reflect the occupational standards </a:t>
            </a:r>
          </a:p>
        </p:txBody>
      </p:sp>
      <p:sp>
        <p:nvSpPr>
          <p:cNvPr id="64544" name="New shape">
            <a:extLst>
              <a:ext uri="{FF2B5EF4-FFF2-40B4-BE49-F238E27FC236}">
                <a16:creationId xmlns:a16="http://schemas.microsoft.com/office/drawing/2014/main" id="{B5D00E49-0714-0495-1D7E-1954897C656E}"/>
              </a:ext>
            </a:extLst>
          </p:cNvPr>
          <p:cNvSpPr>
            <a:spLocks noChangeArrowheads="1"/>
          </p:cNvSpPr>
          <p:nvPr>
            <p:custDataLst>
              <p:tags r:id="rId31"/>
            </p:custDataLst>
          </p:nvPr>
        </p:nvSpPr>
        <p:spPr bwMode="auto">
          <a:xfrm>
            <a:off x="6970713" y="4640263"/>
            <a:ext cx="3109912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700">
                <a:solidFill>
                  <a:srgbClr val="FFFFFF"/>
                </a:solidFill>
                <a:latin typeface="Calibri" panose="020F0502020204030204" pitchFamily="34" charset="0"/>
              </a:rPr>
              <a:t>and that learning materials are </a:t>
            </a:r>
          </a:p>
        </p:txBody>
      </p:sp>
      <p:sp>
        <p:nvSpPr>
          <p:cNvPr id="64545" name="New shape">
            <a:extLst>
              <a:ext uri="{FF2B5EF4-FFF2-40B4-BE49-F238E27FC236}">
                <a16:creationId xmlns:a16="http://schemas.microsoft.com/office/drawing/2014/main" id="{F87304D4-2C95-DF8C-F780-B0D7DC704DFC}"/>
              </a:ext>
            </a:extLst>
          </p:cNvPr>
          <p:cNvSpPr>
            <a:spLocks noChangeArrowheads="1"/>
          </p:cNvSpPr>
          <p:nvPr>
            <p:custDataLst>
              <p:tags r:id="rId32"/>
            </p:custDataLst>
          </p:nvPr>
        </p:nvSpPr>
        <p:spPr bwMode="auto">
          <a:xfrm>
            <a:off x="7366000" y="4876800"/>
            <a:ext cx="2270125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700">
                <a:solidFill>
                  <a:srgbClr val="FFFFFF"/>
                </a:solidFill>
                <a:latin typeface="Calibri" panose="020F0502020204030204" pitchFamily="34" charset="0"/>
              </a:rPr>
              <a:t>also widely accessible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New picture">
            <a:extLst>
              <a:ext uri="{FF2B5EF4-FFF2-40B4-BE49-F238E27FC236}">
                <a16:creationId xmlns:a16="http://schemas.microsoft.com/office/drawing/2014/main" id="{324AFCA2-DD92-5BA1-6A59-6950218C3016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7075" y="477838"/>
            <a:ext cx="1762125" cy="62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5539" name="New picture">
            <a:extLst>
              <a:ext uri="{FF2B5EF4-FFF2-40B4-BE49-F238E27FC236}">
                <a16:creationId xmlns:a16="http://schemas.microsoft.com/office/drawing/2014/main" id="{7148E4A3-096D-F5ED-43AC-302099F83BAC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7325" y="5486400"/>
            <a:ext cx="884238" cy="69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5540" name="New picture">
            <a:extLst>
              <a:ext uri="{FF2B5EF4-FFF2-40B4-BE49-F238E27FC236}">
                <a16:creationId xmlns:a16="http://schemas.microsoft.com/office/drawing/2014/main" id="{46E3D1A8-D464-6852-F0A5-A4FDA07FC858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313" y="1825625"/>
            <a:ext cx="4170362" cy="436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5541" name="New picture">
            <a:extLst>
              <a:ext uri="{FF2B5EF4-FFF2-40B4-BE49-F238E27FC236}">
                <a16:creationId xmlns:a16="http://schemas.microsoft.com/office/drawing/2014/main" id="{7D32777E-0B4C-D3A3-2ABD-9E7BE2E93AE0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313" y="1825625"/>
            <a:ext cx="4170362" cy="436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5542" name="New picture">
            <a:extLst>
              <a:ext uri="{FF2B5EF4-FFF2-40B4-BE49-F238E27FC236}">
                <a16:creationId xmlns:a16="http://schemas.microsoft.com/office/drawing/2014/main" id="{5F95BCD7-9D11-59D5-3C01-7B001FDAB460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2085975"/>
            <a:ext cx="2173288" cy="144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5543" name="New picture">
            <a:extLst>
              <a:ext uri="{FF2B5EF4-FFF2-40B4-BE49-F238E27FC236}">
                <a16:creationId xmlns:a16="http://schemas.microsoft.com/office/drawing/2014/main" id="{360D371B-E772-0BED-7187-4D4E817FC431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450" y="2085975"/>
            <a:ext cx="1462088" cy="146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5544" name="New picture">
            <a:extLst>
              <a:ext uri="{FF2B5EF4-FFF2-40B4-BE49-F238E27FC236}">
                <a16:creationId xmlns:a16="http://schemas.microsoft.com/office/drawing/2014/main" id="{E31FB69B-9DB5-4A5B-BB62-2F00BF3A4F95}"/>
              </a:ext>
            </a:extLst>
          </p:cNvPr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9388" y="1825625"/>
            <a:ext cx="3806825" cy="436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5545" name="New picture">
            <a:extLst>
              <a:ext uri="{FF2B5EF4-FFF2-40B4-BE49-F238E27FC236}">
                <a16:creationId xmlns:a16="http://schemas.microsoft.com/office/drawing/2014/main" id="{EF8FD1FA-E20F-54FE-B660-62F3C1679A9D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9388" y="1825625"/>
            <a:ext cx="3806825" cy="436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5546" name="New picture">
            <a:extLst>
              <a:ext uri="{FF2B5EF4-FFF2-40B4-BE49-F238E27FC236}">
                <a16:creationId xmlns:a16="http://schemas.microsoft.com/office/drawing/2014/main" id="{173210C8-FAA8-EA2F-992A-3EA6A5E2DEDA}"/>
              </a:ext>
            </a:extLst>
          </p:cNvPr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9013" y="2085975"/>
            <a:ext cx="2173287" cy="144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5547" name="New picture">
            <a:extLst>
              <a:ext uri="{FF2B5EF4-FFF2-40B4-BE49-F238E27FC236}">
                <a16:creationId xmlns:a16="http://schemas.microsoft.com/office/drawing/2014/main" id="{AAD6881E-8B56-39EE-626E-E16A7C0FB400}"/>
              </a:ext>
            </a:extLst>
          </p:cNvPr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0963" y="2085975"/>
            <a:ext cx="1462087" cy="146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5548" name="New picture">
            <a:extLst>
              <a:ext uri="{FF2B5EF4-FFF2-40B4-BE49-F238E27FC236}">
                <a16:creationId xmlns:a16="http://schemas.microsoft.com/office/drawing/2014/main" id="{112A3009-818A-1116-0FF9-FB180D22C615}"/>
              </a:ext>
            </a:extLst>
          </p:cNvPr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5400" y="5307013"/>
            <a:ext cx="7450138" cy="66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5549" name="New picture">
            <a:extLst>
              <a:ext uri="{FF2B5EF4-FFF2-40B4-BE49-F238E27FC236}">
                <a16:creationId xmlns:a16="http://schemas.microsoft.com/office/drawing/2014/main" id="{28551C45-24D3-08A7-30D8-0FD9A594C24F}"/>
              </a:ext>
            </a:extLst>
          </p:cNvPr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5400" y="5307013"/>
            <a:ext cx="7450138" cy="66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65550" name="New shape">
            <a:extLst>
              <a:ext uri="{FF2B5EF4-FFF2-40B4-BE49-F238E27FC236}">
                <a16:creationId xmlns:a16="http://schemas.microsoft.com/office/drawing/2014/main" id="{94CB71A0-046C-4712-B822-A0177934B14F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2193925" y="819150"/>
            <a:ext cx="4373563" cy="34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3300" b="1" dirty="0">
                <a:solidFill>
                  <a:srgbClr val="0000FF"/>
                </a:solidFill>
                <a:latin typeface="Calibri Light" panose="020F0302020204030204" pitchFamily="34" charset="0"/>
              </a:rPr>
              <a:t>Functions of SSBs - TOR</a:t>
            </a:r>
          </a:p>
        </p:txBody>
      </p:sp>
      <p:sp>
        <p:nvSpPr>
          <p:cNvPr id="65551" name="New shape">
            <a:extLst>
              <a:ext uri="{FF2B5EF4-FFF2-40B4-BE49-F238E27FC236}">
                <a16:creationId xmlns:a16="http://schemas.microsoft.com/office/drawing/2014/main" id="{6B7ED74D-F192-0959-6987-1FA872380A04}"/>
              </a:ext>
            </a:extLst>
          </p:cNvPr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2489200" y="3810000"/>
            <a:ext cx="3983038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700">
                <a:solidFill>
                  <a:srgbClr val="FFFFFF"/>
                </a:solidFill>
                <a:latin typeface="Calibri" panose="020F0502020204030204" pitchFamily="34" charset="0"/>
              </a:rPr>
              <a:t>Develop sector skills strategies, including </a:t>
            </a:r>
          </a:p>
        </p:txBody>
      </p:sp>
      <p:sp>
        <p:nvSpPr>
          <p:cNvPr id="65552" name="New shape">
            <a:extLst>
              <a:ext uri="{FF2B5EF4-FFF2-40B4-BE49-F238E27FC236}">
                <a16:creationId xmlns:a16="http://schemas.microsoft.com/office/drawing/2014/main" id="{AC29D455-DEFB-6983-BA61-8943198AE537}"/>
              </a:ext>
            </a:extLst>
          </p:cNvPr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2755900" y="4046538"/>
            <a:ext cx="3451225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700">
                <a:solidFill>
                  <a:srgbClr val="FFFFFF"/>
                </a:solidFill>
                <a:latin typeface="Calibri" panose="020F0502020204030204" pitchFamily="34" charset="0"/>
              </a:rPr>
              <a:t>funding recommendations and the </a:t>
            </a:r>
          </a:p>
        </p:txBody>
      </p:sp>
      <p:sp>
        <p:nvSpPr>
          <p:cNvPr id="65553" name="New shape">
            <a:extLst>
              <a:ext uri="{FF2B5EF4-FFF2-40B4-BE49-F238E27FC236}">
                <a16:creationId xmlns:a16="http://schemas.microsoft.com/office/drawing/2014/main" id="{AA9D0954-150C-E9B4-7123-E028059B577B}"/>
              </a:ext>
            </a:extLst>
          </p:cNvPr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2343150" y="4284663"/>
            <a:ext cx="4275138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700">
                <a:solidFill>
                  <a:srgbClr val="FFFFFF"/>
                </a:solidFill>
                <a:latin typeface="Calibri" panose="020F0502020204030204" pitchFamily="34" charset="0"/>
              </a:rPr>
              <a:t>formation of Public and Private Partnerships </a:t>
            </a:r>
          </a:p>
        </p:txBody>
      </p:sp>
      <p:sp>
        <p:nvSpPr>
          <p:cNvPr id="65554" name="New shape">
            <a:extLst>
              <a:ext uri="{FF2B5EF4-FFF2-40B4-BE49-F238E27FC236}">
                <a16:creationId xmlns:a16="http://schemas.microsoft.com/office/drawing/2014/main" id="{BC62A31F-E990-ECF5-1408-7FCC996C70A5}"/>
              </a:ext>
            </a:extLst>
          </p:cNvPr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2444750" y="4521200"/>
            <a:ext cx="4075113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700">
                <a:solidFill>
                  <a:srgbClr val="FFFFFF"/>
                </a:solidFill>
                <a:latin typeface="Calibri" panose="020F0502020204030204" pitchFamily="34" charset="0"/>
              </a:rPr>
              <a:t>(PPPs) and feed into national and regional </a:t>
            </a:r>
          </a:p>
        </p:txBody>
      </p:sp>
      <p:sp>
        <p:nvSpPr>
          <p:cNvPr id="65555" name="New shape">
            <a:extLst>
              <a:ext uri="{FF2B5EF4-FFF2-40B4-BE49-F238E27FC236}">
                <a16:creationId xmlns:a16="http://schemas.microsoft.com/office/drawing/2014/main" id="{5EA94243-04A1-06AC-58DE-EB66E8C19001}"/>
              </a:ext>
            </a:extLst>
          </p:cNvPr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3608388" y="4757738"/>
            <a:ext cx="1700212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700">
                <a:solidFill>
                  <a:srgbClr val="FFFFFF"/>
                </a:solidFill>
                <a:latin typeface="Calibri" panose="020F0502020204030204" pitchFamily="34" charset="0"/>
              </a:rPr>
              <a:t>TVET strategies</a:t>
            </a:r>
          </a:p>
        </p:txBody>
      </p:sp>
      <p:sp>
        <p:nvSpPr>
          <p:cNvPr id="65556" name="New shape">
            <a:extLst>
              <a:ext uri="{FF2B5EF4-FFF2-40B4-BE49-F238E27FC236}">
                <a16:creationId xmlns:a16="http://schemas.microsoft.com/office/drawing/2014/main" id="{BB0F02A4-96B6-88CB-0FC8-FC4DCB7ADA8D}"/>
              </a:ext>
            </a:extLst>
          </p:cNvPr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6618288" y="3810000"/>
            <a:ext cx="3927475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700">
                <a:solidFill>
                  <a:srgbClr val="FFFFFF"/>
                </a:solidFill>
                <a:latin typeface="Calibri" panose="020F0502020204030204" pitchFamily="34" charset="0"/>
              </a:rPr>
              <a:t>Facilitate initial training of young people </a:t>
            </a:r>
          </a:p>
        </p:txBody>
      </p:sp>
      <p:sp>
        <p:nvSpPr>
          <p:cNvPr id="65557" name="New shape">
            <a:extLst>
              <a:ext uri="{FF2B5EF4-FFF2-40B4-BE49-F238E27FC236}">
                <a16:creationId xmlns:a16="http://schemas.microsoft.com/office/drawing/2014/main" id="{4FA18DF2-7414-97A8-6965-C3FF6502D53B}"/>
              </a:ext>
            </a:extLst>
          </p:cNvPr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6607175" y="4046538"/>
            <a:ext cx="3951288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700">
                <a:solidFill>
                  <a:srgbClr val="FFFFFF"/>
                </a:solidFill>
                <a:latin typeface="Calibri" panose="020F0502020204030204" pitchFamily="34" charset="0"/>
              </a:rPr>
              <a:t>and skills upgrading for existing workers, </a:t>
            </a:r>
          </a:p>
        </p:txBody>
      </p:sp>
      <p:sp>
        <p:nvSpPr>
          <p:cNvPr id="65558" name="New shape">
            <a:extLst>
              <a:ext uri="{FF2B5EF4-FFF2-40B4-BE49-F238E27FC236}">
                <a16:creationId xmlns:a16="http://schemas.microsoft.com/office/drawing/2014/main" id="{8BC66366-A61C-93B9-42DC-FCC27F811DC5}"/>
              </a:ext>
            </a:extLst>
          </p:cNvPr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6743700" y="4284663"/>
            <a:ext cx="3678238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700">
                <a:solidFill>
                  <a:srgbClr val="FFFFFF"/>
                </a:solidFill>
                <a:latin typeface="Calibri" panose="020F0502020204030204" pitchFamily="34" charset="0"/>
              </a:rPr>
              <a:t>through apprenticeships, internships, </a:t>
            </a:r>
          </a:p>
        </p:txBody>
      </p:sp>
      <p:sp>
        <p:nvSpPr>
          <p:cNvPr id="65559" name="New shape">
            <a:extLst>
              <a:ext uri="{FF2B5EF4-FFF2-40B4-BE49-F238E27FC236}">
                <a16:creationId xmlns:a16="http://schemas.microsoft.com/office/drawing/2014/main" id="{9D5F6738-96A7-0E6F-94CF-F4BBDD3DD0F1}"/>
              </a:ext>
            </a:extLst>
          </p:cNvPr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6845300" y="4521200"/>
            <a:ext cx="3475038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700">
                <a:solidFill>
                  <a:srgbClr val="FFFFFF"/>
                </a:solidFill>
                <a:latin typeface="Calibri" panose="020F0502020204030204" pitchFamily="34" charset="0"/>
              </a:rPr>
              <a:t>mentorships and other work based </a:t>
            </a:r>
          </a:p>
        </p:txBody>
      </p:sp>
      <p:sp>
        <p:nvSpPr>
          <p:cNvPr id="65560" name="New shape">
            <a:extLst>
              <a:ext uri="{FF2B5EF4-FFF2-40B4-BE49-F238E27FC236}">
                <a16:creationId xmlns:a16="http://schemas.microsoft.com/office/drawing/2014/main" id="{C5F4DE51-9D97-2651-753B-31B0825FA270}"/>
              </a:ext>
            </a:extLst>
          </p:cNvPr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7213600" y="4757738"/>
            <a:ext cx="2687638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700">
                <a:solidFill>
                  <a:srgbClr val="FFFFFF"/>
                </a:solidFill>
                <a:latin typeface="Calibri" panose="020F0502020204030204" pitchFamily="34" charset="0"/>
              </a:rPr>
              <a:t>development programmes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New picture">
            <a:extLst>
              <a:ext uri="{FF2B5EF4-FFF2-40B4-BE49-F238E27FC236}">
                <a16:creationId xmlns:a16="http://schemas.microsoft.com/office/drawing/2014/main" id="{52B7559D-6952-3FAA-E3D0-8328BEF79206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363" y="1825625"/>
            <a:ext cx="3633787" cy="436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6563" name="New picture">
            <a:extLst>
              <a:ext uri="{FF2B5EF4-FFF2-40B4-BE49-F238E27FC236}">
                <a16:creationId xmlns:a16="http://schemas.microsoft.com/office/drawing/2014/main" id="{C0953743-E050-D65C-4989-C4C05DB263ED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7075" y="477838"/>
            <a:ext cx="1762125" cy="62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6564" name="New picture">
            <a:extLst>
              <a:ext uri="{FF2B5EF4-FFF2-40B4-BE49-F238E27FC236}">
                <a16:creationId xmlns:a16="http://schemas.microsoft.com/office/drawing/2014/main" id="{C6336ACB-4B29-E5D3-97A6-26D5C062E2CD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1550" y="1825625"/>
            <a:ext cx="3979863" cy="436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6565" name="New picture">
            <a:extLst>
              <a:ext uri="{FF2B5EF4-FFF2-40B4-BE49-F238E27FC236}">
                <a16:creationId xmlns:a16="http://schemas.microsoft.com/office/drawing/2014/main" id="{721481D7-ECD9-E0C2-6795-457B6929541E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1550" y="1825625"/>
            <a:ext cx="3979863" cy="436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6566" name="New picture">
            <a:extLst>
              <a:ext uri="{FF2B5EF4-FFF2-40B4-BE49-F238E27FC236}">
                <a16:creationId xmlns:a16="http://schemas.microsoft.com/office/drawing/2014/main" id="{A625F5CE-90F2-95B8-67E9-496A454C8E6B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0075" y="2085975"/>
            <a:ext cx="2173288" cy="144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6567" name="New picture">
            <a:extLst>
              <a:ext uri="{FF2B5EF4-FFF2-40B4-BE49-F238E27FC236}">
                <a16:creationId xmlns:a16="http://schemas.microsoft.com/office/drawing/2014/main" id="{DE05D705-7C8D-C9F6-74C0-A1400F49E6F0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025" y="2085975"/>
            <a:ext cx="1462088" cy="146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6568" name="New picture">
            <a:extLst>
              <a:ext uri="{FF2B5EF4-FFF2-40B4-BE49-F238E27FC236}">
                <a16:creationId xmlns:a16="http://schemas.microsoft.com/office/drawing/2014/main" id="{CB3671C8-0EEA-9BE8-C36E-A6D0559EE236}"/>
              </a:ext>
            </a:extLst>
          </p:cNvPr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463" y="1844675"/>
            <a:ext cx="3633787" cy="436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6569" name="New picture">
            <a:extLst>
              <a:ext uri="{FF2B5EF4-FFF2-40B4-BE49-F238E27FC236}">
                <a16:creationId xmlns:a16="http://schemas.microsoft.com/office/drawing/2014/main" id="{31EF04D9-35FF-E846-4CC9-55B6B11B618A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3263" y="2085975"/>
            <a:ext cx="2173287" cy="144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6570" name="New picture">
            <a:extLst>
              <a:ext uri="{FF2B5EF4-FFF2-40B4-BE49-F238E27FC236}">
                <a16:creationId xmlns:a16="http://schemas.microsoft.com/office/drawing/2014/main" id="{BC399C6F-24D5-7DD3-825C-D9568CB8B208}"/>
              </a:ext>
            </a:extLst>
          </p:cNvPr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5213" y="2085975"/>
            <a:ext cx="1460500" cy="146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6571" name="New picture">
            <a:extLst>
              <a:ext uri="{FF2B5EF4-FFF2-40B4-BE49-F238E27FC236}">
                <a16:creationId xmlns:a16="http://schemas.microsoft.com/office/drawing/2014/main" id="{759FA262-E3C9-CDA5-F070-F26F0E708DCD}"/>
              </a:ext>
            </a:extLst>
          </p:cNvPr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7938" y="5307013"/>
            <a:ext cx="7110412" cy="66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6572" name="New picture">
            <a:extLst>
              <a:ext uri="{FF2B5EF4-FFF2-40B4-BE49-F238E27FC236}">
                <a16:creationId xmlns:a16="http://schemas.microsoft.com/office/drawing/2014/main" id="{4D3417FA-B258-0165-C63A-729E308368F4}"/>
              </a:ext>
            </a:extLst>
          </p:cNvPr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7938" y="5307013"/>
            <a:ext cx="7110412" cy="66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66573" name="New shape">
            <a:extLst>
              <a:ext uri="{FF2B5EF4-FFF2-40B4-BE49-F238E27FC236}">
                <a16:creationId xmlns:a16="http://schemas.microsoft.com/office/drawing/2014/main" id="{14908342-94B2-59C7-B486-47677BCB27B8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193925" y="819150"/>
            <a:ext cx="4373563" cy="34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3300" b="1" dirty="0">
                <a:solidFill>
                  <a:srgbClr val="0000FF"/>
                </a:solidFill>
                <a:latin typeface="Calibri Light" panose="020F0302020204030204" pitchFamily="34" charset="0"/>
              </a:rPr>
              <a:t>Functions of SSBs - TOR</a:t>
            </a:r>
          </a:p>
        </p:txBody>
      </p:sp>
      <p:sp>
        <p:nvSpPr>
          <p:cNvPr id="66574" name="New shape">
            <a:extLst>
              <a:ext uri="{FF2B5EF4-FFF2-40B4-BE49-F238E27FC236}">
                <a16:creationId xmlns:a16="http://schemas.microsoft.com/office/drawing/2014/main" id="{ABDEE788-C35D-700F-0EB6-BF96AAF7B298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2640013" y="3851275"/>
            <a:ext cx="3494087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000">
                <a:solidFill>
                  <a:srgbClr val="FFFFFF"/>
                </a:solidFill>
                <a:latin typeface="Calibri" panose="020F0502020204030204" pitchFamily="34" charset="0"/>
              </a:rPr>
              <a:t>Advocate for government and </a:t>
            </a:r>
          </a:p>
        </p:txBody>
      </p:sp>
      <p:sp>
        <p:nvSpPr>
          <p:cNvPr id="66575" name="New shape">
            <a:extLst>
              <a:ext uri="{FF2B5EF4-FFF2-40B4-BE49-F238E27FC236}">
                <a16:creationId xmlns:a16="http://schemas.microsoft.com/office/drawing/2014/main" id="{F39D516C-28EB-F1AB-E600-B0470E36B325}"/>
              </a:ext>
            </a:extLst>
          </p:cNvPr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2638425" y="4129088"/>
            <a:ext cx="349726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000">
                <a:solidFill>
                  <a:srgbClr val="FFFFFF"/>
                </a:solidFill>
                <a:latin typeface="Calibri" panose="020F0502020204030204" pitchFamily="34" charset="0"/>
              </a:rPr>
              <a:t>other incentives to encourage </a:t>
            </a:r>
          </a:p>
        </p:txBody>
      </p:sp>
      <p:sp>
        <p:nvSpPr>
          <p:cNvPr id="66576" name="New shape">
            <a:extLst>
              <a:ext uri="{FF2B5EF4-FFF2-40B4-BE49-F238E27FC236}">
                <a16:creationId xmlns:a16="http://schemas.microsoft.com/office/drawing/2014/main" id="{4FFAC8BE-8277-B5BC-307E-ADD2450403FD}"/>
              </a:ext>
            </a:extLst>
          </p:cNvPr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2886075" y="4408488"/>
            <a:ext cx="3000375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000">
                <a:solidFill>
                  <a:srgbClr val="FFFFFF"/>
                </a:solidFill>
                <a:latin typeface="Calibri" panose="020F0502020204030204" pitchFamily="34" charset="0"/>
              </a:rPr>
              <a:t>industry to invest in skills </a:t>
            </a:r>
          </a:p>
        </p:txBody>
      </p:sp>
      <p:sp>
        <p:nvSpPr>
          <p:cNvPr id="66577" name="New shape">
            <a:extLst>
              <a:ext uri="{FF2B5EF4-FFF2-40B4-BE49-F238E27FC236}">
                <a16:creationId xmlns:a16="http://schemas.microsoft.com/office/drawing/2014/main" id="{681911CC-96EB-6207-1D6E-2B1F0FE2A5D6}"/>
              </a:ext>
            </a:extLst>
          </p:cNvPr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2982913" y="4687888"/>
            <a:ext cx="2751137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000">
                <a:solidFill>
                  <a:srgbClr val="FFFFFF"/>
                </a:solidFill>
                <a:latin typeface="Calibri" panose="020F0502020204030204" pitchFamily="34" charset="0"/>
              </a:rPr>
              <a:t>development and TVET</a:t>
            </a:r>
          </a:p>
        </p:txBody>
      </p:sp>
      <p:sp>
        <p:nvSpPr>
          <p:cNvPr id="66578" name="New shape">
            <a:extLst>
              <a:ext uri="{FF2B5EF4-FFF2-40B4-BE49-F238E27FC236}">
                <a16:creationId xmlns:a16="http://schemas.microsoft.com/office/drawing/2014/main" id="{578B879F-62C1-7D5F-7A24-6286A2DF8A43}"/>
              </a:ext>
            </a:extLst>
          </p:cNvPr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6511925" y="3711575"/>
            <a:ext cx="35782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000">
                <a:solidFill>
                  <a:srgbClr val="FFFFFF"/>
                </a:solidFill>
                <a:latin typeface="Calibri" panose="020F0502020204030204" pitchFamily="34" charset="0"/>
              </a:rPr>
              <a:t>Advocate and facilitate greater </a:t>
            </a:r>
          </a:p>
        </p:txBody>
      </p:sp>
      <p:sp>
        <p:nvSpPr>
          <p:cNvPr id="66579" name="New shape">
            <a:extLst>
              <a:ext uri="{FF2B5EF4-FFF2-40B4-BE49-F238E27FC236}">
                <a16:creationId xmlns:a16="http://schemas.microsoft.com/office/drawing/2014/main" id="{88F218A4-7CE7-7933-DFC9-7FE43B779D90}"/>
              </a:ext>
            </a:extLst>
          </p:cNvPr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6921500" y="3990975"/>
            <a:ext cx="275907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000">
                <a:solidFill>
                  <a:srgbClr val="FFFFFF"/>
                </a:solidFill>
                <a:latin typeface="Calibri" panose="020F0502020204030204" pitchFamily="34" charset="0"/>
              </a:rPr>
              <a:t>linkages between skills </a:t>
            </a:r>
          </a:p>
        </p:txBody>
      </p:sp>
      <p:sp>
        <p:nvSpPr>
          <p:cNvPr id="66580" name="New shape">
            <a:extLst>
              <a:ext uri="{FF2B5EF4-FFF2-40B4-BE49-F238E27FC236}">
                <a16:creationId xmlns:a16="http://schemas.microsoft.com/office/drawing/2014/main" id="{FACFE861-8CEF-C100-D139-2E340C601FDC}"/>
              </a:ext>
            </a:extLst>
          </p:cNvPr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6831013" y="4268788"/>
            <a:ext cx="29384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000">
                <a:solidFill>
                  <a:srgbClr val="FFFFFF"/>
                </a:solidFill>
                <a:latin typeface="Calibri" panose="020F0502020204030204" pitchFamily="34" charset="0"/>
              </a:rPr>
              <a:t>attainment, professional </a:t>
            </a:r>
          </a:p>
        </p:txBody>
      </p:sp>
      <p:sp>
        <p:nvSpPr>
          <p:cNvPr id="66581" name="New shape">
            <a:extLst>
              <a:ext uri="{FF2B5EF4-FFF2-40B4-BE49-F238E27FC236}">
                <a16:creationId xmlns:a16="http://schemas.microsoft.com/office/drawing/2014/main" id="{17E15FAA-271B-8DE2-DC6B-BB8CBD6DC7FD}"/>
              </a:ext>
            </a:extLst>
          </p:cNvPr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6632575" y="4548188"/>
            <a:ext cx="3335338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000">
                <a:solidFill>
                  <a:srgbClr val="FFFFFF"/>
                </a:solidFill>
                <a:latin typeface="Calibri" panose="020F0502020204030204" pitchFamily="34" charset="0"/>
              </a:rPr>
              <a:t>standards, payment regimes </a:t>
            </a:r>
          </a:p>
        </p:txBody>
      </p:sp>
      <p:sp>
        <p:nvSpPr>
          <p:cNvPr id="66582" name="New shape">
            <a:extLst>
              <a:ext uri="{FF2B5EF4-FFF2-40B4-BE49-F238E27FC236}">
                <a16:creationId xmlns:a16="http://schemas.microsoft.com/office/drawing/2014/main" id="{9F3F535A-80D3-7A54-AF82-2170287ABC48}"/>
              </a:ext>
            </a:extLst>
          </p:cNvPr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7021513" y="4827588"/>
            <a:ext cx="250031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000">
                <a:solidFill>
                  <a:srgbClr val="FFFFFF"/>
                </a:solidFill>
                <a:latin typeface="Calibri" panose="020F0502020204030204" pitchFamily="34" charset="0"/>
              </a:rPr>
              <a:t>and the TVET system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E0983-B63A-0783-F3BF-45F746F6B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689" y="1196752"/>
            <a:ext cx="11210925" cy="719137"/>
          </a:xfrm>
        </p:spPr>
        <p:txBody>
          <a:bodyPr/>
          <a:lstStyle/>
          <a:p>
            <a:r>
              <a:rPr lang="en-GB" dirty="0"/>
              <a:t>CAPACITY BUILDING MEASURES IMPLEMENTED SO FAR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9C4B01-9B14-CFBE-F775-18047505C9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537" y="1812280"/>
            <a:ext cx="11210925" cy="4946749"/>
          </a:xfrm>
        </p:spPr>
        <p:txBody>
          <a:bodyPr/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ILO STED Approach to Skills Development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Skills Needs Anticipation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Leadership and Governance of SSB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Labour Market Information and its implication for Skills Development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Development of Sector Strategies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Development of Proposal for Funding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Greening Concepts and Skills for Emerging Green Jobs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Competency Based Curriculum Development Processes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Quality Apprenticeship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Recognition of Prior Learning</a:t>
            </a:r>
          </a:p>
        </p:txBody>
      </p:sp>
    </p:spTree>
    <p:extLst>
      <p:ext uri="{BB962C8B-B14F-4D97-AF65-F5344CB8AC3E}">
        <p14:creationId xmlns:p14="http://schemas.microsoft.com/office/powerpoint/2010/main" val="3885514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92D20-C1DD-430D-BD17-8C623BEC9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Sector skills councils or bodies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40C7E3-748C-468F-A204-42BBFFB0F1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538" y="1951831"/>
            <a:ext cx="9460984" cy="417182"/>
          </a:xfrm>
        </p:spPr>
        <p:txBody>
          <a:bodyPr/>
          <a:lstStyle/>
          <a:p>
            <a:pPr lvl="1">
              <a:spcAft>
                <a:spcPts val="1200"/>
              </a:spcAft>
            </a:pPr>
            <a:r>
              <a:rPr lang="en-US" altLang="en-US" sz="2000" dirty="0"/>
              <a:t>Sectoral skills bodies have a long history in many countries. They </a:t>
            </a:r>
            <a:r>
              <a:rPr lang="en-US" altLang="en-US" sz="2000" dirty="0">
                <a:cs typeface="Arial"/>
              </a:rPr>
              <a:t>vary according to:</a:t>
            </a:r>
          </a:p>
          <a:p>
            <a:pPr lvl="1">
              <a:spcAft>
                <a:spcPts val="1200"/>
              </a:spcAft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94DA8B-1850-45C5-983B-EDC1BCCEB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10" name="New shape">
            <a:extLst>
              <a:ext uri="{FF2B5EF4-FFF2-40B4-BE49-F238E27FC236}">
                <a16:creationId xmlns:a16="http://schemas.microsoft.com/office/drawing/2014/main" id="{1631B5C7-2D75-3CED-B95F-ACC562E18663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82436" y="2465388"/>
            <a:ext cx="4730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•</a:t>
            </a:r>
          </a:p>
        </p:txBody>
      </p:sp>
      <p:sp>
        <p:nvSpPr>
          <p:cNvPr id="11" name="New shape">
            <a:extLst>
              <a:ext uri="{FF2B5EF4-FFF2-40B4-BE49-F238E27FC236}">
                <a16:creationId xmlns:a16="http://schemas.microsoft.com/office/drawing/2014/main" id="{576227F1-3A20-664C-5084-A21806D68C2F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966611" y="2465388"/>
            <a:ext cx="18065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/>
              <a:t>coverage -</a:t>
            </a:r>
          </a:p>
        </p:txBody>
      </p:sp>
      <p:sp>
        <p:nvSpPr>
          <p:cNvPr id="12" name="New shape">
            <a:extLst>
              <a:ext uri="{FF2B5EF4-FFF2-40B4-BE49-F238E27FC236}">
                <a16:creationId xmlns:a16="http://schemas.microsoft.com/office/drawing/2014/main" id="{62D04D9E-A66D-CA70-9630-0BEDFA241514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492198" y="2465388"/>
            <a:ext cx="5497513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/>
              <a:t>industry scope, sectoral or transversal</a:t>
            </a:r>
          </a:p>
        </p:txBody>
      </p:sp>
      <p:sp>
        <p:nvSpPr>
          <p:cNvPr id="13" name="New shape">
            <a:extLst>
              <a:ext uri="{FF2B5EF4-FFF2-40B4-BE49-F238E27FC236}">
                <a16:creationId xmlns:a16="http://schemas.microsoft.com/office/drawing/2014/main" id="{9C7D19D4-4152-A9D6-9858-E7F0472BF17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82436" y="2794000"/>
            <a:ext cx="473075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•</a:t>
            </a:r>
          </a:p>
        </p:txBody>
      </p:sp>
      <p:sp>
        <p:nvSpPr>
          <p:cNvPr id="14" name="New shape">
            <a:extLst>
              <a:ext uri="{FF2B5EF4-FFF2-40B4-BE49-F238E27FC236}">
                <a16:creationId xmlns:a16="http://schemas.microsoft.com/office/drawing/2014/main" id="{031D554D-C84A-12B9-4F18-5B57AA1DB8C1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966611" y="2794000"/>
            <a:ext cx="1281112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focus -</a:t>
            </a:r>
          </a:p>
        </p:txBody>
      </p:sp>
      <p:sp>
        <p:nvSpPr>
          <p:cNvPr id="15" name="New shape">
            <a:extLst>
              <a:ext uri="{FF2B5EF4-FFF2-40B4-BE49-F238E27FC236}">
                <a16:creationId xmlns:a16="http://schemas.microsoft.com/office/drawing/2014/main" id="{408E7FF4-3852-ED56-BB73-0FA9912D3BB7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965148" y="2794000"/>
            <a:ext cx="4778375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initial or continuing TVET or both</a:t>
            </a:r>
          </a:p>
        </p:txBody>
      </p:sp>
      <p:sp>
        <p:nvSpPr>
          <p:cNvPr id="16" name="New shape">
            <a:extLst>
              <a:ext uri="{FF2B5EF4-FFF2-40B4-BE49-F238E27FC236}">
                <a16:creationId xmlns:a16="http://schemas.microsoft.com/office/drawing/2014/main" id="{A5E31E8F-52C7-CCBA-F336-51365DFF4B41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82436" y="3124200"/>
            <a:ext cx="473075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•</a:t>
            </a:r>
          </a:p>
        </p:txBody>
      </p:sp>
      <p:sp>
        <p:nvSpPr>
          <p:cNvPr id="17" name="New shape">
            <a:extLst>
              <a:ext uri="{FF2B5EF4-FFF2-40B4-BE49-F238E27FC236}">
                <a16:creationId xmlns:a16="http://schemas.microsoft.com/office/drawing/2014/main" id="{EA8FE232-249A-814B-E17A-CE8DFF2F5AEF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966611" y="3124200"/>
            <a:ext cx="3019425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/>
              <a:t>mandate - advisory,</a:t>
            </a:r>
          </a:p>
        </p:txBody>
      </p:sp>
      <p:sp>
        <p:nvSpPr>
          <p:cNvPr id="18" name="New shape">
            <a:extLst>
              <a:ext uri="{FF2B5EF4-FFF2-40B4-BE49-F238E27FC236}">
                <a16:creationId xmlns:a16="http://schemas.microsoft.com/office/drawing/2014/main" id="{2848E29C-5ED5-BD34-D994-6C668CA104A7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425649" y="3137693"/>
            <a:ext cx="1652587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/>
              <a:t>technical,</a:t>
            </a:r>
          </a:p>
        </p:txBody>
      </p:sp>
      <p:sp>
        <p:nvSpPr>
          <p:cNvPr id="19" name="New shape">
            <a:extLst>
              <a:ext uri="{FF2B5EF4-FFF2-40B4-BE49-F238E27FC236}">
                <a16:creationId xmlns:a16="http://schemas.microsoft.com/office/drawing/2014/main" id="{B6060EFD-06B0-B049-1FC1-F7F9F442B2F9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617067" y="3124200"/>
            <a:ext cx="3095625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/>
              <a:t>legal responsibilities</a:t>
            </a:r>
          </a:p>
        </p:txBody>
      </p:sp>
      <p:sp>
        <p:nvSpPr>
          <p:cNvPr id="20" name="New shape">
            <a:extLst>
              <a:ext uri="{FF2B5EF4-FFF2-40B4-BE49-F238E27FC236}">
                <a16:creationId xmlns:a16="http://schemas.microsoft.com/office/drawing/2014/main" id="{24BD8331-F034-26E3-7142-CA82FAD450C3}"/>
              </a:ext>
            </a:extLst>
          </p:cNvPr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82436" y="3452813"/>
            <a:ext cx="4730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•</a:t>
            </a:r>
          </a:p>
        </p:txBody>
      </p:sp>
      <p:sp>
        <p:nvSpPr>
          <p:cNvPr id="21" name="New shape">
            <a:extLst>
              <a:ext uri="{FF2B5EF4-FFF2-40B4-BE49-F238E27FC236}">
                <a16:creationId xmlns:a16="http://schemas.microsoft.com/office/drawing/2014/main" id="{1C603E52-282D-60FF-0119-783DDB8F8EA1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966611" y="3452813"/>
            <a:ext cx="9275762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members - bipartite, tripartite, multipartite, industry representation </a:t>
            </a:r>
          </a:p>
        </p:txBody>
      </p:sp>
      <p:sp>
        <p:nvSpPr>
          <p:cNvPr id="22" name="New shape">
            <a:extLst>
              <a:ext uri="{FF2B5EF4-FFF2-40B4-BE49-F238E27FC236}">
                <a16:creationId xmlns:a16="http://schemas.microsoft.com/office/drawing/2014/main" id="{083C246B-ECD6-ABB5-88A3-7F15416D6A3B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582436" y="3781425"/>
            <a:ext cx="473075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•</a:t>
            </a:r>
          </a:p>
        </p:txBody>
      </p:sp>
      <p:sp>
        <p:nvSpPr>
          <p:cNvPr id="23" name="New shape">
            <a:extLst>
              <a:ext uri="{FF2B5EF4-FFF2-40B4-BE49-F238E27FC236}">
                <a16:creationId xmlns:a16="http://schemas.microsoft.com/office/drawing/2014/main" id="{A5C7F5A5-F3D7-81A4-76F8-5EDE9EBB9915}"/>
              </a:ext>
            </a:extLst>
          </p:cNvPr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966611" y="3781425"/>
            <a:ext cx="8820150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/>
              <a:t>structure - committees, working groups, councils, independent </a:t>
            </a:r>
          </a:p>
        </p:txBody>
      </p:sp>
      <p:sp>
        <p:nvSpPr>
          <p:cNvPr id="24" name="New shape">
            <a:extLst>
              <a:ext uri="{FF2B5EF4-FFF2-40B4-BE49-F238E27FC236}">
                <a16:creationId xmlns:a16="http://schemas.microsoft.com/office/drawing/2014/main" id="{D92F3C1F-BCBF-9560-F6F0-5E96BFE5F5D7}"/>
              </a:ext>
            </a:extLst>
          </p:cNvPr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8025253" y="3776663"/>
            <a:ext cx="3006725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/>
              <a:t>bodies, secretariats</a:t>
            </a:r>
          </a:p>
        </p:txBody>
      </p:sp>
      <p:sp>
        <p:nvSpPr>
          <p:cNvPr id="25" name="New shape">
            <a:extLst>
              <a:ext uri="{FF2B5EF4-FFF2-40B4-BE49-F238E27FC236}">
                <a16:creationId xmlns:a16="http://schemas.microsoft.com/office/drawing/2014/main" id="{B6A1455B-5050-43DF-772C-998B3D28F774}"/>
              </a:ext>
            </a:extLst>
          </p:cNvPr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582436" y="4152206"/>
            <a:ext cx="4730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•</a:t>
            </a:r>
          </a:p>
        </p:txBody>
      </p:sp>
      <p:sp>
        <p:nvSpPr>
          <p:cNvPr id="26" name="New shape">
            <a:extLst>
              <a:ext uri="{FF2B5EF4-FFF2-40B4-BE49-F238E27FC236}">
                <a16:creationId xmlns:a16="http://schemas.microsoft.com/office/drawing/2014/main" id="{2F21662C-5206-3012-8805-EAA899DF659D}"/>
              </a:ext>
            </a:extLst>
          </p:cNvPr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966788" y="4149080"/>
            <a:ext cx="4533900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/>
              <a:t>funding - public, private, donor,</a:t>
            </a:r>
          </a:p>
        </p:txBody>
      </p:sp>
      <p:sp>
        <p:nvSpPr>
          <p:cNvPr id="27" name="New shape">
            <a:extLst>
              <a:ext uri="{FF2B5EF4-FFF2-40B4-BE49-F238E27FC236}">
                <a16:creationId xmlns:a16="http://schemas.microsoft.com/office/drawing/2014/main" id="{F5C3265E-AE8E-987A-8A63-7EC3C2275644}"/>
              </a:ext>
            </a:extLst>
          </p:cNvPr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4553128" y="4154686"/>
            <a:ext cx="908050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/>
              <a:t>levy</a:t>
            </a:r>
          </a:p>
        </p:txBody>
      </p:sp>
      <p:sp>
        <p:nvSpPr>
          <p:cNvPr id="28" name="New shape">
            <a:extLst>
              <a:ext uri="{FF2B5EF4-FFF2-40B4-BE49-F238E27FC236}">
                <a16:creationId xmlns:a16="http://schemas.microsoft.com/office/drawing/2014/main" id="{D99264EE-1846-8236-ACF8-80AFD6D8B228}"/>
              </a:ext>
            </a:extLst>
          </p:cNvPr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582436" y="4480818"/>
            <a:ext cx="473075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•</a:t>
            </a:r>
          </a:p>
        </p:txBody>
      </p:sp>
      <p:sp>
        <p:nvSpPr>
          <p:cNvPr id="29" name="New shape">
            <a:extLst>
              <a:ext uri="{FF2B5EF4-FFF2-40B4-BE49-F238E27FC236}">
                <a16:creationId xmlns:a16="http://schemas.microsoft.com/office/drawing/2014/main" id="{A49EA397-347E-16DD-A8CD-6AD2669094F7}"/>
              </a:ext>
            </a:extLst>
          </p:cNvPr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966611" y="4480818"/>
            <a:ext cx="7300912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institutional relationships - roles and responsibilities</a:t>
            </a:r>
          </a:p>
        </p:txBody>
      </p:sp>
      <p:sp>
        <p:nvSpPr>
          <p:cNvPr id="30" name="New shape">
            <a:extLst>
              <a:ext uri="{FF2B5EF4-FFF2-40B4-BE49-F238E27FC236}">
                <a16:creationId xmlns:a16="http://schemas.microsoft.com/office/drawing/2014/main" id="{9BCD7361-BCE2-1F9E-6528-8DEE05DC5214}"/>
              </a:ext>
            </a:extLst>
          </p:cNvPr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482154" y="5158250"/>
            <a:ext cx="10942438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/>
              <a:t>Structures and roles vary considerably!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 dirty="0"/>
              <a:t>Most countries have some regulatory or oversight body responsible for quality assurance and </a:t>
            </a:r>
            <a:r>
              <a:rPr lang="en-GB" altLang="en-US" sz="2000" dirty="0">
                <a:solidFill>
                  <a:srgbClr val="FF0000"/>
                </a:solidFill>
              </a:rPr>
              <a:t>the place of SSBs in that overall system must be negotiated on the basis of social dialogue</a:t>
            </a:r>
          </a:p>
        </p:txBody>
      </p:sp>
    </p:spTree>
    <p:extLst>
      <p:ext uri="{BB962C8B-B14F-4D97-AF65-F5344CB8AC3E}">
        <p14:creationId xmlns:p14="http://schemas.microsoft.com/office/powerpoint/2010/main" val="32681640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New shape">
            <a:extLst>
              <a:ext uri="{FF2B5EF4-FFF2-40B4-BE49-F238E27FC236}">
                <a16:creationId xmlns:a16="http://schemas.microsoft.com/office/drawing/2014/main" id="{C87416E8-2172-69A4-EDB8-ED0D75E8576C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1539538" y="6481763"/>
            <a:ext cx="465137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CE5090E-69E2-BD5F-BD6C-7768E0650DA0}"/>
              </a:ext>
            </a:extLst>
          </p:cNvPr>
          <p:cNvSpPr txBox="1">
            <a:spLocks/>
          </p:cNvSpPr>
          <p:nvPr/>
        </p:nvSpPr>
        <p:spPr>
          <a:xfrm>
            <a:off x="587388" y="1253331"/>
            <a:ext cx="11017224" cy="5228432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defRPr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0825" indent="-250825" algn="l" rtl="0" fontAlgn="base">
              <a:spcBef>
                <a:spcPts val="6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fontAlgn="base"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algn="l" rtl="0" fontAlgn="base"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GB" dirty="0">
                <a:solidFill>
                  <a:schemeClr val="tx1"/>
                </a:solidFill>
              </a:rPr>
              <a:t>CHALLENGES</a:t>
            </a:r>
            <a:r>
              <a:rPr lang="en-GB" b="0" dirty="0">
                <a:solidFill>
                  <a:schemeClr val="tx1"/>
                </a:solidFill>
              </a:rPr>
              <a:t>: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Funding (DPs, Government, industries)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Commitment of time by Stakeholders (Industries)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Capacity building</a:t>
            </a:r>
          </a:p>
          <a:p>
            <a:pPr eaLnBrk="1" hangingPunct="1"/>
            <a:r>
              <a:rPr lang="en-GB" dirty="0">
                <a:solidFill>
                  <a:schemeClr val="tx1"/>
                </a:solidFill>
              </a:rPr>
              <a:t>BENEFITS</a:t>
            </a:r>
            <a:r>
              <a:rPr lang="en-GB" b="0" dirty="0">
                <a:solidFill>
                  <a:schemeClr val="tx1"/>
                </a:solidFill>
              </a:rPr>
              <a:t>: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Deeping collaboration and partnership between CTVET, academia and industry (Internships, Workplace Experience Learning and Dual TVET)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Involvement of industry trade experts in curriculum development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Representation of industry experts on technical committees and Boards for skills development</a:t>
            </a:r>
          </a:p>
          <a:p>
            <a:pPr eaLnBrk="1" hangingPunct="1"/>
            <a:endParaRPr lang="en-GB" b="0" dirty="0">
              <a:solidFill>
                <a:schemeClr val="tx1"/>
              </a:solidFill>
            </a:endParaRPr>
          </a:p>
          <a:p>
            <a:pPr eaLnBrk="1" hangingPunct="1"/>
            <a:endParaRPr lang="en-GB" b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New shape">
            <a:extLst>
              <a:ext uri="{FF2B5EF4-FFF2-40B4-BE49-F238E27FC236}">
                <a16:creationId xmlns:a16="http://schemas.microsoft.com/office/drawing/2014/main" id="{1E806622-3CE5-70E3-0E9F-FDFCACD0C787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1539538" y="6481763"/>
            <a:ext cx="465137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FFFFFF"/>
                </a:solidFill>
                <a:latin typeface="+mj-lt"/>
              </a:rPr>
              <a:t>7</a:t>
            </a:r>
          </a:p>
        </p:txBody>
      </p:sp>
      <p:sp>
        <p:nvSpPr>
          <p:cNvPr id="60419" name="New shape">
            <a:extLst>
              <a:ext uri="{FF2B5EF4-FFF2-40B4-BE49-F238E27FC236}">
                <a16:creationId xmlns:a16="http://schemas.microsoft.com/office/drawing/2014/main" id="{67EFE2C0-5F86-D89B-D1D6-285F2E221593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631504" y="1219796"/>
            <a:ext cx="7150100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00FF"/>
                </a:solidFill>
              </a:rPr>
              <a:t>When do sectoral bodies succeed?</a:t>
            </a:r>
          </a:p>
        </p:txBody>
      </p:sp>
      <p:sp>
        <p:nvSpPr>
          <p:cNvPr id="60420" name="New shape">
            <a:extLst>
              <a:ext uri="{FF2B5EF4-FFF2-40B4-BE49-F238E27FC236}">
                <a16:creationId xmlns:a16="http://schemas.microsoft.com/office/drawing/2014/main" id="{6C074EDD-F6DE-1AB1-CDBF-46BF2204B56A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163638" y="1883370"/>
            <a:ext cx="10533062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19" tIns="45719" rIns="45719" bIns="4571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>
                <a:solidFill>
                  <a:srgbClr val="FF0000"/>
                </a:solidFill>
                <a:latin typeface="+mj-lt"/>
              </a:rPr>
              <a:t> </a:t>
            </a:r>
            <a:r>
              <a:rPr lang="en-US" altLang="en-US" sz="2800" dirty="0">
                <a:latin typeface="+mj-lt"/>
              </a:rPr>
              <a:t>when there is a genuine need to tackle skills issues in a sector</a:t>
            </a:r>
          </a:p>
        </p:txBody>
      </p:sp>
      <p:sp>
        <p:nvSpPr>
          <p:cNvPr id="60421" name="New shape">
            <a:extLst>
              <a:ext uri="{FF2B5EF4-FFF2-40B4-BE49-F238E27FC236}">
                <a16:creationId xmlns:a16="http://schemas.microsoft.com/office/drawing/2014/main" id="{ED751B21-5F8A-D3A4-A920-A2B4C5D5A681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63638" y="2415182"/>
            <a:ext cx="10098087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19" tIns="45719" rIns="45719" bIns="4571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rgbClr val="FF0000"/>
                </a:solidFill>
                <a:latin typeface="+mj-lt"/>
              </a:rPr>
              <a:t> </a:t>
            </a:r>
            <a:r>
              <a:rPr lang="en-US" altLang="en-US" sz="2800">
                <a:latin typeface="+mj-lt"/>
              </a:rPr>
              <a:t>when there is trust between stakeholders and motivation to </a:t>
            </a:r>
          </a:p>
        </p:txBody>
      </p:sp>
      <p:sp>
        <p:nvSpPr>
          <p:cNvPr id="60422" name="New shape">
            <a:extLst>
              <a:ext uri="{FF2B5EF4-FFF2-40B4-BE49-F238E27FC236}">
                <a16:creationId xmlns:a16="http://schemas.microsoft.com/office/drawing/2014/main" id="{445CB0AA-7281-5A8B-7A99-95E1301CF57C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506538" y="2904132"/>
            <a:ext cx="2524125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latin typeface="+mj-lt"/>
              </a:rPr>
              <a:t>work together</a:t>
            </a:r>
          </a:p>
        </p:txBody>
      </p:sp>
      <p:sp>
        <p:nvSpPr>
          <p:cNvPr id="60423" name="New shape">
            <a:extLst>
              <a:ext uri="{FF2B5EF4-FFF2-40B4-BE49-F238E27FC236}">
                <a16:creationId xmlns:a16="http://schemas.microsoft.com/office/drawing/2014/main" id="{80C1E511-3A65-EDB2-763D-37F2BD3D92E7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163638" y="3418482"/>
            <a:ext cx="9285287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19" tIns="45719" rIns="45719" bIns="4571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rgbClr val="FF0000"/>
                </a:solidFill>
                <a:latin typeface="+mj-lt"/>
              </a:rPr>
              <a:t> </a:t>
            </a:r>
            <a:r>
              <a:rPr lang="en-US" altLang="en-US" sz="2800">
                <a:latin typeface="+mj-lt"/>
              </a:rPr>
              <a:t>when technical assistance is available to support them</a:t>
            </a:r>
          </a:p>
        </p:txBody>
      </p:sp>
      <p:sp>
        <p:nvSpPr>
          <p:cNvPr id="60424" name="New shape">
            <a:extLst>
              <a:ext uri="{FF2B5EF4-FFF2-40B4-BE49-F238E27FC236}">
                <a16:creationId xmlns:a16="http://schemas.microsoft.com/office/drawing/2014/main" id="{7DDD12A7-FB32-1C1D-543C-3096B15E2F7B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163638" y="3950295"/>
            <a:ext cx="9779000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19" tIns="45719" rIns="45719" bIns="4571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rgbClr val="FF0000"/>
                </a:solidFill>
                <a:latin typeface="+mj-lt"/>
              </a:rPr>
              <a:t> </a:t>
            </a:r>
            <a:r>
              <a:rPr lang="en-US" altLang="en-US" sz="2800">
                <a:latin typeface="+mj-lt"/>
              </a:rPr>
              <a:t>when adequate time is given for them to mature, develop </a:t>
            </a:r>
          </a:p>
        </p:txBody>
      </p:sp>
      <p:sp>
        <p:nvSpPr>
          <p:cNvPr id="60425" name="New shape">
            <a:extLst>
              <a:ext uri="{FF2B5EF4-FFF2-40B4-BE49-F238E27FC236}">
                <a16:creationId xmlns:a16="http://schemas.microsoft.com/office/drawing/2014/main" id="{DFB48A3D-F1AB-DEC0-2964-AE2C1E9B5243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506538" y="4439245"/>
            <a:ext cx="4902200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latin typeface="+mj-lt"/>
              </a:rPr>
              <a:t>capacity and produce results</a:t>
            </a:r>
          </a:p>
        </p:txBody>
      </p:sp>
      <p:sp>
        <p:nvSpPr>
          <p:cNvPr id="60426" name="New shape">
            <a:extLst>
              <a:ext uri="{FF2B5EF4-FFF2-40B4-BE49-F238E27FC236}">
                <a16:creationId xmlns:a16="http://schemas.microsoft.com/office/drawing/2014/main" id="{473FC1E8-33F8-335B-78E5-3AA206986C83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163638" y="4952007"/>
            <a:ext cx="10593387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19" tIns="45719" rIns="45719" bIns="4571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rgbClr val="FF0000"/>
                </a:solidFill>
                <a:latin typeface="+mj-lt"/>
              </a:rPr>
              <a:t> </a:t>
            </a:r>
            <a:r>
              <a:rPr lang="en-US" altLang="en-US" sz="2800">
                <a:latin typeface="+mj-lt"/>
              </a:rPr>
              <a:t>when they have a clear and meaningful role in the system that </a:t>
            </a:r>
          </a:p>
        </p:txBody>
      </p:sp>
      <p:sp>
        <p:nvSpPr>
          <p:cNvPr id="60427" name="New shape">
            <a:extLst>
              <a:ext uri="{FF2B5EF4-FFF2-40B4-BE49-F238E27FC236}">
                <a16:creationId xmlns:a16="http://schemas.microsoft.com/office/drawing/2014/main" id="{A5FF2A67-CC35-AB75-7B7B-417B18DCEB78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506538" y="5442545"/>
            <a:ext cx="3981450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latin typeface="+mj-lt"/>
              </a:rPr>
              <a:t>affects positive change</a:t>
            </a:r>
          </a:p>
        </p:txBody>
      </p:sp>
      <p:sp>
        <p:nvSpPr>
          <p:cNvPr id="60428" name="New shape">
            <a:extLst>
              <a:ext uri="{FF2B5EF4-FFF2-40B4-BE49-F238E27FC236}">
                <a16:creationId xmlns:a16="http://schemas.microsoft.com/office/drawing/2014/main" id="{3FFD7231-E2CC-4E0A-0FA3-365F66E5290B}"/>
              </a:ext>
            </a:extLst>
          </p:cNvPr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163638" y="5955307"/>
            <a:ext cx="5980112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19" tIns="45719" rIns="45719" bIns="4571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rgbClr val="FF0000"/>
                </a:solidFill>
                <a:latin typeface="+mj-lt"/>
              </a:rPr>
              <a:t> </a:t>
            </a:r>
            <a:r>
              <a:rPr lang="en-US" altLang="en-US" sz="2800">
                <a:latin typeface="+mj-lt"/>
              </a:rPr>
              <a:t>when they are adequately funded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New shape">
            <a:extLst>
              <a:ext uri="{FF2B5EF4-FFF2-40B4-BE49-F238E27FC236}">
                <a16:creationId xmlns:a16="http://schemas.microsoft.com/office/drawing/2014/main" id="{F4FA89D3-6119-9F70-3328-21917D5132AA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1539538" y="6481763"/>
            <a:ext cx="465137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61443" name="New shape">
            <a:extLst>
              <a:ext uri="{FF2B5EF4-FFF2-40B4-BE49-F238E27FC236}">
                <a16:creationId xmlns:a16="http://schemas.microsoft.com/office/drawing/2014/main" id="{96DA61AB-D4AE-3A3B-6F94-06F446079111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487488" y="1217785"/>
            <a:ext cx="2576513" cy="38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00FF"/>
                </a:solidFill>
              </a:rPr>
              <a:t>Conclusion</a:t>
            </a:r>
          </a:p>
        </p:txBody>
      </p:sp>
      <p:sp>
        <p:nvSpPr>
          <p:cNvPr id="61444" name="New shape">
            <a:extLst>
              <a:ext uri="{FF2B5EF4-FFF2-40B4-BE49-F238E27FC236}">
                <a16:creationId xmlns:a16="http://schemas.microsoft.com/office/drawing/2014/main" id="{47EE7D63-BFDF-055C-DD73-E723ABB5C619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120775" y="1895103"/>
            <a:ext cx="4730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•</a:t>
            </a:r>
          </a:p>
        </p:txBody>
      </p:sp>
      <p:sp>
        <p:nvSpPr>
          <p:cNvPr id="61445" name="New shape">
            <a:extLst>
              <a:ext uri="{FF2B5EF4-FFF2-40B4-BE49-F238E27FC236}">
                <a16:creationId xmlns:a16="http://schemas.microsoft.com/office/drawing/2014/main" id="{C72A43E3-407F-FFE3-D964-555961513016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65275" y="1895103"/>
            <a:ext cx="10026650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the work of sector skills bodies can improve the relevance of TVET and </a:t>
            </a:r>
          </a:p>
        </p:txBody>
      </p:sp>
      <p:sp>
        <p:nvSpPr>
          <p:cNvPr id="61446" name="New shape">
            <a:extLst>
              <a:ext uri="{FF2B5EF4-FFF2-40B4-BE49-F238E27FC236}">
                <a16:creationId xmlns:a16="http://schemas.microsoft.com/office/drawing/2014/main" id="{16032EEB-4771-9FE7-1A98-101D6224E077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565275" y="2187203"/>
            <a:ext cx="10025063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skill systems where they can articulate labour market need, where their </a:t>
            </a:r>
          </a:p>
        </p:txBody>
      </p:sp>
      <p:sp>
        <p:nvSpPr>
          <p:cNvPr id="61447" name="New shape">
            <a:extLst>
              <a:ext uri="{FF2B5EF4-FFF2-40B4-BE49-F238E27FC236}">
                <a16:creationId xmlns:a16="http://schemas.microsoft.com/office/drawing/2014/main" id="{E88D9AC1-1EC3-444A-CEA5-0B2CE417D14F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565275" y="2480890"/>
            <a:ext cx="8485188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advice is taken seriously and where they have real influence</a:t>
            </a:r>
          </a:p>
        </p:txBody>
      </p:sp>
      <p:sp>
        <p:nvSpPr>
          <p:cNvPr id="61448" name="New shape">
            <a:extLst>
              <a:ext uri="{FF2B5EF4-FFF2-40B4-BE49-F238E27FC236}">
                <a16:creationId xmlns:a16="http://schemas.microsoft.com/office/drawing/2014/main" id="{0E947ACC-E616-C616-5C8C-0C1F1E9FB398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120775" y="3128962"/>
            <a:ext cx="473075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•</a:t>
            </a:r>
          </a:p>
        </p:txBody>
      </p:sp>
      <p:sp>
        <p:nvSpPr>
          <p:cNvPr id="61449" name="New shape">
            <a:extLst>
              <a:ext uri="{FF2B5EF4-FFF2-40B4-BE49-F238E27FC236}">
                <a16:creationId xmlns:a16="http://schemas.microsoft.com/office/drawing/2014/main" id="{16951016-71F6-E665-5AE0-F7913971307A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565275" y="3128962"/>
            <a:ext cx="6450013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roles and responsibilities must be meaningful</a:t>
            </a:r>
          </a:p>
        </p:txBody>
      </p:sp>
      <p:sp>
        <p:nvSpPr>
          <p:cNvPr id="61450" name="New shape">
            <a:extLst>
              <a:ext uri="{FF2B5EF4-FFF2-40B4-BE49-F238E27FC236}">
                <a16:creationId xmlns:a16="http://schemas.microsoft.com/office/drawing/2014/main" id="{BF5B2A99-99ED-0288-CB12-C1B1C3B6B8CC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120775" y="3741440"/>
            <a:ext cx="4730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•</a:t>
            </a:r>
          </a:p>
        </p:txBody>
      </p:sp>
      <p:sp>
        <p:nvSpPr>
          <p:cNvPr id="61451" name="New shape">
            <a:extLst>
              <a:ext uri="{FF2B5EF4-FFF2-40B4-BE49-F238E27FC236}">
                <a16:creationId xmlns:a16="http://schemas.microsoft.com/office/drawing/2014/main" id="{6F3753BB-0089-2A62-565E-24C6B9580C1F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565275" y="3741440"/>
            <a:ext cx="9994900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their potential mandate can be broad their responsibilities considerable </a:t>
            </a:r>
          </a:p>
        </p:txBody>
      </p:sp>
      <p:sp>
        <p:nvSpPr>
          <p:cNvPr id="61452" name="New shape">
            <a:extLst>
              <a:ext uri="{FF2B5EF4-FFF2-40B4-BE49-F238E27FC236}">
                <a16:creationId xmlns:a16="http://schemas.microsoft.com/office/drawing/2014/main" id="{09FA5315-1485-6BB6-B55B-B6A591DA4E88}"/>
              </a:ext>
            </a:extLst>
          </p:cNvPr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565275" y="4033540"/>
            <a:ext cx="3973513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and their impact significant</a:t>
            </a:r>
          </a:p>
        </p:txBody>
      </p:sp>
      <p:sp>
        <p:nvSpPr>
          <p:cNvPr id="61453" name="New shape">
            <a:extLst>
              <a:ext uri="{FF2B5EF4-FFF2-40B4-BE49-F238E27FC236}">
                <a16:creationId xmlns:a16="http://schemas.microsoft.com/office/drawing/2014/main" id="{AB931BB0-D1B8-A33A-A49A-869144E67023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1120775" y="4653136"/>
            <a:ext cx="473075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•</a:t>
            </a:r>
          </a:p>
        </p:txBody>
      </p:sp>
      <p:sp>
        <p:nvSpPr>
          <p:cNvPr id="61454" name="New shape">
            <a:extLst>
              <a:ext uri="{FF2B5EF4-FFF2-40B4-BE49-F238E27FC236}">
                <a16:creationId xmlns:a16="http://schemas.microsoft.com/office/drawing/2014/main" id="{EFFAC14F-0865-24B4-EE49-8DD309D6DBF8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565275" y="4653136"/>
            <a:ext cx="10379075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systems of governance must be rigorous and potential conflicts of interest </a:t>
            </a:r>
          </a:p>
        </p:txBody>
      </p:sp>
      <p:sp>
        <p:nvSpPr>
          <p:cNvPr id="61455" name="New shape">
            <a:extLst>
              <a:ext uri="{FF2B5EF4-FFF2-40B4-BE49-F238E27FC236}">
                <a16:creationId xmlns:a16="http://schemas.microsoft.com/office/drawing/2014/main" id="{79E32556-CC5D-E394-037D-8CE8307494E9}"/>
              </a:ext>
            </a:extLst>
          </p:cNvPr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1565275" y="4945236"/>
            <a:ext cx="2600325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must be avoided</a:t>
            </a:r>
          </a:p>
        </p:txBody>
      </p:sp>
      <p:sp>
        <p:nvSpPr>
          <p:cNvPr id="61456" name="New shape">
            <a:extLst>
              <a:ext uri="{FF2B5EF4-FFF2-40B4-BE49-F238E27FC236}">
                <a16:creationId xmlns:a16="http://schemas.microsoft.com/office/drawing/2014/main" id="{28F985E8-23B6-200C-5B55-AC752C0F5069}"/>
              </a:ext>
            </a:extLst>
          </p:cNvPr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1120775" y="5661248"/>
            <a:ext cx="4730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•</a:t>
            </a:r>
          </a:p>
        </p:txBody>
      </p:sp>
      <p:sp>
        <p:nvSpPr>
          <p:cNvPr id="61457" name="New shape">
            <a:extLst>
              <a:ext uri="{FF2B5EF4-FFF2-40B4-BE49-F238E27FC236}">
                <a16:creationId xmlns:a16="http://schemas.microsoft.com/office/drawing/2014/main" id="{4F42C4F2-543A-2225-C44E-E66BC284EC4D}"/>
              </a:ext>
            </a:extLst>
          </p:cNvPr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1565275" y="5661248"/>
            <a:ext cx="928052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success depends on broad support and commitment industry and </a:t>
            </a:r>
          </a:p>
        </p:txBody>
      </p:sp>
      <p:sp>
        <p:nvSpPr>
          <p:cNvPr id="61458" name="New shape">
            <a:extLst>
              <a:ext uri="{FF2B5EF4-FFF2-40B4-BE49-F238E27FC236}">
                <a16:creationId xmlns:a16="http://schemas.microsoft.com/office/drawing/2014/main" id="{8CFCE146-521E-1C48-2886-D7BCE2058F2C}"/>
              </a:ext>
            </a:extLst>
          </p:cNvPr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1565275" y="5953348"/>
            <a:ext cx="1973263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government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New shape">
            <a:extLst>
              <a:ext uri="{FF2B5EF4-FFF2-40B4-BE49-F238E27FC236}">
                <a16:creationId xmlns:a16="http://schemas.microsoft.com/office/drawing/2014/main" id="{CA1162E3-741F-41F6-D95B-69906452FD32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1539538" y="6481763"/>
            <a:ext cx="465137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45062" name="New shape">
            <a:extLst>
              <a:ext uri="{FF2B5EF4-FFF2-40B4-BE49-F238E27FC236}">
                <a16:creationId xmlns:a16="http://schemas.microsoft.com/office/drawing/2014/main" id="{3B8EC781-94E7-F788-1E7F-E533756B80BD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653827" y="2312640"/>
            <a:ext cx="4826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19" tIns="45719" rIns="45719" bIns="4571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2650E"/>
                </a:solidFill>
                <a:latin typeface="Wingdings" panose="05000000000000000000" pitchFamily="2" charset="2"/>
              </a:rPr>
              <a:t></a:t>
            </a:r>
          </a:p>
        </p:txBody>
      </p:sp>
      <p:sp>
        <p:nvSpPr>
          <p:cNvPr id="45063" name="New shape">
            <a:extLst>
              <a:ext uri="{FF2B5EF4-FFF2-40B4-BE49-F238E27FC236}">
                <a16:creationId xmlns:a16="http://schemas.microsoft.com/office/drawing/2014/main" id="{1621A5F0-FF1A-B374-77E9-766EE826E31D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47515" y="2326927"/>
            <a:ext cx="9983787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/>
              <a:t>Independent bodies registered as non-for profit </a:t>
            </a:r>
            <a:r>
              <a:rPr lang="en-US" altLang="en-US" sz="2000" dirty="0" err="1"/>
              <a:t>organisations</a:t>
            </a:r>
            <a:r>
              <a:rPr lang="en-US" altLang="en-US" sz="2000" dirty="0"/>
              <a:t> or under company law : </a:t>
            </a:r>
          </a:p>
        </p:txBody>
      </p:sp>
      <p:sp>
        <p:nvSpPr>
          <p:cNvPr id="45064" name="New shape">
            <a:extLst>
              <a:ext uri="{FF2B5EF4-FFF2-40B4-BE49-F238E27FC236}">
                <a16:creationId xmlns:a16="http://schemas.microsoft.com/office/drawing/2014/main" id="{10BBFC6E-A7A0-69ED-A73D-DB3FDE85BAF5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947515" y="2601565"/>
            <a:ext cx="10059987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/>
              <a:t>‘training councils’, ‘training advisory boards’, ‘skills councils’ with staff and a governing </a:t>
            </a:r>
          </a:p>
        </p:txBody>
      </p:sp>
      <p:sp>
        <p:nvSpPr>
          <p:cNvPr id="45065" name="New shape">
            <a:extLst>
              <a:ext uri="{FF2B5EF4-FFF2-40B4-BE49-F238E27FC236}">
                <a16:creationId xmlns:a16="http://schemas.microsoft.com/office/drawing/2014/main" id="{84368E68-6567-3A96-6E1A-F6F18B76E911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947515" y="2876202"/>
            <a:ext cx="4327525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board; (South Africa, New Zealand)</a:t>
            </a:r>
          </a:p>
        </p:txBody>
      </p:sp>
      <p:sp>
        <p:nvSpPr>
          <p:cNvPr id="45066" name="New shape">
            <a:extLst>
              <a:ext uri="{FF2B5EF4-FFF2-40B4-BE49-F238E27FC236}">
                <a16:creationId xmlns:a16="http://schemas.microsoft.com/office/drawing/2014/main" id="{8CFB353F-BC6A-A7A5-DCF8-149B0455EE06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83183" y="3536602"/>
            <a:ext cx="1071245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19" tIns="45719" rIns="45719" bIns="4571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rgbClr val="F2650E"/>
                </a:solidFill>
                <a:latin typeface="Wingdings" panose="05000000000000000000" pitchFamily="2" charset="2"/>
              </a:rPr>
              <a:t> </a:t>
            </a:r>
            <a:r>
              <a:rPr lang="en-US" altLang="en-US" sz="2000" dirty="0"/>
              <a:t>Committees within an industry association or employer’s body ‘training councils’, ‘training </a:t>
            </a:r>
          </a:p>
        </p:txBody>
      </p:sp>
      <p:sp>
        <p:nvSpPr>
          <p:cNvPr id="45067" name="New shape">
            <a:extLst>
              <a:ext uri="{FF2B5EF4-FFF2-40B4-BE49-F238E27FC236}">
                <a16:creationId xmlns:a16="http://schemas.microsoft.com/office/drawing/2014/main" id="{9DF69E15-8BFB-4C9A-F040-7578021F826B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947515" y="3825527"/>
            <a:ext cx="10302875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advisory boards’, ‘skills councils’ with sector representatives and a shared private sector </a:t>
            </a:r>
          </a:p>
        </p:txBody>
      </p:sp>
      <p:sp>
        <p:nvSpPr>
          <p:cNvPr id="45068" name="New shape">
            <a:extLst>
              <a:ext uri="{FF2B5EF4-FFF2-40B4-BE49-F238E27FC236}">
                <a16:creationId xmlns:a16="http://schemas.microsoft.com/office/drawing/2014/main" id="{7F12A951-A47B-3365-D21C-741EB6755A70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947515" y="4100165"/>
            <a:ext cx="4071937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secretariat (Jordan, Netherlands)</a:t>
            </a:r>
          </a:p>
        </p:txBody>
      </p:sp>
      <p:sp>
        <p:nvSpPr>
          <p:cNvPr id="45069" name="New shape">
            <a:extLst>
              <a:ext uri="{FF2B5EF4-FFF2-40B4-BE49-F238E27FC236}">
                <a16:creationId xmlns:a16="http://schemas.microsoft.com/office/drawing/2014/main" id="{F7156C4D-36B3-3A76-C758-4CEE332D472D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551384" y="4760565"/>
            <a:ext cx="10410825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19" tIns="45719" rIns="45719" bIns="4571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rgbClr val="F2650E"/>
                </a:solidFill>
                <a:latin typeface="Wingdings" panose="05000000000000000000" pitchFamily="2" charset="2"/>
              </a:rPr>
              <a:t> </a:t>
            </a:r>
            <a:r>
              <a:rPr lang="en-US" altLang="en-US" sz="2000" dirty="0"/>
              <a:t>Committees and working groups within government entities ‘training councils’, ‘training </a:t>
            </a:r>
          </a:p>
        </p:txBody>
      </p:sp>
      <p:sp>
        <p:nvSpPr>
          <p:cNvPr id="45070" name="New shape">
            <a:extLst>
              <a:ext uri="{FF2B5EF4-FFF2-40B4-BE49-F238E27FC236}">
                <a16:creationId xmlns:a16="http://schemas.microsoft.com/office/drawing/2014/main" id="{3FD819B6-8CD1-F002-1C10-8D4AED766D9D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947515" y="5049490"/>
            <a:ext cx="10206037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/>
              <a:t>advisory boards’, ‘skills councils’ with sector representatives and a shared public sector </a:t>
            </a:r>
          </a:p>
        </p:txBody>
      </p:sp>
      <p:sp>
        <p:nvSpPr>
          <p:cNvPr id="45071" name="New shape">
            <a:extLst>
              <a:ext uri="{FF2B5EF4-FFF2-40B4-BE49-F238E27FC236}">
                <a16:creationId xmlns:a16="http://schemas.microsoft.com/office/drawing/2014/main" id="{4AF9EBFF-8808-10E2-7AEA-A21663ED59F5}"/>
              </a:ext>
            </a:extLst>
          </p:cNvPr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947515" y="5324127"/>
            <a:ext cx="4383087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secretariat (Botswana, Bangladesh)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662C54-42AF-A6A3-964E-A2129D7B8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Examples of institutional structures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New shape">
            <a:extLst>
              <a:ext uri="{FF2B5EF4-FFF2-40B4-BE49-F238E27FC236}">
                <a16:creationId xmlns:a16="http://schemas.microsoft.com/office/drawing/2014/main" id="{47A94369-49CD-2593-9422-A127A7DA9B65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1539538" y="6481763"/>
            <a:ext cx="465137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46083" name="New shape">
            <a:extLst>
              <a:ext uri="{FF2B5EF4-FFF2-40B4-BE49-F238E27FC236}">
                <a16:creationId xmlns:a16="http://schemas.microsoft.com/office/drawing/2014/main" id="{2667D4E1-6C63-ED96-D20E-082EFE9BB583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751138" y="374650"/>
            <a:ext cx="5910262" cy="38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C00000"/>
                </a:solidFill>
              </a:rPr>
              <a:t>Mapping sector skills bodies</a:t>
            </a:r>
          </a:p>
        </p:txBody>
      </p:sp>
      <p:sp>
        <p:nvSpPr>
          <p:cNvPr id="46084" name="New shape">
            <a:extLst>
              <a:ext uri="{FF2B5EF4-FFF2-40B4-BE49-F238E27FC236}">
                <a16:creationId xmlns:a16="http://schemas.microsoft.com/office/drawing/2014/main" id="{0260464D-2359-660D-DAC4-2D54570BA434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046288" y="6330950"/>
            <a:ext cx="6408737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/>
              <a:t>Source: Powell, M. (2016) Mapping Sector Skills Development Across the Commonwealth</a:t>
            </a:r>
          </a:p>
        </p:txBody>
      </p:sp>
      <p:pic>
        <p:nvPicPr>
          <p:cNvPr id="46085" name="Picture 6">
            <a:extLst>
              <a:ext uri="{FF2B5EF4-FFF2-40B4-BE49-F238E27FC236}">
                <a16:creationId xmlns:a16="http://schemas.microsoft.com/office/drawing/2014/main" id="{95780539-FCB6-9F52-658C-9EECF11C04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975" y="874713"/>
            <a:ext cx="9937750" cy="532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New shape">
            <a:extLst>
              <a:ext uri="{FF2B5EF4-FFF2-40B4-BE49-F238E27FC236}">
                <a16:creationId xmlns:a16="http://schemas.microsoft.com/office/drawing/2014/main" id="{112AAF67-AA49-66A4-7F54-9D25AF1C417F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1539538" y="6481763"/>
            <a:ext cx="465137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47107" name="New shape">
            <a:extLst>
              <a:ext uri="{FF2B5EF4-FFF2-40B4-BE49-F238E27FC236}">
                <a16:creationId xmlns:a16="http://schemas.microsoft.com/office/drawing/2014/main" id="{4F16A95A-B07E-99B1-B90B-8BDC0E7F40C7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227138" y="1146226"/>
            <a:ext cx="6721475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What do sectoral bodies deliver?</a:t>
            </a:r>
          </a:p>
        </p:txBody>
      </p:sp>
      <p:sp>
        <p:nvSpPr>
          <p:cNvPr id="47108" name="New shape">
            <a:extLst>
              <a:ext uri="{FF2B5EF4-FFF2-40B4-BE49-F238E27FC236}">
                <a16:creationId xmlns:a16="http://schemas.microsoft.com/office/drawing/2014/main" id="{037C9237-1256-5ADB-5DFA-30329ADF4E26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227138" y="1738932"/>
            <a:ext cx="10464800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/>
              <a:t>International experience shows that sectoral bodies can provide a wide range of services: </a:t>
            </a:r>
          </a:p>
        </p:txBody>
      </p:sp>
      <p:sp>
        <p:nvSpPr>
          <p:cNvPr id="47109" name="New shape">
            <a:extLst>
              <a:ext uri="{FF2B5EF4-FFF2-40B4-BE49-F238E27FC236}">
                <a16:creationId xmlns:a16="http://schemas.microsoft.com/office/drawing/2014/main" id="{0C6F1164-A6AC-C1C9-2597-BBB56B4DEB90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227138" y="2204864"/>
            <a:ext cx="6502400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• quantitative and/or qualitative labour market analysis</a:t>
            </a:r>
          </a:p>
        </p:txBody>
      </p:sp>
      <p:sp>
        <p:nvSpPr>
          <p:cNvPr id="47110" name="New shape">
            <a:extLst>
              <a:ext uri="{FF2B5EF4-FFF2-40B4-BE49-F238E27FC236}">
                <a16:creationId xmlns:a16="http://schemas.microsoft.com/office/drawing/2014/main" id="{154A30C5-EA0C-E9D6-A78F-B868578EA4C9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227138" y="2606502"/>
            <a:ext cx="454025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•</a:t>
            </a:r>
          </a:p>
        </p:txBody>
      </p:sp>
      <p:sp>
        <p:nvSpPr>
          <p:cNvPr id="47111" name="New shape">
            <a:extLst>
              <a:ext uri="{FF2B5EF4-FFF2-40B4-BE49-F238E27FC236}">
                <a16:creationId xmlns:a16="http://schemas.microsoft.com/office/drawing/2014/main" id="{C09B9D74-79C8-1A59-53C8-59769A9067CE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455738" y="2606502"/>
            <a:ext cx="3062287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skills needs forecasting </a:t>
            </a:r>
          </a:p>
        </p:txBody>
      </p:sp>
      <p:sp>
        <p:nvSpPr>
          <p:cNvPr id="47112" name="New shape">
            <a:extLst>
              <a:ext uri="{FF2B5EF4-FFF2-40B4-BE49-F238E27FC236}">
                <a16:creationId xmlns:a16="http://schemas.microsoft.com/office/drawing/2014/main" id="{19A94278-2060-CE01-5533-E04890AFC694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227138" y="3008139"/>
            <a:ext cx="7789862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• preparing occupational or qualification standards and curriculum</a:t>
            </a:r>
          </a:p>
        </p:txBody>
      </p:sp>
      <p:sp>
        <p:nvSpPr>
          <p:cNvPr id="47113" name="New shape">
            <a:extLst>
              <a:ext uri="{FF2B5EF4-FFF2-40B4-BE49-F238E27FC236}">
                <a16:creationId xmlns:a16="http://schemas.microsoft.com/office/drawing/2014/main" id="{C3E9B635-06CD-AD01-51EC-295F2C2D85EB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227138" y="3408189"/>
            <a:ext cx="6589712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• policy advice on lifelong learning, VET or skills issues</a:t>
            </a:r>
          </a:p>
        </p:txBody>
      </p:sp>
      <p:sp>
        <p:nvSpPr>
          <p:cNvPr id="47114" name="New shape">
            <a:extLst>
              <a:ext uri="{FF2B5EF4-FFF2-40B4-BE49-F238E27FC236}">
                <a16:creationId xmlns:a16="http://schemas.microsoft.com/office/drawing/2014/main" id="{5132C2E5-721F-2399-1594-8CDF92FDB950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227138" y="3809827"/>
            <a:ext cx="7153275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• brokering partnerships between employers and institutions</a:t>
            </a:r>
          </a:p>
        </p:txBody>
      </p:sp>
      <p:sp>
        <p:nvSpPr>
          <p:cNvPr id="47115" name="New shape">
            <a:extLst>
              <a:ext uri="{FF2B5EF4-FFF2-40B4-BE49-F238E27FC236}">
                <a16:creationId xmlns:a16="http://schemas.microsoft.com/office/drawing/2014/main" id="{EEB50851-AB80-9017-D8AD-EC2B471CF0C1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227138" y="4211464"/>
            <a:ext cx="454025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•</a:t>
            </a:r>
          </a:p>
        </p:txBody>
      </p:sp>
      <p:sp>
        <p:nvSpPr>
          <p:cNvPr id="47116" name="New shape">
            <a:extLst>
              <a:ext uri="{FF2B5EF4-FFF2-40B4-BE49-F238E27FC236}">
                <a16:creationId xmlns:a16="http://schemas.microsoft.com/office/drawing/2014/main" id="{7745906C-D7C4-5431-40EA-1E64B592BD3D}"/>
              </a:ext>
            </a:extLst>
          </p:cNvPr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455738" y="4211464"/>
            <a:ext cx="3567112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coordinate training providers</a:t>
            </a:r>
          </a:p>
        </p:txBody>
      </p:sp>
      <p:sp>
        <p:nvSpPr>
          <p:cNvPr id="47117" name="New shape">
            <a:extLst>
              <a:ext uri="{FF2B5EF4-FFF2-40B4-BE49-F238E27FC236}">
                <a16:creationId xmlns:a16="http://schemas.microsoft.com/office/drawing/2014/main" id="{CD76AA70-4BBA-D78D-52C4-B4EBD0CE0436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1227138" y="4613102"/>
            <a:ext cx="454025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•</a:t>
            </a:r>
          </a:p>
        </p:txBody>
      </p:sp>
      <p:sp>
        <p:nvSpPr>
          <p:cNvPr id="47118" name="New shape">
            <a:extLst>
              <a:ext uri="{FF2B5EF4-FFF2-40B4-BE49-F238E27FC236}">
                <a16:creationId xmlns:a16="http://schemas.microsoft.com/office/drawing/2014/main" id="{A85A4440-4B29-F584-AF1C-BFDF8DD12100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455738" y="4613102"/>
            <a:ext cx="7635875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/>
              <a:t>careers guidance and promotion of TVET and skills development</a:t>
            </a:r>
          </a:p>
        </p:txBody>
      </p:sp>
      <p:sp>
        <p:nvSpPr>
          <p:cNvPr id="47119" name="New shape">
            <a:extLst>
              <a:ext uri="{FF2B5EF4-FFF2-40B4-BE49-F238E27FC236}">
                <a16:creationId xmlns:a16="http://schemas.microsoft.com/office/drawing/2014/main" id="{534D86AA-E186-607D-A7EC-9C3E23B349C0}"/>
              </a:ext>
            </a:extLst>
          </p:cNvPr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1227138" y="5014739"/>
            <a:ext cx="454025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•</a:t>
            </a:r>
          </a:p>
        </p:txBody>
      </p:sp>
      <p:sp>
        <p:nvSpPr>
          <p:cNvPr id="47120" name="New shape">
            <a:extLst>
              <a:ext uri="{FF2B5EF4-FFF2-40B4-BE49-F238E27FC236}">
                <a16:creationId xmlns:a16="http://schemas.microsoft.com/office/drawing/2014/main" id="{21142005-A2BB-A284-32F1-2BD78D59D8B5}"/>
              </a:ext>
            </a:extLst>
          </p:cNvPr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1455738" y="5014739"/>
            <a:ext cx="7175500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training and assessment services for workers and employers</a:t>
            </a:r>
          </a:p>
        </p:txBody>
      </p:sp>
      <p:sp>
        <p:nvSpPr>
          <p:cNvPr id="47121" name="New shape">
            <a:extLst>
              <a:ext uri="{FF2B5EF4-FFF2-40B4-BE49-F238E27FC236}">
                <a16:creationId xmlns:a16="http://schemas.microsoft.com/office/drawing/2014/main" id="{C3E44CDE-463E-4E3B-4236-CDA94E6C9C80}"/>
              </a:ext>
            </a:extLst>
          </p:cNvPr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1227138" y="5416377"/>
            <a:ext cx="454025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•</a:t>
            </a:r>
          </a:p>
        </p:txBody>
      </p:sp>
      <p:sp>
        <p:nvSpPr>
          <p:cNvPr id="47122" name="New shape">
            <a:extLst>
              <a:ext uri="{FF2B5EF4-FFF2-40B4-BE49-F238E27FC236}">
                <a16:creationId xmlns:a16="http://schemas.microsoft.com/office/drawing/2014/main" id="{9F735D77-4594-EC01-839E-B5A341CB546B}"/>
              </a:ext>
            </a:extLst>
          </p:cNvPr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1455738" y="5416377"/>
            <a:ext cx="2381250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funding of training</a:t>
            </a:r>
          </a:p>
        </p:txBody>
      </p:sp>
      <p:sp>
        <p:nvSpPr>
          <p:cNvPr id="47123" name="New shape">
            <a:extLst>
              <a:ext uri="{FF2B5EF4-FFF2-40B4-BE49-F238E27FC236}">
                <a16:creationId xmlns:a16="http://schemas.microsoft.com/office/drawing/2014/main" id="{15138A09-EB2E-8CE2-EC96-3131475FFDAA}"/>
              </a:ext>
            </a:extLst>
          </p:cNvPr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1227138" y="5816427"/>
            <a:ext cx="3359150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• managing sectoral funds</a:t>
            </a:r>
          </a:p>
        </p:txBody>
      </p:sp>
      <p:sp>
        <p:nvSpPr>
          <p:cNvPr id="47124" name="New shape">
            <a:extLst>
              <a:ext uri="{FF2B5EF4-FFF2-40B4-BE49-F238E27FC236}">
                <a16:creationId xmlns:a16="http://schemas.microsoft.com/office/drawing/2014/main" id="{05DD0614-ADC0-3A19-54C8-E0DFA3B6DCB6}"/>
              </a:ext>
            </a:extLst>
          </p:cNvPr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1227138" y="6218064"/>
            <a:ext cx="4259262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• managing government programs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New picture">
            <a:extLst>
              <a:ext uri="{FF2B5EF4-FFF2-40B4-BE49-F238E27FC236}">
                <a16:creationId xmlns:a16="http://schemas.microsoft.com/office/drawing/2014/main" id="{1C87E6B0-72E2-499A-8557-119517F92296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7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588" y="1196975"/>
            <a:ext cx="1798637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275" name="New picture">
            <a:extLst>
              <a:ext uri="{FF2B5EF4-FFF2-40B4-BE49-F238E27FC236}">
                <a16:creationId xmlns:a16="http://schemas.microsoft.com/office/drawing/2014/main" id="{5FFCE15D-EDF5-72F0-517E-CC6D861E2BC7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2938" y="1196975"/>
            <a:ext cx="3925887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276" name="New picture">
            <a:extLst>
              <a:ext uri="{FF2B5EF4-FFF2-40B4-BE49-F238E27FC236}">
                <a16:creationId xmlns:a16="http://schemas.microsoft.com/office/drawing/2014/main" id="{6F8DCCE7-FF9A-BF17-91FB-09E5E770991B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7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125" y="1196975"/>
            <a:ext cx="3921125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277" name="New picture">
            <a:extLst>
              <a:ext uri="{FF2B5EF4-FFF2-40B4-BE49-F238E27FC236}">
                <a16:creationId xmlns:a16="http://schemas.microsoft.com/office/drawing/2014/main" id="{F27CF24C-0182-FDBF-6053-AFD74F194DD6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7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588" y="1509713"/>
            <a:ext cx="1798637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278" name="New picture">
            <a:extLst>
              <a:ext uri="{FF2B5EF4-FFF2-40B4-BE49-F238E27FC236}">
                <a16:creationId xmlns:a16="http://schemas.microsoft.com/office/drawing/2014/main" id="{70FC6161-0380-4384-9DFC-9D0BC4620C6F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7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2938" y="1509713"/>
            <a:ext cx="3925887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279" name="New picture">
            <a:extLst>
              <a:ext uri="{FF2B5EF4-FFF2-40B4-BE49-F238E27FC236}">
                <a16:creationId xmlns:a16="http://schemas.microsoft.com/office/drawing/2014/main" id="{E211D34B-8F96-3AF3-287D-29F05472CEBD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7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125" y="1509713"/>
            <a:ext cx="3921125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280" name="New picture">
            <a:extLst>
              <a:ext uri="{FF2B5EF4-FFF2-40B4-BE49-F238E27FC236}">
                <a16:creationId xmlns:a16="http://schemas.microsoft.com/office/drawing/2014/main" id="{794B40AE-780A-D8DD-C7F3-25399DF34AC0}"/>
              </a:ext>
            </a:extLst>
          </p:cNvPr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7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588" y="2552700"/>
            <a:ext cx="1798637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281" name="New picture">
            <a:extLst>
              <a:ext uri="{FF2B5EF4-FFF2-40B4-BE49-F238E27FC236}">
                <a16:creationId xmlns:a16="http://schemas.microsoft.com/office/drawing/2014/main" id="{595329C9-7F95-CD3D-C39F-DD370EF3A3BF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7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2938" y="2552700"/>
            <a:ext cx="3925887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282" name="New picture">
            <a:extLst>
              <a:ext uri="{FF2B5EF4-FFF2-40B4-BE49-F238E27FC236}">
                <a16:creationId xmlns:a16="http://schemas.microsoft.com/office/drawing/2014/main" id="{D98AB280-5655-ABD5-3A51-1E9515569083}"/>
              </a:ext>
            </a:extLst>
          </p:cNvPr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7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125" y="2552700"/>
            <a:ext cx="392112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283" name="New picture">
            <a:extLst>
              <a:ext uri="{FF2B5EF4-FFF2-40B4-BE49-F238E27FC236}">
                <a16:creationId xmlns:a16="http://schemas.microsoft.com/office/drawing/2014/main" id="{5A068412-74AA-5100-0D34-FC7A856F7900}"/>
              </a:ext>
            </a:extLst>
          </p:cNvPr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7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588" y="3155950"/>
            <a:ext cx="1798637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284" name="New picture">
            <a:extLst>
              <a:ext uri="{FF2B5EF4-FFF2-40B4-BE49-F238E27FC236}">
                <a16:creationId xmlns:a16="http://schemas.microsoft.com/office/drawing/2014/main" id="{984FC6EA-19C2-3653-4E68-BC807DA4D01A}"/>
              </a:ext>
            </a:extLst>
          </p:cNvPr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7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2938" y="3155950"/>
            <a:ext cx="3925887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285" name="New picture">
            <a:extLst>
              <a:ext uri="{FF2B5EF4-FFF2-40B4-BE49-F238E27FC236}">
                <a16:creationId xmlns:a16="http://schemas.microsoft.com/office/drawing/2014/main" id="{E68FAA22-8058-26E8-152F-056F0DB78BBD}"/>
              </a:ext>
            </a:extLst>
          </p:cNvPr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7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125" y="3155950"/>
            <a:ext cx="3921125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286" name="New picture">
            <a:extLst>
              <a:ext uri="{FF2B5EF4-FFF2-40B4-BE49-F238E27FC236}">
                <a16:creationId xmlns:a16="http://schemas.microsoft.com/office/drawing/2014/main" id="{75C91C55-1381-A1E2-580B-995A1B6B2E9F}"/>
              </a:ext>
            </a:extLst>
          </p:cNvPr>
          <p:cNvPicPr>
            <a:picLocks noChangeAspect="1" noChangeArrowheads="1"/>
          </p:cNvPicPr>
          <p:nvPr>
            <p:custDataLst>
              <p:tags r:id="rId13"/>
            </p:custDataLst>
          </p:nvPr>
        </p:nvPicPr>
        <p:blipFill>
          <a:blip r:embed="rId7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588" y="4200525"/>
            <a:ext cx="1798637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287" name="New picture">
            <a:extLst>
              <a:ext uri="{FF2B5EF4-FFF2-40B4-BE49-F238E27FC236}">
                <a16:creationId xmlns:a16="http://schemas.microsoft.com/office/drawing/2014/main" id="{D1C39EBC-75F8-95FD-CAE3-6033B1100A46}"/>
              </a:ext>
            </a:extLst>
          </p:cNvPr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>
          <a:blip r:embed="rId8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2938" y="4200525"/>
            <a:ext cx="3925887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288" name="New picture">
            <a:extLst>
              <a:ext uri="{FF2B5EF4-FFF2-40B4-BE49-F238E27FC236}">
                <a16:creationId xmlns:a16="http://schemas.microsoft.com/office/drawing/2014/main" id="{59CA42D3-64EB-F647-2E92-D25E5BC25943}"/>
              </a:ext>
            </a:extLst>
          </p:cNvPr>
          <p:cNvPicPr>
            <a:picLocks noChangeAspect="1" noChangeArrowheads="1"/>
          </p:cNvPicPr>
          <p:nvPr>
            <p:custDataLst>
              <p:tags r:id="rId15"/>
            </p:custDataLst>
          </p:nvPr>
        </p:nvPicPr>
        <p:blipFill>
          <a:blip r:embed="rId8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125" y="4200525"/>
            <a:ext cx="3921125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289" name="New picture">
            <a:extLst>
              <a:ext uri="{FF2B5EF4-FFF2-40B4-BE49-F238E27FC236}">
                <a16:creationId xmlns:a16="http://schemas.microsoft.com/office/drawing/2014/main" id="{EBEEC337-21EE-A58C-9980-68EDB7B43B20}"/>
              </a:ext>
            </a:extLst>
          </p:cNvPr>
          <p:cNvPicPr>
            <a:picLocks noChangeAspect="1" noChangeArrowheads="1"/>
          </p:cNvPicPr>
          <p:nvPr>
            <p:custDataLst>
              <p:tags r:id="rId16"/>
            </p:custDataLst>
          </p:nvPr>
        </p:nvPicPr>
        <p:blipFill>
          <a:blip r:embed="rId8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588" y="5000625"/>
            <a:ext cx="1798637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290" name="New picture">
            <a:extLst>
              <a:ext uri="{FF2B5EF4-FFF2-40B4-BE49-F238E27FC236}">
                <a16:creationId xmlns:a16="http://schemas.microsoft.com/office/drawing/2014/main" id="{03FE5B8F-1B48-F6C3-9E24-96AE545A1186}"/>
              </a:ext>
            </a:extLst>
          </p:cNvPr>
          <p:cNvPicPr>
            <a:picLocks noChangeAspect="1" noChangeArrowheads="1"/>
          </p:cNvPicPr>
          <p:nvPr>
            <p:custDataLst>
              <p:tags r:id="rId17"/>
            </p:custDataLst>
          </p:nvPr>
        </p:nvPicPr>
        <p:blipFill>
          <a:blip r:embed="rId8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2938" y="5000625"/>
            <a:ext cx="3925887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291" name="New picture">
            <a:extLst>
              <a:ext uri="{FF2B5EF4-FFF2-40B4-BE49-F238E27FC236}">
                <a16:creationId xmlns:a16="http://schemas.microsoft.com/office/drawing/2014/main" id="{61F6D2FE-C9E1-AAC5-38CC-F1075A5F28EE}"/>
              </a:ext>
            </a:extLst>
          </p:cNvPr>
          <p:cNvPicPr>
            <a:picLocks noChangeAspect="1" noChangeArrowheads="1"/>
          </p:cNvPicPr>
          <p:nvPr>
            <p:custDataLst>
              <p:tags r:id="rId18"/>
            </p:custDataLst>
          </p:nvPr>
        </p:nvPicPr>
        <p:blipFill>
          <a:blip r:embed="rId8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125" y="5000625"/>
            <a:ext cx="3921125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292" name="New picture">
            <a:extLst>
              <a:ext uri="{FF2B5EF4-FFF2-40B4-BE49-F238E27FC236}">
                <a16:creationId xmlns:a16="http://schemas.microsoft.com/office/drawing/2014/main" id="{D7C28F3C-5FF4-23BD-1929-DC665853CCD1}"/>
              </a:ext>
            </a:extLst>
          </p:cNvPr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8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588" y="5556250"/>
            <a:ext cx="1798637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293" name="New picture">
            <a:extLst>
              <a:ext uri="{FF2B5EF4-FFF2-40B4-BE49-F238E27FC236}">
                <a16:creationId xmlns:a16="http://schemas.microsoft.com/office/drawing/2014/main" id="{88C30ED2-6481-90AB-CB8D-DE2A8570AECE}"/>
              </a:ext>
            </a:extLst>
          </p:cNvPr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8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2938" y="5556250"/>
            <a:ext cx="3925887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294" name="New picture">
            <a:extLst>
              <a:ext uri="{FF2B5EF4-FFF2-40B4-BE49-F238E27FC236}">
                <a16:creationId xmlns:a16="http://schemas.microsoft.com/office/drawing/2014/main" id="{1BC9D406-5880-71A8-F441-99B22D06A559}"/>
              </a:ext>
            </a:extLst>
          </p:cNvPr>
          <p:cNvPicPr>
            <a:picLocks noChangeAspect="1" noChangeArrowheads="1"/>
          </p:cNvPicPr>
          <p:nvPr>
            <p:custDataLst>
              <p:tags r:id="rId21"/>
            </p:custDataLst>
          </p:nvPr>
        </p:nvPicPr>
        <p:blipFill>
          <a:blip r:embed="rId8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125" y="5556250"/>
            <a:ext cx="3921125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295" name="New picture">
            <a:extLst>
              <a:ext uri="{FF2B5EF4-FFF2-40B4-BE49-F238E27FC236}">
                <a16:creationId xmlns:a16="http://schemas.microsoft.com/office/drawing/2014/main" id="{B9243259-2EAC-B795-4264-B2A8D31C2405}"/>
              </a:ext>
            </a:extLst>
          </p:cNvPr>
          <p:cNvPicPr>
            <a:picLocks noChangeAspect="1" noChangeArrowheads="1"/>
          </p:cNvPicPr>
          <p:nvPr>
            <p:custDataLst>
              <p:tags r:id="rId22"/>
            </p:custDataLst>
          </p:nvPr>
        </p:nvPicPr>
        <p:blipFill>
          <a:blip r:embed="rId8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2938" y="1190625"/>
            <a:ext cx="12700" cy="494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296" name="New picture">
            <a:extLst>
              <a:ext uri="{FF2B5EF4-FFF2-40B4-BE49-F238E27FC236}">
                <a16:creationId xmlns:a16="http://schemas.microsoft.com/office/drawing/2014/main" id="{B2CF4656-366F-5A2B-37E0-720A27E6B4E0}"/>
              </a:ext>
            </a:extLst>
          </p:cNvPr>
          <p:cNvPicPr>
            <a:picLocks noChangeAspect="1" noChangeArrowheads="1"/>
          </p:cNvPicPr>
          <p:nvPr>
            <p:custDataLst>
              <p:tags r:id="rId23"/>
            </p:custDataLst>
          </p:nvPr>
        </p:nvPicPr>
        <p:blipFill>
          <a:blip r:embed="rId8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125" y="1190625"/>
            <a:ext cx="12700" cy="494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297" name="New picture">
            <a:extLst>
              <a:ext uri="{FF2B5EF4-FFF2-40B4-BE49-F238E27FC236}">
                <a16:creationId xmlns:a16="http://schemas.microsoft.com/office/drawing/2014/main" id="{06EBEE35-493A-8256-9C9A-48E95C0B5955}"/>
              </a:ext>
            </a:extLst>
          </p:cNvPr>
          <p:cNvPicPr>
            <a:picLocks noChangeAspect="1" noChangeArrowheads="1"/>
          </p:cNvPicPr>
          <p:nvPr>
            <p:custDataLst>
              <p:tags r:id="rId24"/>
            </p:custDataLst>
          </p:nvPr>
        </p:nvPicPr>
        <p:blipFill>
          <a:blip r:embed="rId8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238" y="1509713"/>
            <a:ext cx="9631362" cy="1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298" name="New picture">
            <a:extLst>
              <a:ext uri="{FF2B5EF4-FFF2-40B4-BE49-F238E27FC236}">
                <a16:creationId xmlns:a16="http://schemas.microsoft.com/office/drawing/2014/main" id="{AC677D49-FEB3-2820-0BEC-4BB9FE6EFC9D}"/>
              </a:ext>
            </a:extLst>
          </p:cNvPr>
          <p:cNvPicPr>
            <a:picLocks noChangeAspect="1" noChangeArrowheads="1"/>
          </p:cNvPicPr>
          <p:nvPr>
            <p:custDataLst>
              <p:tags r:id="rId25"/>
            </p:custDataLst>
          </p:nvPr>
        </p:nvPicPr>
        <p:blipFill>
          <a:blip r:embed="rId9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238" y="2552700"/>
            <a:ext cx="9631362" cy="1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299" name="New picture">
            <a:extLst>
              <a:ext uri="{FF2B5EF4-FFF2-40B4-BE49-F238E27FC236}">
                <a16:creationId xmlns:a16="http://schemas.microsoft.com/office/drawing/2014/main" id="{7DAD6E3A-F3DD-B451-255B-D5B73067AEBF}"/>
              </a:ext>
            </a:extLst>
          </p:cNvPr>
          <p:cNvPicPr>
            <a:picLocks noChangeAspect="1" noChangeArrowheads="1"/>
          </p:cNvPicPr>
          <p:nvPr>
            <p:custDataLst>
              <p:tags r:id="rId26"/>
            </p:custDataLst>
          </p:nvPr>
        </p:nvPicPr>
        <p:blipFill>
          <a:blip r:embed="rId9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238" y="3155950"/>
            <a:ext cx="9631362" cy="1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300" name="New picture">
            <a:extLst>
              <a:ext uri="{FF2B5EF4-FFF2-40B4-BE49-F238E27FC236}">
                <a16:creationId xmlns:a16="http://schemas.microsoft.com/office/drawing/2014/main" id="{B67FFDF7-EFF9-B6A5-CFB7-70EB223A2539}"/>
              </a:ext>
            </a:extLst>
          </p:cNvPr>
          <p:cNvPicPr>
            <a:picLocks noChangeAspect="1" noChangeArrowheads="1"/>
          </p:cNvPicPr>
          <p:nvPr>
            <p:custDataLst>
              <p:tags r:id="rId27"/>
            </p:custDataLst>
          </p:nvPr>
        </p:nvPicPr>
        <p:blipFill>
          <a:blip r:embed="rId9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238" y="4200525"/>
            <a:ext cx="9631362" cy="1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301" name="New picture">
            <a:extLst>
              <a:ext uri="{FF2B5EF4-FFF2-40B4-BE49-F238E27FC236}">
                <a16:creationId xmlns:a16="http://schemas.microsoft.com/office/drawing/2014/main" id="{C5402081-CDA5-9756-EA8F-3A0E2959DF29}"/>
              </a:ext>
            </a:extLst>
          </p:cNvPr>
          <p:cNvPicPr>
            <a:picLocks noChangeAspect="1" noChangeArrowheads="1"/>
          </p:cNvPicPr>
          <p:nvPr>
            <p:custDataLst>
              <p:tags r:id="rId28"/>
            </p:custDataLst>
          </p:nvPr>
        </p:nvPicPr>
        <p:blipFill>
          <a:blip r:embed="rId9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238" y="5000625"/>
            <a:ext cx="9631362" cy="1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302" name="New picture">
            <a:extLst>
              <a:ext uri="{FF2B5EF4-FFF2-40B4-BE49-F238E27FC236}">
                <a16:creationId xmlns:a16="http://schemas.microsoft.com/office/drawing/2014/main" id="{11467FAF-6223-52DF-EA1D-9CB49F0C1B46}"/>
              </a:ext>
            </a:extLst>
          </p:cNvPr>
          <p:cNvPicPr>
            <a:picLocks noChangeAspect="1" noChangeArrowheads="1"/>
          </p:cNvPicPr>
          <p:nvPr>
            <p:custDataLst>
              <p:tags r:id="rId29"/>
            </p:custDataLst>
          </p:nvPr>
        </p:nvPicPr>
        <p:blipFill>
          <a:blip r:embed="rId9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238" y="5556250"/>
            <a:ext cx="9631362" cy="1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303" name="New picture">
            <a:extLst>
              <a:ext uri="{FF2B5EF4-FFF2-40B4-BE49-F238E27FC236}">
                <a16:creationId xmlns:a16="http://schemas.microsoft.com/office/drawing/2014/main" id="{110E3415-5B29-B109-6651-8D9CEF585939}"/>
              </a:ext>
            </a:extLst>
          </p:cNvPr>
          <p:cNvPicPr>
            <a:picLocks noChangeAspect="1" noChangeArrowheads="1"/>
          </p:cNvPicPr>
          <p:nvPr>
            <p:custDataLst>
              <p:tags r:id="rId30"/>
            </p:custDataLst>
          </p:nvPr>
        </p:nvPicPr>
        <p:blipFill>
          <a:blip r:embed="rId8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588" y="1190625"/>
            <a:ext cx="12700" cy="494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304" name="New picture">
            <a:extLst>
              <a:ext uri="{FF2B5EF4-FFF2-40B4-BE49-F238E27FC236}">
                <a16:creationId xmlns:a16="http://schemas.microsoft.com/office/drawing/2014/main" id="{9EC19C4E-7E43-0F3A-2299-F8905AD32C92}"/>
              </a:ext>
            </a:extLst>
          </p:cNvPr>
          <p:cNvPicPr>
            <a:picLocks noChangeAspect="1" noChangeArrowheads="1"/>
          </p:cNvPicPr>
          <p:nvPr>
            <p:custDataLst>
              <p:tags r:id="rId31"/>
            </p:custDataLst>
          </p:nvPr>
        </p:nvPicPr>
        <p:blipFill>
          <a:blip r:embed="rId8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4550" y="1190625"/>
            <a:ext cx="12700" cy="494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305" name="New picture">
            <a:extLst>
              <a:ext uri="{FF2B5EF4-FFF2-40B4-BE49-F238E27FC236}">
                <a16:creationId xmlns:a16="http://schemas.microsoft.com/office/drawing/2014/main" id="{A424A397-C683-AAF3-6F6A-09B88A5FBC3B}"/>
              </a:ext>
            </a:extLst>
          </p:cNvPr>
          <p:cNvPicPr>
            <a:picLocks noChangeAspect="1" noChangeArrowheads="1"/>
          </p:cNvPicPr>
          <p:nvPr>
            <p:custDataLst>
              <p:tags r:id="rId32"/>
            </p:custDataLst>
          </p:nvPr>
        </p:nvPicPr>
        <p:blipFill>
          <a:blip r:embed="rId9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238" y="1196975"/>
            <a:ext cx="9631362" cy="1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306" name="New picture">
            <a:extLst>
              <a:ext uri="{FF2B5EF4-FFF2-40B4-BE49-F238E27FC236}">
                <a16:creationId xmlns:a16="http://schemas.microsoft.com/office/drawing/2014/main" id="{6DA6E30D-A260-4AC1-BABA-C22441AE2F09}"/>
              </a:ext>
            </a:extLst>
          </p:cNvPr>
          <p:cNvPicPr>
            <a:picLocks noChangeAspect="1" noChangeArrowheads="1"/>
          </p:cNvPicPr>
          <p:nvPr>
            <p:custDataLst>
              <p:tags r:id="rId33"/>
            </p:custDataLst>
          </p:nvPr>
        </p:nvPicPr>
        <p:blipFill>
          <a:blip r:embed="rId9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238" y="6111875"/>
            <a:ext cx="9631362" cy="1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4307" name="New shape">
            <a:extLst>
              <a:ext uri="{FF2B5EF4-FFF2-40B4-BE49-F238E27FC236}">
                <a16:creationId xmlns:a16="http://schemas.microsoft.com/office/drawing/2014/main" id="{324082FF-41C1-F9B0-1A98-D1606AE5C7BF}"/>
              </a:ext>
            </a:extLst>
          </p:cNvPr>
          <p:cNvSpPr>
            <a:spLocks noChangeArrowheads="1"/>
          </p:cNvSpPr>
          <p:nvPr>
            <p:custDataLst>
              <p:tags r:id="rId34"/>
            </p:custDataLst>
          </p:nvPr>
        </p:nvSpPr>
        <p:spPr bwMode="auto">
          <a:xfrm>
            <a:off x="11490325" y="6481763"/>
            <a:ext cx="563563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54308" name="New shape">
            <a:extLst>
              <a:ext uri="{FF2B5EF4-FFF2-40B4-BE49-F238E27FC236}">
                <a16:creationId xmlns:a16="http://schemas.microsoft.com/office/drawing/2014/main" id="{0131D259-A69E-CD3E-0C88-F5A47FF4497C}"/>
              </a:ext>
            </a:extLst>
          </p:cNvPr>
          <p:cNvSpPr>
            <a:spLocks noChangeArrowheads="1"/>
          </p:cNvSpPr>
          <p:nvPr>
            <p:custDataLst>
              <p:tags r:id="rId35"/>
            </p:custDataLst>
          </p:nvPr>
        </p:nvSpPr>
        <p:spPr bwMode="auto">
          <a:xfrm>
            <a:off x="2803525" y="436563"/>
            <a:ext cx="5640388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Funding of Sectoral Bodies</a:t>
            </a:r>
          </a:p>
        </p:txBody>
      </p:sp>
      <p:sp>
        <p:nvSpPr>
          <p:cNvPr id="54309" name="New shape">
            <a:extLst>
              <a:ext uri="{FF2B5EF4-FFF2-40B4-BE49-F238E27FC236}">
                <a16:creationId xmlns:a16="http://schemas.microsoft.com/office/drawing/2014/main" id="{14A1F4BC-D9A1-1627-C12F-148C18E22D0D}"/>
              </a:ext>
            </a:extLst>
          </p:cNvPr>
          <p:cNvSpPr>
            <a:spLocks noChangeArrowheads="1"/>
          </p:cNvSpPr>
          <p:nvPr>
            <p:custDataLst>
              <p:tags r:id="rId36"/>
            </p:custDataLst>
          </p:nvPr>
        </p:nvSpPr>
        <p:spPr bwMode="auto">
          <a:xfrm>
            <a:off x="1416050" y="1214438"/>
            <a:ext cx="1168400" cy="23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b="1">
                <a:solidFill>
                  <a:srgbClr val="FFFFFF"/>
                </a:solidFill>
              </a:rPr>
              <a:t>Sources</a:t>
            </a:r>
          </a:p>
        </p:txBody>
      </p:sp>
      <p:sp>
        <p:nvSpPr>
          <p:cNvPr id="54310" name="New shape">
            <a:extLst>
              <a:ext uri="{FF2B5EF4-FFF2-40B4-BE49-F238E27FC236}">
                <a16:creationId xmlns:a16="http://schemas.microsoft.com/office/drawing/2014/main" id="{78A23E2C-6F4F-932E-9F83-6C07A2EFED91}"/>
              </a:ext>
            </a:extLst>
          </p:cNvPr>
          <p:cNvSpPr>
            <a:spLocks noChangeArrowheads="1"/>
          </p:cNvSpPr>
          <p:nvPr>
            <p:custDataLst>
              <p:tags r:id="rId37"/>
            </p:custDataLst>
          </p:nvPr>
        </p:nvSpPr>
        <p:spPr bwMode="auto">
          <a:xfrm>
            <a:off x="3201988" y="1214438"/>
            <a:ext cx="825500" cy="23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b="1">
                <a:solidFill>
                  <a:srgbClr val="FFFFFF"/>
                </a:solidFill>
              </a:rPr>
              <a:t>Type</a:t>
            </a:r>
          </a:p>
        </p:txBody>
      </p:sp>
      <p:sp>
        <p:nvSpPr>
          <p:cNvPr id="54311" name="New shape">
            <a:extLst>
              <a:ext uri="{FF2B5EF4-FFF2-40B4-BE49-F238E27FC236}">
                <a16:creationId xmlns:a16="http://schemas.microsoft.com/office/drawing/2014/main" id="{F6D1DF34-E24B-794B-A5E0-5F1B7F06C2E4}"/>
              </a:ext>
            </a:extLst>
          </p:cNvPr>
          <p:cNvSpPr>
            <a:spLocks noChangeArrowheads="1"/>
          </p:cNvSpPr>
          <p:nvPr>
            <p:custDataLst>
              <p:tags r:id="rId38"/>
            </p:custDataLst>
          </p:nvPr>
        </p:nvSpPr>
        <p:spPr bwMode="auto">
          <a:xfrm>
            <a:off x="7115175" y="1214438"/>
            <a:ext cx="1201738" cy="23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b="1">
                <a:solidFill>
                  <a:srgbClr val="FFFFFF"/>
                </a:solidFill>
              </a:rPr>
              <a:t>Example</a:t>
            </a:r>
          </a:p>
        </p:txBody>
      </p:sp>
      <p:sp>
        <p:nvSpPr>
          <p:cNvPr id="54312" name="New shape">
            <a:extLst>
              <a:ext uri="{FF2B5EF4-FFF2-40B4-BE49-F238E27FC236}">
                <a16:creationId xmlns:a16="http://schemas.microsoft.com/office/drawing/2014/main" id="{C3B8CC18-2493-EB9C-39BC-B1B66A241432}"/>
              </a:ext>
            </a:extLst>
          </p:cNvPr>
          <p:cNvSpPr>
            <a:spLocks noChangeArrowheads="1"/>
          </p:cNvSpPr>
          <p:nvPr>
            <p:custDataLst>
              <p:tags r:id="rId39"/>
            </p:custDataLst>
          </p:nvPr>
        </p:nvSpPr>
        <p:spPr bwMode="auto">
          <a:xfrm>
            <a:off x="1416050" y="1533525"/>
            <a:ext cx="1539875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Government </a:t>
            </a:r>
          </a:p>
        </p:txBody>
      </p:sp>
      <p:sp>
        <p:nvSpPr>
          <p:cNvPr id="54313" name="New shape">
            <a:extLst>
              <a:ext uri="{FF2B5EF4-FFF2-40B4-BE49-F238E27FC236}">
                <a16:creationId xmlns:a16="http://schemas.microsoft.com/office/drawing/2014/main" id="{98D9B808-8ED0-6623-F40D-862848266AC7}"/>
              </a:ext>
            </a:extLst>
          </p:cNvPr>
          <p:cNvSpPr>
            <a:spLocks noChangeArrowheads="1"/>
          </p:cNvSpPr>
          <p:nvPr>
            <p:custDataLst>
              <p:tags r:id="rId40"/>
            </p:custDataLst>
          </p:nvPr>
        </p:nvSpPr>
        <p:spPr bwMode="auto">
          <a:xfrm>
            <a:off x="1416050" y="1776413"/>
            <a:ext cx="1042988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funded </a:t>
            </a:r>
          </a:p>
        </p:txBody>
      </p:sp>
      <p:sp>
        <p:nvSpPr>
          <p:cNvPr id="54314" name="New shape">
            <a:extLst>
              <a:ext uri="{FF2B5EF4-FFF2-40B4-BE49-F238E27FC236}">
                <a16:creationId xmlns:a16="http://schemas.microsoft.com/office/drawing/2014/main" id="{990326CF-24A7-5A7F-C326-3F9E4C629103}"/>
              </a:ext>
            </a:extLst>
          </p:cNvPr>
          <p:cNvSpPr>
            <a:spLocks noChangeArrowheads="1"/>
          </p:cNvSpPr>
          <p:nvPr>
            <p:custDataLst>
              <p:tags r:id="rId41"/>
            </p:custDataLst>
          </p:nvPr>
        </p:nvSpPr>
        <p:spPr bwMode="auto">
          <a:xfrm>
            <a:off x="3201988" y="1533525"/>
            <a:ext cx="4070350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core funding and project funding for long-</a:t>
            </a:r>
          </a:p>
        </p:txBody>
      </p:sp>
      <p:sp>
        <p:nvSpPr>
          <p:cNvPr id="54315" name="New shape">
            <a:extLst>
              <a:ext uri="{FF2B5EF4-FFF2-40B4-BE49-F238E27FC236}">
                <a16:creationId xmlns:a16="http://schemas.microsoft.com/office/drawing/2014/main" id="{80A8645C-4D58-9D03-7B46-6427F83FABF2}"/>
              </a:ext>
            </a:extLst>
          </p:cNvPr>
          <p:cNvSpPr>
            <a:spLocks noChangeArrowheads="1"/>
          </p:cNvSpPr>
          <p:nvPr>
            <p:custDataLst>
              <p:tags r:id="rId42"/>
            </p:custDataLst>
          </p:nvPr>
        </p:nvSpPr>
        <p:spPr bwMode="auto">
          <a:xfrm>
            <a:off x="3201988" y="1776413"/>
            <a:ext cx="2276475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term sector initiatives</a:t>
            </a:r>
          </a:p>
        </p:txBody>
      </p:sp>
      <p:sp>
        <p:nvSpPr>
          <p:cNvPr id="54316" name="New shape">
            <a:extLst>
              <a:ext uri="{FF2B5EF4-FFF2-40B4-BE49-F238E27FC236}">
                <a16:creationId xmlns:a16="http://schemas.microsoft.com/office/drawing/2014/main" id="{2BCE87A6-5AC3-842B-36E4-F09E41FC6356}"/>
              </a:ext>
            </a:extLst>
          </p:cNvPr>
          <p:cNvSpPr>
            <a:spLocks noChangeArrowheads="1"/>
          </p:cNvSpPr>
          <p:nvPr>
            <p:custDataLst>
              <p:tags r:id="rId43"/>
            </p:custDataLst>
          </p:nvPr>
        </p:nvSpPr>
        <p:spPr bwMode="auto">
          <a:xfrm>
            <a:off x="3201988" y="2265363"/>
            <a:ext cx="2149475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Operational support</a:t>
            </a:r>
          </a:p>
        </p:txBody>
      </p:sp>
      <p:sp>
        <p:nvSpPr>
          <p:cNvPr id="54317" name="New shape">
            <a:extLst>
              <a:ext uri="{FF2B5EF4-FFF2-40B4-BE49-F238E27FC236}">
                <a16:creationId xmlns:a16="http://schemas.microsoft.com/office/drawing/2014/main" id="{EBC0B0FB-A2AE-955D-054E-BCD23F8B5D12}"/>
              </a:ext>
            </a:extLst>
          </p:cNvPr>
          <p:cNvSpPr>
            <a:spLocks noChangeArrowheads="1"/>
          </p:cNvSpPr>
          <p:nvPr>
            <p:custDataLst>
              <p:tags r:id="rId44"/>
            </p:custDataLst>
          </p:nvPr>
        </p:nvSpPr>
        <p:spPr bwMode="auto">
          <a:xfrm>
            <a:off x="7115175" y="1533525"/>
            <a:ext cx="3919538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Advisory bodies such as New Zealand, </a:t>
            </a:r>
          </a:p>
        </p:txBody>
      </p:sp>
      <p:sp>
        <p:nvSpPr>
          <p:cNvPr id="54318" name="New shape">
            <a:extLst>
              <a:ext uri="{FF2B5EF4-FFF2-40B4-BE49-F238E27FC236}">
                <a16:creationId xmlns:a16="http://schemas.microsoft.com/office/drawing/2014/main" id="{84AAF4B1-2FF4-B54E-EC23-ECC41ECC3DD1}"/>
              </a:ext>
            </a:extLst>
          </p:cNvPr>
          <p:cNvSpPr>
            <a:spLocks noChangeArrowheads="1"/>
          </p:cNvSpPr>
          <p:nvPr>
            <p:custDataLst>
              <p:tags r:id="rId45"/>
            </p:custDataLst>
          </p:nvPr>
        </p:nvSpPr>
        <p:spPr bwMode="auto">
          <a:xfrm>
            <a:off x="7115175" y="1776413"/>
            <a:ext cx="1076325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Canada</a:t>
            </a:r>
          </a:p>
        </p:txBody>
      </p:sp>
      <p:sp>
        <p:nvSpPr>
          <p:cNvPr id="54319" name="New shape">
            <a:extLst>
              <a:ext uri="{FF2B5EF4-FFF2-40B4-BE49-F238E27FC236}">
                <a16:creationId xmlns:a16="http://schemas.microsoft.com/office/drawing/2014/main" id="{16D30953-C613-4CF4-F3F3-F2A7614D91A5}"/>
              </a:ext>
            </a:extLst>
          </p:cNvPr>
          <p:cNvSpPr>
            <a:spLocks noChangeArrowheads="1"/>
          </p:cNvSpPr>
          <p:nvPr>
            <p:custDataLst>
              <p:tags r:id="rId46"/>
            </p:custDataLst>
          </p:nvPr>
        </p:nvSpPr>
        <p:spPr bwMode="auto">
          <a:xfrm>
            <a:off x="7115175" y="2265363"/>
            <a:ext cx="2894013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HRD Committees Botswana</a:t>
            </a:r>
          </a:p>
        </p:txBody>
      </p:sp>
      <p:sp>
        <p:nvSpPr>
          <p:cNvPr id="54320" name="New shape">
            <a:extLst>
              <a:ext uri="{FF2B5EF4-FFF2-40B4-BE49-F238E27FC236}">
                <a16:creationId xmlns:a16="http://schemas.microsoft.com/office/drawing/2014/main" id="{A99591FE-65D3-4E31-583C-619EC7F50F2F}"/>
              </a:ext>
            </a:extLst>
          </p:cNvPr>
          <p:cNvSpPr>
            <a:spLocks noChangeArrowheads="1"/>
          </p:cNvSpPr>
          <p:nvPr>
            <p:custDataLst>
              <p:tags r:id="rId47"/>
            </p:custDataLst>
          </p:nvPr>
        </p:nvSpPr>
        <p:spPr bwMode="auto">
          <a:xfrm>
            <a:off x="1416050" y="2578100"/>
            <a:ext cx="1539875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Government </a:t>
            </a:r>
          </a:p>
        </p:txBody>
      </p:sp>
      <p:sp>
        <p:nvSpPr>
          <p:cNvPr id="54321" name="New shape">
            <a:extLst>
              <a:ext uri="{FF2B5EF4-FFF2-40B4-BE49-F238E27FC236}">
                <a16:creationId xmlns:a16="http://schemas.microsoft.com/office/drawing/2014/main" id="{A7662ABF-24C5-441D-62D6-02A9D5A0CA75}"/>
              </a:ext>
            </a:extLst>
          </p:cNvPr>
          <p:cNvSpPr>
            <a:spLocks noChangeArrowheads="1"/>
          </p:cNvSpPr>
          <p:nvPr>
            <p:custDataLst>
              <p:tags r:id="rId48"/>
            </p:custDataLst>
          </p:nvPr>
        </p:nvSpPr>
        <p:spPr bwMode="auto">
          <a:xfrm>
            <a:off x="1416050" y="2820988"/>
            <a:ext cx="1042988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funded </a:t>
            </a:r>
          </a:p>
        </p:txBody>
      </p:sp>
      <p:sp>
        <p:nvSpPr>
          <p:cNvPr id="54322" name="New shape">
            <a:extLst>
              <a:ext uri="{FF2B5EF4-FFF2-40B4-BE49-F238E27FC236}">
                <a16:creationId xmlns:a16="http://schemas.microsoft.com/office/drawing/2014/main" id="{B7CD0A38-0E93-7AEE-BDE5-A55E54609EAC}"/>
              </a:ext>
            </a:extLst>
          </p:cNvPr>
          <p:cNvSpPr>
            <a:spLocks noChangeArrowheads="1"/>
          </p:cNvSpPr>
          <p:nvPr>
            <p:custDataLst>
              <p:tags r:id="rId49"/>
            </p:custDataLst>
          </p:nvPr>
        </p:nvSpPr>
        <p:spPr bwMode="auto">
          <a:xfrm>
            <a:off x="3201988" y="2578100"/>
            <a:ext cx="4113212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Grants for short-term targeted responses </a:t>
            </a:r>
          </a:p>
        </p:txBody>
      </p:sp>
      <p:sp>
        <p:nvSpPr>
          <p:cNvPr id="54323" name="New shape">
            <a:extLst>
              <a:ext uri="{FF2B5EF4-FFF2-40B4-BE49-F238E27FC236}">
                <a16:creationId xmlns:a16="http://schemas.microsoft.com/office/drawing/2014/main" id="{8E670AE3-C75D-6A4C-3E75-AE0AF0B4EEA0}"/>
              </a:ext>
            </a:extLst>
          </p:cNvPr>
          <p:cNvSpPr>
            <a:spLocks noChangeArrowheads="1"/>
          </p:cNvSpPr>
          <p:nvPr>
            <p:custDataLst>
              <p:tags r:id="rId50"/>
            </p:custDataLst>
          </p:nvPr>
        </p:nvSpPr>
        <p:spPr bwMode="auto">
          <a:xfrm>
            <a:off x="7115175" y="2578100"/>
            <a:ext cx="3970338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New York Garment Industry Corporation</a:t>
            </a:r>
          </a:p>
        </p:txBody>
      </p:sp>
      <p:sp>
        <p:nvSpPr>
          <p:cNvPr id="54324" name="New shape">
            <a:extLst>
              <a:ext uri="{FF2B5EF4-FFF2-40B4-BE49-F238E27FC236}">
                <a16:creationId xmlns:a16="http://schemas.microsoft.com/office/drawing/2014/main" id="{AD5ECA59-DC94-1F66-86CD-72FF63EB1123}"/>
              </a:ext>
            </a:extLst>
          </p:cNvPr>
          <p:cNvSpPr>
            <a:spLocks noChangeArrowheads="1"/>
          </p:cNvSpPr>
          <p:nvPr>
            <p:custDataLst>
              <p:tags r:id="rId51"/>
            </p:custDataLst>
          </p:nvPr>
        </p:nvSpPr>
        <p:spPr bwMode="auto">
          <a:xfrm>
            <a:off x="1416050" y="3179763"/>
            <a:ext cx="144780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Skills funds </a:t>
            </a:r>
          </a:p>
        </p:txBody>
      </p:sp>
      <p:sp>
        <p:nvSpPr>
          <p:cNvPr id="54325" name="New shape">
            <a:extLst>
              <a:ext uri="{FF2B5EF4-FFF2-40B4-BE49-F238E27FC236}">
                <a16:creationId xmlns:a16="http://schemas.microsoft.com/office/drawing/2014/main" id="{0AAE00D0-F52B-B3FE-7780-C98B2F7367B8}"/>
              </a:ext>
            </a:extLst>
          </p:cNvPr>
          <p:cNvSpPr>
            <a:spLocks noChangeArrowheads="1"/>
          </p:cNvSpPr>
          <p:nvPr>
            <p:custDataLst>
              <p:tags r:id="rId52"/>
            </p:custDataLst>
          </p:nvPr>
        </p:nvSpPr>
        <p:spPr bwMode="auto">
          <a:xfrm>
            <a:off x="3201988" y="3179763"/>
            <a:ext cx="3957637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Short-term flexible funding for identified </a:t>
            </a:r>
          </a:p>
        </p:txBody>
      </p:sp>
      <p:sp>
        <p:nvSpPr>
          <p:cNvPr id="54326" name="New shape">
            <a:extLst>
              <a:ext uri="{FF2B5EF4-FFF2-40B4-BE49-F238E27FC236}">
                <a16:creationId xmlns:a16="http://schemas.microsoft.com/office/drawing/2014/main" id="{01FC20D8-C1D3-0B07-AC5D-8745625835EE}"/>
              </a:ext>
            </a:extLst>
          </p:cNvPr>
          <p:cNvSpPr>
            <a:spLocks noChangeArrowheads="1"/>
          </p:cNvSpPr>
          <p:nvPr>
            <p:custDataLst>
              <p:tags r:id="rId53"/>
            </p:custDataLst>
          </p:nvPr>
        </p:nvSpPr>
        <p:spPr bwMode="auto">
          <a:xfrm>
            <a:off x="3201988" y="3424238"/>
            <a:ext cx="3482975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priorities. Shared government and </a:t>
            </a:r>
          </a:p>
        </p:txBody>
      </p:sp>
      <p:sp>
        <p:nvSpPr>
          <p:cNvPr id="54327" name="New shape">
            <a:extLst>
              <a:ext uri="{FF2B5EF4-FFF2-40B4-BE49-F238E27FC236}">
                <a16:creationId xmlns:a16="http://schemas.microsoft.com/office/drawing/2014/main" id="{55018F4D-31BA-9FA8-1A7C-80CC077EADF4}"/>
              </a:ext>
            </a:extLst>
          </p:cNvPr>
          <p:cNvSpPr>
            <a:spLocks noChangeArrowheads="1"/>
          </p:cNvSpPr>
          <p:nvPr>
            <p:custDataLst>
              <p:tags r:id="rId54"/>
            </p:custDataLst>
          </p:nvPr>
        </p:nvSpPr>
        <p:spPr bwMode="auto">
          <a:xfrm>
            <a:off x="3201988" y="3667125"/>
            <a:ext cx="1855787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industry funding </a:t>
            </a:r>
          </a:p>
        </p:txBody>
      </p:sp>
      <p:sp>
        <p:nvSpPr>
          <p:cNvPr id="54328" name="New shape">
            <a:extLst>
              <a:ext uri="{FF2B5EF4-FFF2-40B4-BE49-F238E27FC236}">
                <a16:creationId xmlns:a16="http://schemas.microsoft.com/office/drawing/2014/main" id="{77469C72-41EE-1473-C52B-68EFBAE72F14}"/>
              </a:ext>
            </a:extLst>
          </p:cNvPr>
          <p:cNvSpPr>
            <a:spLocks noChangeArrowheads="1"/>
          </p:cNvSpPr>
          <p:nvPr>
            <p:custDataLst>
              <p:tags r:id="rId55"/>
            </p:custDataLst>
          </p:nvPr>
        </p:nvSpPr>
        <p:spPr bwMode="auto">
          <a:xfrm>
            <a:off x="7115175" y="3179763"/>
            <a:ext cx="386080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National Workforce Development Fund</a:t>
            </a:r>
          </a:p>
        </p:txBody>
      </p:sp>
      <p:sp>
        <p:nvSpPr>
          <p:cNvPr id="54329" name="New shape">
            <a:extLst>
              <a:ext uri="{FF2B5EF4-FFF2-40B4-BE49-F238E27FC236}">
                <a16:creationId xmlns:a16="http://schemas.microsoft.com/office/drawing/2014/main" id="{96AD1FCD-BFF0-1A0B-E575-A9DCF290C21C}"/>
              </a:ext>
            </a:extLst>
          </p:cNvPr>
          <p:cNvSpPr>
            <a:spLocks noChangeArrowheads="1"/>
          </p:cNvSpPr>
          <p:nvPr>
            <p:custDataLst>
              <p:tags r:id="rId56"/>
            </p:custDataLst>
          </p:nvPr>
        </p:nvSpPr>
        <p:spPr bwMode="auto">
          <a:xfrm>
            <a:off x="7115175" y="3424238"/>
            <a:ext cx="115570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Australia</a:t>
            </a:r>
          </a:p>
        </p:txBody>
      </p:sp>
      <p:sp>
        <p:nvSpPr>
          <p:cNvPr id="54330" name="New shape">
            <a:extLst>
              <a:ext uri="{FF2B5EF4-FFF2-40B4-BE49-F238E27FC236}">
                <a16:creationId xmlns:a16="http://schemas.microsoft.com/office/drawing/2014/main" id="{DD774021-16F8-60C2-281F-B3E9C559CD54}"/>
              </a:ext>
            </a:extLst>
          </p:cNvPr>
          <p:cNvSpPr>
            <a:spLocks noChangeArrowheads="1"/>
          </p:cNvSpPr>
          <p:nvPr>
            <p:custDataLst>
              <p:tags r:id="rId57"/>
            </p:custDataLst>
          </p:nvPr>
        </p:nvSpPr>
        <p:spPr bwMode="auto">
          <a:xfrm>
            <a:off x="3201988" y="4224338"/>
            <a:ext cx="1779587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Private sector –</a:t>
            </a:r>
          </a:p>
        </p:txBody>
      </p:sp>
      <p:sp>
        <p:nvSpPr>
          <p:cNvPr id="54331" name="New shape">
            <a:extLst>
              <a:ext uri="{FF2B5EF4-FFF2-40B4-BE49-F238E27FC236}">
                <a16:creationId xmlns:a16="http://schemas.microsoft.com/office/drawing/2014/main" id="{667F8532-4FD8-E04B-72DB-BDA1E18169C5}"/>
              </a:ext>
            </a:extLst>
          </p:cNvPr>
          <p:cNvSpPr>
            <a:spLocks noChangeArrowheads="1"/>
          </p:cNvSpPr>
          <p:nvPr>
            <p:custDataLst>
              <p:tags r:id="rId58"/>
            </p:custDataLst>
          </p:nvPr>
        </p:nvSpPr>
        <p:spPr bwMode="auto">
          <a:xfrm>
            <a:off x="4672013" y="4224338"/>
            <a:ext cx="2306637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independent sectoral </a:t>
            </a:r>
          </a:p>
        </p:txBody>
      </p:sp>
      <p:sp>
        <p:nvSpPr>
          <p:cNvPr id="54332" name="New shape">
            <a:extLst>
              <a:ext uri="{FF2B5EF4-FFF2-40B4-BE49-F238E27FC236}">
                <a16:creationId xmlns:a16="http://schemas.microsoft.com/office/drawing/2014/main" id="{DD53EAB1-C8C2-0221-FD50-C3133341D280}"/>
              </a:ext>
            </a:extLst>
          </p:cNvPr>
          <p:cNvSpPr>
            <a:spLocks noChangeArrowheads="1"/>
          </p:cNvSpPr>
          <p:nvPr>
            <p:custDataLst>
              <p:tags r:id="rId59"/>
            </p:custDataLst>
          </p:nvPr>
        </p:nvSpPr>
        <p:spPr bwMode="auto">
          <a:xfrm>
            <a:off x="3201988" y="4468813"/>
            <a:ext cx="2024062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body administered</a:t>
            </a:r>
          </a:p>
        </p:txBody>
      </p:sp>
      <p:sp>
        <p:nvSpPr>
          <p:cNvPr id="54333" name="New shape">
            <a:extLst>
              <a:ext uri="{FF2B5EF4-FFF2-40B4-BE49-F238E27FC236}">
                <a16:creationId xmlns:a16="http://schemas.microsoft.com/office/drawing/2014/main" id="{D04216A1-C3D4-30E5-2934-FBDF56703A2D}"/>
              </a:ext>
            </a:extLst>
          </p:cNvPr>
          <p:cNvSpPr>
            <a:spLocks noChangeArrowheads="1"/>
          </p:cNvSpPr>
          <p:nvPr>
            <p:custDataLst>
              <p:tags r:id="rId60"/>
            </p:custDataLst>
          </p:nvPr>
        </p:nvSpPr>
        <p:spPr bwMode="auto">
          <a:xfrm>
            <a:off x="7115175" y="4224338"/>
            <a:ext cx="3459163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Levy based on sector-wide labour </a:t>
            </a:r>
          </a:p>
        </p:txBody>
      </p:sp>
      <p:sp>
        <p:nvSpPr>
          <p:cNvPr id="54334" name="New shape">
            <a:extLst>
              <a:ext uri="{FF2B5EF4-FFF2-40B4-BE49-F238E27FC236}">
                <a16:creationId xmlns:a16="http://schemas.microsoft.com/office/drawing/2014/main" id="{4DE6A50B-97CF-3F06-2549-C2020ADC0097}"/>
              </a:ext>
            </a:extLst>
          </p:cNvPr>
          <p:cNvSpPr>
            <a:spLocks noChangeArrowheads="1"/>
          </p:cNvSpPr>
          <p:nvPr>
            <p:custDataLst>
              <p:tags r:id="rId61"/>
            </p:custDataLst>
          </p:nvPr>
        </p:nvSpPr>
        <p:spPr bwMode="auto">
          <a:xfrm>
            <a:off x="7115175" y="4468813"/>
            <a:ext cx="2589213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agreements Netherlands</a:t>
            </a:r>
          </a:p>
        </p:txBody>
      </p:sp>
      <p:sp>
        <p:nvSpPr>
          <p:cNvPr id="54335" name="New shape">
            <a:extLst>
              <a:ext uri="{FF2B5EF4-FFF2-40B4-BE49-F238E27FC236}">
                <a16:creationId xmlns:a16="http://schemas.microsoft.com/office/drawing/2014/main" id="{6BE77F24-462A-97D8-6510-22C9188268D9}"/>
              </a:ext>
            </a:extLst>
          </p:cNvPr>
          <p:cNvSpPr>
            <a:spLocks noChangeArrowheads="1"/>
          </p:cNvSpPr>
          <p:nvPr>
            <p:custDataLst>
              <p:tags r:id="rId62"/>
            </p:custDataLst>
          </p:nvPr>
        </p:nvSpPr>
        <p:spPr bwMode="auto">
          <a:xfrm>
            <a:off x="3201988" y="5024438"/>
            <a:ext cx="4003675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Private sector, government administered</a:t>
            </a:r>
          </a:p>
        </p:txBody>
      </p:sp>
      <p:sp>
        <p:nvSpPr>
          <p:cNvPr id="54336" name="New shape">
            <a:extLst>
              <a:ext uri="{FF2B5EF4-FFF2-40B4-BE49-F238E27FC236}">
                <a16:creationId xmlns:a16="http://schemas.microsoft.com/office/drawing/2014/main" id="{17CEEC73-2D6B-2F31-CD64-30551ADF3C62}"/>
              </a:ext>
            </a:extLst>
          </p:cNvPr>
          <p:cNvSpPr>
            <a:spLocks noChangeArrowheads="1"/>
          </p:cNvSpPr>
          <p:nvPr>
            <p:custDataLst>
              <p:tags r:id="rId63"/>
            </p:custDataLst>
          </p:nvPr>
        </p:nvSpPr>
        <p:spPr bwMode="auto">
          <a:xfrm>
            <a:off x="7115175" y="5024438"/>
            <a:ext cx="3590925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Skills Development Fund Singapore</a:t>
            </a:r>
          </a:p>
        </p:txBody>
      </p:sp>
      <p:sp>
        <p:nvSpPr>
          <p:cNvPr id="54337" name="New shape">
            <a:extLst>
              <a:ext uri="{FF2B5EF4-FFF2-40B4-BE49-F238E27FC236}">
                <a16:creationId xmlns:a16="http://schemas.microsoft.com/office/drawing/2014/main" id="{2C36D8EF-2480-E76C-497C-5A7169E1AABF}"/>
              </a:ext>
            </a:extLst>
          </p:cNvPr>
          <p:cNvSpPr>
            <a:spLocks noChangeArrowheads="1"/>
          </p:cNvSpPr>
          <p:nvPr>
            <p:custDataLst>
              <p:tags r:id="rId64"/>
            </p:custDataLst>
          </p:nvPr>
        </p:nvSpPr>
        <p:spPr bwMode="auto">
          <a:xfrm>
            <a:off x="1416050" y="5580063"/>
            <a:ext cx="168910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Start-up loans </a:t>
            </a:r>
          </a:p>
        </p:txBody>
      </p:sp>
      <p:sp>
        <p:nvSpPr>
          <p:cNvPr id="54338" name="New shape">
            <a:extLst>
              <a:ext uri="{FF2B5EF4-FFF2-40B4-BE49-F238E27FC236}">
                <a16:creationId xmlns:a16="http://schemas.microsoft.com/office/drawing/2014/main" id="{CAA6EA91-1391-1EF2-2E71-34A9F08DFBCF}"/>
              </a:ext>
            </a:extLst>
          </p:cNvPr>
          <p:cNvSpPr>
            <a:spLocks noChangeArrowheads="1"/>
          </p:cNvSpPr>
          <p:nvPr>
            <p:custDataLst>
              <p:tags r:id="rId65"/>
            </p:custDataLst>
          </p:nvPr>
        </p:nvSpPr>
        <p:spPr bwMode="auto">
          <a:xfrm>
            <a:off x="3201988" y="5580063"/>
            <a:ext cx="3776662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Accelerated development of a private </a:t>
            </a:r>
          </a:p>
        </p:txBody>
      </p:sp>
      <p:sp>
        <p:nvSpPr>
          <p:cNvPr id="54339" name="New shape">
            <a:extLst>
              <a:ext uri="{FF2B5EF4-FFF2-40B4-BE49-F238E27FC236}">
                <a16:creationId xmlns:a16="http://schemas.microsoft.com/office/drawing/2014/main" id="{55365C65-6ACA-5FD4-A24F-7BA3E1B07452}"/>
              </a:ext>
            </a:extLst>
          </p:cNvPr>
          <p:cNvSpPr>
            <a:spLocks noChangeArrowheads="1"/>
          </p:cNvSpPr>
          <p:nvPr>
            <p:custDataLst>
              <p:tags r:id="rId66"/>
            </p:custDataLst>
          </p:nvPr>
        </p:nvSpPr>
        <p:spPr bwMode="auto">
          <a:xfrm>
            <a:off x="3201988" y="5824538"/>
            <a:ext cx="17081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training market</a:t>
            </a:r>
          </a:p>
        </p:txBody>
      </p:sp>
      <p:sp>
        <p:nvSpPr>
          <p:cNvPr id="54340" name="New shape">
            <a:extLst>
              <a:ext uri="{FF2B5EF4-FFF2-40B4-BE49-F238E27FC236}">
                <a16:creationId xmlns:a16="http://schemas.microsoft.com/office/drawing/2014/main" id="{A56D0BEB-CC09-4261-06F5-B04693B8E1C2}"/>
              </a:ext>
            </a:extLst>
          </p:cNvPr>
          <p:cNvSpPr>
            <a:spLocks noChangeArrowheads="1"/>
          </p:cNvSpPr>
          <p:nvPr>
            <p:custDataLst>
              <p:tags r:id="rId67"/>
            </p:custDataLst>
          </p:nvPr>
        </p:nvSpPr>
        <p:spPr bwMode="auto">
          <a:xfrm>
            <a:off x="7115175" y="5580063"/>
            <a:ext cx="406400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National Skills Development Corporation </a:t>
            </a:r>
          </a:p>
        </p:txBody>
      </p:sp>
      <p:sp>
        <p:nvSpPr>
          <p:cNvPr id="54341" name="New shape">
            <a:extLst>
              <a:ext uri="{FF2B5EF4-FFF2-40B4-BE49-F238E27FC236}">
                <a16:creationId xmlns:a16="http://schemas.microsoft.com/office/drawing/2014/main" id="{F4DDF72B-171E-0039-CA70-7F4A4122DBE4}"/>
              </a:ext>
            </a:extLst>
          </p:cNvPr>
          <p:cNvSpPr>
            <a:spLocks noChangeArrowheads="1"/>
          </p:cNvSpPr>
          <p:nvPr>
            <p:custDataLst>
              <p:tags r:id="rId68"/>
            </p:custDataLst>
          </p:nvPr>
        </p:nvSpPr>
        <p:spPr bwMode="auto">
          <a:xfrm>
            <a:off x="7115175" y="5824538"/>
            <a:ext cx="804863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/>
              <a:t>India</a:t>
            </a:r>
          </a:p>
        </p:txBody>
      </p:sp>
    </p:spTree>
    <p:extLst>
      <p:ext uri="{BB962C8B-B14F-4D97-AF65-F5344CB8AC3E}">
        <p14:creationId xmlns:p14="http://schemas.microsoft.com/office/powerpoint/2010/main" val="1355639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New shape">
            <a:extLst>
              <a:ext uri="{FF2B5EF4-FFF2-40B4-BE49-F238E27FC236}">
                <a16:creationId xmlns:a16="http://schemas.microsoft.com/office/drawing/2014/main" id="{59E042B1-EFD6-1A9D-0D05-B3BDCB912877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1539538" y="6481763"/>
            <a:ext cx="465137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56323" name="New shape">
            <a:extLst>
              <a:ext uri="{FF2B5EF4-FFF2-40B4-BE49-F238E27FC236}">
                <a16:creationId xmlns:a16="http://schemas.microsoft.com/office/drawing/2014/main" id="{13661307-8134-F220-46B7-FE584F5A4799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904478" y="1414735"/>
            <a:ext cx="7075488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How are sectoral approaches evolving?</a:t>
            </a:r>
          </a:p>
        </p:txBody>
      </p:sp>
      <p:sp>
        <p:nvSpPr>
          <p:cNvPr id="56324" name="New shape">
            <a:extLst>
              <a:ext uri="{FF2B5EF4-FFF2-40B4-BE49-F238E27FC236}">
                <a16:creationId xmlns:a16="http://schemas.microsoft.com/office/drawing/2014/main" id="{CED6BF34-945F-6E53-3CF9-0C23EEEA3B13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33450" y="2302495"/>
            <a:ext cx="11329988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19" tIns="45719" rIns="45719" bIns="4571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+mj-lt"/>
              </a:rPr>
              <a:t> whilst country variations exist, formalised independent sector-specific bodies with a broad remit </a:t>
            </a:r>
          </a:p>
        </p:txBody>
      </p:sp>
      <p:sp>
        <p:nvSpPr>
          <p:cNvPr id="56325" name="New shape">
            <a:extLst>
              <a:ext uri="{FF2B5EF4-FFF2-40B4-BE49-F238E27FC236}">
                <a16:creationId xmlns:a16="http://schemas.microsoft.com/office/drawing/2014/main" id="{58C3094F-3B5D-6D39-0F77-74FB115A682C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62050" y="2591420"/>
            <a:ext cx="9675813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+mj-lt"/>
              </a:rPr>
              <a:t>are growing, developing organically or as a consequence of specific state or donor </a:t>
            </a:r>
          </a:p>
        </p:txBody>
      </p:sp>
      <p:sp>
        <p:nvSpPr>
          <p:cNvPr id="56326" name="New shape">
            <a:extLst>
              <a:ext uri="{FF2B5EF4-FFF2-40B4-BE49-F238E27FC236}">
                <a16:creationId xmlns:a16="http://schemas.microsoft.com/office/drawing/2014/main" id="{1408241F-7061-3534-D52C-3DA5652641DF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162050" y="2866057"/>
            <a:ext cx="1804988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+mj-lt"/>
              </a:rPr>
              <a:t>interventions</a:t>
            </a:r>
          </a:p>
        </p:txBody>
      </p:sp>
      <p:sp>
        <p:nvSpPr>
          <p:cNvPr id="56327" name="New shape">
            <a:extLst>
              <a:ext uri="{FF2B5EF4-FFF2-40B4-BE49-F238E27FC236}">
                <a16:creationId xmlns:a16="http://schemas.microsoft.com/office/drawing/2014/main" id="{87EDF6CC-3567-2D7F-2B9E-EC04B4BD60B0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933450" y="3379018"/>
            <a:ext cx="10893425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19" tIns="45719" rIns="45719" bIns="4571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+mj-lt"/>
              </a:rPr>
              <a:t> permanent and independent bodies have established roles in many countries: South Africa, </a:t>
            </a:r>
          </a:p>
        </p:txBody>
      </p:sp>
      <p:sp>
        <p:nvSpPr>
          <p:cNvPr id="56328" name="New shape">
            <a:extLst>
              <a:ext uri="{FF2B5EF4-FFF2-40B4-BE49-F238E27FC236}">
                <a16:creationId xmlns:a16="http://schemas.microsoft.com/office/drawing/2014/main" id="{AB08A4BE-297E-D88E-719E-F2102F90023E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162050" y="3667943"/>
            <a:ext cx="4344988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+mj-lt"/>
              </a:rPr>
              <a:t>Denmark, Brazil, India, Namibia etc</a:t>
            </a:r>
          </a:p>
        </p:txBody>
      </p:sp>
      <p:sp>
        <p:nvSpPr>
          <p:cNvPr id="56329" name="New shape">
            <a:extLst>
              <a:ext uri="{FF2B5EF4-FFF2-40B4-BE49-F238E27FC236}">
                <a16:creationId xmlns:a16="http://schemas.microsoft.com/office/drawing/2014/main" id="{CA3BCF36-D8EE-EE85-4591-CCFFB9A06309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933450" y="4243115"/>
            <a:ext cx="112141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19" tIns="45719" rIns="45719" bIns="4571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+mj-lt"/>
              </a:rPr>
              <a:t> new bodies being established in Vietnam, Ghana, Ethiopia, Bangladesh, Malaysia, Cambodia, </a:t>
            </a:r>
          </a:p>
        </p:txBody>
      </p:sp>
      <p:sp>
        <p:nvSpPr>
          <p:cNvPr id="56330" name="New shape">
            <a:extLst>
              <a:ext uri="{FF2B5EF4-FFF2-40B4-BE49-F238E27FC236}">
                <a16:creationId xmlns:a16="http://schemas.microsoft.com/office/drawing/2014/main" id="{B04773F9-0407-4E54-E844-3F0392BE84F3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162050" y="4532040"/>
            <a:ext cx="3313113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+mj-lt"/>
              </a:rPr>
              <a:t>Malawi, Jordan, Indonesia</a:t>
            </a:r>
          </a:p>
        </p:txBody>
      </p:sp>
      <p:sp>
        <p:nvSpPr>
          <p:cNvPr id="56331" name="New shape">
            <a:extLst>
              <a:ext uri="{FF2B5EF4-FFF2-40B4-BE49-F238E27FC236}">
                <a16:creationId xmlns:a16="http://schemas.microsoft.com/office/drawing/2014/main" id="{1E1697A9-D2F6-230A-A9A2-2B07C262BB0D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933450" y="5107211"/>
            <a:ext cx="4826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19" tIns="45719" rIns="45719" bIns="4571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+mj-lt"/>
              </a:rPr>
              <a:t></a:t>
            </a:r>
          </a:p>
        </p:txBody>
      </p:sp>
      <p:sp>
        <p:nvSpPr>
          <p:cNvPr id="56332" name="New shape">
            <a:extLst>
              <a:ext uri="{FF2B5EF4-FFF2-40B4-BE49-F238E27FC236}">
                <a16:creationId xmlns:a16="http://schemas.microsoft.com/office/drawing/2014/main" id="{7CCCF3F9-5864-520A-CEB1-F54BAD3167FC}"/>
              </a:ext>
            </a:extLst>
          </p:cNvPr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162050" y="5121498"/>
            <a:ext cx="9910763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+mj-lt"/>
              </a:rPr>
              <a:t>in mature systems, roles and level of government support is changing: UK, Australia, </a:t>
            </a:r>
          </a:p>
        </p:txBody>
      </p:sp>
      <p:sp>
        <p:nvSpPr>
          <p:cNvPr id="56333" name="New shape">
            <a:extLst>
              <a:ext uri="{FF2B5EF4-FFF2-40B4-BE49-F238E27FC236}">
                <a16:creationId xmlns:a16="http://schemas.microsoft.com/office/drawing/2014/main" id="{64322CBB-89D8-091B-875D-CA42C17F3F9A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1162050" y="5396136"/>
            <a:ext cx="4400550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+mj-lt"/>
              </a:rPr>
              <a:t>Netherlands, New Zealand, Canada</a:t>
            </a:r>
          </a:p>
        </p:txBody>
      </p:sp>
      <p:sp>
        <p:nvSpPr>
          <p:cNvPr id="56334" name="New shape">
            <a:extLst>
              <a:ext uri="{FF2B5EF4-FFF2-40B4-BE49-F238E27FC236}">
                <a16:creationId xmlns:a16="http://schemas.microsoft.com/office/drawing/2014/main" id="{3FDDFD67-C1E8-4EEF-4C12-8A4C1666C4E4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933450" y="5971307"/>
            <a:ext cx="4826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19" tIns="45719" rIns="45719" bIns="4571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+mj-lt"/>
              </a:rPr>
              <a:t></a:t>
            </a:r>
          </a:p>
        </p:txBody>
      </p:sp>
      <p:sp>
        <p:nvSpPr>
          <p:cNvPr id="56335" name="New shape">
            <a:extLst>
              <a:ext uri="{FF2B5EF4-FFF2-40B4-BE49-F238E27FC236}">
                <a16:creationId xmlns:a16="http://schemas.microsoft.com/office/drawing/2014/main" id="{A183B1FD-8E6B-CB2B-73D8-FCC7EB46F60C}"/>
              </a:ext>
            </a:extLst>
          </p:cNvPr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1162050" y="5985594"/>
            <a:ext cx="10623550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+mj-lt"/>
              </a:rPr>
              <a:t>in Europe, 22 of 28 EU countries have sector skills bodies and are now regional bodies are </a:t>
            </a:r>
          </a:p>
        </p:txBody>
      </p:sp>
      <p:sp>
        <p:nvSpPr>
          <p:cNvPr id="56336" name="New shape">
            <a:extLst>
              <a:ext uri="{FF2B5EF4-FFF2-40B4-BE49-F238E27FC236}">
                <a16:creationId xmlns:a16="http://schemas.microsoft.com/office/drawing/2014/main" id="{5D361ADD-E15D-A8E5-7489-0B135F469B0C}"/>
              </a:ext>
            </a:extLst>
          </p:cNvPr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1162050" y="6260232"/>
            <a:ext cx="1804988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+mj-lt"/>
              </a:rPr>
              <a:t>being piloted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New shape">
            <a:extLst>
              <a:ext uri="{FF2B5EF4-FFF2-40B4-BE49-F238E27FC236}">
                <a16:creationId xmlns:a16="http://schemas.microsoft.com/office/drawing/2014/main" id="{13661307-8134-F220-46B7-FE584F5A4799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 rot="10800000" flipV="1">
            <a:off x="904478" y="1583080"/>
            <a:ext cx="10088066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Useful resources on </a:t>
            </a:r>
            <a:r>
              <a:rPr lang="en-GB" altLang="en-US" sz="28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Engagement of Social Partners in Skills Systems</a:t>
            </a:r>
            <a:r>
              <a:rPr lang="en-GB" altLang="en-US" sz="18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GB" altLang="en-US" sz="1800" b="1" dirty="0">
                <a:solidFill>
                  <a:schemeClr val="accent1"/>
                </a:solidFill>
                <a:latin typeface="+mj-lt"/>
                <a:ea typeface="+mj-ea"/>
                <a:cs typeface="+mj-cs"/>
                <a:hlinkClick r:id="rId3"/>
              </a:rPr>
              <a:t>https://www.ilo.org/skills/areas/skills-policies-and-systems/WCMS_547522/lang--en/index.htm</a:t>
            </a:r>
            <a:r>
              <a:rPr lang="en-GB" altLang="en-US" sz="18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endParaRPr lang="en-US" altLang="en-US" sz="2800" b="1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85F373E-A327-9B0C-8122-740C5EF3D5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78" y="2348880"/>
            <a:ext cx="3178303" cy="450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AB91BD3-05D5-F27D-2E07-D800C52D4E9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0968" r="30652"/>
          <a:stretch/>
        </p:blipFill>
        <p:spPr>
          <a:xfrm>
            <a:off x="4673296" y="2340446"/>
            <a:ext cx="3435925" cy="45449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AA61B86-57F8-7A94-AD0E-B02E1494E50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1691" t="650" r="31691" b="1701"/>
          <a:stretch/>
        </p:blipFill>
        <p:spPr>
          <a:xfrm>
            <a:off x="8699736" y="2117929"/>
            <a:ext cx="3178303" cy="4767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0126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9246" y="16740"/>
            <a:ext cx="2452754" cy="353290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242" y="1184657"/>
            <a:ext cx="11210924" cy="720000"/>
          </a:xfrm>
        </p:spPr>
        <p:txBody>
          <a:bodyPr/>
          <a:lstStyle/>
          <a:p>
            <a:r>
              <a:rPr lang="en-US" sz="2800" dirty="0"/>
              <a:t>ILO resources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7242" y="1904656"/>
            <a:ext cx="7311862" cy="4856035"/>
          </a:xfrm>
        </p:spPr>
        <p:txBody>
          <a:bodyPr/>
          <a:lstStyle/>
          <a:p>
            <a:r>
              <a:rPr lang="en-US" dirty="0"/>
              <a:t>Key Resources formal and informal apprenticeships</a:t>
            </a:r>
          </a:p>
          <a:p>
            <a:pPr lvl="2"/>
            <a:r>
              <a:rPr lang="fr-CH" sz="1400" dirty="0"/>
              <a:t>2022 (</a:t>
            </a:r>
            <a:r>
              <a:rPr lang="fr-CH" sz="1400" dirty="0" err="1"/>
              <a:t>upcoming</a:t>
            </a:r>
            <a:r>
              <a:rPr lang="fr-CH" sz="1400" dirty="0"/>
              <a:t>). </a:t>
            </a:r>
            <a:r>
              <a:rPr lang="fr-CH" sz="1400" b="1" dirty="0"/>
              <a:t>SIFA</a:t>
            </a:r>
            <a:r>
              <a:rPr lang="fr-CH" sz="1400" dirty="0"/>
              <a:t> </a:t>
            </a:r>
            <a:r>
              <a:rPr lang="en-GB" sz="1400" b="1" dirty="0"/>
              <a:t>Guidance Tool for Apprenticeships Development in Africa</a:t>
            </a:r>
            <a:endParaRPr lang="fr-CH" sz="1400" dirty="0"/>
          </a:p>
          <a:p>
            <a:pPr lvl="2"/>
            <a:r>
              <a:rPr lang="fr-CH" sz="1400" dirty="0"/>
              <a:t>2022. </a:t>
            </a:r>
            <a:r>
              <a:rPr lang="en-GB" sz="1400" b="1" dirty="0"/>
              <a:t>How to strengthen informal apprenticeship systems for a better future of work?</a:t>
            </a:r>
            <a:r>
              <a:rPr lang="en-US" sz="1400" b="1" dirty="0"/>
              <a:t> </a:t>
            </a:r>
            <a:r>
              <a:rPr lang="en-US" sz="1400" dirty="0"/>
              <a:t>Working paper, Geneva, ILO, </a:t>
            </a:r>
            <a:r>
              <a:rPr lang="en-GB" sz="1200" dirty="0">
                <a:hlinkClick r:id="rId3"/>
              </a:rPr>
              <a:t>https://www.ilo.org/wcmsp5/groups/public/---ed_emp/---emp_ent/documents/publication/wcms_837761.pdf</a:t>
            </a:r>
            <a:endParaRPr lang="en-GB" sz="1200" dirty="0"/>
          </a:p>
          <a:p>
            <a:pPr lvl="2"/>
            <a:r>
              <a:rPr lang="en-GB" sz="1400" dirty="0"/>
              <a:t>2020. </a:t>
            </a:r>
            <a:r>
              <a:rPr lang="en-GB" sz="1400" b="1" dirty="0"/>
              <a:t>ILO Toolkit for Quality Apprenticeships - Volume 2: Guide for Practitioners </a:t>
            </a:r>
            <a:r>
              <a:rPr lang="en-GB" sz="1200" dirty="0"/>
              <a:t>https://www.ilo.org/global/topics/apprenticeships/publications/toolkit/WCMS_748751/lang--en/index.htm</a:t>
            </a:r>
          </a:p>
          <a:p>
            <a:pPr lvl="2"/>
            <a:r>
              <a:rPr lang="en-GB" sz="1400" dirty="0"/>
              <a:t>2019</a:t>
            </a:r>
            <a:r>
              <a:rPr lang="en-GB" sz="1200" dirty="0"/>
              <a:t>. </a:t>
            </a:r>
            <a:r>
              <a:rPr lang="en-GB" sz="1400" b="1" dirty="0"/>
              <a:t>Intermediary organizations in apprenticeship systems </a:t>
            </a:r>
            <a:r>
              <a:rPr lang="en-GB" sz="1200" dirty="0"/>
              <a:t>https://www.ilo.org/skills/pubs/WCMS_725504/lang--en/index.htm</a:t>
            </a:r>
          </a:p>
          <a:p>
            <a:pPr lvl="2"/>
            <a:r>
              <a:rPr lang="en-GB" sz="1400" dirty="0"/>
              <a:t>2018. </a:t>
            </a:r>
            <a:r>
              <a:rPr lang="en-GB" sz="1400" b="1" dirty="0"/>
              <a:t>Recognition of Prior Learning RPL Package </a:t>
            </a:r>
            <a:r>
              <a:rPr lang="en-GB" sz="1200" dirty="0">
                <a:hlinkClick r:id="rId4"/>
              </a:rPr>
              <a:t>https://www.ilo.org/skills/pubs/WCMS_626246/lang--en/index.htm</a:t>
            </a:r>
            <a:r>
              <a:rPr lang="en-GB" sz="1200" dirty="0"/>
              <a:t>  </a:t>
            </a:r>
          </a:p>
          <a:p>
            <a:pPr lvl="2"/>
            <a:r>
              <a:rPr lang="en-GB" sz="1400" dirty="0"/>
              <a:t>2017. </a:t>
            </a:r>
            <a:r>
              <a:rPr lang="en-GB" sz="1400" b="1" dirty="0"/>
              <a:t>ILO Toolkit for Quality Apprenticeships - Vol. 1: Guide for Policy Makers </a:t>
            </a:r>
            <a:r>
              <a:rPr lang="en-GB" sz="1200" dirty="0">
                <a:hlinkClick r:id="rId5"/>
              </a:rPr>
              <a:t>https://www.ilo.org/skills/pubs/WCMS_607466/lang--en/index.htm</a:t>
            </a:r>
            <a:endParaRPr lang="en-GB" sz="1200" dirty="0"/>
          </a:p>
          <a:p>
            <a:pPr lvl="2"/>
            <a:r>
              <a:rPr lang="en-GB" sz="1400" dirty="0"/>
              <a:t>2015. </a:t>
            </a:r>
            <a:r>
              <a:rPr lang="en-GB" sz="1400" b="1" dirty="0"/>
              <a:t>Assessing skills in the informal economy</a:t>
            </a:r>
            <a:r>
              <a:rPr lang="en-GB" sz="1400" dirty="0"/>
              <a:t>. A resource guide for small industry and community organizations </a:t>
            </a:r>
            <a:r>
              <a:rPr lang="en-GB" sz="1200" dirty="0">
                <a:hlinkClick r:id="rId6"/>
              </a:rPr>
              <a:t>https://www.ilo.org/global/docs/WCMS_343183/lang--en/index.htm</a:t>
            </a:r>
            <a:r>
              <a:rPr lang="en-GB" sz="1200" dirty="0"/>
              <a:t> </a:t>
            </a:r>
          </a:p>
          <a:p>
            <a:pPr lvl="2"/>
            <a:r>
              <a:rPr lang="en-GB" sz="1400" dirty="0"/>
              <a:t>2012. </a:t>
            </a:r>
            <a:r>
              <a:rPr lang="en-GB" sz="1400" b="1" dirty="0"/>
              <a:t>Upgrading informal apprenticeship. A resource guide for Africa </a:t>
            </a:r>
            <a:r>
              <a:rPr lang="en-GB" sz="1200" dirty="0">
                <a:hlinkClick r:id="rId7"/>
              </a:rPr>
              <a:t>https://www.ilo.org/skills/pubs/WCMS_171393/lang--en/index.htm</a:t>
            </a:r>
            <a:r>
              <a:rPr lang="en-GB" sz="1200" dirty="0"/>
              <a:t>  </a:t>
            </a:r>
          </a:p>
          <a:p>
            <a:pPr lvl="2"/>
            <a:r>
              <a:rPr lang="en-GB" sz="1400" dirty="0"/>
              <a:t>2011. Skills for Employment </a:t>
            </a:r>
            <a:r>
              <a:rPr lang="en-GB" sz="1400" b="1" dirty="0"/>
              <a:t>Policy Brief  Upgrading Informal Apprenticeship Systems</a:t>
            </a:r>
            <a:r>
              <a:rPr lang="en-GB" sz="1400" dirty="0"/>
              <a:t> </a:t>
            </a:r>
            <a:r>
              <a:rPr lang="en-GB" sz="1200" dirty="0">
                <a:hlinkClick r:id="rId8"/>
              </a:rPr>
              <a:t>https://www.ilo.org/employment/Whatwedo/Publications/WCMS_167162/lang--en/index.htm</a:t>
            </a:r>
            <a:r>
              <a:rPr lang="en-GB" sz="1200" dirty="0"/>
              <a:t>  </a:t>
            </a:r>
          </a:p>
          <a:p>
            <a:pPr lvl="2"/>
            <a:endParaRPr lang="en-GB" sz="12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432000"/>
            <a:ext cx="540000" cy="28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56227C0-AD57-4F9B-BAE3-EEFB0D0EE427}" type="slidenum">
              <a:rPr lang="en-GB" smtClean="0"/>
              <a:pPr/>
              <a:t>9</a:t>
            </a:fld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57063" y="6367463"/>
            <a:ext cx="644399" cy="17226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AE83300-9A4F-4752-AC8B-9F6FA66C1FE9}"/>
              </a:ext>
            </a:extLst>
          </p:cNvPr>
          <p:cNvSpPr/>
          <p:nvPr/>
        </p:nvSpPr>
        <p:spPr>
          <a:xfrm>
            <a:off x="4895850" y="133165"/>
            <a:ext cx="4603257" cy="17714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dirty="0">
                <a:solidFill>
                  <a:schemeClr val="accent2"/>
                </a:solidFill>
              </a:rPr>
              <a:t>Links: </a:t>
            </a:r>
          </a:p>
          <a:p>
            <a:pPr algn="ctr"/>
            <a:r>
              <a:rPr lang="fr-CH" dirty="0">
                <a:solidFill>
                  <a:schemeClr val="bg1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www.skillsforemployment.org</a:t>
            </a:r>
            <a:endParaRPr lang="fr-CH" dirty="0">
              <a:solidFill>
                <a:schemeClr val="bg1"/>
              </a:solidFill>
            </a:endParaRPr>
          </a:p>
          <a:p>
            <a:pPr algn="ctr"/>
            <a:r>
              <a:rPr lang="en-GB" dirty="0">
                <a:solidFill>
                  <a:schemeClr val="bg1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Quality Apprenticeships (ilo.org)</a:t>
            </a:r>
            <a:endParaRPr lang="fr-CH" dirty="0">
              <a:solidFill>
                <a:schemeClr val="bg1"/>
              </a:solidFill>
            </a:endParaRPr>
          </a:p>
          <a:p>
            <a:pPr algn="ctr"/>
            <a:r>
              <a:rPr lang="en-GB" dirty="0">
                <a:solidFill>
                  <a:schemeClr val="bg1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Upgrading apprenticeship systems in the informal economy (ilo.org)</a:t>
            </a:r>
            <a:endParaRPr lang="fr-CH" dirty="0">
              <a:solidFill>
                <a:schemeClr val="bg1"/>
              </a:solidFill>
            </a:endParaRPr>
          </a:p>
          <a:p>
            <a:pPr algn="ctr"/>
            <a:endParaRPr lang="en-GB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0508290-A276-4DC9-884B-B5D2D2D3A90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88AA69E9-337D-49A9-BB53-D9E433C71B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864" y="3238073"/>
            <a:ext cx="2257598" cy="3187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472047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3.1.22"/>
  <p:tag name="AS_OS" val="Microsoft Windows NT 10.0.19044.0"/>
  <p:tag name="AS_RELEASE_DATE" val="2022.10.14"/>
  <p:tag name="AS_TITLE" val="Aspose.Slides for .NET Standard 2.0"/>
  <p:tag name="AS_VERSION" val="22.1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8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3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7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1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3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9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0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4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7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8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9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0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2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3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3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4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5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6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8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9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0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7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8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9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0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2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3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6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8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0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4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9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0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2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4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5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6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8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9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0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2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4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5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6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8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9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0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6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7"/>
</p:tagLst>
</file>

<file path=ppt/theme/theme1.xml><?xml version="1.0" encoding="utf-8"?>
<a:theme xmlns:a="http://schemas.openxmlformats.org/drawingml/2006/main" name="1_ILO 2020">
  <a:themeElements>
    <a:clrScheme name="ILO Jan 2020">
      <a:dk1>
        <a:srgbClr val="230050"/>
      </a:dk1>
      <a:lt1>
        <a:sysClr val="window" lastClr="FFFFFF"/>
      </a:lt1>
      <a:dk2>
        <a:srgbClr val="000000"/>
      </a:dk2>
      <a:lt2>
        <a:srgbClr val="F8FCFE"/>
      </a:lt2>
      <a:accent1>
        <a:srgbClr val="1E2DBE"/>
      </a:accent1>
      <a:accent2>
        <a:srgbClr val="FA3C4B"/>
      </a:accent2>
      <a:accent3>
        <a:srgbClr val="FFCD2D"/>
      </a:accent3>
      <a:accent4>
        <a:srgbClr val="960A55"/>
      </a:accent4>
      <a:accent5>
        <a:srgbClr val="05D2D2"/>
      </a:accent5>
      <a:accent6>
        <a:srgbClr val="8CE164"/>
      </a:accent6>
      <a:hlink>
        <a:srgbClr val="230050"/>
      </a:hlink>
      <a:folHlink>
        <a:srgbClr val="23005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LO Presentation 16x9.potx" id="{1B78B7CC-6F33-4AED-B988-F1824BC14DB2}" vid="{017B0592-C5E0-43A0-8804-D21738B9040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358</TotalTime>
  <Words>1900</Words>
  <Application>Microsoft Office PowerPoint</Application>
  <PresentationFormat>Widescreen</PresentationFormat>
  <Paragraphs>334</Paragraphs>
  <Slides>22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Arial Narrow</vt:lpstr>
      <vt:lpstr>Calibri</vt:lpstr>
      <vt:lpstr>Calibri Light</vt:lpstr>
      <vt:lpstr>Wingdings</vt:lpstr>
      <vt:lpstr>Wingdings 3</vt:lpstr>
      <vt:lpstr>1_ILO 2020</vt:lpstr>
      <vt:lpstr>PowerPoint Presentation</vt:lpstr>
      <vt:lpstr>Sector skills councils or bodies</vt:lpstr>
      <vt:lpstr>Examples of institutional structures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ILO resources</vt:lpstr>
      <vt:lpstr>Sector skills bodies:</vt:lpstr>
      <vt:lpstr>Sector skills bodies in Ghana</vt:lpstr>
      <vt:lpstr> MANDATE OF THE COMMISSION </vt:lpstr>
      <vt:lpstr> PROCESSES TOWARDS ESTABLISHING SSBs ILO STED APPROACH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CAPACITY BUILDING MEASURES IMPLEMENTED SO FAR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Strietska-Ilina, Olga</dc:creator>
  <cp:keywords/>
  <dc:description/>
  <cp:lastModifiedBy>Alice Vozza</cp:lastModifiedBy>
  <cp:revision>12</cp:revision>
  <cp:lastPrinted>2022-11-02T16:24:07Z</cp:lastPrinted>
  <dcterms:created xsi:type="dcterms:W3CDTF">2022-11-02T16:24:07Z</dcterms:created>
  <dcterms:modified xsi:type="dcterms:W3CDTF">2022-11-09T14:30:35Z</dcterms:modified>
  <cp:category/>
</cp:coreProperties>
</file>