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9" r:id="rId5"/>
  </p:sldMasterIdLst>
  <p:notesMasterIdLst>
    <p:notesMasterId r:id="rId25"/>
  </p:notesMasterIdLst>
  <p:handoutMasterIdLst>
    <p:handoutMasterId r:id="rId26"/>
  </p:handoutMasterIdLst>
  <p:sldIdLst>
    <p:sldId id="415" r:id="rId6"/>
    <p:sldId id="560" r:id="rId7"/>
    <p:sldId id="465" r:id="rId8"/>
    <p:sldId id="467" r:id="rId9"/>
    <p:sldId id="469" r:id="rId10"/>
    <p:sldId id="555" r:id="rId11"/>
    <p:sldId id="556" r:id="rId12"/>
    <p:sldId id="439" r:id="rId13"/>
    <p:sldId id="440" r:id="rId14"/>
    <p:sldId id="473" r:id="rId15"/>
    <p:sldId id="441" r:id="rId16"/>
    <p:sldId id="557" r:id="rId17"/>
    <p:sldId id="551" r:id="rId18"/>
    <p:sldId id="438" r:id="rId19"/>
    <p:sldId id="549" r:id="rId20"/>
    <p:sldId id="550" r:id="rId21"/>
    <p:sldId id="552" r:id="rId22"/>
    <p:sldId id="559" r:id="rId23"/>
    <p:sldId id="554" r:id="rId24"/>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8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KLER, Martina" initials="WM" lastIdx="12" clrIdx="0"/>
  <p:cmAuthor id="2" name="GILSON, Pauline" initials="GP" lastIdx="3" clrIdx="1"/>
  <p:cmAuthor id="3" name="Gillian Carter" initials="GC" lastIdx="1" clrIdx="2"/>
  <p:cmAuthor id="4" name="DE RUYCK, Maarten" initials="DM" lastIdx="2" clrIdx="3"/>
  <p:cmAuthor id="5" name="VAN DEN BOOGERT, Bartelijne" initials="VDBB" lastIdx="2" clrIdx="4"/>
  <p:cmAuthor id="6" name="Winder, Fabian GIZ" initials="WG" lastIdx="1" clrIdx="5"/>
  <p:cmAuthor id="7" name="Maarten DE RUYCK" initials="MDR" lastIdx="1" clrIdx="6"/>
  <p:cmAuthor id="8" name="Lenzin, Nathan GIZ" initials="LNG" lastIdx="14" clrIdx="7"/>
  <p:cmAuthor id="9" name="Ostrowski, Sarah GIZ" initials="OG" lastIdx="7" clrIdx="8"/>
  <p:cmAuthor id="10" name="Froelicher, Julia GIZ" initials="FG" lastIdx="5" clrIdx="9"/>
  <p:cmAuthor id="11" name="Winder, Fabian GIZ" initials="WFG" lastIdx="6" clrIdx="10"/>
  <p:cmAuthor id="12" name="Dan Baffour" initials="DB" lastIdx="1" clrIdx="11">
    <p:extLst>
      <p:ext uri="{19B8F6BF-5375-455C-9EA6-DF929625EA0E}">
        <p15:presenceInfo xmlns:p15="http://schemas.microsoft.com/office/powerpoint/2012/main" userId="66d6acd82306ac9c" providerId="Windows Live"/>
      </p:ext>
    </p:extLst>
  </p:cmAuthor>
  <p:cmAuthor id="13" name="McCourt, Linda (E&amp;S)" initials="ML(" lastIdx="17" clrIdx="12">
    <p:extLst>
      <p:ext uri="{19B8F6BF-5375-455C-9EA6-DF929625EA0E}">
        <p15:presenceInfo xmlns:p15="http://schemas.microsoft.com/office/powerpoint/2012/main" userId="S::Linda.McCourt@BritishCouncil.Org::5180e523-54ab-44ad-83f5-ffad4ee7ddf4" providerId="AD"/>
      </p:ext>
    </p:extLst>
  </p:cmAuthor>
  <p:cmAuthor id="14" name="Shaw, Neil (Education and Society)" initials="SN(aS" lastIdx="3" clrIdx="13">
    <p:extLst>
      <p:ext uri="{19B8F6BF-5375-455C-9EA6-DF929625EA0E}">
        <p15:presenceInfo xmlns:p15="http://schemas.microsoft.com/office/powerpoint/2012/main" userId="S::Neil.Shaw@britishcouncil.org::cb262086-1cfe-42a4-8774-72f12a6f62f6" providerId="AD"/>
      </p:ext>
    </p:extLst>
  </p:cmAuthor>
  <p:cmAuthor id="15" name="Onyemerela, Chikodi (Ghana)" initials="OC(" lastIdx="5" clrIdx="14">
    <p:extLst>
      <p:ext uri="{19B8F6BF-5375-455C-9EA6-DF929625EA0E}">
        <p15:presenceInfo xmlns:p15="http://schemas.microsoft.com/office/powerpoint/2012/main" userId="S::Chikodi.Onyemerela@britishcouncil.org::248ebfd4-32a1-4d5c-a89f-dcdb77ccee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265"/>
    <a:srgbClr val="FF94B8"/>
    <a:srgbClr val="54707F"/>
    <a:srgbClr val="445569"/>
    <a:srgbClr val="CAD0DC"/>
    <a:srgbClr val="D6DCE5"/>
    <a:srgbClr val="EBECEE"/>
    <a:srgbClr val="C8C8C8"/>
    <a:srgbClr val="FAFAFA"/>
    <a:srgbClr val="F8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9"/>
    <p:restoredTop sz="94688"/>
  </p:normalViewPr>
  <p:slideViewPr>
    <p:cSldViewPr snapToGrid="0">
      <p:cViewPr>
        <p:scale>
          <a:sx n="72" d="100"/>
          <a:sy n="72" d="100"/>
        </p:scale>
        <p:origin x="624"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8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96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609600"/>
          </a:xfrm>
          <a:prstGeom prst="rect">
            <a:avLst/>
          </a:prstGeom>
        </p:spPr>
        <p:txBody>
          <a:bodyPr vert="horz" lIns="91440" tIns="45720" rIns="91440" bIns="45720" rtlCol="0"/>
          <a:lstStyle>
            <a:lvl1pPr algn="r">
              <a:defRPr sz="1200"/>
            </a:lvl1pPr>
          </a:lstStyle>
          <a:p>
            <a:fld id="{17DC9FB9-E1CE-4AA1-95AE-D01F85D34C73}" type="datetimeFigureOut">
              <a:rPr lang="fr-FR" smtClean="0"/>
              <a:t>08/11/2022</a:t>
            </a:fld>
            <a:endParaRPr lang="fr-FR"/>
          </a:p>
        </p:txBody>
      </p:sp>
      <p:sp>
        <p:nvSpPr>
          <p:cNvPr id="4" name="Footer Placeholder 3"/>
          <p:cNvSpPr>
            <a:spLocks noGrp="1"/>
          </p:cNvSpPr>
          <p:nvPr>
            <p:ph type="ftr" sz="quarter" idx="2"/>
          </p:nvPr>
        </p:nvSpPr>
        <p:spPr>
          <a:xfrm>
            <a:off x="0" y="11580813"/>
            <a:ext cx="2971800" cy="6096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11580813"/>
            <a:ext cx="2971800" cy="609600"/>
          </a:xfrm>
          <a:prstGeom prst="rect">
            <a:avLst/>
          </a:prstGeom>
        </p:spPr>
        <p:txBody>
          <a:bodyPr vert="horz" lIns="91440" tIns="45720" rIns="91440" bIns="45720" rtlCol="0" anchor="b"/>
          <a:lstStyle>
            <a:lvl1pPr algn="r">
              <a:defRPr sz="1200"/>
            </a:lvl1pPr>
          </a:lstStyle>
          <a:p>
            <a:fld id="{00BDB77A-E7DE-4C97-8550-AC54638FBC74}" type="slidenum">
              <a:rPr lang="fr-FR" smtClean="0"/>
              <a:t>‹#›</a:t>
            </a:fld>
            <a:endParaRPr lang="fr-FR"/>
          </a:p>
        </p:txBody>
      </p:sp>
    </p:spTree>
    <p:extLst>
      <p:ext uri="{BB962C8B-B14F-4D97-AF65-F5344CB8AC3E}">
        <p14:creationId xmlns:p14="http://schemas.microsoft.com/office/powerpoint/2010/main" val="339380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A18FE267-FFFE-4FC5-AABC-7EBD3D6D9BA5}" type="datetimeFigureOut">
              <a:rPr lang="en-US"/>
              <a:t>11/8/2022</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19A28236-9431-4C74-B123-FC132A201B1D}" type="slidenum">
              <a:rPr lang="en-US"/>
              <a:t>‹#›</a:t>
            </a:fld>
            <a:endParaRPr lang="en-US"/>
          </a:p>
        </p:txBody>
      </p:sp>
    </p:spTree>
    <p:extLst>
      <p:ext uri="{BB962C8B-B14F-4D97-AF65-F5344CB8AC3E}">
        <p14:creationId xmlns:p14="http://schemas.microsoft.com/office/powerpoint/2010/main" val="262272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A28236-9431-4C74-B123-FC132A201B1D}" type="slidenum">
              <a:rPr lang="en-US" smtClean="0"/>
              <a:t>1</a:t>
            </a:fld>
            <a:endParaRPr lang="en-US"/>
          </a:p>
        </p:txBody>
      </p:sp>
    </p:spTree>
    <p:extLst>
      <p:ext uri="{BB962C8B-B14F-4D97-AF65-F5344CB8AC3E}">
        <p14:creationId xmlns:p14="http://schemas.microsoft.com/office/powerpoint/2010/main" val="196418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28236-9431-4C74-B123-FC132A201B1D}" type="slidenum">
              <a:rPr lang="en-US" smtClean="0"/>
              <a:t>3</a:t>
            </a:fld>
            <a:endParaRPr lang="en-US"/>
          </a:p>
        </p:txBody>
      </p:sp>
    </p:spTree>
    <p:extLst>
      <p:ext uri="{BB962C8B-B14F-4D97-AF65-F5344CB8AC3E}">
        <p14:creationId xmlns:p14="http://schemas.microsoft.com/office/powerpoint/2010/main" val="77283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28236-9431-4C74-B123-FC132A201B1D}" type="slidenum">
              <a:rPr lang="en-US" smtClean="0"/>
              <a:t>4</a:t>
            </a:fld>
            <a:endParaRPr lang="en-US"/>
          </a:p>
        </p:txBody>
      </p:sp>
    </p:spTree>
    <p:extLst>
      <p:ext uri="{BB962C8B-B14F-4D97-AF65-F5344CB8AC3E}">
        <p14:creationId xmlns:p14="http://schemas.microsoft.com/office/powerpoint/2010/main" val="85733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28236-9431-4C74-B123-FC132A201B1D}" type="slidenum">
              <a:rPr lang="en-US" smtClean="0"/>
              <a:t>5</a:t>
            </a:fld>
            <a:endParaRPr lang="en-US"/>
          </a:p>
        </p:txBody>
      </p:sp>
    </p:spTree>
    <p:extLst>
      <p:ext uri="{BB962C8B-B14F-4D97-AF65-F5344CB8AC3E}">
        <p14:creationId xmlns:p14="http://schemas.microsoft.com/office/powerpoint/2010/main" val="71250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28236-9431-4C74-B123-FC132A201B1D}" type="slidenum">
              <a:rPr lang="en-US" smtClean="0"/>
              <a:t>6</a:t>
            </a:fld>
            <a:endParaRPr lang="en-US"/>
          </a:p>
        </p:txBody>
      </p:sp>
    </p:spTree>
    <p:extLst>
      <p:ext uri="{BB962C8B-B14F-4D97-AF65-F5344CB8AC3E}">
        <p14:creationId xmlns:p14="http://schemas.microsoft.com/office/powerpoint/2010/main" val="9144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A28236-9431-4C74-B123-FC132A201B1D}" type="slidenum">
              <a:rPr lang="en-US" smtClean="0"/>
              <a:t>7</a:t>
            </a:fld>
            <a:endParaRPr lang="en-US"/>
          </a:p>
        </p:txBody>
      </p:sp>
    </p:spTree>
    <p:extLst>
      <p:ext uri="{BB962C8B-B14F-4D97-AF65-F5344CB8AC3E}">
        <p14:creationId xmlns:p14="http://schemas.microsoft.com/office/powerpoint/2010/main" val="71323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A28236-9431-4C74-B123-FC132A201B1D}" type="slidenum">
              <a:rPr lang="en-US" smtClean="0"/>
              <a:t>19</a:t>
            </a:fld>
            <a:endParaRPr lang="en-US"/>
          </a:p>
        </p:txBody>
      </p:sp>
    </p:spTree>
    <p:extLst>
      <p:ext uri="{BB962C8B-B14F-4D97-AF65-F5344CB8AC3E}">
        <p14:creationId xmlns:p14="http://schemas.microsoft.com/office/powerpoint/2010/main" val="95189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DBCF8-7681-1B44-818A-4EAA330D9B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B32CBA8-9269-1149-8631-57BA2132B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EFB8649D-4241-E34E-A807-2C583FC76CD9}"/>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5" name="Tijdelijke aanduiding voor voettekst 4">
            <a:extLst>
              <a:ext uri="{FF2B5EF4-FFF2-40B4-BE49-F238E27FC236}">
                <a16:creationId xmlns:a16="http://schemas.microsoft.com/office/drawing/2014/main" id="{F73EAD8B-16F9-7940-89CA-67A587B13F3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7FEED40-3B0B-6740-AAC2-D80083FF62B8}"/>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421795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BB24E95-4384-104E-8853-9C33D28DFEF3}"/>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3" name="Tijdelijke aanduiding voor voettekst 2">
            <a:extLst>
              <a:ext uri="{FF2B5EF4-FFF2-40B4-BE49-F238E27FC236}">
                <a16:creationId xmlns:a16="http://schemas.microsoft.com/office/drawing/2014/main" id="{4BE1A866-8D4B-7443-AFBF-1122363EAC7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62B28A5-9EF7-F04B-B283-FF92A5C33267}"/>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406013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87B93-F6DB-E040-9C0F-0EB9E752828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6E408B9-17C0-E548-9AE1-F3A89AC1C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949FCDB-5DFA-2446-83A5-1B9C49345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D2DC20-AA0C-BF4A-A25A-95A7ECECC112}"/>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6" name="Tijdelijke aanduiding voor voettekst 5">
            <a:extLst>
              <a:ext uri="{FF2B5EF4-FFF2-40B4-BE49-F238E27FC236}">
                <a16:creationId xmlns:a16="http://schemas.microsoft.com/office/drawing/2014/main" id="{3E0B1C99-EB85-3D4B-85DA-28B8E93D9A0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31FDF1C-37F5-6546-93D9-5FAAFD9DA24D}"/>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161482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5C530-7830-B846-B7B9-CD80FC33477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97111E0-6C0D-DF4F-8845-0611A30A4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2D54229B-1D70-634A-B750-3DD5E959B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365A53-1778-4546-A48A-D8CA9BA61B89}"/>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6" name="Tijdelijke aanduiding voor voettekst 5">
            <a:extLst>
              <a:ext uri="{FF2B5EF4-FFF2-40B4-BE49-F238E27FC236}">
                <a16:creationId xmlns:a16="http://schemas.microsoft.com/office/drawing/2014/main" id="{B533FA6D-256E-D34D-8B20-84A2FD8F380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FFBDF7B-7969-3B46-B41B-D1E7777482B4}"/>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155576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4D1D-719B-BE43-B268-33C092AD7E3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7421DD-5569-2249-BA59-71533EF8701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73F4FA5-7AB6-7E41-89CB-9B4C8BD91F35}"/>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5" name="Tijdelijke aanduiding voor voettekst 4">
            <a:extLst>
              <a:ext uri="{FF2B5EF4-FFF2-40B4-BE49-F238E27FC236}">
                <a16:creationId xmlns:a16="http://schemas.microsoft.com/office/drawing/2014/main" id="{8508619B-2E7B-5E47-B070-BDC9FCEA179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3DCF163-2946-8642-83B0-CF926BA6391F}"/>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154730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79B0706-1CDE-144A-BFE1-1E9BDFDE8AE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1CF8E13-DE78-1340-9CB5-EC85424796F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ED480BD-667E-4A49-BFF2-98308931394D}"/>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5" name="Tijdelijke aanduiding voor voettekst 4">
            <a:extLst>
              <a:ext uri="{FF2B5EF4-FFF2-40B4-BE49-F238E27FC236}">
                <a16:creationId xmlns:a16="http://schemas.microsoft.com/office/drawing/2014/main" id="{2556EFDE-2DE4-AD44-91C0-06E9A5CC747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E1CE489-8334-114A-97A7-6F847DE017CF}"/>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292077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F994-00D6-4347-B4AA-96830E6362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7FD01B-B08C-4DE9-AC18-F5B04807FF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32AA89-6A55-48B1-B0E3-4B4B2A7D3FAB}"/>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5" name="Footer Placeholder 4">
            <a:extLst>
              <a:ext uri="{FF2B5EF4-FFF2-40B4-BE49-F238E27FC236}">
                <a16:creationId xmlns:a16="http://schemas.microsoft.com/office/drawing/2014/main" id="{6266FDAB-0F23-46AA-85E5-7C7FC4064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22C3F-1573-426B-88BE-72D7A40FE54C}"/>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3806390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9245-85D6-4B0D-BF58-746E635C0F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EC1283-4707-4B0E-922C-754072391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83B75-920C-4E5C-8358-3008287940FA}"/>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5" name="Footer Placeholder 4">
            <a:extLst>
              <a:ext uri="{FF2B5EF4-FFF2-40B4-BE49-F238E27FC236}">
                <a16:creationId xmlns:a16="http://schemas.microsoft.com/office/drawing/2014/main" id="{7805ACC5-2E41-47FE-9B40-2B7A7A4FDD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9FF3D-7B37-49E8-82A8-53F67D03B14A}"/>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3275177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6040-93AE-492F-AE41-00B4B64DF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053A4B-9A40-441F-BF36-CD970689E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33791-CB14-4095-BA0F-9609F6FAF17D}"/>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5" name="Footer Placeholder 4">
            <a:extLst>
              <a:ext uri="{FF2B5EF4-FFF2-40B4-BE49-F238E27FC236}">
                <a16:creationId xmlns:a16="http://schemas.microsoft.com/office/drawing/2014/main" id="{FF874DFC-AD2B-4DE1-A008-82E5047D3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B6A18-97E1-440E-8F93-AA4105275331}"/>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308262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37A6-16B7-4DE8-B094-8060961482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05B317-E922-4A82-9811-3CA02C628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CFBA7A-DFF6-46B5-80BB-AB10C5508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B5F0AD-552F-49E4-B5AD-F963B7781889}"/>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6" name="Footer Placeholder 5">
            <a:extLst>
              <a:ext uri="{FF2B5EF4-FFF2-40B4-BE49-F238E27FC236}">
                <a16:creationId xmlns:a16="http://schemas.microsoft.com/office/drawing/2014/main" id="{E9BF2CD3-C172-42B9-ACE5-C8DCF320FF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FC6664-BB67-4BA1-8D78-B7E4ECAE6364}"/>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4212989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01AB-74ED-4EB9-8115-862645241A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9FC50-8CD9-49D3-835A-436FE29B7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A5173-0D8D-4F6C-ADCF-0784764D3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F758E2-6FAA-4A80-A728-47C2DB2A1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1A24AC-8935-4E3D-A087-3CE19AD635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9489A9-8FD9-4683-969A-D7CF48A61DA1}"/>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8" name="Footer Placeholder 7">
            <a:extLst>
              <a:ext uri="{FF2B5EF4-FFF2-40B4-BE49-F238E27FC236}">
                <a16:creationId xmlns:a16="http://schemas.microsoft.com/office/drawing/2014/main" id="{2BA65325-18AD-475C-B940-79621F0D78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492164-67A7-49BD-9725-C31824B300AE}"/>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60737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92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C85F-20CB-4616-8EE2-37EFACEFB4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9CB980-8C46-4EC1-A8F7-6C3C20FBCEA0}"/>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4" name="Footer Placeholder 3">
            <a:extLst>
              <a:ext uri="{FF2B5EF4-FFF2-40B4-BE49-F238E27FC236}">
                <a16:creationId xmlns:a16="http://schemas.microsoft.com/office/drawing/2014/main" id="{19FD1581-EE3E-4781-85E2-7BFA787E9F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8DA909-EB7A-4A50-914A-BC37785ED888}"/>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3661527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AB1ECF-CFD3-406F-9844-4AE984E47DEA}"/>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3" name="Footer Placeholder 2">
            <a:extLst>
              <a:ext uri="{FF2B5EF4-FFF2-40B4-BE49-F238E27FC236}">
                <a16:creationId xmlns:a16="http://schemas.microsoft.com/office/drawing/2014/main" id="{61773CC9-575C-417D-BC34-2FD85ACB9D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BE0163-F7AF-4AD7-9395-F82BB3A7B69B}"/>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2871422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11CA-0905-4D95-A5A7-CBA95F2BD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892106-F050-4E4B-96D5-3B7646022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B28464-DDBE-4EC3-BAD6-459004DF6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953D0-8765-4AE6-BC4A-0A694461BCA4}"/>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6" name="Footer Placeholder 5">
            <a:extLst>
              <a:ext uri="{FF2B5EF4-FFF2-40B4-BE49-F238E27FC236}">
                <a16:creationId xmlns:a16="http://schemas.microsoft.com/office/drawing/2014/main" id="{8D8C3C32-B56C-412D-94D9-E4C46787E6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FBD47D-359E-437B-A064-79BA442F6FA7}"/>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1354098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4B94-03F2-408E-B968-70D291B26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397128-EC90-4409-85E8-3D662390C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505BA8-B8A4-447C-AB63-CF3A081CB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E6FD1-7663-468A-BFA5-0A68314B248B}"/>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6" name="Footer Placeholder 5">
            <a:extLst>
              <a:ext uri="{FF2B5EF4-FFF2-40B4-BE49-F238E27FC236}">
                <a16:creationId xmlns:a16="http://schemas.microsoft.com/office/drawing/2014/main" id="{C8E0FC4B-E5B7-4CB5-9404-88751AD269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FD6CF3-BB34-4E91-9FDC-71099A9EF73B}"/>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1412321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B8D7-D230-4FA3-BC13-086C4AB49F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0D8BF8-B907-4F1C-8D35-9EFBBAC26D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D9E7D-8F0E-49F4-BDC5-DE8D87B96CAA}"/>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5" name="Footer Placeholder 4">
            <a:extLst>
              <a:ext uri="{FF2B5EF4-FFF2-40B4-BE49-F238E27FC236}">
                <a16:creationId xmlns:a16="http://schemas.microsoft.com/office/drawing/2014/main" id="{5E956A81-785B-42CB-9D0F-9D693415B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21EE4-807E-415E-B182-D07B7544B2B4}"/>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405119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244DA-6697-40B2-9CB0-C636DFC5BC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CD74FA-530D-4F41-B015-08AA8DFF7A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457DC0-7405-45A6-B271-7554D687179F}"/>
              </a:ext>
            </a:extLst>
          </p:cNvPr>
          <p:cNvSpPr>
            <a:spLocks noGrp="1"/>
          </p:cNvSpPr>
          <p:nvPr>
            <p:ph type="dt" sz="half" idx="10"/>
          </p:nvPr>
        </p:nvSpPr>
        <p:spPr/>
        <p:txBody>
          <a:bodyPr/>
          <a:lstStyle/>
          <a:p>
            <a:fld id="{04070628-29B5-4048-989B-09C25F9BA214}" type="datetimeFigureOut">
              <a:rPr lang="en-GB" smtClean="0"/>
              <a:t>08/11/2022</a:t>
            </a:fld>
            <a:endParaRPr lang="en-GB"/>
          </a:p>
        </p:txBody>
      </p:sp>
      <p:sp>
        <p:nvSpPr>
          <p:cNvPr id="5" name="Footer Placeholder 4">
            <a:extLst>
              <a:ext uri="{FF2B5EF4-FFF2-40B4-BE49-F238E27FC236}">
                <a16:creationId xmlns:a16="http://schemas.microsoft.com/office/drawing/2014/main" id="{9BAD3C5B-FAAA-48BE-B2D4-E23187D599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4C3B8-A84A-45FB-BB73-50509C8E8D56}"/>
              </a:ext>
            </a:extLst>
          </p:cNvPr>
          <p:cNvSpPr>
            <a:spLocks noGrp="1"/>
          </p:cNvSpPr>
          <p:nvPr>
            <p:ph type="sldNum" sz="quarter" idx="12"/>
          </p:nvPr>
        </p:nvSpPr>
        <p:spPr/>
        <p:txBody>
          <a:bodyPr/>
          <a:lstStyle/>
          <a:p>
            <a:fld id="{2A716E8C-B724-43B7-B378-3C41BD67CA09}" type="slidenum">
              <a:rPr lang="en-GB" smtClean="0"/>
              <a:t>‹#›</a:t>
            </a:fld>
            <a:endParaRPr lang="en-GB"/>
          </a:p>
        </p:txBody>
      </p:sp>
    </p:spTree>
    <p:extLst>
      <p:ext uri="{BB962C8B-B14F-4D97-AF65-F5344CB8AC3E}">
        <p14:creationId xmlns:p14="http://schemas.microsoft.com/office/powerpoint/2010/main" val="204483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73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73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61F660D-9B1E-7F47-9F6F-5B355F0E7A2C}"/>
              </a:ext>
            </a:extLst>
          </p:cNvPr>
          <p:cNvSpPr/>
          <p:nvPr userDrawn="1"/>
        </p:nvSpPr>
        <p:spPr bwMode="auto">
          <a:xfrm rot="5400000">
            <a:off x="3985104" y="-4517870"/>
            <a:ext cx="3940404" cy="12976145"/>
          </a:xfrm>
          <a:prstGeom prst="rect">
            <a:avLst/>
          </a:prstGeom>
          <a:solidFill>
            <a:srgbClr val="292F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B82E0359-C307-064B-960E-068E95E39036}"/>
              </a:ext>
            </a:extLst>
          </p:cNvPr>
          <p:cNvSpPr/>
          <p:nvPr userDrawn="1"/>
        </p:nvSpPr>
        <p:spPr bwMode="auto">
          <a:xfrm rot="5400000">
            <a:off x="4204281" y="-1136004"/>
            <a:ext cx="3011863" cy="12976145"/>
          </a:xfrm>
          <a:prstGeom prst="rect">
            <a:avLst/>
          </a:prstGeom>
          <a:solidFill>
            <a:srgbClr val="E8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9EA774FD-5E15-E84C-A172-6391868C0C39}"/>
              </a:ext>
            </a:extLst>
          </p:cNvPr>
          <p:cNvSpPr txBox="1"/>
          <p:nvPr userDrawn="1"/>
        </p:nvSpPr>
        <p:spPr>
          <a:xfrm>
            <a:off x="395926" y="669304"/>
            <a:ext cx="4986779" cy="923330"/>
          </a:xfrm>
          <a:prstGeom prst="rect">
            <a:avLst/>
          </a:prstGeom>
          <a:noFill/>
        </p:spPr>
        <p:txBody>
          <a:bodyPr wrap="square" rtlCol="0">
            <a:spAutoFit/>
          </a:bodyPr>
          <a:lstStyle/>
          <a:p>
            <a:r>
              <a:rPr lang="nl-BE" sz="5400" b="1" i="0">
                <a:solidFill>
                  <a:schemeClr val="bg1"/>
                </a:solidFill>
                <a:latin typeface="Corbel" panose="020B0503020204020204" pitchFamily="34" charset="0"/>
              </a:rPr>
              <a:t>Title</a:t>
            </a:r>
          </a:p>
        </p:txBody>
      </p:sp>
      <p:cxnSp>
        <p:nvCxnSpPr>
          <p:cNvPr id="11" name="Rechte verbindingslijn 10">
            <a:extLst>
              <a:ext uri="{FF2B5EF4-FFF2-40B4-BE49-F238E27FC236}">
                <a16:creationId xmlns:a16="http://schemas.microsoft.com/office/drawing/2014/main" id="{B5A6E2D9-0243-A343-BDE1-8C9EB70B4EE9}"/>
              </a:ext>
            </a:extLst>
          </p:cNvPr>
          <p:cNvCxnSpPr/>
          <p:nvPr userDrawn="1"/>
        </p:nvCxnSpPr>
        <p:spPr>
          <a:xfrm>
            <a:off x="509047" y="612745"/>
            <a:ext cx="10935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8ED4AA32-B0B9-6242-9252-4C74002CE2A0}"/>
              </a:ext>
            </a:extLst>
          </p:cNvPr>
          <p:cNvSpPr txBox="1"/>
          <p:nvPr userDrawn="1"/>
        </p:nvSpPr>
        <p:spPr>
          <a:xfrm>
            <a:off x="509047" y="1592634"/>
            <a:ext cx="1951348" cy="338554"/>
          </a:xfrm>
          <a:prstGeom prst="rect">
            <a:avLst/>
          </a:prstGeom>
          <a:noFill/>
        </p:spPr>
        <p:txBody>
          <a:bodyPr wrap="square" rtlCol="0">
            <a:spAutoFit/>
          </a:bodyPr>
          <a:lstStyle/>
          <a:p>
            <a:r>
              <a:rPr lang="nl-BE" sz="1600" b="0" i="0">
                <a:solidFill>
                  <a:schemeClr val="bg1"/>
                </a:solidFill>
                <a:latin typeface="Corbel" panose="020B0503020204020204" pitchFamily="34" charset="0"/>
              </a:rPr>
              <a:t>quote</a:t>
            </a:r>
          </a:p>
        </p:txBody>
      </p:sp>
      <p:sp>
        <p:nvSpPr>
          <p:cNvPr id="2" name="Rechthoek 1">
            <a:extLst>
              <a:ext uri="{FF2B5EF4-FFF2-40B4-BE49-F238E27FC236}">
                <a16:creationId xmlns:a16="http://schemas.microsoft.com/office/drawing/2014/main" id="{B971C6FD-7F72-8E47-AA1A-BB87B9F474FD}"/>
              </a:ext>
            </a:extLst>
          </p:cNvPr>
          <p:cNvSpPr/>
          <p:nvPr userDrawn="1"/>
        </p:nvSpPr>
        <p:spPr>
          <a:xfrm>
            <a:off x="1484721" y="2921999"/>
            <a:ext cx="2564091" cy="923329"/>
          </a:xfrm>
          <a:prstGeom prst="rect">
            <a:avLst/>
          </a:prstGeom>
          <a:solidFill>
            <a:srgbClr val="00A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15A1F20E-477F-C646-8C76-4B120C29F752}"/>
              </a:ext>
            </a:extLst>
          </p:cNvPr>
          <p:cNvSpPr/>
          <p:nvPr userDrawn="1"/>
        </p:nvSpPr>
        <p:spPr>
          <a:xfrm>
            <a:off x="8358433" y="2921999"/>
            <a:ext cx="2564091" cy="923329"/>
          </a:xfrm>
          <a:prstGeom prst="rect">
            <a:avLst/>
          </a:prstGeom>
          <a:solidFill>
            <a:srgbClr val="00A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5C7FE577-21EA-3949-8D91-48C3769E2F88}"/>
              </a:ext>
            </a:extLst>
          </p:cNvPr>
          <p:cNvSpPr txBox="1"/>
          <p:nvPr userDrawn="1"/>
        </p:nvSpPr>
        <p:spPr>
          <a:xfrm>
            <a:off x="1695257" y="3214386"/>
            <a:ext cx="1951348" cy="338554"/>
          </a:xfrm>
          <a:prstGeom prst="rect">
            <a:avLst/>
          </a:prstGeom>
          <a:noFill/>
        </p:spPr>
        <p:txBody>
          <a:bodyPr wrap="square" rtlCol="0">
            <a:spAutoFit/>
          </a:bodyPr>
          <a:lstStyle/>
          <a:p>
            <a:pPr algn="ctr"/>
            <a:r>
              <a:rPr lang="nl-BE" sz="1600" b="1" i="0">
                <a:solidFill>
                  <a:schemeClr val="bg1"/>
                </a:solidFill>
                <a:latin typeface="Corbel" panose="020B0503020204020204" pitchFamily="34" charset="0"/>
              </a:rPr>
              <a:t>TEXT</a:t>
            </a:r>
          </a:p>
        </p:txBody>
      </p:sp>
      <p:sp>
        <p:nvSpPr>
          <p:cNvPr id="16" name="Tekstvak 15">
            <a:extLst>
              <a:ext uri="{FF2B5EF4-FFF2-40B4-BE49-F238E27FC236}">
                <a16:creationId xmlns:a16="http://schemas.microsoft.com/office/drawing/2014/main" id="{ABD00C71-93EB-4A49-9E51-7A54ED455F33}"/>
              </a:ext>
            </a:extLst>
          </p:cNvPr>
          <p:cNvSpPr txBox="1"/>
          <p:nvPr userDrawn="1"/>
        </p:nvSpPr>
        <p:spPr>
          <a:xfrm>
            <a:off x="8579179" y="3214386"/>
            <a:ext cx="1951348" cy="338554"/>
          </a:xfrm>
          <a:prstGeom prst="rect">
            <a:avLst/>
          </a:prstGeom>
          <a:noFill/>
        </p:spPr>
        <p:txBody>
          <a:bodyPr wrap="square" rtlCol="0">
            <a:spAutoFit/>
          </a:bodyPr>
          <a:lstStyle/>
          <a:p>
            <a:pPr algn="ctr"/>
            <a:r>
              <a:rPr lang="nl-BE" sz="1600" b="1" i="0">
                <a:solidFill>
                  <a:schemeClr val="bg1"/>
                </a:solidFill>
                <a:latin typeface="Corbel" panose="020B0503020204020204" pitchFamily="34" charset="0"/>
              </a:rPr>
              <a:t>TEXT</a:t>
            </a:r>
          </a:p>
        </p:txBody>
      </p:sp>
      <p:sp>
        <p:nvSpPr>
          <p:cNvPr id="4" name="Rechthoek 3">
            <a:extLst>
              <a:ext uri="{FF2B5EF4-FFF2-40B4-BE49-F238E27FC236}">
                <a16:creationId xmlns:a16="http://schemas.microsoft.com/office/drawing/2014/main" id="{9E910392-C647-E34F-9FE1-0E9C851E43E2}"/>
              </a:ext>
            </a:extLst>
          </p:cNvPr>
          <p:cNvSpPr/>
          <p:nvPr userDrawn="1"/>
        </p:nvSpPr>
        <p:spPr>
          <a:xfrm>
            <a:off x="1484721" y="3845328"/>
            <a:ext cx="2564091" cy="2399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D618B60C-2D28-4D42-B8AA-E7AEF74C2568}"/>
              </a:ext>
            </a:extLst>
          </p:cNvPr>
          <p:cNvSpPr/>
          <p:nvPr userDrawn="1"/>
        </p:nvSpPr>
        <p:spPr>
          <a:xfrm>
            <a:off x="4048811" y="3845328"/>
            <a:ext cx="2564091" cy="2399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descr="Afbeelding met tafel, zitten, computer, houten&#10;&#10;Automatisch gegenereerde beschrijving">
            <a:extLst>
              <a:ext uri="{FF2B5EF4-FFF2-40B4-BE49-F238E27FC236}">
                <a16:creationId xmlns:a16="http://schemas.microsoft.com/office/drawing/2014/main" id="{FBD99F92-6F44-AF4D-9F66-7895250533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709"/>
          <a:stretch/>
        </p:blipFill>
        <p:spPr>
          <a:xfrm>
            <a:off x="4048810" y="3713912"/>
            <a:ext cx="2945879" cy="1475670"/>
          </a:xfrm>
          <a:prstGeom prst="rect">
            <a:avLst/>
          </a:prstGeom>
        </p:spPr>
      </p:pic>
      <p:sp>
        <p:nvSpPr>
          <p:cNvPr id="10" name="Rechthoek 9">
            <a:extLst>
              <a:ext uri="{FF2B5EF4-FFF2-40B4-BE49-F238E27FC236}">
                <a16:creationId xmlns:a16="http://schemas.microsoft.com/office/drawing/2014/main" id="{9651B718-E752-6D45-B657-F2BB494E3D27}"/>
              </a:ext>
            </a:extLst>
          </p:cNvPr>
          <p:cNvSpPr/>
          <p:nvPr userDrawn="1"/>
        </p:nvSpPr>
        <p:spPr>
          <a:xfrm>
            <a:off x="4048812" y="3317427"/>
            <a:ext cx="2564091" cy="527901"/>
          </a:xfrm>
          <a:prstGeom prst="rect">
            <a:avLst/>
          </a:prstGeom>
          <a:solidFill>
            <a:srgbClr val="00A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59EB5CB0-1064-784C-8A90-B842F421B3D5}"/>
              </a:ext>
            </a:extLst>
          </p:cNvPr>
          <p:cNvSpPr txBox="1"/>
          <p:nvPr userDrawn="1"/>
        </p:nvSpPr>
        <p:spPr>
          <a:xfrm>
            <a:off x="4355183" y="3428440"/>
            <a:ext cx="1951348" cy="338554"/>
          </a:xfrm>
          <a:prstGeom prst="rect">
            <a:avLst/>
          </a:prstGeom>
          <a:noFill/>
        </p:spPr>
        <p:txBody>
          <a:bodyPr wrap="square" rtlCol="0">
            <a:spAutoFit/>
          </a:bodyPr>
          <a:lstStyle/>
          <a:p>
            <a:pPr algn="ctr"/>
            <a:r>
              <a:rPr lang="nl-BE" sz="1600" b="1" i="0">
                <a:solidFill>
                  <a:schemeClr val="bg1"/>
                </a:solidFill>
                <a:latin typeface="Corbel" panose="020B0503020204020204" pitchFamily="34" charset="0"/>
              </a:rPr>
              <a:t>TEXT</a:t>
            </a:r>
          </a:p>
        </p:txBody>
      </p:sp>
      <p:pic>
        <p:nvPicPr>
          <p:cNvPr id="18" name="Afbeelding 17" descr="Afbeelding met tafel, zitten, computer, houten&#10;&#10;Automatisch gegenereerde beschrijving">
            <a:extLst>
              <a:ext uri="{FF2B5EF4-FFF2-40B4-BE49-F238E27FC236}">
                <a16:creationId xmlns:a16="http://schemas.microsoft.com/office/drawing/2014/main" id="{F98776E1-4ADE-3B4E-BEAD-1B5C5335E8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709"/>
          <a:stretch/>
        </p:blipFill>
        <p:spPr>
          <a:xfrm>
            <a:off x="8359217" y="3846075"/>
            <a:ext cx="2945879" cy="1475670"/>
          </a:xfrm>
          <a:prstGeom prst="rect">
            <a:avLst/>
          </a:prstGeom>
        </p:spPr>
      </p:pic>
    </p:spTree>
    <p:extLst>
      <p:ext uri="{BB962C8B-B14F-4D97-AF65-F5344CB8AC3E}">
        <p14:creationId xmlns:p14="http://schemas.microsoft.com/office/powerpoint/2010/main" val="66753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B2AB4DA-B89F-D34F-903E-C59FFA7E911B}"/>
              </a:ext>
            </a:extLst>
          </p:cNvPr>
          <p:cNvSpPr/>
          <p:nvPr userDrawn="1"/>
        </p:nvSpPr>
        <p:spPr bwMode="auto">
          <a:xfrm>
            <a:off x="0" y="0"/>
            <a:ext cx="3101418" cy="6858000"/>
          </a:xfrm>
          <a:prstGeom prst="rect">
            <a:avLst/>
          </a:prstGeom>
          <a:solidFill>
            <a:srgbClr val="292F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BF313FE0-7362-9748-8247-4A6D9356D0B3}"/>
              </a:ext>
            </a:extLst>
          </p:cNvPr>
          <p:cNvSpPr txBox="1"/>
          <p:nvPr userDrawn="1"/>
        </p:nvSpPr>
        <p:spPr>
          <a:xfrm>
            <a:off x="518475" y="4421173"/>
            <a:ext cx="4986779" cy="646331"/>
          </a:xfrm>
          <a:prstGeom prst="rect">
            <a:avLst/>
          </a:prstGeom>
          <a:noFill/>
        </p:spPr>
        <p:txBody>
          <a:bodyPr wrap="square" rtlCol="0">
            <a:spAutoFit/>
          </a:bodyPr>
          <a:lstStyle/>
          <a:p>
            <a:r>
              <a:rPr lang="nl-BE" sz="3600" b="1" i="0">
                <a:solidFill>
                  <a:schemeClr val="bg1"/>
                </a:solidFill>
                <a:latin typeface="Corbel" panose="020B0503020204020204" pitchFamily="34" charset="0"/>
              </a:rPr>
              <a:t>Title</a:t>
            </a:r>
          </a:p>
        </p:txBody>
      </p:sp>
      <p:cxnSp>
        <p:nvCxnSpPr>
          <p:cNvPr id="9" name="Rechte verbindingslijn 8">
            <a:extLst>
              <a:ext uri="{FF2B5EF4-FFF2-40B4-BE49-F238E27FC236}">
                <a16:creationId xmlns:a16="http://schemas.microsoft.com/office/drawing/2014/main" id="{2EB44404-199E-AB4C-9452-874D6F700AD1}"/>
              </a:ext>
            </a:extLst>
          </p:cNvPr>
          <p:cNvCxnSpPr/>
          <p:nvPr userDrawn="1"/>
        </p:nvCxnSpPr>
        <p:spPr>
          <a:xfrm>
            <a:off x="612742" y="4298626"/>
            <a:ext cx="10935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90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969D528-723C-204E-BC14-4A299A8661C9}"/>
              </a:ext>
            </a:extLst>
          </p:cNvPr>
          <p:cNvSpPr/>
          <p:nvPr userDrawn="1"/>
        </p:nvSpPr>
        <p:spPr bwMode="auto">
          <a:xfrm rot="5400000">
            <a:off x="2666999" y="-2667000"/>
            <a:ext cx="6858000" cy="12192002"/>
          </a:xfrm>
          <a:prstGeom prst="rect">
            <a:avLst/>
          </a:prstGeom>
          <a:solidFill>
            <a:srgbClr val="292F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5843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5E92F-3F23-6144-A432-84E4E7B919A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2E0C69F-7B34-964F-9970-A678805B17E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8CB8B39-F152-914A-A75F-1BDD5068457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9B0B4D3-3A88-1E4C-8800-7040385B956A}"/>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6" name="Tijdelijke aanduiding voor voettekst 5">
            <a:extLst>
              <a:ext uri="{FF2B5EF4-FFF2-40B4-BE49-F238E27FC236}">
                <a16:creationId xmlns:a16="http://schemas.microsoft.com/office/drawing/2014/main" id="{35DC643C-D344-E04E-BBB6-E414EDD12DB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E904AE7-5A2A-D442-AFC2-02C541EF3A6C}"/>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270177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D6A57-16BF-D040-B60D-C4E1C54FB60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251B809-66A4-364C-9C04-91D414EBF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B1A4B79-2D9A-9D4F-ABE1-B39156D434A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3EFDDF0-F6CC-DD4F-AB1F-3DA0FDB24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4AD285-ABBB-0E44-B468-4D49AFB3B00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EBE0E96-0832-1643-9274-0A00E0C41C0F}"/>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8" name="Tijdelijke aanduiding voor voettekst 7">
            <a:extLst>
              <a:ext uri="{FF2B5EF4-FFF2-40B4-BE49-F238E27FC236}">
                <a16:creationId xmlns:a16="http://schemas.microsoft.com/office/drawing/2014/main" id="{7C7C2722-DA1F-1249-997F-9FE47816249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4E0CF6D-8563-D04D-A38E-FF86AAF5E866}"/>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85281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ED824-8D04-2944-8BB1-04E81D52096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C300FC3-623E-3643-882B-3DD63E83B90C}"/>
              </a:ext>
            </a:extLst>
          </p:cNvPr>
          <p:cNvSpPr>
            <a:spLocks noGrp="1"/>
          </p:cNvSpPr>
          <p:nvPr>
            <p:ph type="dt" sz="half" idx="10"/>
          </p:nvPr>
        </p:nvSpPr>
        <p:spPr/>
        <p:txBody>
          <a:bodyPr/>
          <a:lstStyle/>
          <a:p>
            <a:fld id="{C52E72DC-8398-8143-B187-DE3448BFBA66}" type="datetimeFigureOut">
              <a:rPr lang="nl-BE" smtClean="0"/>
              <a:t>8/11/2022</a:t>
            </a:fld>
            <a:endParaRPr lang="nl-BE"/>
          </a:p>
        </p:txBody>
      </p:sp>
      <p:sp>
        <p:nvSpPr>
          <p:cNvPr id="4" name="Tijdelijke aanduiding voor voettekst 3">
            <a:extLst>
              <a:ext uri="{FF2B5EF4-FFF2-40B4-BE49-F238E27FC236}">
                <a16:creationId xmlns:a16="http://schemas.microsoft.com/office/drawing/2014/main" id="{4CBB73D7-F006-1B43-BFD1-E8228F576E2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79BA703-F15D-C040-B77B-B7D384CE5CFB}"/>
              </a:ext>
            </a:extLst>
          </p:cNvPr>
          <p:cNvSpPr>
            <a:spLocks noGrp="1"/>
          </p:cNvSpPr>
          <p:nvPr>
            <p:ph type="sldNum" sz="quarter" idx="12"/>
          </p:nvPr>
        </p:nvSpPr>
        <p:spPr/>
        <p:txBody>
          <a:bodyPr/>
          <a:lstStyle/>
          <a:p>
            <a:fld id="{B0E1FBC9-BE1D-2048-977B-33672064477F}" type="slidenum">
              <a:rPr lang="nl-BE" smtClean="0"/>
              <a:t>‹#›</a:t>
            </a:fld>
            <a:endParaRPr lang="nl-BE"/>
          </a:p>
        </p:txBody>
      </p:sp>
    </p:spTree>
    <p:extLst>
      <p:ext uri="{BB962C8B-B14F-4D97-AF65-F5344CB8AC3E}">
        <p14:creationId xmlns:p14="http://schemas.microsoft.com/office/powerpoint/2010/main" val="187953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7C16C17-EC86-8649-BC5D-E2BAF9756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AC8AA11-3312-304D-AB95-1A2D31EA9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D82D070-AC00-F64F-8355-3743D80B9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E72DC-8398-8143-B187-DE3448BFBA66}" type="datetimeFigureOut">
              <a:rPr lang="nl-BE" smtClean="0"/>
              <a:t>8/11/2022</a:t>
            </a:fld>
            <a:endParaRPr lang="nl-BE"/>
          </a:p>
        </p:txBody>
      </p:sp>
      <p:sp>
        <p:nvSpPr>
          <p:cNvPr id="5" name="Tijdelijke aanduiding voor voettekst 4">
            <a:extLst>
              <a:ext uri="{FF2B5EF4-FFF2-40B4-BE49-F238E27FC236}">
                <a16:creationId xmlns:a16="http://schemas.microsoft.com/office/drawing/2014/main" id="{39919E54-F96D-B444-A651-CFBEE5074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F8FEFCA5-0A2C-4147-8DAC-F6F7B59A9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1FBC9-BE1D-2048-977B-33672064477F}" type="slidenum">
              <a:rPr lang="nl-BE" smtClean="0"/>
              <a:t>‹#›</a:t>
            </a:fld>
            <a:endParaRPr lang="nl-BE"/>
          </a:p>
        </p:txBody>
      </p:sp>
    </p:spTree>
    <p:extLst>
      <p:ext uri="{BB962C8B-B14F-4D97-AF65-F5344CB8AC3E}">
        <p14:creationId xmlns:p14="http://schemas.microsoft.com/office/powerpoint/2010/main" val="669852038"/>
      </p:ext>
    </p:extLst>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88"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173AF-9998-4154-B0E2-0AF62989F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3840A9-2E3E-4465-859D-EE3531643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29073E-2C6F-4136-975D-E49CF1253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70628-29B5-4048-989B-09C25F9BA214}" type="datetimeFigureOut">
              <a:rPr lang="en-GB" smtClean="0"/>
              <a:t>08/11/2022</a:t>
            </a:fld>
            <a:endParaRPr lang="en-GB"/>
          </a:p>
        </p:txBody>
      </p:sp>
      <p:sp>
        <p:nvSpPr>
          <p:cNvPr id="5" name="Footer Placeholder 4">
            <a:extLst>
              <a:ext uri="{FF2B5EF4-FFF2-40B4-BE49-F238E27FC236}">
                <a16:creationId xmlns:a16="http://schemas.microsoft.com/office/drawing/2014/main" id="{BAB9825B-CF6C-4D8E-A1B4-4FF6BBF1F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DFA5C4-09E6-4B05-8AAE-4484D0A75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16E8C-B724-43B7-B378-3C41BD67CA09}" type="slidenum">
              <a:rPr lang="en-GB" smtClean="0"/>
              <a:t>‹#›</a:t>
            </a:fld>
            <a:endParaRPr lang="en-GB"/>
          </a:p>
        </p:txBody>
      </p:sp>
    </p:spTree>
    <p:extLst>
      <p:ext uri="{BB962C8B-B14F-4D97-AF65-F5344CB8AC3E}">
        <p14:creationId xmlns:p14="http://schemas.microsoft.com/office/powerpoint/2010/main" val="41065021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descr="Afbeelding met persoon, tafel, zitten, kind&#10;&#10;Automatisch gegenereerde beschrijving">
            <a:extLst>
              <a:ext uri="{FF2B5EF4-FFF2-40B4-BE49-F238E27FC236}">
                <a16:creationId xmlns:a16="http://schemas.microsoft.com/office/drawing/2014/main" id="{3C3A08ED-13D2-0E49-B660-F0F6C45DE877}"/>
              </a:ext>
            </a:extLst>
          </p:cNvPr>
          <p:cNvPicPr>
            <a:picLocks noChangeAspect="1"/>
          </p:cNvPicPr>
          <p:nvPr/>
        </p:nvPicPr>
        <p:blipFill>
          <a:blip r:embed="rId3"/>
          <a:stretch>
            <a:fillRect/>
          </a:stretch>
        </p:blipFill>
        <p:spPr>
          <a:xfrm>
            <a:off x="-1524" y="-208955"/>
            <a:ext cx="12192000" cy="813086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hthoek 5">
            <a:extLst>
              <a:ext uri="{FF2B5EF4-FFF2-40B4-BE49-F238E27FC236}">
                <a16:creationId xmlns:a16="http://schemas.microsoft.com/office/drawing/2014/main" id="{93ABC3A1-F62E-664E-92F7-9879FE68D6CE}"/>
              </a:ext>
            </a:extLst>
          </p:cNvPr>
          <p:cNvSpPr/>
          <p:nvPr/>
        </p:nvSpPr>
        <p:spPr bwMode="auto">
          <a:xfrm>
            <a:off x="-1523" y="-208955"/>
            <a:ext cx="12193524" cy="8130868"/>
          </a:xfrm>
          <a:prstGeom prst="rect">
            <a:avLst/>
          </a:prstGeom>
          <a:solidFill>
            <a:srgbClr val="FCFEF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extBox 1">
            <a:extLst>
              <a:ext uri="{FF2B5EF4-FFF2-40B4-BE49-F238E27FC236}">
                <a16:creationId xmlns:a16="http://schemas.microsoft.com/office/drawing/2014/main" id="{1F310D3B-0DFD-EA4B-A52C-301571451C6C}"/>
              </a:ext>
            </a:extLst>
          </p:cNvPr>
          <p:cNvSpPr txBox="1"/>
          <p:nvPr/>
        </p:nvSpPr>
        <p:spPr>
          <a:xfrm>
            <a:off x="5143694" y="697868"/>
            <a:ext cx="6047683" cy="1288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lnSpc>
                <a:spcPct val="80000"/>
              </a:lnSpc>
            </a:pPr>
            <a:r>
              <a:rPr lang="en-US" sz="4800" b="1" dirty="0">
                <a:latin typeface="Corbel" panose="020B0503020204020204" pitchFamily="34" charset="0"/>
                <a:ea typeface="Roboto Bk" pitchFamily="2" charset="0"/>
              </a:rPr>
              <a:t>Relevant skills </a:t>
            </a:r>
          </a:p>
          <a:p>
            <a:pPr rtl="0" fontAlgn="base">
              <a:lnSpc>
                <a:spcPct val="80000"/>
              </a:lnSpc>
            </a:pPr>
            <a:r>
              <a:rPr lang="en-US" sz="4800" b="1" dirty="0">
                <a:latin typeface="Corbel" panose="020B0503020204020204" pitchFamily="34" charset="0"/>
                <a:ea typeface="Roboto Bk" pitchFamily="2" charset="0"/>
              </a:rPr>
              <a:t>for all</a:t>
            </a:r>
          </a:p>
        </p:txBody>
      </p:sp>
      <p:sp>
        <p:nvSpPr>
          <p:cNvPr id="13" name="Rechthoek 12">
            <a:extLst>
              <a:ext uri="{FF2B5EF4-FFF2-40B4-BE49-F238E27FC236}">
                <a16:creationId xmlns:a16="http://schemas.microsoft.com/office/drawing/2014/main" id="{2C8B79EE-3F6B-154E-A89B-A07CF18DCBAE}"/>
              </a:ext>
            </a:extLst>
          </p:cNvPr>
          <p:cNvSpPr/>
          <p:nvPr/>
        </p:nvSpPr>
        <p:spPr bwMode="auto">
          <a:xfrm>
            <a:off x="1459491" y="716957"/>
            <a:ext cx="3283541" cy="1433384"/>
          </a:xfrm>
          <a:prstGeom prst="rect">
            <a:avLst/>
          </a:prstGeom>
          <a:solidFill>
            <a:srgbClr val="BF2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999"/>
              </a:lnSpc>
              <a:defRPr/>
            </a:pPr>
            <a:endParaRPr lang="nl-NL" sz="1600" dirty="0">
              <a:solidFill>
                <a:schemeClr val="bg1"/>
              </a:solidFill>
              <a:latin typeface="Corbel" panose="020B0503020204020204" pitchFamily="34" charset="0"/>
            </a:endParaRPr>
          </a:p>
        </p:txBody>
      </p:sp>
      <p:pic>
        <p:nvPicPr>
          <p:cNvPr id="14" name="Afbeelding 13" descr="Afbeelding met tekst&#10;&#10;Automatisch gegenereerde beschrijving">
            <a:extLst>
              <a:ext uri="{FF2B5EF4-FFF2-40B4-BE49-F238E27FC236}">
                <a16:creationId xmlns:a16="http://schemas.microsoft.com/office/drawing/2014/main" id="{A7327C8D-FE00-624D-8E1F-63C736E0C8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860153" y="914570"/>
            <a:ext cx="2426172" cy="1038158"/>
          </a:xfrm>
          <a:prstGeom prst="rect">
            <a:avLst/>
          </a:prstGeom>
        </p:spPr>
      </p:pic>
      <p:sp>
        <p:nvSpPr>
          <p:cNvPr id="19" name="Rechthoek 18">
            <a:extLst>
              <a:ext uri="{FF2B5EF4-FFF2-40B4-BE49-F238E27FC236}">
                <a16:creationId xmlns:a16="http://schemas.microsoft.com/office/drawing/2014/main" id="{0CB6F1C5-EF74-AD42-8C22-0540E98BD6BD}"/>
              </a:ext>
            </a:extLst>
          </p:cNvPr>
          <p:cNvSpPr/>
          <p:nvPr/>
        </p:nvSpPr>
        <p:spPr bwMode="auto">
          <a:xfrm>
            <a:off x="1459491" y="5738615"/>
            <a:ext cx="5364970" cy="141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&lt;</a:t>
            </a:r>
          </a:p>
        </p:txBody>
      </p:sp>
      <p:pic>
        <p:nvPicPr>
          <p:cNvPr id="16" name="Picture 11" descr="Logo, company name&#10;&#10;Description automatically generated">
            <a:extLst>
              <a:ext uri="{FF2B5EF4-FFF2-40B4-BE49-F238E27FC236}">
                <a16:creationId xmlns:a16="http://schemas.microsoft.com/office/drawing/2014/main" id="{6186125E-B699-1E4E-9B19-83D340D594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08704" y="6350575"/>
            <a:ext cx="4283477" cy="551574"/>
          </a:xfrm>
          <a:prstGeom prst="rect">
            <a:avLst/>
          </a:prstGeom>
        </p:spPr>
      </p:pic>
      <p:sp>
        <p:nvSpPr>
          <p:cNvPr id="26" name="Rechthoek 25">
            <a:extLst>
              <a:ext uri="{FF2B5EF4-FFF2-40B4-BE49-F238E27FC236}">
                <a16:creationId xmlns:a16="http://schemas.microsoft.com/office/drawing/2014/main" id="{93AEB796-49F5-EF49-8903-4CC4C307B9EF}"/>
              </a:ext>
            </a:extLst>
          </p:cNvPr>
          <p:cNvSpPr/>
          <p:nvPr/>
        </p:nvSpPr>
        <p:spPr bwMode="auto">
          <a:xfrm>
            <a:off x="7149108" y="5738615"/>
            <a:ext cx="3345309" cy="141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&lt;</a:t>
            </a:r>
          </a:p>
        </p:txBody>
      </p:sp>
      <p:sp>
        <p:nvSpPr>
          <p:cNvPr id="18" name="TextBox 2">
            <a:extLst>
              <a:ext uri="{FF2B5EF4-FFF2-40B4-BE49-F238E27FC236}">
                <a16:creationId xmlns:a16="http://schemas.microsoft.com/office/drawing/2014/main" id="{A829D351-6A2E-BE4A-95E0-80D65F427458}"/>
              </a:ext>
            </a:extLst>
          </p:cNvPr>
          <p:cNvSpPr txBox="1"/>
          <p:nvPr/>
        </p:nvSpPr>
        <p:spPr bwMode="auto">
          <a:xfrm>
            <a:off x="8375572" y="5984573"/>
            <a:ext cx="1125144" cy="246221"/>
          </a:xfrm>
          <a:prstGeom prst="rect">
            <a:avLst/>
          </a:prstGeom>
          <a:noFill/>
        </p:spPr>
        <p:txBody>
          <a:bodyPr wrap="square" lIns="91440" tIns="45720" rIns="91440" bIns="45720" rtlCol="0" anchor="t">
            <a:spAutoFit/>
          </a:bodyPr>
          <a:lstStyle/>
          <a:p>
            <a:r>
              <a:rPr lang="fr-BE" sz="1000" b="1" dirty="0">
                <a:solidFill>
                  <a:schemeClr val="tx1">
                    <a:lumMod val="85000"/>
                    <a:lumOff val="15000"/>
                  </a:schemeClr>
                </a:solidFill>
                <a:latin typeface="Corbel"/>
              </a:rPr>
              <a:t>Co-</a:t>
            </a:r>
            <a:r>
              <a:rPr lang="fr-BE" sz="1000" b="1" dirty="0" err="1">
                <a:solidFill>
                  <a:schemeClr val="tx1">
                    <a:lumMod val="85000"/>
                    <a:lumOff val="15000"/>
                  </a:schemeClr>
                </a:solidFill>
                <a:latin typeface="Corbel"/>
              </a:rPr>
              <a:t>funded</a:t>
            </a:r>
            <a:r>
              <a:rPr lang="fr-BE" sz="1000" b="1">
                <a:solidFill>
                  <a:schemeClr val="tx1">
                    <a:lumMod val="85000"/>
                    <a:lumOff val="15000"/>
                  </a:schemeClr>
                </a:solidFill>
                <a:latin typeface="Corbel"/>
              </a:rPr>
              <a:t> by</a:t>
            </a:r>
          </a:p>
        </p:txBody>
      </p:sp>
      <p:pic>
        <p:nvPicPr>
          <p:cNvPr id="15" name="Picture 5" descr="Logo&#10;&#10;Description automatically generated">
            <a:extLst>
              <a:ext uri="{FF2B5EF4-FFF2-40B4-BE49-F238E27FC236}">
                <a16:creationId xmlns:a16="http://schemas.microsoft.com/office/drawing/2014/main" id="{A11EF27C-BEF0-E843-A2E6-72CB5C290B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798" b="-1540"/>
          <a:stretch/>
        </p:blipFill>
        <p:spPr>
          <a:xfrm>
            <a:off x="8123386" y="6396182"/>
            <a:ext cx="1629517" cy="415557"/>
          </a:xfrm>
          <a:prstGeom prst="rect">
            <a:avLst/>
          </a:prstGeom>
        </p:spPr>
      </p:pic>
      <p:sp>
        <p:nvSpPr>
          <p:cNvPr id="31" name="Tekstvak 30">
            <a:extLst>
              <a:ext uri="{FF2B5EF4-FFF2-40B4-BE49-F238E27FC236}">
                <a16:creationId xmlns:a16="http://schemas.microsoft.com/office/drawing/2014/main" id="{217C8E48-FF59-6642-ACA4-DC2989EE87A3}"/>
              </a:ext>
            </a:extLst>
          </p:cNvPr>
          <p:cNvSpPr txBox="1"/>
          <p:nvPr/>
        </p:nvSpPr>
        <p:spPr>
          <a:xfrm>
            <a:off x="5143694" y="1840090"/>
            <a:ext cx="3576576" cy="369332"/>
          </a:xfrm>
          <a:prstGeom prst="rect">
            <a:avLst/>
          </a:prstGeom>
          <a:noFill/>
        </p:spPr>
        <p:txBody>
          <a:bodyPr wrap="square" rtlCol="0">
            <a:spAutoFit/>
          </a:bodyPr>
          <a:lstStyle/>
          <a:p>
            <a:r>
              <a:rPr lang="nl-BE">
                <a:solidFill>
                  <a:schemeClr val="tx1">
                    <a:lumMod val="50000"/>
                    <a:lumOff val="50000"/>
                  </a:schemeClr>
                </a:solidFill>
              </a:rPr>
              <a:t>Vocational Education &amp; Training</a:t>
            </a:r>
          </a:p>
        </p:txBody>
      </p:sp>
      <p:sp>
        <p:nvSpPr>
          <p:cNvPr id="17" name="TextBox 2">
            <a:extLst>
              <a:ext uri="{FF2B5EF4-FFF2-40B4-BE49-F238E27FC236}">
                <a16:creationId xmlns:a16="http://schemas.microsoft.com/office/drawing/2014/main" id="{026139E7-56A3-3145-92E6-E8D1518CDA7C}"/>
              </a:ext>
            </a:extLst>
          </p:cNvPr>
          <p:cNvSpPr txBox="1"/>
          <p:nvPr/>
        </p:nvSpPr>
        <p:spPr bwMode="auto">
          <a:xfrm>
            <a:off x="3520137" y="5974985"/>
            <a:ext cx="1125144" cy="246221"/>
          </a:xfrm>
          <a:prstGeom prst="rect">
            <a:avLst/>
          </a:prstGeom>
          <a:noFill/>
        </p:spPr>
        <p:txBody>
          <a:bodyPr wrap="square" lIns="91440" tIns="45720" rIns="91440" bIns="45720" rtlCol="0" anchor="t">
            <a:spAutoFit/>
          </a:bodyPr>
          <a:lstStyle/>
          <a:p>
            <a:r>
              <a:rPr lang="fr-BE" sz="1000" b="1" err="1">
                <a:solidFill>
                  <a:schemeClr val="tx1">
                    <a:lumMod val="85000"/>
                    <a:lumOff val="15000"/>
                  </a:schemeClr>
                </a:solidFill>
                <a:latin typeface="Corbel"/>
              </a:rPr>
              <a:t>Implemented</a:t>
            </a:r>
            <a:r>
              <a:rPr lang="fr-BE" sz="1000" b="1">
                <a:solidFill>
                  <a:schemeClr val="tx1">
                    <a:lumMod val="85000"/>
                    <a:lumOff val="15000"/>
                  </a:schemeClr>
                </a:solidFill>
                <a:latin typeface="Corbel"/>
              </a:rPr>
              <a:t> by</a:t>
            </a:r>
          </a:p>
        </p:txBody>
      </p:sp>
      <p:sp>
        <p:nvSpPr>
          <p:cNvPr id="2" name="TextBox 1">
            <a:extLst>
              <a:ext uri="{FF2B5EF4-FFF2-40B4-BE49-F238E27FC236}">
                <a16:creationId xmlns:a16="http://schemas.microsoft.com/office/drawing/2014/main" id="{D5E876F6-8D79-41B0-A543-09BFDE2AB6E2}"/>
              </a:ext>
            </a:extLst>
          </p:cNvPr>
          <p:cNvSpPr txBox="1"/>
          <p:nvPr/>
        </p:nvSpPr>
        <p:spPr>
          <a:xfrm>
            <a:off x="1365738" y="2907034"/>
            <a:ext cx="9460523" cy="2308324"/>
          </a:xfrm>
          <a:prstGeom prst="rect">
            <a:avLst/>
          </a:prstGeom>
          <a:noFill/>
        </p:spPr>
        <p:txBody>
          <a:bodyPr wrap="square" rtlCol="0">
            <a:spAutoFit/>
          </a:bodyPr>
          <a:lstStyle/>
          <a:p>
            <a:pPr algn="ctr"/>
            <a:r>
              <a:rPr lang="en-GB" sz="3200" b="1" dirty="0">
                <a:solidFill>
                  <a:srgbClr val="002060"/>
                </a:solidFill>
                <a:latin typeface="Corbel" panose="020B0503020204020204" pitchFamily="34" charset="0"/>
              </a:rPr>
              <a:t>VET TOOLBOX II in  MALAWI</a:t>
            </a:r>
          </a:p>
          <a:p>
            <a:pPr algn="ctr"/>
            <a:endParaRPr lang="en-GB" sz="2800" dirty="0">
              <a:solidFill>
                <a:srgbClr val="002060"/>
              </a:solidFill>
              <a:latin typeface="Corbel" panose="020B0503020204020204" pitchFamily="34" charset="0"/>
            </a:endParaRPr>
          </a:p>
          <a:p>
            <a:pPr algn="ctr"/>
            <a:r>
              <a:rPr lang="en-GB" sz="2800" dirty="0">
                <a:solidFill>
                  <a:srgbClr val="002060"/>
                </a:solidFill>
                <a:latin typeface="Corbel" panose="020B0503020204020204" pitchFamily="34" charset="0"/>
              </a:rPr>
              <a:t>Project Briefing</a:t>
            </a:r>
          </a:p>
          <a:p>
            <a:pPr algn="ctr"/>
            <a:endParaRPr lang="en-GB" sz="2800" dirty="0">
              <a:solidFill>
                <a:srgbClr val="002060"/>
              </a:solidFill>
              <a:latin typeface="Corbel" panose="020B0503020204020204" pitchFamily="34" charset="0"/>
            </a:endParaRPr>
          </a:p>
          <a:p>
            <a:pPr algn="ctr"/>
            <a:r>
              <a:rPr lang="en-GB" sz="2800" dirty="0">
                <a:solidFill>
                  <a:srgbClr val="002060"/>
                </a:solidFill>
                <a:latin typeface="Corbel" panose="020B0503020204020204" pitchFamily="34" charset="0"/>
              </a:rPr>
              <a:t>9</a:t>
            </a:r>
            <a:r>
              <a:rPr lang="en-GB" sz="2800" baseline="30000" dirty="0">
                <a:solidFill>
                  <a:srgbClr val="002060"/>
                </a:solidFill>
                <a:latin typeface="Corbel" panose="020B0503020204020204" pitchFamily="34" charset="0"/>
              </a:rPr>
              <a:t>th</a:t>
            </a:r>
            <a:r>
              <a:rPr lang="en-GB" sz="2800" dirty="0">
                <a:solidFill>
                  <a:srgbClr val="002060"/>
                </a:solidFill>
                <a:latin typeface="Corbel" panose="020B0503020204020204" pitchFamily="34" charset="0"/>
              </a:rPr>
              <a:t> November 2022</a:t>
            </a:r>
          </a:p>
        </p:txBody>
      </p:sp>
    </p:spTree>
    <p:extLst>
      <p:ext uri="{BB962C8B-B14F-4D97-AF65-F5344CB8AC3E}">
        <p14:creationId xmlns:p14="http://schemas.microsoft.com/office/powerpoint/2010/main" val="83776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0" y="1243720"/>
            <a:ext cx="12192000" cy="5772515"/>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828582" y="1784432"/>
            <a:ext cx="10194093" cy="5138073"/>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To undertake desk research and scoping to long-list then shortlist the projects in </a:t>
            </a:r>
            <a:r>
              <a:rPr lang="en-GB" dirty="0">
                <a:solidFill>
                  <a:srgbClr val="FF0000"/>
                </a:solidFill>
                <a:latin typeface="Corbel" panose="020B0503020204020204" pitchFamily="34" charset="0"/>
                <a:ea typeface="Calibri" panose="020F0502020204030204" pitchFamily="34" charset="0"/>
                <a:cs typeface="Times New Roman" panose="02020603050405020304" pitchFamily="18" charset="0"/>
              </a:rPr>
              <a:t>Malawi</a:t>
            </a:r>
            <a:r>
              <a:rPr lang="en-GB" dirty="0">
                <a:latin typeface="Corbel" panose="020B0503020204020204" pitchFamily="34" charset="0"/>
                <a:ea typeface="Calibri" panose="020F0502020204030204" pitchFamily="34" charset="0"/>
                <a:cs typeface="Times New Roman" panose="02020603050405020304" pitchFamily="18" charset="0"/>
              </a:rPr>
              <a:t> most likely to deliver maximum local impact, particularly as regards decent job creation, on the basis of objective consideration of the evidence</a:t>
            </a: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Three projects shortlisted and presented to the National Advisory Board in </a:t>
            </a:r>
            <a:r>
              <a:rPr lang="en-GB" dirty="0">
                <a:solidFill>
                  <a:srgbClr val="FF0000"/>
                </a:solidFill>
                <a:latin typeface="Corbel" panose="020B0503020204020204" pitchFamily="34" charset="0"/>
                <a:ea typeface="Calibri" panose="020F0502020204030204" pitchFamily="34" charset="0"/>
                <a:cs typeface="Times New Roman" panose="02020603050405020304" pitchFamily="18" charset="0"/>
              </a:rPr>
              <a:t>April 2022:</a:t>
            </a:r>
          </a:p>
          <a:p>
            <a:pPr marL="742950" lvl="1" indent="-285750">
              <a:lnSpc>
                <a:spcPct val="115000"/>
              </a:lnSpc>
              <a:spcAft>
                <a:spcPts val="800"/>
              </a:spcAft>
              <a:buFont typeface="Arial" panose="020B0604020202020204" pitchFamily="34" charset="0"/>
              <a:buChar char="•"/>
            </a:pPr>
            <a:r>
              <a:rPr lang="en-GB" dirty="0">
                <a:solidFill>
                  <a:srgbClr val="FF0000"/>
                </a:solidFill>
                <a:latin typeface="Corbel" panose="020B0503020204020204" pitchFamily="34" charset="0"/>
                <a:ea typeface="Calibri" panose="020F0502020204030204" pitchFamily="34" charset="0"/>
                <a:cs typeface="Arial" panose="020B0604020202020204" pitchFamily="34" charset="0"/>
              </a:rPr>
              <a:t>Shire Valley Transformation Programme</a:t>
            </a:r>
            <a:endParaRPr lang="en-GB" sz="1800" dirty="0">
              <a:solidFill>
                <a:srgbClr val="FF0000"/>
              </a:solidFill>
              <a:effectLst/>
              <a:latin typeface="Corbel" panose="020B0503020204020204" pitchFamily="34" charset="0"/>
              <a:ea typeface="Calibri" panose="020F050202020403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pPr>
            <a:r>
              <a:rPr lang="en-GB" dirty="0">
                <a:solidFill>
                  <a:srgbClr val="FF0000"/>
                </a:solidFill>
                <a:latin typeface="Corbel" panose="020B0503020204020204" pitchFamily="34" charset="0"/>
                <a:ea typeface="Calibri" panose="020F0502020204030204" pitchFamily="34" charset="0"/>
                <a:cs typeface="Arial" panose="020B0604020202020204" pitchFamily="34" charset="0"/>
              </a:rPr>
              <a:t>Malawi Mozambique Interconnector</a:t>
            </a:r>
            <a:r>
              <a:rPr lang="en-GB" sz="1800" dirty="0">
                <a:solidFill>
                  <a:srgbClr val="FF0000"/>
                </a:solidFill>
                <a:effectLst/>
                <a:latin typeface="Corbel" panose="020B0503020204020204" pitchFamily="34" charset="0"/>
                <a:ea typeface="Calibri" panose="020F0502020204030204" pitchFamily="34" charset="0"/>
                <a:cs typeface="Arial" panose="020B0604020202020204" pitchFamily="34" charset="0"/>
              </a:rPr>
              <a:t> Project </a:t>
            </a:r>
          </a:p>
          <a:p>
            <a:pPr marL="742950" lvl="1" indent="-285750">
              <a:lnSpc>
                <a:spcPct val="115000"/>
              </a:lnSpc>
              <a:spcAft>
                <a:spcPts val="800"/>
              </a:spcAft>
              <a:buFont typeface="Arial" panose="020B0604020202020204" pitchFamily="34" charset="0"/>
              <a:buChar char="•"/>
            </a:pPr>
            <a:r>
              <a:rPr lang="en-GB" dirty="0" err="1">
                <a:solidFill>
                  <a:srgbClr val="FF0000"/>
                </a:solidFill>
                <a:latin typeface="Corbel" panose="020B0503020204020204" pitchFamily="34" charset="0"/>
                <a:ea typeface="Calibri" panose="020F0502020204030204" pitchFamily="34" charset="0"/>
                <a:cs typeface="Arial" panose="020B0604020202020204" pitchFamily="34" charset="0"/>
              </a:rPr>
              <a:t>Nacala</a:t>
            </a:r>
            <a:r>
              <a:rPr lang="en-GB" dirty="0">
                <a:solidFill>
                  <a:srgbClr val="FF0000"/>
                </a:solidFill>
                <a:latin typeface="Corbel" panose="020B0503020204020204" pitchFamily="34" charset="0"/>
                <a:ea typeface="Calibri" panose="020F0502020204030204" pitchFamily="34" charset="0"/>
                <a:cs typeface="Arial" panose="020B0604020202020204" pitchFamily="34" charset="0"/>
              </a:rPr>
              <a:t> Corridor Road</a:t>
            </a:r>
            <a:r>
              <a:rPr lang="en-GB" sz="1800" dirty="0">
                <a:solidFill>
                  <a:srgbClr val="FF0000"/>
                </a:solidFill>
                <a:effectLst/>
                <a:latin typeface="Corbel" panose="020B0503020204020204" pitchFamily="34" charset="0"/>
                <a:ea typeface="Calibri" panose="020F0502020204030204" pitchFamily="34" charset="0"/>
                <a:cs typeface="Arial" panose="020B0604020202020204" pitchFamily="34" charset="0"/>
              </a:rPr>
              <a:t> Project</a:t>
            </a:r>
            <a:endParaRPr lang="en-GB" dirty="0">
              <a:solidFill>
                <a:srgbClr val="FF0000"/>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All three projects approved to be stress tested in Opportunities Exploration work and no alternative projects put forward</a:t>
            </a: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968713"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Opportunities Mapping - Overview</a:t>
            </a:r>
            <a:endParaRPr lang="nl-BE" sz="3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408642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Oval 5">
            <a:extLst>
              <a:ext uri="{FF2B5EF4-FFF2-40B4-BE49-F238E27FC236}">
                <a16:creationId xmlns:a16="http://schemas.microsoft.com/office/drawing/2014/main" id="{70B50579-D15F-47A5-84F5-5C4016EF3A79}"/>
              </a:ext>
            </a:extLst>
          </p:cNvPr>
          <p:cNvSpPr/>
          <p:nvPr/>
        </p:nvSpPr>
        <p:spPr>
          <a:xfrm>
            <a:off x="5548682" y="2521087"/>
            <a:ext cx="1180310" cy="1180310"/>
          </a:xfrm>
          <a:prstGeom prst="ellipse">
            <a:avLst/>
          </a:prstGeom>
          <a:solidFill>
            <a:srgbClr val="FF9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ar on road icon on white background Royalty Free Vector">
            <a:extLst>
              <a:ext uri="{FF2B5EF4-FFF2-40B4-BE49-F238E27FC236}">
                <a16:creationId xmlns:a16="http://schemas.microsoft.com/office/drawing/2014/main" id="{3B65F82D-C1CF-4192-833A-D5DA9BD07555}"/>
              </a:ext>
            </a:extLst>
          </p:cNvPr>
          <p:cNvPicPr>
            <a:picLocks noChangeAspect="1" noChangeArrowheads="1"/>
          </p:cNvPicPr>
          <p:nvPr/>
        </p:nvPicPr>
        <p:blipFill rotWithShape="1">
          <a:blip r:embed="rId2">
            <a:duotone>
              <a:prstClr val="black"/>
              <a:srgbClr val="BA0265">
                <a:tint val="45000"/>
                <a:satMod val="400000"/>
              </a:srgbClr>
            </a:duotone>
            <a:extLst>
              <a:ext uri="{28A0092B-C50C-407E-A947-70E740481C1C}">
                <a14:useLocalDpi xmlns:a14="http://schemas.microsoft.com/office/drawing/2010/main" val="0"/>
              </a:ext>
            </a:extLst>
          </a:blip>
          <a:srcRect b="8687"/>
          <a:stretch/>
        </p:blipFill>
        <p:spPr bwMode="auto">
          <a:xfrm>
            <a:off x="9252021" y="2536512"/>
            <a:ext cx="1071589" cy="105550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7" name="Rechthoek 16">
            <a:extLst>
              <a:ext uri="{FF2B5EF4-FFF2-40B4-BE49-F238E27FC236}">
                <a16:creationId xmlns:a16="http://schemas.microsoft.com/office/drawing/2014/main" id="{D68A0FF6-D99D-E945-B0A2-3D02BD3F78B0}"/>
              </a:ext>
            </a:extLst>
          </p:cNvPr>
          <p:cNvSpPr/>
          <p:nvPr/>
        </p:nvSpPr>
        <p:spPr bwMode="auto">
          <a:xfrm>
            <a:off x="0" y="-9481"/>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kstvak 19">
            <a:extLst>
              <a:ext uri="{FF2B5EF4-FFF2-40B4-BE49-F238E27FC236}">
                <a16:creationId xmlns:a16="http://schemas.microsoft.com/office/drawing/2014/main" id="{B2B6AFC5-A7F1-1641-9AC3-06051394A843}"/>
              </a:ext>
            </a:extLst>
          </p:cNvPr>
          <p:cNvSpPr txBox="1"/>
          <p:nvPr/>
        </p:nvSpPr>
        <p:spPr bwMode="auto">
          <a:xfrm>
            <a:off x="432376" y="417229"/>
            <a:ext cx="5808787" cy="523220"/>
          </a:xfrm>
          <a:prstGeom prst="rect">
            <a:avLst/>
          </a:prstGeom>
          <a:noFill/>
        </p:spPr>
        <p:txBody>
          <a:bodyPr wrap="square" rtlCol="0">
            <a:spAutoFit/>
          </a:bodyPr>
          <a:lstStyle/>
          <a:p>
            <a:r>
              <a:rPr lang="en-US" sz="2800" b="1" dirty="0">
                <a:solidFill>
                  <a:schemeClr val="bg1"/>
                </a:solidFill>
                <a:latin typeface="Corbel" panose="020B0503020204020204" pitchFamily="34" charset="0"/>
              </a:rPr>
              <a:t>Opportunities Exploration Overview</a:t>
            </a:r>
            <a:endParaRPr lang="nl-BE" sz="2800" b="1" dirty="0">
              <a:solidFill>
                <a:schemeClr val="bg1"/>
              </a:solidFill>
              <a:latin typeface="Corbel" panose="020B0503020204020204" pitchFamily="34" charset="0"/>
            </a:endParaRPr>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cxnSp>
        <p:nvCxnSpPr>
          <p:cNvPr id="14" name="Connecteur droit 21"/>
          <p:cNvCxnSpPr>
            <a:cxnSpLocks/>
          </p:cNvCxnSpPr>
          <p:nvPr/>
        </p:nvCxnSpPr>
        <p:spPr bwMode="auto">
          <a:xfrm>
            <a:off x="639915" y="1630718"/>
            <a:ext cx="0" cy="777240"/>
          </a:xfrm>
          <a:prstGeom prst="line">
            <a:avLst/>
          </a:prstGeom>
          <a:ln w="38100">
            <a:solidFill>
              <a:srgbClr val="BF2A79"/>
            </a:solidFill>
          </a:ln>
        </p:spPr>
        <p:style>
          <a:lnRef idx="1">
            <a:schemeClr val="accent1"/>
          </a:lnRef>
          <a:fillRef idx="0">
            <a:schemeClr val="accent1"/>
          </a:fillRef>
          <a:effectRef idx="0">
            <a:schemeClr val="accent1"/>
          </a:effectRef>
          <a:fontRef idx="minor">
            <a:schemeClr val="tx1"/>
          </a:fontRef>
        </p:style>
      </p:cxnSp>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Rechthoek 18">
            <a:extLst>
              <a:ext uri="{FF2B5EF4-FFF2-40B4-BE49-F238E27FC236}">
                <a16:creationId xmlns:a16="http://schemas.microsoft.com/office/drawing/2014/main" id="{E9F53693-B082-4DAF-AE2A-DE129E491E67}"/>
              </a:ext>
            </a:extLst>
          </p:cNvPr>
          <p:cNvSpPr/>
          <p:nvPr/>
        </p:nvSpPr>
        <p:spPr bwMode="auto">
          <a:xfrm>
            <a:off x="639915" y="1458678"/>
            <a:ext cx="10997846" cy="1103608"/>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nl-BE" dirty="0">
                <a:solidFill>
                  <a:schemeClr val="tx1">
                    <a:lumMod val="85000"/>
                    <a:lumOff val="15000"/>
                  </a:schemeClr>
                </a:solidFill>
                <a:latin typeface="Corbel" panose="020B0503020204020204" pitchFamily="34" charset="0"/>
              </a:rPr>
              <a:t>A supply side analysis was conducted to ascertain which of the pre-selected investment areas held the most opportunities for TVET graduates. This exercise helped us to prioritise investment areas which would generate the most value and create the most jobs for TVET graduates. The three pre-selected investment areas are summarised below</a:t>
            </a:r>
          </a:p>
        </p:txBody>
      </p:sp>
      <p:sp>
        <p:nvSpPr>
          <p:cNvPr id="3" name="TextBox 2">
            <a:extLst>
              <a:ext uri="{FF2B5EF4-FFF2-40B4-BE49-F238E27FC236}">
                <a16:creationId xmlns:a16="http://schemas.microsoft.com/office/drawing/2014/main" id="{CE0F3D46-F808-4E06-B0A7-DFD350AFA28E}"/>
              </a:ext>
            </a:extLst>
          </p:cNvPr>
          <p:cNvSpPr txBox="1"/>
          <p:nvPr/>
        </p:nvSpPr>
        <p:spPr>
          <a:xfrm>
            <a:off x="1245916" y="3775871"/>
            <a:ext cx="2470140" cy="523220"/>
          </a:xfrm>
          <a:prstGeom prst="rect">
            <a:avLst/>
          </a:prstGeom>
          <a:noFill/>
        </p:spPr>
        <p:txBody>
          <a:bodyPr wrap="square" rtlCol="0">
            <a:spAutoFit/>
          </a:bodyPr>
          <a:lstStyle/>
          <a:p>
            <a:pPr algn="ctr"/>
            <a:r>
              <a:rPr lang="en-GB" sz="1400" dirty="0">
                <a:solidFill>
                  <a:srgbClr val="FF0000"/>
                </a:solidFill>
                <a:effectLst/>
                <a:latin typeface="Corbel" panose="020B0503020204020204" pitchFamily="34" charset="0"/>
                <a:ea typeface="Calibri" panose="020F0502020204030204" pitchFamily="34" charset="0"/>
                <a:cs typeface="Arial" panose="020B0604020202020204" pitchFamily="34" charset="0"/>
              </a:rPr>
              <a:t>Shire Valley Transformation Programme</a:t>
            </a:r>
            <a:endParaRPr lang="en-GB" sz="1400" dirty="0">
              <a:solidFill>
                <a:srgbClr val="FF0000"/>
              </a:solidFill>
              <a:effectLst/>
              <a:latin typeface="Corbel" panose="020B0503020204020204" pitchFamily="34" charset="0"/>
              <a:ea typeface="Calibri" panose="020F0502020204030204" pitchFamily="34" charset="0"/>
            </a:endParaRPr>
          </a:p>
        </p:txBody>
      </p:sp>
      <p:pic>
        <p:nvPicPr>
          <p:cNvPr id="1028" name="Picture 4" descr="Agriculture icon Royalty Free Vector Image - VectorStock">
            <a:extLst>
              <a:ext uri="{FF2B5EF4-FFF2-40B4-BE49-F238E27FC236}">
                <a16:creationId xmlns:a16="http://schemas.microsoft.com/office/drawing/2014/main" id="{E99F110A-2D7A-447C-B398-771E6AB9F533}"/>
              </a:ext>
            </a:extLst>
          </p:cNvPr>
          <p:cNvPicPr>
            <a:picLocks noChangeAspect="1" noChangeArrowheads="1"/>
          </p:cNvPicPr>
          <p:nvPr/>
        </p:nvPicPr>
        <p:blipFill rotWithShape="1">
          <a:blip r:embed="rId4">
            <a:duotone>
              <a:prstClr val="black"/>
              <a:srgbClr val="BA0265">
                <a:tint val="45000"/>
                <a:satMod val="400000"/>
              </a:srgbClr>
            </a:duotone>
            <a:extLst>
              <a:ext uri="{28A0092B-C50C-407E-A947-70E740481C1C}">
                <a14:useLocalDpi xmlns:a14="http://schemas.microsoft.com/office/drawing/2010/main" val="0"/>
              </a:ext>
            </a:extLst>
          </a:blip>
          <a:srcRect b="9131"/>
          <a:stretch/>
        </p:blipFill>
        <p:spPr bwMode="auto">
          <a:xfrm>
            <a:off x="1958140" y="2526564"/>
            <a:ext cx="1156520" cy="113363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21E3874-48BD-4530-8DF6-DB3B15F7D857}"/>
              </a:ext>
            </a:extLst>
          </p:cNvPr>
          <p:cNvSpPr txBox="1"/>
          <p:nvPr/>
        </p:nvSpPr>
        <p:spPr>
          <a:xfrm>
            <a:off x="4774006" y="3738504"/>
            <a:ext cx="2749664" cy="523220"/>
          </a:xfrm>
          <a:prstGeom prst="rect">
            <a:avLst/>
          </a:prstGeom>
          <a:noFill/>
        </p:spPr>
        <p:txBody>
          <a:bodyPr wrap="square" rtlCol="0">
            <a:spAutoFit/>
          </a:bodyPr>
          <a:lstStyle/>
          <a:p>
            <a:pPr algn="ctr"/>
            <a:r>
              <a:rPr lang="en-GB" sz="1400" dirty="0">
                <a:solidFill>
                  <a:srgbClr val="FF0000"/>
                </a:solidFill>
                <a:latin typeface="Corbel" panose="020B0503020204020204" pitchFamily="34" charset="0"/>
                <a:ea typeface="Calibri" panose="020F0502020204030204" pitchFamily="34" charset="0"/>
                <a:cs typeface="Arial" panose="020B0604020202020204" pitchFamily="34" charset="0"/>
              </a:rPr>
              <a:t>Malawi Mozambique interconnector</a:t>
            </a:r>
            <a:r>
              <a:rPr lang="en-GB" sz="1400" dirty="0">
                <a:solidFill>
                  <a:srgbClr val="FF0000"/>
                </a:solidFill>
                <a:effectLst/>
                <a:latin typeface="Corbel" panose="020B0503020204020204" pitchFamily="34" charset="0"/>
                <a:ea typeface="Calibri" panose="020F0502020204030204" pitchFamily="34" charset="0"/>
                <a:cs typeface="Arial" panose="020B0604020202020204" pitchFamily="34" charset="0"/>
              </a:rPr>
              <a:t> </a:t>
            </a:r>
            <a:endParaRPr lang="en-GB" sz="1400" dirty="0">
              <a:solidFill>
                <a:srgbClr val="FF0000"/>
              </a:solidFill>
              <a:effectLst/>
              <a:latin typeface="Corbel" panose="020B0503020204020204" pitchFamily="34" charset="0"/>
              <a:ea typeface="Calibri" panose="020F0502020204030204" pitchFamily="34" charset="0"/>
            </a:endParaRPr>
          </a:p>
        </p:txBody>
      </p:sp>
      <p:sp>
        <p:nvSpPr>
          <p:cNvPr id="28" name="TextBox 27">
            <a:extLst>
              <a:ext uri="{FF2B5EF4-FFF2-40B4-BE49-F238E27FC236}">
                <a16:creationId xmlns:a16="http://schemas.microsoft.com/office/drawing/2014/main" id="{B4B9C0A6-E2E9-4ED9-B11E-C5531567D0E7}"/>
              </a:ext>
            </a:extLst>
          </p:cNvPr>
          <p:cNvSpPr txBox="1"/>
          <p:nvPr/>
        </p:nvSpPr>
        <p:spPr>
          <a:xfrm>
            <a:off x="8481780" y="3731565"/>
            <a:ext cx="2470140" cy="307777"/>
          </a:xfrm>
          <a:prstGeom prst="rect">
            <a:avLst/>
          </a:prstGeom>
          <a:noFill/>
        </p:spPr>
        <p:txBody>
          <a:bodyPr wrap="square" rtlCol="0">
            <a:spAutoFit/>
          </a:bodyPr>
          <a:lstStyle/>
          <a:p>
            <a:pPr algn="ctr"/>
            <a:r>
              <a:rPr lang="en-GB" sz="1400" dirty="0" err="1">
                <a:solidFill>
                  <a:srgbClr val="FF0000"/>
                </a:solidFill>
                <a:latin typeface="Corbel" panose="020B0503020204020204" pitchFamily="34" charset="0"/>
                <a:ea typeface="Calibri" panose="020F0502020204030204" pitchFamily="34" charset="0"/>
                <a:cs typeface="Arial" panose="020B0604020202020204" pitchFamily="34" charset="0"/>
              </a:rPr>
              <a:t>Nacala</a:t>
            </a:r>
            <a:r>
              <a:rPr lang="en-GB" sz="1400" dirty="0">
                <a:solidFill>
                  <a:srgbClr val="FF0000"/>
                </a:solidFill>
                <a:latin typeface="Corbel" panose="020B0503020204020204" pitchFamily="34" charset="0"/>
                <a:ea typeface="Calibri" panose="020F0502020204030204" pitchFamily="34" charset="0"/>
                <a:cs typeface="Arial" panose="020B0604020202020204" pitchFamily="34" charset="0"/>
              </a:rPr>
              <a:t> Corridor Road Project</a:t>
            </a:r>
            <a:endParaRPr lang="en-GB" sz="1400" dirty="0">
              <a:solidFill>
                <a:srgbClr val="FF0000"/>
              </a:solidFill>
              <a:effectLst/>
              <a:latin typeface="Corbel" panose="020B050302020402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377E9A31-80CD-43DB-A5A5-FDE0414BBDFC}"/>
              </a:ext>
            </a:extLst>
          </p:cNvPr>
          <p:cNvSpPr/>
          <p:nvPr/>
        </p:nvSpPr>
        <p:spPr>
          <a:xfrm flipH="1">
            <a:off x="5517739" y="2328054"/>
            <a:ext cx="1143037" cy="1269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C8A7CB2-684E-4098-8C89-B9DE4555DC55}"/>
              </a:ext>
            </a:extLst>
          </p:cNvPr>
          <p:cNvSpPr/>
          <p:nvPr/>
        </p:nvSpPr>
        <p:spPr>
          <a:xfrm>
            <a:off x="872370" y="4310906"/>
            <a:ext cx="3315783" cy="2547094"/>
          </a:xfrm>
          <a:prstGeom prst="rect">
            <a:avLst/>
          </a:prstGeom>
          <a:solidFill>
            <a:srgbClr val="F8F9F9"/>
          </a:solidFill>
          <a:ln>
            <a:solidFill>
              <a:srgbClr val="BA026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0000"/>
                </a:solidFill>
                <a:effectLst/>
                <a:latin typeface="Corbel" panose="020B0503020204020204" pitchFamily="34" charset="0"/>
                <a:ea typeface="Calibri" panose="020F0502020204030204" pitchFamily="34" charset="0"/>
              </a:rPr>
              <a:t>Transforming smallholder farming to commercial farming in the Shire Valley.</a:t>
            </a:r>
          </a:p>
          <a:p>
            <a:endParaRPr lang="en-GB" sz="1200" dirty="0">
              <a:solidFill>
                <a:schemeClr val="tx1">
                  <a:lumMod val="85000"/>
                  <a:lumOff val="15000"/>
                </a:schemeClr>
              </a:solidFill>
              <a:latin typeface="Corbel" panose="020B0503020204020204" pitchFamily="34" charset="0"/>
            </a:endParaRPr>
          </a:p>
          <a:p>
            <a:pPr marL="228600" marR="0" indent="-228600" algn="just">
              <a:lnSpc>
                <a:spcPct val="107000"/>
              </a:lnSpc>
              <a:spcBef>
                <a:spcPts val="0"/>
              </a:spcBef>
              <a:spcAft>
                <a:spcPts val="800"/>
              </a:spcAft>
              <a:buAutoNum type="alphaLcParenR"/>
            </a:pPr>
            <a:r>
              <a:rPr lang="en-GB" sz="1200" dirty="0">
                <a:solidFill>
                  <a:srgbClr val="000000"/>
                </a:solidFill>
                <a:effectLst/>
                <a:latin typeface="Corbel" panose="020B0503020204020204" pitchFamily="34" charset="0"/>
                <a:ea typeface="Calibri" panose="020F0502020204030204" pitchFamily="34" charset="0"/>
              </a:rPr>
              <a:t>the construction of a large scale irrigation infrastructure, including a 130km irrigation canal;</a:t>
            </a:r>
          </a:p>
          <a:p>
            <a:pPr marL="228600" marR="0" indent="-228600" algn="just">
              <a:lnSpc>
                <a:spcPct val="107000"/>
              </a:lnSpc>
              <a:spcBef>
                <a:spcPts val="0"/>
              </a:spcBef>
              <a:spcAft>
                <a:spcPts val="800"/>
              </a:spcAft>
              <a:buAutoNum type="alphaLcParenR"/>
            </a:pPr>
            <a:r>
              <a:rPr lang="en-GB" sz="1200" dirty="0">
                <a:solidFill>
                  <a:schemeClr val="tx1"/>
                </a:solidFill>
                <a:latin typeface="Corbel" panose="020B0503020204020204" pitchFamily="34" charset="0"/>
                <a:ea typeface="Calibri" panose="020F0502020204030204" pitchFamily="34" charset="0"/>
              </a:rPr>
              <a:t>Will form nine Smallholder Owned Commercial Farm Enterprises (SOCFEs);</a:t>
            </a:r>
          </a:p>
          <a:p>
            <a:pPr marL="228600" marR="0" indent="-228600" algn="just">
              <a:lnSpc>
                <a:spcPct val="107000"/>
              </a:lnSpc>
              <a:spcBef>
                <a:spcPts val="0"/>
              </a:spcBef>
              <a:spcAft>
                <a:spcPts val="800"/>
              </a:spcAft>
              <a:buAutoNum type="alphaLcParenR"/>
            </a:pPr>
            <a:r>
              <a:rPr lang="en-GB" sz="1200" dirty="0">
                <a:solidFill>
                  <a:srgbClr val="000000"/>
                </a:solidFill>
                <a:latin typeface="Corbel" panose="020B0503020204020204" pitchFamily="34" charset="0"/>
                <a:ea typeface="Calibri" panose="020F0502020204030204" pitchFamily="34" charset="0"/>
              </a:rPr>
              <a:t>Value chain</a:t>
            </a:r>
            <a:r>
              <a:rPr lang="en-GB" sz="1200" dirty="0">
                <a:solidFill>
                  <a:srgbClr val="000000"/>
                </a:solidFill>
                <a:effectLst/>
                <a:latin typeface="Corbel" panose="020B0503020204020204" pitchFamily="34" charset="0"/>
                <a:ea typeface="Calibri" panose="020F0502020204030204" pitchFamily="34" charset="0"/>
              </a:rPr>
              <a:t> and Agribusiness Development</a:t>
            </a:r>
          </a:p>
          <a:p>
            <a:pPr marL="228600" marR="0" indent="-228600" algn="just">
              <a:lnSpc>
                <a:spcPct val="107000"/>
              </a:lnSpc>
              <a:spcBef>
                <a:spcPts val="0"/>
              </a:spcBef>
              <a:spcAft>
                <a:spcPts val="800"/>
              </a:spcAft>
              <a:buAutoNum type="alphaLcParenR"/>
            </a:pPr>
            <a:r>
              <a:rPr lang="en-GB" sz="1200" dirty="0">
                <a:solidFill>
                  <a:srgbClr val="000000"/>
                </a:solidFill>
                <a:latin typeface="Corbel" panose="020B0503020204020204" pitchFamily="34" charset="0"/>
              </a:rPr>
              <a:t>Potential to create up to 18,000 jobs over a long term</a:t>
            </a:r>
          </a:p>
        </p:txBody>
      </p:sp>
      <p:sp>
        <p:nvSpPr>
          <p:cNvPr id="32" name="Rectangle 31">
            <a:extLst>
              <a:ext uri="{FF2B5EF4-FFF2-40B4-BE49-F238E27FC236}">
                <a16:creationId xmlns:a16="http://schemas.microsoft.com/office/drawing/2014/main" id="{24CA996D-35FF-460D-9E10-6138D21899FD}"/>
              </a:ext>
            </a:extLst>
          </p:cNvPr>
          <p:cNvSpPr/>
          <p:nvPr/>
        </p:nvSpPr>
        <p:spPr>
          <a:xfrm>
            <a:off x="8394046" y="4295026"/>
            <a:ext cx="3378607" cy="1696008"/>
          </a:xfrm>
          <a:prstGeom prst="rect">
            <a:avLst/>
          </a:prstGeom>
          <a:solidFill>
            <a:srgbClr val="F8F9F9"/>
          </a:solidFill>
          <a:ln>
            <a:solidFill>
              <a:srgbClr val="BA026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a:solidFill>
                  <a:schemeClr val="tx1"/>
                </a:solidFill>
                <a:latin typeface="Corbel" panose="020B0503020204020204" pitchFamily="34" charset="0"/>
              </a:rPr>
              <a:t>Providing Malawi with an improved road transport linkage to the port of </a:t>
            </a:r>
            <a:r>
              <a:rPr lang="en-GB" sz="1200" b="1" dirty="0" err="1">
                <a:solidFill>
                  <a:schemeClr val="tx1"/>
                </a:solidFill>
                <a:latin typeface="Corbel" panose="020B0503020204020204" pitchFamily="34" charset="0"/>
              </a:rPr>
              <a:t>Nacala</a:t>
            </a:r>
            <a:endParaRPr lang="en-GB" sz="1200" b="1" dirty="0">
              <a:solidFill>
                <a:schemeClr val="tx1"/>
              </a:solidFill>
              <a:latin typeface="Corbel" panose="020B0503020204020204" pitchFamily="34" charset="0"/>
            </a:endParaRPr>
          </a:p>
          <a:p>
            <a:pPr marL="285750" indent="-285750">
              <a:buAutoNum type="romanLcPeriod"/>
            </a:pPr>
            <a:r>
              <a:rPr lang="en-GB" sz="1200" dirty="0" err="1">
                <a:solidFill>
                  <a:schemeClr val="tx1"/>
                </a:solidFill>
                <a:effectLst/>
                <a:latin typeface="Corbel" panose="020B0503020204020204" pitchFamily="34" charset="0"/>
                <a:ea typeface="Calibri" panose="020F0502020204030204" pitchFamily="34" charset="0"/>
              </a:rPr>
              <a:t>Nacala</a:t>
            </a:r>
            <a:r>
              <a:rPr lang="en-GB" sz="1200" dirty="0">
                <a:solidFill>
                  <a:schemeClr val="tx1"/>
                </a:solidFill>
                <a:effectLst/>
                <a:latin typeface="Corbel" panose="020B0503020204020204" pitchFamily="34" charset="0"/>
                <a:ea typeface="Calibri" panose="020F0502020204030204" pitchFamily="34" charset="0"/>
              </a:rPr>
              <a:t> Road Corridor Development Project only covers 55km of road which represents one-third of 1% of the country’s total road network. </a:t>
            </a:r>
          </a:p>
          <a:p>
            <a:pPr marL="285750" indent="-285750">
              <a:buAutoNum type="romanLcPeriod"/>
            </a:pPr>
            <a:endParaRPr lang="en-GB" sz="1200" dirty="0">
              <a:solidFill>
                <a:schemeClr val="tx1"/>
              </a:solidFill>
              <a:effectLst/>
              <a:latin typeface="Corbel" panose="020B0503020204020204" pitchFamily="34" charset="0"/>
              <a:ea typeface="Calibri" panose="020F0502020204030204" pitchFamily="34" charset="0"/>
            </a:endParaRPr>
          </a:p>
          <a:p>
            <a:pPr marL="285750" indent="-285750">
              <a:buAutoNum type="romanLcPeriod"/>
            </a:pPr>
            <a:r>
              <a:rPr lang="en-GB" sz="1200" dirty="0">
                <a:solidFill>
                  <a:schemeClr val="tx1"/>
                </a:solidFill>
                <a:effectLst/>
                <a:latin typeface="Corbel" panose="020B0503020204020204" pitchFamily="34" charset="0"/>
                <a:ea typeface="Calibri" panose="020F0502020204030204" pitchFamily="34" charset="0"/>
              </a:rPr>
              <a:t>476 skilled workers need</a:t>
            </a:r>
            <a:r>
              <a:rPr lang="en-GB" sz="1200" dirty="0">
                <a:solidFill>
                  <a:schemeClr val="tx1"/>
                </a:solidFill>
                <a:latin typeface="Corbel" panose="020B0503020204020204" pitchFamily="34" charset="0"/>
                <a:ea typeface="Calibri" panose="020F0502020204030204" pitchFamily="34" charset="0"/>
              </a:rPr>
              <a:t>ed </a:t>
            </a:r>
            <a:endParaRPr lang="en-GB" sz="1200" dirty="0">
              <a:solidFill>
                <a:schemeClr val="tx1"/>
              </a:solidFill>
              <a:effectLst/>
              <a:latin typeface="Corbel" panose="020B0503020204020204" pitchFamily="34" charset="0"/>
              <a:ea typeface="Calibri" panose="020F0502020204030204" pitchFamily="34" charset="0"/>
            </a:endParaRPr>
          </a:p>
        </p:txBody>
      </p:sp>
      <p:pic>
        <p:nvPicPr>
          <p:cNvPr id="23" name="Graphic 4" descr="Lights On outline">
            <a:extLst>
              <a:ext uri="{FF2B5EF4-FFF2-40B4-BE49-F238E27FC236}">
                <a16:creationId xmlns:a16="http://schemas.microsoft.com/office/drawing/2014/main" id="{45A0FAE0-7054-4FFC-8EB5-D68A08C52FE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5775020" y="2729563"/>
            <a:ext cx="727635" cy="727635"/>
          </a:xfrm>
          <a:prstGeom prst="rect">
            <a:avLst/>
          </a:prstGeom>
        </p:spPr>
      </p:pic>
      <p:sp>
        <p:nvSpPr>
          <p:cNvPr id="29" name="Rectangle 28">
            <a:extLst>
              <a:ext uri="{FF2B5EF4-FFF2-40B4-BE49-F238E27FC236}">
                <a16:creationId xmlns:a16="http://schemas.microsoft.com/office/drawing/2014/main" id="{2F279822-BD8C-4406-9639-B8419E1D2315}"/>
              </a:ext>
            </a:extLst>
          </p:cNvPr>
          <p:cNvSpPr/>
          <p:nvPr/>
        </p:nvSpPr>
        <p:spPr bwMode="auto">
          <a:xfrm>
            <a:off x="4774006" y="4310906"/>
            <a:ext cx="3315783" cy="2547094"/>
          </a:xfrm>
          <a:prstGeom prst="rect">
            <a:avLst/>
          </a:prstGeom>
          <a:solidFill>
            <a:srgbClr val="F8F9F9"/>
          </a:solidFill>
          <a:ln>
            <a:solidFill>
              <a:srgbClr val="BA026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0000"/>
                </a:solidFill>
                <a:effectLst/>
                <a:latin typeface="Corbel" panose="020B0503020204020204" pitchFamily="34" charset="0"/>
                <a:ea typeface="Calibri" panose="020F0502020204030204" pitchFamily="34" charset="0"/>
              </a:rPr>
              <a:t>Providing Malawi with reliable electricity </a:t>
            </a:r>
          </a:p>
          <a:p>
            <a:endParaRPr lang="en-GB" sz="1200" dirty="0">
              <a:solidFill>
                <a:schemeClr val="tx1">
                  <a:lumMod val="85000"/>
                  <a:lumOff val="15000"/>
                </a:schemeClr>
              </a:solidFill>
              <a:latin typeface="Corbel" panose="020B0503020204020204" pitchFamily="34" charset="0"/>
            </a:endParaRPr>
          </a:p>
          <a:p>
            <a:pPr marL="228600" marR="0" indent="-228600" algn="just">
              <a:lnSpc>
                <a:spcPct val="107000"/>
              </a:lnSpc>
              <a:spcBef>
                <a:spcPts val="0"/>
              </a:spcBef>
              <a:spcAft>
                <a:spcPts val="800"/>
              </a:spcAft>
              <a:buAutoNum type="alphaLcParenR"/>
            </a:pPr>
            <a:r>
              <a:rPr lang="en-GB" sz="1200" dirty="0">
                <a:solidFill>
                  <a:srgbClr val="000000"/>
                </a:solidFill>
                <a:effectLst/>
                <a:latin typeface="Corbel" panose="020B0503020204020204" pitchFamily="34" charset="0"/>
                <a:ea typeface="Calibri" panose="020F0502020204030204" pitchFamily="34" charset="0"/>
              </a:rPr>
              <a:t>Will interconnect the Mozambique and Malawi transmission systems </a:t>
            </a:r>
          </a:p>
          <a:p>
            <a:pPr marL="228600" marR="0" indent="-228600" algn="just">
              <a:lnSpc>
                <a:spcPct val="107000"/>
              </a:lnSpc>
              <a:spcBef>
                <a:spcPts val="0"/>
              </a:spcBef>
              <a:spcAft>
                <a:spcPts val="800"/>
              </a:spcAft>
              <a:buAutoNum type="alphaLcParenR"/>
            </a:pPr>
            <a:r>
              <a:rPr lang="en-GB" sz="1200" dirty="0">
                <a:solidFill>
                  <a:schemeClr val="tx1"/>
                </a:solidFill>
                <a:latin typeface="Corbel" panose="020B0503020204020204" pitchFamily="34" charset="0"/>
                <a:ea typeface="Calibri" panose="020F0502020204030204" pitchFamily="34" charset="0"/>
              </a:rPr>
              <a:t>construction of a 218km, 400 kV high voltage alternating current transmission line, grid connections, and associated infrastructure</a:t>
            </a:r>
          </a:p>
          <a:p>
            <a:pPr marL="228600" marR="0" indent="-228600" algn="just">
              <a:lnSpc>
                <a:spcPct val="107000"/>
              </a:lnSpc>
              <a:spcBef>
                <a:spcPts val="0"/>
              </a:spcBef>
              <a:spcAft>
                <a:spcPts val="800"/>
              </a:spcAft>
              <a:buAutoNum type="alphaLcParenR"/>
            </a:pPr>
            <a:r>
              <a:rPr lang="en-GB" sz="1200" dirty="0">
                <a:solidFill>
                  <a:srgbClr val="000000"/>
                </a:solidFill>
                <a:latin typeface="Corbel" panose="020B0503020204020204" pitchFamily="34" charset="0"/>
              </a:rPr>
              <a:t>Scheduled to be completed in October 2023. </a:t>
            </a:r>
          </a:p>
          <a:p>
            <a:pPr marL="228600" marR="0" indent="-228600" algn="just">
              <a:lnSpc>
                <a:spcPct val="107000"/>
              </a:lnSpc>
              <a:spcBef>
                <a:spcPts val="0"/>
              </a:spcBef>
              <a:spcAft>
                <a:spcPts val="800"/>
              </a:spcAft>
              <a:buAutoNum type="alphaLcParenR"/>
            </a:pPr>
            <a:r>
              <a:rPr lang="en-GB" sz="1200" dirty="0">
                <a:solidFill>
                  <a:srgbClr val="000000"/>
                </a:solidFill>
                <a:latin typeface="Corbel" panose="020B0503020204020204" pitchFamily="34" charset="0"/>
              </a:rPr>
              <a:t>Skills demand is minimal (30 skilled persons) because the distance of the interconnection on the Malawi side is only 76km in length. </a:t>
            </a:r>
          </a:p>
          <a:p>
            <a:pPr marL="228600" marR="0" indent="-228600" algn="just">
              <a:lnSpc>
                <a:spcPct val="107000"/>
              </a:lnSpc>
              <a:spcBef>
                <a:spcPts val="0"/>
              </a:spcBef>
              <a:spcAft>
                <a:spcPts val="800"/>
              </a:spcAft>
              <a:buAutoNum type="alphaLcParenR"/>
            </a:pPr>
            <a:endParaRPr lang="en-GB" sz="1200" dirty="0">
              <a:solidFill>
                <a:srgbClr val="000000"/>
              </a:solidFill>
              <a:latin typeface="Corbel" panose="020B0503020204020204" pitchFamily="34" charset="0"/>
            </a:endParaRPr>
          </a:p>
        </p:txBody>
      </p:sp>
    </p:spTree>
    <p:extLst>
      <p:ext uri="{BB962C8B-B14F-4D97-AF65-F5344CB8AC3E}">
        <p14:creationId xmlns:p14="http://schemas.microsoft.com/office/powerpoint/2010/main" val="189238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mn-cs"/>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Calibri"/>
            </a:endParaRPr>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mn-cs"/>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532199" cy="584775"/>
          </a:xfrm>
          <a:prstGeom prst="rect">
            <a:avLst/>
          </a:prstGeom>
          <a:noFill/>
        </p:spPr>
        <p:txBody>
          <a:bodyPr wrap="square" rtlCol="0">
            <a:spAutoFit/>
          </a:bodyPr>
          <a:lstStyle/>
          <a:p>
            <a:r>
              <a:rPr lang="en-US" sz="3200" b="1" dirty="0">
                <a:solidFill>
                  <a:schemeClr val="bg1"/>
                </a:solidFill>
                <a:latin typeface="Corbel" panose="020B0503020204020204" pitchFamily="34" charset="0"/>
              </a:rPr>
              <a:t>Opportunities Exploration Recommendation</a:t>
            </a:r>
            <a:endParaRPr lang="nl-BE" sz="3200" b="1" dirty="0">
              <a:solidFill>
                <a:schemeClr val="bg1"/>
              </a:solidFill>
              <a:latin typeface="Corbel" panose="020B0503020204020204" pitchFamily="34" charset="0"/>
            </a:endParaRPr>
          </a:p>
        </p:txBody>
      </p:sp>
      <p:sp>
        <p:nvSpPr>
          <p:cNvPr id="11" name="Textfeld 213">
            <a:extLst>
              <a:ext uri="{FF2B5EF4-FFF2-40B4-BE49-F238E27FC236}">
                <a16:creationId xmlns:a16="http://schemas.microsoft.com/office/drawing/2014/main" id="{67C06D93-D7EF-4397-8590-EE85FBDE338C}"/>
              </a:ext>
            </a:extLst>
          </p:cNvPr>
          <p:cNvSpPr txBox="1"/>
          <p:nvPr/>
        </p:nvSpPr>
        <p:spPr bwMode="auto">
          <a:xfrm>
            <a:off x="227672" y="3739711"/>
            <a:ext cx="3625237" cy="1552989"/>
          </a:xfrm>
          <a:prstGeom prst="rect">
            <a:avLst/>
          </a:prstGeom>
          <a:noFill/>
        </p:spPr>
        <p:txBody>
          <a:bodyPr wrap="square" lIns="91440" tIns="45720" rIns="91440" bIns="45720" rtlCol="0" anchor="t">
            <a:spAutoFit/>
          </a:bodyPr>
          <a:lstStyle/>
          <a:p>
            <a:pPr>
              <a:lnSpc>
                <a:spcPct val="115000"/>
              </a:lnSpc>
              <a:spcAft>
                <a:spcPts val="800"/>
              </a:spcAft>
            </a:pPr>
            <a:r>
              <a:rPr lang="en-GB" dirty="0">
                <a:latin typeface="Corbel" panose="020B0503020204020204" pitchFamily="34" charset="0"/>
                <a:ea typeface="Calibri" panose="020F0502020204030204" pitchFamily="34" charset="0"/>
                <a:cs typeface="Times New Roman" panose="02020603050405020304" pitchFamily="18" charset="0"/>
              </a:rPr>
              <a:t>We chose the Shire Valley Transformation Programme </a:t>
            </a: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feld 213">
            <a:extLst>
              <a:ext uri="{FF2B5EF4-FFF2-40B4-BE49-F238E27FC236}">
                <a16:creationId xmlns:a16="http://schemas.microsoft.com/office/drawing/2014/main" id="{E671F7CE-F54A-4F36-AD1C-F359E562D8BB}"/>
              </a:ext>
            </a:extLst>
          </p:cNvPr>
          <p:cNvSpPr txBox="1"/>
          <p:nvPr/>
        </p:nvSpPr>
        <p:spPr bwMode="auto">
          <a:xfrm>
            <a:off x="7102136" y="1940546"/>
            <a:ext cx="4891596" cy="4306564"/>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Largest current and anticipated job creation potential  (up to 18,000 jobs by end of SVTP)</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Good alignment with government and EU support priorities (agricultural commercialisation)</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Agri-TEVET skills demands are unmet (e.g. mechanisation, processing etc.)</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SVTP has a relatively clear timeline that can allow easy integration of a training program.</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The SVTP is a 14-year programme continuing to 2031; as such the demand for skills will remain over the years ahead.</a:t>
            </a:r>
          </a:p>
        </p:txBody>
      </p:sp>
      <p:sp>
        <p:nvSpPr>
          <p:cNvPr id="14" name="Titre 1">
            <a:extLst>
              <a:ext uri="{FF2B5EF4-FFF2-40B4-BE49-F238E27FC236}">
                <a16:creationId xmlns:a16="http://schemas.microsoft.com/office/drawing/2014/main" id="{6C586213-B363-49A2-861F-BD3A02399C7B}"/>
              </a:ext>
            </a:extLst>
          </p:cNvPr>
          <p:cNvSpPr txBox="1">
            <a:spLocks/>
          </p:cNvSpPr>
          <p:nvPr/>
        </p:nvSpPr>
        <p:spPr bwMode="auto">
          <a:xfrm>
            <a:off x="3887716" y="2745644"/>
            <a:ext cx="2241873" cy="2696368"/>
          </a:xfrm>
          <a:prstGeom prst="rect">
            <a:avLst/>
          </a:prstGeom>
          <a:solidFill>
            <a:srgbClr val="54707F"/>
          </a:solidFill>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en-US" sz="3600" b="1" dirty="0">
                <a:solidFill>
                  <a:schemeClr val="bg1"/>
                </a:solidFill>
                <a:latin typeface="Corbel" panose="020B0503020204020204" pitchFamily="34" charset="0"/>
              </a:rPr>
              <a:t>Why?</a:t>
            </a:r>
            <a:endParaRPr lang="fr-FR" sz="1400" b="1" dirty="0">
              <a:solidFill>
                <a:schemeClr val="bg1"/>
              </a:solidFill>
              <a:latin typeface="+mn-lt"/>
            </a:endParaRPr>
          </a:p>
        </p:txBody>
      </p:sp>
    </p:spTree>
    <p:extLst>
      <p:ext uri="{BB962C8B-B14F-4D97-AF65-F5344CB8AC3E}">
        <p14:creationId xmlns:p14="http://schemas.microsoft.com/office/powerpoint/2010/main" val="124645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76200" y="1243720"/>
            <a:ext cx="12192000" cy="5614280"/>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828583" y="1310907"/>
            <a:ext cx="5267417" cy="6401753"/>
          </a:xfrm>
          <a:prstGeom prst="rect">
            <a:avLst/>
          </a:prstGeom>
          <a:noFill/>
        </p:spPr>
        <p:txBody>
          <a:bodyPr wrap="square" lIns="91440" tIns="45720" rIns="91440" bIns="45720" rtlCol="0" anchor="t">
            <a:spAutoFit/>
          </a:bodyPr>
          <a:lstStyle/>
          <a:p>
            <a:r>
              <a:rPr lang="de-DE" sz="2800" b="1" dirty="0">
                <a:solidFill>
                  <a:srgbClr val="445569"/>
                </a:solidFill>
                <a:latin typeface="Corbel"/>
              </a:rPr>
              <a:t>Project overview</a:t>
            </a:r>
          </a:p>
          <a:p>
            <a:endParaRPr lang="de-DE" sz="1200" dirty="0">
              <a:solidFill>
                <a:srgbClr val="445569"/>
              </a:solidFill>
              <a:latin typeface="Corbel"/>
            </a:endParaRPr>
          </a:p>
          <a:p>
            <a:pPr marL="457200" indent="-457200">
              <a:buFont typeface="Arial" panose="020B0604020202020204" pitchFamily="34" charset="0"/>
              <a:buChar char="•"/>
            </a:pP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To be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delivered</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in the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Chikwawa</a:t>
            </a:r>
            <a:r>
              <a:rPr lang="fr-BE" sz="1400" spc="-1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and</a:t>
            </a:r>
            <a:r>
              <a:rPr lang="fr-BE" sz="1400" spc="-1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Nsanje</a:t>
            </a:r>
            <a:r>
              <a:rPr lang="fr-BE" sz="1400" spc="-1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Districts</a:t>
            </a:r>
            <a:r>
              <a:rPr lang="fr-BE" sz="1400" spc="-1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of</a:t>
            </a:r>
            <a:r>
              <a:rPr lang="fr-BE" sz="1400" spc="-20"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Southern</a:t>
            </a:r>
            <a:r>
              <a:rPr lang="fr-BE" sz="1400" spc="-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Malawi</a:t>
            </a:r>
          </a:p>
          <a:p>
            <a:pPr marL="457200" indent="-457200">
              <a:buFont typeface="Arial" panose="020B0604020202020204" pitchFamily="34" charset="0"/>
              <a:buChar char="•"/>
            </a:pPr>
            <a:endParaRPr lang="fr-BE" sz="1400" dirty="0">
              <a:solidFill>
                <a:schemeClr val="tx2"/>
              </a:solidFill>
              <a:latin typeface="Corbel" panose="020B0503020204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The project will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establish</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and pilot a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framework</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for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developing</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skilled</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human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resources</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to </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support agricultural commercialisation</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through</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the SVTP. It </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will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establish</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a dialogue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mechanism</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between </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employers</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and</a:t>
            </a:r>
            <a:r>
              <a:rPr lang="fr-BE" sz="1400" b="1" spc="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training providers</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and use this to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inform</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the </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development of</a:t>
            </a:r>
            <a:r>
              <a:rPr lang="fr-BE" sz="1400" b="1" spc="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needs-</a:t>
            </a:r>
            <a:r>
              <a:rPr lang="fr-BE" sz="1400" b="1"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based</a:t>
            </a:r>
            <a:r>
              <a:rPr lang="fr-BE" sz="1400" b="1" dirty="0">
                <a:solidFill>
                  <a:schemeClr val="tx2"/>
                </a:solidFill>
                <a:effectLst/>
                <a:latin typeface="Corbel" panose="020B0503020204020204" pitchFamily="34" charset="0"/>
                <a:ea typeface="Calibri" panose="020F0502020204030204" pitchFamily="34" charset="0"/>
                <a:cs typeface="Arial" panose="020B0604020202020204" pitchFamily="34" charset="0"/>
              </a:rPr>
              <a:t>, practical trainin</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g on an ongoing basis.</a:t>
            </a:r>
          </a:p>
          <a:p>
            <a:pPr marL="457200" indent="-457200">
              <a:buFont typeface="Arial" panose="020B0604020202020204" pitchFamily="34" charset="0"/>
              <a:buChar char="•"/>
            </a:pPr>
            <a:endParaRPr lang="fr-BE" sz="1400" dirty="0">
              <a:solidFill>
                <a:schemeClr val="tx2"/>
              </a:solidFill>
              <a:latin typeface="Corbel" panose="020B0503020204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Key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implementation</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partners: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British</a:t>
            </a:r>
            <a:r>
              <a:rPr lang="en-US" sz="1400" spc="-20"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Council</a:t>
            </a:r>
            <a:r>
              <a:rPr lang="en-GB" sz="1400" dirty="0">
                <a:solidFill>
                  <a:schemeClr val="tx2"/>
                </a:solidFill>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SVTP management committee</a:t>
            </a:r>
            <a:r>
              <a:rPr lang="en-GB" sz="1400" dirty="0">
                <a:solidFill>
                  <a:schemeClr val="tx2"/>
                </a:solidFill>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Technical, Entrepreneurial and Vocational and Educational Training</a:t>
            </a:r>
            <a:r>
              <a:rPr lang="en-US" sz="1400" spc="-21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Authority</a:t>
            </a:r>
            <a:r>
              <a:rPr lang="en-US" sz="1400" spc="-1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(TEVETA),</a:t>
            </a:r>
            <a:r>
              <a:rPr lang="en-GB" sz="1400" dirty="0">
                <a:solidFill>
                  <a:schemeClr val="tx2"/>
                </a:solidFill>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Selected</a:t>
            </a:r>
            <a:r>
              <a:rPr lang="en-US" sz="1400" spc="-20"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Commercial</a:t>
            </a:r>
            <a:r>
              <a:rPr lang="en-US" sz="1400" spc="-1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Farm</a:t>
            </a:r>
            <a:r>
              <a:rPr lang="en-US" sz="1400" spc="-1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Enterprises</a:t>
            </a:r>
            <a:r>
              <a:rPr lang="en-US" sz="1400" spc="-10"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in</a:t>
            </a:r>
            <a:r>
              <a:rPr lang="en-US" sz="1400" spc="-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the</a:t>
            </a:r>
            <a:r>
              <a:rPr lang="en-US" sz="1400" spc="-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Shire</a:t>
            </a:r>
            <a:r>
              <a:rPr lang="en-US" sz="1400" spc="-10"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Valley, Selected</a:t>
            </a:r>
            <a:r>
              <a:rPr lang="en-US" sz="1400" spc="-25"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Vocational</a:t>
            </a:r>
            <a:r>
              <a:rPr lang="en-US" sz="1400" spc="-20"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Training</a:t>
            </a:r>
            <a:r>
              <a:rPr lang="en-US" sz="1400" spc="-10" dirty="0">
                <a:solidFill>
                  <a:schemeClr val="tx2"/>
                </a:solidFill>
                <a:effectLst/>
                <a:latin typeface="Corbel" panose="020B0503020204020204" pitchFamily="34" charset="0"/>
                <a:ea typeface="Symbol" panose="05050102010706020507" pitchFamily="18" charset="2"/>
                <a:cs typeface="Symbol" panose="05050102010706020507" pitchFamily="18" charset="2"/>
              </a:rPr>
              <a:t> </a:t>
            </a:r>
            <a:r>
              <a:rPr lang="en-US" sz="1400" dirty="0">
                <a:solidFill>
                  <a:schemeClr val="tx2"/>
                </a:solidFill>
                <a:effectLst/>
                <a:latin typeface="Corbel" panose="020B0503020204020204" pitchFamily="34" charset="0"/>
                <a:ea typeface="Symbol" panose="05050102010706020507" pitchFamily="18" charset="2"/>
                <a:cs typeface="Symbol" panose="05050102010706020507" pitchFamily="18" charset="2"/>
              </a:rPr>
              <a:t>Institutes</a:t>
            </a:r>
            <a:r>
              <a:rPr lang="en-US" sz="1400" dirty="0">
                <a:solidFill>
                  <a:schemeClr val="tx2"/>
                </a:solidFill>
                <a:latin typeface="Corbel" panose="020B0503020204020204" pitchFamily="34" charset="0"/>
                <a:ea typeface="Symbol" panose="05050102010706020507" pitchFamily="18" charset="2"/>
                <a:cs typeface="Symbol" panose="05050102010706020507" pitchFamily="18" charset="2"/>
              </a:rPr>
              <a:t> and the </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EU</a:t>
            </a:r>
          </a:p>
          <a:p>
            <a:pPr marL="457200" indent="-457200">
              <a:buFont typeface="Arial" panose="020B0604020202020204" pitchFamily="34" charset="0"/>
              <a:buChar char="•"/>
            </a:pPr>
            <a:endParaRPr lang="fr-BE" sz="1400" dirty="0">
              <a:solidFill>
                <a:schemeClr val="tx2"/>
              </a:solidFill>
              <a:latin typeface="Corbel" panose="020B0503020204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Implementation</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from </a:t>
            </a:r>
            <a:r>
              <a:rPr lang="fr-BE" sz="14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October</a:t>
            </a:r>
            <a:r>
              <a:rPr lang="fr-BE" sz="1400" dirty="0">
                <a:solidFill>
                  <a:schemeClr val="tx2"/>
                </a:solidFill>
                <a:effectLst/>
                <a:latin typeface="Corbel" panose="020B0503020204020204" pitchFamily="34" charset="0"/>
                <a:ea typeface="Calibri" panose="020F0502020204030204" pitchFamily="34" charset="0"/>
                <a:cs typeface="Arial" panose="020B0604020202020204" pitchFamily="34" charset="0"/>
              </a:rPr>
              <a:t> 2022-September 2024</a:t>
            </a:r>
          </a:p>
          <a:p>
            <a:pPr marL="457200" indent="-457200">
              <a:buFont typeface="Arial" panose="020B0604020202020204" pitchFamily="34" charset="0"/>
              <a:buChar char="•"/>
            </a:pPr>
            <a:endParaRPr lang="de-DE" sz="2800" dirty="0">
              <a:solidFill>
                <a:schemeClr val="tx2"/>
              </a:solidFill>
              <a:latin typeface="Corbel"/>
            </a:endParaRPr>
          </a:p>
          <a:p>
            <a:pPr marL="457200" indent="-457200">
              <a:buFont typeface="Arial" panose="020B0604020202020204" pitchFamily="34" charset="0"/>
              <a:buChar char="•"/>
            </a:pPr>
            <a:endParaRPr lang="de-DE" sz="2800" dirty="0">
              <a:solidFill>
                <a:srgbClr val="445569"/>
              </a:solidFill>
              <a:latin typeface="Corbel"/>
            </a:endParaRPr>
          </a:p>
          <a:p>
            <a:pPr marL="457200" indent="-457200">
              <a:buFont typeface="Arial" panose="020B0604020202020204" pitchFamily="34" charset="0"/>
              <a:buChar char="•"/>
            </a:pPr>
            <a:endParaRPr lang="de-DE" sz="28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532199" cy="553998"/>
          </a:xfrm>
          <a:prstGeom prst="rect">
            <a:avLst/>
          </a:prstGeom>
          <a:noFill/>
        </p:spPr>
        <p:txBody>
          <a:bodyPr wrap="square" rtlCol="0">
            <a:spAutoFit/>
          </a:bodyPr>
          <a:lstStyle/>
          <a:p>
            <a:r>
              <a:rPr lang="en-GB" sz="3000" b="1" dirty="0">
                <a:solidFill>
                  <a:schemeClr val="bg1"/>
                </a:solidFill>
                <a:effectLst/>
                <a:latin typeface="Corbel" panose="020B0503020204020204" pitchFamily="34" charset="0"/>
                <a:ea typeface="Times New Roman" panose="02020603050405020304" pitchFamily="18" charset="0"/>
              </a:rPr>
              <a:t>Country Action Plan Overview</a:t>
            </a:r>
            <a:endParaRPr lang="nl-BE" sz="3000" b="1" dirty="0">
              <a:solidFill>
                <a:schemeClr val="bg1"/>
              </a:solidFill>
              <a:latin typeface="Corbel" panose="020B0503020204020204" pitchFamily="34" charset="0"/>
            </a:endParaRPr>
          </a:p>
        </p:txBody>
      </p:sp>
      <p:pic>
        <p:nvPicPr>
          <p:cNvPr id="11" name="Afbeelding 5" descr="Afbeelding met persoon, groep, mensen, familie&#10;&#10;Automatisch gegenereerde beschrijving">
            <a:extLst>
              <a:ext uri="{FF2B5EF4-FFF2-40B4-BE49-F238E27FC236}">
                <a16:creationId xmlns:a16="http://schemas.microsoft.com/office/drawing/2014/main" id="{DD876DA5-2DB3-4C1B-847E-DFFBCCA91A97}"/>
              </a:ext>
            </a:extLst>
          </p:cNvPr>
          <p:cNvPicPr>
            <a:picLocks noChangeAspect="1"/>
          </p:cNvPicPr>
          <p:nvPr/>
        </p:nvPicPr>
        <p:blipFill rotWithShape="1">
          <a:blip r:embed="rId3"/>
          <a:srcRect l="26134"/>
          <a:stretch/>
        </p:blipFill>
        <p:spPr bwMode="auto">
          <a:xfrm>
            <a:off x="6885935" y="1229613"/>
            <a:ext cx="6234056" cy="5628387"/>
          </a:xfrm>
          <a:prstGeom prst="rect">
            <a:avLst/>
          </a:prstGeom>
        </p:spPr>
      </p:pic>
    </p:spTree>
    <p:extLst>
      <p:ext uri="{BB962C8B-B14F-4D97-AF65-F5344CB8AC3E}">
        <p14:creationId xmlns:p14="http://schemas.microsoft.com/office/powerpoint/2010/main" val="405668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5860" y="1850644"/>
            <a:ext cx="12192000" cy="5614280"/>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904783" y="1311648"/>
            <a:ext cx="10382434" cy="2739211"/>
          </a:xfrm>
          <a:prstGeom prst="rect">
            <a:avLst/>
          </a:prstGeom>
          <a:noFill/>
        </p:spPr>
        <p:txBody>
          <a:bodyPr wrap="square" lIns="91440" tIns="45720" rIns="91440" bIns="45720" rtlCol="0" anchor="t">
            <a:spAutoFit/>
          </a:bodyPr>
          <a:lstStyle/>
          <a:p>
            <a:r>
              <a:rPr lang="de-DE" sz="2800" b="1" dirty="0">
                <a:solidFill>
                  <a:srgbClr val="445569"/>
                </a:solidFill>
                <a:latin typeface="Corbel"/>
              </a:rPr>
              <a:t>Objectives and outcomes</a:t>
            </a:r>
          </a:p>
          <a:p>
            <a:endParaRPr lang="de-DE" sz="1200" dirty="0">
              <a:solidFill>
                <a:srgbClr val="445569"/>
              </a:solidFill>
              <a:latin typeface="Corbel"/>
            </a:endParaRPr>
          </a:p>
          <a:p>
            <a:endParaRPr lang="de-DE" sz="2800" dirty="0">
              <a:solidFill>
                <a:srgbClr val="445569"/>
              </a:solidFill>
              <a:latin typeface="Corbel"/>
            </a:endParaRPr>
          </a:p>
          <a:p>
            <a:pPr marL="457200" indent="-457200">
              <a:buFont typeface="Arial" panose="020B0604020202020204" pitchFamily="34" charset="0"/>
              <a:buChar char="•"/>
            </a:pPr>
            <a:endParaRPr lang="de-DE" sz="2800" dirty="0">
              <a:solidFill>
                <a:srgbClr val="445569"/>
              </a:solidFill>
              <a:latin typeface="Corbel"/>
            </a:endParaRPr>
          </a:p>
          <a:p>
            <a:pPr marL="457200" indent="-457200">
              <a:buFont typeface="Arial" panose="020B0604020202020204" pitchFamily="34" charset="0"/>
              <a:buChar char="•"/>
            </a:pPr>
            <a:endParaRPr lang="de-DE" sz="28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532199" cy="553998"/>
          </a:xfrm>
          <a:prstGeom prst="rect">
            <a:avLst/>
          </a:prstGeom>
          <a:noFill/>
        </p:spPr>
        <p:txBody>
          <a:bodyPr wrap="square" rtlCol="0">
            <a:spAutoFit/>
          </a:bodyPr>
          <a:lstStyle/>
          <a:p>
            <a:r>
              <a:rPr lang="en-GB" sz="3000" b="1" dirty="0">
                <a:solidFill>
                  <a:schemeClr val="bg1"/>
                </a:solidFill>
                <a:effectLst/>
                <a:latin typeface="Corbel" panose="020B0503020204020204" pitchFamily="34" charset="0"/>
                <a:ea typeface="Times New Roman" panose="02020603050405020304" pitchFamily="18" charset="0"/>
              </a:rPr>
              <a:t>Country Action Plan Overview</a:t>
            </a:r>
            <a:endParaRPr lang="nl-BE" sz="3000" b="1" dirty="0">
              <a:solidFill>
                <a:schemeClr val="bg1"/>
              </a:solidFill>
              <a:latin typeface="Corbel" panose="020B0503020204020204" pitchFamily="34" charset="0"/>
            </a:endParaRPr>
          </a:p>
        </p:txBody>
      </p:sp>
      <p:sp>
        <p:nvSpPr>
          <p:cNvPr id="11" name="Rechteck 14">
            <a:extLst>
              <a:ext uri="{FF2B5EF4-FFF2-40B4-BE49-F238E27FC236}">
                <a16:creationId xmlns:a16="http://schemas.microsoft.com/office/drawing/2014/main" id="{20FC4431-6967-4527-9873-4747A36C303C}"/>
              </a:ext>
            </a:extLst>
          </p:cNvPr>
          <p:cNvSpPr/>
          <p:nvPr/>
        </p:nvSpPr>
        <p:spPr bwMode="auto">
          <a:xfrm>
            <a:off x="980983" y="2097737"/>
            <a:ext cx="10306234" cy="952197"/>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fr-BE" sz="1400" b="1" dirty="0">
                <a:effectLst/>
                <a:latin typeface="Corbel" panose="020B0503020204020204" pitchFamily="34" charset="0"/>
                <a:ea typeface="Calibri" panose="020F0502020204030204" pitchFamily="34" charset="0"/>
                <a:cs typeface="Arial" panose="020B0604020202020204" pitchFamily="34" charset="0"/>
              </a:rPr>
              <a:t>Overall expected impact </a:t>
            </a:r>
          </a:p>
          <a:p>
            <a:pPr lvl="0" algn="ctr" defTabSz="2489200">
              <a:lnSpc>
                <a:spcPct val="90000"/>
              </a:lnSpc>
              <a:spcBef>
                <a:spcPct val="0"/>
              </a:spcBef>
              <a:spcAft>
                <a:spcPct val="35000"/>
              </a:spcAft>
            </a:pPr>
            <a:r>
              <a:rPr lang="fr-BE" sz="1200" dirty="0">
                <a:effectLst/>
                <a:latin typeface="Corbel" panose="020B0503020204020204" pitchFamily="34" charset="0"/>
                <a:ea typeface="Calibri" panose="020F0502020204030204" pitchFamily="34" charset="0"/>
                <a:cs typeface="Arial" panose="020B0604020202020204" pitchFamily="34" charset="0"/>
              </a:rPr>
              <a:t>The project contributes to the</a:t>
            </a:r>
            <a:r>
              <a:rPr lang="fr-BE" sz="1200" spc="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sustainable development of the agriculture sector in Malawi, demonstrating strengthened capacities of different stakeholders to respond to current and</a:t>
            </a:r>
            <a:r>
              <a:rPr lang="fr-BE" sz="1200" spc="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future skills needs in the sector and in other core areas related to the move</a:t>
            </a:r>
            <a:r>
              <a:rPr lang="fr-BE" sz="1200" spc="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towards</a:t>
            </a:r>
            <a:r>
              <a:rPr lang="fr-BE" sz="1200" spc="-10"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commercial</a:t>
            </a:r>
            <a:r>
              <a:rPr lang="fr-BE" sz="1200" spc="-10"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farming.</a:t>
            </a:r>
            <a:endParaRPr lang="de-DE" sz="1200" kern="1200" dirty="0">
              <a:solidFill>
                <a:schemeClr val="bg1"/>
              </a:solidFill>
              <a:latin typeface="Corbel" panose="020B0503020204020204" pitchFamily="34" charset="0"/>
            </a:endParaRPr>
          </a:p>
        </p:txBody>
      </p:sp>
      <p:sp>
        <p:nvSpPr>
          <p:cNvPr id="12" name="Rechteck 14">
            <a:extLst>
              <a:ext uri="{FF2B5EF4-FFF2-40B4-BE49-F238E27FC236}">
                <a16:creationId xmlns:a16="http://schemas.microsoft.com/office/drawing/2014/main" id="{D50BF9EA-7A3E-4728-BE97-94E25CF44A4D}"/>
              </a:ext>
            </a:extLst>
          </p:cNvPr>
          <p:cNvSpPr/>
          <p:nvPr/>
        </p:nvSpPr>
        <p:spPr bwMode="auto">
          <a:xfrm>
            <a:off x="980983" y="3650599"/>
            <a:ext cx="2019566" cy="2692187"/>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57785" lvl="0" algn="ctr">
              <a:spcAft>
                <a:spcPts val="0"/>
              </a:spcAft>
              <a:buSzPts val="1100"/>
              <a:tabLst>
                <a:tab pos="525780" algn="l"/>
              </a:tabLst>
            </a:pPr>
            <a:r>
              <a:rPr lang="en-US" sz="1200" dirty="0">
                <a:effectLst/>
                <a:latin typeface="Corbel" panose="020B0503020204020204" pitchFamily="34" charset="0"/>
                <a:ea typeface="Symbol" panose="05050102010706020507" pitchFamily="18" charset="2"/>
                <a:cs typeface="Symbol" panose="05050102010706020507" pitchFamily="18" charset="2"/>
              </a:rPr>
              <a:t>Employers</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and</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training</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providers</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will</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engage</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more</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effectively</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together on an ongoing basis to support the development of needs-based</a:t>
            </a:r>
            <a:r>
              <a:rPr lang="en-US" sz="1200" spc="-3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training</a:t>
            </a:r>
            <a:r>
              <a:rPr lang="en-US" sz="1200" spc="-2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within</a:t>
            </a:r>
            <a:r>
              <a:rPr lang="en-US" sz="1200" spc="-2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the</a:t>
            </a:r>
            <a:r>
              <a:rPr lang="en-US" sz="1200" spc="-2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agricultural</a:t>
            </a:r>
            <a:r>
              <a:rPr lang="en-US" sz="1200" spc="-3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sector</a:t>
            </a:r>
            <a:r>
              <a:rPr lang="en-US" sz="1200" spc="-1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which</a:t>
            </a:r>
            <a:r>
              <a:rPr lang="en-US" sz="1200" spc="-2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will</a:t>
            </a:r>
            <a:r>
              <a:rPr lang="en-US" sz="1200" spc="-3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help</a:t>
            </a:r>
            <a:r>
              <a:rPr lang="en-US" sz="1200" spc="-3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graduates have</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the skills</a:t>
            </a:r>
            <a:r>
              <a:rPr lang="en-US" sz="1200" spc="-1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needed</a:t>
            </a:r>
            <a:r>
              <a:rPr lang="en-US" sz="1200" spc="-1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by</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employers</a:t>
            </a:r>
            <a:endParaRPr lang="en-GB" sz="1200" dirty="0">
              <a:effectLst/>
              <a:latin typeface="Corbel" panose="020B0503020204020204" pitchFamily="34" charset="0"/>
              <a:ea typeface="Symbol" panose="05050102010706020507" pitchFamily="18" charset="2"/>
              <a:cs typeface="Symbol" panose="05050102010706020507" pitchFamily="18" charset="2"/>
            </a:endParaRPr>
          </a:p>
        </p:txBody>
      </p:sp>
      <p:sp>
        <p:nvSpPr>
          <p:cNvPr id="14" name="Rechteck 14">
            <a:extLst>
              <a:ext uri="{FF2B5EF4-FFF2-40B4-BE49-F238E27FC236}">
                <a16:creationId xmlns:a16="http://schemas.microsoft.com/office/drawing/2014/main" id="{7594532C-0614-4500-B952-7585B03BCCF3}"/>
              </a:ext>
            </a:extLst>
          </p:cNvPr>
          <p:cNvSpPr/>
          <p:nvPr/>
        </p:nvSpPr>
        <p:spPr bwMode="auto">
          <a:xfrm>
            <a:off x="3748208" y="3650599"/>
            <a:ext cx="2019566" cy="2692187"/>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1595" lvl="0" algn="ctr">
              <a:spcAft>
                <a:spcPts val="0"/>
              </a:spcAft>
              <a:buSzPts val="1100"/>
              <a:tabLst>
                <a:tab pos="525780" algn="l"/>
              </a:tabLst>
            </a:pPr>
            <a:r>
              <a:rPr lang="en-US" sz="1200" dirty="0">
                <a:effectLst/>
                <a:latin typeface="Corbel" panose="020B0503020204020204" pitchFamily="34" charset="0"/>
                <a:ea typeface="Symbol" panose="05050102010706020507" pitchFamily="18" charset="2"/>
                <a:cs typeface="Symbol" panose="05050102010706020507" pitchFamily="18" charset="2"/>
              </a:rPr>
              <a:t>Trained graduates will be inserted into jobs within the agricultural sector</a:t>
            </a:r>
            <a:endParaRPr lang="en-GB" sz="1200" dirty="0">
              <a:effectLst/>
              <a:latin typeface="Corbel" panose="020B0503020204020204" pitchFamily="34" charset="0"/>
              <a:ea typeface="Symbol" panose="05050102010706020507" pitchFamily="18" charset="2"/>
              <a:cs typeface="Symbol" panose="05050102010706020507" pitchFamily="18" charset="2"/>
            </a:endParaRPr>
          </a:p>
        </p:txBody>
      </p:sp>
      <p:sp>
        <p:nvSpPr>
          <p:cNvPr id="15" name="Rechteck 14">
            <a:extLst>
              <a:ext uri="{FF2B5EF4-FFF2-40B4-BE49-F238E27FC236}">
                <a16:creationId xmlns:a16="http://schemas.microsoft.com/office/drawing/2014/main" id="{1D53085C-3513-41C4-9075-3E6BFE12B7F6}"/>
              </a:ext>
            </a:extLst>
          </p:cNvPr>
          <p:cNvSpPr/>
          <p:nvPr/>
        </p:nvSpPr>
        <p:spPr bwMode="auto">
          <a:xfrm>
            <a:off x="9281913" y="3656858"/>
            <a:ext cx="2019566" cy="2692187"/>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57785" lvl="0" algn="ctr">
              <a:spcAft>
                <a:spcPts val="0"/>
              </a:spcAft>
              <a:buSzPts val="1100"/>
              <a:tabLst>
                <a:tab pos="525780" algn="l"/>
              </a:tabLst>
            </a:pPr>
            <a:r>
              <a:rPr lang="fr-BE" sz="1200" dirty="0">
                <a:effectLst/>
                <a:latin typeface="Corbel" panose="020B0503020204020204" pitchFamily="34" charset="0"/>
                <a:ea typeface="Calibri" panose="020F0502020204030204" pitchFamily="34" charset="0"/>
                <a:cs typeface="Arial" panose="020B0604020202020204" pitchFamily="34" charset="0"/>
              </a:rPr>
              <a:t>Good practice </a:t>
            </a:r>
            <a:r>
              <a:rPr lang="fr-BE" sz="1200" dirty="0" err="1">
                <a:effectLst/>
                <a:latin typeface="Corbel" panose="020B0503020204020204" pitchFamily="34" charset="0"/>
                <a:ea typeface="Calibri" panose="020F0502020204030204" pitchFamily="34" charset="0"/>
                <a:cs typeface="Arial" panose="020B0604020202020204" pitchFamily="34" charset="0"/>
              </a:rPr>
              <a:t>models</a:t>
            </a:r>
            <a:r>
              <a:rPr lang="fr-BE" sz="1200" dirty="0">
                <a:effectLst/>
                <a:latin typeface="Corbel" panose="020B0503020204020204" pitchFamily="34" charset="0"/>
                <a:ea typeface="Calibri" panose="020F0502020204030204" pitchFamily="34" charset="0"/>
                <a:cs typeface="Arial" panose="020B0604020202020204" pitchFamily="34" charset="0"/>
              </a:rPr>
              <a:t> will </a:t>
            </a:r>
            <a:r>
              <a:rPr lang="fr-BE" sz="1200" dirty="0" err="1">
                <a:effectLst/>
                <a:latin typeface="Corbel" panose="020B0503020204020204" pitchFamily="34" charset="0"/>
                <a:ea typeface="Calibri" panose="020F0502020204030204" pitchFamily="34" charset="0"/>
                <a:cs typeface="Arial" panose="020B0604020202020204" pitchFamily="34" charset="0"/>
              </a:rPr>
              <a:t>inform</a:t>
            </a:r>
            <a:r>
              <a:rPr lang="fr-BE" sz="1200" dirty="0">
                <a:effectLst/>
                <a:latin typeface="Corbel" panose="020B0503020204020204" pitchFamily="34" charset="0"/>
                <a:ea typeface="Calibri" panose="020F0502020204030204" pitchFamily="34" charset="0"/>
                <a:cs typeface="Arial" panose="020B0604020202020204" pitchFamily="34" charset="0"/>
              </a:rPr>
              <a:t> policy, </a:t>
            </a:r>
            <a:r>
              <a:rPr lang="fr-BE" sz="1200" dirty="0" err="1">
                <a:effectLst/>
                <a:latin typeface="Corbel" panose="020B0503020204020204" pitchFamily="34" charset="0"/>
                <a:ea typeface="Calibri" panose="020F0502020204030204" pitchFamily="34" charset="0"/>
                <a:cs typeface="Arial" panose="020B0604020202020204" pitchFamily="34" charset="0"/>
              </a:rPr>
              <a:t>helping</a:t>
            </a:r>
            <a:r>
              <a:rPr lang="fr-BE" sz="1200" dirty="0">
                <a:effectLst/>
                <a:latin typeface="Corbel" panose="020B0503020204020204" pitchFamily="34" charset="0"/>
                <a:ea typeface="Calibri" panose="020F0502020204030204" pitchFamily="34" charset="0"/>
                <a:cs typeface="Arial" panose="020B0604020202020204" pitchFamily="34" charset="0"/>
              </a:rPr>
              <a:t> to </a:t>
            </a:r>
            <a:r>
              <a:rPr lang="fr-BE" sz="1200" dirty="0" err="1">
                <a:effectLst/>
                <a:latin typeface="Corbel" panose="020B0503020204020204" pitchFamily="34" charset="0"/>
                <a:ea typeface="Calibri" panose="020F0502020204030204" pitchFamily="34" charset="0"/>
                <a:cs typeface="Arial" panose="020B0604020202020204" pitchFamily="34" charset="0"/>
              </a:rPr>
              <a:t>build</a:t>
            </a:r>
            <a:r>
              <a:rPr lang="fr-BE" sz="1200" dirty="0">
                <a:effectLst/>
                <a:latin typeface="Corbel" panose="020B0503020204020204" pitchFamily="34" charset="0"/>
                <a:ea typeface="Calibri" panose="020F0502020204030204" pitchFamily="34" charset="0"/>
                <a:cs typeface="Arial" panose="020B0604020202020204" pitchFamily="34" charset="0"/>
              </a:rPr>
              <a:t> </a:t>
            </a:r>
            <a:r>
              <a:rPr lang="fr-BE" sz="1200" dirty="0" err="1">
                <a:effectLst/>
                <a:latin typeface="Corbel" panose="020B0503020204020204" pitchFamily="34" charset="0"/>
                <a:ea typeface="Calibri" panose="020F0502020204030204" pitchFamily="34" charset="0"/>
                <a:cs typeface="Arial" panose="020B0604020202020204" pitchFamily="34" charset="0"/>
              </a:rPr>
              <a:t>wider</a:t>
            </a:r>
            <a:r>
              <a:rPr lang="fr-BE" sz="1200" dirty="0">
                <a:effectLst/>
                <a:latin typeface="Corbel" panose="020B0503020204020204" pitchFamily="34" charset="0"/>
                <a:ea typeface="Calibri" panose="020F0502020204030204" pitchFamily="34" charset="0"/>
                <a:cs typeface="Arial" panose="020B0604020202020204" pitchFamily="34" charset="0"/>
              </a:rPr>
              <a:t>,</a:t>
            </a:r>
            <a:r>
              <a:rPr lang="fr-BE" sz="1200" spc="5" dirty="0">
                <a:effectLst/>
                <a:latin typeface="Corbel" panose="020B0503020204020204" pitchFamily="34" charset="0"/>
                <a:ea typeface="Calibri" panose="020F0502020204030204" pitchFamily="34" charset="0"/>
                <a:cs typeface="Arial" panose="020B0604020202020204" pitchFamily="34" charset="0"/>
              </a:rPr>
              <a:t> </a:t>
            </a:r>
            <a:r>
              <a:rPr lang="fr-BE" sz="1200" dirty="0" err="1">
                <a:effectLst/>
                <a:latin typeface="Corbel" panose="020B0503020204020204" pitchFamily="34" charset="0"/>
                <a:ea typeface="Calibri" panose="020F0502020204030204" pitchFamily="34" charset="0"/>
                <a:cs typeface="Arial" panose="020B0604020202020204" pitchFamily="34" charset="0"/>
              </a:rPr>
              <a:t>deeper</a:t>
            </a:r>
            <a:r>
              <a:rPr lang="fr-BE" sz="1200" dirty="0">
                <a:effectLst/>
                <a:latin typeface="Corbel" panose="020B0503020204020204" pitchFamily="34" charset="0"/>
                <a:ea typeface="Calibri" panose="020F0502020204030204" pitchFamily="34" charset="0"/>
                <a:cs typeface="Arial" panose="020B0604020202020204" pitchFamily="34" charset="0"/>
              </a:rPr>
              <a:t>, </a:t>
            </a:r>
            <a:r>
              <a:rPr lang="fr-BE" sz="1200" dirty="0" err="1">
                <a:effectLst/>
                <a:latin typeface="Corbel" panose="020B0503020204020204" pitchFamily="34" charset="0"/>
                <a:ea typeface="Calibri" panose="020F0502020204030204" pitchFamily="34" charset="0"/>
                <a:cs typeface="Arial" panose="020B0604020202020204" pitchFamily="34" charset="0"/>
              </a:rPr>
              <a:t>sustainability</a:t>
            </a:r>
            <a:r>
              <a:rPr lang="fr-BE" sz="1200" spc="-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change,</a:t>
            </a:r>
            <a:r>
              <a:rPr lang="fr-BE" sz="1200" spc="-1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including</a:t>
            </a:r>
            <a:r>
              <a:rPr lang="fr-BE" sz="1200" spc="-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in the</a:t>
            </a:r>
            <a:r>
              <a:rPr lang="fr-BE" sz="1200" spc="-10"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area</a:t>
            </a:r>
            <a:r>
              <a:rPr lang="fr-BE" sz="1200" spc="-10"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of</a:t>
            </a:r>
            <a:r>
              <a:rPr lang="fr-BE" sz="1200" spc="-15" dirty="0">
                <a:effectLst/>
                <a:latin typeface="Corbel" panose="020B0503020204020204" pitchFamily="34" charset="0"/>
                <a:ea typeface="Calibri" panose="020F0502020204030204" pitchFamily="34" charset="0"/>
                <a:cs typeface="Arial" panose="020B0604020202020204" pitchFamily="34" charset="0"/>
              </a:rPr>
              <a:t> </a:t>
            </a:r>
            <a:r>
              <a:rPr lang="fr-BE" sz="1200" dirty="0">
                <a:effectLst/>
                <a:latin typeface="Corbel" panose="020B0503020204020204" pitchFamily="34" charset="0"/>
                <a:ea typeface="Calibri" panose="020F0502020204030204" pitchFamily="34" charset="0"/>
                <a:cs typeface="Arial" panose="020B0604020202020204" pitchFamily="34" charset="0"/>
              </a:rPr>
              <a:t>inclusion</a:t>
            </a:r>
            <a:endParaRPr lang="en-GB" sz="1200" dirty="0">
              <a:effectLst/>
              <a:latin typeface="Corbel" panose="020B0503020204020204" pitchFamily="34" charset="0"/>
              <a:ea typeface="Symbol" panose="05050102010706020507" pitchFamily="18" charset="2"/>
              <a:cs typeface="Symbol" panose="05050102010706020507" pitchFamily="18" charset="2"/>
            </a:endParaRPr>
          </a:p>
        </p:txBody>
      </p:sp>
      <p:sp>
        <p:nvSpPr>
          <p:cNvPr id="16" name="Rechteck 14">
            <a:extLst>
              <a:ext uri="{FF2B5EF4-FFF2-40B4-BE49-F238E27FC236}">
                <a16:creationId xmlns:a16="http://schemas.microsoft.com/office/drawing/2014/main" id="{3F1661A7-AA9B-492E-8FC1-DC60541A70E3}"/>
              </a:ext>
            </a:extLst>
          </p:cNvPr>
          <p:cNvSpPr/>
          <p:nvPr/>
        </p:nvSpPr>
        <p:spPr bwMode="auto">
          <a:xfrm>
            <a:off x="6566447" y="3644536"/>
            <a:ext cx="2019566" cy="2692187"/>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1595" lvl="0" algn="ctr">
              <a:spcAft>
                <a:spcPts val="0"/>
              </a:spcAft>
              <a:buSzPts val="1100"/>
              <a:tabLst>
                <a:tab pos="525780" algn="l"/>
              </a:tabLst>
            </a:pPr>
            <a:r>
              <a:rPr lang="en-US" sz="1200" dirty="0">
                <a:effectLst/>
                <a:latin typeface="Corbel" panose="020B0503020204020204" pitchFamily="34" charset="0"/>
                <a:ea typeface="Symbol" panose="05050102010706020507" pitchFamily="18" charset="2"/>
                <a:cs typeface="Symbol" panose="05050102010706020507" pitchFamily="18" charset="2"/>
              </a:rPr>
              <a:t>The</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dialogue</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mechanism</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will</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support</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the</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development</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of</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work</a:t>
            </a:r>
            <a:r>
              <a:rPr lang="en-US" sz="1200" spc="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placements,</a:t>
            </a:r>
            <a:r>
              <a:rPr lang="en-US" sz="1200" spc="-1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matching trainees</a:t>
            </a:r>
            <a:r>
              <a:rPr lang="en-US" sz="1200" spc="-25"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with work</a:t>
            </a:r>
            <a:r>
              <a:rPr lang="en-US" sz="1200" spc="-10" dirty="0">
                <a:effectLst/>
                <a:latin typeface="Corbel" panose="020B0503020204020204" pitchFamily="34" charset="0"/>
                <a:ea typeface="Symbol" panose="05050102010706020507" pitchFamily="18" charset="2"/>
                <a:cs typeface="Symbol" panose="05050102010706020507" pitchFamily="18" charset="2"/>
              </a:rPr>
              <a:t> </a:t>
            </a:r>
            <a:r>
              <a:rPr lang="en-US" sz="1200" dirty="0">
                <a:effectLst/>
                <a:latin typeface="Corbel" panose="020B0503020204020204" pitchFamily="34" charset="0"/>
                <a:ea typeface="Symbol" panose="05050102010706020507" pitchFamily="18" charset="2"/>
                <a:cs typeface="Symbol" panose="05050102010706020507" pitchFamily="18" charset="2"/>
              </a:rPr>
              <a:t>opportunities</a:t>
            </a:r>
            <a:endParaRPr lang="en-GB" sz="1200" dirty="0">
              <a:effectLst/>
              <a:latin typeface="Corbel" panose="020B050302020402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42408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3912" y="1243720"/>
            <a:ext cx="12192000" cy="5614280"/>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631000" y="1651998"/>
            <a:ext cx="10382434" cy="2985433"/>
          </a:xfrm>
          <a:prstGeom prst="rect">
            <a:avLst/>
          </a:prstGeom>
          <a:noFill/>
        </p:spPr>
        <p:txBody>
          <a:bodyPr wrap="square" lIns="91440" tIns="45720" rIns="91440" bIns="45720" rtlCol="0" anchor="t">
            <a:spAutoFit/>
          </a:bodyPr>
          <a:lstStyle/>
          <a:p>
            <a:r>
              <a:rPr lang="de-DE" sz="2800" b="1" dirty="0">
                <a:solidFill>
                  <a:srgbClr val="445569"/>
                </a:solidFill>
                <a:latin typeface="Corbel"/>
              </a:rPr>
              <a:t>Key targets</a:t>
            </a:r>
          </a:p>
          <a:p>
            <a:endParaRPr lang="de-DE" sz="2800" dirty="0">
              <a:solidFill>
                <a:srgbClr val="445569"/>
              </a:solidFill>
              <a:latin typeface="Corbel"/>
            </a:endParaRPr>
          </a:p>
          <a:p>
            <a:pPr marL="457200" indent="-457200">
              <a:buFont typeface="Arial" panose="020B0604020202020204" pitchFamily="34" charset="0"/>
              <a:buChar char="•"/>
            </a:pPr>
            <a:endParaRPr lang="de-DE" sz="2800" b="1" dirty="0">
              <a:solidFill>
                <a:srgbClr val="445569"/>
              </a:solidFill>
              <a:latin typeface="Corbel"/>
            </a:endParaRPr>
          </a:p>
          <a:p>
            <a:pPr marL="457200" indent="-457200">
              <a:buFont typeface="Arial" panose="020B0604020202020204" pitchFamily="34" charset="0"/>
              <a:buChar char="•"/>
            </a:pPr>
            <a:endParaRPr lang="de-DE" sz="2800" b="1" dirty="0">
              <a:solidFill>
                <a:srgbClr val="445569"/>
              </a:solidFill>
              <a:latin typeface="Corbel"/>
            </a:endParaRPr>
          </a:p>
          <a:p>
            <a:pPr marL="457200" indent="-457200">
              <a:buFont typeface="Arial" panose="020B0604020202020204" pitchFamily="34" charset="0"/>
              <a:buChar char="•"/>
            </a:pPr>
            <a:endParaRPr lang="de-DE" sz="28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532199" cy="553998"/>
          </a:xfrm>
          <a:prstGeom prst="rect">
            <a:avLst/>
          </a:prstGeom>
          <a:noFill/>
        </p:spPr>
        <p:txBody>
          <a:bodyPr wrap="square" rtlCol="0">
            <a:spAutoFit/>
          </a:bodyPr>
          <a:lstStyle/>
          <a:p>
            <a:r>
              <a:rPr lang="en-GB" sz="3000" b="1" dirty="0">
                <a:solidFill>
                  <a:schemeClr val="bg1"/>
                </a:solidFill>
                <a:effectLst/>
                <a:latin typeface="Corbel" panose="020B0503020204020204" pitchFamily="34" charset="0"/>
                <a:ea typeface="Times New Roman" panose="02020603050405020304" pitchFamily="18" charset="0"/>
              </a:rPr>
              <a:t>Country Action Plan Overview</a:t>
            </a:r>
            <a:endParaRPr lang="nl-BE" sz="3000" b="1" dirty="0">
              <a:solidFill>
                <a:schemeClr val="bg1"/>
              </a:solidFill>
              <a:latin typeface="Corbel" panose="020B0503020204020204" pitchFamily="34" charset="0"/>
            </a:endParaRPr>
          </a:p>
        </p:txBody>
      </p:sp>
      <p:sp>
        <p:nvSpPr>
          <p:cNvPr id="11" name="Rechteck 14">
            <a:extLst>
              <a:ext uri="{FF2B5EF4-FFF2-40B4-BE49-F238E27FC236}">
                <a16:creationId xmlns:a16="http://schemas.microsoft.com/office/drawing/2014/main" id="{B6476193-0773-4E00-AE94-7C06A5DE8D6D}"/>
              </a:ext>
            </a:extLst>
          </p:cNvPr>
          <p:cNvSpPr/>
          <p:nvPr/>
        </p:nvSpPr>
        <p:spPr bwMode="auto">
          <a:xfrm>
            <a:off x="828583" y="2456658"/>
            <a:ext cx="4642306" cy="1707308"/>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de-DE" sz="2000" b="1" kern="1200" dirty="0">
                <a:solidFill>
                  <a:schemeClr val="bg1"/>
                </a:solidFill>
                <a:latin typeface="Corbel" panose="020B0503020204020204" pitchFamily="34" charset="0"/>
              </a:rPr>
              <a:t>400</a:t>
            </a:r>
            <a:r>
              <a:rPr lang="de-DE" sz="1400" kern="1200" dirty="0">
                <a:solidFill>
                  <a:schemeClr val="bg1"/>
                </a:solidFill>
                <a:latin typeface="Corbel" panose="020B0503020204020204" pitchFamily="34" charset="0"/>
              </a:rPr>
              <a:t> people trained in practical placements </a:t>
            </a:r>
          </a:p>
        </p:txBody>
      </p:sp>
      <p:sp>
        <p:nvSpPr>
          <p:cNvPr id="12" name="Rechteck 14">
            <a:extLst>
              <a:ext uri="{FF2B5EF4-FFF2-40B4-BE49-F238E27FC236}">
                <a16:creationId xmlns:a16="http://schemas.microsoft.com/office/drawing/2014/main" id="{689E40A0-6756-4BFF-AEC9-9D4BE568271C}"/>
              </a:ext>
            </a:extLst>
          </p:cNvPr>
          <p:cNvSpPr/>
          <p:nvPr/>
        </p:nvSpPr>
        <p:spPr bwMode="auto">
          <a:xfrm>
            <a:off x="6568711" y="2456658"/>
            <a:ext cx="4642306" cy="1707308"/>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de-DE" sz="2000" b="1" kern="1200" dirty="0">
                <a:solidFill>
                  <a:schemeClr val="bg1"/>
                </a:solidFill>
                <a:latin typeface="Corbel" panose="020B0503020204020204" pitchFamily="34" charset="0"/>
              </a:rPr>
              <a:t>Up to 4</a:t>
            </a:r>
            <a:r>
              <a:rPr lang="de-DE" sz="1400" kern="1200" dirty="0">
                <a:solidFill>
                  <a:schemeClr val="bg1"/>
                </a:solidFill>
                <a:latin typeface="Corbel" panose="020B0503020204020204" pitchFamily="34" charset="0"/>
              </a:rPr>
              <a:t> VET centres with  increased capacity</a:t>
            </a:r>
          </a:p>
        </p:txBody>
      </p:sp>
      <p:sp>
        <p:nvSpPr>
          <p:cNvPr id="14" name="Rechteck 14">
            <a:extLst>
              <a:ext uri="{FF2B5EF4-FFF2-40B4-BE49-F238E27FC236}">
                <a16:creationId xmlns:a16="http://schemas.microsoft.com/office/drawing/2014/main" id="{D03738C5-D313-420D-B5D8-464A93E9B217}"/>
              </a:ext>
            </a:extLst>
          </p:cNvPr>
          <p:cNvSpPr/>
          <p:nvPr/>
        </p:nvSpPr>
        <p:spPr bwMode="auto">
          <a:xfrm>
            <a:off x="828583" y="4713631"/>
            <a:ext cx="4642306" cy="1707308"/>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de-DE" sz="2000" b="1" kern="1200" dirty="0">
                <a:solidFill>
                  <a:schemeClr val="bg1"/>
                </a:solidFill>
                <a:latin typeface="Corbel" panose="020B0503020204020204" pitchFamily="34" charset="0"/>
              </a:rPr>
              <a:t>280</a:t>
            </a:r>
            <a:r>
              <a:rPr lang="de-DE" sz="1400" kern="1200" dirty="0">
                <a:solidFill>
                  <a:schemeClr val="bg1"/>
                </a:solidFill>
                <a:latin typeface="Corbel" panose="020B0503020204020204" pitchFamily="34" charset="0"/>
              </a:rPr>
              <a:t> people in decent jobs</a:t>
            </a:r>
          </a:p>
        </p:txBody>
      </p:sp>
      <p:sp>
        <p:nvSpPr>
          <p:cNvPr id="15" name="Rechteck 14">
            <a:extLst>
              <a:ext uri="{FF2B5EF4-FFF2-40B4-BE49-F238E27FC236}">
                <a16:creationId xmlns:a16="http://schemas.microsoft.com/office/drawing/2014/main" id="{918C1AD5-05F9-45ED-8927-516D981FF53D}"/>
              </a:ext>
            </a:extLst>
          </p:cNvPr>
          <p:cNvSpPr/>
          <p:nvPr/>
        </p:nvSpPr>
        <p:spPr bwMode="auto">
          <a:xfrm>
            <a:off x="6568711" y="4675650"/>
            <a:ext cx="4642306" cy="1707308"/>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de-DE" sz="2000" b="1" kern="1200" dirty="0">
                <a:solidFill>
                  <a:schemeClr val="bg1"/>
                </a:solidFill>
                <a:latin typeface="Corbel" panose="020B0503020204020204" pitchFamily="34" charset="0"/>
              </a:rPr>
              <a:t>Up to 20</a:t>
            </a:r>
            <a:r>
              <a:rPr lang="de-DE" sz="2000" kern="1200" dirty="0">
                <a:solidFill>
                  <a:schemeClr val="bg1"/>
                </a:solidFill>
                <a:latin typeface="Corbel" panose="020B0503020204020204" pitchFamily="34" charset="0"/>
              </a:rPr>
              <a:t> </a:t>
            </a:r>
            <a:r>
              <a:rPr lang="de-DE" sz="1400" kern="1200" dirty="0">
                <a:solidFill>
                  <a:schemeClr val="bg1"/>
                </a:solidFill>
                <a:latin typeface="Corbel" panose="020B0503020204020204" pitchFamily="34" charset="0"/>
              </a:rPr>
              <a:t>VET trainers trained</a:t>
            </a:r>
          </a:p>
        </p:txBody>
      </p:sp>
    </p:spTree>
    <p:extLst>
      <p:ext uri="{BB962C8B-B14F-4D97-AF65-F5344CB8AC3E}">
        <p14:creationId xmlns:p14="http://schemas.microsoft.com/office/powerpoint/2010/main" val="146275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0" y="1243720"/>
            <a:ext cx="12192000" cy="5614280"/>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6193105" y="1605217"/>
            <a:ext cx="5690464" cy="5970865"/>
          </a:xfrm>
          <a:prstGeom prst="rect">
            <a:avLst/>
          </a:prstGeom>
          <a:noFill/>
        </p:spPr>
        <p:txBody>
          <a:bodyPr wrap="square" lIns="91440" tIns="45720" rIns="91440" bIns="45720" rtlCol="0" anchor="t">
            <a:spAutoFit/>
          </a:bodyPr>
          <a:lstStyle/>
          <a:p>
            <a:r>
              <a:rPr lang="de-DE" sz="2800" b="1" dirty="0">
                <a:solidFill>
                  <a:srgbClr val="445569"/>
                </a:solidFill>
                <a:latin typeface="Corbel"/>
              </a:rPr>
              <a:t>Timeline</a:t>
            </a:r>
          </a:p>
          <a:p>
            <a:endParaRPr lang="de-DE" sz="1200" dirty="0">
              <a:solidFill>
                <a:srgbClr val="445569"/>
              </a:solidFill>
              <a:latin typeface="Corbel"/>
            </a:endParaRPr>
          </a:p>
          <a:p>
            <a:pPr marL="457200" indent="-457200">
              <a:buFont typeface="Arial" panose="020B0604020202020204" pitchFamily="34" charset="0"/>
              <a:buChar char="•"/>
            </a:pPr>
            <a:r>
              <a:rPr lang="de-DE" sz="1400" dirty="0">
                <a:solidFill>
                  <a:srgbClr val="445569"/>
                </a:solidFill>
                <a:latin typeface="Corbel"/>
              </a:rPr>
              <a:t>June 2022 – Presentation of Opportunities Exploration Report to National Advisory Board, feedback on and approval of intervention in Shire Valley Transformation Project, Malawi</a:t>
            </a:r>
          </a:p>
          <a:p>
            <a:pPr marL="457200" indent="-457200">
              <a:buFont typeface="Arial" panose="020B0604020202020204" pitchFamily="34" charset="0"/>
              <a:buChar char="•"/>
            </a:pPr>
            <a:endParaRPr lang="de-DE" sz="1400" dirty="0">
              <a:solidFill>
                <a:srgbClr val="445569"/>
              </a:solidFill>
              <a:latin typeface="Corbel"/>
            </a:endParaRPr>
          </a:p>
          <a:p>
            <a:pPr marL="457200" indent="-457200">
              <a:buFont typeface="Arial" panose="020B0604020202020204" pitchFamily="34" charset="0"/>
              <a:buChar char="•"/>
            </a:pPr>
            <a:r>
              <a:rPr lang="de-DE" sz="1400" dirty="0">
                <a:solidFill>
                  <a:srgbClr val="445569"/>
                </a:solidFill>
                <a:latin typeface="Corbel"/>
              </a:rPr>
              <a:t>June 2022 – Technical workshops, follow-up interviews and research, design of draft high-level Country Action Plan</a:t>
            </a:r>
          </a:p>
          <a:p>
            <a:pPr marL="457200" indent="-457200">
              <a:buFont typeface="Arial" panose="020B0604020202020204" pitchFamily="34" charset="0"/>
              <a:buChar char="•"/>
            </a:pPr>
            <a:endParaRPr lang="de-DE" sz="1400" dirty="0">
              <a:solidFill>
                <a:srgbClr val="445569"/>
              </a:solidFill>
              <a:latin typeface="Corbel"/>
            </a:endParaRPr>
          </a:p>
          <a:p>
            <a:pPr marL="457200" indent="-457200">
              <a:buFont typeface="Arial" panose="020B0604020202020204" pitchFamily="34" charset="0"/>
              <a:buChar char="•"/>
            </a:pPr>
            <a:r>
              <a:rPr lang="de-DE" sz="1400" dirty="0">
                <a:solidFill>
                  <a:srgbClr val="445569"/>
                </a:solidFill>
                <a:latin typeface="Corbel"/>
              </a:rPr>
              <a:t>July 2022 – Submission to EUD and VET Toolbox Hub for review</a:t>
            </a:r>
          </a:p>
          <a:p>
            <a:endParaRPr lang="de-DE" sz="1400" dirty="0">
              <a:solidFill>
                <a:srgbClr val="445569"/>
              </a:solidFill>
              <a:latin typeface="Corbel"/>
            </a:endParaRPr>
          </a:p>
          <a:p>
            <a:pPr marL="457200" indent="-457200">
              <a:buFont typeface="Arial" panose="020B0604020202020204" pitchFamily="34" charset="0"/>
              <a:buChar char="•"/>
            </a:pPr>
            <a:r>
              <a:rPr lang="de-DE" sz="1400" dirty="0">
                <a:solidFill>
                  <a:srgbClr val="445569"/>
                </a:solidFill>
                <a:latin typeface="Corbel"/>
              </a:rPr>
              <a:t>August 2022 – Feedback from EUD  and VET Toolbox Hub</a:t>
            </a:r>
          </a:p>
          <a:p>
            <a:pPr marL="457200" indent="-457200">
              <a:buFont typeface="Arial" panose="020B0604020202020204" pitchFamily="34" charset="0"/>
              <a:buChar char="•"/>
            </a:pPr>
            <a:endParaRPr lang="de-DE" sz="1400" dirty="0">
              <a:solidFill>
                <a:srgbClr val="445569"/>
              </a:solidFill>
              <a:latin typeface="Corbel"/>
            </a:endParaRPr>
          </a:p>
          <a:p>
            <a:pPr marL="457200" indent="-457200">
              <a:buFont typeface="Arial" panose="020B0604020202020204" pitchFamily="34" charset="0"/>
              <a:buChar char="•"/>
            </a:pPr>
            <a:r>
              <a:rPr lang="de-DE" sz="1400" dirty="0">
                <a:solidFill>
                  <a:srgbClr val="445569"/>
                </a:solidFill>
                <a:latin typeface="Corbel"/>
              </a:rPr>
              <a:t>September 2022 – Country Plan submitted to EU, consultancy team procured</a:t>
            </a:r>
          </a:p>
          <a:p>
            <a:endParaRPr lang="de-DE" sz="1400" dirty="0">
              <a:solidFill>
                <a:srgbClr val="445569"/>
              </a:solidFill>
              <a:latin typeface="Corbel"/>
            </a:endParaRPr>
          </a:p>
          <a:p>
            <a:pPr marL="457200" indent="-457200">
              <a:buFont typeface="Arial" panose="020B0604020202020204" pitchFamily="34" charset="0"/>
              <a:buChar char="•"/>
            </a:pPr>
            <a:endParaRPr lang="de-DE" sz="2800" dirty="0">
              <a:solidFill>
                <a:srgbClr val="445569"/>
              </a:solidFill>
              <a:latin typeface="Corbel"/>
            </a:endParaRPr>
          </a:p>
          <a:p>
            <a:pPr marL="457200" indent="-457200">
              <a:buFont typeface="Arial" panose="020B0604020202020204" pitchFamily="34" charset="0"/>
              <a:buChar char="•"/>
            </a:pPr>
            <a:endParaRPr lang="de-DE" sz="2800" dirty="0">
              <a:solidFill>
                <a:srgbClr val="445569"/>
              </a:solidFill>
              <a:latin typeface="Corbel"/>
            </a:endParaRPr>
          </a:p>
          <a:p>
            <a:pPr marL="457200" indent="-457200">
              <a:buFont typeface="Arial" panose="020B0604020202020204" pitchFamily="34" charset="0"/>
              <a:buChar char="•"/>
            </a:pPr>
            <a:endParaRPr lang="de-DE" sz="28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a:p>
            <a:pPr marL="171450" indent="-171450">
              <a:buFont typeface="Arial"/>
              <a:buChar char="•"/>
            </a:pPr>
            <a:endParaRPr lang="de-DE" sz="1200" b="1" dirty="0">
              <a:solidFill>
                <a:srgbClr val="445569"/>
              </a:solidFill>
              <a:latin typeface="Corbel"/>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532199" cy="553998"/>
          </a:xfrm>
          <a:prstGeom prst="rect">
            <a:avLst/>
          </a:prstGeom>
          <a:noFill/>
        </p:spPr>
        <p:txBody>
          <a:bodyPr wrap="square" rtlCol="0">
            <a:spAutoFit/>
          </a:bodyPr>
          <a:lstStyle/>
          <a:p>
            <a:r>
              <a:rPr lang="en-GB" sz="3000" b="1" dirty="0">
                <a:solidFill>
                  <a:schemeClr val="bg1"/>
                </a:solidFill>
                <a:effectLst/>
                <a:latin typeface="Corbel" panose="020B0503020204020204" pitchFamily="34" charset="0"/>
                <a:ea typeface="Times New Roman" panose="02020603050405020304" pitchFamily="18" charset="0"/>
              </a:rPr>
              <a:t>How did we Develop the Country Action Plan?</a:t>
            </a:r>
            <a:endParaRPr lang="nl-BE" sz="3000" b="1" dirty="0">
              <a:solidFill>
                <a:schemeClr val="bg1"/>
              </a:solidFill>
              <a:latin typeface="Corbel" panose="020B0503020204020204" pitchFamily="34" charset="0"/>
            </a:endParaRPr>
          </a:p>
        </p:txBody>
      </p:sp>
      <p:pic>
        <p:nvPicPr>
          <p:cNvPr id="11" name="Afbeelding 10" descr="Afbeelding met persoon, binnen, person, tafel&#10;&#10;Automatisch gegenereerde beschrijving">
            <a:extLst>
              <a:ext uri="{FF2B5EF4-FFF2-40B4-BE49-F238E27FC236}">
                <a16:creationId xmlns:a16="http://schemas.microsoft.com/office/drawing/2014/main" id="{A31CC7B4-2300-4156-8877-25C2C1436723}"/>
              </a:ext>
            </a:extLst>
          </p:cNvPr>
          <p:cNvPicPr>
            <a:picLocks noChangeAspect="1"/>
          </p:cNvPicPr>
          <p:nvPr/>
        </p:nvPicPr>
        <p:blipFill>
          <a:blip r:embed="rId3"/>
          <a:stretch>
            <a:fillRect/>
          </a:stretch>
        </p:blipFill>
        <p:spPr bwMode="auto">
          <a:xfrm>
            <a:off x="-2613674" y="1243720"/>
            <a:ext cx="8418449" cy="5614280"/>
          </a:xfrm>
          <a:prstGeom prst="rect">
            <a:avLst/>
          </a:prstGeom>
        </p:spPr>
      </p:pic>
    </p:spTree>
    <p:extLst>
      <p:ext uri="{BB962C8B-B14F-4D97-AF65-F5344CB8AC3E}">
        <p14:creationId xmlns:p14="http://schemas.microsoft.com/office/powerpoint/2010/main" val="404787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0" y="1243720"/>
            <a:ext cx="12192000" cy="5681467"/>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188754" y="1192153"/>
            <a:ext cx="6826707" cy="7319953"/>
          </a:xfrm>
          <a:prstGeom prst="rect">
            <a:avLst/>
          </a:prstGeom>
          <a:noFill/>
        </p:spPr>
        <p:txBody>
          <a:bodyPr wrap="square" lIns="91440" tIns="45720" rIns="91440" bIns="45720" rtlCol="0" anchor="t">
            <a:spAutoFit/>
          </a:bodyPr>
          <a:lstStyle/>
          <a:p>
            <a:r>
              <a:rPr lang="de-DE" sz="2400" b="1" dirty="0">
                <a:solidFill>
                  <a:srgbClr val="445569"/>
                </a:solidFill>
                <a:latin typeface="Corbel"/>
              </a:rPr>
              <a:t>Timeline</a:t>
            </a:r>
          </a:p>
          <a:p>
            <a:endParaRPr lang="de-DE" sz="1100" dirty="0">
              <a:solidFill>
                <a:srgbClr val="445569"/>
              </a:solidFill>
              <a:latin typeface="Corbel"/>
            </a:endParaRPr>
          </a:p>
          <a:p>
            <a:pPr marL="342900" lvl="0" indent="-342900">
              <a:lnSpc>
                <a:spcPts val="1340"/>
              </a:lnSpc>
              <a:buFont typeface="Symbol" panose="05050102010706020507" pitchFamily="18" charset="2"/>
              <a:buChar char=""/>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Sep 2022</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Project</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implementation</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begins </a:t>
            </a:r>
          </a:p>
          <a:p>
            <a:pPr marL="342900" lvl="0" indent="-342900">
              <a:lnSpc>
                <a:spcPts val="1340"/>
              </a:lnSpc>
              <a:buFont typeface="Symbol" panose="05050102010706020507" pitchFamily="18" charset="2"/>
              <a:buChar char=""/>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marR="219075" lvl="0" indent="-342900">
              <a:spcAft>
                <a:spcPts val="0"/>
              </a:spcAft>
              <a:buFont typeface="Symbol" panose="05050102010706020507" pitchFamily="18" charset="2"/>
              <a:buChar char=""/>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Jan 2023 – Scoping work, including skills needs assessment completed, selection of VTIs,</a:t>
            </a:r>
            <a:r>
              <a:rPr lang="en-US" sz="1200" spc="-2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selection</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of</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cooperatives</a:t>
            </a:r>
          </a:p>
          <a:p>
            <a:pPr marL="342900" marR="219075" indent="-342900">
              <a:buFont typeface="Symbol" panose="05050102010706020507" pitchFamily="18" charset="2"/>
              <a:buChar char=""/>
            </a:pPr>
            <a:endParaRPr lang="en-US" sz="1200" dirty="0">
              <a:solidFill>
                <a:schemeClr val="tx2"/>
              </a:solidFill>
              <a:latin typeface="Corbel" panose="020B0503020204020204" pitchFamily="34" charset="0"/>
              <a:ea typeface="Corbel" panose="020B0503020204020204" pitchFamily="34" charset="0"/>
              <a:cs typeface="Corbel" panose="020B0503020204020204" pitchFamily="34" charset="0"/>
            </a:endParaRPr>
          </a:p>
          <a:p>
            <a:pPr marL="342900" marR="219075" indent="-342900">
              <a:buFont typeface="Symbol" panose="05050102010706020507" pitchFamily="18" charset="2"/>
              <a:buChar char=""/>
            </a:pPr>
            <a:r>
              <a:rPr lang="en-US" sz="1200" dirty="0">
                <a:solidFill>
                  <a:schemeClr val="tx2"/>
                </a:solidFill>
                <a:latin typeface="Corbel" panose="020B0503020204020204" pitchFamily="34" charset="0"/>
                <a:ea typeface="Corbel" panose="020B0503020204020204" pitchFamily="34" charset="0"/>
                <a:cs typeface="Corbel" panose="020B0503020204020204" pitchFamily="34" charset="0"/>
              </a:rPr>
              <a:t>Feb 2023 - Project</a:t>
            </a:r>
            <a:r>
              <a:rPr lang="en-US" sz="1200" spc="-10" dirty="0">
                <a:solidFill>
                  <a:schemeClr val="tx2"/>
                </a:solidFill>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latin typeface="Corbel" panose="020B0503020204020204" pitchFamily="34" charset="0"/>
                <a:ea typeface="Corbel" panose="020B0503020204020204" pitchFamily="34" charset="0"/>
                <a:cs typeface="Corbel" panose="020B0503020204020204" pitchFamily="34" charset="0"/>
              </a:rPr>
              <a:t>launch</a:t>
            </a:r>
            <a:r>
              <a:rPr lang="en-US" sz="1200" spc="-15" dirty="0">
                <a:solidFill>
                  <a:schemeClr val="tx2"/>
                </a:solidFill>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latin typeface="Corbel" panose="020B0503020204020204" pitchFamily="34" charset="0"/>
                <a:ea typeface="Corbel" panose="020B0503020204020204" pitchFamily="34" charset="0"/>
                <a:cs typeface="Corbel" panose="020B0503020204020204" pitchFamily="34" charset="0"/>
              </a:rPr>
              <a:t>event</a:t>
            </a:r>
          </a:p>
          <a:p>
            <a:pPr marL="342900" marR="219075" lvl="0" indent="-342900">
              <a:spcAft>
                <a:spcPts val="0"/>
              </a:spcAft>
              <a:buFont typeface="Symbol" panose="05050102010706020507" pitchFamily="18" charset="2"/>
              <a:buChar char=""/>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spcBef>
                <a:spcPts val="5"/>
              </a:spcBef>
              <a:spcAft>
                <a:spcPts val="0"/>
              </a:spcAft>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Feb</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2023</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 Design of support, tools and CBT capacity building </a:t>
            </a:r>
            <a:r>
              <a:rPr lang="en-US" sz="1200" dirty="0" err="1">
                <a:solidFill>
                  <a:schemeClr val="tx2"/>
                </a:solidFill>
                <a:effectLst/>
                <a:latin typeface="Corbel" panose="020B0503020204020204" pitchFamily="34" charset="0"/>
                <a:ea typeface="Corbel" panose="020B0503020204020204" pitchFamily="34" charset="0"/>
                <a:cs typeface="Corbel" panose="020B0503020204020204" pitchFamily="34" charset="0"/>
              </a:rPr>
              <a:t>programme</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 completed and pilot workplace learning models agreed </a:t>
            </a:r>
          </a:p>
          <a:p>
            <a:pPr marL="342900" lvl="0" indent="-342900">
              <a:spcBef>
                <a:spcPts val="5"/>
              </a:spcBef>
              <a:spcAft>
                <a:spcPts val="0"/>
              </a:spcAft>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Mar</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2023</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Capacity</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building, tools development, longer occupational standards and curriculum development  and shorter/modular course design begins and PP Dialogue</a:t>
            </a:r>
            <a:r>
              <a:rPr lang="en-US" sz="1200" spc="-2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Mechanism</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operational</a:t>
            </a:r>
          </a:p>
          <a:p>
            <a:pPr marL="342900" lvl="0" indent="-342900">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lnSpc>
                <a:spcPts val="1395"/>
              </a:lnSpc>
              <a:spcBef>
                <a:spcPts val="5"/>
              </a:spcBef>
              <a:spcAft>
                <a:spcPts val="0"/>
              </a:spcAft>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June</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2023 –</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Enhanced</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training</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offer developed</a:t>
            </a:r>
          </a:p>
          <a:p>
            <a:pPr marL="342900" lvl="0" indent="-342900">
              <a:lnSpc>
                <a:spcPts val="1395"/>
              </a:lnSpc>
              <a:spcBef>
                <a:spcPts val="5"/>
              </a:spcBef>
              <a:spcAft>
                <a:spcPts val="0"/>
              </a:spcAft>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lnSpc>
                <a:spcPts val="1395"/>
              </a:lnSpc>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August</a:t>
            </a:r>
            <a:r>
              <a:rPr lang="en-US" sz="1200" spc="-2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2023</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Capacity</a:t>
            </a:r>
            <a:r>
              <a:rPr lang="en-US" sz="1200" spc="-2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building</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of</a:t>
            </a:r>
            <a:r>
              <a:rPr lang="en-US" sz="1200" spc="-2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trainers</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completed</a:t>
            </a:r>
          </a:p>
          <a:p>
            <a:pPr marL="342900" lvl="0" indent="-342900">
              <a:lnSpc>
                <a:spcPts val="1395"/>
              </a:lnSpc>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September</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2023</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Enhanced</a:t>
            </a:r>
            <a:r>
              <a:rPr lang="en-US" sz="1200" spc="-2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training</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err="1">
                <a:solidFill>
                  <a:schemeClr val="tx2"/>
                </a:solidFill>
                <a:effectLst/>
                <a:latin typeface="Corbel" panose="020B0503020204020204" pitchFamily="34" charset="0"/>
                <a:ea typeface="Corbel" panose="020B0503020204020204" pitchFamily="34" charset="0"/>
                <a:cs typeface="Corbel" panose="020B0503020204020204" pitchFamily="34" charset="0"/>
              </a:rPr>
              <a:t>programmes</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start</a:t>
            </a:r>
          </a:p>
          <a:p>
            <a:pPr marL="342900" lvl="0" indent="-342900">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spcBef>
                <a:spcPts val="5"/>
              </a:spcBef>
              <a:spcAft>
                <a:spcPts val="0"/>
              </a:spcAft>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November</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2023</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Work</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placement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err="1">
                <a:solidFill>
                  <a:schemeClr val="tx2"/>
                </a:solidFill>
                <a:effectLst/>
                <a:latin typeface="Corbel" panose="020B0503020204020204" pitchFamily="34" charset="0"/>
                <a:ea typeface="Corbel" panose="020B0503020204020204" pitchFamily="34" charset="0"/>
                <a:cs typeface="Corbel" panose="020B0503020204020204" pitchFamily="34" charset="0"/>
              </a:rPr>
              <a:t>programme</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begins</a:t>
            </a:r>
          </a:p>
          <a:p>
            <a:pPr marL="342900" lvl="0" indent="-342900">
              <a:spcBef>
                <a:spcPts val="5"/>
              </a:spcBef>
              <a:spcAft>
                <a:spcPts val="0"/>
              </a:spcAft>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lnSpc>
                <a:spcPts val="1395"/>
              </a:lnSpc>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March</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2024 –</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Job</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placements</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start</a:t>
            </a:r>
          </a:p>
          <a:p>
            <a:pPr marL="342900" lvl="0" indent="-342900">
              <a:lnSpc>
                <a:spcPts val="1395"/>
              </a:lnSpc>
              <a:buFont typeface="Symbol" panose="05050102010706020507" pitchFamily="18" charset="2"/>
              <a:buChar char=""/>
              <a:tabLst>
                <a:tab pos="525145" algn="l"/>
                <a:tab pos="525780" algn="l"/>
              </a:tabLst>
            </a:pPr>
            <a:endPar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lnSpc>
                <a:spcPts val="1395"/>
              </a:lnSpc>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August</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2024</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MEAL</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work completed</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and</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lessons</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and</a:t>
            </a:r>
            <a:r>
              <a:rPr lang="en-US" sz="1200" spc="-2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training</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of</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trainers</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cascaded</a:t>
            </a:r>
          </a:p>
          <a:p>
            <a:pPr marL="342900" lvl="0" indent="-342900">
              <a:lnSpc>
                <a:spcPts val="1395"/>
              </a:lnSpc>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pPr marL="342900" lvl="0" indent="-342900">
              <a:spcBef>
                <a:spcPts val="5"/>
              </a:spcBef>
              <a:spcAft>
                <a:spcPts val="0"/>
              </a:spcAft>
              <a:buFont typeface="Symbol" panose="05050102010706020507" pitchFamily="18" charset="2"/>
              <a:buChar char=""/>
              <a:tabLst>
                <a:tab pos="525145" algn="l"/>
                <a:tab pos="525780" algn="l"/>
              </a:tabLst>
            </a:pP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August</a:t>
            </a:r>
            <a:r>
              <a:rPr lang="en-US" sz="1200" spc="-10"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2024</a:t>
            </a:r>
            <a:r>
              <a:rPr lang="en-US" sz="1200" spc="-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Policy</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recommendations</a:t>
            </a:r>
            <a:r>
              <a:rPr lang="en-US" sz="1200" spc="-15" dirty="0">
                <a:solidFill>
                  <a:schemeClr val="tx2"/>
                </a:solidFill>
                <a:effectLst/>
                <a:latin typeface="Corbel" panose="020B0503020204020204" pitchFamily="34" charset="0"/>
                <a:ea typeface="Corbel" panose="020B0503020204020204" pitchFamily="34" charset="0"/>
                <a:cs typeface="Corbel" panose="020B0503020204020204" pitchFamily="34" charset="0"/>
              </a:rPr>
              <a:t> </a:t>
            </a:r>
            <a:r>
              <a:rPr lang="en-US" sz="1200" dirty="0">
                <a:solidFill>
                  <a:schemeClr val="tx2"/>
                </a:solidFill>
                <a:effectLst/>
                <a:latin typeface="Corbel" panose="020B0503020204020204" pitchFamily="34" charset="0"/>
                <a:ea typeface="Corbel" panose="020B0503020204020204" pitchFamily="34" charset="0"/>
                <a:cs typeface="Corbel" panose="020B0503020204020204" pitchFamily="34" charset="0"/>
              </a:rPr>
              <a:t>identified</a:t>
            </a:r>
          </a:p>
          <a:p>
            <a:pPr marL="342900" lvl="0" indent="-342900">
              <a:spcBef>
                <a:spcPts val="5"/>
              </a:spcBef>
              <a:spcAft>
                <a:spcPts val="0"/>
              </a:spcAft>
              <a:buFont typeface="Symbol" panose="05050102010706020507" pitchFamily="18" charset="2"/>
              <a:buChar char=""/>
              <a:tabLst>
                <a:tab pos="525145" algn="l"/>
                <a:tab pos="525780" algn="l"/>
              </a:tabLst>
            </a:pPr>
            <a:endParaRPr lang="en-GB" sz="1200" dirty="0">
              <a:solidFill>
                <a:schemeClr val="tx2"/>
              </a:solidFill>
              <a:latin typeface="Corbel" panose="020B0503020204020204" pitchFamily="34" charset="0"/>
              <a:ea typeface="Corbel" panose="020B0503020204020204" pitchFamily="34" charset="0"/>
              <a:cs typeface="Corbel" panose="020B0503020204020204" pitchFamily="34" charset="0"/>
            </a:endParaRPr>
          </a:p>
          <a:p>
            <a:pPr marL="342900" lvl="0" indent="-342900">
              <a:spcBef>
                <a:spcPts val="5"/>
              </a:spcBef>
              <a:spcAft>
                <a:spcPts val="0"/>
              </a:spcAft>
              <a:buFont typeface="Symbol" panose="05050102010706020507" pitchFamily="18" charset="2"/>
              <a:buChar char=""/>
              <a:tabLst>
                <a:tab pos="525145" algn="l"/>
                <a:tab pos="525780" algn="l"/>
              </a:tabLst>
            </a:pPr>
            <a:r>
              <a:rPr lang="fr-BE" sz="12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September</a:t>
            </a:r>
            <a:r>
              <a:rPr lang="fr-BE" sz="1200" spc="-10"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200" dirty="0">
                <a:solidFill>
                  <a:schemeClr val="tx2"/>
                </a:solidFill>
                <a:effectLst/>
                <a:latin typeface="Corbel" panose="020B0503020204020204" pitchFamily="34" charset="0"/>
                <a:ea typeface="Calibri" panose="020F0502020204030204" pitchFamily="34" charset="0"/>
                <a:cs typeface="Arial" panose="020B0604020202020204" pitchFamily="34" charset="0"/>
              </a:rPr>
              <a:t>2024</a:t>
            </a:r>
            <a:r>
              <a:rPr lang="fr-BE" sz="1200" spc="-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200" dirty="0">
                <a:solidFill>
                  <a:schemeClr val="tx2"/>
                </a:solidFill>
                <a:effectLst/>
                <a:latin typeface="Corbel" panose="020B0503020204020204" pitchFamily="34" charset="0"/>
                <a:ea typeface="Calibri" panose="020F0502020204030204" pitchFamily="34" charset="0"/>
                <a:cs typeface="Arial" panose="020B0604020202020204" pitchFamily="34" charset="0"/>
              </a:rPr>
              <a:t>–</a:t>
            </a:r>
            <a:r>
              <a:rPr lang="fr-BE" sz="1200" spc="-10"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200" dirty="0">
                <a:solidFill>
                  <a:schemeClr val="tx2"/>
                </a:solidFill>
                <a:effectLst/>
                <a:latin typeface="Corbel" panose="020B0503020204020204" pitchFamily="34" charset="0"/>
                <a:ea typeface="Calibri" panose="020F0502020204030204" pitchFamily="34" charset="0"/>
                <a:cs typeface="Arial" panose="020B0604020202020204" pitchFamily="34" charset="0"/>
              </a:rPr>
              <a:t>Policy</a:t>
            </a:r>
            <a:r>
              <a:rPr lang="fr-BE" sz="1200" spc="-1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200" dirty="0">
                <a:solidFill>
                  <a:schemeClr val="tx2"/>
                </a:solidFill>
                <a:effectLst/>
                <a:latin typeface="Corbel" panose="020B0503020204020204" pitchFamily="34" charset="0"/>
                <a:ea typeface="Calibri" panose="020F0502020204030204" pitchFamily="34" charset="0"/>
                <a:cs typeface="Arial" panose="020B0604020202020204" pitchFamily="34" charset="0"/>
              </a:rPr>
              <a:t>dialogue</a:t>
            </a:r>
            <a:r>
              <a:rPr lang="fr-BE" sz="1200" spc="-5"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2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event</a:t>
            </a:r>
            <a:r>
              <a:rPr lang="fr-BE" sz="1200" spc="-10" dirty="0">
                <a:solidFill>
                  <a:schemeClr val="tx2"/>
                </a:solidFill>
                <a:effectLst/>
                <a:latin typeface="Corbel" panose="020B0503020204020204" pitchFamily="34" charset="0"/>
                <a:ea typeface="Calibri" panose="020F0502020204030204" pitchFamily="34" charset="0"/>
                <a:cs typeface="Arial" panose="020B0604020202020204" pitchFamily="34" charset="0"/>
              </a:rPr>
              <a:t> </a:t>
            </a:r>
            <a:r>
              <a:rPr lang="fr-BE" sz="1200" dirty="0" err="1">
                <a:solidFill>
                  <a:schemeClr val="tx2"/>
                </a:solidFill>
                <a:effectLst/>
                <a:latin typeface="Corbel" panose="020B0503020204020204" pitchFamily="34" charset="0"/>
                <a:ea typeface="Calibri" panose="020F0502020204030204" pitchFamily="34" charset="0"/>
                <a:cs typeface="Arial" panose="020B0604020202020204" pitchFamily="34" charset="0"/>
              </a:rPr>
              <a:t>held</a:t>
            </a:r>
            <a:endParaRPr lang="de-DE" sz="1200" dirty="0">
              <a:solidFill>
                <a:schemeClr val="tx2"/>
              </a:solidFill>
              <a:latin typeface="Corbel"/>
            </a:endParaRPr>
          </a:p>
          <a:p>
            <a:pPr marL="342900" lvl="0" indent="-342900">
              <a:lnSpc>
                <a:spcPts val="1395"/>
              </a:lnSpc>
              <a:buFont typeface="Symbol" panose="05050102010706020507" pitchFamily="18" charset="2"/>
              <a:buChar char=""/>
              <a:tabLst>
                <a:tab pos="525145" algn="l"/>
                <a:tab pos="525780" algn="l"/>
              </a:tabLst>
            </a:pPr>
            <a:endParaRPr lang="en-GB" sz="1200" dirty="0">
              <a:solidFill>
                <a:schemeClr val="tx2"/>
              </a:solidFill>
              <a:effectLst/>
              <a:latin typeface="Corbel" panose="020B0503020204020204" pitchFamily="34" charset="0"/>
              <a:ea typeface="Corbel" panose="020B0503020204020204" pitchFamily="34" charset="0"/>
              <a:cs typeface="Corbel" panose="020B0503020204020204" pitchFamily="34" charset="0"/>
            </a:endParaRPr>
          </a:p>
          <a:p>
            <a:endParaRPr lang="de-DE" sz="2400" dirty="0">
              <a:solidFill>
                <a:srgbClr val="445569"/>
              </a:solidFill>
              <a:latin typeface="Corbel"/>
            </a:endParaRPr>
          </a:p>
          <a:p>
            <a:pPr marL="457200" indent="-457200">
              <a:buFont typeface="Arial" panose="020B0604020202020204" pitchFamily="34" charset="0"/>
              <a:buChar char="•"/>
            </a:pPr>
            <a:endParaRPr lang="de-DE" sz="2400" b="1" dirty="0">
              <a:solidFill>
                <a:srgbClr val="445569"/>
              </a:solidFill>
              <a:latin typeface="Corbel"/>
            </a:endParaRPr>
          </a:p>
          <a:p>
            <a:pPr marL="171450" indent="-171450">
              <a:buFont typeface="Arial"/>
              <a:buChar char="•"/>
            </a:pPr>
            <a:endParaRPr lang="de-DE" sz="1100" b="1" dirty="0">
              <a:solidFill>
                <a:srgbClr val="445569"/>
              </a:solidFill>
              <a:latin typeface="Corbel"/>
            </a:endParaRPr>
          </a:p>
          <a:p>
            <a:pPr marL="171450" indent="-171450">
              <a:buFont typeface="Arial"/>
              <a:buChar char="•"/>
            </a:pPr>
            <a:endParaRPr lang="de-DE" sz="1100" b="1" dirty="0">
              <a:solidFill>
                <a:srgbClr val="445569"/>
              </a:solidFill>
              <a:latin typeface="Corbel"/>
            </a:endParaRPr>
          </a:p>
          <a:p>
            <a:pPr marL="171450" indent="-171450">
              <a:buFont typeface="Arial"/>
              <a:buChar char="•"/>
            </a:pPr>
            <a:endParaRPr lang="de-DE" sz="1100" b="1" dirty="0">
              <a:solidFill>
                <a:srgbClr val="445569"/>
              </a:solidFill>
              <a:latin typeface="Corbel"/>
            </a:endParaRPr>
          </a:p>
          <a:p>
            <a:pPr marL="171450" indent="-171450">
              <a:buFont typeface="Arial"/>
              <a:buChar char="•"/>
            </a:pPr>
            <a:endParaRPr lang="de-DE" sz="1100" b="1" dirty="0">
              <a:solidFill>
                <a:srgbClr val="445569"/>
              </a:solidFill>
              <a:latin typeface="Corbel"/>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2" name="Tekstvak 19">
            <a:extLst>
              <a:ext uri="{FF2B5EF4-FFF2-40B4-BE49-F238E27FC236}">
                <a16:creationId xmlns:a16="http://schemas.microsoft.com/office/drawing/2014/main" id="{B45E3294-DF94-42F7-87C6-A0BED9936568}"/>
              </a:ext>
            </a:extLst>
          </p:cNvPr>
          <p:cNvSpPr txBox="1"/>
          <p:nvPr/>
        </p:nvSpPr>
        <p:spPr bwMode="auto">
          <a:xfrm>
            <a:off x="677115" y="361497"/>
            <a:ext cx="8532199" cy="553998"/>
          </a:xfrm>
          <a:prstGeom prst="rect">
            <a:avLst/>
          </a:prstGeom>
          <a:noFill/>
        </p:spPr>
        <p:txBody>
          <a:bodyPr wrap="square" rtlCol="0">
            <a:spAutoFit/>
          </a:bodyPr>
          <a:lstStyle/>
          <a:p>
            <a:r>
              <a:rPr lang="en-GB" sz="3000" b="1" dirty="0">
                <a:solidFill>
                  <a:schemeClr val="bg1"/>
                </a:solidFill>
                <a:effectLst/>
                <a:latin typeface="Corbel" panose="020B0503020204020204" pitchFamily="34" charset="0"/>
                <a:ea typeface="Times New Roman" panose="02020603050405020304" pitchFamily="18" charset="0"/>
              </a:rPr>
              <a:t>Project </a:t>
            </a:r>
            <a:r>
              <a:rPr lang="en-GB" sz="3000" b="1" dirty="0">
                <a:solidFill>
                  <a:schemeClr val="bg1"/>
                </a:solidFill>
                <a:latin typeface="Corbel" panose="020B0503020204020204" pitchFamily="34" charset="0"/>
                <a:ea typeface="Times New Roman" panose="02020603050405020304" pitchFamily="18" charset="0"/>
              </a:rPr>
              <a:t>Implementation Plan</a:t>
            </a:r>
            <a:endParaRPr lang="nl-BE" sz="3000" b="1" dirty="0">
              <a:solidFill>
                <a:schemeClr val="bg1"/>
              </a:solidFill>
              <a:latin typeface="Corbel" panose="020B0503020204020204" pitchFamily="34" charset="0"/>
            </a:endParaRPr>
          </a:p>
        </p:txBody>
      </p:sp>
      <p:pic>
        <p:nvPicPr>
          <p:cNvPr id="14" name="Image 3">
            <a:extLst>
              <a:ext uri="{FF2B5EF4-FFF2-40B4-BE49-F238E27FC236}">
                <a16:creationId xmlns:a16="http://schemas.microsoft.com/office/drawing/2014/main" id="{1AA74330-9175-4069-ADBC-1B29324842F9}"/>
              </a:ext>
            </a:extLst>
          </p:cNvPr>
          <p:cNvPicPr>
            <a:picLocks noChangeAspect="1"/>
          </p:cNvPicPr>
          <p:nvPr/>
        </p:nvPicPr>
        <p:blipFill>
          <a:blip r:embed="rId3"/>
          <a:stretch/>
        </p:blipFill>
        <p:spPr bwMode="auto">
          <a:xfrm>
            <a:off x="6854171" y="1243720"/>
            <a:ext cx="5337829"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extrusionOk="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418347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0" y="1243720"/>
            <a:ext cx="12192000" cy="5772515"/>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828582" y="1784432"/>
            <a:ext cx="10194093" cy="2816412"/>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British Council Malawi is going to be providing technical assistance on the </a:t>
            </a:r>
            <a:r>
              <a:rPr lang="en-GB" dirty="0" err="1">
                <a:latin typeface="Corbel" panose="020B0503020204020204" pitchFamily="34" charset="0"/>
                <a:ea typeface="Calibri" panose="020F0502020204030204" pitchFamily="34" charset="0"/>
                <a:cs typeface="Times New Roman" panose="02020603050405020304" pitchFamily="18" charset="0"/>
              </a:rPr>
              <a:t>Zantchito</a:t>
            </a:r>
            <a:r>
              <a:rPr lang="en-GB" dirty="0">
                <a:latin typeface="Corbel" panose="020B0503020204020204" pitchFamily="34" charset="0"/>
                <a:ea typeface="Calibri" panose="020F0502020204030204" pitchFamily="34" charset="0"/>
                <a:cs typeface="Times New Roman" panose="02020603050405020304" pitchFamily="18" charset="0"/>
              </a:rPr>
              <a:t> (Skills for Jobs) Programme funded by the EU from 2023 – 2026</a:t>
            </a: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We have a Going Global Partnerships Programme which implements TEVET in multiple countries</a:t>
            </a: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968713"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Other TEVET Projects</a:t>
            </a:r>
            <a:endParaRPr lang="nl-BE" sz="3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410092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fbeelding 29" descr="Afbeelding met persoon, tafel, zitten, kind&#10;&#10;Automatisch gegenereerde beschrijving">
            <a:extLst>
              <a:ext uri="{FF2B5EF4-FFF2-40B4-BE49-F238E27FC236}">
                <a16:creationId xmlns:a16="http://schemas.microsoft.com/office/drawing/2014/main" id="{3C3A08ED-13D2-0E49-B660-F0F6C45DE877}"/>
              </a:ext>
            </a:extLst>
          </p:cNvPr>
          <p:cNvPicPr>
            <a:picLocks noChangeAspect="1"/>
          </p:cNvPicPr>
          <p:nvPr/>
        </p:nvPicPr>
        <p:blipFill>
          <a:blip r:embed="rId3"/>
          <a:stretch>
            <a:fillRect/>
          </a:stretch>
        </p:blipFill>
        <p:spPr>
          <a:xfrm>
            <a:off x="-1524" y="-208955"/>
            <a:ext cx="12192000" cy="8130868"/>
          </a:xfrm>
          <a:prstGeom prst="rect">
            <a:avLst/>
          </a:prstGeom>
        </p:spPr>
      </p:pic>
      <p:sp>
        <p:nvSpPr>
          <p:cNvPr id="6" name="Rechthoek 5">
            <a:extLst>
              <a:ext uri="{FF2B5EF4-FFF2-40B4-BE49-F238E27FC236}">
                <a16:creationId xmlns:a16="http://schemas.microsoft.com/office/drawing/2014/main" id="{93ABC3A1-F62E-664E-92F7-9879FE68D6CE}"/>
              </a:ext>
            </a:extLst>
          </p:cNvPr>
          <p:cNvSpPr/>
          <p:nvPr/>
        </p:nvSpPr>
        <p:spPr bwMode="auto">
          <a:xfrm>
            <a:off x="-3531" y="-353499"/>
            <a:ext cx="12193524" cy="8130868"/>
          </a:xfrm>
          <a:prstGeom prst="rect">
            <a:avLst/>
          </a:prstGeom>
          <a:solidFill>
            <a:srgbClr val="FCFEF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extBox 1">
            <a:extLst>
              <a:ext uri="{FF2B5EF4-FFF2-40B4-BE49-F238E27FC236}">
                <a16:creationId xmlns:a16="http://schemas.microsoft.com/office/drawing/2014/main" id="{1F310D3B-0DFD-EA4B-A52C-301571451C6C}"/>
              </a:ext>
            </a:extLst>
          </p:cNvPr>
          <p:cNvSpPr txBox="1"/>
          <p:nvPr/>
        </p:nvSpPr>
        <p:spPr>
          <a:xfrm>
            <a:off x="5143694" y="697868"/>
            <a:ext cx="6047683" cy="1288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lnSpc>
                <a:spcPct val="80000"/>
              </a:lnSpc>
            </a:pPr>
            <a:r>
              <a:rPr lang="en-US" sz="4800" b="1" dirty="0">
                <a:latin typeface="Corbel" panose="020B0503020204020204" pitchFamily="34" charset="0"/>
                <a:ea typeface="Roboto Bk" pitchFamily="2" charset="0"/>
              </a:rPr>
              <a:t>Relevant skills </a:t>
            </a:r>
          </a:p>
          <a:p>
            <a:pPr rtl="0" fontAlgn="base">
              <a:lnSpc>
                <a:spcPct val="80000"/>
              </a:lnSpc>
            </a:pPr>
            <a:r>
              <a:rPr lang="en-US" sz="4800" b="1" dirty="0">
                <a:latin typeface="Corbel" panose="020B0503020204020204" pitchFamily="34" charset="0"/>
                <a:ea typeface="Roboto Bk" pitchFamily="2" charset="0"/>
              </a:rPr>
              <a:t>for all</a:t>
            </a:r>
          </a:p>
        </p:txBody>
      </p:sp>
      <p:sp>
        <p:nvSpPr>
          <p:cNvPr id="13" name="Rechthoek 12">
            <a:extLst>
              <a:ext uri="{FF2B5EF4-FFF2-40B4-BE49-F238E27FC236}">
                <a16:creationId xmlns:a16="http://schemas.microsoft.com/office/drawing/2014/main" id="{2C8B79EE-3F6B-154E-A89B-A07CF18DCBAE}"/>
              </a:ext>
            </a:extLst>
          </p:cNvPr>
          <p:cNvSpPr/>
          <p:nvPr/>
        </p:nvSpPr>
        <p:spPr bwMode="auto">
          <a:xfrm>
            <a:off x="1459491" y="716957"/>
            <a:ext cx="3283541" cy="1433384"/>
          </a:xfrm>
          <a:prstGeom prst="rect">
            <a:avLst/>
          </a:prstGeom>
          <a:solidFill>
            <a:srgbClr val="BF2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999"/>
              </a:lnSpc>
              <a:defRPr/>
            </a:pPr>
            <a:endParaRPr lang="nl-NL" sz="1600" dirty="0">
              <a:solidFill>
                <a:schemeClr val="bg1"/>
              </a:solidFill>
              <a:latin typeface="Corbel" panose="020B0503020204020204" pitchFamily="34" charset="0"/>
            </a:endParaRPr>
          </a:p>
        </p:txBody>
      </p:sp>
      <p:pic>
        <p:nvPicPr>
          <p:cNvPr id="14" name="Afbeelding 13" descr="Afbeelding met tekst&#10;&#10;Automatisch gegenereerde beschrijving">
            <a:extLst>
              <a:ext uri="{FF2B5EF4-FFF2-40B4-BE49-F238E27FC236}">
                <a16:creationId xmlns:a16="http://schemas.microsoft.com/office/drawing/2014/main" id="{A7327C8D-FE00-624D-8E1F-63C736E0C8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860153" y="914570"/>
            <a:ext cx="2426172" cy="1038158"/>
          </a:xfrm>
          <a:prstGeom prst="rect">
            <a:avLst/>
          </a:prstGeom>
        </p:spPr>
      </p:pic>
      <p:sp>
        <p:nvSpPr>
          <p:cNvPr id="19" name="Rechthoek 18">
            <a:extLst>
              <a:ext uri="{FF2B5EF4-FFF2-40B4-BE49-F238E27FC236}">
                <a16:creationId xmlns:a16="http://schemas.microsoft.com/office/drawing/2014/main" id="{0CB6F1C5-EF74-AD42-8C22-0540E98BD6BD}"/>
              </a:ext>
            </a:extLst>
          </p:cNvPr>
          <p:cNvSpPr/>
          <p:nvPr/>
        </p:nvSpPr>
        <p:spPr bwMode="auto">
          <a:xfrm>
            <a:off x="1459491" y="5738615"/>
            <a:ext cx="5364970" cy="141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&lt;</a:t>
            </a:r>
          </a:p>
        </p:txBody>
      </p:sp>
      <p:pic>
        <p:nvPicPr>
          <p:cNvPr id="16" name="Picture 11" descr="Logo, company name&#10;&#10;Description automatically generated">
            <a:extLst>
              <a:ext uri="{FF2B5EF4-FFF2-40B4-BE49-F238E27FC236}">
                <a16:creationId xmlns:a16="http://schemas.microsoft.com/office/drawing/2014/main" id="{6186125E-B699-1E4E-9B19-83D340D594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08704" y="6350575"/>
            <a:ext cx="4283477" cy="551574"/>
          </a:xfrm>
          <a:prstGeom prst="rect">
            <a:avLst/>
          </a:prstGeom>
        </p:spPr>
      </p:pic>
      <p:sp>
        <p:nvSpPr>
          <p:cNvPr id="26" name="Rechthoek 25">
            <a:extLst>
              <a:ext uri="{FF2B5EF4-FFF2-40B4-BE49-F238E27FC236}">
                <a16:creationId xmlns:a16="http://schemas.microsoft.com/office/drawing/2014/main" id="{93AEB796-49F5-EF49-8903-4CC4C307B9EF}"/>
              </a:ext>
            </a:extLst>
          </p:cNvPr>
          <p:cNvSpPr/>
          <p:nvPr/>
        </p:nvSpPr>
        <p:spPr bwMode="auto">
          <a:xfrm>
            <a:off x="7149108" y="5738615"/>
            <a:ext cx="3345309" cy="141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&lt;</a:t>
            </a:r>
          </a:p>
        </p:txBody>
      </p:sp>
      <p:sp>
        <p:nvSpPr>
          <p:cNvPr id="18" name="TextBox 2">
            <a:extLst>
              <a:ext uri="{FF2B5EF4-FFF2-40B4-BE49-F238E27FC236}">
                <a16:creationId xmlns:a16="http://schemas.microsoft.com/office/drawing/2014/main" id="{A829D351-6A2E-BE4A-95E0-80D65F427458}"/>
              </a:ext>
            </a:extLst>
          </p:cNvPr>
          <p:cNvSpPr txBox="1"/>
          <p:nvPr/>
        </p:nvSpPr>
        <p:spPr bwMode="auto">
          <a:xfrm>
            <a:off x="8375572" y="5984573"/>
            <a:ext cx="1125144" cy="246221"/>
          </a:xfrm>
          <a:prstGeom prst="rect">
            <a:avLst/>
          </a:prstGeom>
          <a:noFill/>
        </p:spPr>
        <p:txBody>
          <a:bodyPr wrap="square" lIns="91440" tIns="45720" rIns="91440" bIns="45720" rtlCol="0" anchor="t">
            <a:spAutoFit/>
          </a:bodyPr>
          <a:lstStyle/>
          <a:p>
            <a:r>
              <a:rPr lang="fr-BE" sz="1000" b="1" dirty="0">
                <a:solidFill>
                  <a:schemeClr val="tx1">
                    <a:lumMod val="85000"/>
                    <a:lumOff val="15000"/>
                  </a:schemeClr>
                </a:solidFill>
                <a:latin typeface="Corbel"/>
              </a:rPr>
              <a:t>Co-</a:t>
            </a:r>
            <a:r>
              <a:rPr lang="fr-BE" sz="1000" b="1" dirty="0" err="1">
                <a:solidFill>
                  <a:schemeClr val="tx1">
                    <a:lumMod val="85000"/>
                    <a:lumOff val="15000"/>
                  </a:schemeClr>
                </a:solidFill>
                <a:latin typeface="Corbel"/>
              </a:rPr>
              <a:t>funded</a:t>
            </a:r>
            <a:r>
              <a:rPr lang="fr-BE" sz="1000" b="1">
                <a:solidFill>
                  <a:schemeClr val="tx1">
                    <a:lumMod val="85000"/>
                    <a:lumOff val="15000"/>
                  </a:schemeClr>
                </a:solidFill>
                <a:latin typeface="Corbel"/>
              </a:rPr>
              <a:t> by</a:t>
            </a:r>
          </a:p>
        </p:txBody>
      </p:sp>
      <p:pic>
        <p:nvPicPr>
          <p:cNvPr id="15" name="Picture 5" descr="Logo&#10;&#10;Description automatically generated">
            <a:extLst>
              <a:ext uri="{FF2B5EF4-FFF2-40B4-BE49-F238E27FC236}">
                <a16:creationId xmlns:a16="http://schemas.microsoft.com/office/drawing/2014/main" id="{A11EF27C-BEF0-E843-A2E6-72CB5C290B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798" b="-1540"/>
          <a:stretch/>
        </p:blipFill>
        <p:spPr>
          <a:xfrm>
            <a:off x="8123386" y="6396182"/>
            <a:ext cx="1629517" cy="415557"/>
          </a:xfrm>
          <a:prstGeom prst="rect">
            <a:avLst/>
          </a:prstGeom>
        </p:spPr>
      </p:pic>
      <p:sp>
        <p:nvSpPr>
          <p:cNvPr id="31" name="Tekstvak 30">
            <a:extLst>
              <a:ext uri="{FF2B5EF4-FFF2-40B4-BE49-F238E27FC236}">
                <a16:creationId xmlns:a16="http://schemas.microsoft.com/office/drawing/2014/main" id="{217C8E48-FF59-6642-ACA4-DC2989EE87A3}"/>
              </a:ext>
            </a:extLst>
          </p:cNvPr>
          <p:cNvSpPr txBox="1"/>
          <p:nvPr/>
        </p:nvSpPr>
        <p:spPr>
          <a:xfrm>
            <a:off x="5143694" y="1840090"/>
            <a:ext cx="3576576" cy="369332"/>
          </a:xfrm>
          <a:prstGeom prst="rect">
            <a:avLst/>
          </a:prstGeom>
          <a:noFill/>
        </p:spPr>
        <p:txBody>
          <a:bodyPr wrap="square" rtlCol="0">
            <a:spAutoFit/>
          </a:bodyPr>
          <a:lstStyle/>
          <a:p>
            <a:r>
              <a:rPr lang="nl-BE">
                <a:solidFill>
                  <a:schemeClr val="tx1">
                    <a:lumMod val="50000"/>
                    <a:lumOff val="50000"/>
                  </a:schemeClr>
                </a:solidFill>
              </a:rPr>
              <a:t>Vocational Education &amp; Training</a:t>
            </a:r>
          </a:p>
        </p:txBody>
      </p:sp>
      <p:sp>
        <p:nvSpPr>
          <p:cNvPr id="17" name="TextBox 2">
            <a:extLst>
              <a:ext uri="{FF2B5EF4-FFF2-40B4-BE49-F238E27FC236}">
                <a16:creationId xmlns:a16="http://schemas.microsoft.com/office/drawing/2014/main" id="{026139E7-56A3-3145-92E6-E8D1518CDA7C}"/>
              </a:ext>
            </a:extLst>
          </p:cNvPr>
          <p:cNvSpPr txBox="1"/>
          <p:nvPr/>
        </p:nvSpPr>
        <p:spPr bwMode="auto">
          <a:xfrm>
            <a:off x="3520137" y="5974985"/>
            <a:ext cx="1125144" cy="246221"/>
          </a:xfrm>
          <a:prstGeom prst="rect">
            <a:avLst/>
          </a:prstGeom>
          <a:noFill/>
        </p:spPr>
        <p:txBody>
          <a:bodyPr wrap="square" lIns="91440" tIns="45720" rIns="91440" bIns="45720" rtlCol="0" anchor="t">
            <a:spAutoFit/>
          </a:bodyPr>
          <a:lstStyle/>
          <a:p>
            <a:r>
              <a:rPr lang="fr-BE" sz="1000" b="1" err="1">
                <a:solidFill>
                  <a:schemeClr val="tx1">
                    <a:lumMod val="85000"/>
                    <a:lumOff val="15000"/>
                  </a:schemeClr>
                </a:solidFill>
                <a:latin typeface="Corbel"/>
              </a:rPr>
              <a:t>Implemented</a:t>
            </a:r>
            <a:r>
              <a:rPr lang="fr-BE" sz="1000" b="1">
                <a:solidFill>
                  <a:schemeClr val="tx1">
                    <a:lumMod val="85000"/>
                    <a:lumOff val="15000"/>
                  </a:schemeClr>
                </a:solidFill>
                <a:latin typeface="Corbel"/>
              </a:rPr>
              <a:t> by</a:t>
            </a:r>
          </a:p>
        </p:txBody>
      </p:sp>
      <p:sp>
        <p:nvSpPr>
          <p:cNvPr id="2" name="TextBox 1">
            <a:extLst>
              <a:ext uri="{FF2B5EF4-FFF2-40B4-BE49-F238E27FC236}">
                <a16:creationId xmlns:a16="http://schemas.microsoft.com/office/drawing/2014/main" id="{D5E876F6-8D79-41B0-A543-09BFDE2AB6E2}"/>
              </a:ext>
            </a:extLst>
          </p:cNvPr>
          <p:cNvSpPr txBox="1"/>
          <p:nvPr/>
        </p:nvSpPr>
        <p:spPr>
          <a:xfrm>
            <a:off x="1362970" y="3127160"/>
            <a:ext cx="9460523" cy="584775"/>
          </a:xfrm>
          <a:prstGeom prst="rect">
            <a:avLst/>
          </a:prstGeom>
          <a:noFill/>
        </p:spPr>
        <p:txBody>
          <a:bodyPr wrap="square" rtlCol="0">
            <a:spAutoFit/>
          </a:bodyPr>
          <a:lstStyle/>
          <a:p>
            <a:pPr algn="ctr"/>
            <a:r>
              <a:rPr lang="en-GB" sz="3200" b="1" dirty="0">
                <a:solidFill>
                  <a:srgbClr val="002060"/>
                </a:solidFill>
              </a:rPr>
              <a:t>Questions and Discussion</a:t>
            </a:r>
            <a:endParaRPr lang="en-GB" sz="2800" dirty="0">
              <a:solidFill>
                <a:srgbClr val="002060"/>
              </a:solidFill>
            </a:endParaRPr>
          </a:p>
        </p:txBody>
      </p:sp>
    </p:spTree>
    <p:extLst>
      <p:ext uri="{BB962C8B-B14F-4D97-AF65-F5344CB8AC3E}">
        <p14:creationId xmlns:p14="http://schemas.microsoft.com/office/powerpoint/2010/main" val="257324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0" y="1243720"/>
            <a:ext cx="12192000" cy="5772515"/>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828582" y="1784432"/>
            <a:ext cx="10194093" cy="2497863"/>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Give and overview of British Council’s TEVET work</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Outline the VET Toolbox Project</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Outline a model for investment and opportunity driven project design</a:t>
            </a:r>
          </a:p>
          <a:p>
            <a:pPr marL="285750" indent="-285750">
              <a:lnSpc>
                <a:spcPct val="115000"/>
              </a:lnSpc>
              <a:spcAft>
                <a:spcPts val="800"/>
              </a:spcAft>
              <a:buFont typeface="Arial" panose="020B0604020202020204" pitchFamily="34" charset="0"/>
              <a:buChar char="•"/>
            </a:pPr>
            <a:r>
              <a:rPr lang="en-GB" dirty="0">
                <a:latin typeface="Corbel" panose="020B0503020204020204" pitchFamily="34" charset="0"/>
                <a:ea typeface="Calibri" panose="020F0502020204030204" pitchFamily="34" charset="0"/>
                <a:cs typeface="Times New Roman" panose="02020603050405020304" pitchFamily="18" charset="0"/>
              </a:rPr>
              <a:t>Highlight some of the fundamental questions and issues around VET project design model </a:t>
            </a: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GB" dirty="0">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968713"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Objectives</a:t>
            </a:r>
            <a:endParaRPr lang="nl-BE" sz="3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272944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0" y="1276992"/>
            <a:ext cx="12360147" cy="4758048"/>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1" name="Titre 1">
            <a:extLst>
              <a:ext uri="{FF2B5EF4-FFF2-40B4-BE49-F238E27FC236}">
                <a16:creationId xmlns:a16="http://schemas.microsoft.com/office/drawing/2014/main" id="{051CBD2B-B43C-4FD6-9F0F-465DF012D504}"/>
              </a:ext>
            </a:extLst>
          </p:cNvPr>
          <p:cNvSpPr txBox="1">
            <a:spLocks/>
          </p:cNvSpPr>
          <p:nvPr/>
        </p:nvSpPr>
        <p:spPr bwMode="auto">
          <a:xfrm>
            <a:off x="1193785" y="1922656"/>
            <a:ext cx="5975432" cy="71706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3600" b="1" dirty="0">
                <a:solidFill>
                  <a:srgbClr val="292F2F"/>
                </a:solidFill>
                <a:latin typeface="Corbel" panose="020B0503020204020204" pitchFamily="34" charset="0"/>
              </a:rPr>
              <a:t>VET Toolbox</a:t>
            </a:r>
            <a:br>
              <a:rPr lang="en-US" sz="3200" b="1" dirty="0">
                <a:solidFill>
                  <a:srgbClr val="292F2F"/>
                </a:solidFill>
                <a:latin typeface="+mn-lt"/>
              </a:rPr>
            </a:br>
            <a:r>
              <a:rPr lang="en-US" sz="1400" b="1" dirty="0">
                <a:solidFill>
                  <a:schemeClr val="tx1">
                    <a:lumMod val="50000"/>
                    <a:lumOff val="50000"/>
                  </a:schemeClr>
                </a:solidFill>
                <a:latin typeface="+mn-lt"/>
              </a:rPr>
              <a:t>#relevantskillsforall</a:t>
            </a:r>
            <a:endParaRPr lang="fr-FR" sz="1400" b="1" dirty="0">
              <a:solidFill>
                <a:schemeClr val="tx1">
                  <a:lumMod val="50000"/>
                  <a:lumOff val="50000"/>
                </a:schemeClr>
              </a:solidFill>
              <a:latin typeface="+mn-lt"/>
            </a:endParaRPr>
          </a:p>
        </p:txBody>
      </p:sp>
      <p:sp>
        <p:nvSpPr>
          <p:cNvPr id="12" name="Tekstvak 19">
            <a:extLst>
              <a:ext uri="{FF2B5EF4-FFF2-40B4-BE49-F238E27FC236}">
                <a16:creationId xmlns:a16="http://schemas.microsoft.com/office/drawing/2014/main" id="{FB4C9AAB-1DDC-41F4-83B0-D0C1C3AD6B55}"/>
              </a:ext>
            </a:extLst>
          </p:cNvPr>
          <p:cNvSpPr txBox="1"/>
          <p:nvPr/>
        </p:nvSpPr>
        <p:spPr bwMode="auto">
          <a:xfrm>
            <a:off x="1193785" y="3830319"/>
            <a:ext cx="4078859" cy="2401811"/>
          </a:xfrm>
          <a:prstGeom prst="rect">
            <a:avLst/>
          </a:prstGeom>
          <a:noFill/>
        </p:spPr>
        <p:txBody>
          <a:bodyPr wrap="square" rtlCol="0">
            <a:spAutoFit/>
          </a:bodyPr>
          <a:lstStyle/>
          <a:p>
            <a:pPr>
              <a:lnSpc>
                <a:spcPct val="120000"/>
              </a:lnSpc>
            </a:pPr>
            <a:r>
              <a:rPr lang="nl-BE" sz="1400" dirty="0">
                <a:solidFill>
                  <a:srgbClr val="384141"/>
                </a:solidFill>
                <a:latin typeface="Corbel" panose="020B0503020204020204" pitchFamily="34" charset="0"/>
              </a:rPr>
              <a:t>As leading European agencies </a:t>
            </a:r>
          </a:p>
          <a:p>
            <a:pPr>
              <a:lnSpc>
                <a:spcPct val="120000"/>
              </a:lnSpc>
            </a:pPr>
            <a:r>
              <a:rPr lang="nl-BE" sz="1400" dirty="0">
                <a:solidFill>
                  <a:srgbClr val="384141"/>
                </a:solidFill>
                <a:latin typeface="Corbel" panose="020B0503020204020204" pitchFamily="34" charset="0"/>
              </a:rPr>
              <a:t>for international cooperation, </a:t>
            </a:r>
          </a:p>
          <a:p>
            <a:pPr>
              <a:lnSpc>
                <a:spcPct val="120000"/>
              </a:lnSpc>
            </a:pPr>
            <a:r>
              <a:rPr lang="nl-BE" sz="1400" dirty="0">
                <a:solidFill>
                  <a:srgbClr val="384141"/>
                </a:solidFill>
                <a:latin typeface="Corbel" panose="020B0503020204020204" pitchFamily="34" charset="0"/>
              </a:rPr>
              <a:t>we have joined in one partnership to support </a:t>
            </a:r>
          </a:p>
          <a:p>
            <a:pPr>
              <a:lnSpc>
                <a:spcPct val="120000"/>
              </a:lnSpc>
            </a:pPr>
            <a:r>
              <a:rPr lang="nl-BE" sz="1400" b="1" dirty="0">
                <a:solidFill>
                  <a:srgbClr val="BA0265"/>
                </a:solidFill>
                <a:latin typeface="Corbel" panose="020B0503020204020204" pitchFamily="34" charset="0"/>
              </a:rPr>
              <a:t>demand-driven and inclusive </a:t>
            </a:r>
          </a:p>
          <a:p>
            <a:pPr>
              <a:lnSpc>
                <a:spcPct val="120000"/>
              </a:lnSpc>
            </a:pPr>
            <a:r>
              <a:rPr lang="nl-BE" sz="1400" b="1" dirty="0">
                <a:solidFill>
                  <a:srgbClr val="BA0265"/>
                </a:solidFill>
                <a:latin typeface="Corbel" panose="020B0503020204020204" pitchFamily="34" charset="0"/>
              </a:rPr>
              <a:t>vocational education and training</a:t>
            </a:r>
            <a:r>
              <a:rPr lang="nl-BE" sz="1400" dirty="0">
                <a:solidFill>
                  <a:srgbClr val="384141"/>
                </a:solidFill>
                <a:latin typeface="Corbel" panose="020B0503020204020204" pitchFamily="34" charset="0"/>
              </a:rPr>
              <a:t>. </a:t>
            </a:r>
          </a:p>
          <a:p>
            <a:pPr>
              <a:lnSpc>
                <a:spcPct val="120000"/>
              </a:lnSpc>
            </a:pPr>
            <a:endParaRPr lang="nl-BE" sz="1400" dirty="0">
              <a:solidFill>
                <a:srgbClr val="384141"/>
              </a:solidFill>
              <a:latin typeface="Corbel" panose="020B0503020204020204" pitchFamily="34" charset="0"/>
            </a:endParaRPr>
          </a:p>
          <a:p>
            <a:pPr>
              <a:lnSpc>
                <a:spcPct val="120000"/>
              </a:lnSpc>
            </a:pPr>
            <a:r>
              <a:rPr lang="nl-BE" sz="1400" dirty="0">
                <a:solidFill>
                  <a:srgbClr val="384141"/>
                </a:solidFill>
                <a:latin typeface="Corbel" panose="020B0503020204020204" pitchFamily="34" charset="0"/>
              </a:rPr>
              <a:t>We are co-funded by the </a:t>
            </a:r>
          </a:p>
          <a:p>
            <a:pPr>
              <a:lnSpc>
                <a:spcPct val="120000"/>
              </a:lnSpc>
            </a:pPr>
            <a:r>
              <a:rPr lang="nl-BE" sz="1400" dirty="0">
                <a:solidFill>
                  <a:srgbClr val="384141"/>
                </a:solidFill>
                <a:latin typeface="Corbel" panose="020B0503020204020204" pitchFamily="34" charset="0"/>
              </a:rPr>
              <a:t>European Union (€ 30 million) and by the </a:t>
            </a:r>
          </a:p>
          <a:p>
            <a:pPr>
              <a:lnSpc>
                <a:spcPct val="120000"/>
              </a:lnSpc>
            </a:pPr>
            <a:r>
              <a:rPr lang="nl-BE" sz="1400" dirty="0">
                <a:solidFill>
                  <a:srgbClr val="384141"/>
                </a:solidFill>
                <a:latin typeface="Corbel" panose="020B0503020204020204" pitchFamily="34" charset="0"/>
              </a:rPr>
              <a:t>German Government BMZ (€ 1.750.000).</a:t>
            </a:r>
          </a:p>
        </p:txBody>
      </p:sp>
      <p:pic>
        <p:nvPicPr>
          <p:cNvPr id="13" name="Picture 11" descr="Logo, company name&#10;&#10;Description automatically generated">
            <a:extLst>
              <a:ext uri="{FF2B5EF4-FFF2-40B4-BE49-F238E27FC236}">
                <a16:creationId xmlns:a16="http://schemas.microsoft.com/office/drawing/2014/main" id="{AA32A74D-962C-4467-845A-6247D426905C}"/>
              </a:ext>
            </a:extLst>
          </p:cNvPr>
          <p:cNvPicPr>
            <a:picLocks noChangeAspect="1"/>
          </p:cNvPicPr>
          <p:nvPr/>
        </p:nvPicPr>
        <p:blipFill>
          <a:blip r:embed="rId4"/>
          <a:stretch>
            <a:fillRect/>
          </a:stretch>
        </p:blipFill>
        <p:spPr bwMode="auto">
          <a:xfrm>
            <a:off x="1080688" y="2767517"/>
            <a:ext cx="4980574" cy="641337"/>
          </a:xfrm>
          <a:prstGeom prst="rect">
            <a:avLst/>
          </a:prstGeom>
        </p:spPr>
      </p:pic>
      <p:pic>
        <p:nvPicPr>
          <p:cNvPr id="18" name="Afbeelding 22" descr="Afbeelding met buiten, gebouw, persoon, person&#10;&#10;Automatisch gegenereerde beschrijving">
            <a:extLst>
              <a:ext uri="{FF2B5EF4-FFF2-40B4-BE49-F238E27FC236}">
                <a16:creationId xmlns:a16="http://schemas.microsoft.com/office/drawing/2014/main" id="{2F3FE5C1-641B-499A-A6C9-7E1827C52A1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6686307" y="1243720"/>
            <a:ext cx="5505693" cy="5614280"/>
          </a:xfrm>
          <a:prstGeom prst="rect">
            <a:avLst/>
          </a:prstGeom>
          <a:ln>
            <a:noFill/>
          </a:ln>
          <a:effectLst>
            <a:outerShdw blurRad="190500" algn="tl" rotWithShape="0">
              <a:srgbClr val="000000">
                <a:alpha val="70000"/>
              </a:srgbClr>
            </a:outerShdw>
          </a:effectLst>
        </p:spPr>
      </p:pic>
      <p:sp>
        <p:nvSpPr>
          <p:cNvPr id="19" name="Tekstvak 19">
            <a:extLst>
              <a:ext uri="{FF2B5EF4-FFF2-40B4-BE49-F238E27FC236}">
                <a16:creationId xmlns:a16="http://schemas.microsoft.com/office/drawing/2014/main" id="{788B886C-A895-4824-B1FB-4F3F7220FB74}"/>
              </a:ext>
            </a:extLst>
          </p:cNvPr>
          <p:cNvSpPr txBox="1"/>
          <p:nvPr/>
        </p:nvSpPr>
        <p:spPr bwMode="auto">
          <a:xfrm>
            <a:off x="677115" y="361497"/>
            <a:ext cx="4607481"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Introduction </a:t>
            </a:r>
            <a:endParaRPr lang="nl-BE" sz="3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126445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2682991" y="1243492"/>
            <a:ext cx="12360147" cy="4758048"/>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4" name="Rechteck 14">
            <a:extLst>
              <a:ext uri="{FF2B5EF4-FFF2-40B4-BE49-F238E27FC236}">
                <a16:creationId xmlns:a16="http://schemas.microsoft.com/office/drawing/2014/main" id="{413DAD94-F4CB-4A34-8DB6-E49DCF7EDEB5}"/>
              </a:ext>
            </a:extLst>
          </p:cNvPr>
          <p:cNvSpPr/>
          <p:nvPr/>
        </p:nvSpPr>
        <p:spPr bwMode="auto">
          <a:xfrm>
            <a:off x="8411914" y="1443855"/>
            <a:ext cx="2019566" cy="3904762"/>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2489200">
              <a:lnSpc>
                <a:spcPct val="90000"/>
              </a:lnSpc>
              <a:spcBef>
                <a:spcPct val="0"/>
              </a:spcBef>
              <a:spcAft>
                <a:spcPct val="35000"/>
              </a:spcAft>
              <a:buAutoNum type="arabicPeriod"/>
            </a:pPr>
            <a:endParaRPr lang="de-DE" sz="1100" kern="1200">
              <a:solidFill>
                <a:schemeClr val="bg1"/>
              </a:solidFill>
              <a:latin typeface="Corbel" panose="020B0503020204020204" pitchFamily="34" charset="0"/>
            </a:endParaRPr>
          </a:p>
        </p:txBody>
      </p:sp>
      <p:sp>
        <p:nvSpPr>
          <p:cNvPr id="15" name="Rechteck 14">
            <a:extLst>
              <a:ext uri="{FF2B5EF4-FFF2-40B4-BE49-F238E27FC236}">
                <a16:creationId xmlns:a16="http://schemas.microsoft.com/office/drawing/2014/main" id="{91A08341-790A-472E-8217-988EE3DC9FDA}"/>
              </a:ext>
            </a:extLst>
          </p:cNvPr>
          <p:cNvSpPr/>
          <p:nvPr/>
        </p:nvSpPr>
        <p:spPr bwMode="auto">
          <a:xfrm>
            <a:off x="6106436" y="1443855"/>
            <a:ext cx="2019566" cy="3904762"/>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2489200">
              <a:lnSpc>
                <a:spcPct val="90000"/>
              </a:lnSpc>
              <a:spcBef>
                <a:spcPct val="0"/>
              </a:spcBef>
              <a:spcAft>
                <a:spcPct val="35000"/>
              </a:spcAft>
              <a:buAutoNum type="arabicPeriod"/>
            </a:pPr>
            <a:endParaRPr lang="de-DE" sz="1100" kern="1200">
              <a:solidFill>
                <a:schemeClr val="bg1"/>
              </a:solidFill>
              <a:latin typeface="Corbel" panose="020B0503020204020204" pitchFamily="34" charset="0"/>
            </a:endParaRPr>
          </a:p>
        </p:txBody>
      </p:sp>
      <p:sp>
        <p:nvSpPr>
          <p:cNvPr id="16" name="Rechteck 14">
            <a:extLst>
              <a:ext uri="{FF2B5EF4-FFF2-40B4-BE49-F238E27FC236}">
                <a16:creationId xmlns:a16="http://schemas.microsoft.com/office/drawing/2014/main" id="{666E5B1A-B378-47CB-A094-4F529894F65C}"/>
              </a:ext>
            </a:extLst>
          </p:cNvPr>
          <p:cNvSpPr/>
          <p:nvPr/>
        </p:nvSpPr>
        <p:spPr bwMode="auto">
          <a:xfrm>
            <a:off x="3785150" y="1443494"/>
            <a:ext cx="2019566" cy="3904762"/>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2489200">
              <a:lnSpc>
                <a:spcPct val="90000"/>
              </a:lnSpc>
              <a:spcBef>
                <a:spcPct val="0"/>
              </a:spcBef>
              <a:spcAft>
                <a:spcPct val="35000"/>
              </a:spcAft>
              <a:buAutoNum type="arabicPeriod"/>
            </a:pPr>
            <a:endParaRPr lang="de-DE" sz="1100" kern="1200">
              <a:solidFill>
                <a:schemeClr val="bg1"/>
              </a:solidFill>
              <a:latin typeface="Corbel" panose="020B0503020204020204" pitchFamily="34" charset="0"/>
            </a:endParaRPr>
          </a:p>
        </p:txBody>
      </p:sp>
      <p:sp>
        <p:nvSpPr>
          <p:cNvPr id="21" name="Titre 1">
            <a:extLst>
              <a:ext uri="{FF2B5EF4-FFF2-40B4-BE49-F238E27FC236}">
                <a16:creationId xmlns:a16="http://schemas.microsoft.com/office/drawing/2014/main" id="{66279AFC-92BE-4589-86A3-45CC34D58B3C}"/>
              </a:ext>
            </a:extLst>
          </p:cNvPr>
          <p:cNvSpPr txBox="1">
            <a:spLocks/>
          </p:cNvSpPr>
          <p:nvPr/>
        </p:nvSpPr>
        <p:spPr bwMode="auto">
          <a:xfrm>
            <a:off x="358851" y="1443855"/>
            <a:ext cx="2032782" cy="1225555"/>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3200" b="1" dirty="0">
              <a:solidFill>
                <a:schemeClr val="bg1"/>
              </a:solidFill>
              <a:latin typeface="+mn-lt"/>
            </a:endParaRPr>
          </a:p>
        </p:txBody>
      </p:sp>
      <p:sp>
        <p:nvSpPr>
          <p:cNvPr id="23" name="Rechteck 14">
            <a:extLst>
              <a:ext uri="{FF2B5EF4-FFF2-40B4-BE49-F238E27FC236}">
                <a16:creationId xmlns:a16="http://schemas.microsoft.com/office/drawing/2014/main" id="{A7EF83DD-8B7C-480F-BB79-0FD1928E1D4A}"/>
              </a:ext>
            </a:extLst>
          </p:cNvPr>
          <p:cNvSpPr/>
          <p:nvPr/>
        </p:nvSpPr>
        <p:spPr bwMode="auto">
          <a:xfrm>
            <a:off x="1463933" y="1443855"/>
            <a:ext cx="2019566" cy="3904762"/>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endParaRPr lang="de-DE" sz="1100" kern="1200" dirty="0">
              <a:solidFill>
                <a:schemeClr val="bg1"/>
              </a:solidFill>
              <a:latin typeface="Corbel" panose="020B0503020204020204" pitchFamily="34" charset="0"/>
            </a:endParaRPr>
          </a:p>
        </p:txBody>
      </p:sp>
      <p:sp>
        <p:nvSpPr>
          <p:cNvPr id="25" name="Tekstvak 32">
            <a:extLst>
              <a:ext uri="{FF2B5EF4-FFF2-40B4-BE49-F238E27FC236}">
                <a16:creationId xmlns:a16="http://schemas.microsoft.com/office/drawing/2014/main" id="{E1C5CEA7-1508-4564-AFB6-453A14AC7D72}"/>
              </a:ext>
            </a:extLst>
          </p:cNvPr>
          <p:cNvSpPr txBox="1"/>
          <p:nvPr/>
        </p:nvSpPr>
        <p:spPr bwMode="auto">
          <a:xfrm>
            <a:off x="1602479" y="1663580"/>
            <a:ext cx="1642709" cy="1351652"/>
          </a:xfrm>
          <a:prstGeom prst="rect">
            <a:avLst/>
          </a:prstGeom>
          <a:noFill/>
        </p:spPr>
        <p:txBody>
          <a:bodyPr wrap="square" lIns="91440" tIns="45720" rIns="91440" bIns="45720" rtlCol="0" anchor="t">
            <a:spAutoFit/>
          </a:bodyPr>
          <a:lstStyle/>
          <a:p>
            <a:pPr>
              <a:lnSpc>
                <a:spcPct val="114000"/>
              </a:lnSpc>
            </a:pPr>
            <a:r>
              <a:rPr lang="de-DE" sz="1400" b="1" kern="1200" dirty="0">
                <a:solidFill>
                  <a:prstClr val="white"/>
                </a:solidFill>
                <a:latin typeface="Corbel" panose="020B0503020204020204" pitchFamily="34" charset="0"/>
              </a:rPr>
              <a:t>1. REQUEST-BASED TECHNICAL SUPPORT </a:t>
            </a:r>
          </a:p>
          <a:p>
            <a:endParaRPr lang="nl-BE" dirty="0"/>
          </a:p>
        </p:txBody>
      </p:sp>
      <p:sp>
        <p:nvSpPr>
          <p:cNvPr id="26" name="Tekstvak 33">
            <a:extLst>
              <a:ext uri="{FF2B5EF4-FFF2-40B4-BE49-F238E27FC236}">
                <a16:creationId xmlns:a16="http://schemas.microsoft.com/office/drawing/2014/main" id="{710F0BEB-D30A-42D7-BFDE-5A37055DA3B0}"/>
              </a:ext>
            </a:extLst>
          </p:cNvPr>
          <p:cNvSpPr txBox="1"/>
          <p:nvPr/>
        </p:nvSpPr>
        <p:spPr bwMode="auto">
          <a:xfrm>
            <a:off x="3980214" y="1588175"/>
            <a:ext cx="1580546" cy="1427057"/>
          </a:xfrm>
          <a:prstGeom prst="rect">
            <a:avLst/>
          </a:prstGeom>
          <a:noFill/>
        </p:spPr>
        <p:txBody>
          <a:bodyPr wrap="square" rtlCol="0">
            <a:spAutoFit/>
          </a:bodyPr>
          <a:lstStyle/>
          <a:p>
            <a:pPr lvl="0" defTabSz="2489200">
              <a:lnSpc>
                <a:spcPct val="114000"/>
              </a:lnSpc>
              <a:spcBef>
                <a:spcPct val="0"/>
              </a:spcBef>
              <a:spcAft>
                <a:spcPct val="35000"/>
              </a:spcAft>
            </a:pPr>
            <a:r>
              <a:rPr lang="en-US" sz="1400" b="1" kern="1200">
                <a:solidFill>
                  <a:prstClr val="white"/>
                </a:solidFill>
                <a:latin typeface="Corbel" panose="020B0503020204020204" pitchFamily="34" charset="0"/>
              </a:rPr>
              <a:t>2. FUNDING OF INNOVATIVE PILOT PROJECTS</a:t>
            </a:r>
            <a:br>
              <a:rPr lang="en-US" sz="1400" b="1" kern="1200">
                <a:solidFill>
                  <a:prstClr val="white"/>
                </a:solidFill>
                <a:latin typeface="Corbel" panose="020B0503020204020204" pitchFamily="34" charset="0"/>
              </a:rPr>
            </a:br>
            <a:endParaRPr lang="en-US" sz="1400" b="1" kern="1200">
              <a:solidFill>
                <a:prstClr val="white"/>
              </a:solidFill>
              <a:latin typeface="Corbel" panose="020B0503020204020204" pitchFamily="34" charset="0"/>
            </a:endParaRPr>
          </a:p>
          <a:p>
            <a:endParaRPr lang="nl-BE"/>
          </a:p>
        </p:txBody>
      </p:sp>
      <p:sp>
        <p:nvSpPr>
          <p:cNvPr id="28" name="Tekstvak 34">
            <a:extLst>
              <a:ext uri="{FF2B5EF4-FFF2-40B4-BE49-F238E27FC236}">
                <a16:creationId xmlns:a16="http://schemas.microsoft.com/office/drawing/2014/main" id="{25AC2ECA-A9BA-4CC0-A071-ABE8ADAF539D}"/>
              </a:ext>
            </a:extLst>
          </p:cNvPr>
          <p:cNvSpPr txBox="1"/>
          <p:nvPr/>
        </p:nvSpPr>
        <p:spPr bwMode="auto">
          <a:xfrm>
            <a:off x="6300894" y="1647342"/>
            <a:ext cx="1720674" cy="1492075"/>
          </a:xfrm>
          <a:prstGeom prst="rect">
            <a:avLst/>
          </a:prstGeom>
          <a:noFill/>
        </p:spPr>
        <p:txBody>
          <a:bodyPr wrap="square" rtlCol="0">
            <a:spAutoFit/>
          </a:bodyPr>
          <a:lstStyle/>
          <a:p>
            <a:pPr>
              <a:lnSpc>
                <a:spcPct val="114000"/>
              </a:lnSpc>
            </a:pPr>
            <a:r>
              <a:rPr lang="de-DE" sz="1400" b="1" kern="1200">
                <a:solidFill>
                  <a:prstClr val="white"/>
                </a:solidFill>
                <a:latin typeface="Corbel" panose="020B0503020204020204" pitchFamily="34" charset="0"/>
              </a:rPr>
              <a:t>3. SHARING KNOWLEDGE &amp; TOOLS</a:t>
            </a:r>
          </a:p>
          <a:p>
            <a:pPr>
              <a:lnSpc>
                <a:spcPct val="114000"/>
              </a:lnSpc>
            </a:pPr>
            <a:br>
              <a:rPr lang="nl-BE" sz="1100">
                <a:solidFill>
                  <a:schemeClr val="bg1"/>
                </a:solidFill>
                <a:latin typeface="Corbel" panose="020B0503020204020204" pitchFamily="34" charset="0"/>
              </a:rPr>
            </a:br>
            <a:endParaRPr lang="de-DE" sz="1100" kern="1200">
              <a:solidFill>
                <a:schemeClr val="bg1"/>
              </a:solidFill>
              <a:latin typeface="Corbel" panose="020B0503020204020204" pitchFamily="34" charset="0"/>
            </a:endParaRPr>
          </a:p>
          <a:p>
            <a:endParaRPr lang="nl-BE"/>
          </a:p>
        </p:txBody>
      </p:sp>
      <p:sp>
        <p:nvSpPr>
          <p:cNvPr id="29" name="Rechteck 14">
            <a:extLst>
              <a:ext uri="{FF2B5EF4-FFF2-40B4-BE49-F238E27FC236}">
                <a16:creationId xmlns:a16="http://schemas.microsoft.com/office/drawing/2014/main" id="{6DB72B99-92E9-4F2C-B276-3756318F0C24}"/>
              </a:ext>
            </a:extLst>
          </p:cNvPr>
          <p:cNvSpPr/>
          <p:nvPr/>
        </p:nvSpPr>
        <p:spPr bwMode="auto">
          <a:xfrm>
            <a:off x="1463933" y="5518629"/>
            <a:ext cx="6699143" cy="1306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solidFill>
                <a:schemeClr val="tx1"/>
              </a:solidFill>
            </a:endParaRPr>
          </a:p>
        </p:txBody>
      </p:sp>
      <p:sp>
        <p:nvSpPr>
          <p:cNvPr id="30" name="Rechteck 14">
            <a:extLst>
              <a:ext uri="{FF2B5EF4-FFF2-40B4-BE49-F238E27FC236}">
                <a16:creationId xmlns:a16="http://schemas.microsoft.com/office/drawing/2014/main" id="{150AC227-B991-4A88-8494-262D7EF2EC4C}"/>
              </a:ext>
            </a:extLst>
          </p:cNvPr>
          <p:cNvSpPr/>
          <p:nvPr/>
        </p:nvSpPr>
        <p:spPr bwMode="auto">
          <a:xfrm>
            <a:off x="8411921" y="5527594"/>
            <a:ext cx="2019566" cy="1315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000">
              <a:solidFill>
                <a:schemeClr val="tx1"/>
              </a:solidFill>
            </a:endParaRPr>
          </a:p>
        </p:txBody>
      </p:sp>
      <p:sp>
        <p:nvSpPr>
          <p:cNvPr id="31" name="Tekstvak 1">
            <a:extLst>
              <a:ext uri="{FF2B5EF4-FFF2-40B4-BE49-F238E27FC236}">
                <a16:creationId xmlns:a16="http://schemas.microsoft.com/office/drawing/2014/main" id="{C087DAE2-3CDB-40CA-BA0D-C2095929A098}"/>
              </a:ext>
            </a:extLst>
          </p:cNvPr>
          <p:cNvSpPr txBox="1"/>
          <p:nvPr/>
        </p:nvSpPr>
        <p:spPr bwMode="auto">
          <a:xfrm>
            <a:off x="1602479" y="3005183"/>
            <a:ext cx="1690407" cy="1292662"/>
          </a:xfrm>
          <a:prstGeom prst="rect">
            <a:avLst/>
          </a:prstGeom>
          <a:noFill/>
        </p:spPr>
        <p:txBody>
          <a:bodyPr wrap="square" rtlCol="0">
            <a:spAutoFit/>
          </a:bodyPr>
          <a:lstStyle/>
          <a:p>
            <a:r>
              <a:rPr lang="nl-BE" sz="1200" dirty="0">
                <a:solidFill>
                  <a:schemeClr val="bg1"/>
                </a:solidFill>
                <a:latin typeface="Corbel" panose="020B0503020204020204" pitchFamily="34" charset="0"/>
              </a:rPr>
              <a:t>We offer technical assistance </a:t>
            </a:r>
            <a:br>
              <a:rPr lang="nl-BE" sz="1200" dirty="0">
                <a:solidFill>
                  <a:schemeClr val="bg1"/>
                </a:solidFill>
                <a:latin typeface="Corbel" panose="020B0503020204020204" pitchFamily="34" charset="0"/>
              </a:rPr>
            </a:br>
            <a:r>
              <a:rPr lang="nl-BE" sz="1200" dirty="0">
                <a:solidFill>
                  <a:schemeClr val="bg1"/>
                </a:solidFill>
                <a:latin typeface="Corbel" panose="020B0503020204020204" pitchFamily="34" charset="0"/>
              </a:rPr>
              <a:t>through short-term interventions that build VET system capacities. </a:t>
            </a:r>
            <a:r>
              <a:rPr lang="de-DE" sz="1200" kern="1200" dirty="0">
                <a:solidFill>
                  <a:schemeClr val="bg1"/>
                </a:solidFill>
                <a:latin typeface="Corbel" panose="020B0503020204020204" pitchFamily="34" charset="0"/>
              </a:rPr>
              <a:t> </a:t>
            </a:r>
          </a:p>
          <a:p>
            <a:endParaRPr lang="nl-BE" dirty="0"/>
          </a:p>
        </p:txBody>
      </p:sp>
      <p:sp>
        <p:nvSpPr>
          <p:cNvPr id="32" name="Tekstvak 20">
            <a:extLst>
              <a:ext uri="{FF2B5EF4-FFF2-40B4-BE49-F238E27FC236}">
                <a16:creationId xmlns:a16="http://schemas.microsoft.com/office/drawing/2014/main" id="{580DDBE1-1773-4796-A9D7-CCFF334A0D55}"/>
              </a:ext>
            </a:extLst>
          </p:cNvPr>
          <p:cNvSpPr txBox="1"/>
          <p:nvPr/>
        </p:nvSpPr>
        <p:spPr bwMode="auto">
          <a:xfrm>
            <a:off x="3980214" y="2939751"/>
            <a:ext cx="1690407" cy="1972143"/>
          </a:xfrm>
          <a:prstGeom prst="rect">
            <a:avLst/>
          </a:prstGeom>
          <a:noFill/>
        </p:spPr>
        <p:txBody>
          <a:bodyPr wrap="square" rtlCol="0">
            <a:spAutoFit/>
          </a:bodyPr>
          <a:lstStyle/>
          <a:p>
            <a:pPr lvl="0" defTabSz="2489200">
              <a:lnSpc>
                <a:spcPct val="114000"/>
              </a:lnSpc>
              <a:spcBef>
                <a:spcPct val="0"/>
              </a:spcBef>
              <a:spcAft>
                <a:spcPct val="35000"/>
              </a:spcAft>
            </a:pPr>
            <a:r>
              <a:rPr lang="nl-BE" sz="1200" dirty="0">
                <a:solidFill>
                  <a:schemeClr val="bg1"/>
                </a:solidFill>
                <a:latin typeface="Corbel" panose="020B0503020204020204" pitchFamily="34" charset="0"/>
              </a:rPr>
              <a:t>We fund initiatives through a call for proposals to promote inclusion of disadvantaged and vulnerable groups in VET. </a:t>
            </a:r>
            <a:endParaRPr lang="de-DE" sz="1200" kern="1200" dirty="0">
              <a:solidFill>
                <a:schemeClr val="bg1"/>
              </a:solidFill>
              <a:latin typeface="Corbel" panose="020B0503020204020204" pitchFamily="34" charset="0"/>
            </a:endParaRPr>
          </a:p>
          <a:p>
            <a:endParaRPr lang="nl-BE" dirty="0"/>
          </a:p>
        </p:txBody>
      </p:sp>
      <p:sp>
        <p:nvSpPr>
          <p:cNvPr id="33" name="Tekstvak 22">
            <a:extLst>
              <a:ext uri="{FF2B5EF4-FFF2-40B4-BE49-F238E27FC236}">
                <a16:creationId xmlns:a16="http://schemas.microsoft.com/office/drawing/2014/main" id="{8079FF6A-113B-41D3-BC51-9046A002C9EF}"/>
              </a:ext>
            </a:extLst>
          </p:cNvPr>
          <p:cNvSpPr txBox="1"/>
          <p:nvPr/>
        </p:nvSpPr>
        <p:spPr bwMode="auto">
          <a:xfrm>
            <a:off x="6305534" y="2939750"/>
            <a:ext cx="1690407" cy="1974900"/>
          </a:xfrm>
          <a:prstGeom prst="rect">
            <a:avLst/>
          </a:prstGeom>
          <a:noFill/>
        </p:spPr>
        <p:txBody>
          <a:bodyPr wrap="square" rtlCol="0">
            <a:spAutoFit/>
          </a:bodyPr>
          <a:lstStyle/>
          <a:p>
            <a:pPr>
              <a:lnSpc>
                <a:spcPct val="114000"/>
              </a:lnSpc>
            </a:pPr>
            <a:r>
              <a:rPr lang="nl-BE" sz="1200">
                <a:solidFill>
                  <a:schemeClr val="bg1"/>
                </a:solidFill>
                <a:latin typeface="Corbel" panose="020B0503020204020204" pitchFamily="34" charset="0"/>
              </a:rPr>
              <a:t>We share best practices, methods and tools on a web-based platform and regional seminars to stimulate learning and encourage networking, dialogue and the exchange of experiences.</a:t>
            </a:r>
            <a:endParaRPr lang="nl-BE"/>
          </a:p>
        </p:txBody>
      </p:sp>
      <p:sp>
        <p:nvSpPr>
          <p:cNvPr id="34" name="Tekstvak 31">
            <a:extLst>
              <a:ext uri="{FF2B5EF4-FFF2-40B4-BE49-F238E27FC236}">
                <a16:creationId xmlns:a16="http://schemas.microsoft.com/office/drawing/2014/main" id="{0355F7FD-C632-4744-8FD6-3A046BDCE89D}"/>
              </a:ext>
            </a:extLst>
          </p:cNvPr>
          <p:cNvSpPr txBox="1"/>
          <p:nvPr/>
        </p:nvSpPr>
        <p:spPr bwMode="auto">
          <a:xfrm>
            <a:off x="8651539" y="1654529"/>
            <a:ext cx="1862608" cy="1737655"/>
          </a:xfrm>
          <a:prstGeom prst="rect">
            <a:avLst/>
          </a:prstGeom>
          <a:noFill/>
        </p:spPr>
        <p:txBody>
          <a:bodyPr wrap="square" lIns="91440" tIns="45720" rIns="91440" bIns="45720" rtlCol="0" anchor="t">
            <a:spAutoFit/>
          </a:bodyPr>
          <a:lstStyle/>
          <a:p>
            <a:pPr>
              <a:lnSpc>
                <a:spcPct val="114000"/>
              </a:lnSpc>
            </a:pPr>
            <a:r>
              <a:rPr lang="de-DE" sz="1400" b="1" kern="1200">
                <a:solidFill>
                  <a:schemeClr val="bg1"/>
                </a:solidFill>
                <a:latin typeface="Corbel"/>
              </a:rPr>
              <a:t>4. SUPPORTING THE POSITIVE EFFECTS OF EUROPEAN INVESTMENTS</a:t>
            </a:r>
            <a:endParaRPr lang="de-DE">
              <a:solidFill>
                <a:schemeClr val="bg1"/>
              </a:solidFill>
              <a:cs typeface="Calibri"/>
            </a:endParaRPr>
          </a:p>
          <a:p>
            <a:pPr>
              <a:lnSpc>
                <a:spcPct val="114000"/>
              </a:lnSpc>
            </a:pPr>
            <a:br>
              <a:rPr lang="nl-BE" sz="1100">
                <a:solidFill>
                  <a:schemeClr val="bg1"/>
                </a:solidFill>
                <a:latin typeface="Corbel" panose="020B0503020204020204" pitchFamily="34" charset="0"/>
              </a:rPr>
            </a:br>
            <a:endParaRPr lang="de-DE" sz="1100" kern="1200">
              <a:solidFill>
                <a:schemeClr val="bg1"/>
              </a:solidFill>
              <a:latin typeface="Corbel" panose="020B0503020204020204" pitchFamily="34" charset="0"/>
            </a:endParaRPr>
          </a:p>
          <a:p>
            <a:endParaRPr lang="nl-BE"/>
          </a:p>
        </p:txBody>
      </p:sp>
      <p:sp>
        <p:nvSpPr>
          <p:cNvPr id="35" name="Tekstvak 36">
            <a:extLst>
              <a:ext uri="{FF2B5EF4-FFF2-40B4-BE49-F238E27FC236}">
                <a16:creationId xmlns:a16="http://schemas.microsoft.com/office/drawing/2014/main" id="{4DBD255C-E901-42AB-9BA1-55BFB55971F8}"/>
              </a:ext>
            </a:extLst>
          </p:cNvPr>
          <p:cNvSpPr txBox="1"/>
          <p:nvPr/>
        </p:nvSpPr>
        <p:spPr bwMode="auto">
          <a:xfrm>
            <a:off x="8576493" y="2939750"/>
            <a:ext cx="1690407" cy="963918"/>
          </a:xfrm>
          <a:prstGeom prst="rect">
            <a:avLst/>
          </a:prstGeom>
          <a:noFill/>
        </p:spPr>
        <p:txBody>
          <a:bodyPr wrap="square" rtlCol="0">
            <a:spAutoFit/>
          </a:bodyPr>
          <a:lstStyle/>
          <a:p>
            <a:pPr>
              <a:lnSpc>
                <a:spcPct val="120000"/>
              </a:lnSpc>
            </a:pPr>
            <a:r>
              <a:rPr lang="de-DE" sz="1200" err="1">
                <a:solidFill>
                  <a:schemeClr val="bg1"/>
                </a:solidFill>
                <a:latin typeface="Corbel" panose="020B0503020204020204" pitchFamily="34" charset="0"/>
              </a:rPr>
              <a:t>We</a:t>
            </a:r>
            <a:r>
              <a:rPr lang="de-DE" sz="1200">
                <a:solidFill>
                  <a:schemeClr val="bg1"/>
                </a:solidFill>
                <a:latin typeface="Corbel" panose="020B0503020204020204" pitchFamily="34" charset="0"/>
              </a:rPr>
              <a:t> flank European </a:t>
            </a:r>
            <a:r>
              <a:rPr lang="de-DE" sz="1200" err="1">
                <a:solidFill>
                  <a:schemeClr val="bg1"/>
                </a:solidFill>
                <a:latin typeface="Corbel" panose="020B0503020204020204" pitchFamily="34" charset="0"/>
              </a:rPr>
              <a:t>investments</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to</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help</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improve</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local</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benefits</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and</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address</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skills</a:t>
            </a:r>
            <a:r>
              <a:rPr lang="de-DE" sz="1200">
                <a:solidFill>
                  <a:schemeClr val="bg1"/>
                </a:solidFill>
                <a:latin typeface="Corbel" panose="020B0503020204020204" pitchFamily="34" charset="0"/>
              </a:rPr>
              <a:t> </a:t>
            </a:r>
            <a:r>
              <a:rPr lang="de-DE" sz="1200" err="1">
                <a:solidFill>
                  <a:schemeClr val="bg1"/>
                </a:solidFill>
                <a:latin typeface="Corbel" panose="020B0503020204020204" pitchFamily="34" charset="0"/>
              </a:rPr>
              <a:t>gap</a:t>
            </a:r>
            <a:r>
              <a:rPr lang="de-DE" sz="1200">
                <a:solidFill>
                  <a:schemeClr val="bg1"/>
                </a:solidFill>
                <a:latin typeface="Corbel" panose="020B0503020204020204" pitchFamily="34" charset="0"/>
              </a:rPr>
              <a:t>. </a:t>
            </a:r>
            <a:endParaRPr lang="en-US" sz="1200">
              <a:solidFill>
                <a:schemeClr val="bg1"/>
              </a:solidFill>
              <a:latin typeface="Corbel" panose="020B0503020204020204" pitchFamily="34" charset="0"/>
            </a:endParaRPr>
          </a:p>
        </p:txBody>
      </p:sp>
      <p:sp>
        <p:nvSpPr>
          <p:cNvPr id="36" name="Tekstvak 37">
            <a:extLst>
              <a:ext uri="{FF2B5EF4-FFF2-40B4-BE49-F238E27FC236}">
                <a16:creationId xmlns:a16="http://schemas.microsoft.com/office/drawing/2014/main" id="{C387DF00-8908-4769-BF34-00DA1DEB92D3}"/>
              </a:ext>
            </a:extLst>
          </p:cNvPr>
          <p:cNvSpPr txBox="1"/>
          <p:nvPr/>
        </p:nvSpPr>
        <p:spPr bwMode="auto">
          <a:xfrm>
            <a:off x="3966157" y="5530433"/>
            <a:ext cx="394771" cy="584775"/>
          </a:xfrm>
          <a:prstGeom prst="rect">
            <a:avLst/>
          </a:prstGeom>
          <a:noFill/>
        </p:spPr>
        <p:txBody>
          <a:bodyPr wrap="square" rtlCol="0">
            <a:spAutoFit/>
          </a:bodyPr>
          <a:lstStyle/>
          <a:p>
            <a:r>
              <a:rPr lang="en-US" sz="3200" b="1">
                <a:solidFill>
                  <a:srgbClr val="445569"/>
                </a:solidFill>
                <a:latin typeface="Corbel" panose="020B0503020204020204" pitchFamily="34" charset="0"/>
              </a:rPr>
              <a:t>€</a:t>
            </a:r>
            <a:endParaRPr lang="nl-BE" sz="3200" b="1">
              <a:solidFill>
                <a:srgbClr val="445569"/>
              </a:solidFill>
              <a:latin typeface="Corbel" panose="020B0503020204020204" pitchFamily="34" charset="0"/>
            </a:endParaRPr>
          </a:p>
        </p:txBody>
      </p:sp>
      <p:sp>
        <p:nvSpPr>
          <p:cNvPr id="37" name="Tekstvak 39">
            <a:extLst>
              <a:ext uri="{FF2B5EF4-FFF2-40B4-BE49-F238E27FC236}">
                <a16:creationId xmlns:a16="http://schemas.microsoft.com/office/drawing/2014/main" id="{E5DD0149-5F4D-4E94-AB0C-6A84742E53A3}"/>
              </a:ext>
            </a:extLst>
          </p:cNvPr>
          <p:cNvSpPr txBox="1"/>
          <p:nvPr/>
        </p:nvSpPr>
        <p:spPr bwMode="auto">
          <a:xfrm>
            <a:off x="8559423" y="5522682"/>
            <a:ext cx="427359" cy="584775"/>
          </a:xfrm>
          <a:prstGeom prst="rect">
            <a:avLst/>
          </a:prstGeom>
          <a:noFill/>
        </p:spPr>
        <p:txBody>
          <a:bodyPr wrap="square" rtlCol="0">
            <a:spAutoFit/>
          </a:bodyPr>
          <a:lstStyle/>
          <a:p>
            <a:r>
              <a:rPr lang="en-US" sz="3200" b="1">
                <a:solidFill>
                  <a:srgbClr val="445569"/>
                </a:solidFill>
                <a:latin typeface="Corbel" panose="020B0503020204020204" pitchFamily="34" charset="0"/>
              </a:rPr>
              <a:t>€</a:t>
            </a:r>
            <a:endParaRPr lang="nl-BE" sz="3200" b="1">
              <a:solidFill>
                <a:srgbClr val="445569"/>
              </a:solidFill>
              <a:latin typeface="Corbel" panose="020B0503020204020204" pitchFamily="34" charset="0"/>
            </a:endParaRPr>
          </a:p>
        </p:txBody>
      </p:sp>
      <p:sp>
        <p:nvSpPr>
          <p:cNvPr id="38" name="Rechthoek 5">
            <a:extLst>
              <a:ext uri="{FF2B5EF4-FFF2-40B4-BE49-F238E27FC236}">
                <a16:creationId xmlns:a16="http://schemas.microsoft.com/office/drawing/2014/main" id="{612B3CB5-1476-491D-B5D8-5552F54DC7E1}"/>
              </a:ext>
            </a:extLst>
          </p:cNvPr>
          <p:cNvSpPr/>
          <p:nvPr/>
        </p:nvSpPr>
        <p:spPr bwMode="auto">
          <a:xfrm>
            <a:off x="8986782" y="5608946"/>
            <a:ext cx="1293315" cy="430887"/>
          </a:xfrm>
          <a:prstGeom prst="rect">
            <a:avLst/>
          </a:prstGeom>
        </p:spPr>
        <p:txBody>
          <a:bodyPr wrap="square">
            <a:spAutoFit/>
          </a:bodyPr>
          <a:lstStyle/>
          <a:p>
            <a:r>
              <a:rPr lang="en-US" sz="1100">
                <a:latin typeface="Corbel" panose="020B0503020204020204" pitchFamily="34" charset="0"/>
              </a:rPr>
              <a:t>15 million  (EU) + 1.250.000 (BMZ)</a:t>
            </a:r>
          </a:p>
        </p:txBody>
      </p:sp>
      <p:sp>
        <p:nvSpPr>
          <p:cNvPr id="39" name="Rechthoek 40">
            <a:extLst>
              <a:ext uri="{FF2B5EF4-FFF2-40B4-BE49-F238E27FC236}">
                <a16:creationId xmlns:a16="http://schemas.microsoft.com/office/drawing/2014/main" id="{62110410-E4BB-4BD1-A511-B1482E9977E2}"/>
              </a:ext>
            </a:extLst>
          </p:cNvPr>
          <p:cNvSpPr/>
          <p:nvPr/>
        </p:nvSpPr>
        <p:spPr bwMode="auto">
          <a:xfrm>
            <a:off x="4375500" y="5608821"/>
            <a:ext cx="1293315" cy="430887"/>
          </a:xfrm>
          <a:prstGeom prst="rect">
            <a:avLst/>
          </a:prstGeom>
        </p:spPr>
        <p:txBody>
          <a:bodyPr wrap="square" lIns="91440" tIns="45720" rIns="91440" bIns="45720" anchor="t">
            <a:spAutoFit/>
          </a:bodyPr>
          <a:lstStyle/>
          <a:p>
            <a:r>
              <a:rPr lang="en-US" sz="1100">
                <a:latin typeface="Corbel"/>
              </a:rPr>
              <a:t>15 million  (EU) + 500.000 (BMZ)</a:t>
            </a:r>
            <a:endParaRPr lang="en-US"/>
          </a:p>
        </p:txBody>
      </p:sp>
      <p:pic>
        <p:nvPicPr>
          <p:cNvPr id="40" name="Graphic 39">
            <a:extLst>
              <a:ext uri="{FF2B5EF4-FFF2-40B4-BE49-F238E27FC236}">
                <a16:creationId xmlns:a16="http://schemas.microsoft.com/office/drawing/2014/main" id="{49CEE33D-354D-4F2A-85D6-6FED915348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5359122" y="6301563"/>
            <a:ext cx="229475" cy="229475"/>
          </a:xfrm>
          <a:prstGeom prst="rect">
            <a:avLst/>
          </a:prstGeom>
        </p:spPr>
      </p:pic>
      <p:pic>
        <p:nvPicPr>
          <p:cNvPr id="41" name="Graphic 40">
            <a:extLst>
              <a:ext uri="{FF2B5EF4-FFF2-40B4-BE49-F238E27FC236}">
                <a16:creationId xmlns:a16="http://schemas.microsoft.com/office/drawing/2014/main" id="{E82EAD35-8108-4079-8A44-24690CCD4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9955149" y="6301564"/>
            <a:ext cx="229475" cy="229475"/>
          </a:xfrm>
          <a:prstGeom prst="rect">
            <a:avLst/>
          </a:prstGeom>
        </p:spPr>
      </p:pic>
      <p:sp>
        <p:nvSpPr>
          <p:cNvPr id="42" name="Rechthoek 43">
            <a:extLst>
              <a:ext uri="{FF2B5EF4-FFF2-40B4-BE49-F238E27FC236}">
                <a16:creationId xmlns:a16="http://schemas.microsoft.com/office/drawing/2014/main" id="{481B8C12-EDC9-4E56-A25A-6BA0F4BE2BFE}"/>
              </a:ext>
            </a:extLst>
          </p:cNvPr>
          <p:cNvSpPr/>
          <p:nvPr/>
        </p:nvSpPr>
        <p:spPr bwMode="auto">
          <a:xfrm>
            <a:off x="8989280" y="6216946"/>
            <a:ext cx="1375753" cy="430887"/>
          </a:xfrm>
          <a:prstGeom prst="rect">
            <a:avLst/>
          </a:prstGeom>
        </p:spPr>
        <p:txBody>
          <a:bodyPr wrap="square" lIns="91440" tIns="45720" rIns="91440" bIns="45720" anchor="t">
            <a:spAutoFit/>
          </a:bodyPr>
          <a:lstStyle/>
          <a:p>
            <a:r>
              <a:rPr lang="en-US" sz="1050">
                <a:latin typeface="Corbel"/>
              </a:rPr>
              <a:t>September 2020 -August 2024</a:t>
            </a:r>
          </a:p>
        </p:txBody>
      </p:sp>
      <p:sp>
        <p:nvSpPr>
          <p:cNvPr id="43" name="Rechthoek 48">
            <a:extLst>
              <a:ext uri="{FF2B5EF4-FFF2-40B4-BE49-F238E27FC236}">
                <a16:creationId xmlns:a16="http://schemas.microsoft.com/office/drawing/2014/main" id="{0490B4AF-7A2C-4829-8740-5535B334A16D}"/>
              </a:ext>
            </a:extLst>
          </p:cNvPr>
          <p:cNvSpPr/>
          <p:nvPr/>
        </p:nvSpPr>
        <p:spPr bwMode="auto">
          <a:xfrm>
            <a:off x="4395766" y="6186758"/>
            <a:ext cx="1375753" cy="430887"/>
          </a:xfrm>
          <a:prstGeom prst="rect">
            <a:avLst/>
          </a:prstGeom>
        </p:spPr>
        <p:txBody>
          <a:bodyPr wrap="square" lIns="91440" tIns="45720" rIns="91440" bIns="45720" anchor="t">
            <a:spAutoFit/>
          </a:bodyPr>
          <a:lstStyle/>
          <a:p>
            <a:r>
              <a:rPr lang="en-US" sz="1100">
                <a:latin typeface="Corbel"/>
              </a:rPr>
              <a:t>October 2017 – September 2022</a:t>
            </a:r>
          </a:p>
        </p:txBody>
      </p:sp>
      <p:sp>
        <p:nvSpPr>
          <p:cNvPr id="44" name="Tekstvak 19">
            <a:extLst>
              <a:ext uri="{FF2B5EF4-FFF2-40B4-BE49-F238E27FC236}">
                <a16:creationId xmlns:a16="http://schemas.microsoft.com/office/drawing/2014/main" id="{C66C99BB-3EF7-4443-A84C-E547D3939A74}"/>
              </a:ext>
            </a:extLst>
          </p:cNvPr>
          <p:cNvSpPr txBox="1"/>
          <p:nvPr/>
        </p:nvSpPr>
        <p:spPr bwMode="auto">
          <a:xfrm>
            <a:off x="677115" y="361497"/>
            <a:ext cx="4607481"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Four services</a:t>
            </a:r>
            <a:endParaRPr lang="nl-BE" sz="3000" b="1" dirty="0">
              <a:solidFill>
                <a:schemeClr val="bg1"/>
              </a:solidFill>
              <a:latin typeface="Corbel" panose="020B0503020204020204" pitchFamily="34" charset="0"/>
            </a:endParaRPr>
          </a:p>
        </p:txBody>
      </p:sp>
    </p:spTree>
    <p:extLst>
      <p:ext uri="{BB962C8B-B14F-4D97-AF65-F5344CB8AC3E}">
        <p14:creationId xmlns:p14="http://schemas.microsoft.com/office/powerpoint/2010/main" val="95859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kstvak 19">
            <a:extLst>
              <a:ext uri="{FF2B5EF4-FFF2-40B4-BE49-F238E27FC236}">
                <a16:creationId xmlns:a16="http://schemas.microsoft.com/office/drawing/2014/main" id="{B2B6AFC5-A7F1-1641-9AC3-06051394A843}"/>
              </a:ext>
            </a:extLst>
          </p:cNvPr>
          <p:cNvSpPr txBox="1"/>
          <p:nvPr/>
        </p:nvSpPr>
        <p:spPr bwMode="auto">
          <a:xfrm>
            <a:off x="308431" y="378775"/>
            <a:ext cx="9645828"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Our objectives and result areas</a:t>
            </a:r>
            <a:endParaRPr lang="nl-BE" sz="3000" b="1" dirty="0">
              <a:solidFill>
                <a:schemeClr val="bg1"/>
              </a:solidFill>
              <a:latin typeface="Corbel" panose="020B0503020204020204" pitchFamily="34" charset="0"/>
            </a:endParaRPr>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105295" y="1243719"/>
            <a:ext cx="12297295" cy="5905225"/>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2" name="TextBox 1">
            <a:extLst>
              <a:ext uri="{FF2B5EF4-FFF2-40B4-BE49-F238E27FC236}">
                <a16:creationId xmlns:a16="http://schemas.microsoft.com/office/drawing/2014/main" id="{7652A367-7BC1-449F-B7E8-98016E4E54FC}"/>
              </a:ext>
            </a:extLst>
          </p:cNvPr>
          <p:cNvSpPr txBox="1"/>
          <p:nvPr/>
        </p:nvSpPr>
        <p:spPr bwMode="auto">
          <a:xfrm>
            <a:off x="2050227" y="2353516"/>
            <a:ext cx="1739881" cy="2289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pPr>
            <a:r>
              <a:rPr lang="en-GB" sz="1300" dirty="0">
                <a:solidFill>
                  <a:srgbClr val="445569"/>
                </a:solidFill>
                <a:latin typeface="Corbel" panose="020B0503020204020204" pitchFamily="34" charset="0"/>
                <a:ea typeface="+mn-lt"/>
                <a:cs typeface="+mn-lt"/>
              </a:rPr>
              <a:t>Support human capital needs of value &amp; supply chain development and investment programmes in selected countries in Sub-Saharan Africa.</a:t>
            </a:r>
            <a:endParaRPr lang="en-US" sz="1300" dirty="0">
              <a:solidFill>
                <a:srgbClr val="445569"/>
              </a:solidFill>
              <a:latin typeface="Corbel" panose="020B0503020204020204" pitchFamily="34" charset="0"/>
              <a:ea typeface="+mn-lt"/>
              <a:cs typeface="+mn-lt"/>
            </a:endParaRPr>
          </a:p>
          <a:p>
            <a:pPr algn="just"/>
            <a:endParaRPr lang="en-US" dirty="0">
              <a:solidFill>
                <a:srgbClr val="000000"/>
              </a:solidFill>
              <a:ea typeface="+mn-lt"/>
              <a:cs typeface="+mn-lt"/>
            </a:endParaRPr>
          </a:p>
        </p:txBody>
      </p:sp>
      <p:sp>
        <p:nvSpPr>
          <p:cNvPr id="13" name="Rechthoek 2">
            <a:extLst>
              <a:ext uri="{FF2B5EF4-FFF2-40B4-BE49-F238E27FC236}">
                <a16:creationId xmlns:a16="http://schemas.microsoft.com/office/drawing/2014/main" id="{A2006952-2EBD-447E-A5BC-C19D4499DCD2}"/>
              </a:ext>
            </a:extLst>
          </p:cNvPr>
          <p:cNvSpPr/>
          <p:nvPr/>
        </p:nvSpPr>
        <p:spPr bwMode="auto">
          <a:xfrm>
            <a:off x="4651666" y="2353516"/>
            <a:ext cx="1827744" cy="2476960"/>
          </a:xfrm>
          <a:prstGeom prst="rect">
            <a:avLst/>
          </a:prstGeom>
        </p:spPr>
        <p:txBody>
          <a:bodyPr wrap="square">
            <a:spAutoFit/>
          </a:bodyPr>
          <a:lstStyle/>
          <a:p>
            <a:pPr>
              <a:lnSpc>
                <a:spcPct val="120000"/>
              </a:lnSpc>
            </a:pPr>
            <a:r>
              <a:rPr lang="en-GB" sz="1300">
                <a:solidFill>
                  <a:srgbClr val="445569"/>
                </a:solidFill>
                <a:latin typeface="Corbel" panose="020B0503020204020204" pitchFamily="34" charset="0"/>
                <a:ea typeface="+mn-lt"/>
                <a:cs typeface="+mn-lt"/>
              </a:rPr>
              <a:t>Enhanced delivery of demand-driven skills development and VET, catering for investment needs in selected countries in Sub-Saharan Africa; through targeted skills development and VET programmes.</a:t>
            </a:r>
            <a:r>
              <a:rPr lang="en-US" sz="1300">
                <a:solidFill>
                  <a:srgbClr val="445569"/>
                </a:solidFill>
                <a:latin typeface="Corbel" panose="020B0503020204020204" pitchFamily="34" charset="0"/>
                <a:ea typeface="+mn-lt"/>
                <a:cs typeface="+mn-lt"/>
              </a:rPr>
              <a:t> </a:t>
            </a:r>
          </a:p>
        </p:txBody>
      </p:sp>
      <p:sp>
        <p:nvSpPr>
          <p:cNvPr id="15" name="Rechthoek 3">
            <a:extLst>
              <a:ext uri="{FF2B5EF4-FFF2-40B4-BE49-F238E27FC236}">
                <a16:creationId xmlns:a16="http://schemas.microsoft.com/office/drawing/2014/main" id="{FECB4C3E-7428-4D50-8594-E60E0B45CC9B}"/>
              </a:ext>
            </a:extLst>
          </p:cNvPr>
          <p:cNvSpPr/>
          <p:nvPr/>
        </p:nvSpPr>
        <p:spPr bwMode="auto">
          <a:xfrm>
            <a:off x="4651666" y="1382357"/>
            <a:ext cx="1647409" cy="553998"/>
          </a:xfrm>
          <a:prstGeom prst="rect">
            <a:avLst/>
          </a:prstGeom>
        </p:spPr>
        <p:txBody>
          <a:bodyPr wrap="square">
            <a:spAutoFit/>
          </a:bodyPr>
          <a:lstStyle/>
          <a:p>
            <a:r>
              <a:rPr lang="en-GB" sz="1500" b="1">
                <a:solidFill>
                  <a:srgbClr val="445569"/>
                </a:solidFill>
                <a:latin typeface="Corbel" panose="020B0503020204020204" pitchFamily="34" charset="0"/>
                <a:ea typeface="+mn-lt"/>
                <a:cs typeface="+mn-lt"/>
              </a:rPr>
              <a:t>SPECIFIC OBJECTIVE</a:t>
            </a:r>
            <a:endParaRPr lang="nl-BE" sz="1500" b="1">
              <a:solidFill>
                <a:srgbClr val="445569"/>
              </a:solidFill>
            </a:endParaRPr>
          </a:p>
        </p:txBody>
      </p:sp>
      <p:sp>
        <p:nvSpPr>
          <p:cNvPr id="18" name="Rechthoek 34">
            <a:extLst>
              <a:ext uri="{FF2B5EF4-FFF2-40B4-BE49-F238E27FC236}">
                <a16:creationId xmlns:a16="http://schemas.microsoft.com/office/drawing/2014/main" id="{BFC02CEB-75B9-4568-AA91-BFD6E10F3DDE}"/>
              </a:ext>
            </a:extLst>
          </p:cNvPr>
          <p:cNvSpPr/>
          <p:nvPr/>
        </p:nvSpPr>
        <p:spPr bwMode="auto">
          <a:xfrm>
            <a:off x="2026291" y="1382356"/>
            <a:ext cx="1883849" cy="553998"/>
          </a:xfrm>
          <a:prstGeom prst="rect">
            <a:avLst/>
          </a:prstGeom>
        </p:spPr>
        <p:txBody>
          <a:bodyPr wrap="square">
            <a:spAutoFit/>
          </a:bodyPr>
          <a:lstStyle/>
          <a:p>
            <a:r>
              <a:rPr lang="en-GB" sz="1500" b="1" dirty="0">
                <a:solidFill>
                  <a:srgbClr val="445569"/>
                </a:solidFill>
                <a:latin typeface="Corbel" panose="020B0503020204020204" pitchFamily="34" charset="0"/>
                <a:ea typeface="+mn-lt"/>
                <a:cs typeface="+mn-lt"/>
              </a:rPr>
              <a:t>OVERALL OBJECTIVE</a:t>
            </a:r>
            <a:endParaRPr lang="nl-BE" sz="1500" b="1" dirty="0">
              <a:solidFill>
                <a:srgbClr val="445569"/>
              </a:solidFill>
            </a:endParaRPr>
          </a:p>
        </p:txBody>
      </p:sp>
      <p:pic>
        <p:nvPicPr>
          <p:cNvPr id="19" name="Grafik 15" descr="Kundenbewertung RNL">
            <a:extLst>
              <a:ext uri="{FF2B5EF4-FFF2-40B4-BE49-F238E27FC236}">
                <a16:creationId xmlns:a16="http://schemas.microsoft.com/office/drawing/2014/main" id="{A4E8AA86-87E3-44ED-963D-B84462EAAF3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auto">
          <a:xfrm>
            <a:off x="7593974" y="2439691"/>
            <a:ext cx="462149" cy="462149"/>
          </a:xfrm>
          <a:prstGeom prst="rect">
            <a:avLst/>
          </a:prstGeom>
        </p:spPr>
      </p:pic>
      <p:sp>
        <p:nvSpPr>
          <p:cNvPr id="21" name="Textfeld 6">
            <a:extLst>
              <a:ext uri="{FF2B5EF4-FFF2-40B4-BE49-F238E27FC236}">
                <a16:creationId xmlns:a16="http://schemas.microsoft.com/office/drawing/2014/main" id="{19DAC6F7-0E4E-4685-A2C5-395AC8704C03}"/>
              </a:ext>
            </a:extLst>
          </p:cNvPr>
          <p:cNvSpPr txBox="1"/>
          <p:nvPr/>
        </p:nvSpPr>
        <p:spPr bwMode="auto">
          <a:xfrm>
            <a:off x="7558167" y="4080951"/>
            <a:ext cx="2689302" cy="746936"/>
          </a:xfrm>
          <a:prstGeom prst="rect">
            <a:avLst/>
          </a:prstGeom>
          <a:noFill/>
          <a:ln w="19050">
            <a:solidFill>
              <a:schemeClr val="bg1"/>
            </a:solidFill>
          </a:ln>
        </p:spPr>
        <p:txBody>
          <a:bodyPr wrap="square" rtlCol="0">
            <a:spAutoFit/>
          </a:bodyPr>
          <a:lstStyle/>
          <a:p>
            <a:pPr>
              <a:lnSpc>
                <a:spcPct val="114000"/>
              </a:lnSpc>
            </a:pPr>
            <a:r>
              <a:rPr lang="de-DE" sz="1400" b="1" dirty="0">
                <a:solidFill>
                  <a:srgbClr val="445569"/>
                </a:solidFill>
                <a:latin typeface="Corbel" panose="020B0503020204020204" pitchFamily="34" charset="0"/>
              </a:rPr>
              <a:t>2. </a:t>
            </a:r>
            <a:r>
              <a:rPr lang="de-DE" sz="1200" dirty="0">
                <a:solidFill>
                  <a:srgbClr val="445569"/>
                </a:solidFill>
                <a:latin typeface="Corbel" panose="020B0503020204020204" pitchFamily="34" charset="0"/>
              </a:rPr>
              <a:t>Skills development – </a:t>
            </a:r>
          </a:p>
          <a:p>
            <a:pPr>
              <a:lnSpc>
                <a:spcPct val="114000"/>
              </a:lnSpc>
            </a:pPr>
            <a:r>
              <a:rPr lang="de-DE" sz="1200" dirty="0">
                <a:solidFill>
                  <a:srgbClr val="445569"/>
                </a:solidFill>
                <a:latin typeface="Corbel" panose="020B0503020204020204" pitchFamily="34" charset="0"/>
              </a:rPr>
              <a:t>Support of VTIs to deliver training </a:t>
            </a:r>
          </a:p>
          <a:p>
            <a:pPr>
              <a:lnSpc>
                <a:spcPct val="114000"/>
              </a:lnSpc>
            </a:pPr>
            <a:r>
              <a:rPr lang="de-DE" sz="1200" dirty="0">
                <a:solidFill>
                  <a:srgbClr val="445569"/>
                </a:solidFill>
                <a:latin typeface="Corbel" panose="020B0503020204020204" pitchFamily="34" charset="0"/>
              </a:rPr>
              <a:t>in line with investment needs</a:t>
            </a:r>
          </a:p>
        </p:txBody>
      </p:sp>
      <p:sp>
        <p:nvSpPr>
          <p:cNvPr id="23" name="Textfeld 6">
            <a:extLst>
              <a:ext uri="{FF2B5EF4-FFF2-40B4-BE49-F238E27FC236}">
                <a16:creationId xmlns:a16="http://schemas.microsoft.com/office/drawing/2014/main" id="{B39F7D95-678A-4CDD-9D27-83404D8FA60E}"/>
              </a:ext>
            </a:extLst>
          </p:cNvPr>
          <p:cNvSpPr txBox="1"/>
          <p:nvPr/>
        </p:nvSpPr>
        <p:spPr bwMode="auto">
          <a:xfrm>
            <a:off x="7593974" y="5137206"/>
            <a:ext cx="2725108" cy="746936"/>
          </a:xfrm>
          <a:prstGeom prst="rect">
            <a:avLst/>
          </a:prstGeom>
          <a:noFill/>
          <a:ln w="19050">
            <a:solidFill>
              <a:schemeClr val="bg1"/>
            </a:solidFill>
          </a:ln>
        </p:spPr>
        <p:txBody>
          <a:bodyPr wrap="square" rtlCol="0">
            <a:spAutoFit/>
          </a:bodyPr>
          <a:lstStyle/>
          <a:p>
            <a:pPr>
              <a:lnSpc>
                <a:spcPct val="114000"/>
              </a:lnSpc>
            </a:pPr>
            <a:r>
              <a:rPr lang="de-DE" sz="1400" b="1" dirty="0">
                <a:solidFill>
                  <a:srgbClr val="445569"/>
                </a:solidFill>
                <a:latin typeface="Corbel" panose="020B0503020204020204" pitchFamily="34" charset="0"/>
              </a:rPr>
              <a:t>3. </a:t>
            </a:r>
            <a:r>
              <a:rPr lang="de-DE" sz="1200" dirty="0">
                <a:solidFill>
                  <a:srgbClr val="445569"/>
                </a:solidFill>
                <a:latin typeface="Corbel" panose="020B0503020204020204" pitchFamily="34" charset="0"/>
              </a:rPr>
              <a:t>Stimulate VET reform through capturing lessons learned and promote good practice models</a:t>
            </a:r>
          </a:p>
        </p:txBody>
      </p:sp>
      <p:sp>
        <p:nvSpPr>
          <p:cNvPr id="25" name="Rechthoek 44">
            <a:extLst>
              <a:ext uri="{FF2B5EF4-FFF2-40B4-BE49-F238E27FC236}">
                <a16:creationId xmlns:a16="http://schemas.microsoft.com/office/drawing/2014/main" id="{0CCFFA3A-BA29-4153-942A-DF643A4D50FF}"/>
              </a:ext>
            </a:extLst>
          </p:cNvPr>
          <p:cNvSpPr/>
          <p:nvPr/>
        </p:nvSpPr>
        <p:spPr bwMode="auto">
          <a:xfrm>
            <a:off x="7519422" y="1385132"/>
            <a:ext cx="1212887" cy="553998"/>
          </a:xfrm>
          <a:prstGeom prst="rect">
            <a:avLst/>
          </a:prstGeom>
        </p:spPr>
        <p:txBody>
          <a:bodyPr wrap="square">
            <a:spAutoFit/>
          </a:bodyPr>
          <a:lstStyle/>
          <a:p>
            <a:r>
              <a:rPr lang="en-GB" sz="1500" b="1" dirty="0">
                <a:solidFill>
                  <a:srgbClr val="445569"/>
                </a:solidFill>
                <a:latin typeface="Corbel" panose="020B0503020204020204" pitchFamily="34" charset="0"/>
                <a:ea typeface="+mn-lt"/>
                <a:cs typeface="+mn-lt"/>
              </a:rPr>
              <a:t>RESULTS AREAS</a:t>
            </a:r>
            <a:endParaRPr lang="nl-BE" sz="1500" b="1" dirty="0">
              <a:solidFill>
                <a:srgbClr val="445569"/>
              </a:solidFill>
            </a:endParaRPr>
          </a:p>
        </p:txBody>
      </p:sp>
      <p:sp>
        <p:nvSpPr>
          <p:cNvPr id="26" name="Textfeld 6">
            <a:extLst>
              <a:ext uri="{FF2B5EF4-FFF2-40B4-BE49-F238E27FC236}">
                <a16:creationId xmlns:a16="http://schemas.microsoft.com/office/drawing/2014/main" id="{65F73E4F-3E34-41F0-AE53-4C86958CE1A2}"/>
              </a:ext>
            </a:extLst>
          </p:cNvPr>
          <p:cNvSpPr txBox="1"/>
          <p:nvPr/>
        </p:nvSpPr>
        <p:spPr bwMode="auto">
          <a:xfrm>
            <a:off x="7556376" y="3230230"/>
            <a:ext cx="2561886" cy="536429"/>
          </a:xfrm>
          <a:prstGeom prst="rect">
            <a:avLst/>
          </a:prstGeom>
          <a:noFill/>
          <a:ln w="19050">
            <a:solidFill>
              <a:schemeClr val="bg1"/>
            </a:solidFill>
          </a:ln>
        </p:spPr>
        <p:txBody>
          <a:bodyPr wrap="square" rtlCol="0">
            <a:spAutoFit/>
          </a:bodyPr>
          <a:lstStyle/>
          <a:p>
            <a:pPr>
              <a:lnSpc>
                <a:spcPct val="114000"/>
              </a:lnSpc>
            </a:pPr>
            <a:r>
              <a:rPr lang="de-DE" sz="1400" b="1" dirty="0">
                <a:solidFill>
                  <a:srgbClr val="445569"/>
                </a:solidFill>
                <a:latin typeface="Corbel" panose="020B0503020204020204" pitchFamily="34" charset="0"/>
              </a:rPr>
              <a:t>1. </a:t>
            </a:r>
            <a:r>
              <a:rPr lang="de-DE" sz="1200" dirty="0">
                <a:solidFill>
                  <a:srgbClr val="445569"/>
                </a:solidFill>
                <a:latin typeface="Corbel" panose="020B0503020204020204" pitchFamily="34" charset="0"/>
              </a:rPr>
              <a:t>Facilitating public-private </a:t>
            </a:r>
          </a:p>
          <a:p>
            <a:pPr>
              <a:lnSpc>
                <a:spcPct val="114000"/>
              </a:lnSpc>
            </a:pPr>
            <a:r>
              <a:rPr lang="de-DE" sz="1200" dirty="0">
                <a:solidFill>
                  <a:srgbClr val="445569"/>
                </a:solidFill>
                <a:latin typeface="Corbel" panose="020B0503020204020204" pitchFamily="34" charset="0"/>
              </a:rPr>
              <a:t>dialogue and development of PPPs</a:t>
            </a:r>
          </a:p>
        </p:txBody>
      </p:sp>
    </p:spTree>
    <p:extLst>
      <p:ext uri="{BB962C8B-B14F-4D97-AF65-F5344CB8AC3E}">
        <p14:creationId xmlns:p14="http://schemas.microsoft.com/office/powerpoint/2010/main" val="4026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endParaRPr lang="de-DE" sz="1200" b="1">
              <a:solidFill>
                <a:srgbClr val="445569"/>
              </a:solidFill>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endParaRPr lang="de-DE" sz="1200" b="1">
              <a:solidFill>
                <a:srgbClr val="445569"/>
              </a:solidFill>
              <a:cs typeface="Calibri"/>
            </a:endParaRPr>
          </a:p>
        </p:txBody>
      </p:sp>
      <p:sp>
        <p:nvSpPr>
          <p:cNvPr id="19" name="Tekstvak 19">
            <a:extLst>
              <a:ext uri="{FF2B5EF4-FFF2-40B4-BE49-F238E27FC236}">
                <a16:creationId xmlns:a16="http://schemas.microsoft.com/office/drawing/2014/main" id="{788B886C-A895-4824-B1FB-4F3F7220FB74}"/>
              </a:ext>
            </a:extLst>
          </p:cNvPr>
          <p:cNvSpPr txBox="1"/>
          <p:nvPr/>
        </p:nvSpPr>
        <p:spPr bwMode="auto">
          <a:xfrm>
            <a:off x="677115" y="361497"/>
            <a:ext cx="7215134" cy="553998"/>
          </a:xfrm>
          <a:prstGeom prst="rect">
            <a:avLst/>
          </a:prstGeom>
          <a:noFill/>
        </p:spPr>
        <p:txBody>
          <a:bodyPr wrap="square" rtlCol="0">
            <a:spAutoFit/>
          </a:bodyPr>
          <a:lstStyle/>
          <a:p>
            <a:r>
              <a:rPr lang="en-US" sz="3000" b="1" dirty="0">
                <a:solidFill>
                  <a:schemeClr val="bg1"/>
                </a:solidFill>
                <a:latin typeface="Corbel" panose="020B0503020204020204" pitchFamily="34" charset="0"/>
              </a:rPr>
              <a:t>How did we Design the Project(s)? </a:t>
            </a:r>
            <a:endParaRPr lang="nl-BE" sz="3000" b="1" dirty="0">
              <a:solidFill>
                <a:schemeClr val="bg1"/>
              </a:solidFill>
              <a:latin typeface="Corbel" panose="020B0503020204020204" pitchFamily="34" charset="0"/>
            </a:endParaRPr>
          </a:p>
        </p:txBody>
      </p:sp>
      <p:sp>
        <p:nvSpPr>
          <p:cNvPr id="14" name="Rechteck 14">
            <a:extLst>
              <a:ext uri="{FF2B5EF4-FFF2-40B4-BE49-F238E27FC236}">
                <a16:creationId xmlns:a16="http://schemas.microsoft.com/office/drawing/2014/main" id="{BBA94589-F30B-4D4B-9BE2-896333A15F80}"/>
              </a:ext>
            </a:extLst>
          </p:cNvPr>
          <p:cNvSpPr/>
          <p:nvPr/>
        </p:nvSpPr>
        <p:spPr bwMode="auto">
          <a:xfrm>
            <a:off x="4237210" y="3129110"/>
            <a:ext cx="3649605" cy="954170"/>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eaLnBrk="1" fontAlgn="auto" latinLnBrk="0" hangingPunct="1">
              <a:lnSpc>
                <a:spcPct val="90000"/>
              </a:lnSpc>
              <a:spcBef>
                <a:spcPct val="0"/>
              </a:spcBef>
              <a:spcAft>
                <a:spcPct val="3500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Opportunities Exploration</a:t>
            </a:r>
          </a:p>
        </p:txBody>
      </p:sp>
      <p:sp>
        <p:nvSpPr>
          <p:cNvPr id="15" name="Rechteck 14">
            <a:extLst>
              <a:ext uri="{FF2B5EF4-FFF2-40B4-BE49-F238E27FC236}">
                <a16:creationId xmlns:a16="http://schemas.microsoft.com/office/drawing/2014/main" id="{E716D2AE-28D6-436B-B127-C9769328E123}"/>
              </a:ext>
            </a:extLst>
          </p:cNvPr>
          <p:cNvSpPr/>
          <p:nvPr/>
        </p:nvSpPr>
        <p:spPr bwMode="auto">
          <a:xfrm>
            <a:off x="4242644" y="1893436"/>
            <a:ext cx="3649605" cy="954170"/>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de-DE" sz="2400" kern="1200" dirty="0">
                <a:solidFill>
                  <a:schemeClr val="bg1"/>
                </a:solidFill>
                <a:latin typeface="Corbel" panose="020B0503020204020204" pitchFamily="34" charset="0"/>
              </a:rPr>
              <a:t>Opportunities Mapping</a:t>
            </a:r>
          </a:p>
        </p:txBody>
      </p:sp>
      <p:sp>
        <p:nvSpPr>
          <p:cNvPr id="16" name="Rechteck 14">
            <a:extLst>
              <a:ext uri="{FF2B5EF4-FFF2-40B4-BE49-F238E27FC236}">
                <a16:creationId xmlns:a16="http://schemas.microsoft.com/office/drawing/2014/main" id="{25072F07-496B-41BB-AC0D-90F8028D1A1D}"/>
              </a:ext>
            </a:extLst>
          </p:cNvPr>
          <p:cNvSpPr/>
          <p:nvPr/>
        </p:nvSpPr>
        <p:spPr bwMode="auto">
          <a:xfrm>
            <a:off x="4242644" y="4375045"/>
            <a:ext cx="3649605" cy="954170"/>
          </a:xfrm>
          <a:prstGeom prst="rect">
            <a:avLst/>
          </a:prstGeom>
          <a:solidFill>
            <a:srgbClr val="BA0265"/>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489200">
              <a:lnSpc>
                <a:spcPct val="90000"/>
              </a:lnSpc>
              <a:spcBef>
                <a:spcPct val="0"/>
              </a:spcBef>
              <a:spcAft>
                <a:spcPct val="35000"/>
              </a:spcAft>
            </a:pPr>
            <a:r>
              <a:rPr lang="de-DE" sz="2400" kern="1200" dirty="0">
                <a:solidFill>
                  <a:schemeClr val="bg1"/>
                </a:solidFill>
                <a:latin typeface="Corbel" panose="020B0503020204020204" pitchFamily="34" charset="0"/>
              </a:rPr>
              <a:t>Country Action Plan</a:t>
            </a:r>
          </a:p>
        </p:txBody>
      </p:sp>
      <p:sp>
        <p:nvSpPr>
          <p:cNvPr id="20" name="Rechteck 14">
            <a:extLst>
              <a:ext uri="{FF2B5EF4-FFF2-40B4-BE49-F238E27FC236}">
                <a16:creationId xmlns:a16="http://schemas.microsoft.com/office/drawing/2014/main" id="{2AAD2506-7AF1-4AF0-9C45-400156EBDBC7}"/>
              </a:ext>
            </a:extLst>
          </p:cNvPr>
          <p:cNvSpPr/>
          <p:nvPr/>
        </p:nvSpPr>
        <p:spPr bwMode="auto">
          <a:xfrm>
            <a:off x="4237210" y="5667801"/>
            <a:ext cx="3649605" cy="954170"/>
          </a:xfrm>
          <a:prstGeom prst="rect">
            <a:avLst/>
          </a:prstGeom>
          <a:solidFill>
            <a:srgbClr val="54707F"/>
          </a:solidFill>
          <a:ln>
            <a:noFill/>
          </a:ln>
          <a:effectLst>
            <a:outerShdw blurRad="241300" dist="38100" dir="10800000" sx="103000" sy="103000" algn="r" rotWithShape="0">
              <a:srgbClr val="E9EAE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eaLnBrk="1" fontAlgn="auto" latinLnBrk="0" hangingPunct="1">
              <a:lnSpc>
                <a:spcPct val="90000"/>
              </a:lnSpc>
              <a:spcBef>
                <a:spcPct val="0"/>
              </a:spcBef>
              <a:spcAft>
                <a:spcPct val="3500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Implementation</a:t>
            </a:r>
          </a:p>
        </p:txBody>
      </p:sp>
      <p:sp>
        <p:nvSpPr>
          <p:cNvPr id="2" name="Arrow: Down 1">
            <a:extLst>
              <a:ext uri="{FF2B5EF4-FFF2-40B4-BE49-F238E27FC236}">
                <a16:creationId xmlns:a16="http://schemas.microsoft.com/office/drawing/2014/main" id="{657EA891-3AF3-44B0-9DD2-2959333EF46A}"/>
              </a:ext>
            </a:extLst>
          </p:cNvPr>
          <p:cNvSpPr/>
          <p:nvPr/>
        </p:nvSpPr>
        <p:spPr>
          <a:xfrm>
            <a:off x="2944199" y="2163005"/>
            <a:ext cx="367231" cy="4333498"/>
          </a:xfrm>
          <a:prstGeom prst="downArrow">
            <a:avLst>
              <a:gd name="adj1" fmla="val 50000"/>
              <a:gd name="adj2" fmla="val 108019"/>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re 1">
            <a:extLst>
              <a:ext uri="{FF2B5EF4-FFF2-40B4-BE49-F238E27FC236}">
                <a16:creationId xmlns:a16="http://schemas.microsoft.com/office/drawing/2014/main" id="{0AE39479-3CA5-476F-BFE8-BD94C305D619}"/>
              </a:ext>
            </a:extLst>
          </p:cNvPr>
          <p:cNvSpPr txBox="1">
            <a:spLocks/>
          </p:cNvSpPr>
          <p:nvPr/>
        </p:nvSpPr>
        <p:spPr bwMode="auto">
          <a:xfrm>
            <a:off x="8201225" y="2011987"/>
            <a:ext cx="3990775" cy="71706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000" b="1" dirty="0">
                <a:solidFill>
                  <a:srgbClr val="292F2F"/>
                </a:solidFill>
                <a:latin typeface="Corbel" panose="020B0503020204020204" pitchFamily="34" charset="0"/>
              </a:rPr>
              <a:t>What Opportunities are out there?</a:t>
            </a:r>
            <a:endParaRPr lang="fr-FR" sz="1400" b="1" dirty="0">
              <a:solidFill>
                <a:schemeClr val="tx1">
                  <a:lumMod val="50000"/>
                  <a:lumOff val="50000"/>
                </a:schemeClr>
              </a:solidFill>
              <a:latin typeface="+mn-lt"/>
            </a:endParaRPr>
          </a:p>
        </p:txBody>
      </p:sp>
      <p:sp>
        <p:nvSpPr>
          <p:cNvPr id="23" name="Titre 1">
            <a:extLst>
              <a:ext uri="{FF2B5EF4-FFF2-40B4-BE49-F238E27FC236}">
                <a16:creationId xmlns:a16="http://schemas.microsoft.com/office/drawing/2014/main" id="{12195531-84EC-4C6A-9D87-686E33642D3A}"/>
              </a:ext>
            </a:extLst>
          </p:cNvPr>
          <p:cNvSpPr txBox="1">
            <a:spLocks/>
          </p:cNvSpPr>
          <p:nvPr/>
        </p:nvSpPr>
        <p:spPr bwMode="auto">
          <a:xfrm>
            <a:off x="8201225" y="3242677"/>
            <a:ext cx="3990775" cy="71706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000" b="1" dirty="0">
                <a:solidFill>
                  <a:srgbClr val="292F2F"/>
                </a:solidFill>
                <a:latin typeface="Corbel" panose="020B0503020204020204" pitchFamily="34" charset="0"/>
              </a:rPr>
              <a:t>Which Opportunity is the best?</a:t>
            </a:r>
            <a:endParaRPr lang="fr-FR" sz="1400" b="1" dirty="0">
              <a:solidFill>
                <a:schemeClr val="tx1">
                  <a:lumMod val="50000"/>
                  <a:lumOff val="50000"/>
                </a:schemeClr>
              </a:solidFill>
              <a:latin typeface="+mn-lt"/>
            </a:endParaRPr>
          </a:p>
        </p:txBody>
      </p:sp>
      <p:sp>
        <p:nvSpPr>
          <p:cNvPr id="25" name="Titre 1">
            <a:extLst>
              <a:ext uri="{FF2B5EF4-FFF2-40B4-BE49-F238E27FC236}">
                <a16:creationId xmlns:a16="http://schemas.microsoft.com/office/drawing/2014/main" id="{1864814B-7D87-47F9-8A99-DEAE3FE39F23}"/>
              </a:ext>
            </a:extLst>
          </p:cNvPr>
          <p:cNvSpPr txBox="1">
            <a:spLocks/>
          </p:cNvSpPr>
          <p:nvPr/>
        </p:nvSpPr>
        <p:spPr bwMode="auto">
          <a:xfrm>
            <a:off x="8201225" y="4493596"/>
            <a:ext cx="3990775" cy="71706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000" b="1" dirty="0">
                <a:solidFill>
                  <a:srgbClr val="292F2F"/>
                </a:solidFill>
                <a:latin typeface="Corbel" panose="020B0503020204020204" pitchFamily="34" charset="0"/>
              </a:rPr>
              <a:t>How do we implement?</a:t>
            </a:r>
            <a:endParaRPr lang="fr-FR" sz="1400" b="1" dirty="0">
              <a:solidFill>
                <a:schemeClr val="tx1">
                  <a:lumMod val="50000"/>
                  <a:lumOff val="50000"/>
                </a:schemeClr>
              </a:solidFill>
              <a:latin typeface="+mn-lt"/>
            </a:endParaRPr>
          </a:p>
        </p:txBody>
      </p:sp>
      <p:sp>
        <p:nvSpPr>
          <p:cNvPr id="28" name="Titre 1">
            <a:extLst>
              <a:ext uri="{FF2B5EF4-FFF2-40B4-BE49-F238E27FC236}">
                <a16:creationId xmlns:a16="http://schemas.microsoft.com/office/drawing/2014/main" id="{C3382FEB-A607-4F03-BC4E-0692E882BC73}"/>
              </a:ext>
            </a:extLst>
          </p:cNvPr>
          <p:cNvSpPr txBox="1">
            <a:spLocks/>
          </p:cNvSpPr>
          <p:nvPr/>
        </p:nvSpPr>
        <p:spPr bwMode="auto">
          <a:xfrm>
            <a:off x="8201225" y="5786352"/>
            <a:ext cx="3990775" cy="71706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000" b="1" dirty="0">
                <a:solidFill>
                  <a:srgbClr val="292F2F"/>
                </a:solidFill>
                <a:latin typeface="Corbel" panose="020B0503020204020204" pitchFamily="34" charset="0"/>
              </a:rPr>
              <a:t>Can we achieve our Objectives?</a:t>
            </a:r>
            <a:endParaRPr lang="fr-FR" sz="1400" b="1" dirty="0">
              <a:solidFill>
                <a:schemeClr val="tx1">
                  <a:lumMod val="50000"/>
                  <a:lumOff val="50000"/>
                </a:schemeClr>
              </a:solidFill>
              <a:latin typeface="+mn-lt"/>
            </a:endParaRPr>
          </a:p>
        </p:txBody>
      </p:sp>
    </p:spTree>
    <p:extLst>
      <p:ext uri="{BB962C8B-B14F-4D97-AF65-F5344CB8AC3E}">
        <p14:creationId xmlns:p14="http://schemas.microsoft.com/office/powerpoint/2010/main" val="227563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descr="Afbeelding met persoon, tafel, zitten, kind&#10;&#10;Automatisch gegenereerde beschrijving">
            <a:extLst>
              <a:ext uri="{FF2B5EF4-FFF2-40B4-BE49-F238E27FC236}">
                <a16:creationId xmlns:a16="http://schemas.microsoft.com/office/drawing/2014/main" id="{3C3A08ED-13D2-0E49-B660-F0F6C45DE877}"/>
              </a:ext>
            </a:extLst>
          </p:cNvPr>
          <p:cNvPicPr>
            <a:picLocks noChangeAspect="1"/>
          </p:cNvPicPr>
          <p:nvPr/>
        </p:nvPicPr>
        <p:blipFill>
          <a:blip r:embed="rId3"/>
          <a:stretch>
            <a:fillRect/>
          </a:stretch>
        </p:blipFill>
        <p:spPr>
          <a:xfrm>
            <a:off x="-1524" y="-208955"/>
            <a:ext cx="12192000" cy="813086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hthoek 5">
            <a:extLst>
              <a:ext uri="{FF2B5EF4-FFF2-40B4-BE49-F238E27FC236}">
                <a16:creationId xmlns:a16="http://schemas.microsoft.com/office/drawing/2014/main" id="{93ABC3A1-F62E-664E-92F7-9879FE68D6CE}"/>
              </a:ext>
            </a:extLst>
          </p:cNvPr>
          <p:cNvSpPr/>
          <p:nvPr/>
        </p:nvSpPr>
        <p:spPr bwMode="auto">
          <a:xfrm>
            <a:off x="-1523" y="-208955"/>
            <a:ext cx="12193524" cy="8130868"/>
          </a:xfrm>
          <a:prstGeom prst="rect">
            <a:avLst/>
          </a:prstGeom>
          <a:solidFill>
            <a:srgbClr val="FCFEF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extBox 1">
            <a:extLst>
              <a:ext uri="{FF2B5EF4-FFF2-40B4-BE49-F238E27FC236}">
                <a16:creationId xmlns:a16="http://schemas.microsoft.com/office/drawing/2014/main" id="{1F310D3B-0DFD-EA4B-A52C-301571451C6C}"/>
              </a:ext>
            </a:extLst>
          </p:cNvPr>
          <p:cNvSpPr txBox="1"/>
          <p:nvPr/>
        </p:nvSpPr>
        <p:spPr>
          <a:xfrm>
            <a:off x="5143694" y="697868"/>
            <a:ext cx="6047683" cy="1288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lnSpc>
                <a:spcPct val="80000"/>
              </a:lnSpc>
            </a:pPr>
            <a:r>
              <a:rPr lang="en-US" sz="4800" b="1" dirty="0">
                <a:latin typeface="Corbel" panose="020B0503020204020204" pitchFamily="34" charset="0"/>
                <a:ea typeface="Roboto Bk" pitchFamily="2" charset="0"/>
              </a:rPr>
              <a:t>Relevant skills </a:t>
            </a:r>
          </a:p>
          <a:p>
            <a:pPr rtl="0" fontAlgn="base">
              <a:lnSpc>
                <a:spcPct val="80000"/>
              </a:lnSpc>
            </a:pPr>
            <a:r>
              <a:rPr lang="en-US" sz="4800" b="1" dirty="0">
                <a:latin typeface="Corbel" panose="020B0503020204020204" pitchFamily="34" charset="0"/>
                <a:ea typeface="Roboto Bk" pitchFamily="2" charset="0"/>
              </a:rPr>
              <a:t>for all</a:t>
            </a:r>
          </a:p>
        </p:txBody>
      </p:sp>
      <p:sp>
        <p:nvSpPr>
          <p:cNvPr id="13" name="Rechthoek 12">
            <a:extLst>
              <a:ext uri="{FF2B5EF4-FFF2-40B4-BE49-F238E27FC236}">
                <a16:creationId xmlns:a16="http://schemas.microsoft.com/office/drawing/2014/main" id="{2C8B79EE-3F6B-154E-A89B-A07CF18DCBAE}"/>
              </a:ext>
            </a:extLst>
          </p:cNvPr>
          <p:cNvSpPr/>
          <p:nvPr/>
        </p:nvSpPr>
        <p:spPr bwMode="auto">
          <a:xfrm>
            <a:off x="1459491" y="716957"/>
            <a:ext cx="3283541" cy="1433384"/>
          </a:xfrm>
          <a:prstGeom prst="rect">
            <a:avLst/>
          </a:prstGeom>
          <a:solidFill>
            <a:srgbClr val="BF2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999"/>
              </a:lnSpc>
              <a:defRPr/>
            </a:pPr>
            <a:endParaRPr lang="nl-NL" sz="1600" dirty="0">
              <a:solidFill>
                <a:schemeClr val="bg1"/>
              </a:solidFill>
              <a:latin typeface="Corbel" panose="020B0503020204020204" pitchFamily="34" charset="0"/>
            </a:endParaRPr>
          </a:p>
        </p:txBody>
      </p:sp>
      <p:pic>
        <p:nvPicPr>
          <p:cNvPr id="14" name="Afbeelding 13" descr="Afbeelding met tekst&#10;&#10;Automatisch gegenereerde beschrijving">
            <a:extLst>
              <a:ext uri="{FF2B5EF4-FFF2-40B4-BE49-F238E27FC236}">
                <a16:creationId xmlns:a16="http://schemas.microsoft.com/office/drawing/2014/main" id="{A7327C8D-FE00-624D-8E1F-63C736E0C8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860153" y="914570"/>
            <a:ext cx="2426172" cy="1038158"/>
          </a:xfrm>
          <a:prstGeom prst="rect">
            <a:avLst/>
          </a:prstGeom>
        </p:spPr>
      </p:pic>
      <p:sp>
        <p:nvSpPr>
          <p:cNvPr id="19" name="Rechthoek 18">
            <a:extLst>
              <a:ext uri="{FF2B5EF4-FFF2-40B4-BE49-F238E27FC236}">
                <a16:creationId xmlns:a16="http://schemas.microsoft.com/office/drawing/2014/main" id="{0CB6F1C5-EF74-AD42-8C22-0540E98BD6BD}"/>
              </a:ext>
            </a:extLst>
          </p:cNvPr>
          <p:cNvSpPr/>
          <p:nvPr/>
        </p:nvSpPr>
        <p:spPr bwMode="auto">
          <a:xfrm>
            <a:off x="1459491" y="5738615"/>
            <a:ext cx="5364970" cy="141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&lt;</a:t>
            </a:r>
          </a:p>
        </p:txBody>
      </p:sp>
      <p:pic>
        <p:nvPicPr>
          <p:cNvPr id="16" name="Picture 11" descr="Logo, company name&#10;&#10;Description automatically generated">
            <a:extLst>
              <a:ext uri="{FF2B5EF4-FFF2-40B4-BE49-F238E27FC236}">
                <a16:creationId xmlns:a16="http://schemas.microsoft.com/office/drawing/2014/main" id="{6186125E-B699-1E4E-9B19-83D340D594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08704" y="6350575"/>
            <a:ext cx="4283477" cy="551574"/>
          </a:xfrm>
          <a:prstGeom prst="rect">
            <a:avLst/>
          </a:prstGeom>
        </p:spPr>
      </p:pic>
      <p:sp>
        <p:nvSpPr>
          <p:cNvPr id="26" name="Rechthoek 25">
            <a:extLst>
              <a:ext uri="{FF2B5EF4-FFF2-40B4-BE49-F238E27FC236}">
                <a16:creationId xmlns:a16="http://schemas.microsoft.com/office/drawing/2014/main" id="{93AEB796-49F5-EF49-8903-4CC4C307B9EF}"/>
              </a:ext>
            </a:extLst>
          </p:cNvPr>
          <p:cNvSpPr/>
          <p:nvPr/>
        </p:nvSpPr>
        <p:spPr bwMode="auto">
          <a:xfrm>
            <a:off x="7149108" y="5738615"/>
            <a:ext cx="3345309" cy="141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&lt;</a:t>
            </a:r>
          </a:p>
        </p:txBody>
      </p:sp>
      <p:sp>
        <p:nvSpPr>
          <p:cNvPr id="18" name="TextBox 2">
            <a:extLst>
              <a:ext uri="{FF2B5EF4-FFF2-40B4-BE49-F238E27FC236}">
                <a16:creationId xmlns:a16="http://schemas.microsoft.com/office/drawing/2014/main" id="{A829D351-6A2E-BE4A-95E0-80D65F427458}"/>
              </a:ext>
            </a:extLst>
          </p:cNvPr>
          <p:cNvSpPr txBox="1"/>
          <p:nvPr/>
        </p:nvSpPr>
        <p:spPr bwMode="auto">
          <a:xfrm>
            <a:off x="8375572" y="5984573"/>
            <a:ext cx="1125144" cy="246221"/>
          </a:xfrm>
          <a:prstGeom prst="rect">
            <a:avLst/>
          </a:prstGeom>
          <a:noFill/>
        </p:spPr>
        <p:txBody>
          <a:bodyPr wrap="square" lIns="91440" tIns="45720" rIns="91440" bIns="45720" rtlCol="0" anchor="t">
            <a:spAutoFit/>
          </a:bodyPr>
          <a:lstStyle/>
          <a:p>
            <a:r>
              <a:rPr lang="fr-BE" sz="1000" b="1" dirty="0">
                <a:solidFill>
                  <a:schemeClr val="tx1">
                    <a:lumMod val="85000"/>
                    <a:lumOff val="15000"/>
                  </a:schemeClr>
                </a:solidFill>
                <a:latin typeface="Corbel"/>
              </a:rPr>
              <a:t>Co-</a:t>
            </a:r>
            <a:r>
              <a:rPr lang="fr-BE" sz="1000" b="1" dirty="0" err="1">
                <a:solidFill>
                  <a:schemeClr val="tx1">
                    <a:lumMod val="85000"/>
                    <a:lumOff val="15000"/>
                  </a:schemeClr>
                </a:solidFill>
                <a:latin typeface="Corbel"/>
              </a:rPr>
              <a:t>funded</a:t>
            </a:r>
            <a:r>
              <a:rPr lang="fr-BE" sz="1000" b="1">
                <a:solidFill>
                  <a:schemeClr val="tx1">
                    <a:lumMod val="85000"/>
                    <a:lumOff val="15000"/>
                  </a:schemeClr>
                </a:solidFill>
                <a:latin typeface="Corbel"/>
              </a:rPr>
              <a:t> by</a:t>
            </a:r>
          </a:p>
        </p:txBody>
      </p:sp>
      <p:pic>
        <p:nvPicPr>
          <p:cNvPr id="15" name="Picture 5" descr="Logo&#10;&#10;Description automatically generated">
            <a:extLst>
              <a:ext uri="{FF2B5EF4-FFF2-40B4-BE49-F238E27FC236}">
                <a16:creationId xmlns:a16="http://schemas.microsoft.com/office/drawing/2014/main" id="{A11EF27C-BEF0-E843-A2E6-72CB5C290B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798" b="-1540"/>
          <a:stretch/>
        </p:blipFill>
        <p:spPr>
          <a:xfrm>
            <a:off x="8123386" y="6396182"/>
            <a:ext cx="1629517" cy="415557"/>
          </a:xfrm>
          <a:prstGeom prst="rect">
            <a:avLst/>
          </a:prstGeom>
        </p:spPr>
      </p:pic>
      <p:sp>
        <p:nvSpPr>
          <p:cNvPr id="31" name="Tekstvak 30">
            <a:extLst>
              <a:ext uri="{FF2B5EF4-FFF2-40B4-BE49-F238E27FC236}">
                <a16:creationId xmlns:a16="http://schemas.microsoft.com/office/drawing/2014/main" id="{217C8E48-FF59-6642-ACA4-DC2989EE87A3}"/>
              </a:ext>
            </a:extLst>
          </p:cNvPr>
          <p:cNvSpPr txBox="1"/>
          <p:nvPr/>
        </p:nvSpPr>
        <p:spPr>
          <a:xfrm>
            <a:off x="5143694" y="1840090"/>
            <a:ext cx="3576576" cy="369332"/>
          </a:xfrm>
          <a:prstGeom prst="rect">
            <a:avLst/>
          </a:prstGeom>
          <a:noFill/>
        </p:spPr>
        <p:txBody>
          <a:bodyPr wrap="square" rtlCol="0">
            <a:spAutoFit/>
          </a:bodyPr>
          <a:lstStyle/>
          <a:p>
            <a:r>
              <a:rPr lang="nl-BE">
                <a:solidFill>
                  <a:schemeClr val="tx1">
                    <a:lumMod val="50000"/>
                    <a:lumOff val="50000"/>
                  </a:schemeClr>
                </a:solidFill>
              </a:rPr>
              <a:t>Vocational Education &amp; Training</a:t>
            </a:r>
          </a:p>
        </p:txBody>
      </p:sp>
      <p:sp>
        <p:nvSpPr>
          <p:cNvPr id="17" name="TextBox 2">
            <a:extLst>
              <a:ext uri="{FF2B5EF4-FFF2-40B4-BE49-F238E27FC236}">
                <a16:creationId xmlns:a16="http://schemas.microsoft.com/office/drawing/2014/main" id="{026139E7-56A3-3145-92E6-E8D1518CDA7C}"/>
              </a:ext>
            </a:extLst>
          </p:cNvPr>
          <p:cNvSpPr txBox="1"/>
          <p:nvPr/>
        </p:nvSpPr>
        <p:spPr bwMode="auto">
          <a:xfrm>
            <a:off x="3520137" y="5974985"/>
            <a:ext cx="1125144" cy="246221"/>
          </a:xfrm>
          <a:prstGeom prst="rect">
            <a:avLst/>
          </a:prstGeom>
          <a:noFill/>
        </p:spPr>
        <p:txBody>
          <a:bodyPr wrap="square" lIns="91440" tIns="45720" rIns="91440" bIns="45720" rtlCol="0" anchor="t">
            <a:spAutoFit/>
          </a:bodyPr>
          <a:lstStyle/>
          <a:p>
            <a:r>
              <a:rPr lang="fr-BE" sz="1000" b="1" err="1">
                <a:solidFill>
                  <a:schemeClr val="tx1">
                    <a:lumMod val="85000"/>
                    <a:lumOff val="15000"/>
                  </a:schemeClr>
                </a:solidFill>
                <a:latin typeface="Corbel"/>
              </a:rPr>
              <a:t>Implemented</a:t>
            </a:r>
            <a:r>
              <a:rPr lang="fr-BE" sz="1000" b="1">
                <a:solidFill>
                  <a:schemeClr val="tx1">
                    <a:lumMod val="85000"/>
                    <a:lumOff val="15000"/>
                  </a:schemeClr>
                </a:solidFill>
                <a:latin typeface="Corbel"/>
              </a:rPr>
              <a:t> by</a:t>
            </a:r>
          </a:p>
        </p:txBody>
      </p:sp>
      <p:sp>
        <p:nvSpPr>
          <p:cNvPr id="2" name="TextBox 1">
            <a:extLst>
              <a:ext uri="{FF2B5EF4-FFF2-40B4-BE49-F238E27FC236}">
                <a16:creationId xmlns:a16="http://schemas.microsoft.com/office/drawing/2014/main" id="{D5E876F6-8D79-41B0-A543-09BFDE2AB6E2}"/>
              </a:ext>
            </a:extLst>
          </p:cNvPr>
          <p:cNvSpPr txBox="1"/>
          <p:nvPr/>
        </p:nvSpPr>
        <p:spPr>
          <a:xfrm>
            <a:off x="1364214" y="3271704"/>
            <a:ext cx="9460523" cy="707886"/>
          </a:xfrm>
          <a:prstGeom prst="rect">
            <a:avLst/>
          </a:prstGeom>
          <a:noFill/>
        </p:spPr>
        <p:txBody>
          <a:bodyPr wrap="square" rtlCol="0">
            <a:spAutoFit/>
          </a:bodyPr>
          <a:lstStyle/>
          <a:p>
            <a:pPr algn="ctr"/>
            <a:r>
              <a:rPr lang="en-GB" sz="4000" b="1" dirty="0">
                <a:solidFill>
                  <a:srgbClr val="002060"/>
                </a:solidFill>
                <a:latin typeface="Corbel" panose="020B0503020204020204" pitchFamily="34" charset="0"/>
              </a:rPr>
              <a:t>Group Activity</a:t>
            </a:r>
            <a:endParaRPr lang="en-GB" sz="3600" dirty="0">
              <a:solidFill>
                <a:srgbClr val="002060"/>
              </a:solidFill>
              <a:latin typeface="Corbel" panose="020B0503020204020204" pitchFamily="34" charset="0"/>
            </a:endParaRPr>
          </a:p>
        </p:txBody>
      </p:sp>
    </p:spTree>
    <p:extLst>
      <p:ext uri="{BB962C8B-B14F-4D97-AF65-F5344CB8AC3E}">
        <p14:creationId xmlns:p14="http://schemas.microsoft.com/office/powerpoint/2010/main" val="419617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Calibri"/>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904783" y="1459779"/>
            <a:ext cx="10382434" cy="2246769"/>
          </a:xfrm>
          <a:prstGeom prst="rect">
            <a:avLst/>
          </a:prstGeom>
          <a:noFill/>
        </p:spPr>
        <p:txBody>
          <a:bodyPr wrap="square" lIns="91440" tIns="45720" rIns="91440" bIns="45720" rtlCol="0" anchor="t">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800" b="1" i="0" u="none" strike="noStrike" kern="1200" cap="none" spc="0" normalizeH="0" baseline="0" noProof="0" dirty="0">
                <a:ln>
                  <a:noFill/>
                </a:ln>
                <a:solidFill>
                  <a:srgbClr val="445569"/>
                </a:solidFill>
                <a:effectLst/>
                <a:uLnTx/>
                <a:uFillTx/>
                <a:latin typeface="Corbel"/>
                <a:ea typeface="+mn-ea"/>
                <a:cs typeface="+mn-cs"/>
              </a:rPr>
              <a:t>Divide into 3 groups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de-DE" sz="2800" b="1" i="0" u="none" strike="noStrike" kern="1200" cap="none" spc="0" normalizeH="0" baseline="0" noProof="0" dirty="0">
              <a:ln>
                <a:noFill/>
              </a:ln>
              <a:solidFill>
                <a:srgbClr val="445569"/>
              </a:solidFill>
              <a:effectLst/>
              <a:uLnTx/>
              <a:uFillTx/>
              <a:latin typeface="Corbel"/>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800" b="1" i="0" u="none" strike="noStrike" kern="1200" cap="none" spc="0" normalizeH="0" baseline="0" noProof="0" dirty="0">
                <a:ln>
                  <a:noFill/>
                </a:ln>
                <a:solidFill>
                  <a:srgbClr val="445569"/>
                </a:solidFill>
                <a:effectLst/>
                <a:uLnTx/>
                <a:uFillTx/>
                <a:latin typeface="Corbel"/>
                <a:ea typeface="+mn-ea"/>
                <a:cs typeface="+mn-cs"/>
              </a:rPr>
              <a:t>Pick a country for each group</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de-DE" sz="2800" b="1" i="0" u="none" strike="noStrike" kern="1200" cap="none" spc="0" normalizeH="0" baseline="0" noProof="0" dirty="0">
              <a:ln>
                <a:noFill/>
              </a:ln>
              <a:solidFill>
                <a:srgbClr val="445569"/>
              </a:solidFill>
              <a:effectLst/>
              <a:uLnTx/>
              <a:uFillTx/>
              <a:latin typeface="Corbel"/>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800" b="1" i="0" u="none" strike="noStrike" kern="1200" cap="none" spc="0" normalizeH="0" baseline="0" noProof="0" dirty="0">
                <a:ln>
                  <a:noFill/>
                </a:ln>
                <a:solidFill>
                  <a:srgbClr val="445569"/>
                </a:solidFill>
                <a:effectLst/>
                <a:uLnTx/>
                <a:uFillTx/>
                <a:latin typeface="Corbel"/>
                <a:ea typeface="+mn-ea"/>
                <a:cs typeface="+mn-cs"/>
              </a:rPr>
              <a:t>Pick a sector</a:t>
            </a: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20676"/>
            <a:ext cx="85321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orbel" panose="020B0503020204020204" pitchFamily="34" charset="0"/>
                <a:ea typeface="Times New Roman" panose="02020603050405020304" pitchFamily="18" charset="0"/>
                <a:cs typeface="+mn-cs"/>
              </a:rPr>
              <a:t>Group Event</a:t>
            </a:r>
            <a:endParaRPr kumimoji="0" lang="nl-BE" sz="3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nvGrpSpPr>
          <p:cNvPr id="8" name="Group 7">
            <a:extLst>
              <a:ext uri="{FF2B5EF4-FFF2-40B4-BE49-F238E27FC236}">
                <a16:creationId xmlns:a16="http://schemas.microsoft.com/office/drawing/2014/main" id="{2AF8BE2F-DF51-457A-A19C-F6D2C6BD949E}"/>
              </a:ext>
            </a:extLst>
          </p:cNvPr>
          <p:cNvGrpSpPr/>
          <p:nvPr/>
        </p:nvGrpSpPr>
        <p:grpSpPr>
          <a:xfrm>
            <a:off x="841179" y="4218368"/>
            <a:ext cx="1401362" cy="1699832"/>
            <a:chOff x="1586151" y="4000216"/>
            <a:chExt cx="1761056" cy="2136136"/>
          </a:xfrm>
        </p:grpSpPr>
        <p:sp>
          <p:nvSpPr>
            <p:cNvPr id="21" name="Rechteck 14">
              <a:extLst>
                <a:ext uri="{FF2B5EF4-FFF2-40B4-BE49-F238E27FC236}">
                  <a16:creationId xmlns:a16="http://schemas.microsoft.com/office/drawing/2014/main" id="{8EE3F1C1-2626-45C3-8088-B7C76C83A515}"/>
                </a:ext>
              </a:extLst>
            </p:cNvPr>
            <p:cNvSpPr/>
            <p:nvPr/>
          </p:nvSpPr>
          <p:spPr bwMode="auto">
            <a:xfrm>
              <a:off x="1586151" y="4000216"/>
              <a:ext cx="1761056" cy="2136136"/>
            </a:xfrm>
            <a:prstGeom prst="roundRect">
              <a:avLst>
                <a:gd name="adj" fmla="val 9249"/>
              </a:avLst>
            </a:prstGeom>
            <a:solidFill>
              <a:srgbClr val="BA026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Agriculture</a:t>
              </a:r>
              <a:endParaRPr kumimoji="0" lang="de-DE" sz="10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15" name="Graphic 2" descr="Corn outline">
              <a:extLst>
                <a:ext uri="{FF2B5EF4-FFF2-40B4-BE49-F238E27FC236}">
                  <a16:creationId xmlns:a16="http://schemas.microsoft.com/office/drawing/2014/main" id="{272ACCDF-EE16-4504-B101-3F9E0936D21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3351" y="4394930"/>
              <a:ext cx="914400" cy="914400"/>
            </a:xfrm>
            <a:prstGeom prst="rect">
              <a:avLst/>
            </a:prstGeom>
          </p:spPr>
        </p:pic>
      </p:grpSp>
      <p:grpSp>
        <p:nvGrpSpPr>
          <p:cNvPr id="9" name="Group 8">
            <a:extLst>
              <a:ext uri="{FF2B5EF4-FFF2-40B4-BE49-F238E27FC236}">
                <a16:creationId xmlns:a16="http://schemas.microsoft.com/office/drawing/2014/main" id="{30FBDF1D-6857-40EF-8F40-D6A25DD3BE78}"/>
              </a:ext>
            </a:extLst>
          </p:cNvPr>
          <p:cNvGrpSpPr/>
          <p:nvPr/>
        </p:nvGrpSpPr>
        <p:grpSpPr>
          <a:xfrm>
            <a:off x="3142671" y="4218368"/>
            <a:ext cx="1401362" cy="1699832"/>
            <a:chOff x="3887643" y="4000216"/>
            <a:chExt cx="1761056" cy="2136136"/>
          </a:xfrm>
        </p:grpSpPr>
        <p:sp>
          <p:nvSpPr>
            <p:cNvPr id="16" name="Rechteck 14">
              <a:extLst>
                <a:ext uri="{FF2B5EF4-FFF2-40B4-BE49-F238E27FC236}">
                  <a16:creationId xmlns:a16="http://schemas.microsoft.com/office/drawing/2014/main" id="{44DCAD53-85AF-4F4B-A99A-1E6B13BCE2B7}"/>
                </a:ext>
              </a:extLst>
            </p:cNvPr>
            <p:cNvSpPr/>
            <p:nvPr/>
          </p:nvSpPr>
          <p:spPr bwMode="auto">
            <a:xfrm>
              <a:off x="3887643" y="4000216"/>
              <a:ext cx="1761056" cy="2136136"/>
            </a:xfrm>
            <a:prstGeom prst="roundRect">
              <a:avLst>
                <a:gd name="adj" fmla="val 9249"/>
              </a:avLst>
            </a:prstGeom>
            <a:solidFill>
              <a:srgbClr val="547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Energy</a:t>
              </a:r>
            </a:p>
          </p:txBody>
        </p:sp>
        <p:pic>
          <p:nvPicPr>
            <p:cNvPr id="29" name="Graphic 4" descr="Lights On outline">
              <a:extLst>
                <a:ext uri="{FF2B5EF4-FFF2-40B4-BE49-F238E27FC236}">
                  <a16:creationId xmlns:a16="http://schemas.microsoft.com/office/drawing/2014/main" id="{15BBFECE-8A47-4836-858C-CADF03BA2AFE}"/>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0971" y="4394930"/>
              <a:ext cx="914400" cy="914400"/>
            </a:xfrm>
            <a:prstGeom prst="rect">
              <a:avLst/>
            </a:prstGeom>
          </p:spPr>
        </p:pic>
      </p:grpSp>
      <p:grpSp>
        <p:nvGrpSpPr>
          <p:cNvPr id="10" name="Group 9">
            <a:extLst>
              <a:ext uri="{FF2B5EF4-FFF2-40B4-BE49-F238E27FC236}">
                <a16:creationId xmlns:a16="http://schemas.microsoft.com/office/drawing/2014/main" id="{0107347F-9750-47F3-8C81-BE0B828CC694}"/>
              </a:ext>
            </a:extLst>
          </p:cNvPr>
          <p:cNvGrpSpPr/>
          <p:nvPr/>
        </p:nvGrpSpPr>
        <p:grpSpPr>
          <a:xfrm>
            <a:off x="5444163" y="4218368"/>
            <a:ext cx="1401362" cy="1699832"/>
            <a:chOff x="6189135" y="4000216"/>
            <a:chExt cx="1761056" cy="2136136"/>
          </a:xfrm>
        </p:grpSpPr>
        <p:sp>
          <p:nvSpPr>
            <p:cNvPr id="23" name="Rechteck 14">
              <a:extLst>
                <a:ext uri="{FF2B5EF4-FFF2-40B4-BE49-F238E27FC236}">
                  <a16:creationId xmlns:a16="http://schemas.microsoft.com/office/drawing/2014/main" id="{843C0C59-F474-4384-BB5E-556ACCAF7A32}"/>
                </a:ext>
              </a:extLst>
            </p:cNvPr>
            <p:cNvSpPr/>
            <p:nvPr/>
          </p:nvSpPr>
          <p:spPr bwMode="auto">
            <a:xfrm>
              <a:off x="6189135" y="4000216"/>
              <a:ext cx="1761056" cy="2136136"/>
            </a:xfrm>
            <a:prstGeom prst="roundRect">
              <a:avLst>
                <a:gd name="adj" fmla="val 9249"/>
              </a:avLst>
            </a:prstGeom>
            <a:solidFill>
              <a:srgbClr val="BA026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Transport</a:t>
              </a:r>
              <a:endParaRPr kumimoji="0" lang="de-DE" sz="10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34" name="Graphic 6" descr="Car outline">
              <a:extLst>
                <a:ext uri="{FF2B5EF4-FFF2-40B4-BE49-F238E27FC236}">
                  <a16:creationId xmlns:a16="http://schemas.microsoft.com/office/drawing/2014/main" id="{FA3F8AD9-6A70-4FDF-86EF-ABE5FF5812FD}"/>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2463" y="4394930"/>
              <a:ext cx="914400" cy="914400"/>
            </a:xfrm>
            <a:prstGeom prst="rect">
              <a:avLst/>
            </a:prstGeom>
          </p:spPr>
        </p:pic>
      </p:grpSp>
      <p:sp>
        <p:nvSpPr>
          <p:cNvPr id="36" name="Rechteck 14">
            <a:extLst>
              <a:ext uri="{FF2B5EF4-FFF2-40B4-BE49-F238E27FC236}">
                <a16:creationId xmlns:a16="http://schemas.microsoft.com/office/drawing/2014/main" id="{9BF7330B-55F8-4F05-9854-BCDD12029E8C}"/>
              </a:ext>
            </a:extLst>
          </p:cNvPr>
          <p:cNvSpPr/>
          <p:nvPr/>
        </p:nvSpPr>
        <p:spPr bwMode="auto">
          <a:xfrm>
            <a:off x="7745655" y="4218368"/>
            <a:ext cx="1401362" cy="1699832"/>
          </a:xfrm>
          <a:prstGeom prst="roundRect">
            <a:avLst>
              <a:gd name="adj" fmla="val 9249"/>
            </a:avLst>
          </a:prstGeom>
          <a:solidFill>
            <a:srgbClr val="547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ICT</a:t>
            </a:r>
          </a:p>
        </p:txBody>
      </p:sp>
      <p:pic>
        <p:nvPicPr>
          <p:cNvPr id="38" name="Graphic 6" descr="Computer with solid fill">
            <a:extLst>
              <a:ext uri="{FF2B5EF4-FFF2-40B4-BE49-F238E27FC236}">
                <a16:creationId xmlns:a16="http://schemas.microsoft.com/office/drawing/2014/main" id="{80EBC8C9-1786-48F7-901E-ECF0A7CF916B}"/>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89136" y="4394930"/>
            <a:ext cx="914400" cy="914400"/>
          </a:xfrm>
          <a:prstGeom prst="rect">
            <a:avLst/>
          </a:prstGeom>
        </p:spPr>
      </p:pic>
      <p:grpSp>
        <p:nvGrpSpPr>
          <p:cNvPr id="11" name="Group 10">
            <a:extLst>
              <a:ext uri="{FF2B5EF4-FFF2-40B4-BE49-F238E27FC236}">
                <a16:creationId xmlns:a16="http://schemas.microsoft.com/office/drawing/2014/main" id="{1A010BF7-931B-48EF-A6CA-015649E26BB2}"/>
              </a:ext>
            </a:extLst>
          </p:cNvPr>
          <p:cNvGrpSpPr/>
          <p:nvPr/>
        </p:nvGrpSpPr>
        <p:grpSpPr>
          <a:xfrm>
            <a:off x="10055920" y="4218368"/>
            <a:ext cx="1401362" cy="1699832"/>
            <a:chOff x="9876073" y="4000216"/>
            <a:chExt cx="1761056" cy="2136136"/>
          </a:xfrm>
        </p:grpSpPr>
        <p:sp>
          <p:nvSpPr>
            <p:cNvPr id="40" name="Rechteck 14">
              <a:extLst>
                <a:ext uri="{FF2B5EF4-FFF2-40B4-BE49-F238E27FC236}">
                  <a16:creationId xmlns:a16="http://schemas.microsoft.com/office/drawing/2014/main" id="{762645FD-C945-4ADB-8CDC-2EBEDE34DC51}"/>
                </a:ext>
              </a:extLst>
            </p:cNvPr>
            <p:cNvSpPr/>
            <p:nvPr/>
          </p:nvSpPr>
          <p:spPr bwMode="auto">
            <a:xfrm>
              <a:off x="9876073" y="4000216"/>
              <a:ext cx="1761056" cy="2136136"/>
            </a:xfrm>
            <a:prstGeom prst="roundRect">
              <a:avLst>
                <a:gd name="adj" fmla="val 9249"/>
              </a:avLst>
            </a:prstGeom>
            <a:solidFill>
              <a:srgbClr val="BA026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endParaRPr kumimoji="0" lang="de-DE" sz="11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Fashion</a:t>
              </a:r>
              <a:endParaRPr kumimoji="0" lang="de-DE" sz="105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56" name="Graphic 8" descr="Mannequin outline">
              <a:extLst>
                <a:ext uri="{FF2B5EF4-FFF2-40B4-BE49-F238E27FC236}">
                  <a16:creationId xmlns:a16="http://schemas.microsoft.com/office/drawing/2014/main" id="{FB333E78-E224-4D8A-92A3-FFFE2F8ABF5E}"/>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96617" y="4394930"/>
              <a:ext cx="914400" cy="914400"/>
            </a:xfrm>
            <a:prstGeom prst="rect">
              <a:avLst/>
            </a:prstGeom>
          </p:spPr>
        </p:pic>
      </p:grpSp>
    </p:spTree>
    <p:extLst>
      <p:ext uri="{BB962C8B-B14F-4D97-AF65-F5344CB8AC3E}">
        <p14:creationId xmlns:p14="http://schemas.microsoft.com/office/powerpoint/2010/main" val="428802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hoek 16">
            <a:extLst>
              <a:ext uri="{FF2B5EF4-FFF2-40B4-BE49-F238E27FC236}">
                <a16:creationId xmlns:a16="http://schemas.microsoft.com/office/drawing/2014/main" id="{D68A0FF6-D99D-E945-B0A2-3D02BD3F78B0}"/>
              </a:ext>
            </a:extLst>
          </p:cNvPr>
          <p:cNvSpPr/>
          <p:nvPr/>
        </p:nvSpPr>
        <p:spPr bwMode="auto">
          <a:xfrm>
            <a:off x="0" y="0"/>
            <a:ext cx="12192000" cy="1243720"/>
          </a:xfrm>
          <a:prstGeom prst="rect">
            <a:avLst/>
          </a:prstGeom>
          <a:solidFill>
            <a:srgbClr val="BA0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Afbeelding 21" descr="Afbeelding met tekst&#10;&#10;Automatisch gegenereerde beschrijving">
            <a:extLst>
              <a:ext uri="{FF2B5EF4-FFF2-40B4-BE49-F238E27FC236}">
                <a16:creationId xmlns:a16="http://schemas.microsoft.com/office/drawing/2014/main" id="{FA01391F-CCC2-BA44-973F-5C1A4ED0EA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9954259" y="225721"/>
            <a:ext cx="1929310" cy="825550"/>
          </a:xfrm>
          <a:prstGeom prst="rect">
            <a:avLst/>
          </a:prstGeom>
        </p:spPr>
      </p:pic>
      <p:sp>
        <p:nvSpPr>
          <p:cNvPr id="233" name="Textfeld 212">
            <a:extLst>
              <a:ext uri="{FF2B5EF4-FFF2-40B4-BE49-F238E27FC236}">
                <a16:creationId xmlns:a16="http://schemas.microsoft.com/office/drawing/2014/main" id="{065F5766-861A-0243-8507-85F50F93A7EB}"/>
              </a:ext>
            </a:extLst>
          </p:cNvPr>
          <p:cNvSpPr txBox="1"/>
          <p:nvPr/>
        </p:nvSpPr>
        <p:spPr bwMode="auto">
          <a:xfrm>
            <a:off x="7423830" y="4713631"/>
            <a:ext cx="1394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mn-cs"/>
            </a:endParaRPr>
          </a:p>
        </p:txBody>
      </p:sp>
      <p:sp>
        <p:nvSpPr>
          <p:cNvPr id="235" name="Textfeld 214">
            <a:extLst>
              <a:ext uri="{FF2B5EF4-FFF2-40B4-BE49-F238E27FC236}">
                <a16:creationId xmlns:a16="http://schemas.microsoft.com/office/drawing/2014/main" id="{B50AE8FE-1917-CF42-8EFC-C1E5DBF04012}"/>
              </a:ext>
            </a:extLst>
          </p:cNvPr>
          <p:cNvSpPr txBox="1"/>
          <p:nvPr/>
        </p:nvSpPr>
        <p:spPr bwMode="auto">
          <a:xfrm>
            <a:off x="9635417" y="3310312"/>
            <a:ext cx="157560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Calibri"/>
            </a:endParaRPr>
          </a:p>
        </p:txBody>
      </p:sp>
      <p:sp>
        <p:nvSpPr>
          <p:cNvPr id="24" name="Rechthoek 18">
            <a:extLst>
              <a:ext uri="{FF2B5EF4-FFF2-40B4-BE49-F238E27FC236}">
                <a16:creationId xmlns:a16="http://schemas.microsoft.com/office/drawing/2014/main" id="{CA8DB24A-9A6F-4938-842A-800DED8193F0}"/>
              </a:ext>
            </a:extLst>
          </p:cNvPr>
          <p:cNvSpPr/>
          <p:nvPr/>
        </p:nvSpPr>
        <p:spPr bwMode="auto">
          <a:xfrm>
            <a:off x="-5860" y="1850644"/>
            <a:ext cx="12192000" cy="5614280"/>
          </a:xfrm>
          <a:prstGeom prst="rect">
            <a:avLst/>
          </a:prstGeom>
          <a:solidFill>
            <a:srgbClr val="EBECE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feld 212">
            <a:extLst>
              <a:ext uri="{FF2B5EF4-FFF2-40B4-BE49-F238E27FC236}">
                <a16:creationId xmlns:a16="http://schemas.microsoft.com/office/drawing/2014/main" id="{13EB47A5-F7AF-4E93-BD66-FDF2E4F63856}"/>
              </a:ext>
            </a:extLst>
          </p:cNvPr>
          <p:cNvSpPr txBox="1"/>
          <p:nvPr/>
        </p:nvSpPr>
        <p:spPr bwMode="auto">
          <a:xfrm>
            <a:off x="7576230" y="4866031"/>
            <a:ext cx="1394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mn-cs"/>
            </a:endParaRPr>
          </a:p>
        </p:txBody>
      </p:sp>
      <p:sp>
        <p:nvSpPr>
          <p:cNvPr id="26" name="Textfeld 213">
            <a:extLst>
              <a:ext uri="{FF2B5EF4-FFF2-40B4-BE49-F238E27FC236}">
                <a16:creationId xmlns:a16="http://schemas.microsoft.com/office/drawing/2014/main" id="{CDDC2353-4688-42CB-8369-D8C4DD2AC646}"/>
              </a:ext>
            </a:extLst>
          </p:cNvPr>
          <p:cNvSpPr txBox="1"/>
          <p:nvPr/>
        </p:nvSpPr>
        <p:spPr bwMode="auto">
          <a:xfrm>
            <a:off x="904783" y="1469441"/>
            <a:ext cx="10382434" cy="5386090"/>
          </a:xfrm>
          <a:prstGeom prst="rect">
            <a:avLst/>
          </a:prstGeom>
          <a:noFill/>
        </p:spPr>
        <p:txBody>
          <a:bodyPr wrap="square" lIns="91440" tIns="45720" rIns="91440" bIns="45720" rtlCol="0" anchor="t">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de-DE" sz="2800" b="1" i="0" u="none" strike="noStrike" kern="1200" cap="none" spc="0" normalizeH="0" baseline="0" noProof="0" dirty="0">
                <a:ln>
                  <a:noFill/>
                </a:ln>
                <a:solidFill>
                  <a:srgbClr val="445569"/>
                </a:solidFill>
                <a:effectLst/>
                <a:uLnTx/>
                <a:uFillTx/>
                <a:latin typeface="Corbel"/>
                <a:ea typeface="+mn-ea"/>
                <a:cs typeface="+mn-cs"/>
              </a:rPr>
              <a:t>Answer the following:</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de-DE" sz="2800" b="1" i="0" u="none" strike="noStrike" kern="1200" cap="none" spc="0" normalizeH="0" baseline="0" noProof="0" dirty="0">
              <a:ln>
                <a:noFill/>
              </a:ln>
              <a:solidFill>
                <a:srgbClr val="445569"/>
              </a:solidFill>
              <a:effectLst/>
              <a:uLnTx/>
              <a:uFillTx/>
              <a:latin typeface="Corbel"/>
              <a:ea typeface="+mn-ea"/>
              <a:cs typeface="+mn-cs"/>
            </a:endParaRP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r>
              <a:rPr kumimoji="0" lang="de-DE" sz="2400" b="1" i="0" u="none" strike="noStrike" kern="1200" cap="none" spc="0" normalizeH="0" baseline="0" noProof="0" dirty="0">
                <a:ln>
                  <a:noFill/>
                </a:ln>
                <a:solidFill>
                  <a:srgbClr val="445569"/>
                </a:solidFill>
                <a:effectLst/>
                <a:uLnTx/>
                <a:uFillTx/>
                <a:latin typeface="Corbel"/>
                <a:ea typeface="+mn-ea"/>
                <a:cs typeface="+mn-cs"/>
              </a:rPr>
              <a:t>Why did you choose the sector?</a:t>
            </a: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endParaRPr kumimoji="0" lang="de-DE" sz="2400" b="1" i="0" u="none" strike="noStrike" kern="1200" cap="none" spc="0" normalizeH="0" baseline="0" noProof="0" dirty="0">
              <a:ln>
                <a:noFill/>
              </a:ln>
              <a:solidFill>
                <a:srgbClr val="445569"/>
              </a:solidFill>
              <a:effectLst/>
              <a:uLnTx/>
              <a:uFillTx/>
              <a:latin typeface="Corbel"/>
              <a:ea typeface="+mn-ea"/>
              <a:cs typeface="+mn-cs"/>
            </a:endParaRP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r>
              <a:rPr kumimoji="0" lang="de-DE" sz="2400" b="1" i="0" u="none" strike="noStrike" kern="1200" cap="none" spc="0" normalizeH="0" baseline="0" noProof="0" dirty="0">
                <a:ln>
                  <a:noFill/>
                </a:ln>
                <a:solidFill>
                  <a:srgbClr val="445569"/>
                </a:solidFill>
                <a:effectLst/>
                <a:uLnTx/>
                <a:uFillTx/>
                <a:latin typeface="Corbel"/>
                <a:ea typeface="+mn-ea"/>
                <a:cs typeface="+mn-cs"/>
              </a:rPr>
              <a:t>What are some major investments happening in the sector?</a:t>
            </a: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endParaRPr kumimoji="0" lang="de-DE" sz="2400" b="1" i="0" u="none" strike="noStrike" kern="1200" cap="none" spc="0" normalizeH="0" baseline="0" noProof="0" dirty="0">
              <a:ln>
                <a:noFill/>
              </a:ln>
              <a:solidFill>
                <a:srgbClr val="445569"/>
              </a:solidFill>
              <a:effectLst/>
              <a:uLnTx/>
              <a:uFillTx/>
              <a:latin typeface="Corbel"/>
              <a:ea typeface="+mn-ea"/>
              <a:cs typeface="+mn-cs"/>
            </a:endParaRP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r>
              <a:rPr kumimoji="0" lang="de-DE" sz="2400" b="1" i="0" u="none" strike="noStrike" kern="1200" cap="none" spc="0" normalizeH="0" baseline="0" noProof="0" dirty="0">
                <a:ln>
                  <a:noFill/>
                </a:ln>
                <a:solidFill>
                  <a:srgbClr val="445569"/>
                </a:solidFill>
                <a:effectLst/>
                <a:uLnTx/>
                <a:uFillTx/>
                <a:latin typeface="Corbel"/>
                <a:ea typeface="+mn-ea"/>
                <a:cs typeface="+mn-cs"/>
              </a:rPr>
              <a:t>Are new jobs being created? How many?</a:t>
            </a: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endParaRPr kumimoji="0" lang="de-DE" sz="2400" b="1" i="0" u="none" strike="noStrike" kern="1200" cap="none" spc="0" normalizeH="0" baseline="0" noProof="0" dirty="0">
              <a:ln>
                <a:noFill/>
              </a:ln>
              <a:solidFill>
                <a:srgbClr val="445569"/>
              </a:solidFill>
              <a:effectLst/>
              <a:uLnTx/>
              <a:uFillTx/>
              <a:latin typeface="Corbel"/>
              <a:ea typeface="+mn-ea"/>
              <a:cs typeface="+mn-cs"/>
            </a:endParaRP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r>
              <a:rPr kumimoji="0" lang="de-DE" sz="2400" b="1" i="0" u="none" strike="noStrike" kern="1200" cap="none" spc="0" normalizeH="0" baseline="0" noProof="0" dirty="0">
                <a:ln>
                  <a:noFill/>
                </a:ln>
                <a:solidFill>
                  <a:srgbClr val="445569"/>
                </a:solidFill>
                <a:effectLst/>
                <a:uLnTx/>
                <a:uFillTx/>
                <a:latin typeface="Corbel"/>
                <a:ea typeface="+mn-ea"/>
                <a:cs typeface="+mn-cs"/>
              </a:rPr>
              <a:t>What skills are needed for these investments?</a:t>
            </a: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endParaRPr kumimoji="0" lang="de-DE" sz="2400" b="1" i="0" u="none" strike="noStrike" kern="1200" cap="none" spc="0" normalizeH="0" baseline="0" noProof="0" dirty="0">
              <a:ln>
                <a:noFill/>
              </a:ln>
              <a:solidFill>
                <a:srgbClr val="445569"/>
              </a:solidFill>
              <a:effectLst/>
              <a:uLnTx/>
              <a:uFillTx/>
              <a:latin typeface="Corbel"/>
              <a:ea typeface="+mn-ea"/>
              <a:cs typeface="+mn-cs"/>
            </a:endParaRP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r>
              <a:rPr kumimoji="0" lang="de-DE" sz="2400" b="1" i="0" u="none" strike="noStrike" kern="1200" cap="none" spc="0" normalizeH="0" baseline="0" noProof="0" dirty="0">
                <a:ln>
                  <a:noFill/>
                </a:ln>
                <a:solidFill>
                  <a:srgbClr val="445569"/>
                </a:solidFill>
                <a:effectLst/>
                <a:uLnTx/>
                <a:uFillTx/>
                <a:latin typeface="Corbel"/>
                <a:ea typeface="+mn-ea"/>
                <a:cs typeface="+mn-cs"/>
              </a:rPr>
              <a:t>Does your country VET system have the capacity to supply these skills?</a:t>
            </a: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endParaRPr kumimoji="0" lang="de-DE" sz="2400" b="1" i="0" u="none" strike="noStrike" kern="1200" cap="none" spc="0" normalizeH="0" baseline="0" noProof="0" dirty="0">
              <a:ln>
                <a:noFill/>
              </a:ln>
              <a:solidFill>
                <a:srgbClr val="445569"/>
              </a:solidFill>
              <a:effectLst/>
              <a:uLnTx/>
              <a:uFillTx/>
              <a:latin typeface="Corbel"/>
              <a:ea typeface="+mn-ea"/>
              <a:cs typeface="+mn-cs"/>
            </a:endParaRPr>
          </a:p>
          <a:p>
            <a:pPr marL="1943100" marR="0" lvl="3" indent="-571500" algn="l" defTabSz="914400" rtl="0" eaLnBrk="1" fontAlgn="auto" latinLnBrk="0" hangingPunct="1">
              <a:lnSpc>
                <a:spcPct val="100000"/>
              </a:lnSpc>
              <a:spcBef>
                <a:spcPts val="0"/>
              </a:spcBef>
              <a:spcAft>
                <a:spcPts val="0"/>
              </a:spcAft>
              <a:buClrTx/>
              <a:buSzTx/>
              <a:buFont typeface="+mj-lt"/>
              <a:buAutoNum type="romanLcPeriod"/>
              <a:tabLst/>
              <a:defRPr/>
            </a:pPr>
            <a:r>
              <a:rPr kumimoji="0" lang="de-DE" sz="2400" b="1" i="0" u="none" strike="noStrike" kern="1200" cap="none" spc="0" normalizeH="0" baseline="0" noProof="0" dirty="0">
                <a:ln>
                  <a:noFill/>
                </a:ln>
                <a:solidFill>
                  <a:srgbClr val="445569"/>
                </a:solidFill>
                <a:effectLst/>
                <a:uLnTx/>
                <a:uFillTx/>
                <a:latin typeface="Corbel"/>
                <a:ea typeface="+mn-ea"/>
                <a:cs typeface="+mn-cs"/>
              </a:rPr>
              <a:t>Is there any public-private dialogue in the sector?</a:t>
            </a:r>
          </a:p>
        </p:txBody>
      </p:sp>
      <p:sp>
        <p:nvSpPr>
          <p:cNvPr id="27" name="Textfeld 214">
            <a:extLst>
              <a:ext uri="{FF2B5EF4-FFF2-40B4-BE49-F238E27FC236}">
                <a16:creationId xmlns:a16="http://schemas.microsoft.com/office/drawing/2014/main" id="{83446071-3A0D-49AD-8DA4-87F0F898AB34}"/>
              </a:ext>
            </a:extLst>
          </p:cNvPr>
          <p:cNvSpPr txBox="1"/>
          <p:nvPr/>
        </p:nvSpPr>
        <p:spPr bwMode="auto">
          <a:xfrm>
            <a:off x="9787817" y="3462712"/>
            <a:ext cx="157560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445569"/>
              </a:solidFill>
              <a:effectLst/>
              <a:uLnTx/>
              <a:uFillTx/>
              <a:latin typeface="Calibri" panose="020F0502020204030204"/>
              <a:ea typeface="+mn-ea"/>
              <a:cs typeface="Calibri"/>
            </a:endParaRPr>
          </a:p>
        </p:txBody>
      </p:sp>
      <p:sp>
        <p:nvSpPr>
          <p:cNvPr id="13" name="Tekstvak 19">
            <a:extLst>
              <a:ext uri="{FF2B5EF4-FFF2-40B4-BE49-F238E27FC236}">
                <a16:creationId xmlns:a16="http://schemas.microsoft.com/office/drawing/2014/main" id="{63F07758-2960-45EC-AE9D-8668C33CEB42}"/>
              </a:ext>
            </a:extLst>
          </p:cNvPr>
          <p:cNvSpPr txBox="1"/>
          <p:nvPr/>
        </p:nvSpPr>
        <p:spPr bwMode="auto">
          <a:xfrm>
            <a:off x="677115" y="361497"/>
            <a:ext cx="85321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orbel" panose="020B0503020204020204" pitchFamily="34" charset="0"/>
                <a:ea typeface="Times New Roman" panose="02020603050405020304" pitchFamily="18" charset="0"/>
                <a:cs typeface="+mn-cs"/>
              </a:rPr>
              <a:t>Group Event</a:t>
            </a:r>
            <a:endParaRPr kumimoji="0" lang="nl-BE" sz="3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246390441"/>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0A33920AB5ED429FDA2B99676230A0" ma:contentTypeVersion="6" ma:contentTypeDescription="Een nieuw document maken." ma:contentTypeScope="" ma:versionID="13efa8f44e20020a063f161d02340f81">
  <xsd:schema xmlns:xsd="http://www.w3.org/2001/XMLSchema" xmlns:xs="http://www.w3.org/2001/XMLSchema" xmlns:p="http://schemas.microsoft.com/office/2006/metadata/properties" xmlns:ns2="728b4cf9-fde8-4658-a05d-f0d1ddf7b9e4" xmlns:ns3="16e3fe82-9ce7-4b85-9bc3-2faa93b84738" targetNamespace="http://schemas.microsoft.com/office/2006/metadata/properties" ma:root="true" ma:fieldsID="0099cf4abab78a135ac822c7a1a4f71a" ns2:_="" ns3:_="">
    <xsd:import namespace="728b4cf9-fde8-4658-a05d-f0d1ddf7b9e4"/>
    <xsd:import namespace="16e3fe82-9ce7-4b85-9bc3-2faa93b847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b4cf9-fde8-4658-a05d-f0d1ddf7b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e3fe82-9ce7-4b85-9bc3-2faa93b84738"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A7F0DA-1274-430F-9F5D-32546CADE8C6}">
  <ds:schemaRefs>
    <ds:schemaRef ds:uri="http://schemas.microsoft.com/sharepoint/v3/contenttype/forms"/>
  </ds:schemaRefs>
</ds:datastoreItem>
</file>

<file path=customXml/itemProps2.xml><?xml version="1.0" encoding="utf-8"?>
<ds:datastoreItem xmlns:ds="http://schemas.openxmlformats.org/officeDocument/2006/customXml" ds:itemID="{2FE2469B-056E-441B-9C0C-CDFC97C53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b4cf9-fde8-4658-a05d-f0d1ddf7b9e4"/>
    <ds:schemaRef ds:uri="16e3fe82-9ce7-4b85-9bc3-2faa93b84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0015D9-D1FC-42A9-9EB9-38B57DF58E4F}">
  <ds:schemaRefs>
    <ds:schemaRef ds:uri="728b4cf9-fde8-4658-a05d-f0d1ddf7b9e4"/>
    <ds:schemaRef ds:uri="http://purl.org/dc/elements/1.1/"/>
    <ds:schemaRef ds:uri="http://schemas.microsoft.com/office/2006/metadata/properties"/>
    <ds:schemaRef ds:uri="16e3fe82-9ce7-4b85-9bc3-2faa93b8473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16185</TotalTime>
  <Words>1474</Words>
  <Application>Microsoft Office PowerPoint</Application>
  <PresentationFormat>Widescreen</PresentationFormat>
  <Paragraphs>274</Paragraphs>
  <Slides>19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Corbel</vt:lpstr>
      <vt:lpstr>Symbol</vt:lpstr>
      <vt:lpstr>Aangepast ontwerp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dc:creator>
  <cp:lastModifiedBy>Nyirenda, Penjani (Malawi)</cp:lastModifiedBy>
  <cp:revision>210</cp:revision>
  <dcterms:created xsi:type="dcterms:W3CDTF">2020-11-23T21:24:10Z</dcterms:created>
  <dcterms:modified xsi:type="dcterms:W3CDTF">2022-11-09T16:02:24Z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0x010100CF0A33920AB5ED429FDA2B99676230A0</vt:lpwstr>
  </property>
</Properties>
</file>