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1072" r:id="rId2"/>
    <p:sldId id="1073" r:id="rId3"/>
    <p:sldId id="1074" r:id="rId4"/>
    <p:sldId id="1075" r:id="rId5"/>
    <p:sldId id="1077" r:id="rId6"/>
    <p:sldId id="910" r:id="rId7"/>
    <p:sldId id="1083" r:id="rId8"/>
    <p:sldId id="909" r:id="rId9"/>
    <p:sldId id="902" r:id="rId10"/>
    <p:sldId id="903" r:id="rId11"/>
    <p:sldId id="905" r:id="rId12"/>
    <p:sldId id="904" r:id="rId13"/>
    <p:sldId id="282" r:id="rId14"/>
    <p:sldId id="483" r:id="rId15"/>
    <p:sldId id="911" r:id="rId16"/>
    <p:sldId id="1084" r:id="rId17"/>
    <p:sldId id="957" r:id="rId18"/>
    <p:sldId id="1032" r:id="rId19"/>
    <p:sldId id="260" r:id="rId20"/>
    <p:sldId id="1085" r:id="rId21"/>
    <p:sldId id="1024" r:id="rId22"/>
    <p:sldId id="1025" r:id="rId23"/>
    <p:sldId id="1087" r:id="rId24"/>
    <p:sldId id="1086" r:id="rId25"/>
    <p:sldId id="1093" r:id="rId26"/>
    <p:sldId id="1070" r:id="rId27"/>
    <p:sldId id="1071" r:id="rId28"/>
    <p:sldId id="1088" r:id="rId29"/>
    <p:sldId id="1089" r:id="rId30"/>
    <p:sldId id="1090" r:id="rId31"/>
    <p:sldId id="1091" r:id="rId32"/>
    <p:sldId id="1092" r:id="rId33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2D5EC1"/>
    <a:srgbClr val="3E6FD2"/>
    <a:srgbClr val="BDDEFF"/>
    <a:srgbClr val="99CCFF"/>
    <a:srgbClr val="3166CF"/>
    <a:srgbClr val="FFD624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5"/>
    <p:restoredTop sz="94709"/>
  </p:normalViewPr>
  <p:slideViewPr>
    <p:cSldViewPr>
      <p:cViewPr varScale="1">
        <p:scale>
          <a:sx n="106" d="100"/>
          <a:sy n="106" d="100"/>
        </p:scale>
        <p:origin x="154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sz="1400" b="1">
              <a:solidFill>
                <a:srgbClr val="FFFF00"/>
              </a:solidFill>
            </a:rPr>
            <a:t>MANDAT GENERAL 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1400" b="1">
              <a:solidFill>
                <a:srgbClr val="FFFF00"/>
              </a:solidFill>
            </a:rPr>
            <a:t>PLANNING A LONG TERME</a:t>
          </a:r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 custT="1"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sz="1400" b="1">
              <a:solidFill>
                <a:srgbClr val="FFFF00"/>
              </a:solidFill>
            </a:rPr>
            <a:t>MISE EN OEUVRE EFFICACE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6B44CF5A-72FE-0E46-9F9B-1A04DA59117B}">
      <dgm:prSet custT="1"/>
      <dgm:spPr>
        <a:solidFill>
          <a:srgbClr val="165AA2"/>
        </a:solidFill>
      </dgm:spPr>
      <dgm:t>
        <a:bodyPr/>
        <a:lstStyle/>
        <a:p>
          <a:r>
            <a:rPr lang="en-US" sz="1400" b="1">
              <a:solidFill>
                <a:srgbClr val="FFFF00"/>
              </a:solidFill>
            </a:rPr>
            <a:t>FINANCES SOLIDES</a:t>
          </a:r>
          <a:endParaRPr lang="en-US" sz="1400"/>
        </a:p>
      </dgm:t>
    </dgm:pt>
    <dgm:pt modelId="{0F66E641-090E-4D49-863F-0028495D4B5D}" type="parTrans" cxnId="{3F0BA7C0-389C-D444-97DB-BFBD84BFA17A}">
      <dgm:prSet/>
      <dgm:spPr/>
      <dgm:t>
        <a:bodyPr/>
        <a:lstStyle/>
        <a:p>
          <a:endParaRPr lang="en-US"/>
        </a:p>
      </dgm:t>
    </dgm:pt>
    <dgm:pt modelId="{723C9C4B-B486-E14C-AED9-CD1FAAB035F2}" type="sibTrans" cxnId="{3F0BA7C0-389C-D444-97DB-BFBD84BFA17A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111768" custLinFactNeighborX="-174" custLinFactNeighborY="-507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 custLinFactNeighborY="4645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747FAF72-49A1-6B43-BEA7-F848A0BDEF95}" type="pres">
      <dgm:prSet presAssocID="{6B44CF5A-72FE-0E46-9F9B-1A04DA59117B}" presName="vertOne" presStyleCnt="0"/>
      <dgm:spPr/>
    </dgm:pt>
    <dgm:pt modelId="{A796522A-3964-6A47-A44A-B0B484A4FD50}" type="pres">
      <dgm:prSet presAssocID="{6B44CF5A-72FE-0E46-9F9B-1A04DA59117B}" presName="txOne" presStyleLbl="node0" presStyleIdx="2" presStyleCnt="4" custLinFactNeighborY="-3183">
        <dgm:presLayoutVars>
          <dgm:chPref val="3"/>
        </dgm:presLayoutVars>
      </dgm:prSet>
      <dgm:spPr/>
    </dgm:pt>
    <dgm:pt modelId="{02A937FE-B798-854D-9C7B-0014FC7A1F6C}" type="pres">
      <dgm:prSet presAssocID="{6B44CF5A-72FE-0E46-9F9B-1A04DA59117B}" presName="horzOne" presStyleCnt="0"/>
      <dgm:spPr/>
    </dgm:pt>
    <dgm:pt modelId="{FADEC4A3-22EC-0542-AD4A-045E5DED1E75}" type="pres">
      <dgm:prSet presAssocID="{723C9C4B-B486-E14C-AED9-CD1FAAB035F2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3" presStyleCnt="4" custScaleX="119708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DAC0605-29BB-BB48-B980-6276A5F2B38C}" type="presOf" srcId="{706F6BFB-1AE5-6745-A20B-EDFA377E9552}" destId="{B14401FE-5679-5346-8293-BB519B120FF7}" srcOrd="0" destOrd="0" presId="urn:microsoft.com/office/officeart/2005/8/layout/hierarchy4"/>
    <dgm:cxn modelId="{3FFBA20C-065B-AB4E-8394-AE43AA39FFA0}" type="presOf" srcId="{6B44CF5A-72FE-0E46-9F9B-1A04DA59117B}" destId="{A796522A-3964-6A47-A44A-B0B484A4FD50}" srcOrd="0" destOrd="0" presId="urn:microsoft.com/office/officeart/2005/8/layout/hierarchy4"/>
    <dgm:cxn modelId="{2B0F262A-0B1F-B44D-A5E5-8F82CBA83C27}" type="presOf" srcId="{5DAB59DF-C38D-D84F-B9AD-41988E8C9527}" destId="{86B7D7DF-7BE3-454E-BF22-908FA2D61330}" srcOrd="0" destOrd="0" presId="urn:microsoft.com/office/officeart/2005/8/layout/hierarchy4"/>
    <dgm:cxn modelId="{5473A16C-ED78-8A41-BEEA-E88A4779B602}" type="presOf" srcId="{2050FB2B-005C-4B4C-8C5B-286355E59769}" destId="{C22E2300-6861-014F-8984-459DD58884EC}" srcOrd="0" destOrd="0" presId="urn:microsoft.com/office/officeart/2005/8/layout/hierarchy4"/>
    <dgm:cxn modelId="{C1E6816E-09FC-274B-B877-A42B9D90E858}" type="presOf" srcId="{415F5F3B-0C01-934E-90C9-9399F3D23CA0}" destId="{CD07297D-4D0A-1D46-BC1E-C7583EF780BA}" srcOrd="0" destOrd="0" presId="urn:microsoft.com/office/officeart/2005/8/layout/hierarchy4"/>
    <dgm:cxn modelId="{A27C9AAD-6EAE-5944-86F1-95E0A617492D}" srcId="{2050FB2B-005C-4B4C-8C5B-286355E59769}" destId="{706F6BFB-1AE5-6745-A20B-EDFA377E9552}" srcOrd="3" destOrd="0" parTransId="{31617DB7-7E87-D543-B34C-8F40883C8137}" sibTransId="{74EC8AAA-E0AA-EA41-BE5B-78C6807C23C6}"/>
    <dgm:cxn modelId="{3F0BA7C0-389C-D444-97DB-BFBD84BFA17A}" srcId="{2050FB2B-005C-4B4C-8C5B-286355E59769}" destId="{6B44CF5A-72FE-0E46-9F9B-1A04DA59117B}" srcOrd="2" destOrd="0" parTransId="{0F66E641-090E-4D49-863F-0028495D4B5D}" sibTransId="{723C9C4B-B486-E14C-AED9-CD1FAAB035F2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1BE78E9E-EC1A-4045-93DC-7B812D23CB02}" type="presParOf" srcId="{C22E2300-6861-014F-8984-459DD58884EC}" destId="{5F8D2B20-4712-9F40-927B-FE5D57872286}" srcOrd="0" destOrd="0" presId="urn:microsoft.com/office/officeart/2005/8/layout/hierarchy4"/>
    <dgm:cxn modelId="{CE8550F9-671A-D74C-818F-E4FAE64D064F}" type="presParOf" srcId="{5F8D2B20-4712-9F40-927B-FE5D57872286}" destId="{CD07297D-4D0A-1D46-BC1E-C7583EF780BA}" srcOrd="0" destOrd="0" presId="urn:microsoft.com/office/officeart/2005/8/layout/hierarchy4"/>
    <dgm:cxn modelId="{7D0C3262-CB29-E84C-8FB2-0D41F219BC7B}" type="presParOf" srcId="{5F8D2B20-4712-9F40-927B-FE5D57872286}" destId="{5A3E5182-FF69-6944-9FF6-19EC791EC2EF}" srcOrd="1" destOrd="0" presId="urn:microsoft.com/office/officeart/2005/8/layout/hierarchy4"/>
    <dgm:cxn modelId="{2BF8A725-8F9D-7844-ABDB-DEC9297444DF}" type="presParOf" srcId="{C22E2300-6861-014F-8984-459DD58884EC}" destId="{A676DE4D-F711-A841-8BCA-907D42530C49}" srcOrd="1" destOrd="0" presId="urn:microsoft.com/office/officeart/2005/8/layout/hierarchy4"/>
    <dgm:cxn modelId="{273C9CD5-9383-1048-BB21-A83B591872D0}" type="presParOf" srcId="{C22E2300-6861-014F-8984-459DD58884EC}" destId="{5759D113-3EF4-3D45-B598-20BC6502569C}" srcOrd="2" destOrd="0" presId="urn:microsoft.com/office/officeart/2005/8/layout/hierarchy4"/>
    <dgm:cxn modelId="{2877E02E-ABF4-A64B-986D-EA873DADACF2}" type="presParOf" srcId="{5759D113-3EF4-3D45-B598-20BC6502569C}" destId="{86B7D7DF-7BE3-454E-BF22-908FA2D61330}" srcOrd="0" destOrd="0" presId="urn:microsoft.com/office/officeart/2005/8/layout/hierarchy4"/>
    <dgm:cxn modelId="{17AC2C0B-065B-E44F-9455-EB1A961CD6C5}" type="presParOf" srcId="{5759D113-3EF4-3D45-B598-20BC6502569C}" destId="{15D92CCA-0943-BF48-BC2A-57E5461E297F}" srcOrd="1" destOrd="0" presId="urn:microsoft.com/office/officeart/2005/8/layout/hierarchy4"/>
    <dgm:cxn modelId="{D4F5853F-5955-A043-9FB3-01F334CAE544}" type="presParOf" srcId="{C22E2300-6861-014F-8984-459DD58884EC}" destId="{FD36F42B-B777-6742-80ED-0DEB6FA8541A}" srcOrd="3" destOrd="0" presId="urn:microsoft.com/office/officeart/2005/8/layout/hierarchy4"/>
    <dgm:cxn modelId="{8AD5815B-8FC4-D244-94E6-E72F1F89D6B0}" type="presParOf" srcId="{C22E2300-6861-014F-8984-459DD58884EC}" destId="{747FAF72-49A1-6B43-BEA7-F848A0BDEF95}" srcOrd="4" destOrd="0" presId="urn:microsoft.com/office/officeart/2005/8/layout/hierarchy4"/>
    <dgm:cxn modelId="{997DC007-0947-CF48-AF56-76992265D67B}" type="presParOf" srcId="{747FAF72-49A1-6B43-BEA7-F848A0BDEF95}" destId="{A796522A-3964-6A47-A44A-B0B484A4FD50}" srcOrd="0" destOrd="0" presId="urn:microsoft.com/office/officeart/2005/8/layout/hierarchy4"/>
    <dgm:cxn modelId="{D3A22358-A63D-EC4C-8FEC-69407D325507}" type="presParOf" srcId="{747FAF72-49A1-6B43-BEA7-F848A0BDEF95}" destId="{02A937FE-B798-854D-9C7B-0014FC7A1F6C}" srcOrd="1" destOrd="0" presId="urn:microsoft.com/office/officeart/2005/8/layout/hierarchy4"/>
    <dgm:cxn modelId="{E2EC5C8A-E21C-CB4F-82A0-6AE6DB0F608A}" type="presParOf" srcId="{C22E2300-6861-014F-8984-459DD58884EC}" destId="{FADEC4A3-22EC-0542-AD4A-045E5DED1E75}" srcOrd="5" destOrd="0" presId="urn:microsoft.com/office/officeart/2005/8/layout/hierarchy4"/>
    <dgm:cxn modelId="{4AD756AC-00D1-9940-B650-1E84AA0C0ACA}" type="presParOf" srcId="{C22E2300-6861-014F-8984-459DD58884EC}" destId="{DDB1A76C-CC15-4C41-8358-A23FF8449C7D}" srcOrd="6" destOrd="0" presId="urn:microsoft.com/office/officeart/2005/8/layout/hierarchy4"/>
    <dgm:cxn modelId="{95899121-54AF-C846-82BF-1CA4770A1DC6}" type="presParOf" srcId="{DDB1A76C-CC15-4C41-8358-A23FF8449C7D}" destId="{B14401FE-5679-5346-8293-BB519B120FF7}" srcOrd="0" destOrd="0" presId="urn:microsoft.com/office/officeart/2005/8/layout/hierarchy4"/>
    <dgm:cxn modelId="{8DC0CA17-D857-D046-AAB3-BBA6EADE6D69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</dgm:spPr>
      <dgm:t>
        <a:bodyPr/>
        <a:lstStyle/>
        <a:p>
          <a:r>
            <a:rPr lang="en-GB" sz="1100" b="1" noProof="0">
              <a:solidFill>
                <a:srgbClr val="FFFF00"/>
              </a:solidFill>
            </a:rPr>
            <a:t>DECENTRALI-SATION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1100" b="1">
              <a:solidFill>
                <a:srgbClr val="FFFF00"/>
              </a:solidFill>
            </a:rPr>
            <a:t> AGENDA URBAIN</a:t>
          </a:r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 custT="1"/>
      <dgm:spPr>
        <a:solidFill>
          <a:srgbClr val="165AA2"/>
        </a:solidFill>
      </dgm:spPr>
      <dgm:t>
        <a:bodyPr/>
        <a:lstStyle/>
        <a:p>
          <a:r>
            <a:rPr lang="en-US" sz="1050" b="1">
              <a:solidFill>
                <a:srgbClr val="FFFF00"/>
              </a:solidFill>
            </a:rPr>
            <a:t>POLITIQUE DE DEV RURAL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157231" custLinFactNeighborX="2153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X="148018" custLinFactNeighborX="1526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X="129899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99B31418-1432-684F-B1A6-2AB032382033}" type="presOf" srcId="{2050FB2B-005C-4B4C-8C5B-286355E59769}" destId="{C22E2300-6861-014F-8984-459DD58884EC}" srcOrd="0" destOrd="0" presId="urn:microsoft.com/office/officeart/2005/8/layout/hierarchy4"/>
    <dgm:cxn modelId="{662F9174-519D-8841-B48B-439EE914A8CF}" type="presOf" srcId="{5DAB59DF-C38D-D84F-B9AD-41988E8C9527}" destId="{86B7D7DF-7BE3-454E-BF22-908FA2D61330}" srcOrd="0" destOrd="0" presId="urn:microsoft.com/office/officeart/2005/8/layout/hierarchy4"/>
    <dgm:cxn modelId="{3C4F4393-8368-264E-BC84-05D17A94011E}" type="presOf" srcId="{415F5F3B-0C01-934E-90C9-9399F3D23CA0}" destId="{CD07297D-4D0A-1D46-BC1E-C7583EF780BA}" srcOrd="0" destOrd="0" presId="urn:microsoft.com/office/officeart/2005/8/layout/hierarchy4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26F05EDE-8793-0C4B-BCF3-F036ED81C1B2}" type="presOf" srcId="{706F6BFB-1AE5-6745-A20B-EDFA377E9552}" destId="{B14401FE-5679-5346-8293-BB519B120FF7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3BC6A584-685C-B64B-9897-A31FDAFE4DB6}" type="presParOf" srcId="{C22E2300-6861-014F-8984-459DD58884EC}" destId="{5F8D2B20-4712-9F40-927B-FE5D57872286}" srcOrd="0" destOrd="0" presId="urn:microsoft.com/office/officeart/2005/8/layout/hierarchy4"/>
    <dgm:cxn modelId="{FC44AD5A-CE45-D443-846A-36569820FD0B}" type="presParOf" srcId="{5F8D2B20-4712-9F40-927B-FE5D57872286}" destId="{CD07297D-4D0A-1D46-BC1E-C7583EF780BA}" srcOrd="0" destOrd="0" presId="urn:microsoft.com/office/officeart/2005/8/layout/hierarchy4"/>
    <dgm:cxn modelId="{65378455-8E94-1240-A021-1977FFAC957C}" type="presParOf" srcId="{5F8D2B20-4712-9F40-927B-FE5D57872286}" destId="{5A3E5182-FF69-6944-9FF6-19EC791EC2EF}" srcOrd="1" destOrd="0" presId="urn:microsoft.com/office/officeart/2005/8/layout/hierarchy4"/>
    <dgm:cxn modelId="{916CB0E7-61C2-F947-A64D-BD6A0193FD5B}" type="presParOf" srcId="{C22E2300-6861-014F-8984-459DD58884EC}" destId="{A676DE4D-F711-A841-8BCA-907D42530C49}" srcOrd="1" destOrd="0" presId="urn:microsoft.com/office/officeart/2005/8/layout/hierarchy4"/>
    <dgm:cxn modelId="{A5DB9C45-4196-674A-AEDE-036E889451D7}" type="presParOf" srcId="{C22E2300-6861-014F-8984-459DD58884EC}" destId="{5759D113-3EF4-3D45-B598-20BC6502569C}" srcOrd="2" destOrd="0" presId="urn:microsoft.com/office/officeart/2005/8/layout/hierarchy4"/>
    <dgm:cxn modelId="{EB92FBD3-969F-CC41-A0AF-884CE7D536B8}" type="presParOf" srcId="{5759D113-3EF4-3D45-B598-20BC6502569C}" destId="{86B7D7DF-7BE3-454E-BF22-908FA2D61330}" srcOrd="0" destOrd="0" presId="urn:microsoft.com/office/officeart/2005/8/layout/hierarchy4"/>
    <dgm:cxn modelId="{41067934-BB37-5D4F-AD32-686B982547A1}" type="presParOf" srcId="{5759D113-3EF4-3D45-B598-20BC6502569C}" destId="{15D92CCA-0943-BF48-BC2A-57E5461E297F}" srcOrd="1" destOrd="0" presId="urn:microsoft.com/office/officeart/2005/8/layout/hierarchy4"/>
    <dgm:cxn modelId="{B6A5D2F5-D801-E34F-A3BA-419B6EDEB0B1}" type="presParOf" srcId="{C22E2300-6861-014F-8984-459DD58884EC}" destId="{FD36F42B-B777-6742-80ED-0DEB6FA8541A}" srcOrd="3" destOrd="0" presId="urn:microsoft.com/office/officeart/2005/8/layout/hierarchy4"/>
    <dgm:cxn modelId="{7A19A23A-B996-D444-B6FF-89F7A85C2AD9}" type="presParOf" srcId="{C22E2300-6861-014F-8984-459DD58884EC}" destId="{DDB1A76C-CC15-4C41-8358-A23FF8449C7D}" srcOrd="4" destOrd="0" presId="urn:microsoft.com/office/officeart/2005/8/layout/hierarchy4"/>
    <dgm:cxn modelId="{0B3448F9-78E7-1A4F-A21F-E10EE1A49B0B}" type="presParOf" srcId="{DDB1A76C-CC15-4C41-8358-A23FF8449C7D}" destId="{B14401FE-5679-5346-8293-BB519B120FF7}" srcOrd="0" destOrd="0" presId="urn:microsoft.com/office/officeart/2005/8/layout/hierarchy4"/>
    <dgm:cxn modelId="{8C87D120-B5A7-6D40-8B68-7F5313E28C87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</dgm:spPr>
      <dgm:t>
        <a:bodyPr/>
        <a:lstStyle/>
        <a:p>
          <a:r>
            <a:rPr lang="en-US" sz="1150" b="1">
              <a:solidFill>
                <a:srgbClr val="FFFF00"/>
              </a:solidFill>
            </a:rPr>
            <a:t> COOPERATION INTER-GOUVERNEMENTAL 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706F6BFB-1AE5-6745-A20B-EDFA377E9552}">
      <dgm:prSet custT="1"/>
      <dgm:spPr>
        <a:solidFill>
          <a:srgbClr val="165AA2"/>
        </a:solidFill>
      </dgm:spPr>
      <dgm:t>
        <a:bodyPr/>
        <a:lstStyle/>
        <a:p>
          <a:r>
            <a:rPr lang="en-US" sz="1200" b="1">
              <a:solidFill>
                <a:srgbClr val="FFFF00"/>
              </a:solidFill>
            </a:rPr>
            <a:t>CITOYENNETE </a:t>
          </a:r>
        </a:p>
        <a:p>
          <a:r>
            <a:rPr lang="en-US" sz="1200" b="1">
              <a:solidFill>
                <a:srgbClr val="FFFF00"/>
              </a:solidFill>
            </a:rPr>
            <a:t>PPP</a:t>
          </a:r>
          <a:endParaRPr lang="en-US" sz="120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1200" b="1">
              <a:solidFill>
                <a:srgbClr val="FFFF00"/>
              </a:solidFill>
            </a:rPr>
            <a:t>LEADERSHIP + CAPACITE ADMIN</a:t>
          </a:r>
          <a:endParaRPr lang="en-US" sz="1200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134834" custLinFactNeighborX="2153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X="119425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X="133966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79DF4E5D-35E9-DB42-875C-B51333F83AD2}" type="presOf" srcId="{415F5F3B-0C01-934E-90C9-9399F3D23CA0}" destId="{CD07297D-4D0A-1D46-BC1E-C7583EF780BA}" srcOrd="0" destOrd="0" presId="urn:microsoft.com/office/officeart/2005/8/layout/hierarchy4"/>
    <dgm:cxn modelId="{B75DA560-6BE3-6347-B26A-487C37D6B687}" type="presOf" srcId="{2050FB2B-005C-4B4C-8C5B-286355E59769}" destId="{C22E2300-6861-014F-8984-459DD58884EC}" srcOrd="0" destOrd="0" presId="urn:microsoft.com/office/officeart/2005/8/layout/hierarchy4"/>
    <dgm:cxn modelId="{F004D26E-9E00-F64A-8A69-C6CBCEEDAFC4}" type="presOf" srcId="{5DAB59DF-C38D-D84F-B9AD-41988E8C9527}" destId="{86B7D7DF-7BE3-454E-BF22-908FA2D61330}" srcOrd="0" destOrd="0" presId="urn:microsoft.com/office/officeart/2005/8/layout/hierarchy4"/>
    <dgm:cxn modelId="{5DD7CDA6-812D-DE47-BA5D-A70416D27B30}" type="presOf" srcId="{706F6BFB-1AE5-6745-A20B-EDFA377E9552}" destId="{B14401FE-5679-5346-8293-BB519B120FF7}" srcOrd="0" destOrd="0" presId="urn:microsoft.com/office/officeart/2005/8/layout/hierarchy4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0A719827-9A50-E645-82D6-A4DB2DE337A1}" type="presParOf" srcId="{C22E2300-6861-014F-8984-459DD58884EC}" destId="{5F8D2B20-4712-9F40-927B-FE5D57872286}" srcOrd="0" destOrd="0" presId="urn:microsoft.com/office/officeart/2005/8/layout/hierarchy4"/>
    <dgm:cxn modelId="{0531B5DE-3FFA-6244-BB40-E62759A7C4EC}" type="presParOf" srcId="{5F8D2B20-4712-9F40-927B-FE5D57872286}" destId="{CD07297D-4D0A-1D46-BC1E-C7583EF780BA}" srcOrd="0" destOrd="0" presId="urn:microsoft.com/office/officeart/2005/8/layout/hierarchy4"/>
    <dgm:cxn modelId="{740D8A88-91FD-F346-B095-CED4BC44B808}" type="presParOf" srcId="{5F8D2B20-4712-9F40-927B-FE5D57872286}" destId="{5A3E5182-FF69-6944-9FF6-19EC791EC2EF}" srcOrd="1" destOrd="0" presId="urn:microsoft.com/office/officeart/2005/8/layout/hierarchy4"/>
    <dgm:cxn modelId="{BDCCEC25-89C6-7B42-AC19-60BFC4534062}" type="presParOf" srcId="{C22E2300-6861-014F-8984-459DD58884EC}" destId="{A676DE4D-F711-A841-8BCA-907D42530C49}" srcOrd="1" destOrd="0" presId="urn:microsoft.com/office/officeart/2005/8/layout/hierarchy4"/>
    <dgm:cxn modelId="{C0F638CE-6B68-7C44-9B5C-E3FA23743D43}" type="presParOf" srcId="{C22E2300-6861-014F-8984-459DD58884EC}" destId="{5759D113-3EF4-3D45-B598-20BC6502569C}" srcOrd="2" destOrd="0" presId="urn:microsoft.com/office/officeart/2005/8/layout/hierarchy4"/>
    <dgm:cxn modelId="{24F9468D-7F90-9745-9F90-3C94F0D92ED3}" type="presParOf" srcId="{5759D113-3EF4-3D45-B598-20BC6502569C}" destId="{86B7D7DF-7BE3-454E-BF22-908FA2D61330}" srcOrd="0" destOrd="0" presId="urn:microsoft.com/office/officeart/2005/8/layout/hierarchy4"/>
    <dgm:cxn modelId="{D9EA32F7-3392-4F4A-A294-3D121C1E39BD}" type="presParOf" srcId="{5759D113-3EF4-3D45-B598-20BC6502569C}" destId="{15D92CCA-0943-BF48-BC2A-57E5461E297F}" srcOrd="1" destOrd="0" presId="urn:microsoft.com/office/officeart/2005/8/layout/hierarchy4"/>
    <dgm:cxn modelId="{79AF110D-4360-E746-8E48-BF43A3FB0645}" type="presParOf" srcId="{C22E2300-6861-014F-8984-459DD58884EC}" destId="{FD36F42B-B777-6742-80ED-0DEB6FA8541A}" srcOrd="3" destOrd="0" presId="urn:microsoft.com/office/officeart/2005/8/layout/hierarchy4"/>
    <dgm:cxn modelId="{1FED7B2A-B221-9E47-BD7E-9F77FDCE9306}" type="presParOf" srcId="{C22E2300-6861-014F-8984-459DD58884EC}" destId="{DDB1A76C-CC15-4C41-8358-A23FF8449C7D}" srcOrd="4" destOrd="0" presId="urn:microsoft.com/office/officeart/2005/8/layout/hierarchy4"/>
    <dgm:cxn modelId="{B74979CC-2EB6-9542-BF5F-D3E7A7B282D4}" type="presParOf" srcId="{DDB1A76C-CC15-4C41-8358-A23FF8449C7D}" destId="{B14401FE-5679-5346-8293-BB519B120FF7}" srcOrd="0" destOrd="0" presId="urn:microsoft.com/office/officeart/2005/8/layout/hierarchy4"/>
    <dgm:cxn modelId="{F3C118ED-FBB6-8548-8B97-9CEA8E7698C1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fr-BE" b="1" noProof="0">
              <a:solidFill>
                <a:srgbClr val="FFFF00"/>
              </a:solidFill>
            </a:rPr>
            <a:t>SERVICE PUBLIC LOCAUX</a:t>
          </a:r>
          <a:endParaRPr lang="en-GB" noProof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b="1">
              <a:solidFill>
                <a:srgbClr val="FFFF00"/>
              </a:solidFill>
            </a:rPr>
            <a:t>GESTION DE L’ENVIRONNEMENT LOCAL</a:t>
          </a:r>
          <a:endParaRPr lang="en-US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b="1">
              <a:solidFill>
                <a:srgbClr val="FFFF00"/>
              </a:solidFill>
            </a:rPr>
            <a:t>DEVELOPPEMENT ECONOMIQUE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ScaleY="55623" custLinFactNeighborX="-3982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Y="55623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Y="55623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D7126D19-677F-4DE6-AC26-D41848055637}" type="presOf" srcId="{5DAB59DF-C38D-D84F-B9AD-41988E8C9527}" destId="{86B7D7DF-7BE3-454E-BF22-908FA2D61330}" srcOrd="0" destOrd="0" presId="urn:microsoft.com/office/officeart/2005/8/layout/hierarchy4"/>
    <dgm:cxn modelId="{2E2DD51D-5BBE-4361-9F64-088C0288866A}" type="presOf" srcId="{415F5F3B-0C01-934E-90C9-9399F3D23CA0}" destId="{CD07297D-4D0A-1D46-BC1E-C7583EF780BA}" srcOrd="0" destOrd="0" presId="urn:microsoft.com/office/officeart/2005/8/layout/hierarchy4"/>
    <dgm:cxn modelId="{00B6B522-5263-4504-9F07-00E7934F4F5E}" type="presOf" srcId="{2050FB2B-005C-4B4C-8C5B-286355E59769}" destId="{C22E2300-6861-014F-8984-459DD58884EC}" srcOrd="0" destOrd="0" presId="urn:microsoft.com/office/officeart/2005/8/layout/hierarchy4"/>
    <dgm:cxn modelId="{BEA62B44-468A-49E3-A972-341260781BFF}" type="presOf" srcId="{706F6BFB-1AE5-6745-A20B-EDFA377E9552}" destId="{B14401FE-5679-5346-8293-BB519B120FF7}" srcOrd="0" destOrd="0" presId="urn:microsoft.com/office/officeart/2005/8/layout/hierarchy4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BE350DCA-5E77-4845-A305-0A918D5F462C}" type="presParOf" srcId="{C22E2300-6861-014F-8984-459DD58884EC}" destId="{5F8D2B20-4712-9F40-927B-FE5D57872286}" srcOrd="0" destOrd="0" presId="urn:microsoft.com/office/officeart/2005/8/layout/hierarchy4"/>
    <dgm:cxn modelId="{C33BD3BA-9756-48A3-8F11-7A493B1383FD}" type="presParOf" srcId="{5F8D2B20-4712-9F40-927B-FE5D57872286}" destId="{CD07297D-4D0A-1D46-BC1E-C7583EF780BA}" srcOrd="0" destOrd="0" presId="urn:microsoft.com/office/officeart/2005/8/layout/hierarchy4"/>
    <dgm:cxn modelId="{3D1BEA97-C510-420D-97F3-D70E724233FB}" type="presParOf" srcId="{5F8D2B20-4712-9F40-927B-FE5D57872286}" destId="{5A3E5182-FF69-6944-9FF6-19EC791EC2EF}" srcOrd="1" destOrd="0" presId="urn:microsoft.com/office/officeart/2005/8/layout/hierarchy4"/>
    <dgm:cxn modelId="{BA53E3B5-A1C1-4E45-8F1D-668198A9F0E4}" type="presParOf" srcId="{C22E2300-6861-014F-8984-459DD58884EC}" destId="{A676DE4D-F711-A841-8BCA-907D42530C49}" srcOrd="1" destOrd="0" presId="urn:microsoft.com/office/officeart/2005/8/layout/hierarchy4"/>
    <dgm:cxn modelId="{A0BAAA4E-2F78-4EE2-9442-9A74D53A64A4}" type="presParOf" srcId="{C22E2300-6861-014F-8984-459DD58884EC}" destId="{5759D113-3EF4-3D45-B598-20BC6502569C}" srcOrd="2" destOrd="0" presId="urn:microsoft.com/office/officeart/2005/8/layout/hierarchy4"/>
    <dgm:cxn modelId="{BDA2BBCA-D179-45DD-A325-1C46D7B5A648}" type="presParOf" srcId="{5759D113-3EF4-3D45-B598-20BC6502569C}" destId="{86B7D7DF-7BE3-454E-BF22-908FA2D61330}" srcOrd="0" destOrd="0" presId="urn:microsoft.com/office/officeart/2005/8/layout/hierarchy4"/>
    <dgm:cxn modelId="{3B470C7C-FA1E-4C36-949E-81619960BE21}" type="presParOf" srcId="{5759D113-3EF4-3D45-B598-20BC6502569C}" destId="{15D92CCA-0943-BF48-BC2A-57E5461E297F}" srcOrd="1" destOrd="0" presId="urn:microsoft.com/office/officeart/2005/8/layout/hierarchy4"/>
    <dgm:cxn modelId="{4C149BFB-22BA-4A5C-B945-6053CAD69FCA}" type="presParOf" srcId="{C22E2300-6861-014F-8984-459DD58884EC}" destId="{FD36F42B-B777-6742-80ED-0DEB6FA8541A}" srcOrd="3" destOrd="0" presId="urn:microsoft.com/office/officeart/2005/8/layout/hierarchy4"/>
    <dgm:cxn modelId="{B09EAE5C-5F3D-4CA3-8198-E887D6F94B0F}" type="presParOf" srcId="{C22E2300-6861-014F-8984-459DD58884EC}" destId="{DDB1A76C-CC15-4C41-8358-A23FF8449C7D}" srcOrd="4" destOrd="0" presId="urn:microsoft.com/office/officeart/2005/8/layout/hierarchy4"/>
    <dgm:cxn modelId="{A4EAEA35-8515-4682-ABA8-B4A9217E292F}" type="presParOf" srcId="{DDB1A76C-CC15-4C41-8358-A23FF8449C7D}" destId="{B14401FE-5679-5346-8293-BB519B120FF7}" srcOrd="0" destOrd="0" presId="urn:microsoft.com/office/officeart/2005/8/layout/hierarchy4"/>
    <dgm:cxn modelId="{E69A7C68-0469-4144-BE53-850E4021BD7F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sz="1400" b="1">
              <a:solidFill>
                <a:srgbClr val="FFFF00"/>
              </a:solidFill>
            </a:rPr>
            <a:t>COMPREHENSIVE</a:t>
          </a:r>
        </a:p>
        <a:p>
          <a:r>
            <a:rPr lang="en-US" sz="1400" b="1">
              <a:solidFill>
                <a:srgbClr val="FFFF00"/>
              </a:solidFill>
            </a:rPr>
            <a:t>MANDATE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1400" b="1">
              <a:solidFill>
                <a:srgbClr val="FFFF00"/>
              </a:solidFill>
            </a:rPr>
            <a:t>LONG TERM</a:t>
          </a:r>
        </a:p>
        <a:p>
          <a:r>
            <a:rPr lang="en-US" sz="1400" b="1">
              <a:solidFill>
                <a:srgbClr val="FFFF00"/>
              </a:solidFill>
            </a:rPr>
            <a:t>PLANNING</a:t>
          </a:r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  <a:ln>
          <a:solidFill>
            <a:srgbClr val="BDDEFF"/>
          </a:solidFill>
        </a:ln>
      </dgm:spPr>
      <dgm:t>
        <a:bodyPr/>
        <a:lstStyle/>
        <a:p>
          <a:r>
            <a:rPr lang="en-US" b="1">
              <a:solidFill>
                <a:srgbClr val="FFFF00"/>
              </a:solidFill>
            </a:rPr>
            <a:t>EFFICIENT</a:t>
          </a:r>
        </a:p>
        <a:p>
          <a:r>
            <a:rPr lang="en-US" b="1">
              <a:solidFill>
                <a:srgbClr val="FFFF00"/>
              </a:solidFill>
            </a:rPr>
            <a:t>IMPLEMENTATION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6B44CF5A-72FE-0E46-9F9B-1A04DA59117B}">
      <dgm:prSet custT="1"/>
      <dgm:spPr>
        <a:solidFill>
          <a:srgbClr val="165AA2"/>
        </a:solidFill>
      </dgm:spPr>
      <dgm:t>
        <a:bodyPr/>
        <a:lstStyle/>
        <a:p>
          <a:r>
            <a:rPr lang="en-US" sz="1400" b="1">
              <a:solidFill>
                <a:srgbClr val="FFFF00"/>
              </a:solidFill>
            </a:rPr>
            <a:t>STRONG FINANCES</a:t>
          </a:r>
          <a:endParaRPr lang="en-US" sz="1400"/>
        </a:p>
      </dgm:t>
    </dgm:pt>
    <dgm:pt modelId="{0F66E641-090E-4D49-863F-0028495D4B5D}" type="parTrans" cxnId="{3F0BA7C0-389C-D444-97DB-BFBD84BFA17A}">
      <dgm:prSet/>
      <dgm:spPr/>
      <dgm:t>
        <a:bodyPr/>
        <a:lstStyle/>
        <a:p>
          <a:endParaRPr lang="en-US"/>
        </a:p>
      </dgm:t>
    </dgm:pt>
    <dgm:pt modelId="{723C9C4B-B486-E14C-AED9-CD1FAAB035F2}" type="sibTrans" cxnId="{3F0BA7C0-389C-D444-97DB-BFBD84BFA17A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4" custScaleX="111768" custLinFactNeighborX="-174" custLinFactNeighborY="-507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4" custLinFactNeighborY="4645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747FAF72-49A1-6B43-BEA7-F848A0BDEF95}" type="pres">
      <dgm:prSet presAssocID="{6B44CF5A-72FE-0E46-9F9B-1A04DA59117B}" presName="vertOne" presStyleCnt="0"/>
      <dgm:spPr/>
    </dgm:pt>
    <dgm:pt modelId="{A796522A-3964-6A47-A44A-B0B484A4FD50}" type="pres">
      <dgm:prSet presAssocID="{6B44CF5A-72FE-0E46-9F9B-1A04DA59117B}" presName="txOne" presStyleLbl="node0" presStyleIdx="2" presStyleCnt="4" custLinFactNeighborY="-3183">
        <dgm:presLayoutVars>
          <dgm:chPref val="3"/>
        </dgm:presLayoutVars>
      </dgm:prSet>
      <dgm:spPr/>
    </dgm:pt>
    <dgm:pt modelId="{02A937FE-B798-854D-9C7B-0014FC7A1F6C}" type="pres">
      <dgm:prSet presAssocID="{6B44CF5A-72FE-0E46-9F9B-1A04DA59117B}" presName="horzOne" presStyleCnt="0"/>
      <dgm:spPr/>
    </dgm:pt>
    <dgm:pt modelId="{FADEC4A3-22EC-0542-AD4A-045E5DED1E75}" type="pres">
      <dgm:prSet presAssocID="{723C9C4B-B486-E14C-AED9-CD1FAAB035F2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3" presStyleCnt="4" custScaleX="119708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ADAC0605-29BB-BB48-B980-6276A5F2B38C}" type="presOf" srcId="{706F6BFB-1AE5-6745-A20B-EDFA377E9552}" destId="{B14401FE-5679-5346-8293-BB519B120FF7}" srcOrd="0" destOrd="0" presId="urn:microsoft.com/office/officeart/2005/8/layout/hierarchy4"/>
    <dgm:cxn modelId="{3FFBA20C-065B-AB4E-8394-AE43AA39FFA0}" type="presOf" srcId="{6B44CF5A-72FE-0E46-9F9B-1A04DA59117B}" destId="{A796522A-3964-6A47-A44A-B0B484A4FD50}" srcOrd="0" destOrd="0" presId="urn:microsoft.com/office/officeart/2005/8/layout/hierarchy4"/>
    <dgm:cxn modelId="{2B0F262A-0B1F-B44D-A5E5-8F82CBA83C27}" type="presOf" srcId="{5DAB59DF-C38D-D84F-B9AD-41988E8C9527}" destId="{86B7D7DF-7BE3-454E-BF22-908FA2D61330}" srcOrd="0" destOrd="0" presId="urn:microsoft.com/office/officeart/2005/8/layout/hierarchy4"/>
    <dgm:cxn modelId="{5473A16C-ED78-8A41-BEEA-E88A4779B602}" type="presOf" srcId="{2050FB2B-005C-4B4C-8C5B-286355E59769}" destId="{C22E2300-6861-014F-8984-459DD58884EC}" srcOrd="0" destOrd="0" presId="urn:microsoft.com/office/officeart/2005/8/layout/hierarchy4"/>
    <dgm:cxn modelId="{C1E6816E-09FC-274B-B877-A42B9D90E858}" type="presOf" srcId="{415F5F3B-0C01-934E-90C9-9399F3D23CA0}" destId="{CD07297D-4D0A-1D46-BC1E-C7583EF780BA}" srcOrd="0" destOrd="0" presId="urn:microsoft.com/office/officeart/2005/8/layout/hierarchy4"/>
    <dgm:cxn modelId="{A27C9AAD-6EAE-5944-86F1-95E0A617492D}" srcId="{2050FB2B-005C-4B4C-8C5B-286355E59769}" destId="{706F6BFB-1AE5-6745-A20B-EDFA377E9552}" srcOrd="3" destOrd="0" parTransId="{31617DB7-7E87-D543-B34C-8F40883C8137}" sibTransId="{74EC8AAA-E0AA-EA41-BE5B-78C6807C23C6}"/>
    <dgm:cxn modelId="{3F0BA7C0-389C-D444-97DB-BFBD84BFA17A}" srcId="{2050FB2B-005C-4B4C-8C5B-286355E59769}" destId="{6B44CF5A-72FE-0E46-9F9B-1A04DA59117B}" srcOrd="2" destOrd="0" parTransId="{0F66E641-090E-4D49-863F-0028495D4B5D}" sibTransId="{723C9C4B-B486-E14C-AED9-CD1FAAB035F2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1BE78E9E-EC1A-4045-93DC-7B812D23CB02}" type="presParOf" srcId="{C22E2300-6861-014F-8984-459DD58884EC}" destId="{5F8D2B20-4712-9F40-927B-FE5D57872286}" srcOrd="0" destOrd="0" presId="urn:microsoft.com/office/officeart/2005/8/layout/hierarchy4"/>
    <dgm:cxn modelId="{CE8550F9-671A-D74C-818F-E4FAE64D064F}" type="presParOf" srcId="{5F8D2B20-4712-9F40-927B-FE5D57872286}" destId="{CD07297D-4D0A-1D46-BC1E-C7583EF780BA}" srcOrd="0" destOrd="0" presId="urn:microsoft.com/office/officeart/2005/8/layout/hierarchy4"/>
    <dgm:cxn modelId="{7D0C3262-CB29-E84C-8FB2-0D41F219BC7B}" type="presParOf" srcId="{5F8D2B20-4712-9F40-927B-FE5D57872286}" destId="{5A3E5182-FF69-6944-9FF6-19EC791EC2EF}" srcOrd="1" destOrd="0" presId="urn:microsoft.com/office/officeart/2005/8/layout/hierarchy4"/>
    <dgm:cxn modelId="{2BF8A725-8F9D-7844-ABDB-DEC9297444DF}" type="presParOf" srcId="{C22E2300-6861-014F-8984-459DD58884EC}" destId="{A676DE4D-F711-A841-8BCA-907D42530C49}" srcOrd="1" destOrd="0" presId="urn:microsoft.com/office/officeart/2005/8/layout/hierarchy4"/>
    <dgm:cxn modelId="{273C9CD5-9383-1048-BB21-A83B591872D0}" type="presParOf" srcId="{C22E2300-6861-014F-8984-459DD58884EC}" destId="{5759D113-3EF4-3D45-B598-20BC6502569C}" srcOrd="2" destOrd="0" presId="urn:microsoft.com/office/officeart/2005/8/layout/hierarchy4"/>
    <dgm:cxn modelId="{2877E02E-ABF4-A64B-986D-EA873DADACF2}" type="presParOf" srcId="{5759D113-3EF4-3D45-B598-20BC6502569C}" destId="{86B7D7DF-7BE3-454E-BF22-908FA2D61330}" srcOrd="0" destOrd="0" presId="urn:microsoft.com/office/officeart/2005/8/layout/hierarchy4"/>
    <dgm:cxn modelId="{17AC2C0B-065B-E44F-9455-EB1A961CD6C5}" type="presParOf" srcId="{5759D113-3EF4-3D45-B598-20BC6502569C}" destId="{15D92CCA-0943-BF48-BC2A-57E5461E297F}" srcOrd="1" destOrd="0" presId="urn:microsoft.com/office/officeart/2005/8/layout/hierarchy4"/>
    <dgm:cxn modelId="{D4F5853F-5955-A043-9FB3-01F334CAE544}" type="presParOf" srcId="{C22E2300-6861-014F-8984-459DD58884EC}" destId="{FD36F42B-B777-6742-80ED-0DEB6FA8541A}" srcOrd="3" destOrd="0" presId="urn:microsoft.com/office/officeart/2005/8/layout/hierarchy4"/>
    <dgm:cxn modelId="{8AD5815B-8FC4-D244-94E6-E72F1F89D6B0}" type="presParOf" srcId="{C22E2300-6861-014F-8984-459DD58884EC}" destId="{747FAF72-49A1-6B43-BEA7-F848A0BDEF95}" srcOrd="4" destOrd="0" presId="urn:microsoft.com/office/officeart/2005/8/layout/hierarchy4"/>
    <dgm:cxn modelId="{997DC007-0947-CF48-AF56-76992265D67B}" type="presParOf" srcId="{747FAF72-49A1-6B43-BEA7-F848A0BDEF95}" destId="{A796522A-3964-6A47-A44A-B0B484A4FD50}" srcOrd="0" destOrd="0" presId="urn:microsoft.com/office/officeart/2005/8/layout/hierarchy4"/>
    <dgm:cxn modelId="{D3A22358-A63D-EC4C-8FEC-69407D325507}" type="presParOf" srcId="{747FAF72-49A1-6B43-BEA7-F848A0BDEF95}" destId="{02A937FE-B798-854D-9C7B-0014FC7A1F6C}" srcOrd="1" destOrd="0" presId="urn:microsoft.com/office/officeart/2005/8/layout/hierarchy4"/>
    <dgm:cxn modelId="{E2EC5C8A-E21C-CB4F-82A0-6AE6DB0F608A}" type="presParOf" srcId="{C22E2300-6861-014F-8984-459DD58884EC}" destId="{FADEC4A3-22EC-0542-AD4A-045E5DED1E75}" srcOrd="5" destOrd="0" presId="urn:microsoft.com/office/officeart/2005/8/layout/hierarchy4"/>
    <dgm:cxn modelId="{4AD756AC-00D1-9940-B650-1E84AA0C0ACA}" type="presParOf" srcId="{C22E2300-6861-014F-8984-459DD58884EC}" destId="{DDB1A76C-CC15-4C41-8358-A23FF8449C7D}" srcOrd="6" destOrd="0" presId="urn:microsoft.com/office/officeart/2005/8/layout/hierarchy4"/>
    <dgm:cxn modelId="{95899121-54AF-C846-82BF-1CA4770A1DC6}" type="presParOf" srcId="{DDB1A76C-CC15-4C41-8358-A23FF8449C7D}" destId="{B14401FE-5679-5346-8293-BB519B120FF7}" srcOrd="0" destOrd="0" presId="urn:microsoft.com/office/officeart/2005/8/layout/hierarchy4"/>
    <dgm:cxn modelId="{8DC0CA17-D857-D046-AAB3-BBA6EADE6D69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</dgm:spPr>
      <dgm:t>
        <a:bodyPr/>
        <a:lstStyle/>
        <a:p>
          <a:r>
            <a:rPr lang="en-GB" sz="1100" b="1" noProof="0">
              <a:solidFill>
                <a:srgbClr val="FFFF00"/>
              </a:solidFill>
            </a:rPr>
            <a:t>DECENTRALI-SATION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1100" b="1">
              <a:solidFill>
                <a:srgbClr val="FFFF00"/>
              </a:solidFill>
            </a:rPr>
            <a:t>URBAN AGENDA</a:t>
          </a:r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 custT="1"/>
      <dgm:spPr>
        <a:solidFill>
          <a:srgbClr val="165AA2"/>
        </a:solidFill>
      </dgm:spPr>
      <dgm:t>
        <a:bodyPr/>
        <a:lstStyle/>
        <a:p>
          <a:r>
            <a:rPr lang="en-US" sz="1050" b="1">
              <a:solidFill>
                <a:srgbClr val="FFFF00"/>
              </a:solidFill>
            </a:rPr>
            <a:t>RURAL DEV. POLICY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157231" custLinFactNeighborX="2153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X="148018" custLinFactNeighborX="1526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X="129899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99B31418-1432-684F-B1A6-2AB032382033}" type="presOf" srcId="{2050FB2B-005C-4B4C-8C5B-286355E59769}" destId="{C22E2300-6861-014F-8984-459DD58884EC}" srcOrd="0" destOrd="0" presId="urn:microsoft.com/office/officeart/2005/8/layout/hierarchy4"/>
    <dgm:cxn modelId="{662F9174-519D-8841-B48B-439EE914A8CF}" type="presOf" srcId="{5DAB59DF-C38D-D84F-B9AD-41988E8C9527}" destId="{86B7D7DF-7BE3-454E-BF22-908FA2D61330}" srcOrd="0" destOrd="0" presId="urn:microsoft.com/office/officeart/2005/8/layout/hierarchy4"/>
    <dgm:cxn modelId="{3C4F4393-8368-264E-BC84-05D17A94011E}" type="presOf" srcId="{415F5F3B-0C01-934E-90C9-9399F3D23CA0}" destId="{CD07297D-4D0A-1D46-BC1E-C7583EF780BA}" srcOrd="0" destOrd="0" presId="urn:microsoft.com/office/officeart/2005/8/layout/hierarchy4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26F05EDE-8793-0C4B-BCF3-F036ED81C1B2}" type="presOf" srcId="{706F6BFB-1AE5-6745-A20B-EDFA377E9552}" destId="{B14401FE-5679-5346-8293-BB519B120FF7}" srcOrd="0" destOrd="0" presId="urn:microsoft.com/office/officeart/2005/8/layout/hierarchy4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3BC6A584-685C-B64B-9897-A31FDAFE4DB6}" type="presParOf" srcId="{C22E2300-6861-014F-8984-459DD58884EC}" destId="{5F8D2B20-4712-9F40-927B-FE5D57872286}" srcOrd="0" destOrd="0" presId="urn:microsoft.com/office/officeart/2005/8/layout/hierarchy4"/>
    <dgm:cxn modelId="{FC44AD5A-CE45-D443-846A-36569820FD0B}" type="presParOf" srcId="{5F8D2B20-4712-9F40-927B-FE5D57872286}" destId="{CD07297D-4D0A-1D46-BC1E-C7583EF780BA}" srcOrd="0" destOrd="0" presId="urn:microsoft.com/office/officeart/2005/8/layout/hierarchy4"/>
    <dgm:cxn modelId="{65378455-8E94-1240-A021-1977FFAC957C}" type="presParOf" srcId="{5F8D2B20-4712-9F40-927B-FE5D57872286}" destId="{5A3E5182-FF69-6944-9FF6-19EC791EC2EF}" srcOrd="1" destOrd="0" presId="urn:microsoft.com/office/officeart/2005/8/layout/hierarchy4"/>
    <dgm:cxn modelId="{916CB0E7-61C2-F947-A64D-BD6A0193FD5B}" type="presParOf" srcId="{C22E2300-6861-014F-8984-459DD58884EC}" destId="{A676DE4D-F711-A841-8BCA-907D42530C49}" srcOrd="1" destOrd="0" presId="urn:microsoft.com/office/officeart/2005/8/layout/hierarchy4"/>
    <dgm:cxn modelId="{A5DB9C45-4196-674A-AEDE-036E889451D7}" type="presParOf" srcId="{C22E2300-6861-014F-8984-459DD58884EC}" destId="{5759D113-3EF4-3D45-B598-20BC6502569C}" srcOrd="2" destOrd="0" presId="urn:microsoft.com/office/officeart/2005/8/layout/hierarchy4"/>
    <dgm:cxn modelId="{EB92FBD3-969F-CC41-A0AF-884CE7D536B8}" type="presParOf" srcId="{5759D113-3EF4-3D45-B598-20BC6502569C}" destId="{86B7D7DF-7BE3-454E-BF22-908FA2D61330}" srcOrd="0" destOrd="0" presId="urn:microsoft.com/office/officeart/2005/8/layout/hierarchy4"/>
    <dgm:cxn modelId="{41067934-BB37-5D4F-AD32-686B982547A1}" type="presParOf" srcId="{5759D113-3EF4-3D45-B598-20BC6502569C}" destId="{15D92CCA-0943-BF48-BC2A-57E5461E297F}" srcOrd="1" destOrd="0" presId="urn:microsoft.com/office/officeart/2005/8/layout/hierarchy4"/>
    <dgm:cxn modelId="{B6A5D2F5-D801-E34F-A3BA-419B6EDEB0B1}" type="presParOf" srcId="{C22E2300-6861-014F-8984-459DD58884EC}" destId="{FD36F42B-B777-6742-80ED-0DEB6FA8541A}" srcOrd="3" destOrd="0" presId="urn:microsoft.com/office/officeart/2005/8/layout/hierarchy4"/>
    <dgm:cxn modelId="{7A19A23A-B996-D444-B6FF-89F7A85C2AD9}" type="presParOf" srcId="{C22E2300-6861-014F-8984-459DD58884EC}" destId="{DDB1A76C-CC15-4C41-8358-A23FF8449C7D}" srcOrd="4" destOrd="0" presId="urn:microsoft.com/office/officeart/2005/8/layout/hierarchy4"/>
    <dgm:cxn modelId="{0B3448F9-78E7-1A4F-A21F-E10EE1A49B0B}" type="presParOf" srcId="{DDB1A76C-CC15-4C41-8358-A23FF8449C7D}" destId="{B14401FE-5679-5346-8293-BB519B120FF7}" srcOrd="0" destOrd="0" presId="urn:microsoft.com/office/officeart/2005/8/layout/hierarchy4"/>
    <dgm:cxn modelId="{8C87D120-B5A7-6D40-8B68-7F5313E28C87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 custT="1"/>
      <dgm:spPr>
        <a:solidFill>
          <a:srgbClr val="165AA2"/>
        </a:solidFill>
      </dgm:spPr>
      <dgm:t>
        <a:bodyPr/>
        <a:lstStyle/>
        <a:p>
          <a:r>
            <a:rPr lang="en-US" sz="1150" b="1">
              <a:solidFill>
                <a:srgbClr val="FFFF00"/>
              </a:solidFill>
            </a:rPr>
            <a:t>INTERGOVT. COOPERATION</a:t>
          </a:r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706F6BFB-1AE5-6745-A20B-EDFA377E9552}">
      <dgm:prSet custT="1"/>
      <dgm:spPr>
        <a:solidFill>
          <a:srgbClr val="165AA2"/>
        </a:solidFill>
      </dgm:spPr>
      <dgm:t>
        <a:bodyPr/>
        <a:lstStyle/>
        <a:p>
          <a:r>
            <a:rPr lang="en-US" sz="1200" b="1">
              <a:solidFill>
                <a:srgbClr val="FFFF00"/>
              </a:solidFill>
            </a:rPr>
            <a:t>CITIZENSHIP</a:t>
          </a:r>
        </a:p>
        <a:p>
          <a:r>
            <a:rPr lang="en-US" sz="1200" b="1">
              <a:solidFill>
                <a:srgbClr val="FFFF00"/>
              </a:solidFill>
            </a:rPr>
            <a:t>PPP</a:t>
          </a:r>
          <a:endParaRPr lang="en-US" sz="1200"/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5DAB59DF-C38D-D84F-B9AD-41988E8C9527}">
      <dgm:prSet custT="1"/>
      <dgm:spPr>
        <a:solidFill>
          <a:srgbClr val="165AA2"/>
        </a:solidFill>
      </dgm:spPr>
      <dgm:t>
        <a:bodyPr/>
        <a:lstStyle/>
        <a:p>
          <a:r>
            <a:rPr lang="en-US" sz="1200" b="1">
              <a:solidFill>
                <a:srgbClr val="FFFF00"/>
              </a:solidFill>
            </a:rPr>
            <a:t>LEADERSHIP + ADMIN CAPACITY</a:t>
          </a:r>
          <a:endParaRPr lang="en-US" sz="1200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134834" custLinFactNeighborX="2153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X="119425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X="133966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79DF4E5D-35E9-DB42-875C-B51333F83AD2}" type="presOf" srcId="{415F5F3B-0C01-934E-90C9-9399F3D23CA0}" destId="{CD07297D-4D0A-1D46-BC1E-C7583EF780BA}" srcOrd="0" destOrd="0" presId="urn:microsoft.com/office/officeart/2005/8/layout/hierarchy4"/>
    <dgm:cxn modelId="{B75DA560-6BE3-6347-B26A-487C37D6B687}" type="presOf" srcId="{2050FB2B-005C-4B4C-8C5B-286355E59769}" destId="{C22E2300-6861-014F-8984-459DD58884EC}" srcOrd="0" destOrd="0" presId="urn:microsoft.com/office/officeart/2005/8/layout/hierarchy4"/>
    <dgm:cxn modelId="{F004D26E-9E00-F64A-8A69-C6CBCEEDAFC4}" type="presOf" srcId="{5DAB59DF-C38D-D84F-B9AD-41988E8C9527}" destId="{86B7D7DF-7BE3-454E-BF22-908FA2D61330}" srcOrd="0" destOrd="0" presId="urn:microsoft.com/office/officeart/2005/8/layout/hierarchy4"/>
    <dgm:cxn modelId="{5DD7CDA6-812D-DE47-BA5D-A70416D27B30}" type="presOf" srcId="{706F6BFB-1AE5-6745-A20B-EDFA377E9552}" destId="{B14401FE-5679-5346-8293-BB519B120FF7}" srcOrd="0" destOrd="0" presId="urn:microsoft.com/office/officeart/2005/8/layout/hierarchy4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0A719827-9A50-E645-82D6-A4DB2DE337A1}" type="presParOf" srcId="{C22E2300-6861-014F-8984-459DD58884EC}" destId="{5F8D2B20-4712-9F40-927B-FE5D57872286}" srcOrd="0" destOrd="0" presId="urn:microsoft.com/office/officeart/2005/8/layout/hierarchy4"/>
    <dgm:cxn modelId="{0531B5DE-3FFA-6244-BB40-E62759A7C4EC}" type="presParOf" srcId="{5F8D2B20-4712-9F40-927B-FE5D57872286}" destId="{CD07297D-4D0A-1D46-BC1E-C7583EF780BA}" srcOrd="0" destOrd="0" presId="urn:microsoft.com/office/officeart/2005/8/layout/hierarchy4"/>
    <dgm:cxn modelId="{740D8A88-91FD-F346-B095-CED4BC44B808}" type="presParOf" srcId="{5F8D2B20-4712-9F40-927B-FE5D57872286}" destId="{5A3E5182-FF69-6944-9FF6-19EC791EC2EF}" srcOrd="1" destOrd="0" presId="urn:microsoft.com/office/officeart/2005/8/layout/hierarchy4"/>
    <dgm:cxn modelId="{BDCCEC25-89C6-7B42-AC19-60BFC4534062}" type="presParOf" srcId="{C22E2300-6861-014F-8984-459DD58884EC}" destId="{A676DE4D-F711-A841-8BCA-907D42530C49}" srcOrd="1" destOrd="0" presId="urn:microsoft.com/office/officeart/2005/8/layout/hierarchy4"/>
    <dgm:cxn modelId="{C0F638CE-6B68-7C44-9B5C-E3FA23743D43}" type="presParOf" srcId="{C22E2300-6861-014F-8984-459DD58884EC}" destId="{5759D113-3EF4-3D45-B598-20BC6502569C}" srcOrd="2" destOrd="0" presId="urn:microsoft.com/office/officeart/2005/8/layout/hierarchy4"/>
    <dgm:cxn modelId="{24F9468D-7F90-9745-9F90-3C94F0D92ED3}" type="presParOf" srcId="{5759D113-3EF4-3D45-B598-20BC6502569C}" destId="{86B7D7DF-7BE3-454E-BF22-908FA2D61330}" srcOrd="0" destOrd="0" presId="urn:microsoft.com/office/officeart/2005/8/layout/hierarchy4"/>
    <dgm:cxn modelId="{D9EA32F7-3392-4F4A-A294-3D121C1E39BD}" type="presParOf" srcId="{5759D113-3EF4-3D45-B598-20BC6502569C}" destId="{15D92CCA-0943-BF48-BC2A-57E5461E297F}" srcOrd="1" destOrd="0" presId="urn:microsoft.com/office/officeart/2005/8/layout/hierarchy4"/>
    <dgm:cxn modelId="{79AF110D-4360-E746-8E48-BF43A3FB0645}" type="presParOf" srcId="{C22E2300-6861-014F-8984-459DD58884EC}" destId="{FD36F42B-B777-6742-80ED-0DEB6FA8541A}" srcOrd="3" destOrd="0" presId="urn:microsoft.com/office/officeart/2005/8/layout/hierarchy4"/>
    <dgm:cxn modelId="{1FED7B2A-B221-9E47-BD7E-9F77FDCE9306}" type="presParOf" srcId="{C22E2300-6861-014F-8984-459DD58884EC}" destId="{DDB1A76C-CC15-4C41-8358-A23FF8449C7D}" srcOrd="4" destOrd="0" presId="urn:microsoft.com/office/officeart/2005/8/layout/hierarchy4"/>
    <dgm:cxn modelId="{B74979CC-2EB6-9542-BF5F-D3E7A7B282D4}" type="presParOf" srcId="{DDB1A76C-CC15-4C41-8358-A23FF8449C7D}" destId="{B14401FE-5679-5346-8293-BB519B120FF7}" srcOrd="0" destOrd="0" presId="urn:microsoft.com/office/officeart/2005/8/layout/hierarchy4"/>
    <dgm:cxn modelId="{F3C118ED-FBB6-8548-8B97-9CEA8E7698C1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050FB2B-005C-4B4C-8C5B-286355E59769}" type="doc">
      <dgm:prSet loTypeId="urn:microsoft.com/office/officeart/2005/8/layout/hierarchy4" loCatId="" qsTypeId="urn:microsoft.com/office/officeart/2005/8/quickstyle/3D4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415F5F3B-0C01-934E-90C9-9399F3D23CA0}">
      <dgm:prSet/>
      <dgm:spPr>
        <a:solidFill>
          <a:srgbClr val="165AA2"/>
        </a:solidFill>
      </dgm:spPr>
      <dgm:t>
        <a:bodyPr/>
        <a:lstStyle/>
        <a:p>
          <a:r>
            <a:rPr lang="fr-BE" b="1" noProof="0">
              <a:solidFill>
                <a:srgbClr val="FFFF00"/>
              </a:solidFill>
            </a:rPr>
            <a:t>SERVICE DELIVERY</a:t>
          </a:r>
          <a:endParaRPr lang="en-GB" noProof="0"/>
        </a:p>
      </dgm:t>
    </dgm:pt>
    <dgm:pt modelId="{FAAFBF56-3B22-2F4C-8661-ECCDC6B4ED7D}" type="parTrans" cxnId="{983DDB01-6F30-3C40-BA85-44B07794BE16}">
      <dgm:prSet/>
      <dgm:spPr/>
      <dgm:t>
        <a:bodyPr/>
        <a:lstStyle/>
        <a:p>
          <a:endParaRPr lang="en-US"/>
        </a:p>
      </dgm:t>
    </dgm:pt>
    <dgm:pt modelId="{D616A1A0-58B7-484E-A39D-799010F2C1B0}" type="sibTrans" cxnId="{983DDB01-6F30-3C40-BA85-44B07794BE16}">
      <dgm:prSet/>
      <dgm:spPr/>
      <dgm:t>
        <a:bodyPr/>
        <a:lstStyle/>
        <a:p>
          <a:endParaRPr lang="en-US"/>
        </a:p>
      </dgm:t>
    </dgm:pt>
    <dgm:pt modelId="{5DAB59DF-C38D-D84F-B9AD-41988E8C9527}">
      <dgm:prSet/>
      <dgm:spPr>
        <a:solidFill>
          <a:srgbClr val="165AA2"/>
        </a:solidFill>
      </dgm:spPr>
      <dgm:t>
        <a:bodyPr/>
        <a:lstStyle/>
        <a:p>
          <a:r>
            <a:rPr lang="en-US" b="1">
              <a:solidFill>
                <a:srgbClr val="FFFF00"/>
              </a:solidFill>
            </a:rPr>
            <a:t>ENVIRONMENTAL MANAGEMENT</a:t>
          </a:r>
          <a:endParaRPr lang="en-US"/>
        </a:p>
      </dgm:t>
    </dgm:pt>
    <dgm:pt modelId="{A5E352AD-3DB7-AE4C-AF62-103EFA4EB945}" type="parTrans" cxnId="{B2490DFA-EF2D-B04C-B828-CD962BDBD4D9}">
      <dgm:prSet/>
      <dgm:spPr/>
      <dgm:t>
        <a:bodyPr/>
        <a:lstStyle/>
        <a:p>
          <a:endParaRPr lang="en-US"/>
        </a:p>
      </dgm:t>
    </dgm:pt>
    <dgm:pt modelId="{D137CA65-F58F-F540-A224-F02FC983F6B0}" type="sibTrans" cxnId="{B2490DFA-EF2D-B04C-B828-CD962BDBD4D9}">
      <dgm:prSet/>
      <dgm:spPr/>
      <dgm:t>
        <a:bodyPr/>
        <a:lstStyle/>
        <a:p>
          <a:endParaRPr lang="en-US"/>
        </a:p>
      </dgm:t>
    </dgm:pt>
    <dgm:pt modelId="{706F6BFB-1AE5-6745-A20B-EDFA377E9552}">
      <dgm:prSet/>
      <dgm:spPr>
        <a:solidFill>
          <a:srgbClr val="165AA2"/>
        </a:solidFill>
      </dgm:spPr>
      <dgm:t>
        <a:bodyPr/>
        <a:lstStyle/>
        <a:p>
          <a:r>
            <a:rPr lang="en-US" b="1">
              <a:solidFill>
                <a:srgbClr val="FFFF00"/>
              </a:solidFill>
            </a:rPr>
            <a:t>ECONOMIC DEVELOPMENT</a:t>
          </a:r>
        </a:p>
      </dgm:t>
    </dgm:pt>
    <dgm:pt modelId="{31617DB7-7E87-D543-B34C-8F40883C8137}" type="parTrans" cxnId="{A27C9AAD-6EAE-5944-86F1-95E0A617492D}">
      <dgm:prSet/>
      <dgm:spPr/>
      <dgm:t>
        <a:bodyPr/>
        <a:lstStyle/>
        <a:p>
          <a:endParaRPr lang="en-US"/>
        </a:p>
      </dgm:t>
    </dgm:pt>
    <dgm:pt modelId="{74EC8AAA-E0AA-EA41-BE5B-78C6807C23C6}" type="sibTrans" cxnId="{A27C9AAD-6EAE-5944-86F1-95E0A617492D}">
      <dgm:prSet/>
      <dgm:spPr/>
      <dgm:t>
        <a:bodyPr/>
        <a:lstStyle/>
        <a:p>
          <a:endParaRPr lang="en-US"/>
        </a:p>
      </dgm:t>
    </dgm:pt>
    <dgm:pt modelId="{C22E2300-6861-014F-8984-459DD58884EC}" type="pres">
      <dgm:prSet presAssocID="{2050FB2B-005C-4B4C-8C5B-286355E597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F8D2B20-4712-9F40-927B-FE5D57872286}" type="pres">
      <dgm:prSet presAssocID="{415F5F3B-0C01-934E-90C9-9399F3D23CA0}" presName="vertOne" presStyleCnt="0"/>
      <dgm:spPr/>
    </dgm:pt>
    <dgm:pt modelId="{CD07297D-4D0A-1D46-BC1E-C7583EF780BA}" type="pres">
      <dgm:prSet presAssocID="{415F5F3B-0C01-934E-90C9-9399F3D23CA0}" presName="txOne" presStyleLbl="node0" presStyleIdx="0" presStyleCnt="3" custScaleX="93985" custScaleY="55623" custLinFactNeighborX="-3982">
        <dgm:presLayoutVars>
          <dgm:chPref val="3"/>
        </dgm:presLayoutVars>
      </dgm:prSet>
      <dgm:spPr/>
    </dgm:pt>
    <dgm:pt modelId="{5A3E5182-FF69-6944-9FF6-19EC791EC2EF}" type="pres">
      <dgm:prSet presAssocID="{415F5F3B-0C01-934E-90C9-9399F3D23CA0}" presName="horzOne" presStyleCnt="0"/>
      <dgm:spPr/>
    </dgm:pt>
    <dgm:pt modelId="{A676DE4D-F711-A841-8BCA-907D42530C49}" type="pres">
      <dgm:prSet presAssocID="{D616A1A0-58B7-484E-A39D-799010F2C1B0}" presName="sibSpaceOne" presStyleCnt="0"/>
      <dgm:spPr/>
    </dgm:pt>
    <dgm:pt modelId="{5759D113-3EF4-3D45-B598-20BC6502569C}" type="pres">
      <dgm:prSet presAssocID="{5DAB59DF-C38D-D84F-B9AD-41988E8C9527}" presName="vertOne" presStyleCnt="0"/>
      <dgm:spPr/>
    </dgm:pt>
    <dgm:pt modelId="{86B7D7DF-7BE3-454E-BF22-908FA2D61330}" type="pres">
      <dgm:prSet presAssocID="{5DAB59DF-C38D-D84F-B9AD-41988E8C9527}" presName="txOne" presStyleLbl="node0" presStyleIdx="1" presStyleCnt="3" custScaleY="55623">
        <dgm:presLayoutVars>
          <dgm:chPref val="3"/>
        </dgm:presLayoutVars>
      </dgm:prSet>
      <dgm:spPr/>
    </dgm:pt>
    <dgm:pt modelId="{15D92CCA-0943-BF48-BC2A-57E5461E297F}" type="pres">
      <dgm:prSet presAssocID="{5DAB59DF-C38D-D84F-B9AD-41988E8C9527}" presName="horzOne" presStyleCnt="0"/>
      <dgm:spPr/>
    </dgm:pt>
    <dgm:pt modelId="{FD36F42B-B777-6742-80ED-0DEB6FA8541A}" type="pres">
      <dgm:prSet presAssocID="{D137CA65-F58F-F540-A224-F02FC983F6B0}" presName="sibSpaceOne" presStyleCnt="0"/>
      <dgm:spPr/>
    </dgm:pt>
    <dgm:pt modelId="{DDB1A76C-CC15-4C41-8358-A23FF8449C7D}" type="pres">
      <dgm:prSet presAssocID="{706F6BFB-1AE5-6745-A20B-EDFA377E9552}" presName="vertOne" presStyleCnt="0"/>
      <dgm:spPr/>
    </dgm:pt>
    <dgm:pt modelId="{B14401FE-5679-5346-8293-BB519B120FF7}" type="pres">
      <dgm:prSet presAssocID="{706F6BFB-1AE5-6745-A20B-EDFA377E9552}" presName="txOne" presStyleLbl="node0" presStyleIdx="2" presStyleCnt="3" custScaleY="55623">
        <dgm:presLayoutVars>
          <dgm:chPref val="3"/>
        </dgm:presLayoutVars>
      </dgm:prSet>
      <dgm:spPr/>
    </dgm:pt>
    <dgm:pt modelId="{021D1187-DF14-474C-9E27-512ECAF3E756}" type="pres">
      <dgm:prSet presAssocID="{706F6BFB-1AE5-6745-A20B-EDFA377E9552}" presName="horzOne" presStyleCnt="0"/>
      <dgm:spPr/>
    </dgm:pt>
  </dgm:ptLst>
  <dgm:cxnLst>
    <dgm:cxn modelId="{983DDB01-6F30-3C40-BA85-44B07794BE16}" srcId="{2050FB2B-005C-4B4C-8C5B-286355E59769}" destId="{415F5F3B-0C01-934E-90C9-9399F3D23CA0}" srcOrd="0" destOrd="0" parTransId="{FAAFBF56-3B22-2F4C-8661-ECCDC6B4ED7D}" sibTransId="{D616A1A0-58B7-484E-A39D-799010F2C1B0}"/>
    <dgm:cxn modelId="{D7126D19-677F-4DE6-AC26-D41848055637}" type="presOf" srcId="{5DAB59DF-C38D-D84F-B9AD-41988E8C9527}" destId="{86B7D7DF-7BE3-454E-BF22-908FA2D61330}" srcOrd="0" destOrd="0" presId="urn:microsoft.com/office/officeart/2005/8/layout/hierarchy4"/>
    <dgm:cxn modelId="{2E2DD51D-5BBE-4361-9F64-088C0288866A}" type="presOf" srcId="{415F5F3B-0C01-934E-90C9-9399F3D23CA0}" destId="{CD07297D-4D0A-1D46-BC1E-C7583EF780BA}" srcOrd="0" destOrd="0" presId="urn:microsoft.com/office/officeart/2005/8/layout/hierarchy4"/>
    <dgm:cxn modelId="{00B6B522-5263-4504-9F07-00E7934F4F5E}" type="presOf" srcId="{2050FB2B-005C-4B4C-8C5B-286355E59769}" destId="{C22E2300-6861-014F-8984-459DD58884EC}" srcOrd="0" destOrd="0" presId="urn:microsoft.com/office/officeart/2005/8/layout/hierarchy4"/>
    <dgm:cxn modelId="{BEA62B44-468A-49E3-A972-341260781BFF}" type="presOf" srcId="{706F6BFB-1AE5-6745-A20B-EDFA377E9552}" destId="{B14401FE-5679-5346-8293-BB519B120FF7}" srcOrd="0" destOrd="0" presId="urn:microsoft.com/office/officeart/2005/8/layout/hierarchy4"/>
    <dgm:cxn modelId="{A27C9AAD-6EAE-5944-86F1-95E0A617492D}" srcId="{2050FB2B-005C-4B4C-8C5B-286355E59769}" destId="{706F6BFB-1AE5-6745-A20B-EDFA377E9552}" srcOrd="2" destOrd="0" parTransId="{31617DB7-7E87-D543-B34C-8F40883C8137}" sibTransId="{74EC8AAA-E0AA-EA41-BE5B-78C6807C23C6}"/>
    <dgm:cxn modelId="{B2490DFA-EF2D-B04C-B828-CD962BDBD4D9}" srcId="{2050FB2B-005C-4B4C-8C5B-286355E59769}" destId="{5DAB59DF-C38D-D84F-B9AD-41988E8C9527}" srcOrd="1" destOrd="0" parTransId="{A5E352AD-3DB7-AE4C-AF62-103EFA4EB945}" sibTransId="{D137CA65-F58F-F540-A224-F02FC983F6B0}"/>
    <dgm:cxn modelId="{BE350DCA-5E77-4845-A305-0A918D5F462C}" type="presParOf" srcId="{C22E2300-6861-014F-8984-459DD58884EC}" destId="{5F8D2B20-4712-9F40-927B-FE5D57872286}" srcOrd="0" destOrd="0" presId="urn:microsoft.com/office/officeart/2005/8/layout/hierarchy4"/>
    <dgm:cxn modelId="{C33BD3BA-9756-48A3-8F11-7A493B1383FD}" type="presParOf" srcId="{5F8D2B20-4712-9F40-927B-FE5D57872286}" destId="{CD07297D-4D0A-1D46-BC1E-C7583EF780BA}" srcOrd="0" destOrd="0" presId="urn:microsoft.com/office/officeart/2005/8/layout/hierarchy4"/>
    <dgm:cxn modelId="{3D1BEA97-C510-420D-97F3-D70E724233FB}" type="presParOf" srcId="{5F8D2B20-4712-9F40-927B-FE5D57872286}" destId="{5A3E5182-FF69-6944-9FF6-19EC791EC2EF}" srcOrd="1" destOrd="0" presId="urn:microsoft.com/office/officeart/2005/8/layout/hierarchy4"/>
    <dgm:cxn modelId="{BA53E3B5-A1C1-4E45-8F1D-668198A9F0E4}" type="presParOf" srcId="{C22E2300-6861-014F-8984-459DD58884EC}" destId="{A676DE4D-F711-A841-8BCA-907D42530C49}" srcOrd="1" destOrd="0" presId="urn:microsoft.com/office/officeart/2005/8/layout/hierarchy4"/>
    <dgm:cxn modelId="{A0BAAA4E-2F78-4EE2-9442-9A74D53A64A4}" type="presParOf" srcId="{C22E2300-6861-014F-8984-459DD58884EC}" destId="{5759D113-3EF4-3D45-B598-20BC6502569C}" srcOrd="2" destOrd="0" presId="urn:microsoft.com/office/officeart/2005/8/layout/hierarchy4"/>
    <dgm:cxn modelId="{BDA2BBCA-D179-45DD-A325-1C46D7B5A648}" type="presParOf" srcId="{5759D113-3EF4-3D45-B598-20BC6502569C}" destId="{86B7D7DF-7BE3-454E-BF22-908FA2D61330}" srcOrd="0" destOrd="0" presId="urn:microsoft.com/office/officeart/2005/8/layout/hierarchy4"/>
    <dgm:cxn modelId="{3B470C7C-FA1E-4C36-949E-81619960BE21}" type="presParOf" srcId="{5759D113-3EF4-3D45-B598-20BC6502569C}" destId="{15D92CCA-0943-BF48-BC2A-57E5461E297F}" srcOrd="1" destOrd="0" presId="urn:microsoft.com/office/officeart/2005/8/layout/hierarchy4"/>
    <dgm:cxn modelId="{4C149BFB-22BA-4A5C-B945-6053CAD69FCA}" type="presParOf" srcId="{C22E2300-6861-014F-8984-459DD58884EC}" destId="{FD36F42B-B777-6742-80ED-0DEB6FA8541A}" srcOrd="3" destOrd="0" presId="urn:microsoft.com/office/officeart/2005/8/layout/hierarchy4"/>
    <dgm:cxn modelId="{B09EAE5C-5F3D-4CA3-8198-E887D6F94B0F}" type="presParOf" srcId="{C22E2300-6861-014F-8984-459DD58884EC}" destId="{DDB1A76C-CC15-4C41-8358-A23FF8449C7D}" srcOrd="4" destOrd="0" presId="urn:microsoft.com/office/officeart/2005/8/layout/hierarchy4"/>
    <dgm:cxn modelId="{A4EAEA35-8515-4682-ABA8-B4A9217E292F}" type="presParOf" srcId="{DDB1A76C-CC15-4C41-8358-A23FF8449C7D}" destId="{B14401FE-5679-5346-8293-BB519B120FF7}" srcOrd="0" destOrd="0" presId="urn:microsoft.com/office/officeart/2005/8/layout/hierarchy4"/>
    <dgm:cxn modelId="{E69A7C68-0469-4144-BE53-850E4021BD7F}" type="presParOf" srcId="{DDB1A76C-CC15-4C41-8358-A23FF8449C7D}" destId="{021D1187-DF14-474C-9E27-512ECAF3E7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0" y="0"/>
          <a:ext cx="1988524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rgbClr val="FFFF00"/>
              </a:solidFill>
            </a:rPr>
            <a:t>MANDAT GENERAL </a:t>
          </a:r>
        </a:p>
      </dsp:txBody>
      <dsp:txXfrm>
        <a:off x="49403" y="49403"/>
        <a:ext cx="1889718" cy="1587937"/>
      </dsp:txXfrm>
    </dsp:sp>
    <dsp:sp modelId="{86B7D7DF-7BE3-454E-BF22-908FA2D61330}">
      <dsp:nvSpPr>
        <dsp:cNvPr id="0" name=""/>
        <dsp:cNvSpPr/>
      </dsp:nvSpPr>
      <dsp:spPr>
        <a:xfrm>
          <a:off x="2287479" y="0"/>
          <a:ext cx="1779153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rgbClr val="FFFF00"/>
              </a:solidFill>
            </a:rPr>
            <a:t>PLANNING A LONG TERME</a:t>
          </a:r>
        </a:p>
      </dsp:txBody>
      <dsp:txXfrm>
        <a:off x="2336882" y="49403"/>
        <a:ext cx="1680347" cy="1587937"/>
      </dsp:txXfrm>
    </dsp:sp>
    <dsp:sp modelId="{A796522A-3964-6A47-A44A-B0B484A4FD50}">
      <dsp:nvSpPr>
        <dsp:cNvPr id="0" name=""/>
        <dsp:cNvSpPr/>
      </dsp:nvSpPr>
      <dsp:spPr>
        <a:xfrm>
          <a:off x="4365531" y="0"/>
          <a:ext cx="1779153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rgbClr val="FFFF00"/>
              </a:solidFill>
            </a:rPr>
            <a:t>FINANCES SOLIDES</a:t>
          </a:r>
          <a:endParaRPr lang="en-US" sz="1400" kern="1200"/>
        </a:p>
      </dsp:txBody>
      <dsp:txXfrm>
        <a:off x="4414934" y="49403"/>
        <a:ext cx="1680347" cy="1587937"/>
      </dsp:txXfrm>
    </dsp:sp>
    <dsp:sp modelId="{B14401FE-5679-5346-8293-BB519B120FF7}">
      <dsp:nvSpPr>
        <dsp:cNvPr id="0" name=""/>
        <dsp:cNvSpPr/>
      </dsp:nvSpPr>
      <dsp:spPr>
        <a:xfrm>
          <a:off x="6443582" y="0"/>
          <a:ext cx="2129789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rgbClr val="FFFF00"/>
              </a:solidFill>
            </a:rPr>
            <a:t>MISE EN OEUVRE EFFICACE</a:t>
          </a:r>
        </a:p>
      </dsp:txBody>
      <dsp:txXfrm>
        <a:off x="6492985" y="49403"/>
        <a:ext cx="2030983" cy="15879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1380" y="0"/>
          <a:ext cx="1417038" cy="1633289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noProof="0">
              <a:solidFill>
                <a:srgbClr val="FFFF00"/>
              </a:solidFill>
            </a:rPr>
            <a:t>DECENTRALI-SATION</a:t>
          </a:r>
        </a:p>
      </dsp:txBody>
      <dsp:txXfrm>
        <a:off x="62884" y="41504"/>
        <a:ext cx="1334030" cy="1550281"/>
      </dsp:txXfrm>
    </dsp:sp>
    <dsp:sp modelId="{86B7D7DF-7BE3-454E-BF22-908FA2D61330}">
      <dsp:nvSpPr>
        <dsp:cNvPr id="0" name=""/>
        <dsp:cNvSpPr/>
      </dsp:nvSpPr>
      <dsp:spPr>
        <a:xfrm>
          <a:off x="1584177" y="0"/>
          <a:ext cx="1334006" cy="1633289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solidFill>
                <a:srgbClr val="FFFF00"/>
              </a:solidFill>
            </a:rPr>
            <a:t> AGENDA URBAIN</a:t>
          </a:r>
        </a:p>
      </dsp:txBody>
      <dsp:txXfrm>
        <a:off x="1623249" y="39072"/>
        <a:ext cx="1255862" cy="1555145"/>
      </dsp:txXfrm>
    </dsp:sp>
    <dsp:sp modelId="{B14401FE-5679-5346-8293-BB519B120FF7}">
      <dsp:nvSpPr>
        <dsp:cNvPr id="0" name=""/>
        <dsp:cNvSpPr/>
      </dsp:nvSpPr>
      <dsp:spPr>
        <a:xfrm>
          <a:off x="3055840" y="0"/>
          <a:ext cx="1170709" cy="1633289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>
              <a:solidFill>
                <a:srgbClr val="FFFF00"/>
              </a:solidFill>
            </a:rPr>
            <a:t>POLITIQUE DE DEV RURAL</a:t>
          </a:r>
        </a:p>
      </dsp:txBody>
      <dsp:txXfrm>
        <a:off x="3090129" y="34289"/>
        <a:ext cx="1102131" cy="15647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3115" y="0"/>
          <a:ext cx="1444910" cy="161906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50" b="1" kern="1200">
              <a:solidFill>
                <a:srgbClr val="FFFF00"/>
              </a:solidFill>
            </a:rPr>
            <a:t> COOPERATION INTER-GOUVERNEMENTAL </a:t>
          </a:r>
        </a:p>
      </dsp:txBody>
      <dsp:txXfrm>
        <a:off x="65435" y="42320"/>
        <a:ext cx="1360270" cy="1534423"/>
      </dsp:txXfrm>
    </dsp:sp>
    <dsp:sp modelId="{86B7D7DF-7BE3-454E-BF22-908FA2D61330}">
      <dsp:nvSpPr>
        <dsp:cNvPr id="0" name=""/>
        <dsp:cNvSpPr/>
      </dsp:nvSpPr>
      <dsp:spPr>
        <a:xfrm>
          <a:off x="1624986" y="0"/>
          <a:ext cx="1279784" cy="161906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rgbClr val="FFFF00"/>
              </a:solidFill>
            </a:rPr>
            <a:t>LEADERSHIP + CAPACITE ADMIN</a:t>
          </a:r>
          <a:endParaRPr lang="en-US" sz="1200" kern="1200"/>
        </a:p>
      </dsp:txBody>
      <dsp:txXfrm>
        <a:off x="1662470" y="37484"/>
        <a:ext cx="1204816" cy="1544095"/>
      </dsp:txXfrm>
    </dsp:sp>
    <dsp:sp modelId="{B14401FE-5679-5346-8293-BB519B120FF7}">
      <dsp:nvSpPr>
        <dsp:cNvPr id="0" name=""/>
        <dsp:cNvSpPr/>
      </dsp:nvSpPr>
      <dsp:spPr>
        <a:xfrm>
          <a:off x="3084803" y="0"/>
          <a:ext cx="1435608" cy="161906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rgbClr val="FFFF00"/>
              </a:solidFill>
            </a:rPr>
            <a:t>CITOYENNETE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rgbClr val="FFFF00"/>
              </a:solidFill>
            </a:rPr>
            <a:t>PPP</a:t>
          </a:r>
          <a:endParaRPr lang="en-US" sz="1200" kern="1200"/>
        </a:p>
      </dsp:txBody>
      <dsp:txXfrm>
        <a:off x="3126851" y="42048"/>
        <a:ext cx="1351512" cy="15349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0" y="311123"/>
          <a:ext cx="1871987" cy="779936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300" b="1" kern="1200" noProof="0">
              <a:solidFill>
                <a:srgbClr val="FFFF00"/>
              </a:solidFill>
            </a:rPr>
            <a:t>SERVICE PUBLIC LOCAUX</a:t>
          </a:r>
          <a:endParaRPr lang="en-GB" sz="1300" kern="1200" noProof="0"/>
        </a:p>
      </dsp:txBody>
      <dsp:txXfrm>
        <a:off x="22844" y="333967"/>
        <a:ext cx="1826299" cy="734248"/>
      </dsp:txXfrm>
    </dsp:sp>
    <dsp:sp modelId="{86B7D7DF-7BE3-454E-BF22-908FA2D61330}">
      <dsp:nvSpPr>
        <dsp:cNvPr id="0" name=""/>
        <dsp:cNvSpPr/>
      </dsp:nvSpPr>
      <dsp:spPr>
        <a:xfrm>
          <a:off x="2207555" y="311123"/>
          <a:ext cx="1991794" cy="779936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rgbClr val="FFFF00"/>
              </a:solidFill>
            </a:rPr>
            <a:t>GESTION DE L’ENVIRONNEMENT LOCAL</a:t>
          </a:r>
          <a:endParaRPr lang="en-US" sz="1300" kern="1200"/>
        </a:p>
      </dsp:txBody>
      <dsp:txXfrm>
        <a:off x="2230399" y="333967"/>
        <a:ext cx="1946106" cy="734248"/>
      </dsp:txXfrm>
    </dsp:sp>
    <dsp:sp modelId="{B14401FE-5679-5346-8293-BB519B120FF7}">
      <dsp:nvSpPr>
        <dsp:cNvPr id="0" name=""/>
        <dsp:cNvSpPr/>
      </dsp:nvSpPr>
      <dsp:spPr>
        <a:xfrm>
          <a:off x="4533971" y="311123"/>
          <a:ext cx="1991794" cy="779936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>
              <a:solidFill>
                <a:srgbClr val="FFFF00"/>
              </a:solidFill>
            </a:rPr>
            <a:t>DEVELOPPEMENT ECONOMIQUE</a:t>
          </a:r>
        </a:p>
      </dsp:txBody>
      <dsp:txXfrm>
        <a:off x="4556815" y="333967"/>
        <a:ext cx="1946106" cy="7342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0" y="0"/>
          <a:ext cx="1988524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rgbClr val="FFFF00"/>
              </a:solidFill>
            </a:rPr>
            <a:t>COMPREHENSIVE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rgbClr val="FFFF00"/>
              </a:solidFill>
            </a:rPr>
            <a:t>MANDATE</a:t>
          </a:r>
        </a:p>
      </dsp:txBody>
      <dsp:txXfrm>
        <a:off x="49403" y="49403"/>
        <a:ext cx="1889718" cy="1587937"/>
      </dsp:txXfrm>
    </dsp:sp>
    <dsp:sp modelId="{86B7D7DF-7BE3-454E-BF22-908FA2D61330}">
      <dsp:nvSpPr>
        <dsp:cNvPr id="0" name=""/>
        <dsp:cNvSpPr/>
      </dsp:nvSpPr>
      <dsp:spPr>
        <a:xfrm>
          <a:off x="2287479" y="0"/>
          <a:ext cx="1779153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rgbClr val="FFFF00"/>
              </a:solidFill>
            </a:rPr>
            <a:t>LONG TERM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rgbClr val="FFFF00"/>
              </a:solidFill>
            </a:rPr>
            <a:t>PLANNING</a:t>
          </a:r>
        </a:p>
      </dsp:txBody>
      <dsp:txXfrm>
        <a:off x="2336882" y="49403"/>
        <a:ext cx="1680347" cy="1587937"/>
      </dsp:txXfrm>
    </dsp:sp>
    <dsp:sp modelId="{A796522A-3964-6A47-A44A-B0B484A4FD50}">
      <dsp:nvSpPr>
        <dsp:cNvPr id="0" name=""/>
        <dsp:cNvSpPr/>
      </dsp:nvSpPr>
      <dsp:spPr>
        <a:xfrm>
          <a:off x="4365531" y="0"/>
          <a:ext cx="1779153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rgbClr val="FFFF00"/>
              </a:solidFill>
            </a:rPr>
            <a:t>STRONG FINANCES</a:t>
          </a:r>
          <a:endParaRPr lang="en-US" sz="1400" kern="1200"/>
        </a:p>
      </dsp:txBody>
      <dsp:txXfrm>
        <a:off x="4414934" y="49403"/>
        <a:ext cx="1680347" cy="1587937"/>
      </dsp:txXfrm>
    </dsp:sp>
    <dsp:sp modelId="{B14401FE-5679-5346-8293-BB519B120FF7}">
      <dsp:nvSpPr>
        <dsp:cNvPr id="0" name=""/>
        <dsp:cNvSpPr/>
      </dsp:nvSpPr>
      <dsp:spPr>
        <a:xfrm>
          <a:off x="6443582" y="0"/>
          <a:ext cx="2129789" cy="168674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solidFill>
            <a:srgbClr val="BDDEFF"/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rgbClr val="FFFF00"/>
              </a:solidFill>
            </a:rPr>
            <a:t>EFFICIENT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rgbClr val="FFFF00"/>
              </a:solidFill>
            </a:rPr>
            <a:t>IMPLEMENTATION</a:t>
          </a:r>
        </a:p>
      </dsp:txBody>
      <dsp:txXfrm>
        <a:off x="6492985" y="49403"/>
        <a:ext cx="2030983" cy="15879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1380" y="0"/>
          <a:ext cx="1417038" cy="1633289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noProof="0">
              <a:solidFill>
                <a:srgbClr val="FFFF00"/>
              </a:solidFill>
            </a:rPr>
            <a:t>DECENTRALI-SATION</a:t>
          </a:r>
        </a:p>
      </dsp:txBody>
      <dsp:txXfrm>
        <a:off x="62884" y="41504"/>
        <a:ext cx="1334030" cy="1550281"/>
      </dsp:txXfrm>
    </dsp:sp>
    <dsp:sp modelId="{86B7D7DF-7BE3-454E-BF22-908FA2D61330}">
      <dsp:nvSpPr>
        <dsp:cNvPr id="0" name=""/>
        <dsp:cNvSpPr/>
      </dsp:nvSpPr>
      <dsp:spPr>
        <a:xfrm>
          <a:off x="1584177" y="0"/>
          <a:ext cx="1334006" cy="1633289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b="1" kern="1200">
              <a:solidFill>
                <a:srgbClr val="FFFF00"/>
              </a:solidFill>
            </a:rPr>
            <a:t>URBAN AGENDA</a:t>
          </a:r>
        </a:p>
      </dsp:txBody>
      <dsp:txXfrm>
        <a:off x="1623249" y="39072"/>
        <a:ext cx="1255862" cy="1555145"/>
      </dsp:txXfrm>
    </dsp:sp>
    <dsp:sp modelId="{B14401FE-5679-5346-8293-BB519B120FF7}">
      <dsp:nvSpPr>
        <dsp:cNvPr id="0" name=""/>
        <dsp:cNvSpPr/>
      </dsp:nvSpPr>
      <dsp:spPr>
        <a:xfrm>
          <a:off x="3055840" y="0"/>
          <a:ext cx="1170709" cy="1633289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50" b="1" kern="1200">
              <a:solidFill>
                <a:srgbClr val="FFFF00"/>
              </a:solidFill>
            </a:rPr>
            <a:t>RURAL DEV. POLICY</a:t>
          </a:r>
        </a:p>
      </dsp:txBody>
      <dsp:txXfrm>
        <a:off x="3090129" y="34289"/>
        <a:ext cx="1102131" cy="156471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23115" y="0"/>
          <a:ext cx="1444910" cy="161906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111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50" b="1" kern="1200">
              <a:solidFill>
                <a:srgbClr val="FFFF00"/>
              </a:solidFill>
            </a:rPr>
            <a:t>INTERGOVT. COOPERATION</a:t>
          </a:r>
        </a:p>
      </dsp:txBody>
      <dsp:txXfrm>
        <a:off x="65435" y="42320"/>
        <a:ext cx="1360270" cy="1534423"/>
      </dsp:txXfrm>
    </dsp:sp>
    <dsp:sp modelId="{86B7D7DF-7BE3-454E-BF22-908FA2D61330}">
      <dsp:nvSpPr>
        <dsp:cNvPr id="0" name=""/>
        <dsp:cNvSpPr/>
      </dsp:nvSpPr>
      <dsp:spPr>
        <a:xfrm>
          <a:off x="1624986" y="0"/>
          <a:ext cx="1279784" cy="161906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rgbClr val="FFFF00"/>
              </a:solidFill>
            </a:rPr>
            <a:t>LEADERSHIP + ADMIN CAPACITY</a:t>
          </a:r>
          <a:endParaRPr lang="en-US" sz="1200" kern="1200"/>
        </a:p>
      </dsp:txBody>
      <dsp:txXfrm>
        <a:off x="1662470" y="37484"/>
        <a:ext cx="1204816" cy="1544095"/>
      </dsp:txXfrm>
    </dsp:sp>
    <dsp:sp modelId="{B14401FE-5679-5346-8293-BB519B120FF7}">
      <dsp:nvSpPr>
        <dsp:cNvPr id="0" name=""/>
        <dsp:cNvSpPr/>
      </dsp:nvSpPr>
      <dsp:spPr>
        <a:xfrm>
          <a:off x="3084803" y="0"/>
          <a:ext cx="1435608" cy="1619063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rgbClr val="FFFF00"/>
              </a:solidFill>
            </a:rPr>
            <a:t>CITIZENSHIP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>
              <a:solidFill>
                <a:srgbClr val="FFFF00"/>
              </a:solidFill>
            </a:rPr>
            <a:t>PPP</a:t>
          </a:r>
          <a:endParaRPr lang="en-US" sz="1200" kern="1200"/>
        </a:p>
      </dsp:txBody>
      <dsp:txXfrm>
        <a:off x="3126851" y="42048"/>
        <a:ext cx="1351512" cy="153496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07297D-4D0A-1D46-BC1E-C7583EF780BA}">
      <dsp:nvSpPr>
        <dsp:cNvPr id="0" name=""/>
        <dsp:cNvSpPr/>
      </dsp:nvSpPr>
      <dsp:spPr>
        <a:xfrm>
          <a:off x="0" y="311123"/>
          <a:ext cx="1871987" cy="779936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b="1" kern="1200" noProof="0">
              <a:solidFill>
                <a:srgbClr val="FFFF00"/>
              </a:solidFill>
            </a:rPr>
            <a:t>SERVICE DELIVERY</a:t>
          </a:r>
          <a:endParaRPr lang="en-GB" sz="1400" kern="1200" noProof="0"/>
        </a:p>
      </dsp:txBody>
      <dsp:txXfrm>
        <a:off x="22844" y="333967"/>
        <a:ext cx="1826299" cy="734248"/>
      </dsp:txXfrm>
    </dsp:sp>
    <dsp:sp modelId="{86B7D7DF-7BE3-454E-BF22-908FA2D61330}">
      <dsp:nvSpPr>
        <dsp:cNvPr id="0" name=""/>
        <dsp:cNvSpPr/>
      </dsp:nvSpPr>
      <dsp:spPr>
        <a:xfrm>
          <a:off x="2207555" y="311123"/>
          <a:ext cx="1991794" cy="779936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rgbClr val="FFFF00"/>
              </a:solidFill>
            </a:rPr>
            <a:t>ENVIRONMENTAL MANAGEMENT</a:t>
          </a:r>
          <a:endParaRPr lang="en-US" sz="1400" kern="1200"/>
        </a:p>
      </dsp:txBody>
      <dsp:txXfrm>
        <a:off x="2230399" y="333967"/>
        <a:ext cx="1946106" cy="734248"/>
      </dsp:txXfrm>
    </dsp:sp>
    <dsp:sp modelId="{B14401FE-5679-5346-8293-BB519B120FF7}">
      <dsp:nvSpPr>
        <dsp:cNvPr id="0" name=""/>
        <dsp:cNvSpPr/>
      </dsp:nvSpPr>
      <dsp:spPr>
        <a:xfrm>
          <a:off x="4533971" y="311123"/>
          <a:ext cx="1991794" cy="779936"/>
        </a:xfrm>
        <a:prstGeom prst="roundRect">
          <a:avLst>
            <a:gd name="adj" fmla="val 10000"/>
          </a:avLst>
        </a:prstGeom>
        <a:solidFill>
          <a:srgbClr val="165AA2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rgbClr val="FFFF00"/>
              </a:solidFill>
            </a:rPr>
            <a:t>ECONOMIC DEVELOPMENT</a:t>
          </a:r>
        </a:p>
      </dsp:txBody>
      <dsp:txXfrm>
        <a:off x="4556815" y="333967"/>
        <a:ext cx="1946106" cy="7342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811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06826" y="9363075"/>
            <a:ext cx="29114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52" tIns="45224" rIns="90452" bIns="4522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133B21-BC20-4D86-9943-ADF04F218F21}" type="slidenum">
              <a:rPr lang="en-GB" altLang="en-US">
                <a:solidFill>
                  <a:srgbClr val="0F5494"/>
                </a:solidFill>
                <a:latin typeface="Times New Roman" pitchFamily="18" charset="0"/>
                <a:cs typeface="Times New Roman" pitchFamily="18" charset="0"/>
              </a:rPr>
              <a:pPr algn="r" eaLnBrk="1" hangingPunct="1">
                <a:spcBef>
                  <a:spcPct val="0"/>
                </a:spcBef>
              </a:pPr>
              <a:t>31</a:t>
            </a:fld>
            <a:endParaRPr lang="en-GB" altLang="en-US">
              <a:solidFill>
                <a:srgbClr val="0F549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38188"/>
            <a:ext cx="4927600" cy="369570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9" y="4683125"/>
            <a:ext cx="4924425" cy="443388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944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94504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hape 509">
            <a:extLst>
              <a:ext uri="{FF2B5EF4-FFF2-40B4-BE49-F238E27FC236}">
                <a16:creationId xmlns:a16="http://schemas.microsoft.com/office/drawing/2014/main" id="{C8748C56-B739-DE40-BF5B-8063F56F914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27100" y="746125"/>
            <a:ext cx="4965700" cy="3724275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510" name="Shape 510">
            <a:extLst>
              <a:ext uri="{FF2B5EF4-FFF2-40B4-BE49-F238E27FC236}">
                <a16:creationId xmlns:a16="http://schemas.microsoft.com/office/drawing/2014/main" id="{C02631DB-CBDF-E944-84B6-A632AD9955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 lIns="91569" tIns="45785" rIns="91569" bIns="45785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defRPr/>
            </a:pP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48" indent="-171448">
              <a:spcBef>
                <a:spcPts val="24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/>
            </a:pP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implement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their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own policies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mobilize additional resources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(involving civil society and private actors)</a:t>
            </a:r>
          </a:p>
          <a:p>
            <a:pPr marL="171448" indent="-171448">
              <a:spcBef>
                <a:spcPts val="24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/>
            </a:pP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local implementation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central policies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public spending efficiency</a:t>
            </a:r>
          </a:p>
          <a:p>
            <a:pPr marL="171448" indent="-94432"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defRPr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20" name="Shape 511">
            <a:extLst>
              <a:ext uri="{FF2B5EF4-FFF2-40B4-BE49-F238E27FC236}">
                <a16:creationId xmlns:a16="http://schemas.microsoft.com/office/drawing/2014/main" id="{D634290C-4CE3-2747-9080-AD1659C410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9" tIns="45785" rIns="91569" bIns="45785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Pct val="25000"/>
            </a:pPr>
            <a:fld id="{F6EDC115-E5DD-CA47-A0AB-4D15AF9A0AB8}" type="slidenum">
              <a:rPr lang="en-GB" altLang="en-US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1" hangingPunct="1">
                <a:spcBef>
                  <a:spcPct val="0"/>
                </a:spcBef>
                <a:buSzPct val="25000"/>
              </a:pPr>
              <a:t>14</a:t>
            </a:fld>
            <a:endParaRPr lang="en-GB" alt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1517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hape 509">
            <a:extLst>
              <a:ext uri="{FF2B5EF4-FFF2-40B4-BE49-F238E27FC236}">
                <a16:creationId xmlns:a16="http://schemas.microsoft.com/office/drawing/2014/main" id="{C8748C56-B739-DE40-BF5B-8063F56F914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27100" y="746125"/>
            <a:ext cx="4965700" cy="3724275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510" name="Shape 510">
            <a:extLst>
              <a:ext uri="{FF2B5EF4-FFF2-40B4-BE49-F238E27FC236}">
                <a16:creationId xmlns:a16="http://schemas.microsoft.com/office/drawing/2014/main" id="{C02631DB-CBDF-E944-84B6-A632AD9955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 lIns="91569" tIns="45785" rIns="91569" bIns="45785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defRPr/>
            </a:pP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48" indent="-171448">
              <a:spcBef>
                <a:spcPts val="24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/>
            </a:pP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implement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their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own policies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mobilize additional resources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(involving civil society and private actors)</a:t>
            </a:r>
          </a:p>
          <a:p>
            <a:pPr marL="171448" indent="-171448">
              <a:spcBef>
                <a:spcPts val="24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/>
            </a:pP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local implementation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central policies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public spending efficiency</a:t>
            </a:r>
          </a:p>
          <a:p>
            <a:pPr marL="171448" indent="-94432"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defRPr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20" name="Shape 511">
            <a:extLst>
              <a:ext uri="{FF2B5EF4-FFF2-40B4-BE49-F238E27FC236}">
                <a16:creationId xmlns:a16="http://schemas.microsoft.com/office/drawing/2014/main" id="{D634290C-4CE3-2747-9080-AD1659C410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9" tIns="45785" rIns="91569" bIns="45785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Pct val="25000"/>
            </a:pPr>
            <a:fld id="{F6EDC115-E5DD-CA47-A0AB-4D15AF9A0AB8}" type="slidenum">
              <a:rPr lang="en-GB" altLang="en-US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1" hangingPunct="1">
                <a:spcBef>
                  <a:spcPct val="0"/>
                </a:spcBef>
                <a:buSzPct val="25000"/>
              </a:pPr>
              <a:t>15</a:t>
            </a:fld>
            <a:endParaRPr lang="en-GB" alt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0368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hape 509">
            <a:extLst>
              <a:ext uri="{FF2B5EF4-FFF2-40B4-BE49-F238E27FC236}">
                <a16:creationId xmlns:a16="http://schemas.microsoft.com/office/drawing/2014/main" id="{C8748C56-B739-DE40-BF5B-8063F56F914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27100" y="746125"/>
            <a:ext cx="4965700" cy="3724275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510" name="Shape 510">
            <a:extLst>
              <a:ext uri="{FF2B5EF4-FFF2-40B4-BE49-F238E27FC236}">
                <a16:creationId xmlns:a16="http://schemas.microsoft.com/office/drawing/2014/main" id="{C02631DB-CBDF-E944-84B6-A632AD9955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ln/>
        </p:spPr>
        <p:txBody>
          <a:bodyPr lIns="91569" tIns="45785" rIns="91569" bIns="45785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defRPr/>
            </a:pPr>
            <a:endParaRPr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1448" indent="-171448">
              <a:spcBef>
                <a:spcPts val="24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/>
            </a:pP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Develop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implement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their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own policies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mobilize additional resources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(involving civil society and private actors)</a:t>
            </a:r>
          </a:p>
          <a:p>
            <a:pPr marL="171448" indent="-171448">
              <a:spcBef>
                <a:spcPts val="243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/>
            </a:pP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Improve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the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design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local implementation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</a:t>
            </a:r>
            <a:r>
              <a:rPr lang="en-GB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central policies </a:t>
            </a:r>
            <a:r>
              <a:rPr lang="en-GB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public spending efficiency</a:t>
            </a:r>
          </a:p>
          <a:p>
            <a:pPr marL="171448" indent="-94432">
              <a:spcBef>
                <a:spcPts val="364"/>
              </a:spcBef>
              <a:spcAft>
                <a:spcPts val="0"/>
              </a:spcAft>
              <a:buClr>
                <a:schemeClr val="dk1"/>
              </a:buClr>
              <a:defRPr/>
            </a:pPr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20" name="Shape 511">
            <a:extLst>
              <a:ext uri="{FF2B5EF4-FFF2-40B4-BE49-F238E27FC236}">
                <a16:creationId xmlns:a16="http://schemas.microsoft.com/office/drawing/2014/main" id="{D634290C-4CE3-2747-9080-AD1659C410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69" tIns="45785" rIns="91569" bIns="45785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SzPct val="25000"/>
            </a:pPr>
            <a:fld id="{F6EDC115-E5DD-CA47-A0AB-4D15AF9A0AB8}" type="slidenum">
              <a:rPr lang="en-GB" altLang="en-US">
                <a:solidFill>
                  <a:srgbClr val="000000"/>
                </a:solidFill>
                <a:cs typeface="Arial" panose="020B0604020202020204" pitchFamily="34" charset="0"/>
                <a:sym typeface="Arial" panose="020B0604020202020204" pitchFamily="34" charset="0"/>
              </a:rPr>
              <a:pPr eaLnBrk="1" hangingPunct="1">
                <a:spcBef>
                  <a:spcPct val="0"/>
                </a:spcBef>
                <a:buSzPct val="25000"/>
              </a:pPr>
              <a:t>16</a:t>
            </a:fld>
            <a:endParaRPr lang="en-GB" altLang="en-US">
              <a:solidFill>
                <a:srgbClr val="000000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192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hape 481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17575" y="746125"/>
            <a:ext cx="4962525" cy="3722688"/>
          </a:xfrm>
          <a:custGeom>
            <a:avLst/>
            <a:gdLst>
              <a:gd name="T0" fmla="*/ 0 w 120000"/>
              <a:gd name="T1" fmla="*/ 0 h 120000"/>
              <a:gd name="T2" fmla="*/ 2147483647 w 120000"/>
              <a:gd name="T3" fmla="*/ 0 h 120000"/>
              <a:gd name="T4" fmla="*/ 2147483647 w 120000"/>
              <a:gd name="T5" fmla="*/ 2147483647 h 120000"/>
              <a:gd name="T6" fmla="*/ 0 w 120000"/>
              <a:gd name="T7" fmla="*/ 2147483647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0000"/>
              <a:gd name="T16" fmla="*/ 0 h 120000"/>
              <a:gd name="T17" fmla="*/ 120000 w 120000"/>
              <a:gd name="T18" fmla="*/ 120000 h 12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>
            <a:round/>
            <a:headEnd type="none" w="med" len="med"/>
            <a:tailEnd type="none" w="med" len="med"/>
          </a:ln>
        </p:spPr>
      </p:sp>
      <p:sp>
        <p:nvSpPr>
          <p:cNvPr id="39939" name="Shape 48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46" tIns="92246" rIns="92246" bIns="92246"/>
          <a:lstStyle/>
          <a:p>
            <a:pPr>
              <a:spcBef>
                <a:spcPct val="0"/>
              </a:spcBef>
            </a:pPr>
            <a:endParaRPr lang="en-US" altLang="en-US">
              <a:latin typeface="Arial" pitchFamily="34" charset="0"/>
            </a:endParaRPr>
          </a:p>
        </p:txBody>
      </p:sp>
      <p:sp>
        <p:nvSpPr>
          <p:cNvPr id="39940" name="Shape 48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3" tIns="45707" rIns="91413" bIns="45707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1687" indent="-28526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1057" indent="-2282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597480" indent="-2282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3902" indent="-2282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0325" indent="-2282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66748" indent="-2282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3171" indent="-2282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79593" indent="-2282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000000"/>
              </a:buClr>
              <a:buSzPct val="25000"/>
            </a:pPr>
            <a:fld id="{CD936BAB-80F6-4206-B61E-95443CCE39CE}" type="slidenum">
              <a:rPr lang="en-GB" altLang="en-US" smtClean="0"/>
              <a:pPr eaLnBrk="1" hangingPunct="1">
                <a:spcBef>
                  <a:spcPct val="0"/>
                </a:spcBef>
                <a:buClr>
                  <a:srgbClr val="000000"/>
                </a:buClr>
                <a:buSzPct val="25000"/>
              </a:pPr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1079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9695FB-D908-4160-AE67-B85245447BF5}" type="slidenum">
              <a:rPr lang="en-GB" altLang="en-US" smtClean="0"/>
              <a:pPr/>
              <a:t>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71773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06826" y="9363075"/>
            <a:ext cx="29114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52" tIns="45224" rIns="90452" bIns="4522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133B21-BC20-4D86-9943-ADF04F218F21}" type="slidenum">
              <a:rPr lang="en-GB" altLang="en-US">
                <a:solidFill>
                  <a:srgbClr val="0F5494"/>
                </a:solidFill>
                <a:latin typeface="Times New Roman" pitchFamily="18" charset="0"/>
                <a:cs typeface="Times New Roman" pitchFamily="18" charset="0"/>
              </a:rPr>
              <a:pPr algn="r" eaLnBrk="1" hangingPunct="1">
                <a:spcBef>
                  <a:spcPct val="0"/>
                </a:spcBef>
              </a:pPr>
              <a:t>29</a:t>
            </a:fld>
            <a:endParaRPr lang="en-GB" altLang="en-US">
              <a:solidFill>
                <a:srgbClr val="0F549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38188"/>
            <a:ext cx="4927600" cy="369570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9" y="4683125"/>
            <a:ext cx="4924425" cy="443388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738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06826" y="9363075"/>
            <a:ext cx="29114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52" tIns="45224" rIns="90452" bIns="45224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133B21-BC20-4D86-9943-ADF04F218F21}" type="slidenum">
              <a:rPr lang="en-GB" altLang="en-US">
                <a:solidFill>
                  <a:srgbClr val="0F5494"/>
                </a:solidFill>
                <a:latin typeface="Times New Roman" pitchFamily="18" charset="0"/>
                <a:cs typeface="Times New Roman" pitchFamily="18" charset="0"/>
              </a:rPr>
              <a:pPr algn="r" eaLnBrk="1" hangingPunct="1">
                <a:spcBef>
                  <a:spcPct val="0"/>
                </a:spcBef>
              </a:pPr>
              <a:t>30</a:t>
            </a:fld>
            <a:endParaRPr lang="en-GB" altLang="en-US">
              <a:solidFill>
                <a:srgbClr val="0F549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96938" y="738188"/>
            <a:ext cx="4927600" cy="3695700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9" y="4683125"/>
            <a:ext cx="4924425" cy="4433888"/>
          </a:xfr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1458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dirty="0"/>
              <a:t>Click to edit Master title style</a:t>
            </a:r>
            <a:endParaRPr lang="en-GB" altLang="en-US" noProof="0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2" name="Picture 17" descr="LOGO CE_Vertical_EN_NEG_quadri_HR">
            <a:extLst>
              <a:ext uri="{FF2B5EF4-FFF2-40B4-BE49-F238E27FC236}">
                <a16:creationId xmlns:a16="http://schemas.microsoft.com/office/drawing/2014/main" id="{67786812-0AC5-53AA-D4A1-76CEEBB1923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2" name="Picture 17" descr="LOGO CE_Vertical_EN_NEG_quadri_HR">
            <a:extLst>
              <a:ext uri="{FF2B5EF4-FFF2-40B4-BE49-F238E27FC236}">
                <a16:creationId xmlns:a16="http://schemas.microsoft.com/office/drawing/2014/main" id="{3A0C2DD8-0C86-A107-D9B5-63B33DCACB0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diagramData" Target="../diagrams/data7.xml"/><Relationship Id="rId18" Type="http://schemas.openxmlformats.org/officeDocument/2006/relationships/diagramData" Target="../diagrams/data8.xml"/><Relationship Id="rId3" Type="http://schemas.openxmlformats.org/officeDocument/2006/relationships/diagramData" Target="../diagrams/data5.xml"/><Relationship Id="rId21" Type="http://schemas.openxmlformats.org/officeDocument/2006/relationships/diagramColors" Target="../diagrams/colors8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1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6" Type="http://schemas.openxmlformats.org/officeDocument/2006/relationships/diagramColors" Target="../diagrams/colors7.xml"/><Relationship Id="rId20" Type="http://schemas.openxmlformats.org/officeDocument/2006/relationships/diagramQuickStyle" Target="../diagrams/quickStyle8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6.xml"/><Relationship Id="rId19" Type="http://schemas.openxmlformats.org/officeDocument/2006/relationships/diagramLayout" Target="../diagrams/layout8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Relationship Id="rId14" Type="http://schemas.openxmlformats.org/officeDocument/2006/relationships/diagramLayout" Target="../diagrams/layout7.xml"/><Relationship Id="rId22" Type="http://schemas.microsoft.com/office/2007/relationships/diagramDrawing" Target="../diagrams/drawing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539552" y="2121336"/>
            <a:ext cx="7704856" cy="142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>
                <a:solidFill>
                  <a:srgbClr val="FFFF00"/>
                </a:solidFill>
              </a:rPr>
              <a:t>Les </a:t>
            </a:r>
            <a:r>
              <a:rPr lang="en-US" sz="3200" b="1" err="1">
                <a:solidFill>
                  <a:srgbClr val="FFFF00"/>
                </a:solidFill>
              </a:rPr>
              <a:t>composantes</a:t>
            </a:r>
            <a:r>
              <a:rPr lang="en-US" sz="3200" b="1">
                <a:solidFill>
                  <a:srgbClr val="FFFF00"/>
                </a:solidFill>
              </a:rPr>
              <a:t> de </a:t>
            </a:r>
            <a:r>
              <a:rPr lang="en-US" sz="3200" b="1" err="1">
                <a:solidFill>
                  <a:srgbClr val="FFFF00"/>
                </a:solidFill>
              </a:rPr>
              <a:t>l’ATDL</a:t>
            </a:r>
            <a:endParaRPr lang="en-US" sz="3200" i="1">
              <a:solidFill>
                <a:srgbClr val="FFFF00"/>
              </a:solidFill>
            </a:endParaRPr>
          </a:p>
          <a:p>
            <a:br>
              <a:rPr lang="en-GB">
                <a:latin typeface="Calibri"/>
                <a:ea typeface="MS PGothic" charset="0"/>
                <a:cs typeface="Calibri"/>
              </a:rPr>
            </a:br>
            <a:br>
              <a:rPr lang="en-GB" sz="1050">
                <a:latin typeface="Calibri"/>
                <a:ea typeface="MS PGothic" charset="0"/>
                <a:cs typeface="Calibri"/>
              </a:rPr>
            </a:br>
            <a:r>
              <a:rPr lang="fr-BE" sz="160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Eugène ZAPATA-GARESCHÉ</a:t>
            </a:r>
            <a:br>
              <a:rPr lang="fr-BE" sz="1600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</a:br>
            <a:r>
              <a:rPr lang="fr-BE" sz="1600" i="1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  <a:t>Chef d’équipe</a:t>
            </a:r>
            <a:r>
              <a:rPr lang="en-GB" sz="1600" i="1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  <a:t>, </a:t>
            </a:r>
            <a:r>
              <a:rPr lang="en-GB" sz="1600" i="1" err="1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  <a:t>Facilité</a:t>
            </a:r>
            <a:r>
              <a:rPr lang="en-GB" sz="1600" i="1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  <a:t> ATDL et Helpdesk, INTPA G2</a:t>
            </a:r>
            <a:endParaRPr lang="fr-FR" i="1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AD2152-CCA3-0329-C944-4ABF1813C26B}"/>
              </a:ext>
            </a:extLst>
          </p:cNvPr>
          <p:cNvSpPr/>
          <p:nvPr/>
        </p:nvSpPr>
        <p:spPr>
          <a:xfrm>
            <a:off x="539552" y="1268760"/>
            <a:ext cx="8064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S PGothic" charset="0"/>
                <a:cs typeface="Calibri"/>
              </a:rPr>
              <a:t>Session </a:t>
            </a:r>
            <a:r>
              <a:rPr lang="en-GB" sz="140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8 :</a:t>
            </a:r>
            <a:endParaRPr kumimoji="0" lang="en-GB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MS PGothic" charset="0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528BD6-135E-50C9-C243-0079959B006E}"/>
              </a:ext>
            </a:extLst>
          </p:cNvPr>
          <p:cNvSpPr txBox="1"/>
          <p:nvPr/>
        </p:nvSpPr>
        <p:spPr>
          <a:xfrm>
            <a:off x="4051149" y="4869160"/>
            <a:ext cx="455329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spcAft>
                <a:spcPts val="0"/>
              </a:spcAft>
              <a:defRPr/>
            </a:pPr>
            <a:r>
              <a:rPr lang="en-US" b="1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SEMINAIRE REGIONAL POUR L’AFRIQUE FRANCOPHONE</a:t>
            </a:r>
            <a:endParaRPr lang="fr-BE" b="1">
              <a:solidFill>
                <a:srgbClr val="FFFF00"/>
              </a:solidFill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r>
              <a:rPr lang="en-GB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Approche</a:t>
            </a:r>
            <a:r>
              <a:rPr lang="en-GB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Territoriale</a:t>
            </a:r>
            <a:r>
              <a:rPr lang="en-GB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 </a:t>
            </a:r>
            <a:r>
              <a:rPr lang="en-GB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Développement</a:t>
            </a:r>
            <a:r>
              <a:rPr lang="en-GB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Local (ATDL)</a:t>
            </a:r>
            <a:endParaRPr lang="fr-BE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endParaRPr lang="en-GB" sz="100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r>
              <a:rPr lang="en-GB" sz="100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ABIDJAN,  COTE D’IVOIRE, 22-24 NOVEMBRE 2022</a:t>
            </a:r>
            <a:endParaRPr lang="en-GB" sz="1000" strike="sngStrike">
              <a:solidFill>
                <a:srgbClr val="FF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48E298-B0F4-43FA-A6CB-2786A99BC390}"/>
              </a:ext>
            </a:extLst>
          </p:cNvPr>
          <p:cNvSpPr/>
          <p:nvPr/>
        </p:nvSpPr>
        <p:spPr>
          <a:xfrm>
            <a:off x="-36512" y="5877272"/>
            <a:ext cx="92525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Organisé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GB" sz="100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par la Commission </a:t>
            </a:r>
            <a:r>
              <a:rPr lang="en-GB" sz="1000" err="1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européenne</a:t>
            </a:r>
            <a:r>
              <a:rPr lang="en-GB" sz="100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DG INTPA, </a:t>
            </a:r>
            <a:r>
              <a:rPr lang="en-GB" sz="100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Unité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G2 –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Autorités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Locales, Société Civile et </a:t>
            </a:r>
            <a:r>
              <a:rPr kumimoji="0" lang="en-GB" sz="1000" b="0" i="0" u="none" strike="noStrike" kern="1200" cap="none" spc="0" normalizeH="0" baseline="0" noProof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Fondations</a:t>
            </a:r>
            <a:endParaRPr kumimoji="0" lang="fr-BE" sz="10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586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24D3F-0752-D549-A883-77595490D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370581"/>
            <a:ext cx="8229600" cy="936625"/>
          </a:xfrm>
        </p:spPr>
        <p:txBody>
          <a:bodyPr/>
          <a:lstStyle/>
          <a:p>
            <a:r>
              <a:rPr lang="fr-FR"/>
              <a:t>Composante (1)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9EFA6-DEA5-0640-9CE4-E8409A6EB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58963"/>
            <a:ext cx="8229600" cy="3529013"/>
          </a:xfrm>
        </p:spPr>
        <p:txBody>
          <a:bodyPr/>
          <a:lstStyle/>
          <a:p>
            <a:pPr marL="0" indent="0">
              <a:buNone/>
            </a:pPr>
            <a:r>
              <a:rPr lang="en-US" b="1" i="0"/>
              <a:t>Les politiques nationales </a:t>
            </a:r>
            <a:r>
              <a:rPr lang="fr-FR" i="0"/>
              <a:t>:</a:t>
            </a:r>
          </a:p>
          <a:p>
            <a:endParaRPr lang="en-US" i="0"/>
          </a:p>
          <a:p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5DB4FD-AFA6-FA4C-8284-7EC27CD4A67E}"/>
              </a:ext>
            </a:extLst>
          </p:cNvPr>
          <p:cNvSpPr/>
          <p:nvPr/>
        </p:nvSpPr>
        <p:spPr bwMode="auto">
          <a:xfrm>
            <a:off x="457200" y="3645024"/>
            <a:ext cx="109046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grpSp>
        <p:nvGrpSpPr>
          <p:cNvPr id="6" name="Shape 429">
            <a:extLst>
              <a:ext uri="{FF2B5EF4-FFF2-40B4-BE49-F238E27FC236}">
                <a16:creationId xmlns:a16="http://schemas.microsoft.com/office/drawing/2014/main" id="{720BED5C-8ADA-6443-AE54-B1FBEC7F8795}"/>
              </a:ext>
            </a:extLst>
          </p:cNvPr>
          <p:cNvGrpSpPr>
            <a:grpSpLocks/>
          </p:cNvGrpSpPr>
          <p:nvPr/>
        </p:nvGrpSpPr>
        <p:grpSpPr bwMode="auto">
          <a:xfrm>
            <a:off x="107503" y="2937529"/>
            <a:ext cx="8786857" cy="3227774"/>
            <a:chOff x="-130400" y="-39845"/>
            <a:chExt cx="3896633" cy="1347548"/>
          </a:xfrm>
        </p:grpSpPr>
        <p:sp>
          <p:nvSpPr>
            <p:cNvPr id="7" name="Shape 430">
              <a:extLst>
                <a:ext uri="{FF2B5EF4-FFF2-40B4-BE49-F238E27FC236}">
                  <a16:creationId xmlns:a16="http://schemas.microsoft.com/office/drawing/2014/main" id="{1AD3FFB7-5E55-F34A-AE17-8CC1EC7C13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30400" y="0"/>
              <a:ext cx="1309856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Shape 431">
              <a:extLst>
                <a:ext uri="{FF2B5EF4-FFF2-40B4-BE49-F238E27FC236}">
                  <a16:creationId xmlns:a16="http://schemas.microsoft.com/office/drawing/2014/main" id="{44EC9EA9-5BBC-B948-877F-AE1DF2F01A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30400" y="30870"/>
              <a:ext cx="1343846" cy="1231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75" tIns="34275" rIns="34275" bIns="3427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313"/>
                </a:spcAft>
                <a:buSzPct val="25000"/>
              </a:pPr>
              <a:r>
                <a:rPr lang="en-US" altLang="en-US" sz="1800" err="1">
                  <a:solidFill>
                    <a:schemeClr val="bg1"/>
                  </a:solidFill>
                  <a:sym typeface="Verdana" panose="020B0604030504040204" pitchFamily="34" charset="0"/>
                </a:rPr>
                <a:t>Réformes</a:t>
              </a:r>
              <a:r>
                <a:rPr lang="en-US" altLang="en-US" sz="1800">
                  <a:solidFill>
                    <a:schemeClr val="bg1"/>
                  </a:solidFill>
                  <a:sym typeface="Verdana" panose="020B0604030504040204" pitchFamily="34" charset="0"/>
                </a:rPr>
                <a:t> de  </a:t>
              </a:r>
            </a:p>
            <a:p>
              <a:pPr algn="ctr" eaLnBrk="1" hangingPunct="1">
                <a:lnSpc>
                  <a:spcPct val="90000"/>
                </a:lnSpc>
                <a:spcAft>
                  <a:spcPts val="313"/>
                </a:spcAft>
                <a:buSzPct val="25000"/>
              </a:pPr>
              <a:r>
                <a:rPr lang="en-US" altLang="en-US" sz="1800" b="1">
                  <a:solidFill>
                    <a:srgbClr val="FFFF00"/>
                  </a:solidFill>
                  <a:sym typeface="Verdana" panose="020B0604030504040204" pitchFamily="34" charset="0"/>
                </a:rPr>
                <a:t>DECENTRALISATION</a:t>
              </a:r>
              <a:r>
                <a:rPr lang="en-US" altLang="en-US" sz="1800">
                  <a:solidFill>
                    <a:srgbClr val="FFFFFF"/>
                  </a:solidFill>
                  <a:sym typeface="Verdana" panose="020B0604030504040204" pitchFamily="34" charset="0"/>
                </a:rPr>
                <a:t> </a:t>
              </a:r>
              <a:r>
                <a:rPr lang="en-US" altLang="en-US" sz="1800" err="1">
                  <a:solidFill>
                    <a:srgbClr val="FFFFFF"/>
                  </a:solidFill>
                  <a:sym typeface="Verdana" panose="020B0604030504040204" pitchFamily="34" charset="0"/>
                </a:rPr>
                <a:t>soutenant</a:t>
              </a:r>
              <a:r>
                <a:rPr lang="en-US" altLang="en-US" sz="1800">
                  <a:solidFill>
                    <a:srgbClr val="FFFFFF"/>
                  </a:solidFill>
                  <a:sym typeface="Verdana" panose="020B0604030504040204" pitchFamily="34" charset="0"/>
                </a:rPr>
                <a:t> </a:t>
              </a:r>
              <a:r>
                <a:rPr lang="en-US" altLang="en-US" sz="1800" err="1">
                  <a:solidFill>
                    <a:srgbClr val="FFFFFF"/>
                  </a:solidFill>
                  <a:sym typeface="Verdana" panose="020B0604030504040204" pitchFamily="34" charset="0"/>
                </a:rPr>
                <a:t>l’autonomie</a:t>
              </a:r>
              <a:r>
                <a:rPr lang="en-US" altLang="en-US" sz="1800">
                  <a:solidFill>
                    <a:srgbClr val="FFFFFF"/>
                  </a:solidFill>
                  <a:sym typeface="Verdana" panose="020B0604030504040204" pitchFamily="34" charset="0"/>
                </a:rPr>
                <a:t> et la </a:t>
              </a:r>
              <a:r>
                <a:rPr lang="en-US" altLang="en-US" sz="1800" err="1">
                  <a:solidFill>
                    <a:srgbClr val="FFFFFF"/>
                  </a:solidFill>
                  <a:sym typeface="Verdana" panose="020B0604030504040204" pitchFamily="34" charset="0"/>
                </a:rPr>
                <a:t>responsabilité</a:t>
              </a:r>
              <a:r>
                <a:rPr lang="en-US" altLang="en-US" sz="1800">
                  <a:solidFill>
                    <a:srgbClr val="FFFFFF"/>
                  </a:solidFill>
                  <a:sym typeface="Verdana" panose="020B0604030504040204" pitchFamily="34" charset="0"/>
                </a:rPr>
                <a:t> des AL</a:t>
              </a:r>
            </a:p>
          </p:txBody>
        </p:sp>
        <p:sp>
          <p:nvSpPr>
            <p:cNvPr id="9" name="Shape 432">
              <a:extLst>
                <a:ext uri="{FF2B5EF4-FFF2-40B4-BE49-F238E27FC236}">
                  <a16:creationId xmlns:a16="http://schemas.microsoft.com/office/drawing/2014/main" id="{E733E236-0B02-BA4E-ABA3-922B43EED8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2932" y="0"/>
              <a:ext cx="1242488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" name="Shape 433">
              <a:extLst>
                <a:ext uri="{FF2B5EF4-FFF2-40B4-BE49-F238E27FC236}">
                  <a16:creationId xmlns:a16="http://schemas.microsoft.com/office/drawing/2014/main" id="{BBB4F35E-CC45-E84B-A08B-7E6D1ECCE9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4642" y="-9782"/>
              <a:ext cx="1213446" cy="1227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75" tIns="34275" rIns="34275" bIns="3427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313"/>
                </a:spcAft>
                <a:buSzPct val="25000"/>
              </a:pPr>
              <a:r>
                <a:rPr lang="fr-FR" altLang="en-US" sz="2000">
                  <a:solidFill>
                    <a:srgbClr val="FFFFFF"/>
                  </a:solidFill>
                  <a:sym typeface="Verdana" panose="020B0604030504040204" pitchFamily="34" charset="0"/>
                </a:rPr>
                <a:t>Politique </a:t>
              </a:r>
              <a:r>
                <a:rPr lang="fr-FR" altLang="en-US" sz="2000" b="1">
                  <a:solidFill>
                    <a:srgbClr val="FFFF00"/>
                  </a:solidFill>
                  <a:sym typeface="Verdana" panose="020B0604030504040204" pitchFamily="34" charset="0"/>
                </a:rPr>
                <a:t>URBAINE </a:t>
              </a:r>
              <a:r>
                <a:rPr lang="en-US" altLang="en-US" sz="2000" err="1">
                  <a:solidFill>
                    <a:srgbClr val="FFFFFF"/>
                  </a:solidFill>
                  <a:sym typeface="Verdana" panose="020B0604030504040204" pitchFamily="34" charset="0"/>
                </a:rPr>
                <a:t>nationale</a:t>
              </a:r>
              <a:r>
                <a:rPr lang="en-US" altLang="en-US" sz="2000">
                  <a:solidFill>
                    <a:srgbClr val="FFFFFF"/>
                  </a:solidFill>
                  <a:sym typeface="Verdana" panose="020B0604030504040204" pitchFamily="34" charset="0"/>
                </a:rPr>
                <a:t> </a:t>
              </a:r>
              <a:r>
                <a:rPr lang="en-US" altLang="en-US" sz="2000" err="1">
                  <a:solidFill>
                    <a:srgbClr val="FFFFFF"/>
                  </a:solidFill>
                  <a:sym typeface="Verdana" panose="020B0604030504040204" pitchFamily="34" charset="0"/>
                </a:rPr>
                <a:t>soutenant</a:t>
              </a:r>
              <a:r>
                <a:rPr lang="en-US" altLang="en-US" sz="2000">
                  <a:solidFill>
                    <a:srgbClr val="FFFFFF"/>
                  </a:solidFill>
                  <a:sym typeface="Verdana" panose="020B0604030504040204" pitchFamily="34" charset="0"/>
                </a:rPr>
                <a:t> un </a:t>
              </a:r>
              <a:r>
                <a:rPr lang="en-US" altLang="en-US" sz="2000" err="1">
                  <a:solidFill>
                    <a:srgbClr val="FFFFFF"/>
                  </a:solidFill>
                  <a:sym typeface="Verdana" panose="020B0604030504040204" pitchFamily="34" charset="0"/>
                </a:rPr>
                <a:t>rôle</a:t>
              </a:r>
              <a:r>
                <a:rPr lang="en-US" altLang="en-US" sz="2000">
                  <a:solidFill>
                    <a:srgbClr val="FFFFFF"/>
                  </a:solidFill>
                  <a:sym typeface="Verdana" panose="020B0604030504040204" pitchFamily="34" charset="0"/>
                </a:rPr>
                <a:t> </a:t>
              </a:r>
              <a:r>
                <a:rPr lang="en-US" altLang="en-US" sz="2000" err="1">
                  <a:solidFill>
                    <a:srgbClr val="FFFFFF"/>
                  </a:solidFill>
                  <a:sym typeface="Verdana" panose="020B0604030504040204" pitchFamily="34" charset="0"/>
                </a:rPr>
                <a:t>accru</a:t>
              </a:r>
              <a:r>
                <a:rPr lang="en-US" altLang="en-US" sz="2000">
                  <a:solidFill>
                    <a:srgbClr val="FFFFFF"/>
                  </a:solidFill>
                  <a:sym typeface="Verdana" panose="020B0604030504040204" pitchFamily="34" charset="0"/>
                </a:rPr>
                <a:t> pour les AL</a:t>
              </a:r>
            </a:p>
          </p:txBody>
        </p:sp>
        <p:sp>
          <p:nvSpPr>
            <p:cNvPr id="11" name="Shape 434">
              <a:extLst>
                <a:ext uri="{FF2B5EF4-FFF2-40B4-BE49-F238E27FC236}">
                  <a16:creationId xmlns:a16="http://schemas.microsoft.com/office/drawing/2014/main" id="{7EABBBB0-4B4E-1342-BEFA-EBE4EE0421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52787" y="14704"/>
              <a:ext cx="1213446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" name="Shape 435">
              <a:extLst>
                <a:ext uri="{FF2B5EF4-FFF2-40B4-BE49-F238E27FC236}">
                  <a16:creationId xmlns:a16="http://schemas.microsoft.com/office/drawing/2014/main" id="{8D15ADBE-1F15-0E48-A56A-2F5A2C9115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85632" y="-39845"/>
              <a:ext cx="1153255" cy="12272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4275" tIns="34275" rIns="34275" bIns="3427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313"/>
                </a:spcAft>
                <a:buSzPct val="25000"/>
              </a:pPr>
              <a:r>
                <a:rPr lang="en-US" altLang="en-US" sz="2000">
                  <a:solidFill>
                    <a:srgbClr val="FFFFFF"/>
                  </a:solidFill>
                  <a:sym typeface="Verdana" panose="020B0604030504040204" pitchFamily="34" charset="0"/>
                </a:rPr>
                <a:t>Politique </a:t>
              </a:r>
              <a:r>
                <a:rPr lang="en-US" altLang="en-US" sz="2000" err="1">
                  <a:solidFill>
                    <a:srgbClr val="FFFFFF"/>
                  </a:solidFill>
                  <a:sym typeface="Verdana" panose="020B0604030504040204" pitchFamily="34" charset="0"/>
                </a:rPr>
                <a:t>nationale</a:t>
              </a:r>
              <a:r>
                <a:rPr lang="en-US" altLang="en-US" sz="2000">
                  <a:solidFill>
                    <a:srgbClr val="FFFFFF"/>
                  </a:solidFill>
                  <a:sym typeface="Verdana" panose="020B0604030504040204" pitchFamily="34" charset="0"/>
                </a:rPr>
                <a:t> de </a:t>
              </a:r>
              <a:r>
                <a:rPr lang="en-US" altLang="en-US" sz="2000" b="1">
                  <a:solidFill>
                    <a:srgbClr val="FFFF00"/>
                  </a:solidFill>
                  <a:sym typeface="Verdana" panose="020B0604030504040204" pitchFamily="34" charset="0"/>
                </a:rPr>
                <a:t> DEVELOPPEMENT RURAL </a:t>
              </a:r>
              <a:r>
                <a:rPr lang="en-US" altLang="en-US" sz="2000" err="1">
                  <a:solidFill>
                    <a:srgbClr val="FFFFFF"/>
                  </a:solidFill>
                  <a:sym typeface="Verdana" panose="020B0604030504040204" pitchFamily="34" charset="0"/>
                </a:rPr>
                <a:t>appuyant</a:t>
              </a:r>
              <a:r>
                <a:rPr lang="en-US" altLang="en-US" sz="2000">
                  <a:solidFill>
                    <a:srgbClr val="FFFFFF"/>
                  </a:solidFill>
                  <a:sym typeface="Verdana" panose="020B0604030504040204" pitchFamily="34" charset="0"/>
                </a:rPr>
                <a:t> le </a:t>
              </a:r>
              <a:r>
                <a:rPr lang="en-US" altLang="en-US" sz="2000" err="1">
                  <a:solidFill>
                    <a:srgbClr val="FFFFFF"/>
                  </a:solidFill>
                  <a:sym typeface="Verdana" panose="020B0604030504040204" pitchFamily="34" charset="0"/>
                </a:rPr>
                <a:t>rôle</a:t>
              </a:r>
              <a:r>
                <a:rPr lang="en-US" altLang="en-US" sz="2000">
                  <a:solidFill>
                    <a:srgbClr val="FFFFFF"/>
                  </a:solidFill>
                  <a:sym typeface="Verdana" panose="020B0604030504040204" pitchFamily="34" charset="0"/>
                </a:rPr>
                <a:t> des AL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9A39312-AAAD-BF49-B95C-F60EE5E6FB33}"/>
              </a:ext>
            </a:extLst>
          </p:cNvPr>
          <p:cNvSpPr/>
          <p:nvPr/>
        </p:nvSpPr>
        <p:spPr>
          <a:xfrm>
            <a:off x="625091" y="260648"/>
            <a:ext cx="20521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rgbClr val="FFFF00"/>
                </a:solidFill>
              </a:rPr>
              <a:t>Le menu:</a:t>
            </a:r>
            <a:endParaRPr lang="fr-FR" sz="2800"/>
          </a:p>
        </p:txBody>
      </p:sp>
      <p:pic>
        <p:nvPicPr>
          <p:cNvPr id="4100" name="Picture 4" descr="LEGO Blue Brick 2 x 3 (3002) | Brick Owl - LEGO Marketplace">
            <a:extLst>
              <a:ext uri="{FF2B5EF4-FFF2-40B4-BE49-F238E27FC236}">
                <a16:creationId xmlns:a16="http://schemas.microsoft.com/office/drawing/2014/main" id="{77308CE4-C25D-EA4A-8156-93BD7EBC4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39" y="1070024"/>
            <a:ext cx="1800133" cy="180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637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9EFA6-DEA5-0640-9CE4-E8409A6EB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132235"/>
            <a:ext cx="8712968" cy="3961061"/>
          </a:xfrm>
        </p:spPr>
        <p:txBody>
          <a:bodyPr/>
          <a:lstStyle/>
          <a:p>
            <a:r>
              <a:rPr lang="en-US" b="1" i="0"/>
              <a:t>Institutions et capacités infranationales renforcées</a:t>
            </a:r>
            <a:r>
              <a:rPr lang="en-US" i="0"/>
              <a:t>:</a:t>
            </a:r>
          </a:p>
          <a:p>
            <a:endParaRPr lang="en-US" i="0"/>
          </a:p>
          <a:p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5DB4FD-AFA6-FA4C-8284-7EC27CD4A67E}"/>
              </a:ext>
            </a:extLst>
          </p:cNvPr>
          <p:cNvSpPr/>
          <p:nvPr/>
        </p:nvSpPr>
        <p:spPr bwMode="auto">
          <a:xfrm>
            <a:off x="457200" y="3645024"/>
            <a:ext cx="109046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grpSp>
        <p:nvGrpSpPr>
          <p:cNvPr id="13" name="Shape 440">
            <a:extLst>
              <a:ext uri="{FF2B5EF4-FFF2-40B4-BE49-F238E27FC236}">
                <a16:creationId xmlns:a16="http://schemas.microsoft.com/office/drawing/2014/main" id="{D7A4F0DF-63B1-BD46-A545-ADDA41253FBD}"/>
              </a:ext>
            </a:extLst>
          </p:cNvPr>
          <p:cNvGrpSpPr>
            <a:grpSpLocks/>
          </p:cNvGrpSpPr>
          <p:nvPr/>
        </p:nvGrpSpPr>
        <p:grpSpPr bwMode="auto">
          <a:xfrm>
            <a:off x="685816" y="2996952"/>
            <a:ext cx="8000982" cy="3096344"/>
            <a:chOff x="-7389" y="0"/>
            <a:chExt cx="3664463" cy="1292999"/>
          </a:xfrm>
        </p:grpSpPr>
        <p:sp>
          <p:nvSpPr>
            <p:cNvPr id="14" name="Shape 441">
              <a:extLst>
                <a:ext uri="{FF2B5EF4-FFF2-40B4-BE49-F238E27FC236}">
                  <a16:creationId xmlns:a16="http://schemas.microsoft.com/office/drawing/2014/main" id="{DB3AFA76-E264-6741-8937-C9B150C7B1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61" y="0"/>
              <a:ext cx="1049100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Shape 442">
              <a:extLst>
                <a:ext uri="{FF2B5EF4-FFF2-40B4-BE49-F238E27FC236}">
                  <a16:creationId xmlns:a16="http://schemas.microsoft.com/office/drawing/2014/main" id="{D2A8341D-C812-7843-8C45-E912F37DC7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389" y="0"/>
              <a:ext cx="1116298" cy="1231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350"/>
                </a:spcAft>
                <a:buSzPct val="25000"/>
              </a:pPr>
              <a:r>
                <a:rPr lang="fr-FR" altLang="en-US" sz="1800">
                  <a:solidFill>
                    <a:srgbClr val="FFFFFF"/>
                  </a:solidFill>
                  <a:sym typeface="Verdana" panose="020B0604030504040204" pitchFamily="34" charset="0"/>
                </a:rPr>
                <a:t>Contexte propice à la </a:t>
              </a:r>
              <a:r>
                <a:rPr lang="fr-FR" altLang="en-US" sz="1800" b="1">
                  <a:solidFill>
                    <a:srgbClr val="FFFF00"/>
                  </a:solidFill>
                  <a:sym typeface="Verdana" panose="020B0604030504040204" pitchFamily="34" charset="0"/>
                </a:rPr>
                <a:t>coopération inter-gouvernementale  </a:t>
              </a:r>
            </a:p>
          </p:txBody>
        </p:sp>
        <p:sp>
          <p:nvSpPr>
            <p:cNvPr id="16" name="Shape 443">
              <a:extLst>
                <a:ext uri="{FF2B5EF4-FFF2-40B4-BE49-F238E27FC236}">
                  <a16:creationId xmlns:a16="http://schemas.microsoft.com/office/drawing/2014/main" id="{45478660-9EC7-2C44-93C9-AFDD942624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7083" y="0"/>
              <a:ext cx="1116299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" name="Shape 444">
              <a:extLst>
                <a:ext uri="{FF2B5EF4-FFF2-40B4-BE49-F238E27FC236}">
                  <a16:creationId xmlns:a16="http://schemas.microsoft.com/office/drawing/2014/main" id="{465C5157-84C8-914A-9BF4-E76C461C39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4046" y="32682"/>
              <a:ext cx="1049100" cy="122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350"/>
                </a:spcAft>
                <a:buSzPct val="25000"/>
              </a:pPr>
              <a:r>
                <a:rPr lang="en-US" altLang="en-US" sz="1800" b="1">
                  <a:solidFill>
                    <a:srgbClr val="FFFF00"/>
                  </a:solidFill>
                  <a:sym typeface="Verdana" panose="020B0604030504040204" pitchFamily="34" charset="0"/>
                </a:rPr>
                <a:t>Leadership des AL </a:t>
              </a:r>
              <a:r>
                <a:rPr lang="en-US" altLang="en-US" sz="1800">
                  <a:solidFill>
                    <a:srgbClr val="FFFFFF"/>
                  </a:solidFill>
                  <a:sym typeface="Verdana" panose="020B0604030504040204" pitchFamily="34" charset="0"/>
                </a:rPr>
                <a:t>et développement des</a:t>
              </a:r>
              <a:r>
                <a:rPr lang="en-US" altLang="en-US" sz="1800" b="1">
                  <a:solidFill>
                    <a:srgbClr val="FFFFFF"/>
                  </a:solidFill>
                  <a:sym typeface="Verdana" panose="020B0604030504040204" pitchFamily="34" charset="0"/>
                </a:rPr>
                <a:t> </a:t>
              </a:r>
              <a:r>
                <a:rPr lang="en-US" altLang="en-US" sz="1800">
                  <a:solidFill>
                    <a:srgbClr val="FFFFFF"/>
                  </a:solidFill>
                  <a:sym typeface="Verdana" panose="020B0604030504040204" pitchFamily="34" charset="0"/>
                </a:rPr>
                <a:t>capacités administratives</a:t>
              </a:r>
            </a:p>
          </p:txBody>
        </p:sp>
        <p:sp>
          <p:nvSpPr>
            <p:cNvPr id="18" name="Shape 445">
              <a:extLst>
                <a:ext uri="{FF2B5EF4-FFF2-40B4-BE49-F238E27FC236}">
                  <a16:creationId xmlns:a16="http://schemas.microsoft.com/office/drawing/2014/main" id="{B1F45B24-7789-5B40-AF1A-CA1BC3C26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0775" y="0"/>
              <a:ext cx="1116299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" name="Shape 446">
              <a:extLst>
                <a:ext uri="{FF2B5EF4-FFF2-40B4-BE49-F238E27FC236}">
                  <a16:creationId xmlns:a16="http://schemas.microsoft.com/office/drawing/2014/main" id="{980F9446-D3D6-C145-967A-60E5DDE3F2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73467" y="32692"/>
              <a:ext cx="1050900" cy="1227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8100" tIns="38100" rIns="38100" bIns="38100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350"/>
                </a:spcAft>
                <a:buSzPct val="25000"/>
              </a:pPr>
              <a:r>
                <a:rPr lang="en-US" altLang="en-US" sz="1800" b="1" dirty="0" err="1">
                  <a:solidFill>
                    <a:srgbClr val="FFFF00"/>
                  </a:solidFill>
                  <a:sym typeface="Verdana" panose="020B0604030504040204" pitchFamily="34" charset="0"/>
                </a:rPr>
                <a:t>Citoyenneté</a:t>
              </a:r>
              <a:r>
                <a:rPr lang="en-US" altLang="en-US" sz="1800" b="1" dirty="0">
                  <a:solidFill>
                    <a:srgbClr val="FFFF00"/>
                  </a:solidFill>
                  <a:sym typeface="Verdana" panose="020B0604030504040204" pitchFamily="34" charset="0"/>
                </a:rPr>
                <a:t> active</a:t>
              </a:r>
            </a:p>
            <a:p>
              <a:pPr algn="ctr" eaLnBrk="1" hangingPunct="1">
                <a:lnSpc>
                  <a:spcPct val="90000"/>
                </a:lnSpc>
                <a:spcAft>
                  <a:spcPts val="350"/>
                </a:spcAft>
                <a:buSzPct val="25000"/>
              </a:pPr>
              <a:r>
                <a:rPr lang="en-US" altLang="en-US" sz="1800" dirty="0">
                  <a:solidFill>
                    <a:srgbClr val="FFFFFF"/>
                  </a:solidFill>
                  <a:sym typeface="Verdana" panose="020B0604030504040204" pitchFamily="34" charset="0"/>
                </a:rPr>
                <a:t> et </a:t>
              </a:r>
              <a:r>
                <a:rPr lang="en-US" altLang="en-US" sz="1800" dirty="0" err="1">
                  <a:solidFill>
                    <a:srgbClr val="FFFFFF"/>
                  </a:solidFill>
                  <a:sym typeface="Verdana" panose="020B0604030504040204" pitchFamily="34" charset="0"/>
                </a:rPr>
                <a:t>partenariats</a:t>
              </a:r>
              <a:r>
                <a:rPr lang="en-US" altLang="en-US" sz="1800" dirty="0">
                  <a:solidFill>
                    <a:srgbClr val="FFFFFF"/>
                  </a:solidFill>
                  <a:sym typeface="Verdana" panose="020B0604030504040204" pitchFamily="34" charset="0"/>
                </a:rPr>
                <a:t> publics-</a:t>
              </a:r>
              <a:r>
                <a:rPr lang="en-US" altLang="en-US" sz="1800" dirty="0" err="1">
                  <a:solidFill>
                    <a:srgbClr val="FFFFFF"/>
                  </a:solidFill>
                  <a:sym typeface="Verdana" panose="020B0604030504040204" pitchFamily="34" charset="0"/>
                </a:rPr>
                <a:t>privés</a:t>
              </a:r>
              <a:endParaRPr lang="en-US" altLang="en-US" sz="1800" dirty="0">
                <a:solidFill>
                  <a:srgbClr val="FFFFFF"/>
                </a:solidFill>
                <a:sym typeface="Verdana" panose="020B0604030504040204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988DC8BC-E3B1-0F40-8B95-D1BD8E51EDAD}"/>
              </a:ext>
            </a:extLst>
          </p:cNvPr>
          <p:cNvSpPr/>
          <p:nvPr/>
        </p:nvSpPr>
        <p:spPr>
          <a:xfrm>
            <a:off x="625091" y="260648"/>
            <a:ext cx="20521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rgbClr val="FFFF00"/>
                </a:solidFill>
              </a:rPr>
              <a:t>Le menu:</a:t>
            </a:r>
            <a:endParaRPr lang="fr-FR" sz="280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BB18886A-8A23-954D-B7D0-027C6A2CE907}"/>
              </a:ext>
            </a:extLst>
          </p:cNvPr>
          <p:cNvSpPr txBox="1">
            <a:spLocks/>
          </p:cNvSpPr>
          <p:nvPr/>
        </p:nvSpPr>
        <p:spPr bwMode="auto">
          <a:xfrm>
            <a:off x="107504" y="1370581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fr-FR" kern="0"/>
              <a:t>Composante (2) :</a:t>
            </a:r>
          </a:p>
        </p:txBody>
      </p:sp>
      <p:pic>
        <p:nvPicPr>
          <p:cNvPr id="5122" name="Picture 2" descr="Lego Png - Lego Block Transparent Background, Png Download - kindpng">
            <a:extLst>
              <a:ext uri="{FF2B5EF4-FFF2-40B4-BE49-F238E27FC236}">
                <a16:creationId xmlns:a16="http://schemas.microsoft.com/office/drawing/2014/main" id="{E2ED64A6-6FFB-CB4E-BBF8-695049862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728" y="976856"/>
            <a:ext cx="2123728" cy="121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470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19EFA6-DEA5-0640-9CE4-E8409A6EB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96" y="2132235"/>
            <a:ext cx="9001000" cy="3529013"/>
          </a:xfrm>
        </p:spPr>
        <p:txBody>
          <a:bodyPr/>
          <a:lstStyle/>
          <a:p>
            <a:r>
              <a:rPr lang="en-US" b="1" i="0"/>
              <a:t>Système de gestion </a:t>
            </a:r>
            <a:r>
              <a:rPr lang="en-US" i="0"/>
              <a:t>du développement local </a:t>
            </a:r>
            <a:endParaRPr lang="en-US" b="1" i="0"/>
          </a:p>
          <a:p>
            <a:endParaRPr lang="en-US" i="0"/>
          </a:p>
          <a:p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5DB4FD-AFA6-FA4C-8284-7EC27CD4A67E}"/>
              </a:ext>
            </a:extLst>
          </p:cNvPr>
          <p:cNvSpPr/>
          <p:nvPr/>
        </p:nvSpPr>
        <p:spPr bwMode="auto">
          <a:xfrm>
            <a:off x="457200" y="3645024"/>
            <a:ext cx="1090464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grpSp>
        <p:nvGrpSpPr>
          <p:cNvPr id="20" name="Shape 419">
            <a:extLst>
              <a:ext uri="{FF2B5EF4-FFF2-40B4-BE49-F238E27FC236}">
                <a16:creationId xmlns:a16="http://schemas.microsoft.com/office/drawing/2014/main" id="{3141B943-53F4-2242-93AE-5E2DA713BC40}"/>
              </a:ext>
            </a:extLst>
          </p:cNvPr>
          <p:cNvGrpSpPr>
            <a:grpSpLocks/>
          </p:cNvGrpSpPr>
          <p:nvPr/>
        </p:nvGrpSpPr>
        <p:grpSpPr bwMode="auto">
          <a:xfrm>
            <a:off x="251521" y="2780928"/>
            <a:ext cx="8856983" cy="3528392"/>
            <a:chOff x="7" y="-82503"/>
            <a:chExt cx="6587160" cy="1375502"/>
          </a:xfrm>
        </p:grpSpPr>
        <p:sp>
          <p:nvSpPr>
            <p:cNvPr id="21" name="Shape 420">
              <a:extLst>
                <a:ext uri="{FF2B5EF4-FFF2-40B4-BE49-F238E27FC236}">
                  <a16:creationId xmlns:a16="http://schemas.microsoft.com/office/drawing/2014/main" id="{E75AABF6-9992-CB41-B094-9C4DF11A69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" y="0"/>
              <a:ext cx="1484464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 w="9525">
              <a:solidFill>
                <a:srgbClr val="BDDEFF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" name="Shape 422">
              <a:extLst>
                <a:ext uri="{FF2B5EF4-FFF2-40B4-BE49-F238E27FC236}">
                  <a16:creationId xmlns:a16="http://schemas.microsoft.com/office/drawing/2014/main" id="{7FB3BB32-5480-614A-8D56-B3163A924C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0746" y="0"/>
              <a:ext cx="1469699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" name="Shape 423">
              <a:extLst>
                <a:ext uri="{FF2B5EF4-FFF2-40B4-BE49-F238E27FC236}">
                  <a16:creationId xmlns:a16="http://schemas.microsoft.com/office/drawing/2014/main" id="{A59A8F3E-992C-CD48-8ADE-EF7A54C2B4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7823" y="0"/>
              <a:ext cx="1393799" cy="1217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00" tIns="45700" rIns="45700" bIns="45700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Aft>
                  <a:spcPts val="425"/>
                </a:spcAft>
                <a:buSzPct val="25000"/>
              </a:pPr>
              <a:r>
                <a:rPr lang="en-US" altLang="en-US" sz="1800" b="1" dirty="0" err="1">
                  <a:solidFill>
                    <a:srgbClr val="FFFF00"/>
                  </a:solidFill>
                  <a:sym typeface="Verdana" panose="020B0604030504040204" pitchFamily="34" charset="0"/>
                </a:rPr>
                <a:t>Systèmes</a:t>
              </a:r>
              <a:r>
                <a:rPr lang="en-US" altLang="en-US" sz="1800" b="1" dirty="0">
                  <a:solidFill>
                    <a:srgbClr val="FFFF00"/>
                  </a:solidFill>
                  <a:sym typeface="Verdana" panose="020B0604030504040204" pitchFamily="34" charset="0"/>
                </a:rPr>
                <a:t> de planification </a:t>
              </a:r>
              <a:r>
                <a:rPr lang="en-US" altLang="en-US" sz="1800" dirty="0">
                  <a:solidFill>
                    <a:srgbClr val="FFFFFF"/>
                  </a:solidFill>
                  <a:sym typeface="Verdana" panose="020B0604030504040204" pitchFamily="34" charset="0"/>
                </a:rPr>
                <a:t>du </a:t>
              </a:r>
              <a:r>
                <a:rPr lang="en-US" altLang="en-US" sz="1800" dirty="0" err="1">
                  <a:solidFill>
                    <a:srgbClr val="FFFFFF"/>
                  </a:solidFill>
                  <a:sym typeface="Verdana" panose="020B0604030504040204" pitchFamily="34" charset="0"/>
                </a:rPr>
                <a:t>développement</a:t>
              </a:r>
              <a:r>
                <a:rPr lang="en-US" altLang="en-US" sz="1800" dirty="0">
                  <a:solidFill>
                    <a:srgbClr val="FFFFFF"/>
                  </a:solidFill>
                  <a:sym typeface="Verdana" panose="020B0604030504040204" pitchFamily="34" charset="0"/>
                </a:rPr>
                <a:t> local </a:t>
              </a:r>
              <a:r>
                <a:rPr lang="en-US" altLang="en-US" sz="1800" dirty="0" err="1">
                  <a:solidFill>
                    <a:srgbClr val="FFFFFF"/>
                  </a:solidFill>
                  <a:sym typeface="Verdana" panose="020B0604030504040204" pitchFamily="34" charset="0"/>
                </a:rPr>
                <a:t>améliorés</a:t>
              </a:r>
              <a:r>
                <a:rPr lang="en-US" altLang="en-US" sz="1800" dirty="0">
                  <a:solidFill>
                    <a:srgbClr val="FFFFFF"/>
                  </a:solidFill>
                  <a:sym typeface="Verdana" panose="020B0604030504040204" pitchFamily="34" charset="0"/>
                </a:rPr>
                <a:t> </a:t>
              </a:r>
              <a:endParaRPr lang="en-US" altLang="en-US" sz="1800" b="1" dirty="0">
                <a:solidFill>
                  <a:srgbClr val="FFFF00"/>
                </a:solidFill>
                <a:sym typeface="Verdana" panose="020B0604030504040204" pitchFamily="34" charset="0"/>
              </a:endParaRPr>
            </a:p>
          </p:txBody>
        </p:sp>
        <p:sp>
          <p:nvSpPr>
            <p:cNvPr id="25" name="Shape 424">
              <a:extLst>
                <a:ext uri="{FF2B5EF4-FFF2-40B4-BE49-F238E27FC236}">
                  <a16:creationId xmlns:a16="http://schemas.microsoft.com/office/drawing/2014/main" id="{489D8B21-618B-7B47-9EFA-E2458B9B29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6833" y="0"/>
              <a:ext cx="1812723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" name="Shape 426">
              <a:extLst>
                <a:ext uri="{FF2B5EF4-FFF2-40B4-BE49-F238E27FC236}">
                  <a16:creationId xmlns:a16="http://schemas.microsoft.com/office/drawing/2014/main" id="{691DFE25-BFF9-0E41-B960-2FE9025EB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3914" y="0"/>
              <a:ext cx="1523253" cy="1292999"/>
            </a:xfrm>
            <a:prstGeom prst="roundRect">
              <a:avLst>
                <a:gd name="adj" fmla="val 10000"/>
              </a:avLst>
            </a:prstGeom>
            <a:solidFill>
              <a:srgbClr val="165AA2"/>
            </a:solidFill>
            <a:ln w="9525">
              <a:solidFill>
                <a:srgbClr val="BDDEFF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" name="Shape 427">
              <a:extLst>
                <a:ext uri="{FF2B5EF4-FFF2-40B4-BE49-F238E27FC236}">
                  <a16:creationId xmlns:a16="http://schemas.microsoft.com/office/drawing/2014/main" id="{E7DB765D-9084-1549-BD00-50E6DBCB48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1864" y="-82503"/>
              <a:ext cx="1393799" cy="1217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00" tIns="45700" rIns="45700" bIns="45700" anchor="ctr"/>
            <a:lstStyle>
              <a:lvl1pPr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rgbClr val="0F5494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fr-FR" sz="1800" i="0" u="none" strike="noStrike" baseline="0">
                  <a:solidFill>
                    <a:srgbClr val="FFFFFF"/>
                  </a:solidFill>
                  <a:latin typeface="+mj-lt"/>
                </a:rPr>
                <a:t>Meilleures</a:t>
              </a:r>
            </a:p>
            <a:p>
              <a:pPr algn="ctr"/>
              <a:r>
                <a:rPr lang="fr-FR" sz="1800" i="0" u="none" strike="noStrike" baseline="0">
                  <a:solidFill>
                    <a:srgbClr val="FFFFFF"/>
                  </a:solidFill>
                  <a:latin typeface="+mj-lt"/>
                </a:rPr>
                <a:t>institutions</a:t>
              </a:r>
            </a:p>
            <a:p>
              <a:pPr algn="ctr"/>
              <a:r>
                <a:rPr lang="fr-FR" sz="1800" i="0" u="none" strike="noStrike" baseline="0">
                  <a:solidFill>
                    <a:srgbClr val="FFFFFF"/>
                  </a:solidFill>
                  <a:latin typeface="+mj-lt"/>
                </a:rPr>
                <a:t>et capacités</a:t>
              </a:r>
            </a:p>
            <a:p>
              <a:pPr algn="ctr"/>
              <a:r>
                <a:rPr lang="fr-FR" sz="1800" i="0" u="none" strike="noStrike" baseline="0">
                  <a:solidFill>
                    <a:srgbClr val="FFFFFF"/>
                  </a:solidFill>
                  <a:latin typeface="+mj-lt"/>
                </a:rPr>
                <a:t>pour la </a:t>
              </a:r>
              <a:r>
                <a:rPr lang="fr-FR" sz="1800" b="1" i="0" u="none" strike="noStrike" baseline="0">
                  <a:solidFill>
                    <a:srgbClr val="FFFF00"/>
                  </a:solidFill>
                  <a:latin typeface="+mj-lt"/>
                </a:rPr>
                <a:t>mise</a:t>
              </a:r>
            </a:p>
            <a:p>
              <a:pPr algn="ctr"/>
              <a:r>
                <a:rPr lang="fr-FR" sz="1800" b="1" i="0" u="none" strike="noStrike" baseline="0">
                  <a:solidFill>
                    <a:srgbClr val="FFFF00"/>
                  </a:solidFill>
                  <a:latin typeface="+mj-lt"/>
                </a:rPr>
                <a:t>en oeuvre </a:t>
              </a:r>
              <a:r>
                <a:rPr lang="fr-FR" sz="1800" i="0" u="none" strike="noStrike" baseline="0">
                  <a:solidFill>
                    <a:srgbClr val="FFFFFF"/>
                  </a:solidFill>
                  <a:latin typeface="+mj-lt"/>
                </a:rPr>
                <a:t>du</a:t>
              </a:r>
            </a:p>
            <a:p>
              <a:pPr algn="ctr"/>
              <a:r>
                <a:rPr lang="fr-FR" sz="1800" i="0" u="none" strike="noStrike" baseline="0">
                  <a:solidFill>
                    <a:srgbClr val="FFFFFF"/>
                  </a:solidFill>
                  <a:latin typeface="+mj-lt"/>
                </a:rPr>
                <a:t>développement</a:t>
              </a:r>
            </a:p>
            <a:p>
              <a:pPr algn="ctr"/>
              <a:r>
                <a:rPr lang="fr-FR" sz="1800" i="0" u="none" strike="noStrike" baseline="0">
                  <a:solidFill>
                    <a:srgbClr val="FFFFFF"/>
                  </a:solidFill>
                  <a:latin typeface="+mj-lt"/>
                </a:rPr>
                <a:t>local </a:t>
              </a:r>
              <a:endParaRPr lang="en-US" altLang="en-US" sz="1550">
                <a:solidFill>
                  <a:srgbClr val="FFFF00"/>
                </a:solidFill>
                <a:latin typeface="+mj-lt"/>
                <a:sym typeface="Verdana" panose="020B0604030504040204" pitchFamily="34" charset="0"/>
              </a:endParaRPr>
            </a:p>
          </p:txBody>
        </p:sp>
      </p:grpSp>
      <p:sp>
        <p:nvSpPr>
          <p:cNvPr id="38" name="Shape 421">
            <a:extLst>
              <a:ext uri="{FF2B5EF4-FFF2-40B4-BE49-F238E27FC236}">
                <a16:creationId xmlns:a16="http://schemas.microsoft.com/office/drawing/2014/main" id="{FC5D881B-3885-7648-95C8-599BCEC70A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358" y="2772161"/>
            <a:ext cx="1894148" cy="312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00" tIns="45700" rIns="45700" bIns="45700" anchor="ctr"/>
          <a:lstStyle>
            <a:lvl1pPr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fr-FR" sz="1800" b="1" i="0" u="none" strike="noStrike" baseline="0">
                <a:solidFill>
                  <a:srgbClr val="FFFF00"/>
                </a:solidFill>
                <a:latin typeface="+mj-lt"/>
              </a:rPr>
              <a:t>Champ élargi</a:t>
            </a:r>
            <a:endParaRPr lang="en-US" sz="1800" b="1">
              <a:solidFill>
                <a:schemeClr val="bg1"/>
              </a:solidFill>
              <a:latin typeface="+mj-lt"/>
              <a:sym typeface="Verdana" panose="020B0604030504040204" pitchFamily="34" charset="0"/>
            </a:endParaRPr>
          </a:p>
          <a:p>
            <a:r>
              <a:rPr lang="en-US" sz="1800">
                <a:solidFill>
                  <a:schemeClr val="bg1"/>
                </a:solidFill>
                <a:latin typeface="+mj-lt"/>
                <a:sym typeface="Verdana" panose="020B0604030504040204" pitchFamily="34" charset="0"/>
              </a:rPr>
              <a:t>au </a:t>
            </a:r>
            <a:r>
              <a:rPr lang="en-US" sz="1800" err="1">
                <a:solidFill>
                  <a:schemeClr val="bg1"/>
                </a:solidFill>
                <a:latin typeface="+mj-lt"/>
                <a:sym typeface="Verdana" panose="020B0604030504040204" pitchFamily="34" charset="0"/>
              </a:rPr>
              <a:t>delà</a:t>
            </a:r>
            <a:r>
              <a:rPr lang="en-US" sz="1800">
                <a:solidFill>
                  <a:schemeClr val="bg1"/>
                </a:solidFill>
                <a:latin typeface="+mj-lt"/>
                <a:sym typeface="Verdana" panose="020B0604030504040204" pitchFamily="34" charset="0"/>
              </a:rPr>
              <a:t> de la simple </a:t>
            </a:r>
            <a:r>
              <a:rPr lang="en-US" sz="1800" err="1">
                <a:solidFill>
                  <a:schemeClr val="bg1"/>
                </a:solidFill>
                <a:latin typeface="+mj-lt"/>
                <a:sym typeface="Verdana" panose="020B0604030504040204" pitchFamily="34" charset="0"/>
              </a:rPr>
              <a:t>fourniture</a:t>
            </a:r>
            <a:r>
              <a:rPr lang="en-US" sz="1800">
                <a:solidFill>
                  <a:schemeClr val="bg1"/>
                </a:solidFill>
                <a:latin typeface="+mj-lt"/>
                <a:sym typeface="Verdana" panose="020B0604030504040204" pitchFamily="34" charset="0"/>
              </a:rPr>
              <a:t> de services de </a:t>
            </a:r>
            <a:r>
              <a:rPr lang="en-US" altLang="en-US" sz="1800">
                <a:solidFill>
                  <a:srgbClr val="FFFFFF"/>
                </a:solidFill>
                <a:latin typeface="+mj-lt"/>
                <a:sym typeface="Verdana" panose="020B0604030504040204" pitchFamily="34" charset="0"/>
              </a:rPr>
              <a:t>base</a:t>
            </a:r>
          </a:p>
        </p:txBody>
      </p:sp>
      <p:sp>
        <p:nvSpPr>
          <p:cNvPr id="39" name="Shape 425">
            <a:extLst>
              <a:ext uri="{FF2B5EF4-FFF2-40B4-BE49-F238E27FC236}">
                <a16:creationId xmlns:a16="http://schemas.microsoft.com/office/drawing/2014/main" id="{0FAA20A4-FA09-3C4B-A554-616D9B7CF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6472" y="2780928"/>
            <a:ext cx="2437357" cy="312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00" tIns="45700" rIns="45700" bIns="45700" anchor="ctr"/>
          <a:lstStyle>
            <a:lvl1pPr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fr-FR" sz="1800" b="1" i="0" u="none" strike="noStrike" baseline="0">
                <a:solidFill>
                  <a:srgbClr val="FFFF00"/>
                </a:solidFill>
                <a:latin typeface="+mj-lt"/>
              </a:rPr>
              <a:t>Instruments de financement </a:t>
            </a:r>
          </a:p>
          <a:p>
            <a:pPr algn="ctr"/>
            <a:r>
              <a:rPr lang="fr-FR" sz="1800" i="0" u="none" strike="noStrike" baseline="0">
                <a:solidFill>
                  <a:srgbClr val="FFFFFF"/>
                </a:solidFill>
                <a:latin typeface="+mj-lt"/>
              </a:rPr>
              <a:t>diversifiés</a:t>
            </a:r>
          </a:p>
          <a:p>
            <a:pPr algn="ctr"/>
            <a:r>
              <a:rPr lang="fr-FR" sz="1800" i="0" u="none" strike="noStrike" baseline="0">
                <a:solidFill>
                  <a:srgbClr val="FFFFFF"/>
                </a:solidFill>
                <a:latin typeface="+mj-lt"/>
              </a:rPr>
              <a:t>pour le</a:t>
            </a:r>
          </a:p>
          <a:p>
            <a:pPr algn="ctr"/>
            <a:r>
              <a:rPr lang="fr-FR" sz="1800" i="0" u="none" strike="noStrike" baseline="0">
                <a:solidFill>
                  <a:schemeClr val="bg1"/>
                </a:solidFill>
                <a:latin typeface="+mj-lt"/>
              </a:rPr>
              <a:t>développement</a:t>
            </a:r>
          </a:p>
          <a:p>
            <a:pPr algn="ctr"/>
            <a:r>
              <a:rPr lang="fr-FR" sz="1800" i="0" u="none" strike="noStrike" baseline="0">
                <a:solidFill>
                  <a:schemeClr val="bg1"/>
                </a:solidFill>
                <a:latin typeface="+mj-lt"/>
              </a:rPr>
              <a:t>local </a:t>
            </a:r>
            <a:endParaRPr lang="en-US" altLang="en-US" sz="1600">
              <a:solidFill>
                <a:schemeClr val="bg1"/>
              </a:solidFill>
              <a:latin typeface="+mj-lt"/>
              <a:sym typeface="Verdana" panose="020B060403050404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180828F-F822-5746-A481-9EE50B35475D}"/>
              </a:ext>
            </a:extLst>
          </p:cNvPr>
          <p:cNvSpPr/>
          <p:nvPr/>
        </p:nvSpPr>
        <p:spPr>
          <a:xfrm>
            <a:off x="625091" y="260648"/>
            <a:ext cx="20521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rgbClr val="FFFF00"/>
                </a:solidFill>
              </a:rPr>
              <a:t>Le menu:</a:t>
            </a:r>
            <a:endParaRPr lang="fr-FR" sz="280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2578F85-119A-E242-809D-061A978F7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1370581"/>
            <a:ext cx="8229600" cy="936625"/>
          </a:xfrm>
        </p:spPr>
        <p:txBody>
          <a:bodyPr/>
          <a:lstStyle/>
          <a:p>
            <a:r>
              <a:rPr lang="fr-FR"/>
              <a:t>Composante (3) :</a:t>
            </a:r>
          </a:p>
        </p:txBody>
      </p:sp>
      <p:pic>
        <p:nvPicPr>
          <p:cNvPr id="6146" name="Picture 2" descr="2x4 LEGO® Brick (Lime)">
            <a:extLst>
              <a:ext uri="{FF2B5EF4-FFF2-40B4-BE49-F238E27FC236}">
                <a16:creationId xmlns:a16="http://schemas.microsoft.com/office/drawing/2014/main" id="{9A289A0D-E3C9-0F44-84D9-D08CF6A81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734" y="33384"/>
            <a:ext cx="2383266" cy="198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575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909786"/>
              </p:ext>
            </p:extLst>
          </p:nvPr>
        </p:nvGraphicFramePr>
        <p:xfrm>
          <a:off x="107504" y="1700807"/>
          <a:ext cx="8928991" cy="2526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635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rgbClr val="C00000"/>
                          </a:solidFill>
                        </a:rPr>
                        <a:t>Par de meilleurs systèmes de gestion du Développement Local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/>
                    </a:p>
                    <a:p>
                      <a:pPr algn="ctr"/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241715671"/>
              </p:ext>
            </p:extLst>
          </p:nvPr>
        </p:nvGraphicFramePr>
        <p:xfrm>
          <a:off x="247042" y="2235910"/>
          <a:ext cx="8573429" cy="168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8343056"/>
              </p:ext>
            </p:extLst>
          </p:nvPr>
        </p:nvGraphicFramePr>
        <p:xfrm>
          <a:off x="107505" y="4356428"/>
          <a:ext cx="4264518" cy="2312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4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293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C00000"/>
                          </a:solidFill>
                        </a:rPr>
                        <a:t>Avec des politiques nationales de soutien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2019569496"/>
              </p:ext>
            </p:extLst>
          </p:nvPr>
        </p:nvGraphicFramePr>
        <p:xfrm>
          <a:off x="89787" y="4926087"/>
          <a:ext cx="4228527" cy="1633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341226"/>
              </p:ext>
            </p:extLst>
          </p:nvPr>
        </p:nvGraphicFramePr>
        <p:xfrm>
          <a:off x="4499992" y="4365104"/>
          <a:ext cx="4536504" cy="2336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3682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>
                          <a:solidFill>
                            <a:srgbClr val="C00000"/>
                          </a:solidFill>
                        </a:rPr>
                        <a:t>Et de meilleures capacités institutionnelles locales</a:t>
                      </a:r>
                      <a:endParaRPr lang="en-US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Diagram 27"/>
          <p:cNvGraphicFramePr/>
          <p:nvPr>
            <p:extLst>
              <p:ext uri="{D42A27DB-BD31-4B8C-83A1-F6EECF244321}">
                <p14:modId xmlns:p14="http://schemas.microsoft.com/office/powerpoint/2010/main" val="2184373660"/>
              </p:ext>
            </p:extLst>
          </p:nvPr>
        </p:nvGraphicFramePr>
        <p:xfrm>
          <a:off x="4533757" y="4944932"/>
          <a:ext cx="4520456" cy="1619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5234161"/>
              </p:ext>
            </p:extLst>
          </p:nvPr>
        </p:nvGraphicFramePr>
        <p:xfrm>
          <a:off x="179512" y="294005"/>
          <a:ext cx="8784974" cy="1224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2413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rgbClr val="C00000"/>
                          </a:solidFill>
                        </a:rPr>
                        <a:t>Le but du Dévelopment Territorial d’améliorer: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en-US"/>
                    </a:p>
                  </a:txBody>
                  <a:tcPr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Diagram 34"/>
          <p:cNvGraphicFramePr/>
          <p:nvPr>
            <p:extLst>
              <p:ext uri="{D42A27DB-BD31-4B8C-83A1-F6EECF244321}">
                <p14:modId xmlns:p14="http://schemas.microsoft.com/office/powerpoint/2010/main" val="2822244614"/>
              </p:ext>
            </p:extLst>
          </p:nvPr>
        </p:nvGraphicFramePr>
        <p:xfrm>
          <a:off x="1367014" y="370632"/>
          <a:ext cx="6526712" cy="1402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124459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22" grpId="0">
        <p:bldAsOne/>
      </p:bldGraphic>
      <p:bldGraphic spid="28" grpId="0">
        <p:bldAsOne/>
      </p:bldGraphic>
      <p:bldGraphic spid="35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497">
            <a:extLst>
              <a:ext uri="{FF2B5EF4-FFF2-40B4-BE49-F238E27FC236}">
                <a16:creationId xmlns:a16="http://schemas.microsoft.com/office/drawing/2014/main" id="{0B6D9153-7044-4144-BA6B-EC3214BA7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8" y="115888"/>
            <a:ext cx="8931275" cy="649287"/>
          </a:xfrm>
        </p:spPr>
        <p:txBody>
          <a:bodyPr lIns="91425" tIns="45700" rIns="91425" bIns="45700"/>
          <a:lstStyle/>
          <a:p>
            <a:pPr algn="ctr">
              <a:buSzPct val="25000"/>
            </a:pPr>
            <a:br>
              <a:rPr lang="fr-BE" altLang="en-US" sz="2400" b="0">
                <a:solidFill>
                  <a:srgbClr val="FFFFFF"/>
                </a:solidFill>
                <a:sym typeface="Verdana" panose="020B0604030504040204" pitchFamily="34" charset="0"/>
              </a:rPr>
            </a:br>
            <a:br>
              <a:rPr lang="fr-BE" altLang="en-US" sz="2400" b="0">
                <a:solidFill>
                  <a:srgbClr val="FFFFFF"/>
                </a:solidFill>
                <a:sym typeface="Verdana" panose="020B0604030504040204" pitchFamily="34" charset="0"/>
              </a:rPr>
            </a:br>
            <a:endParaRPr lang="fr-BE" altLang="en-US" sz="2400" b="0">
              <a:solidFill>
                <a:srgbClr val="FFFFFF"/>
              </a:solidFill>
              <a:sym typeface="Verdana" panose="020B0604030504040204" pitchFamily="34" charset="0"/>
            </a:endParaRPr>
          </a:p>
        </p:txBody>
      </p:sp>
      <p:sp>
        <p:nvSpPr>
          <p:cNvPr id="17411" name="Shape 498">
            <a:extLst>
              <a:ext uri="{FF2B5EF4-FFF2-40B4-BE49-F238E27FC236}">
                <a16:creationId xmlns:a16="http://schemas.microsoft.com/office/drawing/2014/main" id="{F919E2C3-14D5-9F43-A70D-FA360D29F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5850"/>
            <a:ext cx="457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r>
              <a:rPr lang="fr-BE" altLang="en-US" sz="1200" i="0">
                <a:sym typeface="Verdana" panose="020B0604030504040204" pitchFamily="34" charset="0"/>
              </a:rPr>
              <a:t>.</a:t>
            </a:r>
          </a:p>
        </p:txBody>
      </p:sp>
      <p:sp>
        <p:nvSpPr>
          <p:cNvPr id="501" name="Shape 501">
            <a:extLst>
              <a:ext uri="{FF2B5EF4-FFF2-40B4-BE49-F238E27FC236}">
                <a16:creationId xmlns:a16="http://schemas.microsoft.com/office/drawing/2014/main" id="{A82B01F0-589A-0A48-864C-8CAA2428B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260648"/>
            <a:ext cx="6337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r>
              <a:rPr lang="en-US" altLang="en-US" sz="3200" b="1" i="0" dirty="0">
                <a:solidFill>
                  <a:srgbClr val="FFFF00"/>
                </a:solidFill>
                <a:sym typeface="Verdana" panose="020B0604030504040204" pitchFamily="34" charset="0"/>
              </a:rPr>
              <a:t>Points </a:t>
            </a:r>
            <a:r>
              <a:rPr lang="en-US" altLang="en-US" sz="3200" b="1" i="0" dirty="0" err="1">
                <a:solidFill>
                  <a:srgbClr val="FFFF00"/>
                </a:solidFill>
                <a:sym typeface="Verdana" panose="020B0604030504040204" pitchFamily="34" charset="0"/>
              </a:rPr>
              <a:t>clés</a:t>
            </a:r>
            <a:r>
              <a:rPr lang="en-US" altLang="en-US" sz="3200" b="1" i="0" dirty="0">
                <a:solidFill>
                  <a:srgbClr val="FFFF00"/>
                </a:solidFill>
                <a:sym typeface="Verdana" panose="020B0604030504040204" pitchFamily="34" charset="0"/>
              </a:rPr>
              <a:t> :</a:t>
            </a:r>
          </a:p>
        </p:txBody>
      </p:sp>
      <p:sp>
        <p:nvSpPr>
          <p:cNvPr id="503" name="Shape 503">
            <a:extLst>
              <a:ext uri="{FF2B5EF4-FFF2-40B4-BE49-F238E27FC236}">
                <a16:creationId xmlns:a16="http://schemas.microsoft.com/office/drawing/2014/main" id="{05250273-9A23-8D47-AA4C-63A4F3077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152" y="1816891"/>
            <a:ext cx="4624896" cy="478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57200" indent="-457200" eaLnBrk="1" hangingPunct="1">
              <a:spcBef>
                <a:spcPct val="0"/>
              </a:spcBef>
              <a:buClrTx/>
              <a:buSzPct val="100000"/>
              <a:buFont typeface="+mj-lt"/>
              <a:buAutoNum type="arabicPeriod"/>
            </a:pPr>
            <a:r>
              <a:rPr lang="en-US" sz="2800" b="1" i="0">
                <a:solidFill>
                  <a:srgbClr val="C00000"/>
                </a:solidFill>
              </a:rPr>
              <a:t>L’ATDL s’adapte au contexte </a:t>
            </a:r>
            <a:r>
              <a:rPr lang="en-US" sz="2800" i="0">
                <a:solidFill>
                  <a:srgbClr val="C00000"/>
                </a:solidFill>
              </a:rPr>
              <a:t>et peut ouvrir une voie, même dans des contextes difficiles. </a:t>
            </a:r>
          </a:p>
          <a:p>
            <a:pPr marL="457200" indent="-457200" eaLnBrk="1" hangingPunct="1">
              <a:spcBef>
                <a:spcPct val="0"/>
              </a:spcBef>
              <a:buClrTx/>
              <a:buSzPct val="100000"/>
              <a:buFont typeface="+mj-lt"/>
              <a:buAutoNum type="arabicPeriod"/>
            </a:pPr>
            <a:endParaRPr lang="en-US" sz="1400" b="1" i="0"/>
          </a:p>
          <a:p>
            <a:pPr marL="457200" indent="-457200" eaLnBrk="1" hangingPunct="1">
              <a:spcBef>
                <a:spcPct val="0"/>
              </a:spcBef>
              <a:buClrTx/>
              <a:buSzPct val="100000"/>
              <a:buFont typeface="+mj-lt"/>
              <a:buAutoNum type="arabicPeriod"/>
            </a:pPr>
            <a:endParaRPr lang="en-US" sz="1400" b="1" i="0"/>
          </a:p>
          <a:p>
            <a:pPr marL="457200" indent="-457200" eaLnBrk="1" hangingPunct="1">
              <a:spcBef>
                <a:spcPct val="0"/>
              </a:spcBef>
              <a:buClrTx/>
              <a:buSzPct val="100000"/>
              <a:buFont typeface="+mj-lt"/>
              <a:buAutoNum type="arabicPeriod"/>
            </a:pPr>
            <a:r>
              <a:rPr lang="en-US" sz="2800" i="0"/>
              <a:t>L’ATDL n’est </a:t>
            </a:r>
            <a:r>
              <a:rPr lang="en-US" sz="2800" b="1" i="0"/>
              <a:t>pas un processus linéaire mais itératif.</a:t>
            </a:r>
            <a:endParaRPr lang="fr-FR" sz="2800" b="1" i="0"/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BE" altLang="en-US" sz="2000" i="0">
              <a:sym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en-US" sz="2000" i="0"/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BE" altLang="en-US" sz="2000" i="0">
              <a:solidFill>
                <a:srgbClr val="000000"/>
              </a:solidFill>
              <a:sym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i="0">
              <a:solidFill>
                <a:srgbClr val="000000"/>
              </a:solidFill>
              <a:sym typeface="Verdana" panose="020B0604030504040204" pitchFamily="34" charset="0"/>
            </a:endParaRPr>
          </a:p>
        </p:txBody>
      </p:sp>
      <p:sp>
        <p:nvSpPr>
          <p:cNvPr id="504" name="Shape 504">
            <a:extLst>
              <a:ext uri="{FF2B5EF4-FFF2-40B4-BE49-F238E27FC236}">
                <a16:creationId xmlns:a16="http://schemas.microsoft.com/office/drawing/2014/main" id="{8F3A813B-3B48-3547-B911-9926F42B8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881" y="3075782"/>
            <a:ext cx="712946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b="1" i="0">
              <a:sym typeface="Verdana" panose="020B0604030504040204" pitchFamily="34" charset="0"/>
            </a:endParaRPr>
          </a:p>
        </p:txBody>
      </p:sp>
      <p:pic>
        <p:nvPicPr>
          <p:cNvPr id="7172" name="Picture 4" descr="Collaboration doesn't come in &quot;One Size Fits All&quot; - DEV">
            <a:extLst>
              <a:ext uri="{FF2B5EF4-FFF2-40B4-BE49-F238E27FC236}">
                <a16:creationId xmlns:a16="http://schemas.microsoft.com/office/drawing/2014/main" id="{8669FB9A-8680-924B-9F9C-2AEF58302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766" y="2444194"/>
            <a:ext cx="4624896" cy="2637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764548"/>
      </p:ext>
    </p:extLst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497">
            <a:extLst>
              <a:ext uri="{FF2B5EF4-FFF2-40B4-BE49-F238E27FC236}">
                <a16:creationId xmlns:a16="http://schemas.microsoft.com/office/drawing/2014/main" id="{0B6D9153-7044-4144-BA6B-EC3214BA7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8" y="115888"/>
            <a:ext cx="8931275" cy="649287"/>
          </a:xfrm>
        </p:spPr>
        <p:txBody>
          <a:bodyPr lIns="91425" tIns="45700" rIns="91425" bIns="45700"/>
          <a:lstStyle/>
          <a:p>
            <a:pPr algn="ctr">
              <a:buSzPct val="25000"/>
            </a:pPr>
            <a:br>
              <a:rPr lang="fr-BE" altLang="en-US" sz="2400" b="0">
                <a:solidFill>
                  <a:srgbClr val="FFFFFF"/>
                </a:solidFill>
                <a:sym typeface="Verdana" panose="020B0604030504040204" pitchFamily="34" charset="0"/>
              </a:rPr>
            </a:br>
            <a:br>
              <a:rPr lang="fr-BE" altLang="en-US" sz="2400" b="0">
                <a:solidFill>
                  <a:srgbClr val="FFFFFF"/>
                </a:solidFill>
                <a:sym typeface="Verdana" panose="020B0604030504040204" pitchFamily="34" charset="0"/>
              </a:rPr>
            </a:br>
            <a:endParaRPr lang="fr-BE" altLang="en-US" sz="2400" b="0">
              <a:solidFill>
                <a:srgbClr val="FFFFFF"/>
              </a:solidFill>
              <a:sym typeface="Verdana" panose="020B0604030504040204" pitchFamily="34" charset="0"/>
            </a:endParaRPr>
          </a:p>
        </p:txBody>
      </p:sp>
      <p:sp>
        <p:nvSpPr>
          <p:cNvPr id="17411" name="Shape 498">
            <a:extLst>
              <a:ext uri="{FF2B5EF4-FFF2-40B4-BE49-F238E27FC236}">
                <a16:creationId xmlns:a16="http://schemas.microsoft.com/office/drawing/2014/main" id="{F919E2C3-14D5-9F43-A70D-FA360D29F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5850"/>
            <a:ext cx="457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r>
              <a:rPr lang="fr-BE" altLang="en-US" sz="1200" i="0">
                <a:sym typeface="Verdana" panose="020B0604030504040204" pitchFamily="34" charset="0"/>
              </a:rPr>
              <a:t>.</a:t>
            </a:r>
          </a:p>
        </p:txBody>
      </p:sp>
      <p:sp>
        <p:nvSpPr>
          <p:cNvPr id="501" name="Shape 501">
            <a:extLst>
              <a:ext uri="{FF2B5EF4-FFF2-40B4-BE49-F238E27FC236}">
                <a16:creationId xmlns:a16="http://schemas.microsoft.com/office/drawing/2014/main" id="{A82B01F0-589A-0A48-864C-8CAA2428B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260648"/>
            <a:ext cx="6337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r>
              <a:rPr lang="en-US" altLang="en-US" sz="3200" b="1" i="0">
                <a:solidFill>
                  <a:srgbClr val="FFFF00"/>
                </a:solidFill>
                <a:sym typeface="Verdana" panose="020B0604030504040204" pitchFamily="34" charset="0"/>
              </a:rPr>
              <a:t>Points clés:</a:t>
            </a:r>
          </a:p>
        </p:txBody>
      </p:sp>
      <p:sp>
        <p:nvSpPr>
          <p:cNvPr id="503" name="Shape 503">
            <a:extLst>
              <a:ext uri="{FF2B5EF4-FFF2-40B4-BE49-F238E27FC236}">
                <a16:creationId xmlns:a16="http://schemas.microsoft.com/office/drawing/2014/main" id="{05250273-9A23-8D47-AA4C-63A4F3077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128" y="1415667"/>
            <a:ext cx="3688792" cy="5026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sz="2800" b="1" i="0" dirty="0">
                <a:solidFill>
                  <a:srgbClr val="C00000"/>
                </a:solidFill>
              </a:rPr>
              <a:t>3. </a:t>
            </a:r>
            <a:r>
              <a:rPr lang="en-US" sz="2800" i="0" dirty="0">
                <a:solidFill>
                  <a:srgbClr val="C00000"/>
                </a:solidFill>
              </a:rPr>
              <a:t>L’ATDL </a:t>
            </a:r>
            <a:r>
              <a:rPr lang="en-US" sz="2800" i="0" dirty="0" err="1">
                <a:solidFill>
                  <a:srgbClr val="C00000"/>
                </a:solidFill>
              </a:rPr>
              <a:t>est</a:t>
            </a:r>
            <a:r>
              <a:rPr lang="en-US" sz="2800" i="0" dirty="0">
                <a:solidFill>
                  <a:srgbClr val="C00000"/>
                </a:solidFill>
              </a:rPr>
              <a:t> </a:t>
            </a:r>
            <a:r>
              <a:rPr lang="en-US" sz="2800" i="0" dirty="0" err="1">
                <a:solidFill>
                  <a:srgbClr val="C00000"/>
                </a:solidFill>
              </a:rPr>
              <a:t>conçu</a:t>
            </a:r>
            <a:r>
              <a:rPr lang="en-US" sz="2800" i="0" dirty="0">
                <a:solidFill>
                  <a:srgbClr val="C00000"/>
                </a:solidFill>
              </a:rPr>
              <a:t> pour </a:t>
            </a:r>
            <a:r>
              <a:rPr lang="en-US" sz="2800" i="0" dirty="0" err="1">
                <a:solidFill>
                  <a:srgbClr val="C00000"/>
                </a:solidFill>
              </a:rPr>
              <a:t>avoir</a:t>
            </a:r>
            <a:r>
              <a:rPr lang="en-US" sz="2800" i="0" dirty="0">
                <a:solidFill>
                  <a:srgbClr val="C00000"/>
                </a:solidFill>
              </a:rPr>
              <a:t> </a:t>
            </a:r>
            <a:r>
              <a:rPr lang="en-US" sz="2800" b="1" i="0" dirty="0">
                <a:solidFill>
                  <a:srgbClr val="C00000"/>
                </a:solidFill>
              </a:rPr>
              <a:t>un </a:t>
            </a:r>
            <a:r>
              <a:rPr lang="en-US" sz="2800" b="1" i="0" dirty="0" err="1">
                <a:solidFill>
                  <a:srgbClr val="C00000"/>
                </a:solidFill>
              </a:rPr>
              <a:t>rôle</a:t>
            </a:r>
            <a:r>
              <a:rPr lang="en-US" sz="2800" b="1" i="0" dirty="0">
                <a:solidFill>
                  <a:srgbClr val="C00000"/>
                </a:solidFill>
              </a:rPr>
              <a:t> de </a:t>
            </a:r>
            <a:r>
              <a:rPr lang="en-US" sz="2800" b="1" i="0" dirty="0" err="1">
                <a:solidFill>
                  <a:srgbClr val="C00000"/>
                </a:solidFill>
              </a:rPr>
              <a:t>déclencheur</a:t>
            </a:r>
            <a:r>
              <a:rPr lang="en-US" sz="2800" b="1" i="0" dirty="0">
                <a:solidFill>
                  <a:srgbClr val="C00000"/>
                </a:solidFill>
              </a:rPr>
              <a:t> </a:t>
            </a:r>
            <a:r>
              <a:rPr lang="en-US" sz="2800" i="0" dirty="0">
                <a:solidFill>
                  <a:srgbClr val="C00000"/>
                </a:solidFill>
              </a:rPr>
              <a:t>de </a:t>
            </a:r>
            <a:r>
              <a:rPr lang="en-US" sz="2800" i="0" dirty="0" err="1">
                <a:solidFill>
                  <a:srgbClr val="C00000"/>
                </a:solidFill>
              </a:rPr>
              <a:t>nouvelles</a:t>
            </a:r>
            <a:r>
              <a:rPr lang="en-US" sz="2800" i="0" dirty="0">
                <a:solidFill>
                  <a:srgbClr val="C00000"/>
                </a:solidFill>
              </a:rPr>
              <a:t> pratiques. </a:t>
            </a:r>
          </a:p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endParaRPr lang="en-US" sz="2800" b="1" i="0" dirty="0">
              <a:solidFill>
                <a:srgbClr val="C0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sz="2800" b="1" i="0" dirty="0"/>
              <a:t>4.</a:t>
            </a:r>
            <a:r>
              <a:rPr lang="en-US" sz="2800" b="1" i="0" dirty="0">
                <a:solidFill>
                  <a:srgbClr val="C00000"/>
                </a:solidFill>
              </a:rPr>
              <a:t> </a:t>
            </a:r>
            <a:r>
              <a:rPr lang="en-US" sz="2800" i="0" dirty="0"/>
              <a:t>L’ATDL </a:t>
            </a:r>
            <a:r>
              <a:rPr lang="en-US" sz="2800" i="0" dirty="0" err="1"/>
              <a:t>marche</a:t>
            </a:r>
            <a:r>
              <a:rPr lang="en-US" sz="2800" i="0" dirty="0"/>
              <a:t> </a:t>
            </a:r>
            <a:r>
              <a:rPr lang="en-US" sz="2800" i="0" dirty="0" err="1"/>
              <a:t>mieux</a:t>
            </a:r>
            <a:r>
              <a:rPr lang="en-US" sz="2800" i="0" dirty="0"/>
              <a:t> avec un </a:t>
            </a:r>
            <a:r>
              <a:rPr lang="en-US" sz="2800" i="0" dirty="0" err="1"/>
              <a:t>facilitateur</a:t>
            </a:r>
            <a:r>
              <a:rPr lang="en-US" sz="2800" i="0" dirty="0"/>
              <a:t>: </a:t>
            </a:r>
            <a:r>
              <a:rPr lang="en-US" sz="2800" b="1" i="0" dirty="0"/>
              <a:t>des experts </a:t>
            </a:r>
            <a:r>
              <a:rPr lang="en-US" sz="2800" b="1" i="0" dirty="0" err="1"/>
              <a:t>sont</a:t>
            </a:r>
            <a:r>
              <a:rPr lang="en-US" sz="2800" b="1" i="0" dirty="0"/>
              <a:t> </a:t>
            </a:r>
            <a:r>
              <a:rPr lang="en-US" sz="2800" b="1" i="0" dirty="0" err="1"/>
              <a:t>à</a:t>
            </a:r>
            <a:r>
              <a:rPr lang="en-US" sz="2800" b="1" i="0" dirty="0"/>
              <a:t>  disposition des </a:t>
            </a:r>
            <a:r>
              <a:rPr lang="en-US" sz="2800" b="1" i="0" dirty="0" err="1"/>
              <a:t>Délégations</a:t>
            </a:r>
            <a:r>
              <a:rPr lang="en-US" sz="2800" b="1" i="0" dirty="0"/>
              <a:t> !</a:t>
            </a:r>
          </a:p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endParaRPr lang="en-US" sz="2000" b="1" i="0" dirty="0"/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FR" sz="2000" b="1" i="0" dirty="0"/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BE" altLang="en-US" sz="2000" i="0" dirty="0">
              <a:sym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en-US" sz="2000" i="0" dirty="0"/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BE" altLang="en-US" sz="2000" i="0" dirty="0">
              <a:solidFill>
                <a:srgbClr val="000000"/>
              </a:solidFill>
              <a:sym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i="0" dirty="0">
              <a:solidFill>
                <a:srgbClr val="000000"/>
              </a:solidFill>
              <a:sym typeface="Verdana" panose="020B0604030504040204" pitchFamily="34" charset="0"/>
            </a:endParaRPr>
          </a:p>
        </p:txBody>
      </p:sp>
      <p:sp>
        <p:nvSpPr>
          <p:cNvPr id="504" name="Shape 504">
            <a:extLst>
              <a:ext uri="{FF2B5EF4-FFF2-40B4-BE49-F238E27FC236}">
                <a16:creationId xmlns:a16="http://schemas.microsoft.com/office/drawing/2014/main" id="{8F3A813B-3B48-3547-B911-9926F42B8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881" y="3075782"/>
            <a:ext cx="712946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b="1" i="0">
              <a:sym typeface="Verdana" panose="020B0604030504040204" pitchFamily="34" charset="0"/>
            </a:endParaRPr>
          </a:p>
        </p:txBody>
      </p:sp>
      <p:sp>
        <p:nvSpPr>
          <p:cNvPr id="505" name="Shape 505">
            <a:extLst>
              <a:ext uri="{FF2B5EF4-FFF2-40B4-BE49-F238E27FC236}">
                <a16:creationId xmlns:a16="http://schemas.microsoft.com/office/drawing/2014/main" id="{1A6C8DB8-7147-AB42-8D67-887C4C963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865" y="4190208"/>
            <a:ext cx="72834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i="0">
              <a:solidFill>
                <a:srgbClr val="000000"/>
              </a:solidFill>
              <a:sym typeface="Verdana" panose="020B0604030504040204" pitchFamily="34" charset="0"/>
            </a:endParaRPr>
          </a:p>
        </p:txBody>
      </p:sp>
      <p:pic>
        <p:nvPicPr>
          <p:cNvPr id="8196" name="Picture 4" descr="Search Concept Stock Photo, Picture And Royalty Free Image. Image ...">
            <a:extLst>
              <a:ext uri="{FF2B5EF4-FFF2-40B4-BE49-F238E27FC236}">
                <a16:creationId xmlns:a16="http://schemas.microsoft.com/office/drawing/2014/main" id="{3ED6E9F5-E842-B84F-AC07-1A4146AE8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628800"/>
            <a:ext cx="4656075" cy="407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478658"/>
      </p:ext>
    </p:extLst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497">
            <a:extLst>
              <a:ext uri="{FF2B5EF4-FFF2-40B4-BE49-F238E27FC236}">
                <a16:creationId xmlns:a16="http://schemas.microsoft.com/office/drawing/2014/main" id="{0B6D9153-7044-4144-BA6B-EC3214BA7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8" y="115888"/>
            <a:ext cx="8931275" cy="649287"/>
          </a:xfrm>
        </p:spPr>
        <p:txBody>
          <a:bodyPr lIns="91425" tIns="45700" rIns="91425" bIns="45700"/>
          <a:lstStyle/>
          <a:p>
            <a:pPr algn="ctr">
              <a:buSzPct val="25000"/>
            </a:pPr>
            <a:br>
              <a:rPr lang="fr-BE" altLang="en-US" sz="2400" b="0">
                <a:solidFill>
                  <a:srgbClr val="FFFFFF"/>
                </a:solidFill>
                <a:sym typeface="Verdana" panose="020B0604030504040204" pitchFamily="34" charset="0"/>
              </a:rPr>
            </a:br>
            <a:br>
              <a:rPr lang="fr-BE" altLang="en-US" sz="2400" b="0">
                <a:solidFill>
                  <a:srgbClr val="FFFFFF"/>
                </a:solidFill>
                <a:sym typeface="Verdana" panose="020B0604030504040204" pitchFamily="34" charset="0"/>
              </a:rPr>
            </a:br>
            <a:endParaRPr lang="fr-BE" altLang="en-US" sz="2400" b="0">
              <a:solidFill>
                <a:srgbClr val="FFFFFF"/>
              </a:solidFill>
              <a:sym typeface="Verdana" panose="020B0604030504040204" pitchFamily="34" charset="0"/>
            </a:endParaRPr>
          </a:p>
        </p:txBody>
      </p:sp>
      <p:sp>
        <p:nvSpPr>
          <p:cNvPr id="17411" name="Shape 498">
            <a:extLst>
              <a:ext uri="{FF2B5EF4-FFF2-40B4-BE49-F238E27FC236}">
                <a16:creationId xmlns:a16="http://schemas.microsoft.com/office/drawing/2014/main" id="{F919E2C3-14D5-9F43-A70D-FA360D29F9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6165850"/>
            <a:ext cx="45720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r>
              <a:rPr lang="fr-BE" altLang="en-US" sz="1200" i="0">
                <a:sym typeface="Verdana" panose="020B0604030504040204" pitchFamily="34" charset="0"/>
              </a:rPr>
              <a:t>.</a:t>
            </a:r>
          </a:p>
        </p:txBody>
      </p:sp>
      <p:sp>
        <p:nvSpPr>
          <p:cNvPr id="501" name="Shape 501">
            <a:extLst>
              <a:ext uri="{FF2B5EF4-FFF2-40B4-BE49-F238E27FC236}">
                <a16:creationId xmlns:a16="http://schemas.microsoft.com/office/drawing/2014/main" id="{A82B01F0-589A-0A48-864C-8CAA2428B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260648"/>
            <a:ext cx="6337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r>
              <a:rPr lang="en-US" altLang="en-US" sz="3200" b="1" i="0" dirty="0">
                <a:solidFill>
                  <a:srgbClr val="FFFF00"/>
                </a:solidFill>
                <a:sym typeface="Verdana" panose="020B0604030504040204" pitchFamily="34" charset="0"/>
              </a:rPr>
              <a:t>Points </a:t>
            </a:r>
            <a:r>
              <a:rPr lang="en-US" altLang="en-US" sz="3200" b="1" i="0" dirty="0" err="1">
                <a:solidFill>
                  <a:srgbClr val="FFFF00"/>
                </a:solidFill>
                <a:sym typeface="Verdana" panose="020B0604030504040204" pitchFamily="34" charset="0"/>
              </a:rPr>
              <a:t>clés</a:t>
            </a:r>
            <a:r>
              <a:rPr lang="en-US" altLang="en-US" sz="3200" b="1" i="0" dirty="0">
                <a:solidFill>
                  <a:srgbClr val="FFFF00"/>
                </a:solidFill>
                <a:sym typeface="Verdana" panose="020B0604030504040204" pitchFamily="34" charset="0"/>
              </a:rPr>
              <a:t> :</a:t>
            </a:r>
          </a:p>
        </p:txBody>
      </p:sp>
      <p:sp>
        <p:nvSpPr>
          <p:cNvPr id="503" name="Shape 503">
            <a:extLst>
              <a:ext uri="{FF2B5EF4-FFF2-40B4-BE49-F238E27FC236}">
                <a16:creationId xmlns:a16="http://schemas.microsoft.com/office/drawing/2014/main" id="{05250273-9A23-8D47-AA4C-63A4F30770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525" y="1088380"/>
            <a:ext cx="7858163" cy="3204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457200" indent="-457200" eaLnBrk="1" hangingPunct="1">
              <a:spcBef>
                <a:spcPct val="0"/>
              </a:spcBef>
              <a:buClrTx/>
              <a:buSzPct val="100000"/>
              <a:buFont typeface="+mj-lt"/>
              <a:buAutoNum type="arabicPeriod"/>
            </a:pPr>
            <a:endParaRPr lang="en-US" sz="2800" b="1" i="0" dirty="0"/>
          </a:p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sz="2800" b="1" i="0" dirty="0"/>
              <a:t>5. L’ATDL </a:t>
            </a:r>
            <a:r>
              <a:rPr lang="en-US" sz="2800" b="1" i="0" dirty="0" err="1"/>
              <a:t>prend</a:t>
            </a:r>
            <a:r>
              <a:rPr lang="en-US" sz="2800" b="1" i="0" dirty="0"/>
              <a:t> du temps ! </a:t>
            </a:r>
            <a:r>
              <a:rPr lang="en-US" sz="2800" i="0" dirty="0"/>
              <a:t>Pour </a:t>
            </a:r>
            <a:r>
              <a:rPr lang="en-US" sz="2800" i="0" dirty="0" err="1"/>
              <a:t>établir</a:t>
            </a:r>
            <a:r>
              <a:rPr lang="en-US" sz="2800" i="0" dirty="0"/>
              <a:t> la </a:t>
            </a:r>
            <a:r>
              <a:rPr lang="en-US" sz="2800" i="0" dirty="0" err="1"/>
              <a:t>confiance</a:t>
            </a:r>
            <a:r>
              <a:rPr lang="en-US" sz="2800" i="0" dirty="0"/>
              <a:t> et </a:t>
            </a:r>
            <a:r>
              <a:rPr lang="en-US" sz="2800" i="0" dirty="0" err="1"/>
              <a:t>insuffler</a:t>
            </a:r>
            <a:r>
              <a:rPr lang="en-US" sz="2800" i="0" dirty="0"/>
              <a:t> de nouveaux modes </a:t>
            </a:r>
            <a:r>
              <a:rPr lang="en-US" sz="2800" i="0" dirty="0" err="1"/>
              <a:t>opératoires</a:t>
            </a:r>
            <a:r>
              <a:rPr lang="en-US" sz="2800" i="0" dirty="0"/>
              <a:t> entre les parties </a:t>
            </a:r>
            <a:r>
              <a:rPr lang="en-US" sz="2800" i="0" dirty="0" err="1"/>
              <a:t>prenantes</a:t>
            </a:r>
            <a:r>
              <a:rPr lang="en-US" sz="2800" i="0" dirty="0"/>
              <a:t>: </a:t>
            </a:r>
            <a:r>
              <a:rPr lang="en-US" sz="2800" i="0" dirty="0" err="1"/>
              <a:t>concevoir</a:t>
            </a:r>
            <a:r>
              <a:rPr lang="en-US" sz="2800" i="0" dirty="0"/>
              <a:t> un </a:t>
            </a:r>
            <a:r>
              <a:rPr lang="en-US" sz="2800" i="0" dirty="0" err="1"/>
              <a:t>appui</a:t>
            </a:r>
            <a:r>
              <a:rPr lang="en-US" sz="2800" i="0" dirty="0"/>
              <a:t> au long </a:t>
            </a:r>
            <a:r>
              <a:rPr lang="en-US" sz="2800" i="0" dirty="0" err="1"/>
              <a:t>terme</a:t>
            </a:r>
            <a:r>
              <a:rPr lang="en-US" sz="2800" i="0" dirty="0"/>
              <a:t>.</a:t>
            </a:r>
          </a:p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endParaRPr lang="en-US" sz="2800" b="1" i="0" dirty="0">
              <a:solidFill>
                <a:srgbClr val="C0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Pct val="100000"/>
              <a:buNone/>
            </a:pPr>
            <a:r>
              <a:rPr lang="en-US" sz="2800" b="1" i="0" dirty="0">
                <a:solidFill>
                  <a:srgbClr val="C00000"/>
                </a:solidFill>
              </a:rPr>
              <a:t>7. L’ATDL a </a:t>
            </a:r>
            <a:r>
              <a:rPr lang="en-US" sz="2800" b="1" i="0" dirty="0" err="1">
                <a:solidFill>
                  <a:srgbClr val="C00000"/>
                </a:solidFill>
              </a:rPr>
              <a:t>une</a:t>
            </a:r>
            <a:r>
              <a:rPr lang="en-US" sz="2800" b="1" i="0" dirty="0">
                <a:solidFill>
                  <a:srgbClr val="C00000"/>
                </a:solidFill>
              </a:rPr>
              <a:t> dimension politique </a:t>
            </a:r>
            <a:r>
              <a:rPr lang="en-US" sz="2800" b="1" i="0" dirty="0" err="1">
                <a:solidFill>
                  <a:srgbClr val="C00000"/>
                </a:solidFill>
              </a:rPr>
              <a:t>importante</a:t>
            </a:r>
            <a:r>
              <a:rPr lang="en-US" sz="2800" b="1" i="0" dirty="0">
                <a:solidFill>
                  <a:srgbClr val="C00000"/>
                </a:solidFill>
              </a:rPr>
              <a:t>: </a:t>
            </a:r>
            <a:r>
              <a:rPr lang="en-US" sz="2800" i="0" dirty="0" err="1">
                <a:solidFill>
                  <a:srgbClr val="C00000"/>
                </a:solidFill>
              </a:rPr>
              <a:t>montrer</a:t>
            </a:r>
            <a:r>
              <a:rPr lang="en-US" sz="2800" i="0" dirty="0">
                <a:solidFill>
                  <a:srgbClr val="C00000"/>
                </a:solidFill>
              </a:rPr>
              <a:t> au </a:t>
            </a:r>
            <a:r>
              <a:rPr lang="en-US" sz="2800" i="0" dirty="0" err="1">
                <a:solidFill>
                  <a:srgbClr val="C00000"/>
                </a:solidFill>
              </a:rPr>
              <a:t>gouvernement</a:t>
            </a:r>
            <a:r>
              <a:rPr lang="en-US" sz="2800" i="0" dirty="0">
                <a:solidFill>
                  <a:srgbClr val="C00000"/>
                </a:solidFill>
              </a:rPr>
              <a:t> - grâce </a:t>
            </a:r>
            <a:r>
              <a:rPr lang="en-US" sz="2800" i="0" dirty="0" err="1">
                <a:solidFill>
                  <a:srgbClr val="C00000"/>
                </a:solidFill>
              </a:rPr>
              <a:t>à</a:t>
            </a:r>
            <a:r>
              <a:rPr lang="en-US" sz="2800" i="0" dirty="0">
                <a:solidFill>
                  <a:srgbClr val="C00000"/>
                </a:solidFill>
              </a:rPr>
              <a:t> des </a:t>
            </a:r>
            <a:r>
              <a:rPr lang="en-US" sz="2800" i="0" dirty="0" err="1">
                <a:solidFill>
                  <a:srgbClr val="C00000"/>
                </a:solidFill>
              </a:rPr>
              <a:t>projets</a:t>
            </a:r>
            <a:r>
              <a:rPr lang="en-US" sz="2800" i="0" dirty="0">
                <a:solidFill>
                  <a:srgbClr val="C00000"/>
                </a:solidFill>
              </a:rPr>
              <a:t> </a:t>
            </a:r>
            <a:r>
              <a:rPr lang="en-US" sz="2800" i="0" dirty="0" err="1">
                <a:solidFill>
                  <a:srgbClr val="C00000"/>
                </a:solidFill>
              </a:rPr>
              <a:t>pilotes</a:t>
            </a:r>
            <a:r>
              <a:rPr lang="en-US" sz="2800" i="0" dirty="0">
                <a:solidFill>
                  <a:srgbClr val="C00000"/>
                </a:solidFill>
              </a:rPr>
              <a:t>, </a:t>
            </a:r>
            <a:r>
              <a:rPr lang="en-US" sz="2800" i="0" dirty="0" err="1">
                <a:solidFill>
                  <a:srgbClr val="C00000"/>
                </a:solidFill>
              </a:rPr>
              <a:t>l’intérêt</a:t>
            </a:r>
            <a:r>
              <a:rPr lang="en-US" sz="2800" i="0" dirty="0">
                <a:solidFill>
                  <a:srgbClr val="C00000"/>
                </a:solidFill>
              </a:rPr>
              <a:t> de </a:t>
            </a:r>
            <a:r>
              <a:rPr lang="en-US" sz="2800" i="0" dirty="0" err="1">
                <a:solidFill>
                  <a:srgbClr val="C00000"/>
                </a:solidFill>
              </a:rPr>
              <a:t>reconnaître</a:t>
            </a:r>
            <a:r>
              <a:rPr lang="en-US" sz="2800" i="0" dirty="0">
                <a:solidFill>
                  <a:srgbClr val="C00000"/>
                </a:solidFill>
              </a:rPr>
              <a:t> le </a:t>
            </a:r>
            <a:r>
              <a:rPr lang="en-US" sz="2800" i="0" dirty="0" err="1">
                <a:solidFill>
                  <a:srgbClr val="C00000"/>
                </a:solidFill>
              </a:rPr>
              <a:t>développement</a:t>
            </a:r>
            <a:r>
              <a:rPr lang="en-US" sz="2800" i="0" dirty="0">
                <a:solidFill>
                  <a:srgbClr val="C00000"/>
                </a:solidFill>
              </a:rPr>
              <a:t> local </a:t>
            </a:r>
            <a:r>
              <a:rPr lang="en-US" sz="2800" i="0" dirty="0" err="1">
                <a:solidFill>
                  <a:srgbClr val="C00000"/>
                </a:solidFill>
              </a:rPr>
              <a:t>comme</a:t>
            </a:r>
            <a:r>
              <a:rPr lang="en-US" sz="2800" i="0" dirty="0">
                <a:solidFill>
                  <a:srgbClr val="C00000"/>
                </a:solidFill>
              </a:rPr>
              <a:t> </a:t>
            </a:r>
            <a:r>
              <a:rPr lang="en-US" sz="2800" i="0" dirty="0" err="1">
                <a:solidFill>
                  <a:srgbClr val="C00000"/>
                </a:solidFill>
              </a:rPr>
              <a:t>contributeur</a:t>
            </a:r>
            <a:r>
              <a:rPr lang="en-US" sz="2800" i="0" dirty="0">
                <a:solidFill>
                  <a:srgbClr val="C00000"/>
                </a:solidFill>
              </a:rPr>
              <a:t> au </a:t>
            </a:r>
            <a:r>
              <a:rPr lang="en-US" sz="2800" i="0" dirty="0" err="1">
                <a:solidFill>
                  <a:srgbClr val="C00000"/>
                </a:solidFill>
              </a:rPr>
              <a:t>développement</a:t>
            </a:r>
            <a:r>
              <a:rPr lang="en-US" sz="2800" i="0" dirty="0">
                <a:solidFill>
                  <a:srgbClr val="C00000"/>
                </a:solidFill>
              </a:rPr>
              <a:t> national.</a:t>
            </a:r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FR" sz="2000" b="1" i="0" dirty="0"/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BE" altLang="en-US" sz="2000" i="0" dirty="0">
              <a:sym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en-US" sz="2000" i="0" dirty="0"/>
          </a:p>
          <a:p>
            <a:pPr eaLnBrk="1" hangingPunct="1">
              <a:spcBef>
                <a:spcPct val="0"/>
              </a:spcBef>
              <a:buClrTx/>
              <a:buSzPct val="25000"/>
              <a:buNone/>
            </a:pPr>
            <a:endParaRPr lang="fr-BE" altLang="en-US" sz="2000" i="0" dirty="0">
              <a:solidFill>
                <a:srgbClr val="000000"/>
              </a:solidFill>
              <a:sym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i="0" dirty="0">
              <a:solidFill>
                <a:srgbClr val="000000"/>
              </a:solidFill>
              <a:sym typeface="Verdana" panose="020B0604030504040204" pitchFamily="34" charset="0"/>
            </a:endParaRPr>
          </a:p>
        </p:txBody>
      </p:sp>
      <p:sp>
        <p:nvSpPr>
          <p:cNvPr id="504" name="Shape 504">
            <a:extLst>
              <a:ext uri="{FF2B5EF4-FFF2-40B4-BE49-F238E27FC236}">
                <a16:creationId xmlns:a16="http://schemas.microsoft.com/office/drawing/2014/main" id="{8F3A813B-3B48-3547-B911-9926F42B8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881" y="3075781"/>
            <a:ext cx="7129463" cy="128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b="1" i="0">
              <a:sym typeface="Verdana" panose="020B0604030504040204" pitchFamily="34" charset="0"/>
            </a:endParaRPr>
          </a:p>
        </p:txBody>
      </p:sp>
      <p:sp>
        <p:nvSpPr>
          <p:cNvPr id="505" name="Shape 505">
            <a:extLst>
              <a:ext uri="{FF2B5EF4-FFF2-40B4-BE49-F238E27FC236}">
                <a16:creationId xmlns:a16="http://schemas.microsoft.com/office/drawing/2014/main" id="{1A6C8DB8-7147-AB42-8D67-887C4C963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865" y="4190208"/>
            <a:ext cx="72834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25000"/>
              <a:buFontTx/>
              <a:buNone/>
            </a:pPr>
            <a:endParaRPr lang="fr-BE" altLang="en-US" sz="2000" i="0">
              <a:solidFill>
                <a:srgbClr val="000000"/>
              </a:solidFill>
              <a:sym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953962"/>
      </p:ext>
    </p:extLst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341B9-21BF-7642-AB2A-FB979B70C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0"/>
              </a:spcBef>
              <a:spcAft>
                <a:spcPts val="0"/>
              </a:spcAft>
              <a:tabLst>
                <a:tab pos="288290" algn="l"/>
              </a:tabLst>
            </a:pPr>
            <a:br>
              <a:rPr lang="en-US" sz="2400" dirty="0">
                <a:solidFill>
                  <a:schemeClr val="accent2"/>
                </a:solidFill>
                <a:latin typeface="+mn-lt"/>
                <a:cs typeface="Calibri"/>
              </a:rPr>
            </a:br>
            <a:r>
              <a:rPr lang="en-US" sz="2400" dirty="0">
                <a:solidFill>
                  <a:schemeClr val="accent2"/>
                </a:solidFill>
                <a:latin typeface="+mn-lt"/>
                <a:cs typeface="Calibri"/>
              </a:rPr>
              <a:t>Les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cs typeface="Calibri"/>
              </a:rPr>
              <a:t>priorités</a:t>
            </a:r>
            <a:r>
              <a:rPr lang="en-US" sz="2400" dirty="0">
                <a:solidFill>
                  <a:schemeClr val="accent2"/>
                </a:solidFill>
                <a:latin typeface="+mn-lt"/>
                <a:cs typeface="Calibri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cs typeface="Calibri"/>
              </a:rPr>
              <a:t>thématiques</a:t>
            </a:r>
            <a:r>
              <a:rPr lang="en-US" sz="2400" dirty="0">
                <a:solidFill>
                  <a:schemeClr val="accent2"/>
                </a:solidFill>
                <a:latin typeface="+mn-lt"/>
                <a:cs typeface="Calibri"/>
              </a:rPr>
              <a:t> de </a:t>
            </a:r>
            <a:r>
              <a:rPr lang="en-US" sz="2400" dirty="0" err="1">
                <a:solidFill>
                  <a:schemeClr val="accent2"/>
                </a:solidFill>
                <a:latin typeface="+mn-lt"/>
                <a:cs typeface="Calibri"/>
              </a:rPr>
              <a:t>l’UE</a:t>
            </a:r>
            <a:r>
              <a:rPr lang="en-US" sz="2400" dirty="0">
                <a:solidFill>
                  <a:schemeClr val="accent2"/>
                </a:solidFill>
                <a:latin typeface="+mn-lt"/>
                <a:cs typeface="Calibri"/>
              </a:rPr>
              <a:t> </a:t>
            </a:r>
            <a:br>
              <a:rPr lang="en-US" sz="2400" dirty="0">
                <a:solidFill>
                  <a:schemeClr val="accent2"/>
                </a:solidFill>
                <a:latin typeface="+mn-lt"/>
                <a:cs typeface="Calibri"/>
              </a:rPr>
            </a:br>
            <a:r>
              <a:rPr lang="en-US" sz="2400" dirty="0">
                <a:solidFill>
                  <a:schemeClr val="accent2"/>
                </a:solidFill>
                <a:latin typeface="+mn-lt"/>
                <a:cs typeface="Calibri"/>
              </a:rPr>
              <a:t>2021-2027</a:t>
            </a:r>
          </a:p>
        </p:txBody>
      </p:sp>
      <p:pic>
        <p:nvPicPr>
          <p:cNvPr id="1026" name="Picture 2" descr="large multi pane windows">
            <a:extLst>
              <a:ext uri="{FF2B5EF4-FFF2-40B4-BE49-F238E27FC236}">
                <a16:creationId xmlns:a16="http://schemas.microsoft.com/office/drawing/2014/main" id="{2DBD6EDE-36B4-BB48-B5B2-E531F96B7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324" y="2326760"/>
            <a:ext cx="6359352" cy="424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261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page5image9849488">
            <a:extLst>
              <a:ext uri="{FF2B5EF4-FFF2-40B4-BE49-F238E27FC236}">
                <a16:creationId xmlns:a16="http://schemas.microsoft.com/office/drawing/2014/main" id="{EB367AD8-B7D4-424A-9001-B1DB11E53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57" y="1628800"/>
            <a:ext cx="850528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227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Shape 465"/>
          <p:cNvSpPr>
            <a:spLocks noChangeArrowheads="1"/>
          </p:cNvSpPr>
          <p:nvPr/>
        </p:nvSpPr>
        <p:spPr bwMode="auto">
          <a:xfrm>
            <a:off x="673100" y="1701800"/>
            <a:ext cx="7632700" cy="628650"/>
          </a:xfrm>
          <a:prstGeom prst="rect">
            <a:avLst/>
          </a:prstGeom>
          <a:solidFill>
            <a:srgbClr val="0070C0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marL="914400" indent="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lvl="1" algn="ctr" eaLnBrk="1" hangingPunct="1">
              <a:spcBef>
                <a:spcPct val="0"/>
              </a:spcBef>
              <a:buClrTx/>
              <a:buNone/>
            </a:pPr>
            <a:r>
              <a:rPr lang="fr-BE" altLang="en-US">
                <a:solidFill>
                  <a:schemeClr val="bg1"/>
                </a:solidFill>
                <a:sym typeface="Verdana" pitchFamily="34" charset="0"/>
              </a:rPr>
              <a:t>L’appui de l’</a:t>
            </a:r>
            <a:r>
              <a:rPr lang="fr-BE" altLang="en-US" b="1" i="0">
                <a:solidFill>
                  <a:schemeClr val="bg1"/>
                </a:solidFill>
                <a:sym typeface="Verdana" pitchFamily="34" charset="0"/>
              </a:rPr>
              <a:t>UE au développement territorial </a:t>
            </a:r>
          </a:p>
        </p:txBody>
      </p:sp>
      <p:sp>
        <p:nvSpPr>
          <p:cNvPr id="19463" name="Shape 468"/>
          <p:cNvSpPr>
            <a:spLocks noChangeArrowheads="1"/>
          </p:cNvSpPr>
          <p:nvPr/>
        </p:nvSpPr>
        <p:spPr bwMode="auto">
          <a:xfrm>
            <a:off x="5924550" y="2644775"/>
            <a:ext cx="2381250" cy="2425700"/>
          </a:xfrm>
          <a:prstGeom prst="rect">
            <a:avLst/>
          </a:prstGeom>
          <a:solidFill>
            <a:srgbClr val="F3F3F3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62" name="Shape 467"/>
          <p:cNvSpPr>
            <a:spLocks noChangeArrowheads="1"/>
          </p:cNvSpPr>
          <p:nvPr/>
        </p:nvSpPr>
        <p:spPr bwMode="auto">
          <a:xfrm>
            <a:off x="3301081" y="2631200"/>
            <a:ext cx="2381250" cy="2425700"/>
          </a:xfrm>
          <a:prstGeom prst="rect">
            <a:avLst/>
          </a:prstGeom>
          <a:solidFill>
            <a:srgbClr val="F3F3F3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61" name="Shape 466"/>
          <p:cNvSpPr>
            <a:spLocks noChangeArrowheads="1"/>
          </p:cNvSpPr>
          <p:nvPr/>
        </p:nvSpPr>
        <p:spPr bwMode="auto">
          <a:xfrm>
            <a:off x="730250" y="2644775"/>
            <a:ext cx="2381250" cy="2425700"/>
          </a:xfrm>
          <a:prstGeom prst="rect">
            <a:avLst/>
          </a:prstGeom>
          <a:solidFill>
            <a:srgbClr val="F3F3F3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65" name="Shape 470"/>
          <p:cNvSpPr txBox="1">
            <a:spLocks noChangeArrowheads="1"/>
          </p:cNvSpPr>
          <p:nvPr/>
        </p:nvSpPr>
        <p:spPr bwMode="auto">
          <a:xfrm>
            <a:off x="844800" y="2766218"/>
            <a:ext cx="2319338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b="1" i="0">
                <a:sym typeface="Verdana" pitchFamily="34" charset="0"/>
              </a:rPr>
              <a:t>DIALOGUE POLITIQUE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b="1" i="0">
                <a:sym typeface="Verdana" pitchFamily="34" charset="0"/>
              </a:rPr>
              <a:t>Pour appuyer les politiques nationales: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400" b="1" i="0"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b="1" i="0">
                <a:solidFill>
                  <a:srgbClr val="FF0000"/>
                </a:solidFill>
                <a:sym typeface="Verdana" pitchFamily="34" charset="0"/>
              </a:rPr>
              <a:t>DECENTRALISATION  DEVELOPPEMENT URBAIN ET RURAL</a:t>
            </a:r>
            <a:endParaRPr lang="fr-BE" altLang="en-US" sz="1400" b="1" i="0">
              <a:solidFill>
                <a:srgbClr val="0070C0"/>
              </a:solidFill>
              <a:sym typeface="Verdana" pitchFamily="34" charset="0"/>
            </a:endParaRPr>
          </a:p>
        </p:txBody>
      </p:sp>
      <p:sp>
        <p:nvSpPr>
          <p:cNvPr id="19466" name="Shape 471"/>
          <p:cNvSpPr txBox="1">
            <a:spLocks noChangeArrowheads="1"/>
          </p:cNvSpPr>
          <p:nvPr/>
        </p:nvSpPr>
        <p:spPr bwMode="auto">
          <a:xfrm>
            <a:off x="3406357" y="2766864"/>
            <a:ext cx="2143125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b="1" i="0">
                <a:sym typeface="Verdana" pitchFamily="34" charset="0"/>
              </a:rPr>
              <a:t>  PROGRAMMATION THEMATIQUE ET GEOGRAPHIQUE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400" b="1" i="0">
              <a:solidFill>
                <a:srgbClr val="FF0000"/>
              </a:solidFill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400" b="1" i="0">
              <a:solidFill>
                <a:srgbClr val="FF0000"/>
              </a:solidFill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b="1" i="0">
                <a:solidFill>
                  <a:srgbClr val="FF0000"/>
                </a:solidFill>
                <a:sym typeface="Verdana" pitchFamily="34" charset="0"/>
              </a:rPr>
              <a:t>INCLUANT LES  AUTORITES LOCALES DANS LA COOPERATION UE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200" i="0">
              <a:sym typeface="Verdana" pitchFamily="34" charset="0"/>
            </a:endParaRPr>
          </a:p>
        </p:txBody>
      </p:sp>
      <p:sp>
        <p:nvSpPr>
          <p:cNvPr id="19467" name="Shape 472"/>
          <p:cNvSpPr txBox="1">
            <a:spLocks noChangeArrowheads="1"/>
          </p:cNvSpPr>
          <p:nvPr/>
        </p:nvSpPr>
        <p:spPr bwMode="auto">
          <a:xfrm>
            <a:off x="5924550" y="2686050"/>
            <a:ext cx="2438400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400" b="1" i="0"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400" b="1" i="0">
                <a:sym typeface="Verdana" pitchFamily="34" charset="0"/>
              </a:rPr>
              <a:t>APPUI DIRECT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400" b="1" i="0"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400" b="1" i="0"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400" b="1" i="0"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BE" altLang="en-US" sz="1400" b="1" i="0">
              <a:sym typeface="Verdana" pitchFamily="34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200" b="1" i="0">
                <a:solidFill>
                  <a:srgbClr val="FF0000"/>
                </a:solidFill>
                <a:sym typeface="Verdana" pitchFamily="34" charset="0"/>
              </a:rPr>
              <a:t>APPELS A PROJETS, SUBVENTIONS DIRECTES, APPUI BUDGETAIRE</a:t>
            </a:r>
            <a:endParaRPr lang="fr-BE" altLang="en-US" sz="1200" i="0">
              <a:sym typeface="Verdana" pitchFamily="34" charset="0"/>
            </a:endParaRPr>
          </a:p>
        </p:txBody>
      </p:sp>
      <p:sp>
        <p:nvSpPr>
          <p:cNvPr id="19469" name="Shape 474"/>
          <p:cNvSpPr>
            <a:spLocks noChangeArrowheads="1"/>
          </p:cNvSpPr>
          <p:nvPr/>
        </p:nvSpPr>
        <p:spPr bwMode="auto">
          <a:xfrm>
            <a:off x="4378325" y="2376488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70" name="Shape 475"/>
          <p:cNvSpPr>
            <a:spLocks noChangeArrowheads="1"/>
          </p:cNvSpPr>
          <p:nvPr/>
        </p:nvSpPr>
        <p:spPr bwMode="auto">
          <a:xfrm>
            <a:off x="1758950" y="2376488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71" name="Shape 476"/>
          <p:cNvSpPr>
            <a:spLocks noChangeArrowheads="1"/>
          </p:cNvSpPr>
          <p:nvPr/>
        </p:nvSpPr>
        <p:spPr bwMode="auto">
          <a:xfrm>
            <a:off x="6921500" y="2376488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64" name="Shape 469"/>
          <p:cNvSpPr>
            <a:spLocks noChangeArrowheads="1"/>
          </p:cNvSpPr>
          <p:nvPr/>
        </p:nvSpPr>
        <p:spPr bwMode="auto">
          <a:xfrm>
            <a:off x="730250" y="5426075"/>
            <a:ext cx="7632700" cy="728424"/>
          </a:xfrm>
          <a:prstGeom prst="rect">
            <a:avLst/>
          </a:prstGeom>
          <a:solidFill>
            <a:srgbClr val="F3F3F3"/>
          </a:solidFill>
          <a:ln w="38100">
            <a:solidFill>
              <a:srgbClr val="1155CC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fr-BE" altLang="en-US" sz="1800" b="1" i="0">
                <a:sym typeface="Verdana" pitchFamily="34" charset="0"/>
              </a:rPr>
              <a:t>Soutien financier ou non financier</a:t>
            </a:r>
          </a:p>
        </p:txBody>
      </p:sp>
      <p:sp>
        <p:nvSpPr>
          <p:cNvPr id="19472" name="Shape 477"/>
          <p:cNvSpPr>
            <a:spLocks noChangeArrowheads="1"/>
          </p:cNvSpPr>
          <p:nvPr/>
        </p:nvSpPr>
        <p:spPr bwMode="auto">
          <a:xfrm>
            <a:off x="1809750" y="5146675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73" name="Shape 478"/>
          <p:cNvSpPr>
            <a:spLocks noChangeArrowheads="1"/>
          </p:cNvSpPr>
          <p:nvPr/>
        </p:nvSpPr>
        <p:spPr bwMode="auto">
          <a:xfrm>
            <a:off x="4435475" y="5137150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9474" name="Shape 479"/>
          <p:cNvSpPr>
            <a:spLocks noChangeArrowheads="1"/>
          </p:cNvSpPr>
          <p:nvPr/>
        </p:nvSpPr>
        <p:spPr bwMode="auto">
          <a:xfrm>
            <a:off x="7004050" y="5137150"/>
            <a:ext cx="222250" cy="222250"/>
          </a:xfrm>
          <a:prstGeom prst="upArrow">
            <a:avLst>
              <a:gd name="adj1" fmla="val 50000"/>
              <a:gd name="adj2" fmla="val 49866"/>
            </a:avLst>
          </a:prstGeom>
          <a:solidFill>
            <a:srgbClr val="0B5394"/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91425" tIns="91425" rIns="91425" bIns="91425" anchor="ctr"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8054825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/>
      <p:bldP spid="19462" grpId="0" animBg="1"/>
      <p:bldP spid="19461" grpId="0" animBg="1"/>
      <p:bldP spid="19465" grpId="0"/>
      <p:bldP spid="19466" grpId="0"/>
      <p:bldP spid="19467" grpId="0"/>
      <p:bldP spid="19469" grpId="0" animBg="1"/>
      <p:bldP spid="19470" grpId="0" animBg="1"/>
      <p:bldP spid="19471" grpId="0" animBg="1"/>
      <p:bldP spid="19464" grpId="0" animBg="1"/>
      <p:bldP spid="19472" grpId="0" animBg="1"/>
      <p:bldP spid="19473" grpId="0" animBg="1"/>
      <p:bldP spid="1947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13CE5-361C-2D4B-835E-437AD0D70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 </a:t>
            </a:r>
            <a:r>
              <a:rPr lang="en-US" err="1"/>
              <a:t>où</a:t>
            </a:r>
            <a:r>
              <a:rPr lang="en-US"/>
              <a:t> commencer? </a:t>
            </a:r>
            <a:br>
              <a:rPr lang="en-US"/>
            </a:br>
            <a:r>
              <a:rPr lang="en-US" err="1"/>
              <a:t>Analyser</a:t>
            </a:r>
            <a:r>
              <a:rPr lang="en-US"/>
              <a:t> le contexte national </a:t>
            </a:r>
          </a:p>
        </p:txBody>
      </p:sp>
      <p:sp>
        <p:nvSpPr>
          <p:cNvPr id="4" name="TextBox 27">
            <a:extLst>
              <a:ext uri="{FF2B5EF4-FFF2-40B4-BE49-F238E27FC236}">
                <a16:creationId xmlns:a16="http://schemas.microsoft.com/office/drawing/2014/main" id="{95B53EF1-DA8A-4F41-A37E-025F1F765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6062" y="2492896"/>
            <a:ext cx="3055938" cy="1508105"/>
          </a:xfrm>
          <a:prstGeom prst="rect">
            <a:avLst/>
          </a:prstGeom>
          <a:noFill/>
          <a:ln w="38100">
            <a:solidFill>
              <a:srgbClr val="0F5494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en-US" altLang="en-US" sz="2000" b="1">
              <a:solidFill>
                <a:srgbClr val="00B050"/>
              </a:solidFill>
            </a:endParaRPr>
          </a:p>
          <a:p>
            <a:pPr algn="ctr" eaLnBrk="1" hangingPunct="1"/>
            <a:r>
              <a:rPr lang="en-US" altLang="en-US" sz="2000" b="1">
                <a:solidFill>
                  <a:srgbClr val="00B050"/>
                </a:solidFill>
              </a:rPr>
              <a:t>SCENARIO 1</a:t>
            </a:r>
          </a:p>
          <a:p>
            <a:pPr algn="ctr" eaLnBrk="1" hangingPunct="1"/>
            <a:endParaRPr lang="en-US" altLang="en-US" sz="2000" b="1">
              <a:solidFill>
                <a:srgbClr val="00B050"/>
              </a:solidFill>
            </a:endParaRPr>
          </a:p>
          <a:p>
            <a:pPr algn="ctr" eaLnBrk="1" hangingPunct="1"/>
            <a:r>
              <a:rPr lang="en-US" altLang="en-US" sz="2000" b="1" err="1">
                <a:solidFill>
                  <a:srgbClr val="00B050"/>
                </a:solidFill>
              </a:rPr>
              <a:t>Contexte</a:t>
            </a:r>
            <a:r>
              <a:rPr lang="en-US" altLang="en-US" sz="2000" b="1">
                <a:solidFill>
                  <a:srgbClr val="00B050"/>
                </a:solidFill>
              </a:rPr>
              <a:t> favorable</a:t>
            </a:r>
          </a:p>
          <a:p>
            <a:pPr algn="ctr" eaLnBrk="1" hangingPunct="1"/>
            <a:endParaRPr lang="fr-FR" altLang="en-US" b="1">
              <a:solidFill>
                <a:schemeClr val="tx2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2030E1F-7028-3E45-B347-16B162505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8024" y="2492896"/>
            <a:ext cx="3409261" cy="1785104"/>
          </a:xfrm>
          <a:prstGeom prst="rect">
            <a:avLst/>
          </a:prstGeom>
          <a:noFill/>
          <a:ln w="38100">
            <a:solidFill>
              <a:srgbClr val="0F5494"/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00B0F0"/>
                </a:solidFill>
              </a:rPr>
              <a:t>SCENARIO 2</a:t>
            </a:r>
          </a:p>
          <a:p>
            <a:pPr algn="ctr" eaLnBrk="1" hangingPunct="1"/>
            <a:endParaRPr lang="en-US" altLang="en-US" sz="2000" b="1">
              <a:solidFill>
                <a:srgbClr val="00B0F0"/>
              </a:solidFill>
            </a:endParaRPr>
          </a:p>
          <a:p>
            <a:pPr algn="ctr" eaLnBrk="1" hangingPunct="1"/>
            <a:r>
              <a:rPr lang="en-US" altLang="en-US" sz="2000" b="1" err="1">
                <a:solidFill>
                  <a:srgbClr val="00B0F0"/>
                </a:solidFill>
              </a:rPr>
              <a:t>Contexte</a:t>
            </a:r>
            <a:r>
              <a:rPr lang="en-US" altLang="en-US" sz="2000" b="1">
                <a:solidFill>
                  <a:srgbClr val="00B0F0"/>
                </a:solidFill>
              </a:rPr>
              <a:t> </a:t>
            </a:r>
            <a:r>
              <a:rPr lang="en-US" altLang="en-US" sz="2000" b="1" err="1">
                <a:solidFill>
                  <a:srgbClr val="00B0F0"/>
                </a:solidFill>
              </a:rPr>
              <a:t>partiellement</a:t>
            </a:r>
            <a:r>
              <a:rPr lang="en-US" altLang="en-US" sz="2000" b="1">
                <a:solidFill>
                  <a:srgbClr val="00B0F0"/>
                </a:solidFill>
              </a:rPr>
              <a:t> favorable</a:t>
            </a:r>
          </a:p>
          <a:p>
            <a:pPr algn="ctr" eaLnBrk="1" hangingPunct="1"/>
            <a:endParaRPr lang="fr-FR" altLang="en-US" b="1">
              <a:solidFill>
                <a:schemeClr val="tx1"/>
              </a:solidFill>
            </a:endParaRPr>
          </a:p>
        </p:txBody>
      </p:sp>
      <p:sp>
        <p:nvSpPr>
          <p:cNvPr id="6" name="TextBox 30">
            <a:extLst>
              <a:ext uri="{FF2B5EF4-FFF2-40B4-BE49-F238E27FC236}">
                <a16:creationId xmlns:a16="http://schemas.microsoft.com/office/drawing/2014/main" id="{9A57EB96-82DF-244D-B87C-FB9F83966B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3808" y="4653136"/>
            <a:ext cx="3744416" cy="1815882"/>
          </a:xfrm>
          <a:prstGeom prst="rect">
            <a:avLst/>
          </a:prstGeom>
          <a:noFill/>
          <a:ln w="38100">
            <a:solidFill>
              <a:srgbClr val="0F5494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rgbClr val="FF0000"/>
                </a:solidFill>
              </a:rPr>
              <a:t>SCENARIO 3</a:t>
            </a:r>
          </a:p>
          <a:p>
            <a:pPr algn="ctr" eaLnBrk="1" hangingPunct="1"/>
            <a:endParaRPr lang="en-US" altLang="en-US" sz="2000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en-US" altLang="en-US" sz="2000" b="1" dirty="0" err="1">
                <a:solidFill>
                  <a:srgbClr val="FF0000"/>
                </a:solidFill>
              </a:rPr>
              <a:t>Décentralisation</a:t>
            </a:r>
            <a:r>
              <a:rPr lang="en-US" altLang="en-US" sz="2000" b="1" dirty="0">
                <a:solidFill>
                  <a:srgbClr val="FF0000"/>
                </a:solidFill>
              </a:rPr>
              <a:t> </a:t>
            </a:r>
            <a:r>
              <a:rPr lang="fr-FR" altLang="en-US" sz="2000" b="1" dirty="0">
                <a:solidFill>
                  <a:srgbClr val="FF0000"/>
                </a:solidFill>
              </a:rPr>
              <a:t>bloquée ou purement symbolique</a:t>
            </a:r>
            <a:endParaRPr lang="en-US" altLang="en-US" sz="2000" b="1" dirty="0">
              <a:solidFill>
                <a:srgbClr val="FF0000"/>
              </a:solidFill>
            </a:endParaRPr>
          </a:p>
          <a:p>
            <a:pPr algn="ctr" eaLnBrk="1" hangingPunct="1"/>
            <a:endParaRPr lang="fr-FR" alt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9533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uild your negotiation skills, Part II | Beef Magazine">
            <a:extLst>
              <a:ext uri="{FF2B5EF4-FFF2-40B4-BE49-F238E27FC236}">
                <a16:creationId xmlns:a16="http://schemas.microsoft.com/office/drawing/2014/main" id="{CDF82951-328F-5747-833E-0C3396CA4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" y="980728"/>
            <a:ext cx="9144000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B13CE5-361C-2D4B-835E-437AD0D70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0872" y="1124223"/>
            <a:ext cx="3466728" cy="1152649"/>
          </a:xfrm>
        </p:spPr>
        <p:txBody>
          <a:bodyPr/>
          <a:lstStyle/>
          <a:p>
            <a:r>
              <a:rPr lang="en-US" sz="2400"/>
              <a:t>Identifier les points d’entrée </a:t>
            </a:r>
            <a:br>
              <a:rPr lang="en-US" sz="2400"/>
            </a:br>
            <a:r>
              <a:rPr lang="en-US" sz="2400"/>
              <a:t>possibles :</a:t>
            </a:r>
          </a:p>
        </p:txBody>
      </p:sp>
      <p:sp>
        <p:nvSpPr>
          <p:cNvPr id="11" name="TextBox 30">
            <a:extLst>
              <a:ext uri="{FF2B5EF4-FFF2-40B4-BE49-F238E27FC236}">
                <a16:creationId xmlns:a16="http://schemas.microsoft.com/office/drawing/2014/main" id="{7A39EAB5-42AE-2E4D-8693-AF202753E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3789040"/>
            <a:ext cx="8712968" cy="2985433"/>
          </a:xfrm>
          <a:prstGeom prst="rect">
            <a:avLst/>
          </a:prstGeom>
          <a:noFill/>
          <a:ln w="38100">
            <a:solidFill>
              <a:srgbClr val="0F5494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endParaRPr lang="fr-FR" altLang="en-US" b="1" dirty="0">
              <a:solidFill>
                <a:srgbClr val="FF0000"/>
              </a:solidFill>
            </a:endParaRPr>
          </a:p>
          <a:p>
            <a:pPr algn="ctr" eaLnBrk="1" hangingPunct="1"/>
            <a:r>
              <a:rPr lang="en-US" altLang="en-US" sz="1800" b="1" dirty="0">
                <a:solidFill>
                  <a:srgbClr val="FF0000"/>
                </a:solidFill>
              </a:rPr>
              <a:t>SCENARIO 3</a:t>
            </a:r>
          </a:p>
          <a:p>
            <a:pPr algn="ctr" eaLnBrk="1" hangingPunct="1"/>
            <a:r>
              <a:rPr lang="en-US" altLang="en-US" sz="1800" b="1" dirty="0" err="1">
                <a:solidFill>
                  <a:srgbClr val="FF0000"/>
                </a:solidFill>
              </a:rPr>
              <a:t>Décentralisation</a:t>
            </a:r>
            <a:r>
              <a:rPr lang="en-US" altLang="en-US" sz="1800" b="1" dirty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</a:rPr>
              <a:t>bloquée</a:t>
            </a:r>
            <a:r>
              <a:rPr lang="en-US" altLang="en-US" sz="1800" b="1" dirty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</a:rPr>
              <a:t>ou</a:t>
            </a:r>
            <a:r>
              <a:rPr lang="en-US" altLang="en-US" sz="1800" b="1" dirty="0">
                <a:solidFill>
                  <a:srgbClr val="FF0000"/>
                </a:solidFill>
              </a:rPr>
              <a:t> </a:t>
            </a:r>
            <a:r>
              <a:rPr lang="en-US" altLang="en-US" sz="1800" b="1" dirty="0" err="1">
                <a:solidFill>
                  <a:srgbClr val="FF0000"/>
                </a:solidFill>
              </a:rPr>
              <a:t>symbolique</a:t>
            </a:r>
            <a:endParaRPr lang="en-US" altLang="en-US" sz="1800" b="1" dirty="0">
              <a:solidFill>
                <a:srgbClr val="FF0000"/>
              </a:solidFill>
            </a:endParaRPr>
          </a:p>
          <a:p>
            <a:pPr algn="ctr" eaLnBrk="1" hangingPunct="1"/>
            <a:endParaRPr lang="en-US" altLang="en-US" sz="2000" b="1" dirty="0">
              <a:solidFill>
                <a:srgbClr val="FF0000"/>
              </a:solidFill>
            </a:endParaRPr>
          </a:p>
          <a:p>
            <a:pPr marL="171450" indent="-171450" algn="ctr" eaLnBrk="1" hangingPunct="1">
              <a:buFont typeface="Arial" panose="020B0604020202020204" pitchFamily="34" charset="0"/>
              <a:buChar char="•"/>
            </a:pP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Dialogue politique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à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propos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de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l’expérimentation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ATDL et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sa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valeur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ajoutée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pour le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niveau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central</a:t>
            </a:r>
          </a:p>
          <a:p>
            <a:pPr marL="171450" indent="-171450" algn="ctr" eaLnBrk="1" hangingPunct="1">
              <a:buFont typeface="Arial" panose="020B0604020202020204" pitchFamily="34" charset="0"/>
              <a:buChar char="•"/>
            </a:pPr>
            <a:endParaRPr lang="en-US" altLang="en-US" sz="1000" dirty="0">
              <a:solidFill>
                <a:srgbClr val="000000"/>
              </a:solidFill>
              <a:sym typeface="Verdana" pitchFamily="34" charset="0"/>
            </a:endParaRPr>
          </a:p>
          <a:p>
            <a:pPr marL="171450" indent="-171450" algn="ctr" eaLnBrk="1" hangingPunct="1"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Appui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au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réformes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constitutionnelles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et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autres</a:t>
            </a:r>
            <a:endParaRPr lang="en-US" altLang="en-US" sz="2000" dirty="0">
              <a:solidFill>
                <a:srgbClr val="000000"/>
              </a:solidFill>
              <a:sym typeface="Verdana" pitchFamily="34" charset="0"/>
            </a:endParaRPr>
          </a:p>
          <a:p>
            <a:pPr marL="171450" indent="-171450" algn="ctr" eaLnBrk="1" hangingPunct="1">
              <a:buFont typeface="Arial" panose="020B0604020202020204" pitchFamily="34" charset="0"/>
              <a:buChar char="•"/>
            </a:pPr>
            <a:endParaRPr lang="en-US" altLang="en-US" sz="1000" dirty="0">
              <a:solidFill>
                <a:srgbClr val="000000"/>
              </a:solidFill>
              <a:sym typeface="Verdana" pitchFamily="34" charset="0"/>
            </a:endParaRPr>
          </a:p>
          <a:p>
            <a:pPr marL="171450" indent="-171450" algn="ctr" eaLnBrk="1" hangingPunct="1">
              <a:buFont typeface="Arial" panose="020B0604020202020204" pitchFamily="34" charset="0"/>
              <a:buChar char="•"/>
            </a:pP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Appui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à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la mise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en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oeuvre de la politique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nationale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de 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décentralisation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 (avec les Associations </a:t>
            </a:r>
            <a:r>
              <a:rPr lang="en-US" altLang="en-US" sz="2000" dirty="0" err="1">
                <a:solidFill>
                  <a:srgbClr val="000000"/>
                </a:solidFill>
                <a:sym typeface="Verdana" pitchFamily="34" charset="0"/>
              </a:rPr>
              <a:t>d’AL</a:t>
            </a:r>
            <a:r>
              <a:rPr lang="en-US" altLang="en-US" sz="2000" dirty="0">
                <a:solidFill>
                  <a:srgbClr val="000000"/>
                </a:solidFill>
                <a:sym typeface="Verdana" pitchFamily="34" charset="0"/>
              </a:rPr>
              <a:t>)</a:t>
            </a:r>
            <a:endParaRPr lang="en-US" altLang="en-US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600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13CE5-361C-2D4B-835E-437AD0D70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99" y="1316872"/>
            <a:ext cx="5050904" cy="853217"/>
          </a:xfrm>
        </p:spPr>
        <p:txBody>
          <a:bodyPr/>
          <a:lstStyle/>
          <a:p>
            <a:r>
              <a:rPr lang="en-US" sz="2400"/>
              <a:t>Identifier les points d’entrée possibles: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72306BE8-58AE-FB4A-84FF-3EA556324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0032" y="1772816"/>
            <a:ext cx="4022103" cy="4752528"/>
          </a:xfrm>
          <a:prstGeom prst="rect">
            <a:avLst/>
          </a:prstGeom>
          <a:noFill/>
          <a:ln w="38100">
            <a:solidFill>
              <a:srgbClr val="0F5494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en-US" sz="2000" b="1">
                <a:solidFill>
                  <a:srgbClr val="00B0F0"/>
                </a:solidFill>
              </a:rPr>
              <a:t>SCENARIO 2 </a:t>
            </a:r>
          </a:p>
          <a:p>
            <a:pPr algn="ctr" eaLnBrk="1" hangingPunct="1"/>
            <a:r>
              <a:rPr lang="en-US" altLang="en-US" sz="2000" b="1">
                <a:solidFill>
                  <a:srgbClr val="00B0F0"/>
                </a:solidFill>
              </a:rPr>
              <a:t>Contexte partiellement favorable</a:t>
            </a:r>
          </a:p>
          <a:p>
            <a:pPr algn="ctr" eaLnBrk="1" hangingPunct="1"/>
            <a:endParaRPr lang="en-US" altLang="en-US" sz="2000">
              <a:solidFill>
                <a:schemeClr val="tx1"/>
              </a:solidFill>
            </a:endParaRPr>
          </a:p>
          <a:p>
            <a:pPr marL="174625" indent="-171450" algn="ctr" eaLnBrk="1" hangingPunct="1"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schemeClr val="tx1"/>
                </a:solidFill>
              </a:rPr>
              <a:t>Combination d’initiatives « top-down »  avec des projets « bottom up » </a:t>
            </a:r>
          </a:p>
          <a:p>
            <a:pPr marL="174625" indent="-171450" algn="ctr" eaLnBrk="1" hangingPunct="1">
              <a:buFont typeface="Arial" panose="020B0604020202020204" pitchFamily="34" charset="0"/>
              <a:buChar char="•"/>
            </a:pPr>
            <a:endParaRPr lang="en-US" altLang="en-US" sz="2000">
              <a:solidFill>
                <a:schemeClr val="tx1"/>
              </a:solidFill>
            </a:endParaRPr>
          </a:p>
          <a:p>
            <a:pPr marL="174625" indent="-171450" algn="ctr" eaLnBrk="1" hangingPunct="1"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schemeClr val="tx1"/>
                </a:solidFill>
              </a:rPr>
              <a:t>Appui sectoriel, mais en réponse aux priorités définies par les AL</a:t>
            </a:r>
          </a:p>
          <a:p>
            <a:pPr marL="174625" indent="-171450" algn="ctr" eaLnBrk="1" hangingPunct="1">
              <a:buFont typeface="Arial" panose="020B0604020202020204" pitchFamily="34" charset="0"/>
              <a:buChar char="•"/>
            </a:pPr>
            <a:endParaRPr lang="en-US" altLang="en-US" sz="2000">
              <a:solidFill>
                <a:srgbClr val="000000"/>
              </a:solidFill>
              <a:sym typeface="Verdana" pitchFamily="34" charset="0"/>
            </a:endParaRPr>
          </a:p>
          <a:p>
            <a:pPr marL="174625" indent="-171450" algn="ctr" eaLnBrk="1" hangingPunct="1"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srgbClr val="000000"/>
                </a:solidFill>
                <a:sym typeface="Verdana" pitchFamily="34" charset="0"/>
              </a:rPr>
              <a:t>Travail avec les Assoc. d’AL</a:t>
            </a:r>
            <a:endParaRPr lang="en-US" altLang="en-US" sz="2000">
              <a:solidFill>
                <a:schemeClr val="tx1"/>
              </a:solidFill>
            </a:endParaRPr>
          </a:p>
        </p:txBody>
      </p:sp>
      <p:pic>
        <p:nvPicPr>
          <p:cNvPr id="2050" name="Picture 2" descr="Why Artists Must Experiment. Experimentation isn't just for… | by ...">
            <a:extLst>
              <a:ext uri="{FF2B5EF4-FFF2-40B4-BE49-F238E27FC236}">
                <a16:creationId xmlns:a16="http://schemas.microsoft.com/office/drawing/2014/main" id="{FD1D5373-1ADC-9548-AD7F-7364151E9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18" y="2433904"/>
            <a:ext cx="3511451" cy="3107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596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7">
            <a:extLst>
              <a:ext uri="{FF2B5EF4-FFF2-40B4-BE49-F238E27FC236}">
                <a16:creationId xmlns:a16="http://schemas.microsoft.com/office/drawing/2014/main" id="{8B5D073A-01DE-6849-880C-A6F25279F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706236"/>
            <a:ext cx="5340248" cy="5035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altLang="en-US" sz="2100" b="1"/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100"/>
              <a:t>Appui direct à des stratégies de développement territorial </a:t>
            </a:r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100"/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100"/>
              <a:t>Appui à des approaches multi-acteurs et à la coopération</a:t>
            </a:r>
            <a:endParaRPr lang="en-US" altLang="en-US" sz="2100">
              <a:highlight>
                <a:srgbClr val="FFFF00"/>
              </a:highlight>
            </a:endParaRPr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en-US" altLang="en-US" sz="2100"/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100"/>
              <a:t>Appui budgétaire décentralisé</a:t>
            </a:r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100"/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100">
                <a:sym typeface="Verdana" pitchFamily="34" charset="0"/>
              </a:rPr>
              <a:t>Coopération entre villes avec l’UE</a:t>
            </a:r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100">
              <a:solidFill>
                <a:srgbClr val="000000"/>
              </a:solidFill>
              <a:sym typeface="Verdana" pitchFamily="34" charset="0"/>
            </a:endParaRPr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100">
                <a:sym typeface="Verdana" pitchFamily="34" charset="0"/>
              </a:rPr>
              <a:t>Travailler avec les Assoc. d’AL</a:t>
            </a:r>
            <a:endParaRPr lang="en-US" altLang="en-US" sz="2100"/>
          </a:p>
          <a:p>
            <a:pPr marL="171450" indent="-171450" eaLnBrk="1" hangingPunct="1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fr-FR" altLang="en-US" sz="1500" b="1"/>
          </a:p>
        </p:txBody>
      </p:sp>
      <p:pic>
        <p:nvPicPr>
          <p:cNvPr id="6" name="Picture 2" descr="Image result for metro quito">
            <a:extLst>
              <a:ext uri="{FF2B5EF4-FFF2-40B4-BE49-F238E27FC236}">
                <a16:creationId xmlns:a16="http://schemas.microsoft.com/office/drawing/2014/main" id="{B1C5732E-B475-DA4F-9263-46384A6B65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864" r="745" b="-2"/>
          <a:stretch/>
        </p:blipFill>
        <p:spPr bwMode="auto">
          <a:xfrm>
            <a:off x="5519760" y="3502104"/>
            <a:ext cx="3660752" cy="338328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45DC110-FC2B-54FD-D5AD-FB746F2702D0}"/>
              </a:ext>
            </a:extLst>
          </p:cNvPr>
          <p:cNvSpPr txBox="1"/>
          <p:nvPr/>
        </p:nvSpPr>
        <p:spPr>
          <a:xfrm>
            <a:off x="179512" y="1052736"/>
            <a:ext cx="8063746" cy="652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endParaRPr lang="fr-FR" altLang="en-US" sz="1600" b="1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altLang="en-US" sz="2000" b="1" dirty="0">
                <a:solidFill>
                  <a:srgbClr val="00B050"/>
                </a:solidFill>
              </a:rPr>
              <a:t>SCENARIO 1 : </a:t>
            </a:r>
            <a:r>
              <a:rPr lang="en-US" altLang="en-US" sz="2000" b="1" dirty="0" err="1">
                <a:solidFill>
                  <a:srgbClr val="00B050"/>
                </a:solidFill>
              </a:rPr>
              <a:t>Contexte</a:t>
            </a:r>
            <a:r>
              <a:rPr lang="en-US" altLang="en-US" sz="2000" b="1" dirty="0">
                <a:solidFill>
                  <a:srgbClr val="00B050"/>
                </a:solidFill>
              </a:rPr>
              <a:t> favorable </a:t>
            </a:r>
          </a:p>
        </p:txBody>
      </p:sp>
    </p:spTree>
    <p:extLst>
      <p:ext uri="{BB962C8B-B14F-4D97-AF65-F5344CB8AC3E}">
        <p14:creationId xmlns:p14="http://schemas.microsoft.com/office/powerpoint/2010/main" val="1042312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107504" y="1700807"/>
          <a:ext cx="8928991" cy="25263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8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2635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rgbClr val="C00000"/>
                          </a:solidFill>
                        </a:rPr>
                        <a:t>By improving Local Development Management Systems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/>
                    </a:p>
                    <a:p>
                      <a:pPr algn="ctr"/>
                      <a:endParaRPr lang="en-US"/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Diagram 6"/>
          <p:cNvGraphicFramePr/>
          <p:nvPr/>
        </p:nvGraphicFramePr>
        <p:xfrm>
          <a:off x="247043" y="2399730"/>
          <a:ext cx="8573429" cy="1686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121191" y="4462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107505" y="4356428"/>
          <a:ext cx="4264518" cy="2312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45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2932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solidFill>
                            <a:srgbClr val="C00000"/>
                          </a:solidFill>
                        </a:rPr>
                        <a:t>With enabling national policies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2" name="Diagram 21"/>
          <p:cNvGraphicFramePr/>
          <p:nvPr/>
        </p:nvGraphicFramePr>
        <p:xfrm>
          <a:off x="107504" y="4854078"/>
          <a:ext cx="4228527" cy="1633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4499992" y="4365104"/>
          <a:ext cx="4536504" cy="2336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3682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>
                          <a:solidFill>
                            <a:srgbClr val="C00000"/>
                          </a:solidFill>
                        </a:rPr>
                        <a:t>And Subnational</a:t>
                      </a:r>
                      <a:r>
                        <a:rPr lang="en-US" sz="1600" b="1" baseline="0">
                          <a:solidFill>
                            <a:srgbClr val="C00000"/>
                          </a:solidFill>
                        </a:rPr>
                        <a:t> institutional capacity</a:t>
                      </a:r>
                      <a:endParaRPr lang="en-US" sz="1600" b="1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/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" name="Diagram 27"/>
          <p:cNvGraphicFramePr/>
          <p:nvPr/>
        </p:nvGraphicFramePr>
        <p:xfrm>
          <a:off x="4516040" y="4828197"/>
          <a:ext cx="4520456" cy="1619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179512" y="294005"/>
          <a:ext cx="8784974" cy="1224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2413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>
                          <a:solidFill>
                            <a:srgbClr val="C00000"/>
                          </a:solidFill>
                        </a:rPr>
                        <a:t>The Aim of Territorial Development is better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endParaRPr lang="en-US"/>
                    </a:p>
                  </a:txBody>
                  <a:tcPr>
                    <a:solidFill>
                      <a:schemeClr val="accent5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5" name="Diagram 34"/>
          <p:cNvGraphicFramePr/>
          <p:nvPr/>
        </p:nvGraphicFramePr>
        <p:xfrm>
          <a:off x="1305858" y="370632"/>
          <a:ext cx="6526712" cy="1402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98956AC1-A660-75F9-D8C2-408EF158ED46}"/>
              </a:ext>
            </a:extLst>
          </p:cNvPr>
          <p:cNvSpPr txBox="1"/>
          <p:nvPr/>
        </p:nvSpPr>
        <p:spPr>
          <a:xfrm>
            <a:off x="0" y="36095"/>
            <a:ext cx="9108504" cy="6821905"/>
          </a:xfrm>
          <a:prstGeom prst="rect">
            <a:avLst/>
          </a:prstGeom>
          <a:solidFill>
            <a:schemeClr val="bg1">
              <a:lumMod val="85000"/>
              <a:alpha val="54000"/>
            </a:schemeClr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" name="Rounded Rectangular Callout 18">
            <a:extLst>
              <a:ext uri="{FF2B5EF4-FFF2-40B4-BE49-F238E27FC236}">
                <a16:creationId xmlns:a16="http://schemas.microsoft.com/office/drawing/2014/main" id="{FF9C2B5B-2F3F-7061-A070-E7D770F0C53E}"/>
              </a:ext>
            </a:extLst>
          </p:cNvPr>
          <p:cNvSpPr/>
          <p:nvPr/>
        </p:nvSpPr>
        <p:spPr>
          <a:xfrm>
            <a:off x="114621" y="1340769"/>
            <a:ext cx="1721075" cy="1506646"/>
          </a:xfrm>
          <a:prstGeom prst="wedgeRoundRectCallout">
            <a:avLst>
              <a:gd name="adj1" fmla="val 132810"/>
              <a:gd name="adj2" fmla="val 62019"/>
              <a:gd name="adj3" fmla="val 16667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Assistance technique pour soutenir la planification locale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9" name="Rounded Rectangular Callout 18">
            <a:extLst>
              <a:ext uri="{FF2B5EF4-FFF2-40B4-BE49-F238E27FC236}">
                <a16:creationId xmlns:a16="http://schemas.microsoft.com/office/drawing/2014/main" id="{C166B4BC-4610-A4BA-BA79-678A41C21D26}"/>
              </a:ext>
            </a:extLst>
          </p:cNvPr>
          <p:cNvSpPr/>
          <p:nvPr/>
        </p:nvSpPr>
        <p:spPr>
          <a:xfrm>
            <a:off x="7452319" y="2492896"/>
            <a:ext cx="1691681" cy="1619902"/>
          </a:xfrm>
          <a:prstGeom prst="wedgeRoundRectCallout">
            <a:avLst>
              <a:gd name="adj1" fmla="val -148063"/>
              <a:gd name="adj2" fmla="val 163713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Dialogue politique à différents niveaux de gouvernance</a:t>
            </a:r>
          </a:p>
        </p:txBody>
      </p:sp>
      <p:sp>
        <p:nvSpPr>
          <p:cNvPr id="10" name="Rounded Rectangular Callout 18">
            <a:extLst>
              <a:ext uri="{FF2B5EF4-FFF2-40B4-BE49-F238E27FC236}">
                <a16:creationId xmlns:a16="http://schemas.microsoft.com/office/drawing/2014/main" id="{D4900E66-BCFA-F978-3043-1FA92D99887D}"/>
              </a:ext>
            </a:extLst>
          </p:cNvPr>
          <p:cNvSpPr/>
          <p:nvPr/>
        </p:nvSpPr>
        <p:spPr>
          <a:xfrm>
            <a:off x="3491880" y="3789040"/>
            <a:ext cx="1728192" cy="1386015"/>
          </a:xfrm>
          <a:prstGeom prst="wedgeRoundRectCallout">
            <a:avLst>
              <a:gd name="adj1" fmla="val -114758"/>
              <a:gd name="adj2" fmla="val 150581"/>
              <a:gd name="adj3" fmla="val 16667"/>
            </a:avLst>
          </a:prstGeom>
          <a:solidFill>
            <a:schemeClr val="accent5">
              <a:lumMod val="5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Programme d’appui à la mise en oeuvre du Nouvel Agenda Urbain</a:t>
            </a:r>
          </a:p>
        </p:txBody>
      </p:sp>
    </p:spTree>
    <p:extLst>
      <p:ext uri="{BB962C8B-B14F-4D97-AF65-F5344CB8AC3E}">
        <p14:creationId xmlns:p14="http://schemas.microsoft.com/office/powerpoint/2010/main" val="258751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Graphic spid="22" grpId="0">
        <p:bldAsOne/>
      </p:bldGraphic>
      <p:bldGraphic spid="28" grpId="0">
        <p:bldAsOne/>
      </p:bldGraphic>
      <p:bldGraphic spid="35" grpId="0">
        <p:bldAsOne/>
      </p:bldGraphic>
      <p:bldP spid="3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7F28F59B-C135-A249-ABEA-7EB5B28FF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2536" y="908199"/>
            <a:ext cx="4139952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358775" indent="-358775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400" b="1" dirty="0">
                <a:latin typeface="+mj-lt"/>
                <a:ea typeface="+mj-ea"/>
                <a:cs typeface="+mj-cs"/>
              </a:rPr>
              <a:t>   Comment choisir la bonne modalité de l’aide </a:t>
            </a:r>
            <a:r>
              <a:rPr lang="en-US" sz="2400" b="1" dirty="0"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2E3BC4-94AF-B546-9684-FB6D64C6A90D}"/>
              </a:ext>
            </a:extLst>
          </p:cNvPr>
          <p:cNvSpPr/>
          <p:nvPr/>
        </p:nvSpPr>
        <p:spPr bwMode="auto">
          <a:xfrm>
            <a:off x="176430" y="2417512"/>
            <a:ext cx="4115922" cy="3896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>
              <a:lnSpc>
                <a:spcPct val="90000"/>
              </a:lnSpc>
              <a:spcBef>
                <a:spcPct val="20000"/>
              </a:spcBef>
            </a:pPr>
            <a:endParaRPr lang="fr-FR" sz="1600"/>
          </a:p>
        </p:txBody>
      </p:sp>
      <p:pic>
        <p:nvPicPr>
          <p:cNvPr id="3074" name="Picture 2" descr="Set of 8 Basic Shapes Cookie Cutters - Square Round Heart &amp; More ...">
            <a:extLst>
              <a:ext uri="{FF2B5EF4-FFF2-40B4-BE49-F238E27FC236}">
                <a16:creationId xmlns:a16="http://schemas.microsoft.com/office/drawing/2014/main" id="{B36963B8-2C20-194B-BB80-B593A29BD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6382" y="1556792"/>
            <a:ext cx="4471770" cy="447177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C26C71-EB1F-73BD-77DF-DE1012B216B1}"/>
              </a:ext>
            </a:extLst>
          </p:cNvPr>
          <p:cNvSpPr txBox="1"/>
          <p:nvPr/>
        </p:nvSpPr>
        <p:spPr>
          <a:xfrm>
            <a:off x="176430" y="2348880"/>
            <a:ext cx="3963522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600" b="0" i="0" u="none" strike="noStrike" baseline="0" dirty="0">
                <a:latin typeface="+mj-lt"/>
              </a:rPr>
              <a:t>La conception de l’appui de l’UE ne devrait </a:t>
            </a:r>
            <a:r>
              <a:rPr lang="fr-FR" sz="1600" b="1" i="0" u="none" strike="noStrike" baseline="0" dirty="0">
                <a:latin typeface="+mj-lt"/>
              </a:rPr>
              <a:t>pas commencer par le choix des modalités</a:t>
            </a:r>
            <a:r>
              <a:rPr lang="fr-FR" sz="1600" b="0" i="0" u="none" strike="noStrike" baseline="0" dirty="0">
                <a:latin typeface="+mj-lt"/>
              </a:rPr>
              <a:t>. </a:t>
            </a:r>
          </a:p>
          <a:p>
            <a:pPr algn="l"/>
            <a:endParaRPr lang="fr-FR" sz="1400" dirty="0">
              <a:latin typeface="+mj-lt"/>
            </a:endParaRPr>
          </a:p>
          <a:p>
            <a:pPr algn="l"/>
            <a:r>
              <a:rPr lang="fr-FR" sz="1600" dirty="0">
                <a:latin typeface="+mj-lt"/>
              </a:rPr>
              <a:t>Il faut d’abord mieux </a:t>
            </a:r>
            <a:r>
              <a:rPr lang="fr-FR" sz="1600" b="1" dirty="0">
                <a:latin typeface="+mj-lt"/>
              </a:rPr>
              <a:t>comprendre les facteurs affectant la performance des AL</a:t>
            </a:r>
            <a:r>
              <a:rPr lang="fr-FR" sz="1600" dirty="0">
                <a:latin typeface="+mj-lt"/>
              </a:rPr>
              <a:t> dans le pays.</a:t>
            </a:r>
          </a:p>
          <a:p>
            <a:pPr algn="l"/>
            <a:endParaRPr lang="fr-FR" sz="1400" dirty="0">
              <a:latin typeface="+mj-lt"/>
            </a:endParaRPr>
          </a:p>
          <a:p>
            <a:pPr algn="l"/>
            <a:r>
              <a:rPr lang="fr-FR" sz="1600" dirty="0">
                <a:latin typeface="+mj-lt"/>
              </a:rPr>
              <a:t>D’où l’importance de l’analyse de contexte </a:t>
            </a:r>
            <a:r>
              <a:rPr lang="fr-FR" sz="1600" b="1" dirty="0">
                <a:latin typeface="+mj-lt"/>
              </a:rPr>
              <a:t>par un diagnostic territorial.</a:t>
            </a:r>
          </a:p>
          <a:p>
            <a:pPr algn="l"/>
            <a:endParaRPr lang="fr-FR" sz="1400" dirty="0">
              <a:latin typeface="+mj-lt"/>
            </a:endParaRPr>
          </a:p>
          <a:p>
            <a:pPr algn="l"/>
            <a:r>
              <a:rPr lang="fr-FR" sz="1600" b="0" i="0" u="none" strike="noStrike" baseline="0" dirty="0">
                <a:latin typeface="+mj-lt"/>
              </a:rPr>
              <a:t>Il est destiné à aider les DUE à </a:t>
            </a:r>
            <a:r>
              <a:rPr lang="fr-FR" sz="1600" b="1" dirty="0">
                <a:latin typeface="+mj-lt"/>
              </a:rPr>
              <a:t>définir</a:t>
            </a:r>
            <a:r>
              <a:rPr lang="fr-FR" sz="1600" b="1" i="0" u="none" strike="noStrike" baseline="0" dirty="0">
                <a:latin typeface="+mj-lt"/>
              </a:rPr>
              <a:t> les choix stratégiques </a:t>
            </a:r>
            <a:r>
              <a:rPr lang="fr-FR" sz="1600" i="0" u="none" strike="noStrike" baseline="0" dirty="0">
                <a:latin typeface="+mj-lt"/>
              </a:rPr>
              <a:t>(résultats visés, comment, avec qui?) pour </a:t>
            </a:r>
            <a:r>
              <a:rPr lang="fr-FR" sz="1600" i="0" u="sng" strike="noStrike" baseline="0" dirty="0">
                <a:latin typeface="+mj-lt"/>
              </a:rPr>
              <a:t>ensuite</a:t>
            </a:r>
            <a:r>
              <a:rPr lang="fr-FR" sz="1600" i="0" u="none" strike="noStrike" baseline="0" dirty="0">
                <a:latin typeface="+mj-lt"/>
              </a:rPr>
              <a:t> </a:t>
            </a:r>
            <a:r>
              <a:rPr lang="fr-FR" sz="1600" b="0" i="0" u="none" strike="noStrike" baseline="0" dirty="0">
                <a:latin typeface="+mj-lt"/>
              </a:rPr>
              <a:t>choisir les modalités d’aide</a:t>
            </a:r>
            <a:r>
              <a:rPr lang="fr-FR" sz="1600" dirty="0">
                <a:latin typeface="+mj-lt"/>
              </a:rPr>
              <a:t>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1658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>
            <a:extLst>
              <a:ext uri="{FF2B5EF4-FFF2-40B4-BE49-F238E27FC236}">
                <a16:creationId xmlns:a16="http://schemas.microsoft.com/office/drawing/2014/main" id="{7F28F59B-C135-A249-ABEA-7EB5B28FF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2536" y="908199"/>
            <a:ext cx="4139952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marL="358775" indent="-358775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2400" b="1">
                <a:latin typeface="+mj-lt"/>
                <a:ea typeface="+mj-ea"/>
                <a:cs typeface="+mj-cs"/>
              </a:rPr>
              <a:t>   Comment choisir la bonne modalité de l’aide</a:t>
            </a:r>
            <a:r>
              <a:rPr lang="en-US" sz="2400" b="1"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2E3BC4-94AF-B546-9684-FB6D64C6A90D}"/>
              </a:ext>
            </a:extLst>
          </p:cNvPr>
          <p:cNvSpPr/>
          <p:nvPr/>
        </p:nvSpPr>
        <p:spPr bwMode="auto">
          <a:xfrm>
            <a:off x="176430" y="2417512"/>
            <a:ext cx="4115922" cy="3896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>
              <a:lnSpc>
                <a:spcPct val="90000"/>
              </a:lnSpc>
              <a:spcBef>
                <a:spcPct val="20000"/>
              </a:spcBef>
            </a:pPr>
            <a:endParaRPr lang="fr-FR" sz="1600"/>
          </a:p>
          <a:p>
            <a:pPr lvl="0">
              <a:lnSpc>
                <a:spcPct val="90000"/>
              </a:lnSpc>
              <a:spcBef>
                <a:spcPct val="20000"/>
              </a:spcBef>
            </a:pPr>
            <a:r>
              <a:rPr lang="en-US" sz="1600"/>
              <a:t>L’UE offre différentes </a:t>
            </a:r>
            <a:r>
              <a:rPr lang="en-US" sz="1600" b="1"/>
              <a:t>modalités d’aide</a:t>
            </a:r>
            <a:r>
              <a:rPr lang="en-US" sz="1600"/>
              <a:t>: appels à projets, subventions, appui budgétaire, cooperation décentralisée, etc.</a:t>
            </a:r>
          </a:p>
          <a:p>
            <a:pPr lvl="0">
              <a:lnSpc>
                <a:spcPct val="90000"/>
              </a:lnSpc>
              <a:spcBef>
                <a:spcPct val="20000"/>
              </a:spcBef>
            </a:pPr>
            <a:endParaRPr lang="en-US" sz="1600"/>
          </a:p>
          <a:p>
            <a:pPr lvl="0">
              <a:lnSpc>
                <a:spcPct val="90000"/>
              </a:lnSpc>
              <a:spcBef>
                <a:spcPct val="20000"/>
              </a:spcBef>
            </a:pPr>
            <a:r>
              <a:rPr lang="en-US" sz="1600"/>
              <a:t>Les DUEs peuvent tout à fait </a:t>
            </a:r>
            <a:r>
              <a:rPr lang="en-US" sz="1600" b="1"/>
              <a:t>combiner </a:t>
            </a:r>
            <a:r>
              <a:rPr lang="en-US" sz="1600"/>
              <a:t>plusieurs modalités, afin d’atteindre le résultat souhaité.</a:t>
            </a:r>
          </a:p>
          <a:p>
            <a:pPr lvl="0">
              <a:lnSpc>
                <a:spcPct val="90000"/>
              </a:lnSpc>
              <a:spcBef>
                <a:spcPct val="20000"/>
              </a:spcBef>
            </a:pPr>
            <a:endParaRPr lang="en-US" sz="1600"/>
          </a:p>
          <a:p>
            <a:pPr lvl="0">
              <a:lnSpc>
                <a:spcPct val="90000"/>
              </a:lnSpc>
              <a:spcBef>
                <a:spcPct val="20000"/>
              </a:spcBef>
            </a:pPr>
            <a:r>
              <a:rPr lang="en-US" sz="1600"/>
              <a:t>L’expérience montre que se focaliser sur une seule modalité peut être problématique, en particulier quand il s’agit de </a:t>
            </a:r>
            <a:r>
              <a:rPr lang="fr-FR" sz="1600" b="1"/>
              <a:t>déployer le potentiel de développement </a:t>
            </a:r>
            <a:r>
              <a:rPr lang="fr-FR" sz="1600"/>
              <a:t>d'un territoire donné.</a:t>
            </a:r>
            <a:endParaRPr lang="en-US" sz="16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579C28-88D2-3570-ECB0-41C2B73DB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382" y="1988840"/>
            <a:ext cx="4531202" cy="30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8551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1FB59-71DB-492C-7521-E310DBD20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12776"/>
            <a:ext cx="8280920" cy="2880320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i="0" dirty="0"/>
              <a:t>Quoi </a:t>
            </a:r>
            <a:r>
              <a:rPr lang="en-US" sz="2000" i="0" dirty="0" err="1"/>
              <a:t>qu’il</a:t>
            </a:r>
            <a:r>
              <a:rPr lang="en-US" sz="2000" i="0" dirty="0"/>
              <a:t> </a:t>
            </a:r>
            <a:r>
              <a:rPr lang="en-US" sz="2000" i="0" dirty="0" err="1"/>
              <a:t>en</a:t>
            </a:r>
            <a:r>
              <a:rPr lang="en-US" sz="2000" i="0" dirty="0"/>
              <a:t> </a:t>
            </a:r>
            <a:r>
              <a:rPr lang="en-US" sz="2000" i="0" dirty="0" err="1"/>
              <a:t>soit</a:t>
            </a:r>
            <a:r>
              <a:rPr lang="en-US" sz="2000" i="0" dirty="0"/>
              <a:t>, les DUEs </a:t>
            </a:r>
            <a:r>
              <a:rPr lang="en-US" sz="2000" i="0" dirty="0" err="1"/>
              <a:t>devraient</a:t>
            </a:r>
            <a:r>
              <a:rPr lang="en-US" sz="2000" i="0" dirty="0"/>
              <a:t> </a:t>
            </a:r>
            <a:r>
              <a:rPr lang="en-US" sz="2000" i="0" dirty="0" err="1"/>
              <a:t>toujours</a:t>
            </a:r>
            <a:r>
              <a:rPr lang="en-US" sz="2000" i="0" dirty="0"/>
              <a:t> </a:t>
            </a:r>
            <a:r>
              <a:rPr lang="en-US" sz="2000" i="0" dirty="0" err="1"/>
              <a:t>favoriser</a:t>
            </a:r>
            <a:r>
              <a:rPr lang="en-US" sz="2000" i="0" dirty="0"/>
              <a:t> la </a:t>
            </a:r>
            <a:r>
              <a:rPr lang="en-US" sz="2000" b="1" i="0" dirty="0"/>
              <a:t>collaboration entre </a:t>
            </a:r>
            <a:r>
              <a:rPr lang="en-US" sz="2000" b="1" i="0" dirty="0" err="1"/>
              <a:t>Gouvernements</a:t>
            </a:r>
            <a:r>
              <a:rPr lang="en-US" sz="2000" b="1" i="0" dirty="0"/>
              <a:t> </a:t>
            </a:r>
            <a:r>
              <a:rPr lang="en-US" sz="2000" b="1" i="0" dirty="0" err="1"/>
              <a:t>Locaux</a:t>
            </a:r>
            <a:r>
              <a:rPr lang="en-US" sz="2000" b="1" i="0" dirty="0"/>
              <a:t> </a:t>
            </a:r>
          </a:p>
          <a:p>
            <a:pPr marL="0" indent="0" algn="ctr">
              <a:buNone/>
            </a:pPr>
            <a:r>
              <a:rPr lang="en-US" sz="2000" b="1" i="0" dirty="0"/>
              <a:t>et</a:t>
            </a:r>
          </a:p>
          <a:p>
            <a:pPr marL="0" indent="0" algn="ctr">
              <a:buNone/>
            </a:pPr>
            <a:r>
              <a:rPr lang="en-US" sz="2000" b="1" i="0" dirty="0"/>
              <a:t>Société Civile</a:t>
            </a:r>
          </a:p>
          <a:p>
            <a:pPr marL="0" indent="0" algn="ctr">
              <a:buNone/>
            </a:pPr>
            <a:r>
              <a:rPr lang="en-US" sz="2000" b="1" i="0" dirty="0">
                <a:solidFill>
                  <a:srgbClr val="FF0000"/>
                </a:solidFill>
              </a:rPr>
              <a:t>-----------------</a:t>
            </a:r>
          </a:p>
          <a:p>
            <a:pPr marL="0" indent="0" algn="ctr">
              <a:buNone/>
            </a:pPr>
            <a:r>
              <a:rPr lang="en-US" sz="1800" i="0" dirty="0" err="1"/>
              <a:t>D’ailleurs</a:t>
            </a:r>
            <a:r>
              <a:rPr lang="en-US" sz="1800" i="0" dirty="0"/>
              <a:t> </a:t>
            </a:r>
            <a:r>
              <a:rPr lang="en-US" sz="1800" i="0" dirty="0" err="1"/>
              <a:t>l’objet</a:t>
            </a:r>
            <a:r>
              <a:rPr lang="en-US" sz="1800" i="0" dirty="0"/>
              <a:t> des deux Communications de </a:t>
            </a:r>
            <a:r>
              <a:rPr lang="en-US" sz="1800" i="0" dirty="0" err="1"/>
              <a:t>l’UE</a:t>
            </a:r>
            <a:r>
              <a:rPr lang="en-US" sz="1800" i="0" dirty="0"/>
              <a:t>: </a:t>
            </a:r>
          </a:p>
          <a:p>
            <a:pPr marL="0" indent="0" algn="ctr">
              <a:buNone/>
            </a:pPr>
            <a:r>
              <a:rPr lang="en-US" sz="1800" i="0" dirty="0"/>
              <a:t>COM(2012)492 sur les OSC et COM (2013)280 sur les AL</a:t>
            </a:r>
          </a:p>
          <a:p>
            <a:pPr marL="0" indent="0">
              <a:buNone/>
            </a:pPr>
            <a:endParaRPr lang="en-US" sz="1800" b="1" i="0" dirty="0"/>
          </a:p>
          <a:p>
            <a:pPr marL="0" indent="0" algn="ctr">
              <a:buNone/>
            </a:pPr>
            <a:r>
              <a:rPr lang="en-US" sz="2000" b="1" dirty="0">
                <a:solidFill>
                  <a:srgbClr val="FF0000"/>
                </a:solidFill>
              </a:rPr>
              <a:t>-----------------</a:t>
            </a:r>
          </a:p>
          <a:p>
            <a:pPr marL="0" indent="0" algn="ctr">
              <a:buNone/>
            </a:pPr>
            <a:r>
              <a:rPr lang="en-US" sz="2000" b="1" dirty="0">
                <a:solidFill>
                  <a:srgbClr val="FF0000"/>
                </a:solidFill>
              </a:rPr>
              <a:t>Conseil / </a:t>
            </a:r>
            <a:r>
              <a:rPr lang="en-US" sz="2000" b="1" dirty="0" err="1">
                <a:solidFill>
                  <a:srgbClr val="FF0000"/>
                </a:solidFill>
              </a:rPr>
              <a:t>Astuce</a:t>
            </a:r>
            <a:r>
              <a:rPr lang="en-US" sz="2000" b="1" dirty="0">
                <a:solidFill>
                  <a:srgbClr val="FF0000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en-US" sz="1800" dirty="0" err="1"/>
              <a:t>Vous</a:t>
            </a:r>
            <a:r>
              <a:rPr lang="en-US" sz="1800" dirty="0"/>
              <a:t> </a:t>
            </a:r>
            <a:r>
              <a:rPr lang="en-US" sz="1800" dirty="0" err="1"/>
              <a:t>pouver</a:t>
            </a:r>
            <a:r>
              <a:rPr lang="en-US" sz="1800" dirty="0"/>
              <a:t> </a:t>
            </a:r>
            <a:r>
              <a:rPr lang="en-US" sz="1800" dirty="0" err="1"/>
              <a:t>inclure</a:t>
            </a:r>
            <a:r>
              <a:rPr lang="en-US" sz="1800" dirty="0"/>
              <a:t> les AL </a:t>
            </a:r>
            <a:r>
              <a:rPr lang="en-US" sz="1800" dirty="0" err="1"/>
              <a:t>en</a:t>
            </a:r>
            <a:r>
              <a:rPr lang="en-US" sz="1800" dirty="0"/>
              <a:t> tant que co-</a:t>
            </a:r>
            <a:r>
              <a:rPr lang="en-US" sz="1800" dirty="0" err="1"/>
              <a:t>bénéficiaires</a:t>
            </a:r>
            <a:r>
              <a:rPr lang="en-US" sz="1800" dirty="0"/>
              <a:t> des </a:t>
            </a:r>
            <a:r>
              <a:rPr lang="en-US" sz="1800" b="1" dirty="0"/>
              <a:t>Appels </a:t>
            </a:r>
            <a:r>
              <a:rPr lang="en-US" sz="1800" b="1" dirty="0" err="1"/>
              <a:t>à</a:t>
            </a:r>
            <a:r>
              <a:rPr lang="en-US" sz="1800" b="1" dirty="0"/>
              <a:t> </a:t>
            </a:r>
            <a:r>
              <a:rPr lang="en-US" sz="1800" b="1" dirty="0" err="1"/>
              <a:t>Projets</a:t>
            </a:r>
            <a:r>
              <a:rPr lang="en-US" sz="1800" b="1" dirty="0"/>
              <a:t> des OSC</a:t>
            </a:r>
            <a:r>
              <a:rPr lang="en-US" sz="1800" dirty="0"/>
              <a:t>,</a:t>
            </a:r>
            <a:r>
              <a:rPr lang="en-US" sz="1800" b="1" dirty="0"/>
              <a:t> </a:t>
            </a:r>
            <a:r>
              <a:rPr lang="en-US" sz="1800" dirty="0" err="1"/>
              <a:t>ou</a:t>
            </a:r>
            <a:r>
              <a:rPr lang="en-US" sz="1800" dirty="0"/>
              <a:t> les </a:t>
            </a:r>
            <a:r>
              <a:rPr lang="en-US" sz="1800" dirty="0" err="1"/>
              <a:t>inclure</a:t>
            </a:r>
            <a:r>
              <a:rPr lang="en-US" sz="1800" dirty="0"/>
              <a:t> dans les </a:t>
            </a:r>
            <a:r>
              <a:rPr lang="en-US" sz="1800" dirty="0" err="1"/>
              <a:t>critères</a:t>
            </a:r>
            <a:r>
              <a:rPr lang="en-US" sz="1800" dirty="0"/>
              <a:t> </a:t>
            </a:r>
            <a:r>
              <a:rPr lang="en-US" sz="1800" dirty="0" err="1"/>
              <a:t>obligatoires</a:t>
            </a:r>
            <a:r>
              <a:rPr lang="en-US" sz="1800" dirty="0"/>
              <a:t> </a:t>
            </a:r>
            <a:r>
              <a:rPr lang="en-US" sz="1800" dirty="0" err="1"/>
              <a:t>afin</a:t>
            </a:r>
            <a:r>
              <a:rPr lang="en-US" sz="1800" dirty="0"/>
              <a:t> </a:t>
            </a:r>
            <a:r>
              <a:rPr lang="en-US" sz="1800" dirty="0" err="1"/>
              <a:t>qu’ils</a:t>
            </a:r>
            <a:r>
              <a:rPr lang="en-US" sz="1800" dirty="0"/>
              <a:t> </a:t>
            </a:r>
            <a:r>
              <a:rPr lang="en-US" sz="1800" dirty="0" err="1"/>
              <a:t>soient</a:t>
            </a:r>
            <a:r>
              <a:rPr lang="en-US" sz="1800" dirty="0"/>
              <a:t> pris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compte</a:t>
            </a:r>
            <a:r>
              <a:rPr lang="en-US" sz="1800" dirty="0"/>
              <a:t> dans la </a:t>
            </a:r>
            <a:r>
              <a:rPr lang="en-US" sz="1800" dirty="0" err="1"/>
              <a:t>demande</a:t>
            </a:r>
            <a:r>
              <a:rPr lang="en-US" sz="1800" dirty="0"/>
              <a:t> de fonds </a:t>
            </a:r>
            <a:r>
              <a:rPr lang="en-US" sz="1800" dirty="0" err="1"/>
              <a:t>à</a:t>
            </a:r>
            <a:r>
              <a:rPr lang="en-US" sz="1800" dirty="0"/>
              <a:t> </a:t>
            </a:r>
            <a:r>
              <a:rPr lang="en-US" sz="1800" dirty="0" err="1"/>
              <a:t>l’UE</a:t>
            </a:r>
            <a:r>
              <a:rPr lang="en-US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13050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CA39B-E137-B8AC-8E04-18DCA2D7C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7F265-4C9C-3FCD-6C7E-9630195B5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2" descr="Related image">
            <a:extLst>
              <a:ext uri="{FF2B5EF4-FFF2-40B4-BE49-F238E27FC236}">
                <a16:creationId xmlns:a16="http://schemas.microsoft.com/office/drawing/2014/main" id="{DD534035-969E-F05B-F5C3-04D5721C82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09114" cy="602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190DC70-B20F-7216-66C5-57375D6255DA}"/>
              </a:ext>
            </a:extLst>
          </p:cNvPr>
          <p:cNvSpPr txBox="1">
            <a:spLocks/>
          </p:cNvSpPr>
          <p:nvPr/>
        </p:nvSpPr>
        <p:spPr bwMode="auto">
          <a:xfrm>
            <a:off x="17443" y="2477802"/>
            <a:ext cx="9109114" cy="2391357"/>
          </a:xfrm>
          <a:prstGeom prst="rect">
            <a:avLst/>
          </a:prstGeom>
          <a:solidFill>
            <a:srgbClr val="BDDEFF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indent="0" algn="ctr">
              <a:buFontTx/>
              <a:buNone/>
            </a:pPr>
            <a:r>
              <a:rPr lang="en-US" i="0" kern="0"/>
              <a:t>Etablir un mécanisme pour un </a:t>
            </a:r>
          </a:p>
          <a:p>
            <a:pPr marL="0" indent="0" algn="ctr">
              <a:buFontTx/>
              <a:buNone/>
            </a:pPr>
            <a:r>
              <a:rPr lang="en-US" b="1" i="0" kern="0"/>
              <a:t>DIALOGUE plus STRUCTURE avec l’(es) Association(s) Nationale(s) des gouvernements locaux</a:t>
            </a:r>
            <a:r>
              <a:rPr lang="en-US" i="0" kern="0"/>
              <a:t> afin d’</a:t>
            </a:r>
            <a:r>
              <a:rPr lang="fr-FR" i="0" kern="0"/>
              <a:t>instaurer la confiance, la compréhension et la collaboration à long terme</a:t>
            </a:r>
            <a:endParaRPr lang="en-US" i="0" kern="0"/>
          </a:p>
        </p:txBody>
      </p:sp>
    </p:spTree>
    <p:extLst>
      <p:ext uri="{BB962C8B-B14F-4D97-AF65-F5344CB8AC3E}">
        <p14:creationId xmlns:p14="http://schemas.microsoft.com/office/powerpoint/2010/main" val="648297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497E38-8CE7-B944-A45F-90B2448BC488}"/>
              </a:ext>
            </a:extLst>
          </p:cNvPr>
          <p:cNvSpPr txBox="1"/>
          <p:nvPr/>
        </p:nvSpPr>
        <p:spPr>
          <a:xfrm>
            <a:off x="251520" y="1484784"/>
            <a:ext cx="86409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kern="0" dirty="0"/>
              <a:t>Si </a:t>
            </a:r>
            <a:r>
              <a:rPr lang="en-US" sz="2800" kern="0" dirty="0" err="1"/>
              <a:t>votre</a:t>
            </a:r>
            <a:r>
              <a:rPr lang="en-US" sz="2800" kern="0" dirty="0"/>
              <a:t> MIP </a:t>
            </a:r>
            <a:r>
              <a:rPr lang="en-US" sz="2800" kern="0" dirty="0" err="1"/>
              <a:t>n’a</a:t>
            </a:r>
            <a:r>
              <a:rPr lang="en-US" sz="2800" kern="0" dirty="0"/>
              <a:t> pas encore </a:t>
            </a:r>
            <a:r>
              <a:rPr lang="en-US" sz="2800" kern="0" dirty="0" err="1"/>
              <a:t>intégré</a:t>
            </a:r>
            <a:r>
              <a:rPr lang="en-US" sz="2800" kern="0" dirty="0"/>
              <a:t> les AL,</a:t>
            </a:r>
            <a:endParaRPr lang="en-US" sz="2800" b="1" kern="0" dirty="0"/>
          </a:p>
          <a:p>
            <a:r>
              <a:rPr lang="en-US" sz="2800" b="1" kern="0" dirty="0" err="1"/>
              <a:t>vous</a:t>
            </a:r>
            <a:r>
              <a:rPr lang="en-US" sz="2800" b="1" kern="0" dirty="0"/>
              <a:t> </a:t>
            </a:r>
            <a:r>
              <a:rPr lang="en-US" sz="2800" b="1" kern="0" dirty="0" err="1"/>
              <a:t>pouvez</a:t>
            </a:r>
            <a:r>
              <a:rPr lang="en-US" sz="2800" b="1" kern="0" dirty="0"/>
              <a:t> </a:t>
            </a:r>
            <a:r>
              <a:rPr lang="en-US" sz="2800" b="1" kern="0" dirty="0" err="1"/>
              <a:t>toujours</a:t>
            </a:r>
            <a:r>
              <a:rPr lang="en-US" sz="2800" b="1" kern="0" dirty="0"/>
              <a:t> le faire </a:t>
            </a:r>
            <a:r>
              <a:rPr lang="en-US" sz="2800" b="1" kern="0" dirty="0" err="1"/>
              <a:t>lors</a:t>
            </a:r>
            <a:r>
              <a:rPr lang="en-US" sz="2800" b="1" kern="0" dirty="0"/>
              <a:t> de la phase de mise </a:t>
            </a:r>
            <a:r>
              <a:rPr lang="en-US" sz="2800" b="1" kern="0" dirty="0" err="1"/>
              <a:t>en</a:t>
            </a:r>
            <a:r>
              <a:rPr lang="en-US" sz="2800" b="1" kern="0" dirty="0"/>
              <a:t> oeuvre…</a:t>
            </a:r>
            <a:endParaRPr lang="en-US" sz="20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072093E-48C6-7340-A551-38EC94E60286}"/>
              </a:ext>
            </a:extLst>
          </p:cNvPr>
          <p:cNvSpPr txBox="1">
            <a:spLocks/>
          </p:cNvSpPr>
          <p:nvPr/>
        </p:nvSpPr>
        <p:spPr>
          <a:xfrm>
            <a:off x="4860032" y="1339850"/>
            <a:ext cx="4142356" cy="936625"/>
          </a:xfrm>
          <a:prstGeom prst="rect">
            <a:avLst/>
          </a:prstGeom>
        </p:spPr>
        <p:txBody>
          <a:bodyPr/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endParaRPr lang="fr-FR" kern="0">
              <a:highlight>
                <a:srgbClr val="FFFF00"/>
              </a:highligh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56D510-9B09-1D42-85E8-C868534E9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4090888"/>
            <a:ext cx="68580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832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 indent="-1588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600" b="1" i="0"/>
          </a:p>
        </p:txBody>
      </p:sp>
      <p:sp>
        <p:nvSpPr>
          <p:cNvPr id="9219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buClrTx/>
              <a:buFont typeface="Verdana" pitchFamily="34" charset="0"/>
              <a:buAutoNum type="arabicPeriod" startAt="4"/>
            </a:pPr>
            <a:endParaRPr lang="en-US" altLang="en-US" sz="2000" i="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06511" y="1938754"/>
            <a:ext cx="596698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1.</a:t>
            </a:r>
            <a:r>
              <a:rPr lang="en-GB" sz="2000" dirty="0"/>
              <a:t> </a:t>
            </a:r>
            <a:r>
              <a:rPr lang="fr-FR" sz="2000" dirty="0"/>
              <a:t>Permettez aux AL de </a:t>
            </a:r>
            <a:r>
              <a:rPr lang="fr-FR" sz="2000" b="1" dirty="0"/>
              <a:t>sortir d’un rôle de « gestionnaire » </a:t>
            </a:r>
            <a:r>
              <a:rPr lang="fr-FR" sz="2000" dirty="0"/>
              <a:t>pour devenir des acteurs du développement de leur territoire.</a:t>
            </a:r>
            <a:endParaRPr lang="en-GB" sz="2000" dirty="0"/>
          </a:p>
          <a:p>
            <a:endParaRPr lang="en-GB" altLang="en-US" sz="2000" dirty="0"/>
          </a:p>
          <a:p>
            <a:r>
              <a:rPr lang="en-GB" altLang="en-US" sz="2000" b="1" dirty="0">
                <a:solidFill>
                  <a:srgbClr val="FF0000"/>
                </a:solidFill>
              </a:rPr>
              <a:t>2. </a:t>
            </a:r>
            <a:r>
              <a:rPr lang="en-GB" altLang="en-US" sz="2000" b="1" dirty="0" err="1"/>
              <a:t>Favorisez</a:t>
            </a:r>
            <a:r>
              <a:rPr lang="en-GB" altLang="en-US" sz="2000" b="1" dirty="0"/>
              <a:t> la concertation </a:t>
            </a:r>
            <a:r>
              <a:rPr lang="en-GB" altLang="en-US" sz="2000" dirty="0"/>
              <a:t>et </a:t>
            </a:r>
            <a:r>
              <a:rPr lang="en-GB" altLang="en-US" sz="2000" dirty="0" err="1"/>
              <a:t>appuyez</a:t>
            </a:r>
            <a:r>
              <a:rPr lang="en-GB" altLang="en-US" sz="2000" dirty="0"/>
              <a:t> les cadres </a:t>
            </a:r>
            <a:r>
              <a:rPr lang="en-GB" altLang="en-US" sz="2000" dirty="0" err="1"/>
              <a:t>existants</a:t>
            </a:r>
            <a:r>
              <a:rPr lang="en-GB" altLang="en-US" sz="2000" dirty="0"/>
              <a:t> pour </a:t>
            </a:r>
            <a:r>
              <a:rPr lang="en-GB" altLang="en-US" sz="2000" dirty="0" err="1"/>
              <a:t>une</a:t>
            </a:r>
            <a:r>
              <a:rPr lang="en-GB" altLang="en-US" sz="2000" dirty="0"/>
              <a:t> </a:t>
            </a:r>
            <a:r>
              <a:rPr lang="en-GB" altLang="en-US" sz="2000" dirty="0" err="1"/>
              <a:t>meilleure</a:t>
            </a:r>
            <a:r>
              <a:rPr lang="en-GB" altLang="en-US" sz="2000" dirty="0"/>
              <a:t> articulation des </a:t>
            </a:r>
            <a:r>
              <a:rPr lang="en-GB" altLang="en-US" sz="2000" dirty="0" err="1"/>
              <a:t>acteurs</a:t>
            </a:r>
            <a:r>
              <a:rPr lang="en-GB" altLang="en-US" sz="2000" dirty="0"/>
              <a:t> et des </a:t>
            </a:r>
            <a:r>
              <a:rPr lang="en-GB" altLang="en-US" sz="2000" dirty="0" err="1"/>
              <a:t>échelles</a:t>
            </a:r>
            <a:r>
              <a:rPr lang="en-GB" altLang="en-US" sz="2000" dirty="0"/>
              <a:t> au </a:t>
            </a:r>
            <a:r>
              <a:rPr lang="en-GB" altLang="en-US" sz="2000" dirty="0" err="1"/>
              <a:t>niveau</a:t>
            </a:r>
            <a:r>
              <a:rPr lang="en-GB" altLang="en-US" sz="2000" dirty="0"/>
              <a:t> du </a:t>
            </a:r>
            <a:r>
              <a:rPr lang="en-GB" altLang="en-US" sz="2000" dirty="0" err="1"/>
              <a:t>territoire</a:t>
            </a:r>
            <a:r>
              <a:rPr lang="en-GB" sz="2000" dirty="0">
                <a:effectLst/>
                <a:ea typeface="Verdana" panose="020B0604030504040204" pitchFamily="34" charset="0"/>
              </a:rPr>
              <a:t>.</a:t>
            </a:r>
          </a:p>
          <a:p>
            <a:endParaRPr lang="en-GB" altLang="en-US" sz="2000" dirty="0">
              <a:ea typeface="Verdana" panose="020B0604030504040204" pitchFamily="34" charset="0"/>
            </a:endParaRPr>
          </a:p>
          <a:p>
            <a:r>
              <a:rPr lang="en-GB" altLang="en-US" sz="2000" b="1" dirty="0">
                <a:solidFill>
                  <a:srgbClr val="FF0000"/>
                </a:solidFill>
              </a:rPr>
              <a:t>3. </a:t>
            </a:r>
            <a:r>
              <a:rPr lang="en-GB" altLang="en-US" sz="2000" dirty="0"/>
              <a:t>P</a:t>
            </a:r>
            <a:r>
              <a:rPr lang="fr-FR" altLang="en-US" sz="2000" dirty="0"/>
              <a:t>référez toujours l’appui aux institutions et aux systèmes existants - même s'ils sont faibles ou imparfaits, en</a:t>
            </a:r>
            <a:r>
              <a:rPr lang="fr-FR" altLang="en-US" sz="2000" b="1" dirty="0"/>
              <a:t> évitant les doubles emplois et les incohérences </a:t>
            </a:r>
            <a:r>
              <a:rPr lang="fr-FR" altLang="en-US" sz="2000" dirty="0"/>
              <a:t>avec les politiques en vigueur.</a:t>
            </a:r>
          </a:p>
          <a:p>
            <a:endParaRPr lang="en-GB" altLang="en-US" sz="2000" dirty="0">
              <a:ea typeface="Verdana" panose="020B0604030504040204" pitchFamily="34" charset="0"/>
            </a:endParaRPr>
          </a:p>
          <a:p>
            <a:endParaRPr lang="en-GB" altLang="en-US" sz="200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3677389-05BC-DE48-B979-D6BBC22FD72E}"/>
              </a:ext>
            </a:extLst>
          </p:cNvPr>
          <p:cNvSpPr txBox="1">
            <a:spLocks/>
          </p:cNvSpPr>
          <p:nvPr/>
        </p:nvSpPr>
        <p:spPr bwMode="auto">
          <a:xfrm>
            <a:off x="172595" y="1340768"/>
            <a:ext cx="8966324" cy="71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fr-BE" sz="2400" b="1" dirty="0"/>
              <a:t> L’</a:t>
            </a:r>
            <a:r>
              <a:rPr lang="fr-BE" sz="2800" b="1" dirty="0">
                <a:solidFill>
                  <a:srgbClr val="00B050"/>
                </a:solidFill>
                <a:latin typeface="Cooper Black" panose="0208090404030B020404" pitchFamily="18" charset="77"/>
              </a:rPr>
              <a:t>A</a:t>
            </a:r>
            <a:r>
              <a:rPr lang="fr-BE" sz="2800" b="1" dirty="0">
                <a:solidFill>
                  <a:srgbClr val="7030A0"/>
                </a:solidFill>
                <a:latin typeface="Cooper Black" panose="0208090404030B020404" pitchFamily="18" charset="77"/>
              </a:rPr>
              <a:t>R</a:t>
            </a:r>
            <a:r>
              <a:rPr lang="fr-BE" sz="2800" b="1" dirty="0">
                <a:solidFill>
                  <a:srgbClr val="FFC000"/>
                </a:solidFill>
                <a:latin typeface="Cooper Black" panose="0208090404030B020404" pitchFamily="18" charset="77"/>
              </a:rPr>
              <a:t>T </a:t>
            </a:r>
            <a:r>
              <a:rPr lang="fr-BE" sz="2800" b="1" dirty="0"/>
              <a:t>de l’ATDL : </a:t>
            </a:r>
            <a:r>
              <a:rPr lang="fr-BE" sz="2800" b="1" dirty="0">
                <a:solidFill>
                  <a:srgbClr val="FF0000"/>
                </a:solidFill>
              </a:rPr>
              <a:t>10</a:t>
            </a:r>
            <a:r>
              <a:rPr lang="fr-BE" sz="2800" b="1" dirty="0"/>
              <a:t> </a:t>
            </a:r>
            <a:r>
              <a:rPr lang="fr-BE" sz="2400" b="1" dirty="0"/>
              <a:t>conseils</a:t>
            </a:r>
          </a:p>
        </p:txBody>
      </p:sp>
      <p:pic>
        <p:nvPicPr>
          <p:cNvPr id="12" name="Picture 8" descr="Think Outside the Box: Create Memorable Explainer Videos">
            <a:extLst>
              <a:ext uri="{FF2B5EF4-FFF2-40B4-BE49-F238E27FC236}">
                <a16:creationId xmlns:a16="http://schemas.microsoft.com/office/drawing/2014/main" id="{BB4C0227-0D7A-8C46-8962-0974741EA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44" y="2302678"/>
            <a:ext cx="2760380" cy="357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18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06A1F6-7684-884B-A35D-953F20FF2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68560" y="2204243"/>
            <a:ext cx="5544616" cy="4033069"/>
          </a:xfrm>
        </p:spPr>
        <p:txBody>
          <a:bodyPr/>
          <a:lstStyle/>
          <a:p>
            <a:pPr lvl="1">
              <a:defRPr/>
            </a:pPr>
            <a:r>
              <a:rPr lang="en-GB" altLang="en-US" b="0"/>
              <a:t>Etat/</a:t>
            </a:r>
            <a:r>
              <a:rPr lang="en-GB" altLang="en-US" b="0" err="1"/>
              <a:t>gouvernement</a:t>
            </a:r>
            <a:r>
              <a:rPr lang="en-GB" altLang="en-US" b="0"/>
              <a:t> </a:t>
            </a:r>
            <a:r>
              <a:rPr lang="en-GB" altLang="en-US" b="0" err="1"/>
              <a:t>centralisé</a:t>
            </a:r>
            <a:endParaRPr lang="en-GB" altLang="en-US" b="0"/>
          </a:p>
          <a:p>
            <a:pPr lvl="1">
              <a:defRPr/>
            </a:pPr>
            <a:endParaRPr lang="en-GB" altLang="en-US" sz="300" b="0"/>
          </a:p>
          <a:p>
            <a:pPr lvl="1">
              <a:defRPr/>
            </a:pPr>
            <a:r>
              <a:rPr lang="en-GB" altLang="en-US" b="0"/>
              <a:t>Localisation des politiques </a:t>
            </a:r>
            <a:r>
              <a:rPr lang="en-GB" altLang="en-US" b="0" err="1"/>
              <a:t>sectorielles</a:t>
            </a:r>
            <a:r>
              <a:rPr lang="en-GB" altLang="en-US" b="0"/>
              <a:t> </a:t>
            </a:r>
            <a:r>
              <a:rPr lang="en-GB" altLang="en-US" b="0" err="1"/>
              <a:t>nationales</a:t>
            </a:r>
            <a:endParaRPr lang="en-GB" altLang="en-US" b="0"/>
          </a:p>
          <a:p>
            <a:pPr lvl="1">
              <a:defRPr/>
            </a:pPr>
            <a:endParaRPr lang="en-GB" altLang="en-US" sz="300" b="0"/>
          </a:p>
          <a:p>
            <a:pPr lvl="1">
              <a:defRPr/>
            </a:pPr>
            <a:r>
              <a:rPr lang="en-GB" altLang="en-US" b="0" err="1"/>
              <a:t>Priorités</a:t>
            </a:r>
            <a:r>
              <a:rPr lang="en-GB" altLang="en-US" b="0"/>
              <a:t> </a:t>
            </a:r>
            <a:r>
              <a:rPr lang="en-GB" altLang="en-US" b="0" err="1"/>
              <a:t>décidées</a:t>
            </a:r>
            <a:r>
              <a:rPr lang="en-GB" altLang="en-US" b="0"/>
              <a:t> au </a:t>
            </a:r>
            <a:r>
              <a:rPr lang="en-GB" altLang="en-US" b="0" err="1"/>
              <a:t>niveau</a:t>
            </a:r>
            <a:r>
              <a:rPr lang="en-GB" altLang="en-US" b="0"/>
              <a:t> central</a:t>
            </a:r>
          </a:p>
          <a:p>
            <a:pPr lvl="1">
              <a:defRPr/>
            </a:pPr>
            <a:endParaRPr lang="en-GB" altLang="en-US" sz="200" b="0"/>
          </a:p>
          <a:p>
            <a:pPr lvl="1">
              <a:defRPr/>
            </a:pPr>
            <a:r>
              <a:rPr lang="en-GB" altLang="en-US" b="0" err="1"/>
              <a:t>Réticence</a:t>
            </a:r>
            <a:r>
              <a:rPr lang="en-GB" altLang="en-US" b="0"/>
              <a:t> aux initiatives locales</a:t>
            </a:r>
          </a:p>
          <a:p>
            <a:pPr marL="457200" lvl="1" indent="0">
              <a:buNone/>
              <a:defRPr/>
            </a:pPr>
            <a:endParaRPr lang="en-GB" altLang="en-US" sz="100" b="0"/>
          </a:p>
          <a:p>
            <a:pPr lvl="1">
              <a:defRPr/>
            </a:pPr>
            <a:r>
              <a:rPr lang="fr-FR" altLang="en-US" b="0"/>
              <a:t>Réforme de décentralisation « cosmétique »</a:t>
            </a:r>
            <a:endParaRPr lang="en-GB" altLang="en-US" b="0"/>
          </a:p>
          <a:p>
            <a:pPr lvl="1">
              <a:defRPr/>
            </a:pPr>
            <a:endParaRPr lang="en-GB" altLang="en-US" sz="400" b="0"/>
          </a:p>
          <a:p>
            <a:pPr lvl="1">
              <a:defRPr/>
            </a:pPr>
            <a:r>
              <a:rPr lang="en-GB" altLang="en-US" b="0" err="1"/>
              <a:t>Dépendance</a:t>
            </a:r>
            <a:r>
              <a:rPr lang="en-GB" altLang="en-US" b="0"/>
              <a:t> aux </a:t>
            </a:r>
            <a:r>
              <a:rPr lang="en-GB" altLang="en-US" b="0" err="1"/>
              <a:t>transferts</a:t>
            </a:r>
            <a:r>
              <a:rPr lang="en-GB" altLang="en-US" b="0"/>
              <a:t> financiers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1C8E71-08D1-9E4D-AFA4-2499478ABE17}"/>
              </a:ext>
            </a:extLst>
          </p:cNvPr>
          <p:cNvSpPr/>
          <p:nvPr/>
        </p:nvSpPr>
        <p:spPr>
          <a:xfrm>
            <a:off x="323528" y="1340768"/>
            <a:ext cx="87129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fr-FR" altLang="en-US" sz="2000" b="1">
                <a:solidFill>
                  <a:srgbClr val="FF0000"/>
                </a:solidFill>
              </a:rPr>
              <a:t>SCENARIO 3</a:t>
            </a:r>
          </a:p>
          <a:p>
            <a:pPr eaLnBrk="1" hangingPunct="1"/>
            <a:r>
              <a:rPr lang="fr-FR" altLang="en-US" sz="2400" b="1">
                <a:solidFill>
                  <a:srgbClr val="FF0000"/>
                </a:solidFill>
              </a:rPr>
              <a:t>Décentralisation bloquée ou symbolique</a:t>
            </a:r>
            <a:endParaRPr lang="en-US" altLang="en-US" sz="2400" b="1">
              <a:solidFill>
                <a:srgbClr val="FF0000"/>
              </a:solidFill>
            </a:endParaRPr>
          </a:p>
        </p:txBody>
      </p:sp>
      <p:pic>
        <p:nvPicPr>
          <p:cNvPr id="1028" name="Picture 4" descr="Wildlife,Puma,Silhouette PNG Clipart - Royalty Free SVG / PNG">
            <a:extLst>
              <a:ext uri="{FF2B5EF4-FFF2-40B4-BE49-F238E27FC236}">
                <a16:creationId xmlns:a16="http://schemas.microsoft.com/office/drawing/2014/main" id="{EB4CD7D1-0FF2-5F49-8C55-6AC468D55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364" y="2203515"/>
            <a:ext cx="3819741" cy="3819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3822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 indent="-1588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600" b="1" i="0"/>
          </a:p>
        </p:txBody>
      </p:sp>
      <p:sp>
        <p:nvSpPr>
          <p:cNvPr id="9219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buClrTx/>
              <a:buFont typeface="Verdana" pitchFamily="34" charset="0"/>
              <a:buAutoNum type="arabicPeriod" startAt="4"/>
            </a:pPr>
            <a:endParaRPr lang="en-US" altLang="en-US" sz="2000" i="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54" y="1543662"/>
            <a:ext cx="463885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4.</a:t>
            </a:r>
            <a:r>
              <a:rPr lang="en-US" sz="1600" b="1" dirty="0"/>
              <a:t> </a:t>
            </a:r>
            <a:r>
              <a:rPr lang="en-US" sz="2000" dirty="0"/>
              <a:t> </a:t>
            </a:r>
            <a:r>
              <a:rPr lang="en-US" sz="2000" dirty="0" err="1"/>
              <a:t>Cadrez</a:t>
            </a:r>
            <a:r>
              <a:rPr lang="en-US" sz="2000" dirty="0"/>
              <a:t> </a:t>
            </a:r>
            <a:r>
              <a:rPr lang="en-US" sz="2000" dirty="0" err="1"/>
              <a:t>votre</a:t>
            </a:r>
            <a:r>
              <a:rPr lang="en-US" sz="2000" dirty="0"/>
              <a:t> </a:t>
            </a:r>
            <a:r>
              <a:rPr lang="en-US" sz="2000" dirty="0" err="1"/>
              <a:t>appui</a:t>
            </a:r>
            <a:r>
              <a:rPr lang="en-US" sz="2000" dirty="0"/>
              <a:t> sur la base des</a:t>
            </a:r>
            <a:r>
              <a:rPr lang="en-US" sz="2000" b="1" dirty="0"/>
              <a:t> </a:t>
            </a:r>
            <a:r>
              <a:rPr lang="en-US" sz="2000" b="1" dirty="0" err="1"/>
              <a:t>compétences</a:t>
            </a:r>
            <a:r>
              <a:rPr lang="en-US" sz="2000" b="1" dirty="0"/>
              <a:t> </a:t>
            </a:r>
            <a:r>
              <a:rPr lang="en-US" sz="2000" b="1" dirty="0" err="1"/>
              <a:t>légales</a:t>
            </a:r>
            <a:r>
              <a:rPr lang="en-US" sz="2000" b="1" dirty="0"/>
              <a:t> des AL</a:t>
            </a:r>
            <a:r>
              <a:rPr lang="en-US" sz="2000" dirty="0"/>
              <a:t> et </a:t>
            </a:r>
            <a:r>
              <a:rPr lang="en-US" sz="2000" dirty="0" err="1"/>
              <a:t>concentrez-vous</a:t>
            </a:r>
            <a:r>
              <a:rPr lang="en-US" sz="2000" dirty="0"/>
              <a:t> sur les </a:t>
            </a:r>
            <a:r>
              <a:rPr lang="en-US" sz="2000" dirty="0" err="1"/>
              <a:t>priorités</a:t>
            </a:r>
            <a:r>
              <a:rPr lang="en-US" sz="2000" dirty="0"/>
              <a:t> locales.</a:t>
            </a:r>
          </a:p>
          <a:p>
            <a:endParaRPr lang="en-US" sz="1400" dirty="0"/>
          </a:p>
          <a:p>
            <a:r>
              <a:rPr lang="en-US" sz="2000" b="1" dirty="0">
                <a:solidFill>
                  <a:srgbClr val="FF0000"/>
                </a:solidFill>
              </a:rPr>
              <a:t>5.</a:t>
            </a:r>
            <a:r>
              <a:rPr lang="en-US" sz="2000" b="1" dirty="0"/>
              <a:t> </a:t>
            </a:r>
            <a:r>
              <a:rPr lang="fr-FR" sz="2000" dirty="0"/>
              <a:t>Evaluez les contraintes et blocages institutionnels et politiques (diagnostic) et </a:t>
            </a:r>
            <a:r>
              <a:rPr lang="fr-FR" sz="2000" b="1" dirty="0"/>
              <a:t>cessez de vous focaliser sur les seules faiblesses des AL</a:t>
            </a:r>
          </a:p>
          <a:p>
            <a:endParaRPr lang="en-US" sz="1400" dirty="0"/>
          </a:p>
          <a:p>
            <a:r>
              <a:rPr lang="en-US" sz="2000" b="1" dirty="0">
                <a:solidFill>
                  <a:srgbClr val="FF0000"/>
                </a:solidFill>
              </a:rPr>
              <a:t>6.</a:t>
            </a:r>
            <a:r>
              <a:rPr lang="en-US" sz="2000" b="1" dirty="0"/>
              <a:t> </a:t>
            </a:r>
            <a:r>
              <a:rPr lang="en-US" sz="2000" dirty="0" err="1">
                <a:latin typeface="Verdana"/>
                <a:ea typeface="MS PGothic"/>
              </a:rPr>
              <a:t>Changez</a:t>
            </a:r>
            <a:r>
              <a:rPr lang="en-US" sz="2000" dirty="0">
                <a:latin typeface="Verdana"/>
                <a:ea typeface="MS PGothic"/>
              </a:rPr>
              <a:t> de perspective et </a:t>
            </a:r>
            <a:r>
              <a:rPr lang="en-US" sz="2000" dirty="0" err="1">
                <a:latin typeface="Verdana"/>
                <a:ea typeface="MS PGothic"/>
              </a:rPr>
              <a:t>osez</a:t>
            </a:r>
            <a:r>
              <a:rPr lang="en-US" sz="2000" dirty="0">
                <a:latin typeface="Verdana"/>
                <a:ea typeface="MS PGothic"/>
              </a:rPr>
              <a:t> </a:t>
            </a:r>
            <a:r>
              <a:rPr lang="en-US" sz="2000" dirty="0" err="1">
                <a:latin typeface="Verdana"/>
                <a:ea typeface="MS PGothic"/>
              </a:rPr>
              <a:t>expérimenter</a:t>
            </a:r>
            <a:r>
              <a:rPr lang="en-US" sz="2000" dirty="0">
                <a:latin typeface="Verdana"/>
                <a:ea typeface="MS PGothic"/>
              </a:rPr>
              <a:t> de </a:t>
            </a:r>
            <a:r>
              <a:rPr lang="en-US" sz="2000" dirty="0" err="1">
                <a:latin typeface="Verdana"/>
                <a:ea typeface="MS PGothic"/>
              </a:rPr>
              <a:t>nouvelles</a:t>
            </a:r>
            <a:r>
              <a:rPr lang="en-US" sz="2000" dirty="0">
                <a:latin typeface="Verdana"/>
                <a:ea typeface="MS PGothic"/>
              </a:rPr>
              <a:t> </a:t>
            </a:r>
            <a:r>
              <a:rPr lang="en-US" sz="2000" dirty="0" err="1">
                <a:latin typeface="Verdana"/>
                <a:ea typeface="MS PGothic"/>
              </a:rPr>
              <a:t>formules</a:t>
            </a:r>
            <a:r>
              <a:rPr lang="en-US" sz="2000" dirty="0">
                <a:latin typeface="Verdana"/>
                <a:ea typeface="MS PGothic"/>
              </a:rPr>
              <a:t>, </a:t>
            </a:r>
            <a:r>
              <a:rPr lang="en-US" sz="2000" dirty="0" err="1">
                <a:latin typeface="Verdana"/>
                <a:ea typeface="MS PGothic"/>
              </a:rPr>
              <a:t>même</a:t>
            </a:r>
            <a:r>
              <a:rPr lang="en-US" sz="2000" dirty="0">
                <a:latin typeface="Verdana"/>
                <a:ea typeface="MS PGothic"/>
              </a:rPr>
              <a:t> dans des </a:t>
            </a:r>
            <a:r>
              <a:rPr lang="en-US" sz="2000" dirty="0" err="1">
                <a:latin typeface="Verdana"/>
                <a:ea typeface="MS PGothic"/>
              </a:rPr>
              <a:t>contextes</a:t>
            </a:r>
            <a:r>
              <a:rPr lang="en-US" sz="2000" dirty="0">
                <a:latin typeface="Verdana"/>
                <a:ea typeface="MS PGothic"/>
              </a:rPr>
              <a:t>  </a:t>
            </a:r>
            <a:r>
              <a:rPr lang="en-US" sz="2000" dirty="0" err="1">
                <a:latin typeface="Verdana"/>
                <a:ea typeface="MS PGothic"/>
              </a:rPr>
              <a:t>difficiles</a:t>
            </a:r>
            <a:r>
              <a:rPr lang="en-US" sz="2000" dirty="0">
                <a:latin typeface="Verdana"/>
                <a:ea typeface="MS PGothic"/>
              </a:rPr>
              <a:t>, </a:t>
            </a:r>
            <a:r>
              <a:rPr lang="en-US" sz="2000" b="1" dirty="0">
                <a:latin typeface="Verdana"/>
                <a:ea typeface="MS PGothic"/>
              </a:rPr>
              <a:t>par le </a:t>
            </a:r>
            <a:r>
              <a:rPr lang="en-US" sz="2000" b="1" dirty="0" err="1">
                <a:latin typeface="Verdana"/>
                <a:ea typeface="MS PGothic"/>
              </a:rPr>
              <a:t>biais</a:t>
            </a:r>
            <a:r>
              <a:rPr lang="en-US" sz="2000" b="1" dirty="0">
                <a:latin typeface="Verdana"/>
                <a:ea typeface="MS PGothic"/>
              </a:rPr>
              <a:t> de </a:t>
            </a:r>
            <a:r>
              <a:rPr lang="en-US" sz="2000" b="1" dirty="0" err="1">
                <a:latin typeface="Verdana"/>
                <a:ea typeface="MS PGothic"/>
              </a:rPr>
              <a:t>projets</a:t>
            </a:r>
            <a:r>
              <a:rPr lang="en-US" sz="2000" b="1" dirty="0">
                <a:latin typeface="Verdana"/>
                <a:ea typeface="MS PGothic"/>
              </a:rPr>
              <a:t> </a:t>
            </a:r>
            <a:r>
              <a:rPr lang="en-US" sz="2000" b="1" dirty="0" err="1">
                <a:latin typeface="Verdana"/>
                <a:ea typeface="MS PGothic"/>
              </a:rPr>
              <a:t>pilotes</a:t>
            </a:r>
            <a:r>
              <a:rPr lang="en-US" sz="2000" b="1" dirty="0">
                <a:latin typeface="Verdana"/>
                <a:ea typeface="MS PGothic"/>
              </a:rPr>
              <a:t> ATDL</a:t>
            </a:r>
            <a:endParaRPr lang="en-US" sz="2000" b="1" dirty="0"/>
          </a:p>
        </p:txBody>
      </p:sp>
      <p:pic>
        <p:nvPicPr>
          <p:cNvPr id="12" name="Picture 11" descr="A picture containing water, table, blue, sitting&#10;&#10;Description automatically generated">
            <a:extLst>
              <a:ext uri="{FF2B5EF4-FFF2-40B4-BE49-F238E27FC236}">
                <a16:creationId xmlns:a16="http://schemas.microsoft.com/office/drawing/2014/main" id="{C78C544B-3166-6A42-B1AC-363F05D760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394073"/>
            <a:ext cx="4297735" cy="513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600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971550" y="5876925"/>
            <a:ext cx="78501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588" indent="-1588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fr-FR" altLang="en-US" sz="1600" b="1" i="0"/>
          </a:p>
        </p:txBody>
      </p:sp>
      <p:sp>
        <p:nvSpPr>
          <p:cNvPr id="9219" name="Content Placeholder 2"/>
          <p:cNvSpPr txBox="1">
            <a:spLocks/>
          </p:cNvSpPr>
          <p:nvPr/>
        </p:nvSpPr>
        <p:spPr bwMode="auto">
          <a:xfrm>
            <a:off x="-107950" y="2354263"/>
            <a:ext cx="8821738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buClrTx/>
              <a:buFont typeface="Verdana" pitchFamily="34" charset="0"/>
              <a:buAutoNum type="arabicPeriod" startAt="4"/>
            </a:pPr>
            <a:endParaRPr lang="en-US" altLang="en-US" sz="2000" i="0"/>
          </a:p>
        </p:txBody>
      </p:sp>
      <p:sp>
        <p:nvSpPr>
          <p:cNvPr id="9223" name="Rectangle 3"/>
          <p:cNvSpPr>
            <a:spLocks noChangeArrowheads="1"/>
          </p:cNvSpPr>
          <p:nvPr/>
        </p:nvSpPr>
        <p:spPr bwMode="auto">
          <a:xfrm>
            <a:off x="2051050" y="5157788"/>
            <a:ext cx="4537075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US"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6775" y="1916832"/>
            <a:ext cx="4537075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rgbClr val="FF0000"/>
                </a:solidFill>
              </a:rPr>
              <a:t>7.</a:t>
            </a:r>
            <a:r>
              <a:rPr lang="en-US" sz="1600"/>
              <a:t> </a:t>
            </a:r>
            <a:r>
              <a:rPr lang="en-US" sz="1800"/>
              <a:t>Eviter trop de détails et de pré-requis dés le début: un </a:t>
            </a:r>
            <a:r>
              <a:rPr lang="en-US" sz="1800" b="1"/>
              <a:t>diagnostic territorial </a:t>
            </a:r>
            <a:r>
              <a:rPr lang="en-US" sz="1800"/>
              <a:t>peut vous aider pour la formulation.</a:t>
            </a:r>
            <a:endParaRPr lang="en-US" altLang="en-US" sz="1800"/>
          </a:p>
          <a:p>
            <a:endParaRPr lang="en-US" sz="1000"/>
          </a:p>
          <a:p>
            <a:r>
              <a:rPr lang="en-US" sz="1800" b="1">
                <a:solidFill>
                  <a:srgbClr val="FF0000"/>
                </a:solidFill>
              </a:rPr>
              <a:t>8.</a:t>
            </a:r>
            <a:r>
              <a:rPr lang="en-US" sz="1600"/>
              <a:t> </a:t>
            </a:r>
            <a:r>
              <a:rPr lang="en-US" sz="1800"/>
              <a:t>Pensez à renforcer les </a:t>
            </a:r>
            <a:r>
              <a:rPr lang="en-US" sz="1800" b="1"/>
              <a:t>capacités  d’animation des AL</a:t>
            </a:r>
            <a:r>
              <a:rPr lang="en-US" sz="1800"/>
              <a:t> afin qu’ils soient équipés pour orchestrer le développement avec toutes les forces vives du territoire.</a:t>
            </a:r>
          </a:p>
          <a:p>
            <a:endParaRPr lang="en-US" altLang="fr-FR" sz="10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r>
              <a:rPr lang="en-US" sz="1800" b="1">
                <a:solidFill>
                  <a:srgbClr val="FF0000"/>
                </a:solidFill>
              </a:rPr>
              <a:t>9.</a:t>
            </a:r>
            <a:r>
              <a:rPr lang="en-US" sz="1600"/>
              <a:t> </a:t>
            </a:r>
            <a:r>
              <a:rPr lang="en-GB" sz="1800" b="1">
                <a:ea typeface="Verdana" panose="020B0604030504040204" pitchFamily="34" charset="0"/>
              </a:rPr>
              <a:t>Sortir</a:t>
            </a:r>
            <a:r>
              <a:rPr lang="en-GB" sz="1800" b="1">
                <a:effectLst/>
                <a:ea typeface="Verdana" panose="020B0604030504040204" pitchFamily="34" charset="0"/>
              </a:rPr>
              <a:t> du tête-à-tête avec le gouvernement, </a:t>
            </a:r>
            <a:r>
              <a:rPr lang="en-GB" sz="1800">
                <a:effectLst/>
                <a:ea typeface="Verdana" panose="020B0604030504040204" pitchFamily="34" charset="0"/>
              </a:rPr>
              <a:t>élargir le dialogue à d'autres niveaux.</a:t>
            </a:r>
            <a:endParaRPr lang="fr-FR" sz="1800">
              <a:effectLst/>
              <a:ea typeface="Verdana" panose="020B0604030504040204" pitchFamily="34" charset="0"/>
            </a:endParaRPr>
          </a:p>
          <a:p>
            <a:endParaRPr lang="fr-FR" altLang="en-US"/>
          </a:p>
        </p:txBody>
      </p:sp>
      <p:pic>
        <p:nvPicPr>
          <p:cNvPr id="11" name="Picture 10" descr="A person standing in front of a mirror&#10;&#10;Description automatically generated">
            <a:extLst>
              <a:ext uri="{FF2B5EF4-FFF2-40B4-BE49-F238E27FC236}">
                <a16:creationId xmlns:a16="http://schemas.microsoft.com/office/drawing/2014/main" id="{5A35877D-E91E-9046-9E0E-0379D28B72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990" y="2348880"/>
            <a:ext cx="4255390" cy="29159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629F01-8BAF-9F4B-B5CC-AF4C92F914B4}"/>
              </a:ext>
            </a:extLst>
          </p:cNvPr>
          <p:cNvSpPr txBox="1"/>
          <p:nvPr/>
        </p:nvSpPr>
        <p:spPr>
          <a:xfrm>
            <a:off x="206775" y="5867333"/>
            <a:ext cx="80730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10.</a:t>
            </a:r>
            <a:r>
              <a:rPr lang="en-US" sz="1600" dirty="0"/>
              <a:t> </a:t>
            </a:r>
            <a:r>
              <a:rPr lang="en-US" sz="1800" b="1" dirty="0" err="1">
                <a:latin typeface="Verdana"/>
                <a:ea typeface="MS PGothic"/>
              </a:rPr>
              <a:t>Croyez</a:t>
            </a:r>
            <a:r>
              <a:rPr lang="en-US" sz="1800" b="1" dirty="0">
                <a:latin typeface="Verdana"/>
                <a:ea typeface="MS PGothic"/>
              </a:rPr>
              <a:t> au potential </a:t>
            </a:r>
            <a:r>
              <a:rPr lang="en-US" sz="1800" dirty="0">
                <a:latin typeface="Verdana"/>
                <a:ea typeface="MS PGothic"/>
              </a:rPr>
              <a:t>de </a:t>
            </a:r>
            <a:r>
              <a:rPr lang="en-US" sz="1800" dirty="0" err="1">
                <a:latin typeface="Verdana"/>
                <a:ea typeface="MS PGothic"/>
              </a:rPr>
              <a:t>développement</a:t>
            </a:r>
            <a:r>
              <a:rPr lang="en-US" sz="1800" dirty="0">
                <a:latin typeface="Verdana"/>
                <a:ea typeface="MS PGothic"/>
              </a:rPr>
              <a:t> des </a:t>
            </a:r>
            <a:r>
              <a:rPr lang="en-US" sz="1800" dirty="0" err="1">
                <a:latin typeface="Verdana"/>
                <a:ea typeface="MS PGothic"/>
              </a:rPr>
              <a:t>territoires</a:t>
            </a:r>
            <a:r>
              <a:rPr lang="en-US" sz="1800" dirty="0">
                <a:latin typeface="Verdana"/>
                <a:ea typeface="MS PGothic"/>
              </a:rPr>
              <a:t>, et </a:t>
            </a:r>
            <a:r>
              <a:rPr lang="en-US" sz="1800" dirty="0" err="1">
                <a:latin typeface="Verdana"/>
                <a:ea typeface="MS PGothic"/>
              </a:rPr>
              <a:t>à</a:t>
            </a:r>
            <a:r>
              <a:rPr lang="en-US" sz="1800" dirty="0">
                <a:latin typeface="Verdana"/>
                <a:ea typeface="MS PGothic"/>
              </a:rPr>
              <a:t> </a:t>
            </a:r>
            <a:r>
              <a:rPr lang="en-US" sz="1800" dirty="0" err="1">
                <a:latin typeface="Verdana"/>
                <a:ea typeface="MS PGothic"/>
              </a:rPr>
              <a:t>l’intelligence</a:t>
            </a:r>
            <a:r>
              <a:rPr lang="en-US" sz="1800" dirty="0">
                <a:latin typeface="Verdana"/>
                <a:ea typeface="MS PGothic"/>
              </a:rPr>
              <a:t> collective </a:t>
            </a:r>
            <a:r>
              <a:rPr lang="en-US" sz="1800" dirty="0" err="1">
                <a:latin typeface="Verdana"/>
                <a:ea typeface="MS PGothic"/>
              </a:rPr>
              <a:t>à</a:t>
            </a:r>
            <a:r>
              <a:rPr lang="en-US" sz="1800" dirty="0">
                <a:latin typeface="Verdana"/>
                <a:ea typeface="MS PGothic"/>
              </a:rPr>
              <a:t> y mobiliser… </a:t>
            </a:r>
            <a:r>
              <a:rPr lang="en-US" sz="1800" dirty="0" err="1">
                <a:latin typeface="Verdana"/>
                <a:ea typeface="MS PGothic"/>
              </a:rPr>
              <a:t>autour</a:t>
            </a:r>
            <a:r>
              <a:rPr lang="en-US" sz="1800" dirty="0">
                <a:latin typeface="Verdana"/>
                <a:ea typeface="MS PGothic"/>
              </a:rPr>
              <a:t> des AL !</a:t>
            </a:r>
            <a:endParaRPr lang="en-US" sz="1800" dirty="0">
              <a:latin typeface="Verdana"/>
              <a:ea typeface="MS PGothic"/>
              <a:cs typeface="MS PGothic"/>
            </a:endParaRPr>
          </a:p>
          <a:p>
            <a:endParaRPr lang="fr-FR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ADF51F4-3DC0-124C-B898-239C7FB679A9}"/>
              </a:ext>
            </a:extLst>
          </p:cNvPr>
          <p:cNvSpPr txBox="1">
            <a:spLocks/>
          </p:cNvSpPr>
          <p:nvPr/>
        </p:nvSpPr>
        <p:spPr bwMode="auto">
          <a:xfrm>
            <a:off x="172595" y="1340768"/>
            <a:ext cx="8966324" cy="712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58775" indent="-358775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algn="ctr"/>
            <a:r>
              <a:rPr lang="fr-BE" sz="2800" b="1" dirty="0"/>
              <a:t>L’</a:t>
            </a:r>
            <a:r>
              <a:rPr lang="fr-BE" sz="3200" b="1" dirty="0">
                <a:solidFill>
                  <a:srgbClr val="00B050"/>
                </a:solidFill>
                <a:latin typeface="Cooper Black" panose="0208090404030B020404" pitchFamily="18" charset="77"/>
              </a:rPr>
              <a:t>A</a:t>
            </a:r>
            <a:r>
              <a:rPr lang="fr-BE" sz="3200" b="1" dirty="0">
                <a:solidFill>
                  <a:srgbClr val="7030A0"/>
                </a:solidFill>
                <a:latin typeface="Cooper Black" panose="0208090404030B020404" pitchFamily="18" charset="77"/>
              </a:rPr>
              <a:t>R</a:t>
            </a:r>
            <a:r>
              <a:rPr lang="fr-BE" sz="3200" b="1" dirty="0">
                <a:solidFill>
                  <a:srgbClr val="FFC000"/>
                </a:solidFill>
                <a:latin typeface="Cooper Black" panose="0208090404030B020404" pitchFamily="18" charset="77"/>
              </a:rPr>
              <a:t>T</a:t>
            </a:r>
            <a:r>
              <a:rPr lang="fr-BE" sz="2400" b="1" dirty="0">
                <a:solidFill>
                  <a:srgbClr val="FFC000"/>
                </a:solidFill>
                <a:latin typeface="Cooper Black" panose="0208090404030B020404" pitchFamily="18" charset="77"/>
              </a:rPr>
              <a:t> </a:t>
            </a:r>
            <a:r>
              <a:rPr lang="fr-BE" sz="2400" b="1" dirty="0"/>
              <a:t> de l’ATDL : </a:t>
            </a:r>
            <a:r>
              <a:rPr lang="fr-BE" sz="2400" b="1" dirty="0">
                <a:solidFill>
                  <a:srgbClr val="FF0000"/>
                </a:solidFill>
              </a:rPr>
              <a:t>10</a:t>
            </a:r>
            <a:r>
              <a:rPr lang="fr-BE" sz="2400" b="1" dirty="0"/>
              <a:t> conseils</a:t>
            </a:r>
          </a:p>
        </p:txBody>
      </p:sp>
    </p:spTree>
    <p:extLst>
      <p:ext uri="{BB962C8B-B14F-4D97-AF65-F5344CB8AC3E}">
        <p14:creationId xmlns:p14="http://schemas.microsoft.com/office/powerpoint/2010/main" val="15677943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eadership and the art of the impossible">
            <a:extLst>
              <a:ext uri="{FF2B5EF4-FFF2-40B4-BE49-F238E27FC236}">
                <a16:creationId xmlns:a16="http://schemas.microsoft.com/office/drawing/2014/main" id="{EDCF2649-3BD7-EF45-A801-E46DC554A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081" y="1625671"/>
            <a:ext cx="6434013" cy="367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372F9C0-39E2-E447-B735-A6EC76F1E485}"/>
              </a:ext>
            </a:extLst>
          </p:cNvPr>
          <p:cNvSpPr/>
          <p:nvPr/>
        </p:nvSpPr>
        <p:spPr>
          <a:xfrm>
            <a:off x="1350864" y="5518150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solidFill>
                  <a:srgbClr val="002060"/>
                </a:solidFill>
              </a:rPr>
              <a:t>MERCI</a:t>
            </a:r>
            <a:endParaRPr lang="en-US" sz="2400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909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1C8E71-08D1-9E4D-AFA4-2499478ABE17}"/>
              </a:ext>
            </a:extLst>
          </p:cNvPr>
          <p:cNvSpPr/>
          <p:nvPr/>
        </p:nvSpPr>
        <p:spPr bwMode="auto">
          <a:xfrm>
            <a:off x="35496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358775">
              <a:lnSpc>
                <a:spcPct val="90000"/>
              </a:lnSpc>
              <a:spcAft>
                <a:spcPts val="600"/>
              </a:spcAft>
            </a:pPr>
            <a:r>
              <a:rPr lang="fr-FR" altLang="en-US" sz="2800" b="1">
                <a:solidFill>
                  <a:srgbClr val="00B0F0"/>
                </a:solidFill>
                <a:latin typeface="+mj-lt"/>
                <a:ea typeface="+mj-ea"/>
                <a:cs typeface="+mj-cs"/>
              </a:rPr>
              <a:t>SCENARIO 2 </a:t>
            </a:r>
          </a:p>
          <a:p>
            <a:pPr marL="358775">
              <a:lnSpc>
                <a:spcPct val="90000"/>
              </a:lnSpc>
              <a:spcAft>
                <a:spcPts val="600"/>
              </a:spcAft>
            </a:pPr>
            <a:r>
              <a:rPr lang="en-US" altLang="en-US" sz="2800" b="1" err="1">
                <a:solidFill>
                  <a:srgbClr val="00B0F0"/>
                </a:solidFill>
                <a:latin typeface="+mj-lt"/>
                <a:ea typeface="+mj-ea"/>
                <a:cs typeface="+mj-cs"/>
              </a:rPr>
              <a:t>Contexte</a:t>
            </a:r>
            <a:r>
              <a:rPr lang="en-US" altLang="en-US" sz="2800" b="1">
                <a:solidFill>
                  <a:srgbClr val="00B0F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en-US" sz="2800" b="1" err="1">
                <a:solidFill>
                  <a:srgbClr val="00B0F0"/>
                </a:solidFill>
                <a:latin typeface="+mj-lt"/>
                <a:ea typeface="+mj-ea"/>
                <a:cs typeface="+mj-cs"/>
              </a:rPr>
              <a:t>partiellement</a:t>
            </a:r>
            <a:r>
              <a:rPr lang="en-US" altLang="en-US" sz="2800" b="1">
                <a:solidFill>
                  <a:srgbClr val="00B0F0"/>
                </a:solidFill>
                <a:latin typeface="+mj-lt"/>
                <a:ea typeface="+mj-ea"/>
                <a:cs typeface="+mj-cs"/>
              </a:rPr>
              <a:t> favorable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615CE2-6C8C-CB46-BD1E-336193E3D7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20" y="2492375"/>
            <a:ext cx="4536504" cy="4032969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62500" lnSpcReduction="20000"/>
          </a:bodyPr>
          <a:lstStyle/>
          <a:p>
            <a:pPr>
              <a:lnSpc>
                <a:spcPct val="90000"/>
              </a:lnSpc>
              <a:buClr>
                <a:srgbClr val="0F5494"/>
              </a:buClr>
            </a:pPr>
            <a:endParaRPr lang="en-GB" altLang="en-US" sz="2200" i="0" dirty="0"/>
          </a:p>
          <a:p>
            <a:pPr>
              <a:lnSpc>
                <a:spcPct val="90000"/>
              </a:lnSpc>
              <a:buClr>
                <a:srgbClr val="0F5494"/>
              </a:buClr>
            </a:pPr>
            <a:r>
              <a:rPr lang="en-GB" altLang="en-US" sz="2900" i="0" dirty="0"/>
              <a:t>Reconnaissance « </a:t>
            </a:r>
            <a:r>
              <a:rPr lang="en-GB" altLang="en-US" sz="2900" i="0" dirty="0" err="1"/>
              <a:t>formelle</a:t>
            </a:r>
            <a:r>
              <a:rPr lang="en-GB" altLang="en-US" sz="2900" i="0" dirty="0"/>
              <a:t> » du role </a:t>
            </a:r>
            <a:r>
              <a:rPr lang="fr-FR" sz="2900" i="0" dirty="0"/>
              <a:t>développementaliste des AL</a:t>
            </a:r>
          </a:p>
          <a:p>
            <a:pPr marL="0" indent="0">
              <a:lnSpc>
                <a:spcPct val="90000"/>
              </a:lnSpc>
              <a:buClr>
                <a:srgbClr val="0F5494"/>
              </a:buClr>
              <a:buNone/>
            </a:pPr>
            <a:endParaRPr lang="en-GB" altLang="en-US" sz="2900" i="0" dirty="0"/>
          </a:p>
          <a:p>
            <a:pPr>
              <a:lnSpc>
                <a:spcPct val="90000"/>
              </a:lnSpc>
              <a:buClr>
                <a:srgbClr val="0F5494"/>
              </a:buClr>
            </a:pPr>
            <a:r>
              <a:rPr lang="en-GB" altLang="en-US" sz="2900" i="0" dirty="0" err="1"/>
              <a:t>Quelques</a:t>
            </a:r>
            <a:r>
              <a:rPr lang="en-GB" altLang="en-US" sz="2900" i="0" dirty="0"/>
              <a:t> </a:t>
            </a:r>
            <a:r>
              <a:rPr lang="en-GB" altLang="en-US" sz="2900" i="0" dirty="0" err="1"/>
              <a:t>exemples</a:t>
            </a:r>
            <a:r>
              <a:rPr lang="en-GB" altLang="en-US" sz="2900" i="0" dirty="0"/>
              <a:t> de </a:t>
            </a:r>
            <a:r>
              <a:rPr lang="en-GB" altLang="en-US" sz="2900" i="0" dirty="0" err="1"/>
              <a:t>projets</a:t>
            </a:r>
            <a:r>
              <a:rPr lang="en-GB" altLang="en-US" sz="2900" i="0" dirty="0"/>
              <a:t> </a:t>
            </a:r>
            <a:r>
              <a:rPr lang="en-GB" altLang="en-US" sz="2900" i="0" dirty="0" err="1"/>
              <a:t>pilotes</a:t>
            </a:r>
            <a:r>
              <a:rPr lang="en-GB" altLang="en-US" sz="2900" i="0" dirty="0"/>
              <a:t> dans des zones </a:t>
            </a:r>
            <a:r>
              <a:rPr lang="en-GB" altLang="en-US" sz="2900" i="0" dirty="0" err="1"/>
              <a:t>géographiques</a:t>
            </a:r>
            <a:r>
              <a:rPr lang="en-GB" altLang="en-US" sz="2900" i="0" dirty="0"/>
              <a:t> </a:t>
            </a:r>
            <a:r>
              <a:rPr lang="en-GB" altLang="en-US" sz="2900" i="0" dirty="0" err="1"/>
              <a:t>ou</a:t>
            </a:r>
            <a:r>
              <a:rPr lang="en-GB" altLang="en-US" sz="2900" i="0" dirty="0"/>
              <a:t> </a:t>
            </a:r>
            <a:r>
              <a:rPr lang="en-GB" altLang="en-US" sz="2900" i="0" dirty="0" err="1"/>
              <a:t>administratives</a:t>
            </a:r>
            <a:r>
              <a:rPr lang="en-GB" altLang="en-US" sz="2900" i="0" dirty="0"/>
              <a:t> </a:t>
            </a:r>
            <a:r>
              <a:rPr lang="en-GB" altLang="en-US" sz="2900" i="0" dirty="0" err="1"/>
              <a:t>spécifiques</a:t>
            </a:r>
            <a:endParaRPr lang="en-GB" altLang="en-US" sz="2900" i="0" dirty="0"/>
          </a:p>
          <a:p>
            <a:pPr>
              <a:lnSpc>
                <a:spcPct val="90000"/>
              </a:lnSpc>
              <a:buClr>
                <a:srgbClr val="0F5494"/>
              </a:buClr>
            </a:pPr>
            <a:endParaRPr lang="en-GB" altLang="en-US" sz="2900" i="0" dirty="0"/>
          </a:p>
          <a:p>
            <a:pPr>
              <a:lnSpc>
                <a:spcPct val="90000"/>
              </a:lnSpc>
              <a:buClr>
                <a:srgbClr val="0F5494"/>
              </a:buClr>
            </a:pPr>
            <a:r>
              <a:rPr lang="en-GB" altLang="en-US" sz="2900" i="0" dirty="0" err="1"/>
              <a:t>Progrès</a:t>
            </a:r>
            <a:r>
              <a:rPr lang="en-GB" altLang="en-US" sz="2900" i="0" dirty="0"/>
              <a:t> dans les </a:t>
            </a:r>
            <a:r>
              <a:rPr lang="en-GB" altLang="en-US" sz="2900" i="0" dirty="0" err="1"/>
              <a:t>réforme</a:t>
            </a:r>
            <a:r>
              <a:rPr lang="en-GB" altLang="en-US" sz="2900" i="0" dirty="0"/>
              <a:t> de </a:t>
            </a:r>
            <a:r>
              <a:rPr lang="en-GB" altLang="en-US" sz="2900" i="0" dirty="0" err="1"/>
              <a:t>décentralisation</a:t>
            </a:r>
            <a:endParaRPr lang="en-GB" altLang="en-US" sz="2900" i="0" dirty="0"/>
          </a:p>
          <a:p>
            <a:pPr>
              <a:lnSpc>
                <a:spcPct val="90000"/>
              </a:lnSpc>
              <a:buClr>
                <a:srgbClr val="0F5494"/>
              </a:buClr>
            </a:pPr>
            <a:endParaRPr lang="en-GB" altLang="en-US" sz="2900" i="0" dirty="0"/>
          </a:p>
          <a:p>
            <a:pPr>
              <a:lnSpc>
                <a:spcPct val="90000"/>
              </a:lnSpc>
              <a:buClr>
                <a:srgbClr val="0F5494"/>
              </a:buClr>
            </a:pPr>
            <a:r>
              <a:rPr lang="en-GB" altLang="en-US" sz="2900" i="0" dirty="0"/>
              <a:t>AL </a:t>
            </a:r>
            <a:r>
              <a:rPr lang="fr-FR" altLang="en-US" sz="2900" i="0" dirty="0"/>
              <a:t>se donnant les moyens d'agir</a:t>
            </a:r>
            <a:endParaRPr lang="en-GB" altLang="en-US" sz="2900" i="0" dirty="0"/>
          </a:p>
          <a:p>
            <a:pPr>
              <a:lnSpc>
                <a:spcPct val="90000"/>
              </a:lnSpc>
              <a:buClr>
                <a:srgbClr val="0F5494"/>
              </a:buClr>
            </a:pPr>
            <a:endParaRPr lang="en-GB" altLang="en-US" sz="2900" i="0" dirty="0"/>
          </a:p>
          <a:p>
            <a:pPr>
              <a:lnSpc>
                <a:spcPct val="90000"/>
              </a:lnSpc>
              <a:buClr>
                <a:srgbClr val="0F5494"/>
              </a:buClr>
            </a:pPr>
            <a:r>
              <a:rPr lang="en-GB" altLang="en-US" sz="2900" i="0" dirty="0"/>
              <a:t>Relative </a:t>
            </a:r>
            <a:r>
              <a:rPr lang="en-GB" altLang="en-US" sz="2900" i="0" dirty="0" err="1"/>
              <a:t>autonomie</a:t>
            </a:r>
            <a:r>
              <a:rPr lang="en-GB" altLang="en-US" sz="2900" i="0" dirty="0"/>
              <a:t> </a:t>
            </a:r>
            <a:r>
              <a:rPr lang="en-GB" altLang="en-US" sz="2900" i="0" dirty="0" err="1"/>
              <a:t>fiscale</a:t>
            </a:r>
            <a:endParaRPr lang="en-GB" altLang="en-US" sz="2900" i="0" dirty="0"/>
          </a:p>
          <a:p>
            <a:pPr marL="628650" lvl="1" indent="-171450">
              <a:lnSpc>
                <a:spcPct val="90000"/>
              </a:lnSpc>
              <a:buFont typeface="Arial"/>
              <a:buChar char="•"/>
            </a:pPr>
            <a:endParaRPr lang="en-GB" sz="1500" b="1" dirty="0"/>
          </a:p>
        </p:txBody>
      </p:sp>
      <p:pic>
        <p:nvPicPr>
          <p:cNvPr id="2050" name="Picture 2" descr="Services — Snappy Paws">
            <a:extLst>
              <a:ext uri="{FF2B5EF4-FFF2-40B4-BE49-F238E27FC236}">
                <a16:creationId xmlns:a16="http://schemas.microsoft.com/office/drawing/2014/main" id="{A66C7811-3F72-8249-8300-258A50D72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2705210"/>
            <a:ext cx="3682752" cy="2829904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708363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D1C8E71-08D1-9E4D-AFA4-2499478ABE17}"/>
              </a:ext>
            </a:extLst>
          </p:cNvPr>
          <p:cNvSpPr/>
          <p:nvPr/>
        </p:nvSpPr>
        <p:spPr>
          <a:xfrm>
            <a:off x="734888" y="1124744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/>
            <a:r>
              <a:rPr lang="fr-FR" altLang="en-US" sz="2400" b="1">
                <a:solidFill>
                  <a:srgbClr val="00B050"/>
                </a:solidFill>
              </a:rPr>
              <a:t>SCENARIO 1</a:t>
            </a:r>
          </a:p>
          <a:p>
            <a:pPr algn="r" eaLnBrk="1" hangingPunct="1"/>
            <a:r>
              <a:rPr lang="en-US" altLang="en-US" sz="2400" b="1" err="1">
                <a:solidFill>
                  <a:srgbClr val="00B050"/>
                </a:solidFill>
              </a:rPr>
              <a:t>Contexte</a:t>
            </a:r>
            <a:r>
              <a:rPr lang="en-US" altLang="en-US" sz="2400" b="1">
                <a:solidFill>
                  <a:srgbClr val="00B050"/>
                </a:solidFill>
              </a:rPr>
              <a:t> favorable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615CE2-6C8C-CB46-BD1E-336193E3D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412776"/>
            <a:ext cx="6120680" cy="5552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Clr>
                <a:srgbClr val="0F5494"/>
              </a:buClr>
              <a:buNone/>
            </a:pPr>
            <a:endParaRPr lang="fr-FR" altLang="en-US" sz="1600" i="0">
              <a:solidFill>
                <a:schemeClr val="tx1"/>
              </a:solidFill>
            </a:endParaRPr>
          </a:p>
          <a:p>
            <a:pPr>
              <a:buClr>
                <a:srgbClr val="0F5494"/>
              </a:buClr>
            </a:pPr>
            <a:endParaRPr lang="fr-FR" altLang="en-US" sz="1600" b="1" i="0">
              <a:solidFill>
                <a:schemeClr val="tx1"/>
              </a:solidFill>
            </a:endParaRPr>
          </a:p>
          <a:p>
            <a:pPr>
              <a:buClr>
                <a:srgbClr val="0F5494"/>
              </a:buClr>
            </a:pPr>
            <a:r>
              <a:rPr lang="en-US" altLang="en-US" sz="1900" i="0"/>
              <a:t>Vision </a:t>
            </a:r>
            <a:r>
              <a:rPr lang="en-US" altLang="en-US" sz="1900" i="0" err="1"/>
              <a:t>claire</a:t>
            </a:r>
            <a:r>
              <a:rPr lang="en-US" altLang="en-US" sz="1900" i="0"/>
              <a:t> du </a:t>
            </a:r>
            <a:r>
              <a:rPr lang="en-US" altLang="en-US" sz="1900" i="0" err="1"/>
              <a:t>rôle</a:t>
            </a:r>
            <a:r>
              <a:rPr lang="en-US" altLang="en-US" sz="1900" i="0"/>
              <a:t> “</a:t>
            </a:r>
            <a:r>
              <a:rPr lang="fr-FR" sz="1900" i="0"/>
              <a:t>développementaliste</a:t>
            </a:r>
            <a:r>
              <a:rPr lang="en-US" altLang="en-US" sz="1900" i="0"/>
              <a:t>”</a:t>
            </a:r>
            <a:r>
              <a:rPr lang="fr-FR" sz="1900" i="0"/>
              <a:t> des AL</a:t>
            </a:r>
            <a:endParaRPr lang="en-US" altLang="en-US" sz="1900" i="0"/>
          </a:p>
          <a:p>
            <a:pPr marL="0" indent="0">
              <a:buClr>
                <a:srgbClr val="0F5494"/>
              </a:buClr>
              <a:buNone/>
            </a:pPr>
            <a:endParaRPr lang="en-US" altLang="en-US" sz="1000" i="0"/>
          </a:p>
          <a:p>
            <a:pPr>
              <a:buClr>
                <a:srgbClr val="0F5494"/>
              </a:buClr>
            </a:pPr>
            <a:r>
              <a:rPr lang="en-US" altLang="en-US" sz="1900" i="0"/>
              <a:t>Cadre </a:t>
            </a:r>
            <a:r>
              <a:rPr lang="en-US" altLang="en-US" sz="1900" i="0" err="1"/>
              <a:t>respectueux</a:t>
            </a:r>
            <a:r>
              <a:rPr lang="en-US" altLang="en-US" sz="1900" i="0"/>
              <a:t> de </a:t>
            </a:r>
            <a:r>
              <a:rPr lang="en-US" altLang="en-US" sz="1900" i="0" err="1"/>
              <a:t>l’autonomie</a:t>
            </a:r>
            <a:r>
              <a:rPr lang="en-US" altLang="en-US" sz="1900" i="0"/>
              <a:t> locale et des </a:t>
            </a:r>
            <a:r>
              <a:rPr lang="en-US" altLang="en-US" sz="1900" i="0" err="1"/>
              <a:t>objectifs</a:t>
            </a:r>
            <a:r>
              <a:rPr lang="en-US" altLang="en-US" sz="1900" i="0"/>
              <a:t> de développement </a:t>
            </a:r>
            <a:r>
              <a:rPr lang="en-US" altLang="en-US" sz="1900" i="0" err="1"/>
              <a:t>locaux</a:t>
            </a:r>
            <a:endParaRPr lang="en-US" altLang="en-US" sz="1900" i="0"/>
          </a:p>
          <a:p>
            <a:pPr marL="0" indent="0">
              <a:buClr>
                <a:srgbClr val="0F5494"/>
              </a:buClr>
              <a:buNone/>
            </a:pPr>
            <a:endParaRPr lang="en-US" altLang="en-US" sz="1000" i="0"/>
          </a:p>
          <a:p>
            <a:pPr>
              <a:buClr>
                <a:srgbClr val="0F5494"/>
              </a:buClr>
            </a:pPr>
            <a:r>
              <a:rPr lang="en-US" altLang="en-US" sz="1900" i="0" err="1"/>
              <a:t>Progrès</a:t>
            </a:r>
            <a:r>
              <a:rPr lang="en-US" altLang="en-US" sz="1900" i="0"/>
              <a:t> </a:t>
            </a:r>
            <a:r>
              <a:rPr lang="en-US" altLang="en-US" sz="1900" i="0" err="1"/>
              <a:t>substantiels</a:t>
            </a:r>
            <a:r>
              <a:rPr lang="en-US" altLang="en-US" sz="1900" i="0"/>
              <a:t> </a:t>
            </a:r>
            <a:r>
              <a:rPr lang="en-US" altLang="en-US" sz="1900" i="0" err="1"/>
              <a:t>vers</a:t>
            </a:r>
            <a:r>
              <a:rPr lang="en-US" altLang="en-US" sz="1900" i="0"/>
              <a:t> </a:t>
            </a:r>
            <a:r>
              <a:rPr lang="en-US" altLang="en-US" sz="1900" i="0" err="1"/>
              <a:t>l’autonomie</a:t>
            </a:r>
            <a:r>
              <a:rPr lang="en-US" altLang="en-US" sz="1900" i="0"/>
              <a:t> </a:t>
            </a:r>
            <a:r>
              <a:rPr lang="en-US" altLang="en-US" sz="1900" i="0" err="1"/>
              <a:t>fiscale</a:t>
            </a:r>
            <a:r>
              <a:rPr lang="en-US" altLang="en-US" sz="1900" i="0"/>
              <a:t> et financière</a:t>
            </a:r>
          </a:p>
          <a:p>
            <a:pPr marL="0" indent="0">
              <a:buClr>
                <a:srgbClr val="0F5494"/>
              </a:buClr>
              <a:buNone/>
            </a:pPr>
            <a:endParaRPr lang="en-US" altLang="en-US" sz="1000" i="0"/>
          </a:p>
          <a:p>
            <a:pPr>
              <a:buClr>
                <a:srgbClr val="0F5494"/>
              </a:buClr>
            </a:pPr>
            <a:r>
              <a:rPr lang="en-US" altLang="en-US" sz="1900" i="0"/>
              <a:t>Bonne cooperation </a:t>
            </a:r>
            <a:r>
              <a:rPr lang="en-US" altLang="en-US" sz="1900" i="0" err="1"/>
              <a:t>intergouvernementale</a:t>
            </a:r>
            <a:endParaRPr lang="en-US" altLang="en-US" sz="1900" i="0"/>
          </a:p>
          <a:p>
            <a:pPr marL="0" indent="0">
              <a:buClr>
                <a:srgbClr val="0F5494"/>
              </a:buClr>
              <a:buNone/>
            </a:pPr>
            <a:endParaRPr lang="en-US" altLang="en-US" sz="1000" i="0"/>
          </a:p>
          <a:p>
            <a:pPr>
              <a:buClr>
                <a:srgbClr val="0F5494"/>
              </a:buClr>
            </a:pPr>
            <a:r>
              <a:rPr lang="fr-FR" altLang="en-US" sz="1900" i="0"/>
              <a:t>Citoyenneté et secteur privé actifs</a:t>
            </a:r>
          </a:p>
          <a:p>
            <a:pPr marL="0" indent="0">
              <a:buClr>
                <a:srgbClr val="0F5494"/>
              </a:buClr>
              <a:buNone/>
            </a:pPr>
            <a:endParaRPr lang="fr-FR" altLang="en-US" sz="1000" i="0"/>
          </a:p>
          <a:p>
            <a:pPr>
              <a:buClr>
                <a:srgbClr val="0F5494"/>
              </a:buClr>
            </a:pPr>
            <a:r>
              <a:rPr lang="fr-FR" altLang="en-US" sz="1900" i="0"/>
              <a:t>Cadre juridique adéquat et sécurité juridique</a:t>
            </a:r>
          </a:p>
          <a:p>
            <a:pPr marL="0" indent="0">
              <a:buClr>
                <a:srgbClr val="0F5494"/>
              </a:buClr>
              <a:buNone/>
            </a:pPr>
            <a:endParaRPr lang="en-US" altLang="en-US" sz="1000" i="0"/>
          </a:p>
          <a:p>
            <a:pPr>
              <a:buClr>
                <a:srgbClr val="0F5494"/>
              </a:buClr>
            </a:pPr>
            <a:r>
              <a:rPr lang="en-US" altLang="en-US" sz="1900" i="0" err="1"/>
              <a:t>Capacité</a:t>
            </a:r>
            <a:r>
              <a:rPr lang="en-US" altLang="en-US" sz="1900" i="0"/>
              <a:t> des AL à </a:t>
            </a:r>
            <a:r>
              <a:rPr lang="en-US" altLang="en-US" sz="1900" i="0" err="1"/>
              <a:t>s’engager</a:t>
            </a:r>
            <a:r>
              <a:rPr lang="en-US" altLang="en-US" sz="1900" i="0"/>
              <a:t> avec des </a:t>
            </a:r>
            <a:r>
              <a:rPr lang="en-US" altLang="en-US" sz="1900" i="0" err="1"/>
              <a:t>acteurs</a:t>
            </a:r>
            <a:r>
              <a:rPr lang="en-US" altLang="en-US" sz="1900" i="0"/>
              <a:t> au </a:t>
            </a:r>
            <a:r>
              <a:rPr lang="en-US" altLang="en-US" sz="1900" i="0" err="1"/>
              <a:t>niveau</a:t>
            </a:r>
            <a:r>
              <a:rPr lang="en-US" altLang="en-US" sz="1900" i="0"/>
              <a:t> international</a:t>
            </a:r>
          </a:p>
          <a:p>
            <a:pPr>
              <a:buClr>
                <a:srgbClr val="0F5494"/>
              </a:buClr>
            </a:pPr>
            <a:endParaRPr lang="en-US" altLang="en-US" sz="1000" i="0"/>
          </a:p>
        </p:txBody>
      </p:sp>
      <p:pic>
        <p:nvPicPr>
          <p:cNvPr id="3074" name="Picture 2" descr="Dog Surgeon Images, Stock Photos &amp; Vectors | Shutterstock">
            <a:extLst>
              <a:ext uri="{FF2B5EF4-FFF2-40B4-BE49-F238E27FC236}">
                <a16:creationId xmlns:a16="http://schemas.microsoft.com/office/drawing/2014/main" id="{135AD607-8456-E14B-AA73-11BBD3C1B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095" y="3317197"/>
            <a:ext cx="3012401" cy="199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5307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Lovin' LEGOS: 7 Building Events in January | Little Rock Family">
            <a:extLst>
              <a:ext uri="{FF2B5EF4-FFF2-40B4-BE49-F238E27FC236}">
                <a16:creationId xmlns:a16="http://schemas.microsoft.com/office/drawing/2014/main" id="{167689BC-A16D-764D-B4BC-F2FA1A565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2"/>
            <a:ext cx="7925122" cy="52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609439" y="1844824"/>
            <a:ext cx="7925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chemeClr val="accent6"/>
                </a:solidFill>
              </a:rPr>
              <a:t>Les </a:t>
            </a:r>
            <a:r>
              <a:rPr lang="en-US" sz="3200" b="1" err="1">
                <a:solidFill>
                  <a:schemeClr val="accent6"/>
                </a:solidFill>
              </a:rPr>
              <a:t>composantes</a:t>
            </a:r>
            <a:r>
              <a:rPr lang="en-US" sz="3200" b="1">
                <a:solidFill>
                  <a:schemeClr val="accent6"/>
                </a:solidFill>
              </a:rPr>
              <a:t> de </a:t>
            </a:r>
            <a:r>
              <a:rPr lang="en-US" sz="3200" b="1" err="1">
                <a:solidFill>
                  <a:schemeClr val="accent6"/>
                </a:solidFill>
              </a:rPr>
              <a:t>l’ATDL</a:t>
            </a:r>
            <a:endParaRPr lang="en-US" altLang="en-US" sz="2400">
              <a:solidFill>
                <a:srgbClr val="000000"/>
              </a:solidFill>
              <a:latin typeface="Arial" panose="020B0604020202020204" pitchFamily="34" charset="0"/>
              <a:sym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46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422920" y="1484784"/>
            <a:ext cx="49883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err="1">
                <a:solidFill>
                  <a:schemeClr val="accent6"/>
                </a:solidFill>
              </a:rPr>
              <a:t>L’approche</a:t>
            </a:r>
            <a:r>
              <a:rPr lang="en-US" sz="2400" b="1">
                <a:solidFill>
                  <a:schemeClr val="accent6"/>
                </a:solidFill>
              </a:rPr>
              <a:t> </a:t>
            </a:r>
            <a:r>
              <a:rPr lang="en-US" sz="2400" b="1" err="1">
                <a:solidFill>
                  <a:schemeClr val="accent6"/>
                </a:solidFill>
              </a:rPr>
              <a:t>Territoriale</a:t>
            </a:r>
            <a:r>
              <a:rPr lang="en-US" sz="2400" b="1">
                <a:solidFill>
                  <a:schemeClr val="accent6"/>
                </a:solidFill>
              </a:rPr>
              <a:t> du  </a:t>
            </a:r>
            <a:r>
              <a:rPr lang="en-US" sz="2400" b="1" err="1">
                <a:solidFill>
                  <a:schemeClr val="accent6"/>
                </a:solidFill>
              </a:rPr>
              <a:t>Dévelopment</a:t>
            </a:r>
            <a:r>
              <a:rPr lang="en-US" sz="2400" b="1">
                <a:solidFill>
                  <a:schemeClr val="accent6"/>
                </a:solidFill>
              </a:rPr>
              <a:t> Local (ATDL)</a:t>
            </a:r>
          </a:p>
          <a:p>
            <a:endParaRPr lang="en-US" sz="240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eaLnBrk="1" hangingPunct="1">
              <a:buSzPct val="25000"/>
            </a:pPr>
            <a:r>
              <a:rPr lang="en-US" altLang="en-US" sz="2400" err="1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C’est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en-US" altLang="en-US" sz="2400" err="1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une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en-US" altLang="en-US" sz="2400" err="1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approche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 qui </a:t>
            </a:r>
            <a:r>
              <a:rPr lang="en-US" altLang="en-US" sz="2400" b="1" err="1">
                <a:solidFill>
                  <a:srgbClr val="FF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reconnait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le </a:t>
            </a:r>
            <a:r>
              <a:rPr lang="en-US" altLang="en-US" sz="2400" b="1" err="1">
                <a:solidFill>
                  <a:srgbClr val="FF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rôle</a:t>
            </a:r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en-US" altLang="en-US" sz="2400" b="1" err="1">
                <a:solidFill>
                  <a:srgbClr val="FF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essentiel</a:t>
            </a:r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 des </a:t>
            </a:r>
            <a:r>
              <a:rPr lang="en-US" altLang="en-US" sz="2400" b="1" err="1">
                <a:solidFill>
                  <a:srgbClr val="FF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autorités</a:t>
            </a:r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 locales </a:t>
            </a:r>
            <a:r>
              <a:rPr lang="en-US" altLang="en-US" sz="2400" err="1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comme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en-US" altLang="en-US" sz="2400" err="1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principaux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en-US" altLang="en-US" sz="2400" err="1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acteurs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 dans la </a:t>
            </a:r>
            <a:r>
              <a:rPr lang="en-US" altLang="en-US" sz="2400" err="1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définition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, la planification et la mise </a:t>
            </a:r>
            <a:r>
              <a:rPr lang="en-US" altLang="en-US" sz="2400" err="1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en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 oeuvre des strategies de développement local à long </a:t>
            </a:r>
            <a:r>
              <a:rPr lang="en-US" altLang="en-US" sz="2400" err="1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terme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104755-83B8-474C-8966-9B168F7CCDC3}"/>
              </a:ext>
            </a:extLst>
          </p:cNvPr>
          <p:cNvSpPr/>
          <p:nvPr/>
        </p:nvSpPr>
        <p:spPr>
          <a:xfrm>
            <a:off x="625091" y="260648"/>
            <a:ext cx="17155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rgbClr val="FFFF00"/>
                </a:solidFill>
              </a:rPr>
              <a:t>Rappel:</a:t>
            </a:r>
            <a:endParaRPr lang="fr-FR" sz="2800"/>
          </a:p>
        </p:txBody>
      </p:sp>
      <p:pic>
        <p:nvPicPr>
          <p:cNvPr id="3074" name="Picture 2" descr="Town Mayor Stock Illustrations – 200 Town Mayor Stock ...">
            <a:extLst>
              <a:ext uri="{FF2B5EF4-FFF2-40B4-BE49-F238E27FC236}">
                <a16:creationId xmlns:a16="http://schemas.microsoft.com/office/drawing/2014/main" id="{062209FF-5A4D-C34C-A5A2-8C7472ED6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092" y="3335020"/>
            <a:ext cx="3046988" cy="304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786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3851919" y="1975480"/>
            <a:ext cx="4682641" cy="2839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F5494"/>
              </a:buClr>
            </a:pPr>
            <a:endParaRPr lang="en-US" altLang="en-US" sz="1050" i="0"/>
          </a:p>
          <a:p>
            <a:pPr>
              <a:buClr>
                <a:srgbClr val="0F5494"/>
              </a:buClr>
            </a:pPr>
            <a:r>
              <a:rPr lang="en-US" sz="2400" b="1">
                <a:solidFill>
                  <a:schemeClr val="accent6"/>
                </a:solidFill>
              </a:rPr>
              <a:t>L’ATDL </a:t>
            </a:r>
            <a:r>
              <a:rPr lang="en-US" altLang="en-US" sz="2400" err="1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implique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 un certain </a:t>
            </a:r>
            <a:r>
              <a:rPr lang="en-US" altLang="en-US" sz="2400" err="1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degré</a:t>
            </a:r>
            <a:r>
              <a:rPr lang="en-US" altLang="en-US" sz="240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en-US" altLang="en-US" sz="2400" err="1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d’</a:t>
            </a:r>
            <a:r>
              <a:rPr lang="en-US" altLang="en-US" sz="2400" b="1" err="1">
                <a:solidFill>
                  <a:srgbClr val="FF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autonomie</a:t>
            </a:r>
            <a:r>
              <a:rPr lang="en-US" altLang="en-US" sz="2400" b="1">
                <a:solidFill>
                  <a:srgbClr val="FF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 locale</a:t>
            </a:r>
            <a:r>
              <a:rPr lang="fr-FR" altLang="en-US" sz="2400">
                <a:solidFill>
                  <a:srgbClr val="000000"/>
                </a:solidFill>
                <a:latin typeface="Arial" panose="020B0604020202020204" pitchFamily="34" charset="0"/>
                <a:sym typeface="Verdana" panose="020B0604030504040204" pitchFamily="34" charset="0"/>
              </a:rPr>
              <a:t>, ainsi qu'un environnement institutionnel et juridique favorable à la gouvernance participative et à la responsabilité publique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104755-83B8-474C-8966-9B168F7CCDC3}"/>
              </a:ext>
            </a:extLst>
          </p:cNvPr>
          <p:cNvSpPr/>
          <p:nvPr/>
        </p:nvSpPr>
        <p:spPr>
          <a:xfrm>
            <a:off x="625091" y="260648"/>
            <a:ext cx="17155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rgbClr val="FFFF00"/>
                </a:solidFill>
              </a:rPr>
              <a:t>Rappel:</a:t>
            </a:r>
            <a:endParaRPr lang="fr-FR" sz="2800"/>
          </a:p>
        </p:txBody>
      </p:sp>
      <p:pic>
        <p:nvPicPr>
          <p:cNvPr id="1028" name="Picture 4" descr="Independent Person Clipart - Penalty Clipart , Free Transparent ...">
            <a:extLst>
              <a:ext uri="{FF2B5EF4-FFF2-40B4-BE49-F238E27FC236}">
                <a16:creationId xmlns:a16="http://schemas.microsoft.com/office/drawing/2014/main" id="{3D0FC950-DD99-9B4F-B6BE-1AC81318F8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3398143" cy="3160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042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412">
            <a:extLst>
              <a:ext uri="{FF2B5EF4-FFF2-40B4-BE49-F238E27FC236}">
                <a16:creationId xmlns:a16="http://schemas.microsoft.com/office/drawing/2014/main" id="{9F3A3A0C-3B61-9E4E-B5A0-A9F8B5036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340768"/>
            <a:ext cx="8605838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25000"/>
            </a:pPr>
            <a:r>
              <a:rPr lang="en-US" altLang="en-US" sz="4000" b="1">
                <a:solidFill>
                  <a:srgbClr val="FF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L’ATDL</a:t>
            </a:r>
            <a:r>
              <a:rPr lang="en-US" altLang="en-US" sz="4000" b="1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en-US" altLang="en-US" sz="4000" b="1" err="1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est</a:t>
            </a:r>
            <a:r>
              <a:rPr lang="en-US" altLang="en-US" sz="4000" b="1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:</a:t>
            </a:r>
          </a:p>
          <a:p>
            <a:pPr algn="ctr" eaLnBrk="1" hangingPunct="1">
              <a:buSzPct val="25000"/>
            </a:pPr>
            <a:endParaRPr lang="en-US" altLang="en-US" sz="160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r>
              <a:rPr lang="en-US" altLang="en-US" sz="2000" b="1" err="1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Endogène</a:t>
            </a:r>
            <a:r>
              <a:rPr lang="en-US" altLang="en-US" sz="2000" b="1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:</a:t>
            </a:r>
            <a:r>
              <a:rPr lang="en-US" altLang="en-US" sz="200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en-US" altLang="en-US" sz="2000" err="1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basée</a:t>
            </a:r>
            <a:r>
              <a:rPr lang="en-US" altLang="en-US" sz="200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sur la </a:t>
            </a:r>
            <a:r>
              <a:rPr lang="en-US" altLang="en-US" sz="2000" err="1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mobilisation</a:t>
            </a:r>
            <a:r>
              <a:rPr lang="en-US" altLang="en-US" sz="200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et </a:t>
            </a:r>
            <a:r>
              <a:rPr lang="en-US" altLang="en-US" sz="2000" err="1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l’optimisation</a:t>
            </a:r>
            <a:r>
              <a:rPr lang="en-US" altLang="en-US" sz="200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des   </a:t>
            </a:r>
            <a:r>
              <a:rPr lang="en-US" altLang="en-US" sz="2000" err="1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ressources</a:t>
            </a:r>
            <a:r>
              <a:rPr lang="en-US" altLang="en-US" sz="200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fr-FR" sz="2000">
                <a:solidFill>
                  <a:schemeClr val="tx1"/>
                </a:solidFill>
              </a:rPr>
              <a:t>spécifiques à un lieu donné.</a:t>
            </a:r>
            <a:endParaRPr lang="en-US" altLang="en-US" sz="2000">
              <a:solidFill>
                <a:schemeClr val="tx1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eaLnBrk="1" hangingPunct="1">
              <a:buSzPct val="40000"/>
            </a:pPr>
            <a:r>
              <a:rPr lang="en-US" altLang="en-US" sz="200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r>
              <a:rPr lang="en-US" altLang="en-US" sz="2000" b="1" err="1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Spatialement</a:t>
            </a:r>
            <a:r>
              <a:rPr lang="en-US" altLang="en-US" sz="2000" b="1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en-US" altLang="en-US" sz="2000" b="1" err="1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intégré</a:t>
            </a:r>
            <a:r>
              <a:rPr lang="en-US" altLang="en-US" sz="2000" b="1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: </a:t>
            </a:r>
            <a:r>
              <a:rPr lang="fr-FR" altLang="en-US" sz="20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avec</a:t>
            </a:r>
            <a:r>
              <a:rPr lang="fr-FR" altLang="en-US" sz="2000" b="1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fr-FR" sz="2000">
                <a:solidFill>
                  <a:schemeClr val="tx1"/>
                </a:solidFill>
              </a:rPr>
              <a:t>une orientation spatiale holistique intégrant différents paramètres (physiques, environnementaux, socio-économiques, </a:t>
            </a:r>
            <a:r>
              <a:rPr lang="fr-FR" sz="2000" err="1">
                <a:solidFill>
                  <a:schemeClr val="tx1"/>
                </a:solidFill>
              </a:rPr>
              <a:t>etc</a:t>
            </a:r>
            <a:r>
              <a:rPr lang="fr-FR" sz="2000">
                <a:solidFill>
                  <a:schemeClr val="tx1"/>
                </a:solidFill>
              </a:rPr>
              <a:t>) et allant bien au-delà de l’approche sectorielle usuelle.</a:t>
            </a:r>
            <a:endParaRPr lang="en-US" altLang="en-US" sz="2000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endParaRPr lang="en-US" altLang="en-US" sz="1600" b="1">
              <a:solidFill>
                <a:srgbClr val="000000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r>
              <a:rPr lang="en-US" altLang="en-US" sz="2000" b="1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Multi-</a:t>
            </a:r>
            <a:r>
              <a:rPr lang="en-US" altLang="en-US" sz="2000" b="1" err="1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échelons</a:t>
            </a:r>
            <a:r>
              <a:rPr lang="en-US" altLang="en-US" sz="2000" b="1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:</a:t>
            </a:r>
            <a:r>
              <a:rPr lang="en-US" altLang="en-US" sz="200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avec </a:t>
            </a:r>
            <a:r>
              <a:rPr lang="en-US" altLang="en-US" sz="2000" err="1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une</a:t>
            </a:r>
            <a:r>
              <a:rPr lang="en-US" altLang="en-US" sz="200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en-US" altLang="en-US" sz="2000" err="1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approche</a:t>
            </a:r>
            <a:r>
              <a:rPr lang="en-US" altLang="en-US" sz="200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fr-FR" sz="2000">
                <a:solidFill>
                  <a:schemeClr val="tx1"/>
                </a:solidFill>
              </a:rPr>
              <a:t>horizontalement intégrée et spatialement coordonnée, elle permet à différents acteurs de coopérer à la mise en œuvre d’une vision partagée. </a:t>
            </a:r>
            <a:endParaRPr lang="en-US" altLang="en-US" sz="2000">
              <a:solidFill>
                <a:srgbClr val="000000"/>
              </a:solidFill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endParaRPr lang="en-US" altLang="en-US" sz="1600" b="1">
              <a:solidFill>
                <a:schemeClr val="accent6"/>
              </a:solidFill>
              <a:latin typeface="+mj-lt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marL="342900" indent="-342900" eaLnBrk="1" hangingPunct="1">
              <a:buSzPct val="40000"/>
              <a:buFont typeface="Wingdings" pitchFamily="2" charset="2"/>
              <a:buChar char="ü"/>
            </a:pPr>
            <a:r>
              <a:rPr lang="en-US" altLang="en-US" sz="2000" b="1" err="1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Incrémentiel</a:t>
            </a:r>
            <a:r>
              <a:rPr lang="en-US" altLang="en-US" sz="2000" b="1">
                <a:solidFill>
                  <a:schemeClr val="accent6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:</a:t>
            </a:r>
            <a:r>
              <a:rPr lang="en-US" altLang="en-US" sz="200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en-US" altLang="en-US" sz="2000" err="1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complémentaire</a:t>
            </a:r>
            <a:r>
              <a:rPr lang="en-US" altLang="en-US" sz="200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et </a:t>
            </a:r>
            <a:r>
              <a:rPr lang="en-US" altLang="en-US" sz="2000" err="1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en</a:t>
            </a:r>
            <a:r>
              <a:rPr lang="en-US" altLang="en-US" sz="200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phase avec les </a:t>
            </a:r>
            <a:r>
              <a:rPr lang="fr-FR" sz="2000">
                <a:solidFill>
                  <a:schemeClr val="tx1"/>
                </a:solidFill>
              </a:rPr>
              <a:t>efforts de développement nationaux auxquels elle va contribuer</a:t>
            </a:r>
            <a:r>
              <a:rPr lang="en-US" altLang="en-US" sz="2000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  <a:r>
              <a:rPr lang="en-US" altLang="en-US" sz="2000" b="1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(1+1+1=</a:t>
            </a:r>
            <a:r>
              <a:rPr lang="en-US" altLang="en-US" sz="2000" b="1">
                <a:solidFill>
                  <a:srgbClr val="FF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4!</a:t>
            </a:r>
            <a:r>
              <a:rPr lang="en-US" altLang="en-US" sz="2000" b="1">
                <a:solidFill>
                  <a:srgbClr val="000000"/>
                </a:solidFill>
                <a:latin typeface="+mj-lt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)</a:t>
            </a:r>
          </a:p>
          <a:p>
            <a:pPr algn="ctr" eaLnBrk="1" hangingPunct="1">
              <a:buSzPct val="25000"/>
            </a:pPr>
            <a:endParaRPr lang="fr-BE" altLang="en-US" sz="2400">
              <a:solidFill>
                <a:srgbClr val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  <a:sym typeface="Verdana" panose="020B0604030504040204" pitchFamily="34" charset="0"/>
            </a:endParaRPr>
          </a:p>
          <a:p>
            <a:pPr algn="ctr" eaLnBrk="1" hangingPunct="1">
              <a:buSzPct val="25000"/>
            </a:pPr>
            <a:r>
              <a:rPr lang="fr-BE" altLang="en-US" sz="24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Verdana" panose="020B0604030504040204" pitchFamily="34" charset="0"/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8DAB68-24DC-7243-AC3A-7AA7706EEE3B}"/>
              </a:ext>
            </a:extLst>
          </p:cNvPr>
          <p:cNvSpPr/>
          <p:nvPr/>
        </p:nvSpPr>
        <p:spPr>
          <a:xfrm>
            <a:off x="625091" y="260648"/>
            <a:ext cx="17155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>
                <a:solidFill>
                  <a:srgbClr val="FFFF00"/>
                </a:solidFill>
              </a:rPr>
              <a:t>Rappel:</a:t>
            </a:r>
            <a:endParaRPr lang="fr-FR" sz="2800"/>
          </a:p>
        </p:txBody>
      </p:sp>
    </p:spTree>
    <p:extLst>
      <p:ext uri="{BB962C8B-B14F-4D97-AF65-F5344CB8AC3E}">
        <p14:creationId xmlns:p14="http://schemas.microsoft.com/office/powerpoint/2010/main" val="331123666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16607</TotalTime>
  <Words>1633</Words>
  <Application>Microsoft Macintosh PowerPoint</Application>
  <PresentationFormat>On-screen Show (4:3)</PresentationFormat>
  <Paragraphs>300</Paragraphs>
  <Slides>32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Cooper Black</vt:lpstr>
      <vt:lpstr>Times New Roman</vt:lpstr>
      <vt:lpstr>Verdana</vt:lpstr>
      <vt:lpstr>Wingdings</vt:lpstr>
      <vt:lpstr>blank</vt:lpstr>
      <vt:lpstr>PowerPoint Presentation</vt:lpstr>
      <vt:lpstr>Par où commencer?  Analyser le contexte national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Composante (1) :</vt:lpstr>
      <vt:lpstr>PowerPoint Presentation</vt:lpstr>
      <vt:lpstr>Composante (3) :</vt:lpstr>
      <vt:lpstr>PowerPoint Presentation</vt:lpstr>
      <vt:lpstr>  </vt:lpstr>
      <vt:lpstr>  </vt:lpstr>
      <vt:lpstr>  </vt:lpstr>
      <vt:lpstr> Les priorités thématiques de l’UE  2021-2027</vt:lpstr>
      <vt:lpstr>PowerPoint Presentation</vt:lpstr>
      <vt:lpstr>PowerPoint Presentation</vt:lpstr>
      <vt:lpstr>Identifier les points d’entrée  possibles :</vt:lpstr>
      <vt:lpstr>Identifier les points d’entrée possibles: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RODRIGUEZ BILBAO Jorge (DEVCO)</dc:creator>
  <cp:lastModifiedBy>Eugene Zapata</cp:lastModifiedBy>
  <cp:revision>176</cp:revision>
  <dcterms:created xsi:type="dcterms:W3CDTF">2016-01-20T12:56:51Z</dcterms:created>
  <dcterms:modified xsi:type="dcterms:W3CDTF">2022-11-21T18:50:15Z</dcterms:modified>
</cp:coreProperties>
</file>