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72" r:id="rId2"/>
    <p:sldId id="1073" r:id="rId3"/>
    <p:sldId id="1074" r:id="rId4"/>
    <p:sldId id="1075" r:id="rId5"/>
    <p:sldId id="1077" r:id="rId6"/>
    <p:sldId id="910" r:id="rId7"/>
    <p:sldId id="1083" r:id="rId8"/>
    <p:sldId id="909" r:id="rId9"/>
    <p:sldId id="902" r:id="rId10"/>
    <p:sldId id="903" r:id="rId11"/>
    <p:sldId id="905" r:id="rId12"/>
    <p:sldId id="904" r:id="rId13"/>
    <p:sldId id="282" r:id="rId14"/>
    <p:sldId id="483" r:id="rId15"/>
    <p:sldId id="911" r:id="rId16"/>
    <p:sldId id="1084" r:id="rId17"/>
    <p:sldId id="957" r:id="rId18"/>
    <p:sldId id="1032" r:id="rId19"/>
    <p:sldId id="260" r:id="rId20"/>
    <p:sldId id="1085" r:id="rId21"/>
    <p:sldId id="1024" r:id="rId22"/>
    <p:sldId id="1025" r:id="rId23"/>
    <p:sldId id="1087" r:id="rId24"/>
    <p:sldId id="1086" r:id="rId25"/>
    <p:sldId id="1093" r:id="rId26"/>
    <p:sldId id="1070" r:id="rId27"/>
    <p:sldId id="1071" r:id="rId28"/>
    <p:sldId id="1088" r:id="rId29"/>
    <p:sldId id="1089" r:id="rId30"/>
    <p:sldId id="1090" r:id="rId31"/>
    <p:sldId id="1091" r:id="rId32"/>
    <p:sldId id="1092" r:id="rId3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2D5EC1"/>
    <a:srgbClr val="3E6FD2"/>
    <a:srgbClr val="BDDEFF"/>
    <a:srgbClr val="99CCFF"/>
    <a:srgbClr val="3166CF"/>
    <a:srgbClr val="FFD62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709"/>
  </p:normalViewPr>
  <p:slideViewPr>
    <p:cSldViewPr>
      <p:cViewPr varScale="1">
        <p:scale>
          <a:sx n="106" d="100"/>
          <a:sy n="106" d="100"/>
        </p:scale>
        <p:origin x="1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MANDAT GENERAL 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PLANNING A LONG TERME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MISE EN OEUVRE EFFICACE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FINANCES SOLIDES</a:t>
          </a:r>
          <a:endParaRPr lang="en-US" sz="140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111768" custLinFactNeighborX="-174" custLinFactNeighborY="-507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 custLinFactNeighborY="464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 custLinFactNeighborY="-3183">
        <dgm:presLayoutVars>
          <dgm:chPref val="3"/>
        </dgm:presLayoutVars>
      </dgm:prSet>
      <dgm:spPr/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 custScaleX="119708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GB" sz="1100" b="1" noProof="0">
              <a:solidFill>
                <a:srgbClr val="FFFF00"/>
              </a:solidFill>
            </a:rPr>
            <a:t>DECENTRALI-SATION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100" b="1">
              <a:solidFill>
                <a:srgbClr val="FFFF00"/>
              </a:solidFill>
            </a:rPr>
            <a:t> AGENDA URBAIN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050" b="1">
              <a:solidFill>
                <a:srgbClr val="FFFF00"/>
              </a:solidFill>
            </a:rPr>
            <a:t>POLITIQUE DE DEV RURAL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57231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48018" custLinFactNeighborX="1526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29899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US" sz="1150" b="1">
              <a:solidFill>
                <a:srgbClr val="FFFF00"/>
              </a:solidFill>
            </a:rPr>
            <a:t> COOPERATION INTER-GOUVERNEMENTAL 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CITOYENNETE </a:t>
          </a:r>
        </a:p>
        <a:p>
          <a:r>
            <a:rPr lang="en-US" sz="1200" b="1">
              <a:solidFill>
                <a:srgbClr val="FFFF00"/>
              </a:solidFill>
            </a:rPr>
            <a:t>PPP</a:t>
          </a:r>
          <a:endParaRPr lang="en-US" sz="120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LEADERSHIP + CAPACITE ADMIN</a:t>
          </a:r>
          <a:endParaRPr lang="en-US" sz="120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34834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1942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33966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b="1" noProof="0">
              <a:solidFill>
                <a:srgbClr val="FFFF00"/>
              </a:solidFill>
            </a:rPr>
            <a:t>SERVICE PUBLIC LOCAUX</a:t>
          </a:r>
          <a:endParaRPr lang="en-GB" noProof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b="1">
              <a:solidFill>
                <a:srgbClr val="FFFF00"/>
              </a:solidFill>
            </a:rPr>
            <a:t>GESTION DE L’ENVIRONNEMENT LOCAL</a:t>
          </a:r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b="1">
              <a:solidFill>
                <a:srgbClr val="FFFF00"/>
              </a:solidFill>
            </a:rPr>
            <a:t>DEVELOPPEMENT ECONOMIQUE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-3982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COMPREHENSIVE</a:t>
          </a:r>
        </a:p>
        <a:p>
          <a:r>
            <a:rPr lang="en-US" sz="1400" b="1">
              <a:solidFill>
                <a:srgbClr val="FFFF00"/>
              </a:solidFill>
            </a:rPr>
            <a:t>MANDATE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LONG TERM</a:t>
          </a:r>
        </a:p>
        <a:p>
          <a:r>
            <a:rPr lang="en-US" sz="1400" b="1">
              <a:solidFill>
                <a:srgbClr val="FFFF00"/>
              </a:solidFill>
            </a:rPr>
            <a:t>PLANNING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b="1">
              <a:solidFill>
                <a:srgbClr val="FFFF00"/>
              </a:solidFill>
            </a:rPr>
            <a:t>EFFICIENT</a:t>
          </a:r>
        </a:p>
        <a:p>
          <a:r>
            <a:rPr lang="en-US" b="1">
              <a:solidFill>
                <a:srgbClr val="FFFF00"/>
              </a:solidFill>
            </a:rPr>
            <a:t>IMPLEMENTATION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>
              <a:solidFill>
                <a:srgbClr val="FFFF00"/>
              </a:solidFill>
            </a:rPr>
            <a:t>STRONG FINANCES</a:t>
          </a:r>
          <a:endParaRPr lang="en-US" sz="140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111768" custLinFactNeighborX="-174" custLinFactNeighborY="-507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 custLinFactNeighborY="464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 custLinFactNeighborY="-3183">
        <dgm:presLayoutVars>
          <dgm:chPref val="3"/>
        </dgm:presLayoutVars>
      </dgm:prSet>
      <dgm:spPr/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 custScaleX="119708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GB" sz="1100" b="1" noProof="0">
              <a:solidFill>
                <a:srgbClr val="FFFF00"/>
              </a:solidFill>
            </a:rPr>
            <a:t>DECENTRALI-SATION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100" b="1">
              <a:solidFill>
                <a:srgbClr val="FFFF00"/>
              </a:solidFill>
            </a:rPr>
            <a:t>URBAN AGENDA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050" b="1">
              <a:solidFill>
                <a:srgbClr val="FFFF00"/>
              </a:solidFill>
            </a:rPr>
            <a:t>RURAL DEV. POLICY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57231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48018" custLinFactNeighborX="1526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29899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US" sz="1150" b="1">
              <a:solidFill>
                <a:srgbClr val="FFFF00"/>
              </a:solidFill>
            </a:rPr>
            <a:t>INTERGOVT. COOPERATION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CITIZENSHIP</a:t>
          </a:r>
        </a:p>
        <a:p>
          <a:r>
            <a:rPr lang="en-US" sz="1200" b="1">
              <a:solidFill>
                <a:srgbClr val="FFFF00"/>
              </a:solidFill>
            </a:rPr>
            <a:t>PPP</a:t>
          </a:r>
          <a:endParaRPr lang="en-US" sz="120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>
              <a:solidFill>
                <a:srgbClr val="FFFF00"/>
              </a:solidFill>
            </a:rPr>
            <a:t>LEADERSHIP + ADMIN CAPACITY</a:t>
          </a:r>
          <a:endParaRPr lang="en-US" sz="120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34834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1942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33966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b="1" noProof="0">
              <a:solidFill>
                <a:srgbClr val="FFFF00"/>
              </a:solidFill>
            </a:rPr>
            <a:t>SERVICE DELIVERY</a:t>
          </a:r>
          <a:endParaRPr lang="en-GB" noProof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b="1">
              <a:solidFill>
                <a:srgbClr val="FFFF00"/>
              </a:solidFill>
            </a:rPr>
            <a:t>ENVIRONMENTAL MANAGEMENT</a:t>
          </a:r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b="1">
              <a:solidFill>
                <a:srgbClr val="FFFF00"/>
              </a:solidFill>
            </a:rPr>
            <a:t>ECONOMIC DEVELOPMENT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-3982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0"/>
          <a:ext cx="1988524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MANDAT GENERAL </a:t>
          </a:r>
        </a:p>
      </dsp:txBody>
      <dsp:txXfrm>
        <a:off x="49403" y="49403"/>
        <a:ext cx="1889718" cy="1587937"/>
      </dsp:txXfrm>
    </dsp:sp>
    <dsp:sp modelId="{86B7D7DF-7BE3-454E-BF22-908FA2D61330}">
      <dsp:nvSpPr>
        <dsp:cNvPr id="0" name=""/>
        <dsp:cNvSpPr/>
      </dsp:nvSpPr>
      <dsp:spPr>
        <a:xfrm>
          <a:off x="2287479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PLANNING A LONG TERME</a:t>
          </a:r>
        </a:p>
      </dsp:txBody>
      <dsp:txXfrm>
        <a:off x="2336882" y="49403"/>
        <a:ext cx="1680347" cy="1587937"/>
      </dsp:txXfrm>
    </dsp:sp>
    <dsp:sp modelId="{A796522A-3964-6A47-A44A-B0B484A4FD50}">
      <dsp:nvSpPr>
        <dsp:cNvPr id="0" name=""/>
        <dsp:cNvSpPr/>
      </dsp:nvSpPr>
      <dsp:spPr>
        <a:xfrm>
          <a:off x="4365531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FINANCES SOLIDES</a:t>
          </a:r>
          <a:endParaRPr lang="en-US" sz="1400" kern="1200"/>
        </a:p>
      </dsp:txBody>
      <dsp:txXfrm>
        <a:off x="4414934" y="49403"/>
        <a:ext cx="1680347" cy="1587937"/>
      </dsp:txXfrm>
    </dsp:sp>
    <dsp:sp modelId="{B14401FE-5679-5346-8293-BB519B120FF7}">
      <dsp:nvSpPr>
        <dsp:cNvPr id="0" name=""/>
        <dsp:cNvSpPr/>
      </dsp:nvSpPr>
      <dsp:spPr>
        <a:xfrm>
          <a:off x="6443582" y="0"/>
          <a:ext cx="2129789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MISE EN OEUVRE EFFICACE</a:t>
          </a:r>
        </a:p>
      </dsp:txBody>
      <dsp:txXfrm>
        <a:off x="6492985" y="49403"/>
        <a:ext cx="2030983" cy="158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1380" y="0"/>
          <a:ext cx="1417038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>
              <a:solidFill>
                <a:srgbClr val="FFFF00"/>
              </a:solidFill>
            </a:rPr>
            <a:t>DECENTRALI-SATION</a:t>
          </a:r>
        </a:p>
      </dsp:txBody>
      <dsp:txXfrm>
        <a:off x="62884" y="41504"/>
        <a:ext cx="1334030" cy="1550281"/>
      </dsp:txXfrm>
    </dsp:sp>
    <dsp:sp modelId="{86B7D7DF-7BE3-454E-BF22-908FA2D61330}">
      <dsp:nvSpPr>
        <dsp:cNvPr id="0" name=""/>
        <dsp:cNvSpPr/>
      </dsp:nvSpPr>
      <dsp:spPr>
        <a:xfrm>
          <a:off x="1584177" y="0"/>
          <a:ext cx="1334006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FFFF00"/>
              </a:solidFill>
            </a:rPr>
            <a:t> AGENDA URBAIN</a:t>
          </a:r>
        </a:p>
      </dsp:txBody>
      <dsp:txXfrm>
        <a:off x="1623249" y="39072"/>
        <a:ext cx="1255862" cy="1555145"/>
      </dsp:txXfrm>
    </dsp:sp>
    <dsp:sp modelId="{B14401FE-5679-5346-8293-BB519B120FF7}">
      <dsp:nvSpPr>
        <dsp:cNvPr id="0" name=""/>
        <dsp:cNvSpPr/>
      </dsp:nvSpPr>
      <dsp:spPr>
        <a:xfrm>
          <a:off x="3055840" y="0"/>
          <a:ext cx="1170709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solidFill>
                <a:srgbClr val="FFFF00"/>
              </a:solidFill>
            </a:rPr>
            <a:t>POLITIQUE DE DEV RURAL</a:t>
          </a:r>
        </a:p>
      </dsp:txBody>
      <dsp:txXfrm>
        <a:off x="3090129" y="34289"/>
        <a:ext cx="1102131" cy="1564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3115" y="0"/>
          <a:ext cx="1444910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>
              <a:solidFill>
                <a:srgbClr val="FFFF00"/>
              </a:solidFill>
            </a:rPr>
            <a:t> COOPERATION INTER-GOUVERNEMENTAL </a:t>
          </a:r>
        </a:p>
      </dsp:txBody>
      <dsp:txXfrm>
        <a:off x="65435" y="42320"/>
        <a:ext cx="1360270" cy="1534423"/>
      </dsp:txXfrm>
    </dsp:sp>
    <dsp:sp modelId="{86B7D7DF-7BE3-454E-BF22-908FA2D61330}">
      <dsp:nvSpPr>
        <dsp:cNvPr id="0" name=""/>
        <dsp:cNvSpPr/>
      </dsp:nvSpPr>
      <dsp:spPr>
        <a:xfrm>
          <a:off x="1624986" y="0"/>
          <a:ext cx="1279784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LEADERSHIP + CAPACITE ADMIN</a:t>
          </a:r>
          <a:endParaRPr lang="en-US" sz="1200" kern="1200"/>
        </a:p>
      </dsp:txBody>
      <dsp:txXfrm>
        <a:off x="1662470" y="37484"/>
        <a:ext cx="1204816" cy="1544095"/>
      </dsp:txXfrm>
    </dsp:sp>
    <dsp:sp modelId="{B14401FE-5679-5346-8293-BB519B120FF7}">
      <dsp:nvSpPr>
        <dsp:cNvPr id="0" name=""/>
        <dsp:cNvSpPr/>
      </dsp:nvSpPr>
      <dsp:spPr>
        <a:xfrm>
          <a:off x="3084803" y="0"/>
          <a:ext cx="1435608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CITOYENNETE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PPP</a:t>
          </a:r>
          <a:endParaRPr lang="en-US" sz="1200" kern="1200"/>
        </a:p>
      </dsp:txBody>
      <dsp:txXfrm>
        <a:off x="3126851" y="42048"/>
        <a:ext cx="1351512" cy="1534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311123"/>
          <a:ext cx="1871987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b="1" kern="1200" noProof="0">
              <a:solidFill>
                <a:srgbClr val="FFFF00"/>
              </a:solidFill>
            </a:rPr>
            <a:t>SERVICE PUBLIC LOCAUX</a:t>
          </a:r>
          <a:endParaRPr lang="en-GB" sz="1300" kern="1200" noProof="0"/>
        </a:p>
      </dsp:txBody>
      <dsp:txXfrm>
        <a:off x="22844" y="333967"/>
        <a:ext cx="1826299" cy="734248"/>
      </dsp:txXfrm>
    </dsp:sp>
    <dsp:sp modelId="{86B7D7DF-7BE3-454E-BF22-908FA2D61330}">
      <dsp:nvSpPr>
        <dsp:cNvPr id="0" name=""/>
        <dsp:cNvSpPr/>
      </dsp:nvSpPr>
      <dsp:spPr>
        <a:xfrm>
          <a:off x="2207555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FFFF00"/>
              </a:solidFill>
            </a:rPr>
            <a:t>GESTION DE L’ENVIRONNEMENT LOCAL</a:t>
          </a:r>
          <a:endParaRPr lang="en-US" sz="1300" kern="1200"/>
        </a:p>
      </dsp:txBody>
      <dsp:txXfrm>
        <a:off x="2230399" y="333967"/>
        <a:ext cx="1946106" cy="734248"/>
      </dsp:txXfrm>
    </dsp:sp>
    <dsp:sp modelId="{B14401FE-5679-5346-8293-BB519B120FF7}">
      <dsp:nvSpPr>
        <dsp:cNvPr id="0" name=""/>
        <dsp:cNvSpPr/>
      </dsp:nvSpPr>
      <dsp:spPr>
        <a:xfrm>
          <a:off x="4533971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FFFF00"/>
              </a:solidFill>
            </a:rPr>
            <a:t>DEVELOPPEMENT ECONOMIQUE</a:t>
          </a:r>
        </a:p>
      </dsp:txBody>
      <dsp:txXfrm>
        <a:off x="4556815" y="333967"/>
        <a:ext cx="1946106" cy="734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0"/>
          <a:ext cx="1988524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COMPREHENSIVE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MANDATE</a:t>
          </a:r>
        </a:p>
      </dsp:txBody>
      <dsp:txXfrm>
        <a:off x="49403" y="49403"/>
        <a:ext cx="1889718" cy="1587937"/>
      </dsp:txXfrm>
    </dsp:sp>
    <dsp:sp modelId="{86B7D7DF-7BE3-454E-BF22-908FA2D61330}">
      <dsp:nvSpPr>
        <dsp:cNvPr id="0" name=""/>
        <dsp:cNvSpPr/>
      </dsp:nvSpPr>
      <dsp:spPr>
        <a:xfrm>
          <a:off x="2287479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LONG TERM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PLANNING</a:t>
          </a:r>
        </a:p>
      </dsp:txBody>
      <dsp:txXfrm>
        <a:off x="2336882" y="49403"/>
        <a:ext cx="1680347" cy="1587937"/>
      </dsp:txXfrm>
    </dsp:sp>
    <dsp:sp modelId="{A796522A-3964-6A47-A44A-B0B484A4FD50}">
      <dsp:nvSpPr>
        <dsp:cNvPr id="0" name=""/>
        <dsp:cNvSpPr/>
      </dsp:nvSpPr>
      <dsp:spPr>
        <a:xfrm>
          <a:off x="4365531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STRONG FINANCES</a:t>
          </a:r>
          <a:endParaRPr lang="en-US" sz="1400" kern="1200"/>
        </a:p>
      </dsp:txBody>
      <dsp:txXfrm>
        <a:off x="4414934" y="49403"/>
        <a:ext cx="1680347" cy="1587937"/>
      </dsp:txXfrm>
    </dsp:sp>
    <dsp:sp modelId="{B14401FE-5679-5346-8293-BB519B120FF7}">
      <dsp:nvSpPr>
        <dsp:cNvPr id="0" name=""/>
        <dsp:cNvSpPr/>
      </dsp:nvSpPr>
      <dsp:spPr>
        <a:xfrm>
          <a:off x="6443582" y="0"/>
          <a:ext cx="2129789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EFFICIENT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IMPLEMENTATION</a:t>
          </a:r>
        </a:p>
      </dsp:txBody>
      <dsp:txXfrm>
        <a:off x="6492985" y="49403"/>
        <a:ext cx="2030983" cy="158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1380" y="0"/>
          <a:ext cx="1417038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>
              <a:solidFill>
                <a:srgbClr val="FFFF00"/>
              </a:solidFill>
            </a:rPr>
            <a:t>DECENTRALI-SATION</a:t>
          </a:r>
        </a:p>
      </dsp:txBody>
      <dsp:txXfrm>
        <a:off x="62884" y="41504"/>
        <a:ext cx="1334030" cy="1550281"/>
      </dsp:txXfrm>
    </dsp:sp>
    <dsp:sp modelId="{86B7D7DF-7BE3-454E-BF22-908FA2D61330}">
      <dsp:nvSpPr>
        <dsp:cNvPr id="0" name=""/>
        <dsp:cNvSpPr/>
      </dsp:nvSpPr>
      <dsp:spPr>
        <a:xfrm>
          <a:off x="1584177" y="0"/>
          <a:ext cx="1334006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FFFF00"/>
              </a:solidFill>
            </a:rPr>
            <a:t>URBAN AGENDA</a:t>
          </a:r>
        </a:p>
      </dsp:txBody>
      <dsp:txXfrm>
        <a:off x="1623249" y="39072"/>
        <a:ext cx="1255862" cy="1555145"/>
      </dsp:txXfrm>
    </dsp:sp>
    <dsp:sp modelId="{B14401FE-5679-5346-8293-BB519B120FF7}">
      <dsp:nvSpPr>
        <dsp:cNvPr id="0" name=""/>
        <dsp:cNvSpPr/>
      </dsp:nvSpPr>
      <dsp:spPr>
        <a:xfrm>
          <a:off x="3055840" y="0"/>
          <a:ext cx="1170709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>
              <a:solidFill>
                <a:srgbClr val="FFFF00"/>
              </a:solidFill>
            </a:rPr>
            <a:t>RURAL DEV. POLICY</a:t>
          </a:r>
        </a:p>
      </dsp:txBody>
      <dsp:txXfrm>
        <a:off x="3090129" y="34289"/>
        <a:ext cx="1102131" cy="1564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3115" y="0"/>
          <a:ext cx="1444910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>
              <a:solidFill>
                <a:srgbClr val="FFFF00"/>
              </a:solidFill>
            </a:rPr>
            <a:t>INTERGOVT. COOPERATION</a:t>
          </a:r>
        </a:p>
      </dsp:txBody>
      <dsp:txXfrm>
        <a:off x="65435" y="42320"/>
        <a:ext cx="1360270" cy="1534423"/>
      </dsp:txXfrm>
    </dsp:sp>
    <dsp:sp modelId="{86B7D7DF-7BE3-454E-BF22-908FA2D61330}">
      <dsp:nvSpPr>
        <dsp:cNvPr id="0" name=""/>
        <dsp:cNvSpPr/>
      </dsp:nvSpPr>
      <dsp:spPr>
        <a:xfrm>
          <a:off x="1624986" y="0"/>
          <a:ext cx="1279784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LEADERSHIP + ADMIN CAPACITY</a:t>
          </a:r>
          <a:endParaRPr lang="en-US" sz="1200" kern="1200"/>
        </a:p>
      </dsp:txBody>
      <dsp:txXfrm>
        <a:off x="1662470" y="37484"/>
        <a:ext cx="1204816" cy="1544095"/>
      </dsp:txXfrm>
    </dsp:sp>
    <dsp:sp modelId="{B14401FE-5679-5346-8293-BB519B120FF7}">
      <dsp:nvSpPr>
        <dsp:cNvPr id="0" name=""/>
        <dsp:cNvSpPr/>
      </dsp:nvSpPr>
      <dsp:spPr>
        <a:xfrm>
          <a:off x="3084803" y="0"/>
          <a:ext cx="1435608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CITIZENSHIP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FFFF00"/>
              </a:solidFill>
            </a:rPr>
            <a:t>PPP</a:t>
          </a:r>
          <a:endParaRPr lang="en-US" sz="1200" kern="1200"/>
        </a:p>
      </dsp:txBody>
      <dsp:txXfrm>
        <a:off x="3126851" y="42048"/>
        <a:ext cx="1351512" cy="1534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311123"/>
          <a:ext cx="1871987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noProof="0">
              <a:solidFill>
                <a:srgbClr val="FFFF00"/>
              </a:solidFill>
            </a:rPr>
            <a:t>SERVICE DELIVERY</a:t>
          </a:r>
          <a:endParaRPr lang="en-GB" sz="1400" kern="1200" noProof="0"/>
        </a:p>
      </dsp:txBody>
      <dsp:txXfrm>
        <a:off x="22844" y="333967"/>
        <a:ext cx="1826299" cy="734248"/>
      </dsp:txXfrm>
    </dsp:sp>
    <dsp:sp modelId="{86B7D7DF-7BE3-454E-BF22-908FA2D61330}">
      <dsp:nvSpPr>
        <dsp:cNvPr id="0" name=""/>
        <dsp:cNvSpPr/>
      </dsp:nvSpPr>
      <dsp:spPr>
        <a:xfrm>
          <a:off x="2207555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ENVIRONMENTAL MANAGEMENT</a:t>
          </a:r>
          <a:endParaRPr lang="en-US" sz="1400" kern="1200"/>
        </a:p>
      </dsp:txBody>
      <dsp:txXfrm>
        <a:off x="2230399" y="333967"/>
        <a:ext cx="1946106" cy="734248"/>
      </dsp:txXfrm>
    </dsp:sp>
    <dsp:sp modelId="{B14401FE-5679-5346-8293-BB519B120FF7}">
      <dsp:nvSpPr>
        <dsp:cNvPr id="0" name=""/>
        <dsp:cNvSpPr/>
      </dsp:nvSpPr>
      <dsp:spPr>
        <a:xfrm>
          <a:off x="4533971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FFFF00"/>
              </a:solidFill>
            </a:rPr>
            <a:t>ECONOMIC DEVELOPMENT</a:t>
          </a:r>
        </a:p>
      </dsp:txBody>
      <dsp:txXfrm>
        <a:off x="4556815" y="333967"/>
        <a:ext cx="1946106" cy="734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450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1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15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9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48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Shape 48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6" tIns="92246" rIns="92246" bIns="92246"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39940" name="Shape 48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687" indent="-285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1057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480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902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fld id="{CD936BAB-80F6-4206-B61E-95443CCE39CE}" type="slidenum">
              <a:rPr lang="en-GB" altLang="en-US" smtClean="0"/>
              <a:pPr eaLnBrk="1" hangingPunct="1">
                <a:spcBef>
                  <a:spcPct val="0"/>
                </a:spcBef>
                <a:buClr>
                  <a:srgbClr val="000000"/>
                </a:buClr>
                <a:buSzPct val="25000"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07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77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3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" name="Picture 17" descr="LOGO CE_Vertical_EN_NEG_quadri_HR">
            <a:extLst>
              <a:ext uri="{FF2B5EF4-FFF2-40B4-BE49-F238E27FC236}">
                <a16:creationId xmlns:a16="http://schemas.microsoft.com/office/drawing/2014/main" id="{67786812-0AC5-53AA-D4A1-76CEEBB192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" name="Picture 17" descr="LOGO CE_Vertical_EN_NEG_quadri_HR">
            <a:extLst>
              <a:ext uri="{FF2B5EF4-FFF2-40B4-BE49-F238E27FC236}">
                <a16:creationId xmlns:a16="http://schemas.microsoft.com/office/drawing/2014/main" id="{3A0C2DD8-0C86-A107-D9B5-63B33DCAC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Les </a:t>
            </a:r>
            <a:r>
              <a:rPr lang="en-US" sz="3200" b="1" err="1">
                <a:solidFill>
                  <a:srgbClr val="FFFF00"/>
                </a:solidFill>
              </a:rPr>
              <a:t>composantes</a:t>
            </a:r>
            <a:r>
              <a:rPr lang="en-US" sz="3200" b="1">
                <a:solidFill>
                  <a:srgbClr val="FFFF00"/>
                </a:solidFill>
              </a:rPr>
              <a:t> de </a:t>
            </a:r>
            <a:r>
              <a:rPr lang="en-US" sz="3200" b="1" err="1">
                <a:solidFill>
                  <a:srgbClr val="FFFF00"/>
                </a:solidFill>
              </a:rPr>
              <a:t>l’ATDL</a:t>
            </a:r>
            <a:endParaRPr lang="en-US" sz="3200" i="1">
              <a:solidFill>
                <a:srgbClr val="FFFF00"/>
              </a:solidFill>
            </a:endParaRPr>
          </a:p>
          <a:p>
            <a:br>
              <a:rPr lang="en-GB">
                <a:latin typeface="Calibri"/>
                <a:ea typeface="MS PGothic" charset="0"/>
                <a:cs typeface="Calibri"/>
              </a:rPr>
            </a:br>
            <a:br>
              <a:rPr lang="en-GB" sz="1050">
                <a:latin typeface="Calibri"/>
                <a:ea typeface="MS PGothic" charset="0"/>
                <a:cs typeface="Calibri"/>
              </a:rPr>
            </a:br>
            <a:r>
              <a:rPr lang="fr-BE" sz="160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fr-BE" sz="1600" i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Chef d’équipe</a:t>
            </a:r>
            <a:r>
              <a:rPr lang="en-GB" sz="1600" i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, </a:t>
            </a:r>
            <a:r>
              <a:rPr lang="en-GB" sz="1600" i="1" err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Facilité</a:t>
            </a:r>
            <a:r>
              <a:rPr lang="en-GB" sz="1600" i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 ATDL et Helpdesk, INTPA G2</a:t>
            </a:r>
            <a:endParaRPr lang="fr-FR" i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</a:t>
            </a:r>
            <a:r>
              <a:rPr lang="en-GB" sz="140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8 :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8BD6-135E-50C9-C243-0079959B006E}"/>
              </a:ext>
            </a:extLst>
          </p:cNvPr>
          <p:cNvSpPr txBox="1"/>
          <p:nvPr/>
        </p:nvSpPr>
        <p:spPr>
          <a:xfrm>
            <a:off x="4051149" y="4869160"/>
            <a:ext cx="4553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SEMINAIRE REGIONAL POUR L’AFRIQUE FRANCOPHONE</a:t>
            </a:r>
            <a:endParaRPr lang="fr-BE" b="1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  <a:r>
              <a:rPr lang="en-GB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Territoriale</a:t>
            </a:r>
            <a:r>
              <a:rPr lang="en-GB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en-GB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(ATDL)</a:t>
            </a:r>
            <a:endParaRPr lang="fr-BE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ABIDJAN,  COTE D’IVOIRE, 22-24 NOVEMBRE 2022</a:t>
            </a:r>
            <a:endParaRPr lang="en-GB" sz="1000" strike="sngStrike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E298-B0F4-43FA-A6CB-2786A99BC390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Organisé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10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 la Commission </a:t>
            </a:r>
            <a:r>
              <a:rPr lang="en-GB" sz="1000" err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européenne</a:t>
            </a:r>
            <a:r>
              <a:rPr lang="en-GB" sz="10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DG INTPA, </a:t>
            </a:r>
            <a:r>
              <a:rPr lang="en-GB" sz="10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Unité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G2 –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Autorités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Locales, Société Civile et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Fondations</a:t>
            </a:r>
            <a:endParaRPr kumimoji="0" lang="fr-BE" sz="1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4D3F-0752-D549-A883-77595490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70581"/>
            <a:ext cx="8229600" cy="936625"/>
          </a:xfrm>
        </p:spPr>
        <p:txBody>
          <a:bodyPr/>
          <a:lstStyle/>
          <a:p>
            <a:r>
              <a:rPr lang="fr-FR"/>
              <a:t>Composante (1)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8963"/>
            <a:ext cx="8229600" cy="3529013"/>
          </a:xfrm>
        </p:spPr>
        <p:txBody>
          <a:bodyPr/>
          <a:lstStyle/>
          <a:p>
            <a:pPr marL="0" indent="0">
              <a:buNone/>
            </a:pPr>
            <a:r>
              <a:rPr lang="en-US" b="1" i="0"/>
              <a:t>Les politiques nationales </a:t>
            </a:r>
            <a:r>
              <a:rPr lang="fr-FR" i="0"/>
              <a:t>:</a:t>
            </a:r>
          </a:p>
          <a:p>
            <a:endParaRPr lang="en-US" i="0"/>
          </a:p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Shape 429">
            <a:extLst>
              <a:ext uri="{FF2B5EF4-FFF2-40B4-BE49-F238E27FC236}">
                <a16:creationId xmlns:a16="http://schemas.microsoft.com/office/drawing/2014/main" id="{720BED5C-8ADA-6443-AE54-B1FBEC7F8795}"/>
              </a:ext>
            </a:extLst>
          </p:cNvPr>
          <p:cNvGrpSpPr>
            <a:grpSpLocks/>
          </p:cNvGrpSpPr>
          <p:nvPr/>
        </p:nvGrpSpPr>
        <p:grpSpPr bwMode="auto">
          <a:xfrm>
            <a:off x="107503" y="2937529"/>
            <a:ext cx="8786857" cy="3227774"/>
            <a:chOff x="-130400" y="-39845"/>
            <a:chExt cx="3896633" cy="1347548"/>
          </a:xfrm>
        </p:grpSpPr>
        <p:sp>
          <p:nvSpPr>
            <p:cNvPr id="7" name="Shape 430">
              <a:extLst>
                <a:ext uri="{FF2B5EF4-FFF2-40B4-BE49-F238E27FC236}">
                  <a16:creationId xmlns:a16="http://schemas.microsoft.com/office/drawing/2014/main" id="{1AD3FFB7-5E55-F34A-AE17-8CC1EC7C1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0400" y="0"/>
              <a:ext cx="1309856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Shape 431">
              <a:extLst>
                <a:ext uri="{FF2B5EF4-FFF2-40B4-BE49-F238E27FC236}">
                  <a16:creationId xmlns:a16="http://schemas.microsoft.com/office/drawing/2014/main" id="{44EC9EA9-5BBC-B948-877F-AE1DF2F01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400" y="30870"/>
              <a:ext cx="1343846" cy="123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1800" err="1">
                  <a:solidFill>
                    <a:schemeClr val="bg1"/>
                  </a:solidFill>
                  <a:sym typeface="Verdana" panose="020B0604030504040204" pitchFamily="34" charset="0"/>
                </a:rPr>
                <a:t>Réformes</a:t>
              </a:r>
              <a:r>
                <a:rPr lang="en-US" altLang="en-US" sz="1800">
                  <a:solidFill>
                    <a:schemeClr val="bg1"/>
                  </a:solidFill>
                  <a:sym typeface="Verdana" panose="020B0604030504040204" pitchFamily="34" charset="0"/>
                </a:rPr>
                <a:t> de  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1800" b="1">
                  <a:solidFill>
                    <a:srgbClr val="FFFF00"/>
                  </a:solidFill>
                  <a:sym typeface="Verdana" panose="020B0604030504040204" pitchFamily="34" charset="0"/>
                </a:rPr>
                <a:t>DECENTRALISATION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en-US" altLang="en-US" sz="1800" err="1">
                  <a:solidFill>
                    <a:srgbClr val="FFFFFF"/>
                  </a:solidFill>
                  <a:sym typeface="Verdana" panose="020B0604030504040204" pitchFamily="34" charset="0"/>
                </a:rPr>
                <a:t>soutenant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en-US" altLang="en-US" sz="1800" err="1">
                  <a:solidFill>
                    <a:srgbClr val="FFFFFF"/>
                  </a:solidFill>
                  <a:sym typeface="Verdana" panose="020B0604030504040204" pitchFamily="34" charset="0"/>
                </a:rPr>
                <a:t>l’autonomie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 et la </a:t>
              </a:r>
              <a:r>
                <a:rPr lang="en-US" altLang="en-US" sz="1800" err="1">
                  <a:solidFill>
                    <a:srgbClr val="FFFFFF"/>
                  </a:solidFill>
                  <a:sym typeface="Verdana" panose="020B0604030504040204" pitchFamily="34" charset="0"/>
                </a:rPr>
                <a:t>responsabilité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 des AL</a:t>
              </a:r>
            </a:p>
          </p:txBody>
        </p:sp>
        <p:sp>
          <p:nvSpPr>
            <p:cNvPr id="9" name="Shape 432">
              <a:extLst>
                <a:ext uri="{FF2B5EF4-FFF2-40B4-BE49-F238E27FC236}">
                  <a16:creationId xmlns:a16="http://schemas.microsoft.com/office/drawing/2014/main" id="{E733E236-0B02-BA4E-ABA3-922B43EED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32" y="0"/>
              <a:ext cx="1242488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Shape 433">
              <a:extLst>
                <a:ext uri="{FF2B5EF4-FFF2-40B4-BE49-F238E27FC236}">
                  <a16:creationId xmlns:a16="http://schemas.microsoft.com/office/drawing/2014/main" id="{BBB4F35E-CC45-E84B-A08B-7E6D1ECC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642" y="-9782"/>
              <a:ext cx="1213446" cy="12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fr-FR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Politique </a:t>
              </a:r>
              <a:r>
                <a:rPr lang="fr-FR" altLang="en-US" sz="2000" b="1">
                  <a:solidFill>
                    <a:srgbClr val="FFFF00"/>
                  </a:solidFill>
                  <a:sym typeface="Verdana" panose="020B0604030504040204" pitchFamily="34" charset="0"/>
                </a:rPr>
                <a:t>URBAINE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nationale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soutenant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un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rôle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accru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pour les AL</a:t>
              </a:r>
            </a:p>
          </p:txBody>
        </p:sp>
        <p:sp>
          <p:nvSpPr>
            <p:cNvPr id="11" name="Shape 434">
              <a:extLst>
                <a:ext uri="{FF2B5EF4-FFF2-40B4-BE49-F238E27FC236}">
                  <a16:creationId xmlns:a16="http://schemas.microsoft.com/office/drawing/2014/main" id="{7EABBBB0-4B4E-1342-BEFA-EBE4EE042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87" y="14704"/>
              <a:ext cx="1213446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Shape 435">
              <a:extLst>
                <a:ext uri="{FF2B5EF4-FFF2-40B4-BE49-F238E27FC236}">
                  <a16:creationId xmlns:a16="http://schemas.microsoft.com/office/drawing/2014/main" id="{8D15ADBE-1F15-0E48-A56A-2F5A2C91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632" y="-39845"/>
              <a:ext cx="1153255" cy="12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Politique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nationale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de </a:t>
              </a:r>
              <a:r>
                <a:rPr lang="en-US" altLang="en-US" sz="2000" b="1">
                  <a:solidFill>
                    <a:srgbClr val="FFFF00"/>
                  </a:solidFill>
                  <a:sym typeface="Verdana" panose="020B0604030504040204" pitchFamily="34" charset="0"/>
                </a:rPr>
                <a:t> DEVELOPPEMENT RURAL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appuyant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le </a:t>
              </a:r>
              <a:r>
                <a:rPr lang="en-US" altLang="en-US" sz="2000" err="1">
                  <a:solidFill>
                    <a:srgbClr val="FFFFFF"/>
                  </a:solidFill>
                  <a:sym typeface="Verdana" panose="020B0604030504040204" pitchFamily="34" charset="0"/>
                </a:rPr>
                <a:t>rôle</a:t>
              </a:r>
              <a:r>
                <a:rPr lang="en-US" altLang="en-US" sz="2000">
                  <a:solidFill>
                    <a:srgbClr val="FFFFFF"/>
                  </a:solidFill>
                  <a:sym typeface="Verdana" panose="020B0604030504040204" pitchFamily="34" charset="0"/>
                </a:rPr>
                <a:t> des AL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A39312-AAAD-BF49-B95C-F60EE5E6FB33}"/>
              </a:ext>
            </a:extLst>
          </p:cNvPr>
          <p:cNvSpPr/>
          <p:nvPr/>
        </p:nvSpPr>
        <p:spPr>
          <a:xfrm>
            <a:off x="625091" y="260648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Le menu:</a:t>
            </a:r>
            <a:endParaRPr lang="fr-FR" sz="2800"/>
          </a:p>
        </p:txBody>
      </p:sp>
      <p:pic>
        <p:nvPicPr>
          <p:cNvPr id="4100" name="Picture 4" descr="LEGO Blue Brick 2 x 3 (3002) | Brick Owl - LEGO Marketplace">
            <a:extLst>
              <a:ext uri="{FF2B5EF4-FFF2-40B4-BE49-F238E27FC236}">
                <a16:creationId xmlns:a16="http://schemas.microsoft.com/office/drawing/2014/main" id="{77308CE4-C25D-EA4A-8156-93BD7EBC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070024"/>
            <a:ext cx="1800133" cy="18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3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32235"/>
            <a:ext cx="8712968" cy="3961061"/>
          </a:xfrm>
        </p:spPr>
        <p:txBody>
          <a:bodyPr/>
          <a:lstStyle/>
          <a:p>
            <a:r>
              <a:rPr lang="en-US" b="1" i="0"/>
              <a:t>Institutions et capacités infranationales renforcées</a:t>
            </a:r>
            <a:r>
              <a:rPr lang="en-US" i="0"/>
              <a:t>:</a:t>
            </a:r>
          </a:p>
          <a:p>
            <a:endParaRPr lang="en-US" i="0"/>
          </a:p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Shape 440">
            <a:extLst>
              <a:ext uri="{FF2B5EF4-FFF2-40B4-BE49-F238E27FC236}">
                <a16:creationId xmlns:a16="http://schemas.microsoft.com/office/drawing/2014/main" id="{D7A4F0DF-63B1-BD46-A545-ADDA41253FBD}"/>
              </a:ext>
            </a:extLst>
          </p:cNvPr>
          <p:cNvGrpSpPr>
            <a:grpSpLocks/>
          </p:cNvGrpSpPr>
          <p:nvPr/>
        </p:nvGrpSpPr>
        <p:grpSpPr bwMode="auto">
          <a:xfrm>
            <a:off x="685816" y="2996952"/>
            <a:ext cx="8000982" cy="3096344"/>
            <a:chOff x="-7389" y="0"/>
            <a:chExt cx="3664463" cy="1292999"/>
          </a:xfrm>
        </p:grpSpPr>
        <p:sp>
          <p:nvSpPr>
            <p:cNvPr id="14" name="Shape 441">
              <a:extLst>
                <a:ext uri="{FF2B5EF4-FFF2-40B4-BE49-F238E27FC236}">
                  <a16:creationId xmlns:a16="http://schemas.microsoft.com/office/drawing/2014/main" id="{DB3AFA76-E264-6741-8937-C9B150C7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1" y="0"/>
              <a:ext cx="1049100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Shape 442">
              <a:extLst>
                <a:ext uri="{FF2B5EF4-FFF2-40B4-BE49-F238E27FC236}">
                  <a16:creationId xmlns:a16="http://schemas.microsoft.com/office/drawing/2014/main" id="{D2A8341D-C812-7843-8C45-E912F37D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89" y="0"/>
              <a:ext cx="1116298" cy="12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fr-FR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Contexte propice à la </a:t>
              </a:r>
              <a:r>
                <a:rPr lang="fr-FR" altLang="en-US" sz="1800" b="1">
                  <a:solidFill>
                    <a:srgbClr val="FFFF00"/>
                  </a:solidFill>
                  <a:sym typeface="Verdana" panose="020B0604030504040204" pitchFamily="34" charset="0"/>
                </a:rPr>
                <a:t>coopération inter-gouvernementale  </a:t>
              </a:r>
            </a:p>
          </p:txBody>
        </p:sp>
        <p:sp>
          <p:nvSpPr>
            <p:cNvPr id="16" name="Shape 443">
              <a:extLst>
                <a:ext uri="{FF2B5EF4-FFF2-40B4-BE49-F238E27FC236}">
                  <a16:creationId xmlns:a16="http://schemas.microsoft.com/office/drawing/2014/main" id="{45478660-9EC7-2C44-93C9-AFDD9426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083" y="0"/>
              <a:ext cx="11162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Shape 444">
              <a:extLst>
                <a:ext uri="{FF2B5EF4-FFF2-40B4-BE49-F238E27FC236}">
                  <a16:creationId xmlns:a16="http://schemas.microsoft.com/office/drawing/2014/main" id="{465C5157-84C8-914A-9BF4-E76C461C3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046" y="32682"/>
              <a:ext cx="1049100" cy="122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b="1">
                  <a:solidFill>
                    <a:srgbClr val="FFFF00"/>
                  </a:solidFill>
                  <a:sym typeface="Verdana" panose="020B0604030504040204" pitchFamily="34" charset="0"/>
                </a:rPr>
                <a:t>Leadership des AL 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et développement des</a:t>
              </a:r>
              <a:r>
                <a:rPr lang="en-US" altLang="en-US" sz="1800" b="1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en-US" altLang="en-US" sz="1800">
                  <a:solidFill>
                    <a:srgbClr val="FFFFFF"/>
                  </a:solidFill>
                  <a:sym typeface="Verdana" panose="020B0604030504040204" pitchFamily="34" charset="0"/>
                </a:rPr>
                <a:t>capacités administratives</a:t>
              </a:r>
            </a:p>
          </p:txBody>
        </p:sp>
        <p:sp>
          <p:nvSpPr>
            <p:cNvPr id="18" name="Shape 445">
              <a:extLst>
                <a:ext uri="{FF2B5EF4-FFF2-40B4-BE49-F238E27FC236}">
                  <a16:creationId xmlns:a16="http://schemas.microsoft.com/office/drawing/2014/main" id="{B1F45B24-7789-5B40-AF1A-CA1BC3C2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775" y="0"/>
              <a:ext cx="11162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Shape 446">
              <a:extLst>
                <a:ext uri="{FF2B5EF4-FFF2-40B4-BE49-F238E27FC236}">
                  <a16:creationId xmlns:a16="http://schemas.microsoft.com/office/drawing/2014/main" id="{980F9446-D3D6-C145-967A-60E5DDE3F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467" y="32692"/>
              <a:ext cx="1050900" cy="122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b="1" dirty="0" err="1">
                  <a:solidFill>
                    <a:srgbClr val="FFFF00"/>
                  </a:solidFill>
                  <a:sym typeface="Verdana" panose="020B0604030504040204" pitchFamily="34" charset="0"/>
                </a:rPr>
                <a:t>Citoyenneté</a:t>
              </a: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 active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et </a:t>
              </a:r>
              <a:r>
                <a:rPr lang="en-US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partenariats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publics-</a:t>
              </a:r>
              <a:r>
                <a:rPr lang="en-US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privés</a:t>
              </a:r>
              <a:endParaRPr lang="en-US" altLang="en-US" sz="1800" dirty="0">
                <a:solidFill>
                  <a:srgbClr val="FFFFFF"/>
                </a:solidFill>
                <a:sym typeface="Verdana" panose="020B060403050404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DC8BC-E3B1-0F40-8B95-D1BD8E51EDAD}"/>
              </a:ext>
            </a:extLst>
          </p:cNvPr>
          <p:cNvSpPr/>
          <p:nvPr/>
        </p:nvSpPr>
        <p:spPr>
          <a:xfrm>
            <a:off x="625091" y="260648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Le menu:</a:t>
            </a:r>
            <a:endParaRPr lang="fr-FR" sz="2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18886A-8A23-954D-B7D0-027C6A2CE907}"/>
              </a:ext>
            </a:extLst>
          </p:cNvPr>
          <p:cNvSpPr txBox="1">
            <a:spLocks/>
          </p:cNvSpPr>
          <p:nvPr/>
        </p:nvSpPr>
        <p:spPr bwMode="auto">
          <a:xfrm>
            <a:off x="107504" y="137058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FR" kern="0"/>
              <a:t>Composante (2) :</a:t>
            </a:r>
          </a:p>
        </p:txBody>
      </p:sp>
      <p:pic>
        <p:nvPicPr>
          <p:cNvPr id="5122" name="Picture 2" descr="Lego Png - Lego Block Transparent Background, Png Download - kindpng">
            <a:extLst>
              <a:ext uri="{FF2B5EF4-FFF2-40B4-BE49-F238E27FC236}">
                <a16:creationId xmlns:a16="http://schemas.microsoft.com/office/drawing/2014/main" id="{E2ED64A6-6FFB-CB4E-BBF8-69504986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28" y="976856"/>
            <a:ext cx="2123728" cy="12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132235"/>
            <a:ext cx="9001000" cy="3529013"/>
          </a:xfrm>
        </p:spPr>
        <p:txBody>
          <a:bodyPr/>
          <a:lstStyle/>
          <a:p>
            <a:r>
              <a:rPr lang="en-US" b="1" i="0"/>
              <a:t>Système de gestion </a:t>
            </a:r>
            <a:r>
              <a:rPr lang="en-US" i="0"/>
              <a:t>du développement local </a:t>
            </a:r>
            <a:endParaRPr lang="en-US" b="1" i="0"/>
          </a:p>
          <a:p>
            <a:endParaRPr lang="en-US" i="0"/>
          </a:p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Shape 419">
            <a:extLst>
              <a:ext uri="{FF2B5EF4-FFF2-40B4-BE49-F238E27FC236}">
                <a16:creationId xmlns:a16="http://schemas.microsoft.com/office/drawing/2014/main" id="{3141B943-53F4-2242-93AE-5E2DA713BC40}"/>
              </a:ext>
            </a:extLst>
          </p:cNvPr>
          <p:cNvGrpSpPr>
            <a:grpSpLocks/>
          </p:cNvGrpSpPr>
          <p:nvPr/>
        </p:nvGrpSpPr>
        <p:grpSpPr bwMode="auto">
          <a:xfrm>
            <a:off x="251521" y="2780928"/>
            <a:ext cx="8856983" cy="3528392"/>
            <a:chOff x="7" y="-82503"/>
            <a:chExt cx="6587160" cy="1375502"/>
          </a:xfrm>
        </p:grpSpPr>
        <p:sp>
          <p:nvSpPr>
            <p:cNvPr id="21" name="Shape 420">
              <a:extLst>
                <a:ext uri="{FF2B5EF4-FFF2-40B4-BE49-F238E27FC236}">
                  <a16:creationId xmlns:a16="http://schemas.microsoft.com/office/drawing/2014/main" id="{E75AABF6-9992-CB41-B094-9C4DF11A6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" y="0"/>
              <a:ext cx="1484464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 w="9525">
              <a:solidFill>
                <a:srgbClr val="BDDE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Shape 422">
              <a:extLst>
                <a:ext uri="{FF2B5EF4-FFF2-40B4-BE49-F238E27FC236}">
                  <a16:creationId xmlns:a16="http://schemas.microsoft.com/office/drawing/2014/main" id="{7FB3BB32-5480-614A-8D56-B3163A92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746" y="0"/>
              <a:ext cx="14696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Shape 423">
              <a:extLst>
                <a:ext uri="{FF2B5EF4-FFF2-40B4-BE49-F238E27FC236}">
                  <a16:creationId xmlns:a16="http://schemas.microsoft.com/office/drawing/2014/main" id="{A59A8F3E-992C-CD48-8ADE-EF7A54C2B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7823" y="0"/>
              <a:ext cx="1393799" cy="121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425"/>
                </a:spcAft>
                <a:buSzPct val="25000"/>
              </a:pPr>
              <a:r>
                <a:rPr lang="en-US" altLang="en-US" sz="1800" b="1" dirty="0" err="1">
                  <a:solidFill>
                    <a:srgbClr val="FFFF00"/>
                  </a:solidFill>
                  <a:sym typeface="Verdana" panose="020B0604030504040204" pitchFamily="34" charset="0"/>
                </a:rPr>
                <a:t>Systèmes</a:t>
              </a: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 de planification 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du </a:t>
              </a:r>
              <a:r>
                <a:rPr lang="en-US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développement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local </a:t>
              </a:r>
              <a:r>
                <a:rPr lang="en-US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améliorés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endParaRPr lang="en-US" altLang="en-US" sz="1800" b="1" dirty="0">
                <a:solidFill>
                  <a:srgbClr val="FFFF00"/>
                </a:solidFill>
                <a:sym typeface="Verdana" panose="020B0604030504040204" pitchFamily="34" charset="0"/>
              </a:endParaRPr>
            </a:p>
          </p:txBody>
        </p:sp>
        <p:sp>
          <p:nvSpPr>
            <p:cNvPr id="25" name="Shape 424">
              <a:extLst>
                <a:ext uri="{FF2B5EF4-FFF2-40B4-BE49-F238E27FC236}">
                  <a16:creationId xmlns:a16="http://schemas.microsoft.com/office/drawing/2014/main" id="{489D8B21-618B-7B47-9EFA-E2458B9B2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833" y="0"/>
              <a:ext cx="1812723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Shape 426">
              <a:extLst>
                <a:ext uri="{FF2B5EF4-FFF2-40B4-BE49-F238E27FC236}">
                  <a16:creationId xmlns:a16="http://schemas.microsoft.com/office/drawing/2014/main" id="{691DFE25-BFF9-0E41-B960-2FE9025EB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914" y="0"/>
              <a:ext cx="1523253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 w="9525">
              <a:solidFill>
                <a:srgbClr val="BDDE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Shape 427">
              <a:extLst>
                <a:ext uri="{FF2B5EF4-FFF2-40B4-BE49-F238E27FC236}">
                  <a16:creationId xmlns:a16="http://schemas.microsoft.com/office/drawing/2014/main" id="{E7DB765D-9084-1549-BD00-50E6DBCB4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864" y="-82503"/>
              <a:ext cx="1393799" cy="121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Meilleures</a:t>
              </a:r>
            </a:p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institutions</a:t>
              </a:r>
            </a:p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et capacités</a:t>
              </a:r>
            </a:p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pour la </a:t>
              </a:r>
              <a:r>
                <a:rPr lang="fr-FR" sz="1800" b="1" i="0" u="none" strike="noStrike" baseline="0">
                  <a:solidFill>
                    <a:srgbClr val="FFFF00"/>
                  </a:solidFill>
                  <a:latin typeface="+mj-lt"/>
                </a:rPr>
                <a:t>mise</a:t>
              </a:r>
            </a:p>
            <a:p>
              <a:pPr algn="ctr"/>
              <a:r>
                <a:rPr lang="fr-FR" sz="1800" b="1" i="0" u="none" strike="noStrike" baseline="0">
                  <a:solidFill>
                    <a:srgbClr val="FFFF00"/>
                  </a:solidFill>
                  <a:latin typeface="+mj-lt"/>
                </a:rPr>
                <a:t>en oeuvre </a:t>
              </a:r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du</a:t>
              </a:r>
            </a:p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développement</a:t>
              </a:r>
            </a:p>
            <a:p>
              <a:pPr algn="ctr"/>
              <a:r>
                <a:rPr lang="fr-FR" sz="1800" i="0" u="none" strike="noStrike" baseline="0">
                  <a:solidFill>
                    <a:srgbClr val="FFFFFF"/>
                  </a:solidFill>
                  <a:latin typeface="+mj-lt"/>
                </a:rPr>
                <a:t>local </a:t>
              </a:r>
              <a:endParaRPr lang="en-US" altLang="en-US" sz="1550">
                <a:solidFill>
                  <a:srgbClr val="FFFF00"/>
                </a:solidFill>
                <a:latin typeface="+mj-lt"/>
                <a:sym typeface="Verdana" panose="020B0604030504040204" pitchFamily="34" charset="0"/>
              </a:endParaRPr>
            </a:p>
          </p:txBody>
        </p:sp>
      </p:grpSp>
      <p:sp>
        <p:nvSpPr>
          <p:cNvPr id="38" name="Shape 421">
            <a:extLst>
              <a:ext uri="{FF2B5EF4-FFF2-40B4-BE49-F238E27FC236}">
                <a16:creationId xmlns:a16="http://schemas.microsoft.com/office/drawing/2014/main" id="{FC5D881B-3885-7648-95C8-599BCEC7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8" y="2772161"/>
            <a:ext cx="1894148" cy="31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sz="1800" b="1" i="0" u="none" strike="noStrike" baseline="0">
                <a:solidFill>
                  <a:srgbClr val="FFFF00"/>
                </a:solidFill>
                <a:latin typeface="+mj-lt"/>
              </a:rPr>
              <a:t>Champ élargi</a:t>
            </a:r>
            <a:endParaRPr lang="en-US" sz="1800" b="1">
              <a:solidFill>
                <a:schemeClr val="bg1"/>
              </a:solidFill>
              <a:latin typeface="+mj-lt"/>
              <a:sym typeface="Verdana" panose="020B0604030504040204" pitchFamily="34" charset="0"/>
            </a:endParaRPr>
          </a:p>
          <a:p>
            <a:r>
              <a:rPr lang="en-US" sz="1800">
                <a:solidFill>
                  <a:schemeClr val="bg1"/>
                </a:solidFill>
                <a:latin typeface="+mj-lt"/>
                <a:sym typeface="Verdana" panose="020B0604030504040204" pitchFamily="34" charset="0"/>
              </a:rPr>
              <a:t>au </a:t>
            </a:r>
            <a:r>
              <a:rPr lang="en-US" sz="1800" err="1">
                <a:solidFill>
                  <a:schemeClr val="bg1"/>
                </a:solidFill>
                <a:latin typeface="+mj-lt"/>
                <a:sym typeface="Verdana" panose="020B0604030504040204" pitchFamily="34" charset="0"/>
              </a:rPr>
              <a:t>delà</a:t>
            </a:r>
            <a:r>
              <a:rPr lang="en-US" sz="1800">
                <a:solidFill>
                  <a:schemeClr val="bg1"/>
                </a:solidFill>
                <a:latin typeface="+mj-lt"/>
                <a:sym typeface="Verdana" panose="020B0604030504040204" pitchFamily="34" charset="0"/>
              </a:rPr>
              <a:t> de la simple </a:t>
            </a:r>
            <a:r>
              <a:rPr lang="en-US" sz="1800" err="1">
                <a:solidFill>
                  <a:schemeClr val="bg1"/>
                </a:solidFill>
                <a:latin typeface="+mj-lt"/>
                <a:sym typeface="Verdana" panose="020B0604030504040204" pitchFamily="34" charset="0"/>
              </a:rPr>
              <a:t>fourniture</a:t>
            </a:r>
            <a:r>
              <a:rPr lang="en-US" sz="1800">
                <a:solidFill>
                  <a:schemeClr val="bg1"/>
                </a:solidFill>
                <a:latin typeface="+mj-lt"/>
                <a:sym typeface="Verdana" panose="020B0604030504040204" pitchFamily="34" charset="0"/>
              </a:rPr>
              <a:t> de services de </a:t>
            </a:r>
            <a:r>
              <a:rPr lang="en-US" altLang="en-US" sz="1800">
                <a:solidFill>
                  <a:srgbClr val="FFFFFF"/>
                </a:solidFill>
                <a:latin typeface="+mj-lt"/>
                <a:sym typeface="Verdana" panose="020B0604030504040204" pitchFamily="34" charset="0"/>
              </a:rPr>
              <a:t>base</a:t>
            </a:r>
          </a:p>
        </p:txBody>
      </p:sp>
      <p:sp>
        <p:nvSpPr>
          <p:cNvPr id="39" name="Shape 425">
            <a:extLst>
              <a:ext uri="{FF2B5EF4-FFF2-40B4-BE49-F238E27FC236}">
                <a16:creationId xmlns:a16="http://schemas.microsoft.com/office/drawing/2014/main" id="{0FAA20A4-FA09-3C4B-A554-616D9B7C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472" y="2780928"/>
            <a:ext cx="2437357" cy="31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sz="1800" b="1" i="0" u="none" strike="noStrike" baseline="0">
                <a:solidFill>
                  <a:srgbClr val="FFFF00"/>
                </a:solidFill>
                <a:latin typeface="+mj-lt"/>
              </a:rPr>
              <a:t>Instruments de financement </a:t>
            </a:r>
          </a:p>
          <a:p>
            <a:pPr algn="ctr"/>
            <a:r>
              <a:rPr lang="fr-FR" sz="1800" i="0" u="none" strike="noStrike" baseline="0">
                <a:solidFill>
                  <a:srgbClr val="FFFFFF"/>
                </a:solidFill>
                <a:latin typeface="+mj-lt"/>
              </a:rPr>
              <a:t>diversifiés</a:t>
            </a:r>
          </a:p>
          <a:p>
            <a:pPr algn="ctr"/>
            <a:r>
              <a:rPr lang="fr-FR" sz="1800" i="0" u="none" strike="noStrike" baseline="0">
                <a:solidFill>
                  <a:srgbClr val="FFFFFF"/>
                </a:solidFill>
                <a:latin typeface="+mj-lt"/>
              </a:rPr>
              <a:t>pour le</a:t>
            </a:r>
          </a:p>
          <a:p>
            <a:pPr algn="ctr"/>
            <a:r>
              <a:rPr lang="fr-FR" sz="1800" i="0" u="none" strike="noStrike" baseline="0">
                <a:solidFill>
                  <a:schemeClr val="bg1"/>
                </a:solidFill>
                <a:latin typeface="+mj-lt"/>
              </a:rPr>
              <a:t>développement</a:t>
            </a:r>
          </a:p>
          <a:p>
            <a:pPr algn="ctr"/>
            <a:r>
              <a:rPr lang="fr-FR" sz="1800" i="0" u="none" strike="noStrike" baseline="0">
                <a:solidFill>
                  <a:schemeClr val="bg1"/>
                </a:solidFill>
                <a:latin typeface="+mj-lt"/>
              </a:rPr>
              <a:t>local </a:t>
            </a:r>
            <a:endParaRPr lang="en-US" altLang="en-US" sz="1600">
              <a:solidFill>
                <a:schemeClr val="bg1"/>
              </a:solidFill>
              <a:latin typeface="+mj-lt"/>
              <a:sym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0828F-F822-5746-A481-9EE50B35475D}"/>
              </a:ext>
            </a:extLst>
          </p:cNvPr>
          <p:cNvSpPr/>
          <p:nvPr/>
        </p:nvSpPr>
        <p:spPr>
          <a:xfrm>
            <a:off x="625091" y="260648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Le menu:</a:t>
            </a:r>
            <a:endParaRPr lang="fr-FR" sz="2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578F85-119A-E242-809D-061A978F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70581"/>
            <a:ext cx="8229600" cy="936625"/>
          </a:xfrm>
        </p:spPr>
        <p:txBody>
          <a:bodyPr/>
          <a:lstStyle/>
          <a:p>
            <a:r>
              <a:rPr lang="fr-FR"/>
              <a:t>Composante (3) :</a:t>
            </a:r>
          </a:p>
        </p:txBody>
      </p:sp>
      <p:pic>
        <p:nvPicPr>
          <p:cNvPr id="6146" name="Picture 2" descr="2x4 LEGO® Brick (Lime)">
            <a:extLst>
              <a:ext uri="{FF2B5EF4-FFF2-40B4-BE49-F238E27FC236}">
                <a16:creationId xmlns:a16="http://schemas.microsoft.com/office/drawing/2014/main" id="{9A289A0D-E3C9-0F44-84D9-D08CF6A8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34" y="33384"/>
            <a:ext cx="2383266" cy="19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09786"/>
              </p:ext>
            </p:extLst>
          </p:nvPr>
        </p:nvGraphicFramePr>
        <p:xfrm>
          <a:off x="107504" y="1700807"/>
          <a:ext cx="8928991" cy="252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6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Par de meilleurs systèmes de gestion du Développement Local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1715671"/>
              </p:ext>
            </p:extLst>
          </p:nvPr>
        </p:nvGraphicFramePr>
        <p:xfrm>
          <a:off x="247042" y="2235910"/>
          <a:ext cx="8573429" cy="16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43056"/>
              </p:ext>
            </p:extLst>
          </p:nvPr>
        </p:nvGraphicFramePr>
        <p:xfrm>
          <a:off x="107505" y="4356428"/>
          <a:ext cx="4264518" cy="231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C00000"/>
                          </a:solidFill>
                        </a:rPr>
                        <a:t>Avec des politiques nationales de soutien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019569496"/>
              </p:ext>
            </p:extLst>
          </p:nvPr>
        </p:nvGraphicFramePr>
        <p:xfrm>
          <a:off x="89787" y="4926087"/>
          <a:ext cx="4228527" cy="163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41226"/>
              </p:ext>
            </p:extLst>
          </p:nvPr>
        </p:nvGraphicFramePr>
        <p:xfrm>
          <a:off x="4499992" y="4365104"/>
          <a:ext cx="4536504" cy="233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Et de meilleures capacités institutionnelles locales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184373660"/>
              </p:ext>
            </p:extLst>
          </p:nvPr>
        </p:nvGraphicFramePr>
        <p:xfrm>
          <a:off x="4533757" y="4944932"/>
          <a:ext cx="4520456" cy="16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34161"/>
              </p:ext>
            </p:extLst>
          </p:nvPr>
        </p:nvGraphicFramePr>
        <p:xfrm>
          <a:off x="179512" y="294005"/>
          <a:ext cx="8784974" cy="12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Le but du Dévelopment Territorial d’améliorer: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822244614"/>
              </p:ext>
            </p:extLst>
          </p:nvPr>
        </p:nvGraphicFramePr>
        <p:xfrm>
          <a:off x="1367014" y="370632"/>
          <a:ext cx="6526712" cy="140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244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Graphic spid="3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Points </a:t>
            </a:r>
            <a:r>
              <a:rPr lang="en-US" altLang="en-US" sz="3200" b="1" i="0" dirty="0" err="1">
                <a:solidFill>
                  <a:srgbClr val="FFFF00"/>
                </a:solidFill>
                <a:sym typeface="Verdana" panose="020B0604030504040204" pitchFamily="34" charset="0"/>
              </a:rPr>
              <a:t>clés</a:t>
            </a: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 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52" y="1816891"/>
            <a:ext cx="4624896" cy="47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r>
              <a:rPr lang="en-US" sz="2800" b="1" i="0">
                <a:solidFill>
                  <a:srgbClr val="C00000"/>
                </a:solidFill>
              </a:rPr>
              <a:t>L’ATDL s’adapte au contexte </a:t>
            </a:r>
            <a:r>
              <a:rPr lang="en-US" sz="2800" i="0">
                <a:solidFill>
                  <a:srgbClr val="C00000"/>
                </a:solidFill>
              </a:rPr>
              <a:t>et peut ouvrir une voie, même dans des contextes difficiles. 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sz="1400" b="1" i="0"/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sz="1400" b="1" i="0"/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r>
              <a:rPr lang="en-US" sz="2800" i="0"/>
              <a:t>L’ATDL n’est </a:t>
            </a:r>
            <a:r>
              <a:rPr lang="en-US" sz="2800" b="1" i="0"/>
              <a:t>pas un processus linéaire mais itératif.</a:t>
            </a:r>
            <a:endParaRPr lang="fr-FR" sz="2800" b="1" i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2"/>
            <a:ext cx="7129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>
              <a:sym typeface="Verdana" panose="020B0604030504040204" pitchFamily="34" charset="0"/>
            </a:endParaRPr>
          </a:p>
        </p:txBody>
      </p:sp>
      <p:pic>
        <p:nvPicPr>
          <p:cNvPr id="7172" name="Picture 4" descr="Collaboration doesn't come in &quot;One Size Fits All&quot; - DEV">
            <a:extLst>
              <a:ext uri="{FF2B5EF4-FFF2-40B4-BE49-F238E27FC236}">
                <a16:creationId xmlns:a16="http://schemas.microsoft.com/office/drawing/2014/main" id="{8669FB9A-8680-924B-9F9C-2AEF5830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66" y="2444194"/>
            <a:ext cx="4624896" cy="26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6454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>
                <a:solidFill>
                  <a:srgbClr val="FFFF00"/>
                </a:solidFill>
                <a:sym typeface="Verdana" panose="020B0604030504040204" pitchFamily="34" charset="0"/>
              </a:rPr>
              <a:t>Points clés: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28" y="1415667"/>
            <a:ext cx="3688792" cy="502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>
                <a:solidFill>
                  <a:srgbClr val="C00000"/>
                </a:solidFill>
              </a:rPr>
              <a:t>3. </a:t>
            </a:r>
            <a:r>
              <a:rPr lang="en-US" sz="2800" i="0" dirty="0">
                <a:solidFill>
                  <a:srgbClr val="C00000"/>
                </a:solidFill>
              </a:rPr>
              <a:t>L’ATDL </a:t>
            </a:r>
            <a:r>
              <a:rPr lang="en-US" sz="2800" i="0" dirty="0" err="1">
                <a:solidFill>
                  <a:srgbClr val="C00000"/>
                </a:solidFill>
              </a:rPr>
              <a:t>est</a:t>
            </a:r>
            <a:r>
              <a:rPr lang="en-US" sz="2800" i="0" dirty="0">
                <a:solidFill>
                  <a:srgbClr val="C00000"/>
                </a:solidFill>
              </a:rPr>
              <a:t> </a:t>
            </a:r>
            <a:r>
              <a:rPr lang="en-US" sz="2800" i="0" dirty="0" err="1">
                <a:solidFill>
                  <a:srgbClr val="C00000"/>
                </a:solidFill>
              </a:rPr>
              <a:t>conçu</a:t>
            </a:r>
            <a:r>
              <a:rPr lang="en-US" sz="2800" i="0" dirty="0">
                <a:solidFill>
                  <a:srgbClr val="C00000"/>
                </a:solidFill>
              </a:rPr>
              <a:t> pour </a:t>
            </a:r>
            <a:r>
              <a:rPr lang="en-US" sz="2800" i="0" dirty="0" err="1">
                <a:solidFill>
                  <a:srgbClr val="C00000"/>
                </a:solidFill>
              </a:rPr>
              <a:t>avoir</a:t>
            </a:r>
            <a:r>
              <a:rPr lang="en-US" sz="2800" i="0" dirty="0">
                <a:solidFill>
                  <a:srgbClr val="C00000"/>
                </a:solidFill>
              </a:rPr>
              <a:t> </a:t>
            </a:r>
            <a:r>
              <a:rPr lang="en-US" sz="2800" b="1" i="0" dirty="0">
                <a:solidFill>
                  <a:srgbClr val="C00000"/>
                </a:solidFill>
              </a:rPr>
              <a:t>un </a:t>
            </a:r>
            <a:r>
              <a:rPr lang="en-US" sz="2800" b="1" i="0" dirty="0" err="1">
                <a:solidFill>
                  <a:srgbClr val="C00000"/>
                </a:solidFill>
              </a:rPr>
              <a:t>rôle</a:t>
            </a:r>
            <a:r>
              <a:rPr lang="en-US" sz="2800" b="1" i="0" dirty="0">
                <a:solidFill>
                  <a:srgbClr val="C00000"/>
                </a:solidFill>
              </a:rPr>
              <a:t> de </a:t>
            </a:r>
            <a:r>
              <a:rPr lang="en-US" sz="2800" b="1" i="0" dirty="0" err="1">
                <a:solidFill>
                  <a:srgbClr val="C00000"/>
                </a:solidFill>
              </a:rPr>
              <a:t>déclencheur</a:t>
            </a:r>
            <a:r>
              <a:rPr lang="en-US" sz="2800" b="1" i="0" dirty="0">
                <a:solidFill>
                  <a:srgbClr val="C00000"/>
                </a:solidFill>
              </a:rPr>
              <a:t> </a:t>
            </a:r>
            <a:r>
              <a:rPr lang="en-US" sz="2800" i="0" dirty="0">
                <a:solidFill>
                  <a:srgbClr val="C00000"/>
                </a:solidFill>
              </a:rPr>
              <a:t>de </a:t>
            </a:r>
            <a:r>
              <a:rPr lang="en-US" sz="2800" i="0" dirty="0" err="1">
                <a:solidFill>
                  <a:srgbClr val="C00000"/>
                </a:solidFill>
              </a:rPr>
              <a:t>nouvelles</a:t>
            </a:r>
            <a:r>
              <a:rPr lang="en-US" sz="2800" i="0" dirty="0">
                <a:solidFill>
                  <a:srgbClr val="C00000"/>
                </a:solidFill>
              </a:rPr>
              <a:t> pratiques.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/>
              <a:t>4.</a:t>
            </a:r>
            <a:r>
              <a:rPr lang="en-US" sz="2800" b="1" i="0" dirty="0">
                <a:solidFill>
                  <a:srgbClr val="C00000"/>
                </a:solidFill>
              </a:rPr>
              <a:t> </a:t>
            </a:r>
            <a:r>
              <a:rPr lang="en-US" sz="2800" i="0" dirty="0"/>
              <a:t>L’ATDL </a:t>
            </a:r>
            <a:r>
              <a:rPr lang="en-US" sz="2800" i="0" dirty="0" err="1"/>
              <a:t>marche</a:t>
            </a:r>
            <a:r>
              <a:rPr lang="en-US" sz="2800" i="0" dirty="0"/>
              <a:t> </a:t>
            </a:r>
            <a:r>
              <a:rPr lang="en-US" sz="2800" i="0" dirty="0" err="1"/>
              <a:t>mieux</a:t>
            </a:r>
            <a:r>
              <a:rPr lang="en-US" sz="2800" i="0" dirty="0"/>
              <a:t> avec un </a:t>
            </a:r>
            <a:r>
              <a:rPr lang="en-US" sz="2800" i="0" dirty="0" err="1"/>
              <a:t>facilitateur</a:t>
            </a:r>
            <a:r>
              <a:rPr lang="en-US" sz="2800" i="0" dirty="0"/>
              <a:t>: </a:t>
            </a:r>
            <a:r>
              <a:rPr lang="en-US" sz="2800" b="1" i="0" dirty="0"/>
              <a:t>des experts </a:t>
            </a:r>
            <a:r>
              <a:rPr lang="en-US" sz="2800" b="1" i="0" dirty="0" err="1"/>
              <a:t>sont</a:t>
            </a:r>
            <a:r>
              <a:rPr lang="en-US" sz="2800" b="1" i="0" dirty="0"/>
              <a:t> </a:t>
            </a:r>
            <a:r>
              <a:rPr lang="en-US" sz="2800" b="1" i="0" dirty="0" err="1"/>
              <a:t>à</a:t>
            </a:r>
            <a:r>
              <a:rPr lang="en-US" sz="2800" b="1" i="0" dirty="0"/>
              <a:t>  disposition des </a:t>
            </a:r>
            <a:r>
              <a:rPr lang="en-US" sz="2800" b="1" i="0" dirty="0" err="1"/>
              <a:t>Délégations</a:t>
            </a:r>
            <a:r>
              <a:rPr lang="en-US" sz="2800" b="1" i="0" dirty="0"/>
              <a:t> !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FR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2"/>
            <a:ext cx="7129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>
              <a:sym typeface="Verdana" panose="020B0604030504040204" pitchFamily="34" charset="0"/>
            </a:endParaRPr>
          </a:p>
        </p:txBody>
      </p:sp>
      <p:sp>
        <p:nvSpPr>
          <p:cNvPr id="505" name="Shape 505">
            <a:extLst>
              <a:ext uri="{FF2B5EF4-FFF2-40B4-BE49-F238E27FC236}">
                <a16:creationId xmlns:a16="http://schemas.microsoft.com/office/drawing/2014/main" id="{1A6C8DB8-7147-AB42-8D67-887C4C96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65" y="4190208"/>
            <a:ext cx="728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pic>
        <p:nvPicPr>
          <p:cNvPr id="8196" name="Picture 4" descr="Search Concept Stock Photo, Picture And Royalty Free Image. Image ...">
            <a:extLst>
              <a:ext uri="{FF2B5EF4-FFF2-40B4-BE49-F238E27FC236}">
                <a16:creationId xmlns:a16="http://schemas.microsoft.com/office/drawing/2014/main" id="{3ED6E9F5-E842-B84F-AC07-1A4146AE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656075" cy="40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7865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Points </a:t>
            </a:r>
            <a:r>
              <a:rPr lang="en-US" altLang="en-US" sz="3200" b="1" i="0" dirty="0" err="1">
                <a:solidFill>
                  <a:srgbClr val="FFFF00"/>
                </a:solidFill>
                <a:sym typeface="Verdana" panose="020B0604030504040204" pitchFamily="34" charset="0"/>
              </a:rPr>
              <a:t>clés</a:t>
            </a: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 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25" y="1088380"/>
            <a:ext cx="7858163" cy="32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sz="2800" b="1" i="0" dirty="0"/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/>
              <a:t>5. L’ATDL </a:t>
            </a:r>
            <a:r>
              <a:rPr lang="en-US" sz="2800" b="1" i="0" dirty="0" err="1"/>
              <a:t>prend</a:t>
            </a:r>
            <a:r>
              <a:rPr lang="en-US" sz="2800" b="1" i="0" dirty="0"/>
              <a:t> du temps ! </a:t>
            </a:r>
            <a:r>
              <a:rPr lang="en-US" sz="2800" i="0" dirty="0"/>
              <a:t>Pour </a:t>
            </a:r>
            <a:r>
              <a:rPr lang="en-US" sz="2800" i="0" dirty="0" err="1"/>
              <a:t>établir</a:t>
            </a:r>
            <a:r>
              <a:rPr lang="en-US" sz="2800" i="0" dirty="0"/>
              <a:t> la </a:t>
            </a:r>
            <a:r>
              <a:rPr lang="en-US" sz="2800" i="0" dirty="0" err="1"/>
              <a:t>confiance</a:t>
            </a:r>
            <a:r>
              <a:rPr lang="en-US" sz="2800" i="0" dirty="0"/>
              <a:t> et </a:t>
            </a:r>
            <a:r>
              <a:rPr lang="en-US" sz="2800" i="0" dirty="0" err="1"/>
              <a:t>insuffler</a:t>
            </a:r>
            <a:r>
              <a:rPr lang="en-US" sz="2800" i="0" dirty="0"/>
              <a:t> de nouveaux modes </a:t>
            </a:r>
            <a:r>
              <a:rPr lang="en-US" sz="2800" i="0" dirty="0" err="1"/>
              <a:t>opératoires</a:t>
            </a:r>
            <a:r>
              <a:rPr lang="en-US" sz="2800" i="0" dirty="0"/>
              <a:t> entre les parties </a:t>
            </a:r>
            <a:r>
              <a:rPr lang="en-US" sz="2800" i="0" dirty="0" err="1"/>
              <a:t>prenantes</a:t>
            </a:r>
            <a:r>
              <a:rPr lang="en-US" sz="2800" i="0" dirty="0"/>
              <a:t>: </a:t>
            </a:r>
            <a:r>
              <a:rPr lang="en-US" sz="2800" i="0" dirty="0" err="1"/>
              <a:t>concevoir</a:t>
            </a:r>
            <a:r>
              <a:rPr lang="en-US" sz="2800" i="0" dirty="0"/>
              <a:t> un </a:t>
            </a:r>
            <a:r>
              <a:rPr lang="en-US" sz="2800" i="0" dirty="0" err="1"/>
              <a:t>appui</a:t>
            </a:r>
            <a:r>
              <a:rPr lang="en-US" sz="2800" i="0" dirty="0"/>
              <a:t> au long </a:t>
            </a:r>
            <a:r>
              <a:rPr lang="en-US" sz="2800" i="0" dirty="0" err="1"/>
              <a:t>terme</a:t>
            </a:r>
            <a:r>
              <a:rPr lang="en-US" sz="2800" i="0" dirty="0"/>
              <a:t>.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>
                <a:solidFill>
                  <a:srgbClr val="C00000"/>
                </a:solidFill>
              </a:rPr>
              <a:t>7. L’ATDL a </a:t>
            </a:r>
            <a:r>
              <a:rPr lang="en-US" sz="2800" b="1" i="0" dirty="0" err="1">
                <a:solidFill>
                  <a:srgbClr val="C00000"/>
                </a:solidFill>
              </a:rPr>
              <a:t>une</a:t>
            </a:r>
            <a:r>
              <a:rPr lang="en-US" sz="2800" b="1" i="0" dirty="0">
                <a:solidFill>
                  <a:srgbClr val="C00000"/>
                </a:solidFill>
              </a:rPr>
              <a:t> dimension politique </a:t>
            </a:r>
            <a:r>
              <a:rPr lang="en-US" sz="2800" b="1" i="0" dirty="0" err="1">
                <a:solidFill>
                  <a:srgbClr val="C00000"/>
                </a:solidFill>
              </a:rPr>
              <a:t>importante</a:t>
            </a:r>
            <a:r>
              <a:rPr lang="en-US" sz="2800" b="1" i="0" dirty="0">
                <a:solidFill>
                  <a:srgbClr val="C00000"/>
                </a:solidFill>
              </a:rPr>
              <a:t>: </a:t>
            </a:r>
            <a:r>
              <a:rPr lang="en-US" sz="2800" i="0" dirty="0" err="1">
                <a:solidFill>
                  <a:srgbClr val="C00000"/>
                </a:solidFill>
              </a:rPr>
              <a:t>montrer</a:t>
            </a:r>
            <a:r>
              <a:rPr lang="en-US" sz="2800" i="0" dirty="0">
                <a:solidFill>
                  <a:srgbClr val="C00000"/>
                </a:solidFill>
              </a:rPr>
              <a:t> au </a:t>
            </a:r>
            <a:r>
              <a:rPr lang="en-US" sz="2800" i="0" dirty="0" err="1">
                <a:solidFill>
                  <a:srgbClr val="C00000"/>
                </a:solidFill>
              </a:rPr>
              <a:t>gouvernement</a:t>
            </a:r>
            <a:r>
              <a:rPr lang="en-US" sz="2800" i="0" dirty="0">
                <a:solidFill>
                  <a:srgbClr val="C00000"/>
                </a:solidFill>
              </a:rPr>
              <a:t> - grâce </a:t>
            </a:r>
            <a:r>
              <a:rPr lang="en-US" sz="2800" i="0" dirty="0" err="1">
                <a:solidFill>
                  <a:srgbClr val="C00000"/>
                </a:solidFill>
              </a:rPr>
              <a:t>à</a:t>
            </a:r>
            <a:r>
              <a:rPr lang="en-US" sz="2800" i="0" dirty="0">
                <a:solidFill>
                  <a:srgbClr val="C00000"/>
                </a:solidFill>
              </a:rPr>
              <a:t> des </a:t>
            </a:r>
            <a:r>
              <a:rPr lang="en-US" sz="2800" i="0" dirty="0" err="1">
                <a:solidFill>
                  <a:srgbClr val="C00000"/>
                </a:solidFill>
              </a:rPr>
              <a:t>projets</a:t>
            </a:r>
            <a:r>
              <a:rPr lang="en-US" sz="2800" i="0" dirty="0">
                <a:solidFill>
                  <a:srgbClr val="C00000"/>
                </a:solidFill>
              </a:rPr>
              <a:t> </a:t>
            </a:r>
            <a:r>
              <a:rPr lang="en-US" sz="2800" i="0" dirty="0" err="1">
                <a:solidFill>
                  <a:srgbClr val="C00000"/>
                </a:solidFill>
              </a:rPr>
              <a:t>pilotes</a:t>
            </a:r>
            <a:r>
              <a:rPr lang="en-US" sz="2800" i="0" dirty="0">
                <a:solidFill>
                  <a:srgbClr val="C00000"/>
                </a:solidFill>
              </a:rPr>
              <a:t>, </a:t>
            </a:r>
            <a:r>
              <a:rPr lang="en-US" sz="2800" i="0" dirty="0" err="1">
                <a:solidFill>
                  <a:srgbClr val="C00000"/>
                </a:solidFill>
              </a:rPr>
              <a:t>l’intérêt</a:t>
            </a:r>
            <a:r>
              <a:rPr lang="en-US" sz="2800" i="0" dirty="0">
                <a:solidFill>
                  <a:srgbClr val="C00000"/>
                </a:solidFill>
              </a:rPr>
              <a:t> de </a:t>
            </a:r>
            <a:r>
              <a:rPr lang="en-US" sz="2800" i="0" dirty="0" err="1">
                <a:solidFill>
                  <a:srgbClr val="C00000"/>
                </a:solidFill>
              </a:rPr>
              <a:t>reconnaître</a:t>
            </a:r>
            <a:r>
              <a:rPr lang="en-US" sz="2800" i="0" dirty="0">
                <a:solidFill>
                  <a:srgbClr val="C00000"/>
                </a:solidFill>
              </a:rPr>
              <a:t> le </a:t>
            </a:r>
            <a:r>
              <a:rPr lang="en-US" sz="2800" i="0" dirty="0" err="1">
                <a:solidFill>
                  <a:srgbClr val="C00000"/>
                </a:solidFill>
              </a:rPr>
              <a:t>développement</a:t>
            </a:r>
            <a:r>
              <a:rPr lang="en-US" sz="2800" i="0" dirty="0">
                <a:solidFill>
                  <a:srgbClr val="C00000"/>
                </a:solidFill>
              </a:rPr>
              <a:t> local </a:t>
            </a:r>
            <a:r>
              <a:rPr lang="en-US" sz="2800" i="0" dirty="0" err="1">
                <a:solidFill>
                  <a:srgbClr val="C00000"/>
                </a:solidFill>
              </a:rPr>
              <a:t>comme</a:t>
            </a:r>
            <a:r>
              <a:rPr lang="en-US" sz="2800" i="0" dirty="0">
                <a:solidFill>
                  <a:srgbClr val="C00000"/>
                </a:solidFill>
              </a:rPr>
              <a:t> </a:t>
            </a:r>
            <a:r>
              <a:rPr lang="en-US" sz="2800" i="0" dirty="0" err="1">
                <a:solidFill>
                  <a:srgbClr val="C00000"/>
                </a:solidFill>
              </a:rPr>
              <a:t>contributeur</a:t>
            </a:r>
            <a:r>
              <a:rPr lang="en-US" sz="2800" i="0" dirty="0">
                <a:solidFill>
                  <a:srgbClr val="C00000"/>
                </a:solidFill>
              </a:rPr>
              <a:t> au </a:t>
            </a:r>
            <a:r>
              <a:rPr lang="en-US" sz="2800" i="0" dirty="0" err="1">
                <a:solidFill>
                  <a:srgbClr val="C00000"/>
                </a:solidFill>
              </a:rPr>
              <a:t>développement</a:t>
            </a:r>
            <a:r>
              <a:rPr lang="en-US" sz="2800" i="0" dirty="0">
                <a:solidFill>
                  <a:srgbClr val="C00000"/>
                </a:solidFill>
              </a:rPr>
              <a:t> national.</a:t>
            </a: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FR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1"/>
            <a:ext cx="7129463" cy="12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>
              <a:sym typeface="Verdana" panose="020B0604030504040204" pitchFamily="34" charset="0"/>
            </a:endParaRPr>
          </a:p>
        </p:txBody>
      </p:sp>
      <p:sp>
        <p:nvSpPr>
          <p:cNvPr id="505" name="Shape 505">
            <a:extLst>
              <a:ext uri="{FF2B5EF4-FFF2-40B4-BE49-F238E27FC236}">
                <a16:creationId xmlns:a16="http://schemas.microsoft.com/office/drawing/2014/main" id="{1A6C8DB8-7147-AB42-8D67-887C4C96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65" y="4190208"/>
            <a:ext cx="728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5396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41B9-21BF-7642-AB2A-FB979B7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288290" algn="l"/>
              </a:tabLst>
            </a:pPr>
            <a:b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Les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cs typeface="Calibri"/>
              </a:rPr>
              <a:t>priorités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cs typeface="Calibri"/>
              </a:rPr>
              <a:t>thématiques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 de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cs typeface="Calibri"/>
              </a:rPr>
              <a:t>l’UE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 </a:t>
            </a:r>
            <a:b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2021-2027</a:t>
            </a:r>
          </a:p>
        </p:txBody>
      </p:sp>
      <p:pic>
        <p:nvPicPr>
          <p:cNvPr id="1026" name="Picture 2" descr="large multi pane windows">
            <a:extLst>
              <a:ext uri="{FF2B5EF4-FFF2-40B4-BE49-F238E27FC236}">
                <a16:creationId xmlns:a16="http://schemas.microsoft.com/office/drawing/2014/main" id="{2DBD6EDE-36B4-BB48-B5B2-E531F96B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24" y="2326760"/>
            <a:ext cx="6359352" cy="42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6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5image9849488">
            <a:extLst>
              <a:ext uri="{FF2B5EF4-FFF2-40B4-BE49-F238E27FC236}">
                <a16:creationId xmlns:a16="http://schemas.microsoft.com/office/drawing/2014/main" id="{EB367AD8-B7D4-424A-9001-B1DB11E5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" y="1628800"/>
            <a:ext cx="850528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2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hape 465"/>
          <p:cNvSpPr>
            <a:spLocks noChangeArrowheads="1"/>
          </p:cNvSpPr>
          <p:nvPr/>
        </p:nvSpPr>
        <p:spPr bwMode="auto">
          <a:xfrm>
            <a:off x="673100" y="1701800"/>
            <a:ext cx="7632700" cy="628650"/>
          </a:xfrm>
          <a:prstGeom prst="rect">
            <a:avLst/>
          </a:prstGeom>
          <a:solidFill>
            <a:srgbClr val="0070C0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marL="914400" indent="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None/>
            </a:pPr>
            <a:r>
              <a:rPr lang="fr-BE" altLang="en-US">
                <a:solidFill>
                  <a:schemeClr val="bg1"/>
                </a:solidFill>
                <a:sym typeface="Verdana" pitchFamily="34" charset="0"/>
              </a:rPr>
              <a:t>L’appui de l’</a:t>
            </a:r>
            <a:r>
              <a:rPr lang="fr-BE" altLang="en-US" b="1" i="0">
                <a:solidFill>
                  <a:schemeClr val="bg1"/>
                </a:solidFill>
                <a:sym typeface="Verdana" pitchFamily="34" charset="0"/>
              </a:rPr>
              <a:t>UE au développement territorial </a:t>
            </a:r>
          </a:p>
        </p:txBody>
      </p:sp>
      <p:sp>
        <p:nvSpPr>
          <p:cNvPr id="19463" name="Shape 468"/>
          <p:cNvSpPr>
            <a:spLocks noChangeArrowheads="1"/>
          </p:cNvSpPr>
          <p:nvPr/>
        </p:nvSpPr>
        <p:spPr bwMode="auto">
          <a:xfrm>
            <a:off x="5924550" y="2644775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2" name="Shape 467"/>
          <p:cNvSpPr>
            <a:spLocks noChangeArrowheads="1"/>
          </p:cNvSpPr>
          <p:nvPr/>
        </p:nvSpPr>
        <p:spPr bwMode="auto">
          <a:xfrm>
            <a:off x="3301081" y="2631200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1" name="Shape 466"/>
          <p:cNvSpPr>
            <a:spLocks noChangeArrowheads="1"/>
          </p:cNvSpPr>
          <p:nvPr/>
        </p:nvSpPr>
        <p:spPr bwMode="auto">
          <a:xfrm>
            <a:off x="730250" y="2644775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5" name="Shape 470"/>
          <p:cNvSpPr txBox="1">
            <a:spLocks noChangeArrowheads="1"/>
          </p:cNvSpPr>
          <p:nvPr/>
        </p:nvSpPr>
        <p:spPr bwMode="auto">
          <a:xfrm>
            <a:off x="844800" y="2766218"/>
            <a:ext cx="23193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>
                <a:sym typeface="Verdana" pitchFamily="34" charset="0"/>
              </a:rPr>
              <a:t>DIALOGUE POLITIQUE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>
                <a:sym typeface="Verdana" pitchFamily="34" charset="0"/>
              </a:rPr>
              <a:t>Pour appuyer les politiques nationales: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>
                <a:solidFill>
                  <a:srgbClr val="FF0000"/>
                </a:solidFill>
                <a:sym typeface="Verdana" pitchFamily="34" charset="0"/>
              </a:rPr>
              <a:t>DECENTRALISATION  DEVELOPPEMENT URBAIN ET RURAL</a:t>
            </a:r>
            <a:endParaRPr lang="fr-BE" altLang="en-US" sz="1400" b="1" i="0">
              <a:solidFill>
                <a:srgbClr val="0070C0"/>
              </a:solidFill>
              <a:sym typeface="Verdana" pitchFamily="34" charset="0"/>
            </a:endParaRPr>
          </a:p>
        </p:txBody>
      </p:sp>
      <p:sp>
        <p:nvSpPr>
          <p:cNvPr id="19466" name="Shape 471"/>
          <p:cNvSpPr txBox="1">
            <a:spLocks noChangeArrowheads="1"/>
          </p:cNvSpPr>
          <p:nvPr/>
        </p:nvSpPr>
        <p:spPr bwMode="auto">
          <a:xfrm>
            <a:off x="3406357" y="2766864"/>
            <a:ext cx="2143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>
                <a:sym typeface="Verdana" pitchFamily="34" charset="0"/>
              </a:rPr>
              <a:t>  PROGRAMMATION THEMATIQUE ET GEOGRAPHIQUE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olidFill>
                <a:srgbClr val="FF0000"/>
              </a:solidFill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olidFill>
                <a:srgbClr val="FF0000"/>
              </a:solidFill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>
                <a:solidFill>
                  <a:srgbClr val="FF0000"/>
                </a:solidFill>
                <a:sym typeface="Verdana" pitchFamily="34" charset="0"/>
              </a:rPr>
              <a:t>INCLUANT LES  AUTORITES LOCALES DANS LA COOPERATION 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>
              <a:sym typeface="Verdana" pitchFamily="34" charset="0"/>
            </a:endParaRPr>
          </a:p>
        </p:txBody>
      </p:sp>
      <p:sp>
        <p:nvSpPr>
          <p:cNvPr id="19467" name="Shape 472"/>
          <p:cNvSpPr txBox="1">
            <a:spLocks noChangeArrowheads="1"/>
          </p:cNvSpPr>
          <p:nvPr/>
        </p:nvSpPr>
        <p:spPr bwMode="auto">
          <a:xfrm>
            <a:off x="5924550" y="2686050"/>
            <a:ext cx="2438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>
                <a:sym typeface="Verdana" pitchFamily="34" charset="0"/>
              </a:rPr>
              <a:t>APPUI DIRECT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>
                <a:solidFill>
                  <a:srgbClr val="FF0000"/>
                </a:solidFill>
                <a:sym typeface="Verdana" pitchFamily="34" charset="0"/>
              </a:rPr>
              <a:t>APPELS A PROJETS, SUBVENTIONS DIRECTES, APPUI BUDGETAIRE</a:t>
            </a:r>
            <a:endParaRPr lang="fr-BE" altLang="en-US" sz="1200" i="0">
              <a:sym typeface="Verdana" pitchFamily="34" charset="0"/>
            </a:endParaRPr>
          </a:p>
        </p:txBody>
      </p:sp>
      <p:sp>
        <p:nvSpPr>
          <p:cNvPr id="19469" name="Shape 474"/>
          <p:cNvSpPr>
            <a:spLocks noChangeArrowheads="1"/>
          </p:cNvSpPr>
          <p:nvPr/>
        </p:nvSpPr>
        <p:spPr bwMode="auto">
          <a:xfrm>
            <a:off x="4378325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0" name="Shape 475"/>
          <p:cNvSpPr>
            <a:spLocks noChangeArrowheads="1"/>
          </p:cNvSpPr>
          <p:nvPr/>
        </p:nvSpPr>
        <p:spPr bwMode="auto">
          <a:xfrm>
            <a:off x="1758950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1" name="Shape 476"/>
          <p:cNvSpPr>
            <a:spLocks noChangeArrowheads="1"/>
          </p:cNvSpPr>
          <p:nvPr/>
        </p:nvSpPr>
        <p:spPr bwMode="auto">
          <a:xfrm>
            <a:off x="6921500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4" name="Shape 469"/>
          <p:cNvSpPr>
            <a:spLocks noChangeArrowheads="1"/>
          </p:cNvSpPr>
          <p:nvPr/>
        </p:nvSpPr>
        <p:spPr bwMode="auto">
          <a:xfrm>
            <a:off x="730250" y="5426075"/>
            <a:ext cx="7632700" cy="728424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>
                <a:sym typeface="Verdana" pitchFamily="34" charset="0"/>
              </a:rPr>
              <a:t>Soutien financier ou non financier</a:t>
            </a:r>
          </a:p>
        </p:txBody>
      </p:sp>
      <p:sp>
        <p:nvSpPr>
          <p:cNvPr id="19472" name="Shape 477"/>
          <p:cNvSpPr>
            <a:spLocks noChangeArrowheads="1"/>
          </p:cNvSpPr>
          <p:nvPr/>
        </p:nvSpPr>
        <p:spPr bwMode="auto">
          <a:xfrm>
            <a:off x="1809750" y="5146675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3" name="Shape 478"/>
          <p:cNvSpPr>
            <a:spLocks noChangeArrowheads="1"/>
          </p:cNvSpPr>
          <p:nvPr/>
        </p:nvSpPr>
        <p:spPr bwMode="auto">
          <a:xfrm>
            <a:off x="4435475" y="5137150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4" name="Shape 479"/>
          <p:cNvSpPr>
            <a:spLocks noChangeArrowheads="1"/>
          </p:cNvSpPr>
          <p:nvPr/>
        </p:nvSpPr>
        <p:spPr bwMode="auto">
          <a:xfrm>
            <a:off x="7004050" y="5137150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805482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2" grpId="0" animBg="1"/>
      <p:bldP spid="19461" grpId="0" animBg="1"/>
      <p:bldP spid="19465" grpId="0"/>
      <p:bldP spid="19466" grpId="0"/>
      <p:bldP spid="19467" grpId="0"/>
      <p:bldP spid="19469" grpId="0" animBg="1"/>
      <p:bldP spid="19470" grpId="0" animBg="1"/>
      <p:bldP spid="19471" grpId="0" animBg="1"/>
      <p:bldP spid="19464" grpId="0" animBg="1"/>
      <p:bldP spid="19472" grpId="0" animBg="1"/>
      <p:bldP spid="19473" grpId="0" animBg="1"/>
      <p:bldP spid="194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 </a:t>
            </a:r>
            <a:r>
              <a:rPr lang="en-US" err="1"/>
              <a:t>où</a:t>
            </a:r>
            <a:r>
              <a:rPr lang="en-US"/>
              <a:t> commencer? </a:t>
            </a:r>
            <a:br>
              <a:rPr lang="en-US"/>
            </a:br>
            <a:r>
              <a:rPr lang="en-US" err="1"/>
              <a:t>Analyser</a:t>
            </a:r>
            <a:r>
              <a:rPr lang="en-US"/>
              <a:t> le contexte national 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95B53EF1-DA8A-4F41-A37E-025F1F76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2" y="2492896"/>
            <a:ext cx="3055938" cy="1508105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2000" b="1">
              <a:solidFill>
                <a:srgbClr val="00B050"/>
              </a:solidFill>
            </a:endParaRPr>
          </a:p>
          <a:p>
            <a:pPr algn="ctr" eaLnBrk="1" hangingPunct="1"/>
            <a:r>
              <a:rPr lang="en-US" altLang="en-US" sz="2000" b="1">
                <a:solidFill>
                  <a:srgbClr val="00B050"/>
                </a:solidFill>
              </a:rPr>
              <a:t>SCENARIO 1</a:t>
            </a:r>
          </a:p>
          <a:p>
            <a:pPr algn="ctr" eaLnBrk="1" hangingPunct="1"/>
            <a:endParaRPr lang="en-US" altLang="en-US" sz="2000" b="1">
              <a:solidFill>
                <a:srgbClr val="00B050"/>
              </a:solidFill>
            </a:endParaRPr>
          </a:p>
          <a:p>
            <a:pPr algn="ctr" eaLnBrk="1" hangingPunct="1"/>
            <a:r>
              <a:rPr lang="en-US" altLang="en-US" sz="2000" b="1" err="1">
                <a:solidFill>
                  <a:srgbClr val="00B050"/>
                </a:solidFill>
              </a:rPr>
              <a:t>Contexte</a:t>
            </a:r>
            <a:r>
              <a:rPr lang="en-US" altLang="en-US" sz="2000" b="1">
                <a:solidFill>
                  <a:srgbClr val="00B050"/>
                </a:solidFill>
              </a:rPr>
              <a:t> favorable</a:t>
            </a:r>
          </a:p>
          <a:p>
            <a:pPr algn="ctr" eaLnBrk="1" hangingPunct="1"/>
            <a:endParaRPr lang="fr-FR" altLang="en-US" b="1">
              <a:solidFill>
                <a:schemeClr val="tx2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030E1F-7028-3E45-B347-16B16250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492896"/>
            <a:ext cx="3409261" cy="1785104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B0F0"/>
                </a:solidFill>
              </a:rPr>
              <a:t>SCENARIO 2</a:t>
            </a:r>
          </a:p>
          <a:p>
            <a:pPr algn="ctr" eaLnBrk="1" hangingPunct="1"/>
            <a:endParaRPr lang="en-US" altLang="en-US" sz="2000" b="1">
              <a:solidFill>
                <a:srgbClr val="00B0F0"/>
              </a:solidFill>
            </a:endParaRPr>
          </a:p>
          <a:p>
            <a:pPr algn="ctr" eaLnBrk="1" hangingPunct="1"/>
            <a:r>
              <a:rPr lang="en-US" altLang="en-US" sz="2000" b="1" err="1">
                <a:solidFill>
                  <a:srgbClr val="00B0F0"/>
                </a:solidFill>
              </a:rPr>
              <a:t>Contexte</a:t>
            </a:r>
            <a:r>
              <a:rPr lang="en-US" altLang="en-US" sz="2000" b="1">
                <a:solidFill>
                  <a:srgbClr val="00B0F0"/>
                </a:solidFill>
              </a:rPr>
              <a:t> </a:t>
            </a:r>
            <a:r>
              <a:rPr lang="en-US" altLang="en-US" sz="2000" b="1" err="1">
                <a:solidFill>
                  <a:srgbClr val="00B0F0"/>
                </a:solidFill>
              </a:rPr>
              <a:t>partiellement</a:t>
            </a:r>
            <a:r>
              <a:rPr lang="en-US" altLang="en-US" sz="2000" b="1">
                <a:solidFill>
                  <a:srgbClr val="00B0F0"/>
                </a:solidFill>
              </a:rPr>
              <a:t> favorable</a:t>
            </a:r>
          </a:p>
          <a:p>
            <a:pPr algn="ctr" eaLnBrk="1" hangingPunct="1"/>
            <a:endParaRPr lang="fr-FR" altLang="en-US" b="1">
              <a:solidFill>
                <a:schemeClr val="tx1"/>
              </a:solidFill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9A57EB96-82DF-244D-B87C-FB9F8396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653136"/>
            <a:ext cx="3744416" cy="1815882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SCENARIO 3</a:t>
            </a:r>
          </a:p>
          <a:p>
            <a:pPr algn="ctr" eaLnBrk="1" hangingPunct="1"/>
            <a:endParaRPr lang="en-US" altLang="en-US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 b="1" dirty="0" err="1">
                <a:solidFill>
                  <a:srgbClr val="FF0000"/>
                </a:solidFill>
              </a:rPr>
              <a:t>Décentralisation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fr-FR" altLang="en-US" sz="2000" b="1" dirty="0">
                <a:solidFill>
                  <a:srgbClr val="FF0000"/>
                </a:solidFill>
              </a:rPr>
              <a:t>bloquée ou purement symbolique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fr-FR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ild your negotiation skills, Part II | Beef Magazine">
            <a:extLst>
              <a:ext uri="{FF2B5EF4-FFF2-40B4-BE49-F238E27FC236}">
                <a16:creationId xmlns:a16="http://schemas.microsoft.com/office/drawing/2014/main" id="{CDF82951-328F-5747-833E-0C3396CA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" y="980728"/>
            <a:ext cx="9144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872" y="1124223"/>
            <a:ext cx="3466728" cy="1152649"/>
          </a:xfrm>
        </p:spPr>
        <p:txBody>
          <a:bodyPr/>
          <a:lstStyle/>
          <a:p>
            <a:r>
              <a:rPr lang="en-US" sz="2400"/>
              <a:t>Identifier les points d’entrée </a:t>
            </a:r>
            <a:br>
              <a:rPr lang="en-US" sz="2400"/>
            </a:br>
            <a:r>
              <a:rPr lang="en-US" sz="2400"/>
              <a:t>possibles :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7A39EAB5-42AE-2E4D-8693-AF202753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89040"/>
            <a:ext cx="8712968" cy="2985433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FF0000"/>
                </a:solidFill>
              </a:rPr>
              <a:t>SCENARIO 3</a:t>
            </a:r>
          </a:p>
          <a:p>
            <a:pPr algn="ctr" eaLnBrk="1" hangingPunct="1"/>
            <a:r>
              <a:rPr lang="en-US" altLang="en-US" sz="1800" b="1" dirty="0" err="1">
                <a:solidFill>
                  <a:srgbClr val="FF0000"/>
                </a:solidFill>
              </a:rPr>
              <a:t>Décentralisation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bloquée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ou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symbolique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rgbClr val="FF0000"/>
              </a:solidFill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Dialogue politique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propos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de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l’expérimentation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ATDL et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sa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valeur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ajoutée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pour le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niveau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central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Appui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au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réformes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constitutionnelles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et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autres</a:t>
            </a:r>
            <a:endParaRPr lang="en-US" altLang="en-US" sz="20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Appui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à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la mise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en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oeuvre de la politique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nationale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de 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décentralisation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 (avec les Associations </a:t>
            </a:r>
            <a:r>
              <a:rPr lang="en-US" altLang="en-US" sz="2000" dirty="0" err="1">
                <a:solidFill>
                  <a:srgbClr val="000000"/>
                </a:solidFill>
                <a:sym typeface="Verdana" pitchFamily="34" charset="0"/>
              </a:rPr>
              <a:t>d’AL</a:t>
            </a: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)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99" y="1316872"/>
            <a:ext cx="5050904" cy="853217"/>
          </a:xfrm>
        </p:spPr>
        <p:txBody>
          <a:bodyPr/>
          <a:lstStyle/>
          <a:p>
            <a:r>
              <a:rPr lang="en-US" sz="2400"/>
              <a:t>Identifier les points d’entrée possibles: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2306BE8-58AE-FB4A-84FF-3EA55632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772816"/>
            <a:ext cx="4022103" cy="4752528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B0F0"/>
                </a:solidFill>
              </a:rPr>
              <a:t>SCENARIO 2 </a:t>
            </a:r>
          </a:p>
          <a:p>
            <a:pPr algn="ctr" eaLnBrk="1" hangingPunct="1"/>
            <a:r>
              <a:rPr lang="en-US" altLang="en-US" sz="2000" b="1">
                <a:solidFill>
                  <a:srgbClr val="00B0F0"/>
                </a:solidFill>
              </a:rPr>
              <a:t>Contexte partiellement favorable</a:t>
            </a:r>
          </a:p>
          <a:p>
            <a:pPr algn="ctr" eaLnBrk="1" hangingPunct="1"/>
            <a:endParaRPr lang="en-US" altLang="en-US" sz="2000">
              <a:solidFill>
                <a:schemeClr val="tx1"/>
              </a:solidFill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Combination d’initiatives « top-down »  avec des projets « bottom up » </a:t>
            </a: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endParaRPr lang="en-US" altLang="en-US" sz="2000">
              <a:solidFill>
                <a:schemeClr val="tx1"/>
              </a:solidFill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Appui sectoriel, mais en réponse aux priorités définies par les AL</a:t>
            </a: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000000"/>
              </a:solidFill>
              <a:sym typeface="Verdana" pitchFamily="34" charset="0"/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00"/>
                </a:solidFill>
                <a:sym typeface="Verdana" pitchFamily="34" charset="0"/>
              </a:rPr>
              <a:t>Travail avec les Assoc. d’AL</a:t>
            </a:r>
            <a:endParaRPr lang="en-US" altLang="en-US" sz="2000">
              <a:solidFill>
                <a:schemeClr val="tx1"/>
              </a:solidFill>
            </a:endParaRPr>
          </a:p>
        </p:txBody>
      </p:sp>
      <p:pic>
        <p:nvPicPr>
          <p:cNvPr id="2050" name="Picture 2" descr="Why Artists Must Experiment. Experimentation isn't just for… | by ...">
            <a:extLst>
              <a:ext uri="{FF2B5EF4-FFF2-40B4-BE49-F238E27FC236}">
                <a16:creationId xmlns:a16="http://schemas.microsoft.com/office/drawing/2014/main" id="{FD1D5373-1ADC-9548-AD7F-7364151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8" y="2433904"/>
            <a:ext cx="3511451" cy="31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9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7">
            <a:extLst>
              <a:ext uri="{FF2B5EF4-FFF2-40B4-BE49-F238E27FC236}">
                <a16:creationId xmlns:a16="http://schemas.microsoft.com/office/drawing/2014/main" id="{8B5D073A-01DE-6849-880C-A6F25279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06236"/>
            <a:ext cx="5340248" cy="503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100" b="1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/>
              <a:t>Appui direct à des stratégies de développement territorial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/>
              <a:t>Appui à des approaches multi-acteurs et à la coopération</a:t>
            </a:r>
            <a:endParaRPr lang="en-US" altLang="en-US" sz="2100"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10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/>
              <a:t>Appui budgétaire décentralisé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>
                <a:sym typeface="Verdana" pitchFamily="34" charset="0"/>
              </a:rPr>
              <a:t>Coopération entre villes avec l’UE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>
                <a:sym typeface="Verdana" pitchFamily="34" charset="0"/>
              </a:rPr>
              <a:t>Travailler avec les Assoc. d’AL</a:t>
            </a:r>
            <a:endParaRPr lang="en-US" altLang="en-US" sz="210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en-US" sz="1500" b="1"/>
          </a:p>
        </p:txBody>
      </p:sp>
      <p:pic>
        <p:nvPicPr>
          <p:cNvPr id="6" name="Picture 2" descr="Image result for metro quito">
            <a:extLst>
              <a:ext uri="{FF2B5EF4-FFF2-40B4-BE49-F238E27FC236}">
                <a16:creationId xmlns:a16="http://schemas.microsoft.com/office/drawing/2014/main" id="{B1C5732E-B475-DA4F-9263-46384A6B6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4" r="745" b="-2"/>
          <a:stretch/>
        </p:blipFill>
        <p:spPr bwMode="auto">
          <a:xfrm>
            <a:off x="5519760" y="3502104"/>
            <a:ext cx="3660752" cy="33832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DC110-FC2B-54FD-D5AD-FB746F2702D0}"/>
              </a:ext>
            </a:extLst>
          </p:cNvPr>
          <p:cNvSpPr txBox="1"/>
          <p:nvPr/>
        </p:nvSpPr>
        <p:spPr>
          <a:xfrm>
            <a:off x="179512" y="1052736"/>
            <a:ext cx="8063746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en-US" sz="16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B050"/>
                </a:solidFill>
              </a:rPr>
              <a:t>SCENARIO 1 : </a:t>
            </a:r>
            <a:r>
              <a:rPr lang="en-US" altLang="en-US" sz="2000" b="1" dirty="0" err="1">
                <a:solidFill>
                  <a:srgbClr val="00B050"/>
                </a:solidFill>
              </a:rPr>
              <a:t>Contexte</a:t>
            </a:r>
            <a:r>
              <a:rPr lang="en-US" altLang="en-US" sz="2000" b="1" dirty="0">
                <a:solidFill>
                  <a:srgbClr val="00B050"/>
                </a:solidFill>
              </a:rPr>
              <a:t> favorable </a:t>
            </a:r>
          </a:p>
        </p:txBody>
      </p:sp>
    </p:spTree>
    <p:extLst>
      <p:ext uri="{BB962C8B-B14F-4D97-AF65-F5344CB8AC3E}">
        <p14:creationId xmlns:p14="http://schemas.microsoft.com/office/powerpoint/2010/main" val="104231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7504" y="1700807"/>
          <a:ext cx="8928991" cy="252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6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By improving Local Development Management Systems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47043" y="2399730"/>
          <a:ext cx="8573429" cy="16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7505" y="4356428"/>
          <a:ext cx="4264518" cy="231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C00000"/>
                          </a:solidFill>
                        </a:rPr>
                        <a:t>With enabling national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07504" y="4854078"/>
          <a:ext cx="4228527" cy="163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499992" y="4365104"/>
          <a:ext cx="4536504" cy="233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</a:rPr>
                        <a:t>And Subnational</a:t>
                      </a:r>
                      <a:r>
                        <a:rPr lang="en-US" sz="1600" b="1" baseline="0">
                          <a:solidFill>
                            <a:srgbClr val="C00000"/>
                          </a:solidFill>
                        </a:rPr>
                        <a:t> institutional capacity</a:t>
                      </a:r>
                      <a:endParaRPr lang="en-US" sz="1600" b="1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4516040" y="4828197"/>
          <a:ext cx="4520456" cy="16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79512" y="294005"/>
          <a:ext cx="8784974" cy="12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C00000"/>
                          </a:solidFill>
                        </a:rPr>
                        <a:t>The Aim of Territorial Development is better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305858" y="370632"/>
          <a:ext cx="6526712" cy="140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956AC1-A660-75F9-D8C2-408EF158ED46}"/>
              </a:ext>
            </a:extLst>
          </p:cNvPr>
          <p:cNvSpPr txBox="1"/>
          <p:nvPr/>
        </p:nvSpPr>
        <p:spPr>
          <a:xfrm>
            <a:off x="0" y="36095"/>
            <a:ext cx="9108504" cy="6821905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ular Callout 18">
            <a:extLst>
              <a:ext uri="{FF2B5EF4-FFF2-40B4-BE49-F238E27FC236}">
                <a16:creationId xmlns:a16="http://schemas.microsoft.com/office/drawing/2014/main" id="{FF9C2B5B-2F3F-7061-A070-E7D770F0C53E}"/>
              </a:ext>
            </a:extLst>
          </p:cNvPr>
          <p:cNvSpPr/>
          <p:nvPr/>
        </p:nvSpPr>
        <p:spPr>
          <a:xfrm>
            <a:off x="114621" y="1340769"/>
            <a:ext cx="1721075" cy="1506646"/>
          </a:xfrm>
          <a:prstGeom prst="wedgeRoundRectCallout">
            <a:avLst>
              <a:gd name="adj1" fmla="val 132810"/>
              <a:gd name="adj2" fmla="val 62019"/>
              <a:gd name="adj3" fmla="val 16667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Assistance technique pour soutenir la planification locale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Rounded Rectangular Callout 18">
            <a:extLst>
              <a:ext uri="{FF2B5EF4-FFF2-40B4-BE49-F238E27FC236}">
                <a16:creationId xmlns:a16="http://schemas.microsoft.com/office/drawing/2014/main" id="{C166B4BC-4610-A4BA-BA79-678A41C21D26}"/>
              </a:ext>
            </a:extLst>
          </p:cNvPr>
          <p:cNvSpPr/>
          <p:nvPr/>
        </p:nvSpPr>
        <p:spPr>
          <a:xfrm>
            <a:off x="7452319" y="2492896"/>
            <a:ext cx="1691681" cy="1619902"/>
          </a:xfrm>
          <a:prstGeom prst="wedgeRoundRectCallout">
            <a:avLst>
              <a:gd name="adj1" fmla="val -148063"/>
              <a:gd name="adj2" fmla="val 1637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Dialogue politique à différents niveaux de gouvernance</a:t>
            </a:r>
          </a:p>
        </p:txBody>
      </p:sp>
      <p:sp>
        <p:nvSpPr>
          <p:cNvPr id="10" name="Rounded Rectangular Callout 18">
            <a:extLst>
              <a:ext uri="{FF2B5EF4-FFF2-40B4-BE49-F238E27FC236}">
                <a16:creationId xmlns:a16="http://schemas.microsoft.com/office/drawing/2014/main" id="{D4900E66-BCFA-F978-3043-1FA92D99887D}"/>
              </a:ext>
            </a:extLst>
          </p:cNvPr>
          <p:cNvSpPr/>
          <p:nvPr/>
        </p:nvSpPr>
        <p:spPr>
          <a:xfrm>
            <a:off x="3491880" y="3789040"/>
            <a:ext cx="1728192" cy="1386015"/>
          </a:xfrm>
          <a:prstGeom prst="wedgeRoundRectCallout">
            <a:avLst>
              <a:gd name="adj1" fmla="val -114758"/>
              <a:gd name="adj2" fmla="val 150581"/>
              <a:gd name="adj3" fmla="val 16667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Programme d’appui à la mise en oeuvre du Nouvel Agenda Urbain</a:t>
            </a:r>
          </a:p>
        </p:txBody>
      </p:sp>
    </p:spTree>
    <p:extLst>
      <p:ext uri="{BB962C8B-B14F-4D97-AF65-F5344CB8AC3E}">
        <p14:creationId xmlns:p14="http://schemas.microsoft.com/office/powerpoint/2010/main" val="2587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Graphic spid="35" grpId="0">
        <p:bldAsOne/>
      </p:bldGraphic>
      <p:bldP spid="3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F28F59B-C135-A249-ABEA-7EB5B28F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908199"/>
            <a:ext cx="4139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latin typeface="+mj-lt"/>
                <a:ea typeface="+mj-ea"/>
                <a:cs typeface="+mj-cs"/>
              </a:rPr>
              <a:t>   Comment choisir la bonne modalité de l’aide </a:t>
            </a:r>
            <a:r>
              <a:rPr lang="en-US" sz="24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E3BC4-94AF-B546-9684-FB6D64C6A90D}"/>
              </a:ext>
            </a:extLst>
          </p:cNvPr>
          <p:cNvSpPr/>
          <p:nvPr/>
        </p:nvSpPr>
        <p:spPr bwMode="auto">
          <a:xfrm>
            <a:off x="176430" y="2417512"/>
            <a:ext cx="4115922" cy="389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lang="fr-FR" sz="1600"/>
          </a:p>
        </p:txBody>
      </p:sp>
      <p:pic>
        <p:nvPicPr>
          <p:cNvPr id="3074" name="Picture 2" descr="Set of 8 Basic Shapes Cookie Cutters - Square Round Heart &amp; More ...">
            <a:extLst>
              <a:ext uri="{FF2B5EF4-FFF2-40B4-BE49-F238E27FC236}">
                <a16:creationId xmlns:a16="http://schemas.microsoft.com/office/drawing/2014/main" id="{B36963B8-2C20-194B-BB80-B593A29B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382" y="1556792"/>
            <a:ext cx="4471770" cy="44717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CC26C71-EB1F-73BD-77DF-DE1012B216B1}"/>
              </a:ext>
            </a:extLst>
          </p:cNvPr>
          <p:cNvSpPr txBox="1"/>
          <p:nvPr/>
        </p:nvSpPr>
        <p:spPr>
          <a:xfrm>
            <a:off x="176430" y="2348880"/>
            <a:ext cx="396352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0" i="0" u="none" strike="noStrike" baseline="0" dirty="0">
                <a:latin typeface="+mj-lt"/>
              </a:rPr>
              <a:t>La conception de l’appui de l’UE ne devrait </a:t>
            </a:r>
            <a:r>
              <a:rPr lang="fr-FR" sz="1600" b="1" i="0" u="none" strike="noStrike" baseline="0" dirty="0">
                <a:latin typeface="+mj-lt"/>
              </a:rPr>
              <a:t>pas commencer par le choix des modalités</a:t>
            </a:r>
            <a:r>
              <a:rPr lang="fr-FR" sz="1600" b="0" i="0" u="none" strike="noStrike" baseline="0" dirty="0">
                <a:latin typeface="+mj-lt"/>
              </a:rPr>
              <a:t>. </a:t>
            </a:r>
          </a:p>
          <a:p>
            <a:pPr algn="l"/>
            <a:endParaRPr lang="fr-FR" sz="1400" dirty="0">
              <a:latin typeface="+mj-lt"/>
            </a:endParaRPr>
          </a:p>
          <a:p>
            <a:pPr algn="l"/>
            <a:r>
              <a:rPr lang="fr-FR" sz="1600" dirty="0">
                <a:latin typeface="+mj-lt"/>
              </a:rPr>
              <a:t>Il faut d’abord mieux </a:t>
            </a:r>
            <a:r>
              <a:rPr lang="fr-FR" sz="1600" b="1" dirty="0">
                <a:latin typeface="+mj-lt"/>
              </a:rPr>
              <a:t>comprendre les facteurs affectant la performance des AL</a:t>
            </a:r>
            <a:r>
              <a:rPr lang="fr-FR" sz="1600" dirty="0">
                <a:latin typeface="+mj-lt"/>
              </a:rPr>
              <a:t> dans le pays.</a:t>
            </a:r>
          </a:p>
          <a:p>
            <a:pPr algn="l"/>
            <a:endParaRPr lang="fr-FR" sz="1400" dirty="0">
              <a:latin typeface="+mj-lt"/>
            </a:endParaRPr>
          </a:p>
          <a:p>
            <a:pPr algn="l"/>
            <a:r>
              <a:rPr lang="fr-FR" sz="1600" dirty="0">
                <a:latin typeface="+mj-lt"/>
              </a:rPr>
              <a:t>D’où l’importance de l’analyse de contexte </a:t>
            </a:r>
            <a:r>
              <a:rPr lang="fr-FR" sz="1600" b="1" dirty="0">
                <a:latin typeface="+mj-lt"/>
              </a:rPr>
              <a:t>par un diagnostic territorial.</a:t>
            </a:r>
          </a:p>
          <a:p>
            <a:pPr algn="l"/>
            <a:endParaRPr lang="fr-FR" sz="1400" dirty="0">
              <a:latin typeface="+mj-lt"/>
            </a:endParaRPr>
          </a:p>
          <a:p>
            <a:pPr algn="l"/>
            <a:r>
              <a:rPr lang="fr-FR" sz="1600" b="0" i="0" u="none" strike="noStrike" baseline="0" dirty="0">
                <a:latin typeface="+mj-lt"/>
              </a:rPr>
              <a:t>Il est destiné à aider les DUE à </a:t>
            </a:r>
            <a:r>
              <a:rPr lang="fr-FR" sz="1600" b="1" dirty="0">
                <a:latin typeface="+mj-lt"/>
              </a:rPr>
              <a:t>définir</a:t>
            </a:r>
            <a:r>
              <a:rPr lang="fr-FR" sz="1600" b="1" i="0" u="none" strike="noStrike" baseline="0" dirty="0">
                <a:latin typeface="+mj-lt"/>
              </a:rPr>
              <a:t> les choix stratégiques </a:t>
            </a:r>
            <a:r>
              <a:rPr lang="fr-FR" sz="1600" i="0" u="none" strike="noStrike" baseline="0" dirty="0">
                <a:latin typeface="+mj-lt"/>
              </a:rPr>
              <a:t>(résultats visés, comment, avec qui?) pour </a:t>
            </a:r>
            <a:r>
              <a:rPr lang="fr-FR" sz="1600" i="0" u="sng" strike="noStrike" baseline="0" dirty="0">
                <a:latin typeface="+mj-lt"/>
              </a:rPr>
              <a:t>ensuite</a:t>
            </a:r>
            <a:r>
              <a:rPr lang="fr-FR" sz="1600" i="0" u="none" strike="noStrike" baseline="0" dirty="0">
                <a:latin typeface="+mj-lt"/>
              </a:rPr>
              <a:t> </a:t>
            </a:r>
            <a:r>
              <a:rPr lang="fr-FR" sz="1600" b="0" i="0" u="none" strike="noStrike" baseline="0" dirty="0">
                <a:latin typeface="+mj-lt"/>
              </a:rPr>
              <a:t>choisir les modalités d’aide</a:t>
            </a:r>
            <a:r>
              <a:rPr lang="fr-FR" sz="1600" dirty="0">
                <a:latin typeface="+mj-lt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65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F28F59B-C135-A249-ABEA-7EB5B28F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908199"/>
            <a:ext cx="4139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>
                <a:latin typeface="+mj-lt"/>
                <a:ea typeface="+mj-ea"/>
                <a:cs typeface="+mj-cs"/>
              </a:rPr>
              <a:t>   Comment choisir la bonne modalité de l’aide</a:t>
            </a:r>
            <a:r>
              <a:rPr lang="en-US" sz="2400" b="1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E3BC4-94AF-B546-9684-FB6D64C6A90D}"/>
              </a:ext>
            </a:extLst>
          </p:cNvPr>
          <p:cNvSpPr/>
          <p:nvPr/>
        </p:nvSpPr>
        <p:spPr bwMode="auto">
          <a:xfrm>
            <a:off x="176430" y="2417512"/>
            <a:ext cx="4115922" cy="389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lang="fr-FR" sz="160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L’UE offre différentes </a:t>
            </a:r>
            <a:r>
              <a:rPr lang="en-US" sz="1600" b="1"/>
              <a:t>modalités d’aide</a:t>
            </a:r>
            <a:r>
              <a:rPr lang="en-US" sz="1600"/>
              <a:t>: appels à projets, subventions, appui budgétaire, cooperation décentralisée, etc.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US" sz="160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Les DUEs peuvent tout à fait </a:t>
            </a:r>
            <a:r>
              <a:rPr lang="en-US" sz="1600" b="1"/>
              <a:t>combiner </a:t>
            </a:r>
            <a:r>
              <a:rPr lang="en-US" sz="1600"/>
              <a:t>plusieurs modalités, afin d’atteindre le résultat souhaité.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US" sz="160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L’expérience montre que se focaliser sur une seule modalité peut être problématique, en particulier quand il s’agit de </a:t>
            </a:r>
            <a:r>
              <a:rPr lang="fr-FR" sz="1600" b="1"/>
              <a:t>déployer le potentiel de développement </a:t>
            </a:r>
            <a:r>
              <a:rPr lang="fr-FR" sz="1600"/>
              <a:t>d'un territoire donné.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79C28-88D2-3570-ECB0-41C2B73D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82" y="1988840"/>
            <a:ext cx="4531202" cy="30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FB59-71DB-492C-7521-E310DBD2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0" dirty="0"/>
              <a:t>Quoi </a:t>
            </a:r>
            <a:r>
              <a:rPr lang="en-US" sz="2000" i="0" dirty="0" err="1"/>
              <a:t>qu’il</a:t>
            </a:r>
            <a:r>
              <a:rPr lang="en-US" sz="2000" i="0" dirty="0"/>
              <a:t> </a:t>
            </a:r>
            <a:r>
              <a:rPr lang="en-US" sz="2000" i="0" dirty="0" err="1"/>
              <a:t>en</a:t>
            </a:r>
            <a:r>
              <a:rPr lang="en-US" sz="2000" i="0" dirty="0"/>
              <a:t> </a:t>
            </a:r>
            <a:r>
              <a:rPr lang="en-US" sz="2000" i="0" dirty="0" err="1"/>
              <a:t>soit</a:t>
            </a:r>
            <a:r>
              <a:rPr lang="en-US" sz="2000" i="0" dirty="0"/>
              <a:t>, les DUEs </a:t>
            </a:r>
            <a:r>
              <a:rPr lang="en-US" sz="2000" i="0" dirty="0" err="1"/>
              <a:t>devraient</a:t>
            </a:r>
            <a:r>
              <a:rPr lang="en-US" sz="2000" i="0" dirty="0"/>
              <a:t> </a:t>
            </a:r>
            <a:r>
              <a:rPr lang="en-US" sz="2000" i="0" dirty="0" err="1"/>
              <a:t>toujours</a:t>
            </a:r>
            <a:r>
              <a:rPr lang="en-US" sz="2000" i="0" dirty="0"/>
              <a:t> </a:t>
            </a:r>
            <a:r>
              <a:rPr lang="en-US" sz="2000" i="0" dirty="0" err="1"/>
              <a:t>favoriser</a:t>
            </a:r>
            <a:r>
              <a:rPr lang="en-US" sz="2000" i="0" dirty="0"/>
              <a:t> la </a:t>
            </a:r>
            <a:r>
              <a:rPr lang="en-US" sz="2000" b="1" i="0" dirty="0"/>
              <a:t>collaboration entre </a:t>
            </a:r>
            <a:r>
              <a:rPr lang="en-US" sz="2000" b="1" i="0" dirty="0" err="1"/>
              <a:t>Gouvernements</a:t>
            </a:r>
            <a:r>
              <a:rPr lang="en-US" sz="2000" b="1" i="0" dirty="0"/>
              <a:t> </a:t>
            </a:r>
            <a:r>
              <a:rPr lang="en-US" sz="2000" b="1" i="0" dirty="0" err="1"/>
              <a:t>Locaux</a:t>
            </a:r>
            <a:r>
              <a:rPr lang="en-US" sz="2000" b="1" i="0" dirty="0"/>
              <a:t> </a:t>
            </a:r>
          </a:p>
          <a:p>
            <a:pPr marL="0" indent="0" algn="ctr">
              <a:buNone/>
            </a:pPr>
            <a:r>
              <a:rPr lang="en-US" sz="2000" b="1" i="0" dirty="0"/>
              <a:t>et</a:t>
            </a:r>
          </a:p>
          <a:p>
            <a:pPr marL="0" indent="0" algn="ctr">
              <a:buNone/>
            </a:pPr>
            <a:r>
              <a:rPr lang="en-US" sz="2000" b="1" i="0" dirty="0"/>
              <a:t>Société Civile</a:t>
            </a:r>
          </a:p>
          <a:p>
            <a:pPr marL="0" indent="0" algn="ctr">
              <a:buNone/>
            </a:pPr>
            <a:r>
              <a:rPr lang="en-US" sz="2000" b="1" i="0" dirty="0">
                <a:solidFill>
                  <a:srgbClr val="FF0000"/>
                </a:solidFill>
              </a:rPr>
              <a:t>-----------------</a:t>
            </a:r>
          </a:p>
          <a:p>
            <a:pPr marL="0" indent="0" algn="ctr">
              <a:buNone/>
            </a:pPr>
            <a:r>
              <a:rPr lang="en-US" sz="1800" i="0" dirty="0" err="1"/>
              <a:t>D’ailleurs</a:t>
            </a:r>
            <a:r>
              <a:rPr lang="en-US" sz="1800" i="0" dirty="0"/>
              <a:t> </a:t>
            </a:r>
            <a:r>
              <a:rPr lang="en-US" sz="1800" i="0" dirty="0" err="1"/>
              <a:t>l’objet</a:t>
            </a:r>
            <a:r>
              <a:rPr lang="en-US" sz="1800" i="0" dirty="0"/>
              <a:t> des deux Communications de </a:t>
            </a:r>
            <a:r>
              <a:rPr lang="en-US" sz="1800" i="0" dirty="0" err="1"/>
              <a:t>l’UE</a:t>
            </a:r>
            <a:r>
              <a:rPr lang="en-US" sz="1800" i="0" dirty="0"/>
              <a:t>: </a:t>
            </a:r>
          </a:p>
          <a:p>
            <a:pPr marL="0" indent="0" algn="ctr">
              <a:buNone/>
            </a:pPr>
            <a:r>
              <a:rPr lang="en-US" sz="1800" i="0" dirty="0"/>
              <a:t>COM(2012)492 sur les OSC et COM (2013)280 sur les AL</a:t>
            </a:r>
          </a:p>
          <a:p>
            <a:pPr marL="0" indent="0">
              <a:buNone/>
            </a:pPr>
            <a:endParaRPr lang="en-US" sz="1800" b="1" i="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-----------------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Conseil / </a:t>
            </a:r>
            <a:r>
              <a:rPr lang="en-US" sz="2000" b="1" dirty="0" err="1">
                <a:solidFill>
                  <a:srgbClr val="FF0000"/>
                </a:solidFill>
              </a:rPr>
              <a:t>Astuce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pouver</a:t>
            </a:r>
            <a:r>
              <a:rPr lang="en-US" sz="1800" dirty="0"/>
              <a:t> </a:t>
            </a:r>
            <a:r>
              <a:rPr lang="en-US" sz="1800" dirty="0" err="1"/>
              <a:t>inclure</a:t>
            </a:r>
            <a:r>
              <a:rPr lang="en-US" sz="1800" dirty="0"/>
              <a:t> les AL </a:t>
            </a:r>
            <a:r>
              <a:rPr lang="en-US" sz="1800" dirty="0" err="1"/>
              <a:t>en</a:t>
            </a:r>
            <a:r>
              <a:rPr lang="en-US" sz="1800" dirty="0"/>
              <a:t> tant que co-</a:t>
            </a:r>
            <a:r>
              <a:rPr lang="en-US" sz="1800" dirty="0" err="1"/>
              <a:t>bénéficiaires</a:t>
            </a:r>
            <a:r>
              <a:rPr lang="en-US" sz="1800" dirty="0"/>
              <a:t> des </a:t>
            </a:r>
            <a:r>
              <a:rPr lang="en-US" sz="1800" b="1" dirty="0"/>
              <a:t>Appels </a:t>
            </a:r>
            <a:r>
              <a:rPr lang="en-US" sz="1800" b="1" dirty="0" err="1"/>
              <a:t>à</a:t>
            </a:r>
            <a:r>
              <a:rPr lang="en-US" sz="1800" b="1" dirty="0"/>
              <a:t> </a:t>
            </a:r>
            <a:r>
              <a:rPr lang="en-US" sz="1800" b="1" dirty="0" err="1"/>
              <a:t>Projets</a:t>
            </a:r>
            <a:r>
              <a:rPr lang="en-US" sz="1800" b="1" dirty="0"/>
              <a:t> des OSC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 err="1"/>
              <a:t>ou</a:t>
            </a:r>
            <a:r>
              <a:rPr lang="en-US" sz="1800" dirty="0"/>
              <a:t> les </a:t>
            </a:r>
            <a:r>
              <a:rPr lang="en-US" sz="1800" dirty="0" err="1"/>
              <a:t>inclure</a:t>
            </a:r>
            <a:r>
              <a:rPr lang="en-US" sz="1800" dirty="0"/>
              <a:t> dans les </a:t>
            </a:r>
            <a:r>
              <a:rPr lang="en-US" sz="1800" dirty="0" err="1"/>
              <a:t>critères</a:t>
            </a:r>
            <a:r>
              <a:rPr lang="en-US" sz="1800" dirty="0"/>
              <a:t> </a:t>
            </a:r>
            <a:r>
              <a:rPr lang="en-US" sz="1800" dirty="0" err="1"/>
              <a:t>obligatoires</a:t>
            </a:r>
            <a:r>
              <a:rPr lang="en-US" sz="1800" dirty="0"/>
              <a:t> </a:t>
            </a:r>
            <a:r>
              <a:rPr lang="en-US" sz="1800" dirty="0" err="1"/>
              <a:t>afin</a:t>
            </a:r>
            <a:r>
              <a:rPr lang="en-US" sz="1800" dirty="0"/>
              <a:t> </a:t>
            </a:r>
            <a:r>
              <a:rPr lang="en-US" sz="1800" dirty="0" err="1"/>
              <a:t>qu’ils</a:t>
            </a:r>
            <a:r>
              <a:rPr lang="en-US" sz="1800" dirty="0"/>
              <a:t> </a:t>
            </a:r>
            <a:r>
              <a:rPr lang="en-US" sz="1800" dirty="0" err="1"/>
              <a:t>soient</a:t>
            </a:r>
            <a:r>
              <a:rPr lang="en-US" sz="1800" dirty="0"/>
              <a:t> pris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compte</a:t>
            </a:r>
            <a:r>
              <a:rPr lang="en-US" sz="1800" dirty="0"/>
              <a:t> dans la </a:t>
            </a:r>
            <a:r>
              <a:rPr lang="en-US" sz="1800" dirty="0" err="1"/>
              <a:t>demande</a:t>
            </a:r>
            <a:r>
              <a:rPr lang="en-US" sz="1800" dirty="0"/>
              <a:t> de fonds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l’UE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30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A39B-E137-B8AC-8E04-18DCA2D7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F265-4C9C-3FCD-6C7E-9630195B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DD534035-969E-F05B-F5C3-04D5721C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09114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90DC70-B20F-7216-66C5-57375D6255DA}"/>
              </a:ext>
            </a:extLst>
          </p:cNvPr>
          <p:cNvSpPr txBox="1">
            <a:spLocks/>
          </p:cNvSpPr>
          <p:nvPr/>
        </p:nvSpPr>
        <p:spPr bwMode="auto">
          <a:xfrm>
            <a:off x="17443" y="2477802"/>
            <a:ext cx="9109114" cy="2391357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i="0" kern="0"/>
              <a:t>Etablir un mécanisme pour un </a:t>
            </a:r>
          </a:p>
          <a:p>
            <a:pPr marL="0" indent="0" algn="ctr">
              <a:buFontTx/>
              <a:buNone/>
            </a:pPr>
            <a:r>
              <a:rPr lang="en-US" b="1" i="0" kern="0"/>
              <a:t>DIALOGUE plus STRUCTURE avec l’(es) Association(s) Nationale(s) des gouvernements locaux</a:t>
            </a:r>
            <a:r>
              <a:rPr lang="en-US" i="0" kern="0"/>
              <a:t> afin d’</a:t>
            </a:r>
            <a:r>
              <a:rPr lang="fr-FR" i="0" kern="0"/>
              <a:t>instaurer la confiance, la compréhension et la collaboration à long terme</a:t>
            </a:r>
            <a:endParaRPr lang="en-US" i="0" kern="0"/>
          </a:p>
        </p:txBody>
      </p:sp>
    </p:spTree>
    <p:extLst>
      <p:ext uri="{BB962C8B-B14F-4D97-AF65-F5344CB8AC3E}">
        <p14:creationId xmlns:p14="http://schemas.microsoft.com/office/powerpoint/2010/main" val="6482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97E38-8CE7-B944-A45F-90B2448BC488}"/>
              </a:ext>
            </a:extLst>
          </p:cNvPr>
          <p:cNvSpPr txBox="1"/>
          <p:nvPr/>
        </p:nvSpPr>
        <p:spPr>
          <a:xfrm>
            <a:off x="251520" y="148478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/>
              <a:t>Si </a:t>
            </a:r>
            <a:r>
              <a:rPr lang="en-US" sz="2800" kern="0" dirty="0" err="1"/>
              <a:t>votre</a:t>
            </a:r>
            <a:r>
              <a:rPr lang="en-US" sz="2800" kern="0" dirty="0"/>
              <a:t> MIP </a:t>
            </a:r>
            <a:r>
              <a:rPr lang="en-US" sz="2800" kern="0" dirty="0" err="1"/>
              <a:t>n’a</a:t>
            </a:r>
            <a:r>
              <a:rPr lang="en-US" sz="2800" kern="0" dirty="0"/>
              <a:t> pas encore </a:t>
            </a:r>
            <a:r>
              <a:rPr lang="en-US" sz="2800" kern="0" dirty="0" err="1"/>
              <a:t>intégré</a:t>
            </a:r>
            <a:r>
              <a:rPr lang="en-US" sz="2800" kern="0" dirty="0"/>
              <a:t> les AL,</a:t>
            </a:r>
            <a:endParaRPr lang="en-US" sz="2800" b="1" kern="0" dirty="0"/>
          </a:p>
          <a:p>
            <a:r>
              <a:rPr lang="en-US" sz="2800" b="1" kern="0" dirty="0" err="1"/>
              <a:t>vous</a:t>
            </a:r>
            <a:r>
              <a:rPr lang="en-US" sz="2800" b="1" kern="0" dirty="0"/>
              <a:t> </a:t>
            </a:r>
            <a:r>
              <a:rPr lang="en-US" sz="2800" b="1" kern="0" dirty="0" err="1"/>
              <a:t>pouvez</a:t>
            </a:r>
            <a:r>
              <a:rPr lang="en-US" sz="2800" b="1" kern="0" dirty="0"/>
              <a:t> </a:t>
            </a:r>
            <a:r>
              <a:rPr lang="en-US" sz="2800" b="1" kern="0" dirty="0" err="1"/>
              <a:t>toujours</a:t>
            </a:r>
            <a:r>
              <a:rPr lang="en-US" sz="2800" b="1" kern="0" dirty="0"/>
              <a:t> le faire </a:t>
            </a:r>
            <a:r>
              <a:rPr lang="en-US" sz="2800" b="1" kern="0" dirty="0" err="1"/>
              <a:t>lors</a:t>
            </a:r>
            <a:r>
              <a:rPr lang="en-US" sz="2800" b="1" kern="0" dirty="0"/>
              <a:t> de la phase de mise </a:t>
            </a:r>
            <a:r>
              <a:rPr lang="en-US" sz="2800" b="1" kern="0" dirty="0" err="1"/>
              <a:t>en</a:t>
            </a:r>
            <a:r>
              <a:rPr lang="en-US" sz="2800" b="1" kern="0" dirty="0"/>
              <a:t> oeuvre…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72093E-48C6-7340-A551-38EC94E60286}"/>
              </a:ext>
            </a:extLst>
          </p:cNvPr>
          <p:cNvSpPr txBox="1">
            <a:spLocks/>
          </p:cNvSpPr>
          <p:nvPr/>
        </p:nvSpPr>
        <p:spPr>
          <a:xfrm>
            <a:off x="4860032" y="1339850"/>
            <a:ext cx="4142356" cy="93662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FR" kern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6D510-9B09-1D42-85E8-C868534E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90888"/>
            <a:ext cx="6858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2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6511" y="1938754"/>
            <a:ext cx="59669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</a:t>
            </a:r>
            <a:r>
              <a:rPr lang="en-GB" sz="2000" dirty="0"/>
              <a:t> </a:t>
            </a:r>
            <a:r>
              <a:rPr lang="fr-FR" sz="2000" dirty="0"/>
              <a:t>Permettez aux AL de </a:t>
            </a:r>
            <a:r>
              <a:rPr lang="fr-FR" sz="2000" b="1" dirty="0"/>
              <a:t>sortir d’un rôle de « gestionnaire » </a:t>
            </a:r>
            <a:r>
              <a:rPr lang="fr-FR" sz="2000" dirty="0"/>
              <a:t>pour devenir des acteurs du développement de leur territoire.</a:t>
            </a:r>
            <a:endParaRPr lang="en-GB" sz="2000" dirty="0"/>
          </a:p>
          <a:p>
            <a:endParaRPr lang="en-GB" altLang="en-US" sz="2000" dirty="0"/>
          </a:p>
          <a:p>
            <a:r>
              <a:rPr lang="en-GB" altLang="en-US" sz="2000" b="1" dirty="0">
                <a:solidFill>
                  <a:srgbClr val="FF0000"/>
                </a:solidFill>
              </a:rPr>
              <a:t>2. </a:t>
            </a:r>
            <a:r>
              <a:rPr lang="en-GB" altLang="en-US" sz="2000" b="1" dirty="0" err="1"/>
              <a:t>Favorisez</a:t>
            </a:r>
            <a:r>
              <a:rPr lang="en-GB" altLang="en-US" sz="2000" b="1" dirty="0"/>
              <a:t> la concertation </a:t>
            </a:r>
            <a:r>
              <a:rPr lang="en-GB" altLang="en-US" sz="2000" dirty="0"/>
              <a:t>et </a:t>
            </a:r>
            <a:r>
              <a:rPr lang="en-GB" altLang="en-US" sz="2000" dirty="0" err="1"/>
              <a:t>appuyez</a:t>
            </a:r>
            <a:r>
              <a:rPr lang="en-GB" altLang="en-US" sz="2000" dirty="0"/>
              <a:t> les cadres </a:t>
            </a:r>
            <a:r>
              <a:rPr lang="en-GB" altLang="en-US" sz="2000" dirty="0" err="1"/>
              <a:t>existants</a:t>
            </a:r>
            <a:r>
              <a:rPr lang="en-GB" altLang="en-US" sz="2000" dirty="0"/>
              <a:t> pour </a:t>
            </a:r>
            <a:r>
              <a:rPr lang="en-GB" altLang="en-US" sz="2000" dirty="0" err="1"/>
              <a:t>une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meilleure</a:t>
            </a:r>
            <a:r>
              <a:rPr lang="en-GB" altLang="en-US" sz="2000" dirty="0"/>
              <a:t> articulation des </a:t>
            </a:r>
            <a:r>
              <a:rPr lang="en-GB" altLang="en-US" sz="2000" dirty="0" err="1"/>
              <a:t>acteurs</a:t>
            </a:r>
            <a:r>
              <a:rPr lang="en-GB" altLang="en-US" sz="2000" dirty="0"/>
              <a:t> et des </a:t>
            </a:r>
            <a:r>
              <a:rPr lang="en-GB" altLang="en-US" sz="2000" dirty="0" err="1"/>
              <a:t>échelles</a:t>
            </a:r>
            <a:r>
              <a:rPr lang="en-GB" altLang="en-US" sz="2000" dirty="0"/>
              <a:t> au </a:t>
            </a:r>
            <a:r>
              <a:rPr lang="en-GB" altLang="en-US" sz="2000" dirty="0" err="1"/>
              <a:t>niveau</a:t>
            </a:r>
            <a:r>
              <a:rPr lang="en-GB" altLang="en-US" sz="2000" dirty="0"/>
              <a:t> du </a:t>
            </a:r>
            <a:r>
              <a:rPr lang="en-GB" altLang="en-US" sz="2000" dirty="0" err="1"/>
              <a:t>territoire</a:t>
            </a:r>
            <a:r>
              <a:rPr lang="en-GB" sz="2000" dirty="0">
                <a:effectLst/>
                <a:ea typeface="Verdana" panose="020B0604030504040204" pitchFamily="34" charset="0"/>
              </a:rPr>
              <a:t>.</a:t>
            </a:r>
          </a:p>
          <a:p>
            <a:endParaRPr lang="en-GB" altLang="en-US" sz="2000" dirty="0">
              <a:ea typeface="Verdana" panose="020B0604030504040204" pitchFamily="34" charset="0"/>
            </a:endParaRPr>
          </a:p>
          <a:p>
            <a:r>
              <a:rPr lang="en-GB" altLang="en-US" sz="2000" b="1" dirty="0">
                <a:solidFill>
                  <a:srgbClr val="FF0000"/>
                </a:solidFill>
              </a:rPr>
              <a:t>3. </a:t>
            </a:r>
            <a:r>
              <a:rPr lang="en-GB" altLang="en-US" sz="2000" dirty="0"/>
              <a:t>P</a:t>
            </a:r>
            <a:r>
              <a:rPr lang="fr-FR" altLang="en-US" sz="2000" dirty="0"/>
              <a:t>référez toujours l’appui aux institutions et aux systèmes existants - même s'ils sont faibles ou imparfaits, en</a:t>
            </a:r>
            <a:r>
              <a:rPr lang="fr-FR" altLang="en-US" sz="2000" b="1" dirty="0"/>
              <a:t> évitant les doubles emplois et les incohérences </a:t>
            </a:r>
            <a:r>
              <a:rPr lang="fr-FR" altLang="en-US" sz="2000" dirty="0"/>
              <a:t>avec les politiques en vigueur.</a:t>
            </a:r>
          </a:p>
          <a:p>
            <a:endParaRPr lang="en-GB" altLang="en-US" sz="2000" dirty="0">
              <a:ea typeface="Verdana" panose="020B0604030504040204" pitchFamily="34" charset="0"/>
            </a:endParaRPr>
          </a:p>
          <a:p>
            <a:endParaRPr lang="en-GB" alt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677389-05BC-DE48-B979-D6BBC22FD72E}"/>
              </a:ext>
            </a:extLst>
          </p:cNvPr>
          <p:cNvSpPr txBox="1">
            <a:spLocks/>
          </p:cNvSpPr>
          <p:nvPr/>
        </p:nvSpPr>
        <p:spPr bwMode="auto">
          <a:xfrm>
            <a:off x="172595" y="1340768"/>
            <a:ext cx="8966324" cy="7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BE" sz="2400" b="1" dirty="0"/>
              <a:t> L’</a:t>
            </a:r>
            <a:r>
              <a:rPr lang="fr-BE" sz="2800" b="1" dirty="0">
                <a:solidFill>
                  <a:srgbClr val="00B050"/>
                </a:solidFill>
                <a:latin typeface="Cooper Black" panose="0208090404030B020404" pitchFamily="18" charset="77"/>
              </a:rPr>
              <a:t>A</a:t>
            </a:r>
            <a:r>
              <a:rPr lang="fr-BE" sz="2800" b="1" dirty="0">
                <a:solidFill>
                  <a:srgbClr val="7030A0"/>
                </a:solidFill>
                <a:latin typeface="Cooper Black" panose="0208090404030B020404" pitchFamily="18" charset="77"/>
              </a:rPr>
              <a:t>R</a:t>
            </a:r>
            <a:r>
              <a:rPr lang="fr-BE" sz="2800" b="1" dirty="0">
                <a:solidFill>
                  <a:srgbClr val="FFC000"/>
                </a:solidFill>
                <a:latin typeface="Cooper Black" panose="0208090404030B020404" pitchFamily="18" charset="77"/>
              </a:rPr>
              <a:t>T </a:t>
            </a:r>
            <a:r>
              <a:rPr lang="fr-BE" sz="2800" b="1" dirty="0"/>
              <a:t>de l’ATDL : </a:t>
            </a:r>
            <a:r>
              <a:rPr lang="fr-BE" sz="2800" b="1" dirty="0">
                <a:solidFill>
                  <a:srgbClr val="FF0000"/>
                </a:solidFill>
              </a:rPr>
              <a:t>10</a:t>
            </a:r>
            <a:r>
              <a:rPr lang="fr-BE" sz="2800" b="1" dirty="0"/>
              <a:t> </a:t>
            </a:r>
            <a:r>
              <a:rPr lang="fr-BE" sz="2400" b="1" dirty="0"/>
              <a:t>conseils</a:t>
            </a:r>
          </a:p>
        </p:txBody>
      </p:sp>
      <p:pic>
        <p:nvPicPr>
          <p:cNvPr id="12" name="Picture 8" descr="Think Outside the Box: Create Memorable Explainer Videos">
            <a:extLst>
              <a:ext uri="{FF2B5EF4-FFF2-40B4-BE49-F238E27FC236}">
                <a16:creationId xmlns:a16="http://schemas.microsoft.com/office/drawing/2014/main" id="{BB4C0227-0D7A-8C46-8962-0974741E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4" y="2302678"/>
            <a:ext cx="2760380" cy="35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1F6-7684-884B-A35D-953F20FF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8560" y="2204243"/>
            <a:ext cx="5544616" cy="4033069"/>
          </a:xfrm>
        </p:spPr>
        <p:txBody>
          <a:bodyPr/>
          <a:lstStyle/>
          <a:p>
            <a:pPr lvl="1">
              <a:defRPr/>
            </a:pPr>
            <a:r>
              <a:rPr lang="en-GB" altLang="en-US" b="0"/>
              <a:t>Etat/</a:t>
            </a:r>
            <a:r>
              <a:rPr lang="en-GB" altLang="en-US" b="0" err="1"/>
              <a:t>gouvernement</a:t>
            </a:r>
            <a:r>
              <a:rPr lang="en-GB" altLang="en-US" b="0"/>
              <a:t> </a:t>
            </a:r>
            <a:r>
              <a:rPr lang="en-GB" altLang="en-US" b="0" err="1"/>
              <a:t>centralisé</a:t>
            </a:r>
            <a:endParaRPr lang="en-GB" altLang="en-US" b="0"/>
          </a:p>
          <a:p>
            <a:pPr lvl="1">
              <a:defRPr/>
            </a:pPr>
            <a:endParaRPr lang="en-GB" altLang="en-US" sz="300" b="0"/>
          </a:p>
          <a:p>
            <a:pPr lvl="1">
              <a:defRPr/>
            </a:pPr>
            <a:r>
              <a:rPr lang="en-GB" altLang="en-US" b="0"/>
              <a:t>Localisation des politiques </a:t>
            </a:r>
            <a:r>
              <a:rPr lang="en-GB" altLang="en-US" b="0" err="1"/>
              <a:t>sectorielles</a:t>
            </a:r>
            <a:r>
              <a:rPr lang="en-GB" altLang="en-US" b="0"/>
              <a:t> </a:t>
            </a:r>
            <a:r>
              <a:rPr lang="en-GB" altLang="en-US" b="0" err="1"/>
              <a:t>nationales</a:t>
            </a:r>
            <a:endParaRPr lang="en-GB" altLang="en-US" b="0"/>
          </a:p>
          <a:p>
            <a:pPr lvl="1">
              <a:defRPr/>
            </a:pPr>
            <a:endParaRPr lang="en-GB" altLang="en-US" sz="300" b="0"/>
          </a:p>
          <a:p>
            <a:pPr lvl="1">
              <a:defRPr/>
            </a:pPr>
            <a:r>
              <a:rPr lang="en-GB" altLang="en-US" b="0" err="1"/>
              <a:t>Priorités</a:t>
            </a:r>
            <a:r>
              <a:rPr lang="en-GB" altLang="en-US" b="0"/>
              <a:t> </a:t>
            </a:r>
            <a:r>
              <a:rPr lang="en-GB" altLang="en-US" b="0" err="1"/>
              <a:t>décidées</a:t>
            </a:r>
            <a:r>
              <a:rPr lang="en-GB" altLang="en-US" b="0"/>
              <a:t> au </a:t>
            </a:r>
            <a:r>
              <a:rPr lang="en-GB" altLang="en-US" b="0" err="1"/>
              <a:t>niveau</a:t>
            </a:r>
            <a:r>
              <a:rPr lang="en-GB" altLang="en-US" b="0"/>
              <a:t> central</a:t>
            </a:r>
          </a:p>
          <a:p>
            <a:pPr lvl="1">
              <a:defRPr/>
            </a:pPr>
            <a:endParaRPr lang="en-GB" altLang="en-US" sz="200" b="0"/>
          </a:p>
          <a:p>
            <a:pPr lvl="1">
              <a:defRPr/>
            </a:pPr>
            <a:r>
              <a:rPr lang="en-GB" altLang="en-US" b="0" err="1"/>
              <a:t>Réticence</a:t>
            </a:r>
            <a:r>
              <a:rPr lang="en-GB" altLang="en-US" b="0"/>
              <a:t> aux initiatives locales</a:t>
            </a:r>
          </a:p>
          <a:p>
            <a:pPr marL="457200" lvl="1" indent="0">
              <a:buNone/>
              <a:defRPr/>
            </a:pPr>
            <a:endParaRPr lang="en-GB" altLang="en-US" sz="100" b="0"/>
          </a:p>
          <a:p>
            <a:pPr lvl="1">
              <a:defRPr/>
            </a:pPr>
            <a:r>
              <a:rPr lang="fr-FR" altLang="en-US" b="0"/>
              <a:t>Réforme de décentralisation « cosmétique »</a:t>
            </a:r>
            <a:endParaRPr lang="en-GB" altLang="en-US" b="0"/>
          </a:p>
          <a:p>
            <a:pPr lvl="1">
              <a:defRPr/>
            </a:pPr>
            <a:endParaRPr lang="en-GB" altLang="en-US" sz="400" b="0"/>
          </a:p>
          <a:p>
            <a:pPr lvl="1">
              <a:defRPr/>
            </a:pPr>
            <a:r>
              <a:rPr lang="en-GB" altLang="en-US" b="0" err="1"/>
              <a:t>Dépendance</a:t>
            </a:r>
            <a:r>
              <a:rPr lang="en-GB" altLang="en-US" b="0"/>
              <a:t> aux </a:t>
            </a:r>
            <a:r>
              <a:rPr lang="en-GB" altLang="en-US" b="0" err="1"/>
              <a:t>transferts</a:t>
            </a:r>
            <a:r>
              <a:rPr lang="en-GB" altLang="en-US" b="0"/>
              <a:t> financiers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>
          <a:xfrm>
            <a:off x="323528" y="134076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en-US" sz="2000" b="1">
                <a:solidFill>
                  <a:srgbClr val="FF0000"/>
                </a:solidFill>
              </a:rPr>
              <a:t>SCENARIO 3</a:t>
            </a:r>
          </a:p>
          <a:p>
            <a:pPr eaLnBrk="1" hangingPunct="1"/>
            <a:r>
              <a:rPr lang="fr-FR" altLang="en-US" sz="2400" b="1">
                <a:solidFill>
                  <a:srgbClr val="FF0000"/>
                </a:solidFill>
              </a:rPr>
              <a:t>Décentralisation bloquée ou symbolique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1028" name="Picture 4" descr="Wildlife,Puma,Silhouette PNG Clipart - Royalty Free SVG / PNG">
            <a:extLst>
              <a:ext uri="{FF2B5EF4-FFF2-40B4-BE49-F238E27FC236}">
                <a16:creationId xmlns:a16="http://schemas.microsoft.com/office/drawing/2014/main" id="{EB4CD7D1-0FF2-5F49-8C55-6AC468D5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64" y="2203515"/>
            <a:ext cx="3819741" cy="38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8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4" y="1543662"/>
            <a:ext cx="4638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4.</a:t>
            </a:r>
            <a:r>
              <a:rPr lang="en-US" sz="1600" b="1" dirty="0"/>
              <a:t> </a:t>
            </a:r>
            <a:r>
              <a:rPr lang="en-US" sz="2000" dirty="0"/>
              <a:t> </a:t>
            </a:r>
            <a:r>
              <a:rPr lang="en-US" sz="2000" dirty="0" err="1"/>
              <a:t>Cadrez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appui</a:t>
            </a:r>
            <a:r>
              <a:rPr lang="en-US" sz="2000" dirty="0"/>
              <a:t> sur la base des</a:t>
            </a:r>
            <a:r>
              <a:rPr lang="en-US" sz="2000" b="1" dirty="0"/>
              <a:t> </a:t>
            </a:r>
            <a:r>
              <a:rPr lang="en-US" sz="2000" b="1" dirty="0" err="1"/>
              <a:t>compétences</a:t>
            </a:r>
            <a:r>
              <a:rPr lang="en-US" sz="2000" b="1" dirty="0"/>
              <a:t> </a:t>
            </a:r>
            <a:r>
              <a:rPr lang="en-US" sz="2000" b="1" dirty="0" err="1"/>
              <a:t>légales</a:t>
            </a:r>
            <a:r>
              <a:rPr lang="en-US" sz="2000" b="1" dirty="0"/>
              <a:t> des AL</a:t>
            </a:r>
            <a:r>
              <a:rPr lang="en-US" sz="2000" dirty="0"/>
              <a:t> et </a:t>
            </a:r>
            <a:r>
              <a:rPr lang="en-US" sz="2000" dirty="0" err="1"/>
              <a:t>concentrez-vous</a:t>
            </a:r>
            <a:r>
              <a:rPr lang="en-US" sz="2000" dirty="0"/>
              <a:t> sur les </a:t>
            </a:r>
            <a:r>
              <a:rPr lang="en-US" sz="2000" dirty="0" err="1"/>
              <a:t>priorités</a:t>
            </a:r>
            <a:r>
              <a:rPr lang="en-US" sz="2000" dirty="0"/>
              <a:t> locales.</a:t>
            </a:r>
          </a:p>
          <a:p>
            <a:endParaRPr lang="en-US" sz="1400" dirty="0"/>
          </a:p>
          <a:p>
            <a:r>
              <a:rPr lang="en-US" sz="2000" b="1" dirty="0">
                <a:solidFill>
                  <a:srgbClr val="FF0000"/>
                </a:solidFill>
              </a:rPr>
              <a:t>5.</a:t>
            </a:r>
            <a:r>
              <a:rPr lang="en-US" sz="2000" b="1" dirty="0"/>
              <a:t> </a:t>
            </a:r>
            <a:r>
              <a:rPr lang="fr-FR" sz="2000" dirty="0"/>
              <a:t>Evaluez les contraintes et blocages institutionnels et politiques (diagnostic) et </a:t>
            </a:r>
            <a:r>
              <a:rPr lang="fr-FR" sz="2000" b="1" dirty="0"/>
              <a:t>cessez de vous focaliser sur les seules faiblesses des AL</a:t>
            </a:r>
          </a:p>
          <a:p>
            <a:endParaRPr lang="en-US" sz="1400" dirty="0"/>
          </a:p>
          <a:p>
            <a:r>
              <a:rPr lang="en-US" sz="2000" b="1" dirty="0">
                <a:solidFill>
                  <a:srgbClr val="FF0000"/>
                </a:solidFill>
              </a:rPr>
              <a:t>6.</a:t>
            </a:r>
            <a:r>
              <a:rPr lang="en-US" sz="2000" b="1" dirty="0"/>
              <a:t> </a:t>
            </a:r>
            <a:r>
              <a:rPr lang="en-US" sz="2000" dirty="0" err="1">
                <a:latin typeface="Verdana"/>
                <a:ea typeface="MS PGothic"/>
              </a:rPr>
              <a:t>Changez</a:t>
            </a:r>
            <a:r>
              <a:rPr lang="en-US" sz="2000" dirty="0">
                <a:latin typeface="Verdana"/>
                <a:ea typeface="MS PGothic"/>
              </a:rPr>
              <a:t> de perspective et </a:t>
            </a:r>
            <a:r>
              <a:rPr lang="en-US" sz="2000" dirty="0" err="1">
                <a:latin typeface="Verdana"/>
                <a:ea typeface="MS PGothic"/>
              </a:rPr>
              <a:t>osez</a:t>
            </a:r>
            <a:r>
              <a:rPr lang="en-US" sz="2000" dirty="0">
                <a:latin typeface="Verdana"/>
                <a:ea typeface="MS PGothic"/>
              </a:rPr>
              <a:t> </a:t>
            </a:r>
            <a:r>
              <a:rPr lang="en-US" sz="2000" dirty="0" err="1">
                <a:latin typeface="Verdana"/>
                <a:ea typeface="MS PGothic"/>
              </a:rPr>
              <a:t>expérimenter</a:t>
            </a:r>
            <a:r>
              <a:rPr lang="en-US" sz="2000" dirty="0">
                <a:latin typeface="Verdana"/>
                <a:ea typeface="MS PGothic"/>
              </a:rPr>
              <a:t> de </a:t>
            </a:r>
            <a:r>
              <a:rPr lang="en-US" sz="2000" dirty="0" err="1">
                <a:latin typeface="Verdana"/>
                <a:ea typeface="MS PGothic"/>
              </a:rPr>
              <a:t>nouvelles</a:t>
            </a:r>
            <a:r>
              <a:rPr lang="en-US" sz="2000" dirty="0">
                <a:latin typeface="Verdana"/>
                <a:ea typeface="MS PGothic"/>
              </a:rPr>
              <a:t> </a:t>
            </a:r>
            <a:r>
              <a:rPr lang="en-US" sz="2000" dirty="0" err="1">
                <a:latin typeface="Verdana"/>
                <a:ea typeface="MS PGothic"/>
              </a:rPr>
              <a:t>formules</a:t>
            </a:r>
            <a:r>
              <a:rPr lang="en-US" sz="2000" dirty="0">
                <a:latin typeface="Verdana"/>
                <a:ea typeface="MS PGothic"/>
              </a:rPr>
              <a:t>, </a:t>
            </a:r>
            <a:r>
              <a:rPr lang="en-US" sz="2000" dirty="0" err="1">
                <a:latin typeface="Verdana"/>
                <a:ea typeface="MS PGothic"/>
              </a:rPr>
              <a:t>même</a:t>
            </a:r>
            <a:r>
              <a:rPr lang="en-US" sz="2000" dirty="0">
                <a:latin typeface="Verdana"/>
                <a:ea typeface="MS PGothic"/>
              </a:rPr>
              <a:t> dans des </a:t>
            </a:r>
            <a:r>
              <a:rPr lang="en-US" sz="2000" dirty="0" err="1">
                <a:latin typeface="Verdana"/>
                <a:ea typeface="MS PGothic"/>
              </a:rPr>
              <a:t>contextes</a:t>
            </a:r>
            <a:r>
              <a:rPr lang="en-US" sz="2000" dirty="0">
                <a:latin typeface="Verdana"/>
                <a:ea typeface="MS PGothic"/>
              </a:rPr>
              <a:t>  </a:t>
            </a:r>
            <a:r>
              <a:rPr lang="en-US" sz="2000" dirty="0" err="1">
                <a:latin typeface="Verdana"/>
                <a:ea typeface="MS PGothic"/>
              </a:rPr>
              <a:t>difficiles</a:t>
            </a:r>
            <a:r>
              <a:rPr lang="en-US" sz="2000" dirty="0">
                <a:latin typeface="Verdana"/>
                <a:ea typeface="MS PGothic"/>
              </a:rPr>
              <a:t>, </a:t>
            </a:r>
            <a:r>
              <a:rPr lang="en-US" sz="2000" b="1" dirty="0">
                <a:latin typeface="Verdana"/>
                <a:ea typeface="MS PGothic"/>
              </a:rPr>
              <a:t>par le </a:t>
            </a:r>
            <a:r>
              <a:rPr lang="en-US" sz="2000" b="1" dirty="0" err="1">
                <a:latin typeface="Verdana"/>
                <a:ea typeface="MS PGothic"/>
              </a:rPr>
              <a:t>biais</a:t>
            </a:r>
            <a:r>
              <a:rPr lang="en-US" sz="2000" b="1" dirty="0">
                <a:latin typeface="Verdana"/>
                <a:ea typeface="MS PGothic"/>
              </a:rPr>
              <a:t> de </a:t>
            </a:r>
            <a:r>
              <a:rPr lang="en-US" sz="2000" b="1" dirty="0" err="1">
                <a:latin typeface="Verdana"/>
                <a:ea typeface="MS PGothic"/>
              </a:rPr>
              <a:t>projets</a:t>
            </a:r>
            <a:r>
              <a:rPr lang="en-US" sz="2000" b="1" dirty="0">
                <a:latin typeface="Verdana"/>
                <a:ea typeface="MS PGothic"/>
              </a:rPr>
              <a:t> </a:t>
            </a:r>
            <a:r>
              <a:rPr lang="en-US" sz="2000" b="1" dirty="0" err="1">
                <a:latin typeface="Verdana"/>
                <a:ea typeface="MS PGothic"/>
              </a:rPr>
              <a:t>pilotes</a:t>
            </a:r>
            <a:r>
              <a:rPr lang="en-US" sz="2000" b="1" dirty="0">
                <a:latin typeface="Verdana"/>
                <a:ea typeface="MS PGothic"/>
              </a:rPr>
              <a:t> ATDL</a:t>
            </a:r>
            <a:endParaRPr lang="en-US" sz="2000" b="1" dirty="0"/>
          </a:p>
        </p:txBody>
      </p:sp>
      <p:pic>
        <p:nvPicPr>
          <p:cNvPr id="12" name="Picture 11" descr="A picture containing water, table, blue, sitting&#10;&#10;Description automatically generated">
            <a:extLst>
              <a:ext uri="{FF2B5EF4-FFF2-40B4-BE49-F238E27FC236}">
                <a16:creationId xmlns:a16="http://schemas.microsoft.com/office/drawing/2014/main" id="{C78C544B-3166-6A42-B1AC-363F05D7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4073"/>
            <a:ext cx="4297735" cy="51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775" y="1916832"/>
            <a:ext cx="453707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7.</a:t>
            </a:r>
            <a:r>
              <a:rPr lang="en-US" sz="1600"/>
              <a:t> </a:t>
            </a:r>
            <a:r>
              <a:rPr lang="en-US" sz="1800"/>
              <a:t>Eviter trop de détails et de pré-requis dés le début: un </a:t>
            </a:r>
            <a:r>
              <a:rPr lang="en-US" sz="1800" b="1"/>
              <a:t>diagnostic territorial </a:t>
            </a:r>
            <a:r>
              <a:rPr lang="en-US" sz="1800"/>
              <a:t>peut vous aider pour la formulation.</a:t>
            </a:r>
            <a:endParaRPr lang="en-US" altLang="en-US" sz="1800"/>
          </a:p>
          <a:p>
            <a:endParaRPr lang="en-US" sz="1000"/>
          </a:p>
          <a:p>
            <a:r>
              <a:rPr lang="en-US" sz="1800" b="1">
                <a:solidFill>
                  <a:srgbClr val="FF0000"/>
                </a:solidFill>
              </a:rPr>
              <a:t>8.</a:t>
            </a:r>
            <a:r>
              <a:rPr lang="en-US" sz="1600"/>
              <a:t> </a:t>
            </a:r>
            <a:r>
              <a:rPr lang="en-US" sz="1800"/>
              <a:t>Pensez à renforcer les </a:t>
            </a:r>
            <a:r>
              <a:rPr lang="en-US" sz="1800" b="1"/>
              <a:t>capacités  d’animation des AL</a:t>
            </a:r>
            <a:r>
              <a:rPr lang="en-US" sz="1800"/>
              <a:t> afin qu’ils soient équipés pour orchestrer le développement avec toutes les forces vives du territoire.</a:t>
            </a:r>
          </a:p>
          <a:p>
            <a:endParaRPr lang="en-US" altLang="fr-FR" sz="10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>
                <a:solidFill>
                  <a:srgbClr val="FF0000"/>
                </a:solidFill>
              </a:rPr>
              <a:t>9.</a:t>
            </a:r>
            <a:r>
              <a:rPr lang="en-US" sz="1600"/>
              <a:t> </a:t>
            </a:r>
            <a:r>
              <a:rPr lang="en-GB" sz="1800" b="1">
                <a:ea typeface="Verdana" panose="020B0604030504040204" pitchFamily="34" charset="0"/>
              </a:rPr>
              <a:t>Sortir</a:t>
            </a:r>
            <a:r>
              <a:rPr lang="en-GB" sz="1800" b="1">
                <a:effectLst/>
                <a:ea typeface="Verdana" panose="020B0604030504040204" pitchFamily="34" charset="0"/>
              </a:rPr>
              <a:t> du tête-à-tête avec le gouvernement, </a:t>
            </a:r>
            <a:r>
              <a:rPr lang="en-GB" sz="1800">
                <a:effectLst/>
                <a:ea typeface="Verdana" panose="020B0604030504040204" pitchFamily="34" charset="0"/>
              </a:rPr>
              <a:t>élargir le dialogue à d'autres niveaux.</a:t>
            </a:r>
            <a:endParaRPr lang="fr-FR" sz="1800">
              <a:effectLst/>
              <a:ea typeface="Verdana" panose="020B0604030504040204" pitchFamily="34" charset="0"/>
            </a:endParaRPr>
          </a:p>
          <a:p>
            <a:endParaRPr lang="fr-FR" altLang="en-US"/>
          </a:p>
        </p:txBody>
      </p:sp>
      <p:pic>
        <p:nvPicPr>
          <p:cNvPr id="11" name="Picture 10" descr="A person standing in front of a mirror&#10;&#10;Description automatically generated">
            <a:extLst>
              <a:ext uri="{FF2B5EF4-FFF2-40B4-BE49-F238E27FC236}">
                <a16:creationId xmlns:a16="http://schemas.microsoft.com/office/drawing/2014/main" id="{5A35877D-E91E-9046-9E0E-0379D28B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90" y="2348880"/>
            <a:ext cx="4255390" cy="2915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29F01-8BAF-9F4B-B5CC-AF4C92F914B4}"/>
              </a:ext>
            </a:extLst>
          </p:cNvPr>
          <p:cNvSpPr txBox="1"/>
          <p:nvPr/>
        </p:nvSpPr>
        <p:spPr>
          <a:xfrm>
            <a:off x="206775" y="5867333"/>
            <a:ext cx="8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10.</a:t>
            </a:r>
            <a:r>
              <a:rPr lang="en-US" sz="1600" dirty="0"/>
              <a:t> </a:t>
            </a:r>
            <a:r>
              <a:rPr lang="en-US" sz="1800" b="1" dirty="0" err="1">
                <a:latin typeface="Verdana"/>
                <a:ea typeface="MS PGothic"/>
              </a:rPr>
              <a:t>Croyez</a:t>
            </a:r>
            <a:r>
              <a:rPr lang="en-US" sz="1800" b="1" dirty="0">
                <a:latin typeface="Verdana"/>
                <a:ea typeface="MS PGothic"/>
              </a:rPr>
              <a:t> au potential </a:t>
            </a:r>
            <a:r>
              <a:rPr lang="en-US" sz="1800" dirty="0">
                <a:latin typeface="Verdana"/>
                <a:ea typeface="MS PGothic"/>
              </a:rPr>
              <a:t>de </a:t>
            </a:r>
            <a:r>
              <a:rPr lang="en-US" sz="1800" dirty="0" err="1">
                <a:latin typeface="Verdana"/>
                <a:ea typeface="MS PGothic"/>
              </a:rPr>
              <a:t>développement</a:t>
            </a:r>
            <a:r>
              <a:rPr lang="en-US" sz="1800" dirty="0">
                <a:latin typeface="Verdana"/>
                <a:ea typeface="MS PGothic"/>
              </a:rPr>
              <a:t> des </a:t>
            </a:r>
            <a:r>
              <a:rPr lang="en-US" sz="1800" dirty="0" err="1">
                <a:latin typeface="Verdana"/>
                <a:ea typeface="MS PGothic"/>
              </a:rPr>
              <a:t>territoires</a:t>
            </a:r>
            <a:r>
              <a:rPr lang="en-US" sz="1800" dirty="0">
                <a:latin typeface="Verdana"/>
                <a:ea typeface="MS PGothic"/>
              </a:rPr>
              <a:t>, et </a:t>
            </a:r>
            <a:r>
              <a:rPr lang="en-US" sz="1800" dirty="0" err="1">
                <a:latin typeface="Verdana"/>
                <a:ea typeface="MS PGothic"/>
              </a:rPr>
              <a:t>à</a:t>
            </a:r>
            <a:r>
              <a:rPr lang="en-US" sz="1800" dirty="0">
                <a:latin typeface="Verdana"/>
                <a:ea typeface="MS PGothic"/>
              </a:rPr>
              <a:t> </a:t>
            </a:r>
            <a:r>
              <a:rPr lang="en-US" sz="1800" dirty="0" err="1">
                <a:latin typeface="Verdana"/>
                <a:ea typeface="MS PGothic"/>
              </a:rPr>
              <a:t>l’intelligence</a:t>
            </a:r>
            <a:r>
              <a:rPr lang="en-US" sz="1800" dirty="0">
                <a:latin typeface="Verdana"/>
                <a:ea typeface="MS PGothic"/>
              </a:rPr>
              <a:t> collective </a:t>
            </a:r>
            <a:r>
              <a:rPr lang="en-US" sz="1800" dirty="0" err="1">
                <a:latin typeface="Verdana"/>
                <a:ea typeface="MS PGothic"/>
              </a:rPr>
              <a:t>à</a:t>
            </a:r>
            <a:r>
              <a:rPr lang="en-US" sz="1800" dirty="0">
                <a:latin typeface="Verdana"/>
                <a:ea typeface="MS PGothic"/>
              </a:rPr>
              <a:t> y mobiliser… </a:t>
            </a:r>
            <a:r>
              <a:rPr lang="en-US" sz="1800" dirty="0" err="1">
                <a:latin typeface="Verdana"/>
                <a:ea typeface="MS PGothic"/>
              </a:rPr>
              <a:t>autour</a:t>
            </a:r>
            <a:r>
              <a:rPr lang="en-US" sz="1800" dirty="0">
                <a:latin typeface="Verdana"/>
                <a:ea typeface="MS PGothic"/>
              </a:rPr>
              <a:t> des AL !</a:t>
            </a:r>
            <a:endParaRPr lang="en-US" sz="1800" dirty="0">
              <a:latin typeface="Verdana"/>
              <a:ea typeface="MS PGothic"/>
              <a:cs typeface="MS PGothic"/>
            </a:endParaRPr>
          </a:p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DF51F4-3DC0-124C-B898-239C7FB679A9}"/>
              </a:ext>
            </a:extLst>
          </p:cNvPr>
          <p:cNvSpPr txBox="1">
            <a:spLocks/>
          </p:cNvSpPr>
          <p:nvPr/>
        </p:nvSpPr>
        <p:spPr bwMode="auto">
          <a:xfrm>
            <a:off x="172595" y="1340768"/>
            <a:ext cx="8966324" cy="7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BE" sz="2800" b="1" dirty="0"/>
              <a:t>L’</a:t>
            </a:r>
            <a:r>
              <a:rPr lang="fr-BE" sz="3200" b="1" dirty="0">
                <a:solidFill>
                  <a:srgbClr val="00B050"/>
                </a:solidFill>
                <a:latin typeface="Cooper Black" panose="0208090404030B020404" pitchFamily="18" charset="77"/>
              </a:rPr>
              <a:t>A</a:t>
            </a:r>
            <a:r>
              <a:rPr lang="fr-BE" sz="3200" b="1" dirty="0">
                <a:solidFill>
                  <a:srgbClr val="7030A0"/>
                </a:solidFill>
                <a:latin typeface="Cooper Black" panose="0208090404030B020404" pitchFamily="18" charset="77"/>
              </a:rPr>
              <a:t>R</a:t>
            </a:r>
            <a:r>
              <a:rPr lang="fr-BE" sz="3200" b="1" dirty="0">
                <a:solidFill>
                  <a:srgbClr val="FFC000"/>
                </a:solidFill>
                <a:latin typeface="Cooper Black" panose="0208090404030B020404" pitchFamily="18" charset="77"/>
              </a:rPr>
              <a:t>T</a:t>
            </a:r>
            <a:r>
              <a:rPr lang="fr-BE" sz="2400" b="1" dirty="0">
                <a:solidFill>
                  <a:srgbClr val="FFC000"/>
                </a:solidFill>
                <a:latin typeface="Cooper Black" panose="0208090404030B020404" pitchFamily="18" charset="77"/>
              </a:rPr>
              <a:t> </a:t>
            </a:r>
            <a:r>
              <a:rPr lang="fr-BE" sz="2400" b="1" dirty="0"/>
              <a:t> de l’ATDL : </a:t>
            </a:r>
            <a:r>
              <a:rPr lang="fr-BE" sz="2400" b="1" dirty="0">
                <a:solidFill>
                  <a:srgbClr val="FF0000"/>
                </a:solidFill>
              </a:rPr>
              <a:t>10</a:t>
            </a:r>
            <a:r>
              <a:rPr lang="fr-BE" sz="2400" b="1" dirty="0"/>
              <a:t> conseils</a:t>
            </a:r>
          </a:p>
        </p:txBody>
      </p:sp>
    </p:spTree>
    <p:extLst>
      <p:ext uri="{BB962C8B-B14F-4D97-AF65-F5344CB8AC3E}">
        <p14:creationId xmlns:p14="http://schemas.microsoft.com/office/powerpoint/2010/main" val="1567794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adership and the art of the impossible">
            <a:extLst>
              <a:ext uri="{FF2B5EF4-FFF2-40B4-BE49-F238E27FC236}">
                <a16:creationId xmlns:a16="http://schemas.microsoft.com/office/drawing/2014/main" id="{EDCF2649-3BD7-EF45-A801-E46DC554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1" y="1625671"/>
            <a:ext cx="6434013" cy="36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2F9C0-39E2-E447-B735-A6EC76F1E485}"/>
              </a:ext>
            </a:extLst>
          </p:cNvPr>
          <p:cNvSpPr/>
          <p:nvPr/>
        </p:nvSpPr>
        <p:spPr>
          <a:xfrm>
            <a:off x="1350864" y="551815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MERCI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 bwMode="auto">
          <a:xfrm>
            <a:off x="35496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fr-FR" altLang="en-US" sz="2800" b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SCENARIO 2 </a:t>
            </a:r>
          </a:p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b="1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Contexte</a:t>
            </a:r>
            <a:r>
              <a:rPr lang="en-US" altLang="en-US" sz="2800" b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partiellement</a:t>
            </a:r>
            <a:r>
              <a:rPr lang="en-US" altLang="en-US" sz="2800" b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favorable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15CE2-6C8C-CB46-BD1E-336193E3D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492375"/>
            <a:ext cx="4536504" cy="403296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900" i="0" dirty="0"/>
              <a:t>Reconnaissance « </a:t>
            </a:r>
            <a:r>
              <a:rPr lang="en-GB" altLang="en-US" sz="2900" i="0" dirty="0" err="1"/>
              <a:t>formelle</a:t>
            </a:r>
            <a:r>
              <a:rPr lang="en-GB" altLang="en-US" sz="2900" i="0" dirty="0"/>
              <a:t> » du role </a:t>
            </a:r>
            <a:r>
              <a:rPr lang="fr-FR" sz="2900" i="0" dirty="0"/>
              <a:t>développementaliste des AL</a:t>
            </a:r>
          </a:p>
          <a:p>
            <a:pPr marL="0" indent="0">
              <a:lnSpc>
                <a:spcPct val="90000"/>
              </a:lnSpc>
              <a:buClr>
                <a:srgbClr val="0F5494"/>
              </a:buClr>
              <a:buNone/>
            </a:pP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900" i="0" dirty="0" err="1"/>
              <a:t>Quelques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exemples</a:t>
            </a:r>
            <a:r>
              <a:rPr lang="en-GB" altLang="en-US" sz="2900" i="0" dirty="0"/>
              <a:t> de </a:t>
            </a:r>
            <a:r>
              <a:rPr lang="en-GB" altLang="en-US" sz="2900" i="0" dirty="0" err="1"/>
              <a:t>projets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pilotes</a:t>
            </a:r>
            <a:r>
              <a:rPr lang="en-GB" altLang="en-US" sz="2900" i="0" dirty="0"/>
              <a:t> dans des zones </a:t>
            </a:r>
            <a:r>
              <a:rPr lang="en-GB" altLang="en-US" sz="2900" i="0" dirty="0" err="1"/>
              <a:t>géographiques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ou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administratives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spécifiques</a:t>
            </a: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900" i="0" dirty="0" err="1"/>
              <a:t>Progrès</a:t>
            </a:r>
            <a:r>
              <a:rPr lang="en-GB" altLang="en-US" sz="2900" i="0" dirty="0"/>
              <a:t> dans les </a:t>
            </a:r>
            <a:r>
              <a:rPr lang="en-GB" altLang="en-US" sz="2900" i="0" dirty="0" err="1"/>
              <a:t>réforme</a:t>
            </a:r>
            <a:r>
              <a:rPr lang="en-GB" altLang="en-US" sz="2900" i="0" dirty="0"/>
              <a:t> de </a:t>
            </a:r>
            <a:r>
              <a:rPr lang="en-GB" altLang="en-US" sz="2900" i="0" dirty="0" err="1"/>
              <a:t>décentralisation</a:t>
            </a: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900" i="0" dirty="0"/>
              <a:t>AL </a:t>
            </a:r>
            <a:r>
              <a:rPr lang="fr-FR" altLang="en-US" sz="2900" i="0" dirty="0"/>
              <a:t>se donnant les moyens d'agir</a:t>
            </a: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9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900" i="0" dirty="0"/>
              <a:t>Relative </a:t>
            </a:r>
            <a:r>
              <a:rPr lang="en-GB" altLang="en-US" sz="2900" i="0" dirty="0" err="1"/>
              <a:t>autonomie</a:t>
            </a:r>
            <a:r>
              <a:rPr lang="en-GB" altLang="en-US" sz="2900" i="0" dirty="0"/>
              <a:t> </a:t>
            </a:r>
            <a:r>
              <a:rPr lang="en-GB" altLang="en-US" sz="2900" i="0" dirty="0" err="1"/>
              <a:t>fiscale</a:t>
            </a:r>
            <a:endParaRPr lang="en-GB" altLang="en-US" sz="2900" i="0" dirty="0"/>
          </a:p>
          <a:p>
            <a:pPr marL="628650" lvl="1" indent="-171450">
              <a:lnSpc>
                <a:spcPct val="90000"/>
              </a:lnSpc>
              <a:buFont typeface="Arial"/>
              <a:buChar char="•"/>
            </a:pPr>
            <a:endParaRPr lang="en-GB" sz="1500" b="1" dirty="0"/>
          </a:p>
        </p:txBody>
      </p:sp>
      <p:pic>
        <p:nvPicPr>
          <p:cNvPr id="2050" name="Picture 2" descr="Services — Snappy Paws">
            <a:extLst>
              <a:ext uri="{FF2B5EF4-FFF2-40B4-BE49-F238E27FC236}">
                <a16:creationId xmlns:a16="http://schemas.microsoft.com/office/drawing/2014/main" id="{A66C7811-3F72-8249-8300-258A50D7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705210"/>
            <a:ext cx="3682752" cy="28299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083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>
          <a:xfrm>
            <a:off x="734888" y="112474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fr-FR" altLang="en-US" sz="2400" b="1">
                <a:solidFill>
                  <a:srgbClr val="00B050"/>
                </a:solidFill>
              </a:rPr>
              <a:t>SCENARIO 1</a:t>
            </a:r>
          </a:p>
          <a:p>
            <a:pPr algn="r" eaLnBrk="1" hangingPunct="1"/>
            <a:r>
              <a:rPr lang="en-US" altLang="en-US" sz="2400" b="1" err="1">
                <a:solidFill>
                  <a:srgbClr val="00B050"/>
                </a:solidFill>
              </a:rPr>
              <a:t>Contexte</a:t>
            </a:r>
            <a:r>
              <a:rPr lang="en-US" altLang="en-US" sz="2400" b="1">
                <a:solidFill>
                  <a:srgbClr val="00B050"/>
                </a:solidFill>
              </a:rPr>
              <a:t> favorable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15CE2-6C8C-CB46-BD1E-336193E3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6120680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0F5494"/>
              </a:buClr>
              <a:buNone/>
            </a:pPr>
            <a:endParaRPr lang="fr-FR" altLang="en-US" sz="1600" i="0">
              <a:solidFill>
                <a:schemeClr val="tx1"/>
              </a:solidFill>
            </a:endParaRPr>
          </a:p>
          <a:p>
            <a:pPr>
              <a:buClr>
                <a:srgbClr val="0F5494"/>
              </a:buClr>
            </a:pPr>
            <a:endParaRPr lang="fr-FR" altLang="en-US" sz="1600" b="1" i="0">
              <a:solidFill>
                <a:schemeClr val="tx1"/>
              </a:solidFill>
            </a:endParaRPr>
          </a:p>
          <a:p>
            <a:pPr>
              <a:buClr>
                <a:srgbClr val="0F5494"/>
              </a:buClr>
            </a:pPr>
            <a:r>
              <a:rPr lang="en-US" altLang="en-US" sz="1900" i="0"/>
              <a:t>Vision </a:t>
            </a:r>
            <a:r>
              <a:rPr lang="en-US" altLang="en-US" sz="1900" i="0" err="1"/>
              <a:t>claire</a:t>
            </a:r>
            <a:r>
              <a:rPr lang="en-US" altLang="en-US" sz="1900" i="0"/>
              <a:t> du </a:t>
            </a:r>
            <a:r>
              <a:rPr lang="en-US" altLang="en-US" sz="1900" i="0" err="1"/>
              <a:t>rôle</a:t>
            </a:r>
            <a:r>
              <a:rPr lang="en-US" altLang="en-US" sz="1900" i="0"/>
              <a:t> “</a:t>
            </a:r>
            <a:r>
              <a:rPr lang="fr-FR" sz="1900" i="0"/>
              <a:t>développementaliste</a:t>
            </a:r>
            <a:r>
              <a:rPr lang="en-US" altLang="en-US" sz="1900" i="0"/>
              <a:t>”</a:t>
            </a:r>
            <a:r>
              <a:rPr lang="fr-FR" sz="1900" i="0"/>
              <a:t> des AL</a:t>
            </a:r>
            <a:endParaRPr lang="en-US" altLang="en-US" sz="1900" i="0"/>
          </a:p>
          <a:p>
            <a:pPr marL="0" indent="0">
              <a:buClr>
                <a:srgbClr val="0F5494"/>
              </a:buClr>
              <a:buNone/>
            </a:pPr>
            <a:endParaRPr lang="en-US" altLang="en-US" sz="1000" i="0"/>
          </a:p>
          <a:p>
            <a:pPr>
              <a:buClr>
                <a:srgbClr val="0F5494"/>
              </a:buClr>
            </a:pPr>
            <a:r>
              <a:rPr lang="en-US" altLang="en-US" sz="1900" i="0"/>
              <a:t>Cadre </a:t>
            </a:r>
            <a:r>
              <a:rPr lang="en-US" altLang="en-US" sz="1900" i="0" err="1"/>
              <a:t>respectueux</a:t>
            </a:r>
            <a:r>
              <a:rPr lang="en-US" altLang="en-US" sz="1900" i="0"/>
              <a:t> de </a:t>
            </a:r>
            <a:r>
              <a:rPr lang="en-US" altLang="en-US" sz="1900" i="0" err="1"/>
              <a:t>l’autonomie</a:t>
            </a:r>
            <a:r>
              <a:rPr lang="en-US" altLang="en-US" sz="1900" i="0"/>
              <a:t> locale et des </a:t>
            </a:r>
            <a:r>
              <a:rPr lang="en-US" altLang="en-US" sz="1900" i="0" err="1"/>
              <a:t>objectifs</a:t>
            </a:r>
            <a:r>
              <a:rPr lang="en-US" altLang="en-US" sz="1900" i="0"/>
              <a:t> de développement </a:t>
            </a:r>
            <a:r>
              <a:rPr lang="en-US" altLang="en-US" sz="1900" i="0" err="1"/>
              <a:t>locaux</a:t>
            </a:r>
            <a:endParaRPr lang="en-US" altLang="en-US" sz="1900" i="0"/>
          </a:p>
          <a:p>
            <a:pPr marL="0" indent="0">
              <a:buClr>
                <a:srgbClr val="0F5494"/>
              </a:buClr>
              <a:buNone/>
            </a:pPr>
            <a:endParaRPr lang="en-US" altLang="en-US" sz="1000" i="0"/>
          </a:p>
          <a:p>
            <a:pPr>
              <a:buClr>
                <a:srgbClr val="0F5494"/>
              </a:buClr>
            </a:pPr>
            <a:r>
              <a:rPr lang="en-US" altLang="en-US" sz="1900" i="0" err="1"/>
              <a:t>Progrès</a:t>
            </a:r>
            <a:r>
              <a:rPr lang="en-US" altLang="en-US" sz="1900" i="0"/>
              <a:t> </a:t>
            </a:r>
            <a:r>
              <a:rPr lang="en-US" altLang="en-US" sz="1900" i="0" err="1"/>
              <a:t>substantiels</a:t>
            </a:r>
            <a:r>
              <a:rPr lang="en-US" altLang="en-US" sz="1900" i="0"/>
              <a:t> </a:t>
            </a:r>
            <a:r>
              <a:rPr lang="en-US" altLang="en-US" sz="1900" i="0" err="1"/>
              <a:t>vers</a:t>
            </a:r>
            <a:r>
              <a:rPr lang="en-US" altLang="en-US" sz="1900" i="0"/>
              <a:t> </a:t>
            </a:r>
            <a:r>
              <a:rPr lang="en-US" altLang="en-US" sz="1900" i="0" err="1"/>
              <a:t>l’autonomie</a:t>
            </a:r>
            <a:r>
              <a:rPr lang="en-US" altLang="en-US" sz="1900" i="0"/>
              <a:t> </a:t>
            </a:r>
            <a:r>
              <a:rPr lang="en-US" altLang="en-US" sz="1900" i="0" err="1"/>
              <a:t>fiscale</a:t>
            </a:r>
            <a:r>
              <a:rPr lang="en-US" altLang="en-US" sz="1900" i="0"/>
              <a:t> et financière</a:t>
            </a:r>
          </a:p>
          <a:p>
            <a:pPr marL="0" indent="0">
              <a:buClr>
                <a:srgbClr val="0F5494"/>
              </a:buClr>
              <a:buNone/>
            </a:pPr>
            <a:endParaRPr lang="en-US" altLang="en-US" sz="1000" i="0"/>
          </a:p>
          <a:p>
            <a:pPr>
              <a:buClr>
                <a:srgbClr val="0F5494"/>
              </a:buClr>
            </a:pPr>
            <a:r>
              <a:rPr lang="en-US" altLang="en-US" sz="1900" i="0"/>
              <a:t>Bonne cooperation </a:t>
            </a:r>
            <a:r>
              <a:rPr lang="en-US" altLang="en-US" sz="1900" i="0" err="1"/>
              <a:t>intergouvernementale</a:t>
            </a:r>
            <a:endParaRPr lang="en-US" altLang="en-US" sz="1900" i="0"/>
          </a:p>
          <a:p>
            <a:pPr marL="0" indent="0">
              <a:buClr>
                <a:srgbClr val="0F5494"/>
              </a:buClr>
              <a:buNone/>
            </a:pPr>
            <a:endParaRPr lang="en-US" altLang="en-US" sz="1000" i="0"/>
          </a:p>
          <a:p>
            <a:pPr>
              <a:buClr>
                <a:srgbClr val="0F5494"/>
              </a:buClr>
            </a:pPr>
            <a:r>
              <a:rPr lang="fr-FR" altLang="en-US" sz="1900" i="0"/>
              <a:t>Citoyenneté et secteur privé actifs</a:t>
            </a:r>
          </a:p>
          <a:p>
            <a:pPr marL="0" indent="0">
              <a:buClr>
                <a:srgbClr val="0F5494"/>
              </a:buClr>
              <a:buNone/>
            </a:pPr>
            <a:endParaRPr lang="fr-FR" altLang="en-US" sz="1000" i="0"/>
          </a:p>
          <a:p>
            <a:pPr>
              <a:buClr>
                <a:srgbClr val="0F5494"/>
              </a:buClr>
            </a:pPr>
            <a:r>
              <a:rPr lang="fr-FR" altLang="en-US" sz="1900" i="0"/>
              <a:t>Cadre juridique adéquat et sécurité juridique</a:t>
            </a:r>
          </a:p>
          <a:p>
            <a:pPr marL="0" indent="0">
              <a:buClr>
                <a:srgbClr val="0F5494"/>
              </a:buClr>
              <a:buNone/>
            </a:pPr>
            <a:endParaRPr lang="en-US" altLang="en-US" sz="1000" i="0"/>
          </a:p>
          <a:p>
            <a:pPr>
              <a:buClr>
                <a:srgbClr val="0F5494"/>
              </a:buClr>
            </a:pPr>
            <a:r>
              <a:rPr lang="en-US" altLang="en-US" sz="1900" i="0" err="1"/>
              <a:t>Capacité</a:t>
            </a:r>
            <a:r>
              <a:rPr lang="en-US" altLang="en-US" sz="1900" i="0"/>
              <a:t> des AL à </a:t>
            </a:r>
            <a:r>
              <a:rPr lang="en-US" altLang="en-US" sz="1900" i="0" err="1"/>
              <a:t>s’engager</a:t>
            </a:r>
            <a:r>
              <a:rPr lang="en-US" altLang="en-US" sz="1900" i="0"/>
              <a:t> avec des </a:t>
            </a:r>
            <a:r>
              <a:rPr lang="en-US" altLang="en-US" sz="1900" i="0" err="1"/>
              <a:t>acteurs</a:t>
            </a:r>
            <a:r>
              <a:rPr lang="en-US" altLang="en-US" sz="1900" i="0"/>
              <a:t> au </a:t>
            </a:r>
            <a:r>
              <a:rPr lang="en-US" altLang="en-US" sz="1900" i="0" err="1"/>
              <a:t>niveau</a:t>
            </a:r>
            <a:r>
              <a:rPr lang="en-US" altLang="en-US" sz="1900" i="0"/>
              <a:t> international</a:t>
            </a:r>
          </a:p>
          <a:p>
            <a:pPr>
              <a:buClr>
                <a:srgbClr val="0F5494"/>
              </a:buClr>
            </a:pPr>
            <a:endParaRPr lang="en-US" altLang="en-US" sz="1000" i="0"/>
          </a:p>
        </p:txBody>
      </p:sp>
      <p:pic>
        <p:nvPicPr>
          <p:cNvPr id="3074" name="Picture 2" descr="Dog Surgeon Images, Stock Photos &amp; Vectors | Shutterstock">
            <a:extLst>
              <a:ext uri="{FF2B5EF4-FFF2-40B4-BE49-F238E27FC236}">
                <a16:creationId xmlns:a16="http://schemas.microsoft.com/office/drawing/2014/main" id="{135AD607-8456-E14B-AA73-11BBD3C1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95" y="3317197"/>
            <a:ext cx="3012401" cy="19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ovin' LEGOS: 7 Building Events in January | Little Rock Family">
            <a:extLst>
              <a:ext uri="{FF2B5EF4-FFF2-40B4-BE49-F238E27FC236}">
                <a16:creationId xmlns:a16="http://schemas.microsoft.com/office/drawing/2014/main" id="{167689BC-A16D-764D-B4BC-F2FA1A56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925122" cy="52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09439" y="1844824"/>
            <a:ext cx="792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6"/>
                </a:solidFill>
              </a:rPr>
              <a:t>Les </a:t>
            </a:r>
            <a:r>
              <a:rPr lang="en-US" sz="3200" b="1" err="1">
                <a:solidFill>
                  <a:schemeClr val="accent6"/>
                </a:solidFill>
              </a:rPr>
              <a:t>composantes</a:t>
            </a:r>
            <a:r>
              <a:rPr lang="en-US" sz="3200" b="1">
                <a:solidFill>
                  <a:schemeClr val="accent6"/>
                </a:solidFill>
              </a:rPr>
              <a:t> de </a:t>
            </a:r>
            <a:r>
              <a:rPr lang="en-US" sz="3200" b="1" err="1">
                <a:solidFill>
                  <a:schemeClr val="accent6"/>
                </a:solidFill>
              </a:rPr>
              <a:t>l’ATDL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422920" y="1484784"/>
            <a:ext cx="4988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err="1">
                <a:solidFill>
                  <a:schemeClr val="accent6"/>
                </a:solidFill>
              </a:rPr>
              <a:t>L’approche</a:t>
            </a: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 err="1">
                <a:solidFill>
                  <a:schemeClr val="accent6"/>
                </a:solidFill>
              </a:rPr>
              <a:t>Territoriale</a:t>
            </a:r>
            <a:r>
              <a:rPr lang="en-US" sz="2400" b="1">
                <a:solidFill>
                  <a:schemeClr val="accent6"/>
                </a:solidFill>
              </a:rPr>
              <a:t> du  </a:t>
            </a:r>
            <a:r>
              <a:rPr lang="en-US" sz="2400" b="1" err="1">
                <a:solidFill>
                  <a:schemeClr val="accent6"/>
                </a:solidFill>
              </a:rPr>
              <a:t>Dévelopment</a:t>
            </a:r>
            <a:r>
              <a:rPr lang="en-US" sz="2400" b="1">
                <a:solidFill>
                  <a:schemeClr val="accent6"/>
                </a:solidFill>
              </a:rPr>
              <a:t> Local (ATDL)</a:t>
            </a:r>
          </a:p>
          <a:p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SzPct val="25000"/>
            </a:pP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C’est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une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approche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qui </a:t>
            </a:r>
            <a:r>
              <a:rPr lang="en-US" altLang="en-US" sz="2400" b="1" err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reconnait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le </a:t>
            </a:r>
            <a:r>
              <a:rPr lang="en-US" altLang="en-US" sz="2400" b="1" err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rôle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essentiel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des </a:t>
            </a:r>
            <a:r>
              <a:rPr lang="en-US" altLang="en-US" sz="2400" b="1" err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autorités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locales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comme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principaux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acteurs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dans la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définition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, la planification et la mise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en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oeuvre des strategies de développement local à long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terme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04755-83B8-474C-8966-9B168F7CCDC3}"/>
              </a:ext>
            </a:extLst>
          </p:cNvPr>
          <p:cNvSpPr/>
          <p:nvPr/>
        </p:nvSpPr>
        <p:spPr>
          <a:xfrm>
            <a:off x="625091" y="260648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Rappel:</a:t>
            </a:r>
            <a:endParaRPr lang="fr-FR" sz="2800"/>
          </a:p>
        </p:txBody>
      </p:sp>
      <p:pic>
        <p:nvPicPr>
          <p:cNvPr id="3074" name="Picture 2" descr="Town Mayor Stock Illustrations – 200 Town Mayor Stock ...">
            <a:extLst>
              <a:ext uri="{FF2B5EF4-FFF2-40B4-BE49-F238E27FC236}">
                <a16:creationId xmlns:a16="http://schemas.microsoft.com/office/drawing/2014/main" id="{062209FF-5A4D-C34C-A5A2-8C7472ED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92" y="3335020"/>
            <a:ext cx="3046988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3851919" y="1975480"/>
            <a:ext cx="4682641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F5494"/>
              </a:buClr>
            </a:pPr>
            <a:endParaRPr lang="en-US" altLang="en-US" sz="1050" i="0"/>
          </a:p>
          <a:p>
            <a:pPr>
              <a:buClr>
                <a:srgbClr val="0F5494"/>
              </a:buClr>
            </a:pPr>
            <a:r>
              <a:rPr lang="en-US" sz="2400" b="1">
                <a:solidFill>
                  <a:schemeClr val="accent6"/>
                </a:solidFill>
              </a:rPr>
              <a:t>L’ATDL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implique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un certain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degré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400" err="1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d’</a:t>
            </a:r>
            <a:r>
              <a:rPr lang="en-US" altLang="en-US" sz="2400" b="1" err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autonomie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 locale</a:t>
            </a:r>
            <a:r>
              <a:rPr lang="fr-FR" altLang="en-US" sz="240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, ainsi qu'un environnement institutionnel et juridique favorable à la gouvernance participative et à la responsabilité publique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04755-83B8-474C-8966-9B168F7CCDC3}"/>
              </a:ext>
            </a:extLst>
          </p:cNvPr>
          <p:cNvSpPr/>
          <p:nvPr/>
        </p:nvSpPr>
        <p:spPr>
          <a:xfrm>
            <a:off x="625091" y="260648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Rappel:</a:t>
            </a:r>
            <a:endParaRPr lang="fr-FR" sz="2800"/>
          </a:p>
        </p:txBody>
      </p:sp>
      <p:pic>
        <p:nvPicPr>
          <p:cNvPr id="1028" name="Picture 4" descr="Independent Person Clipart - Penalty Clipart , Free Transparent ...">
            <a:extLst>
              <a:ext uri="{FF2B5EF4-FFF2-40B4-BE49-F238E27FC236}">
                <a16:creationId xmlns:a16="http://schemas.microsoft.com/office/drawing/2014/main" id="{3D0FC950-DD99-9B4F-B6BE-1AC81318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398143" cy="31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60583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000" b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L’ATDL</a:t>
            </a:r>
            <a:r>
              <a:rPr lang="en-US" altLang="en-US" sz="4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4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est</a:t>
            </a:r>
            <a:r>
              <a:rPr lang="en-US" altLang="en-US" sz="4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:</a:t>
            </a:r>
          </a:p>
          <a:p>
            <a:pPr algn="ctr" eaLnBrk="1" hangingPunct="1">
              <a:buSzPct val="25000"/>
            </a:pPr>
            <a:endParaRPr lang="en-US" altLang="en-US" sz="160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Endogène</a:t>
            </a:r>
            <a:r>
              <a:rPr lang="en-US" altLang="en-US" sz="2000" b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basée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sur la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mobilisation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et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l’optimisation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des  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ressources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fr-FR" sz="2000">
                <a:solidFill>
                  <a:schemeClr val="tx1"/>
                </a:solidFill>
              </a:rPr>
              <a:t>spécifiques à un lieu donné.</a:t>
            </a:r>
            <a:endParaRPr lang="en-US" altLang="en-US" sz="20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Spatialement</a:t>
            </a:r>
            <a:r>
              <a:rPr lang="en-US" altLang="en-US" sz="2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intégré</a:t>
            </a:r>
            <a:r>
              <a:rPr lang="en-US" altLang="en-US" sz="2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  <a:r>
              <a:rPr lang="fr-FR" altLang="en-US" sz="20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avec</a:t>
            </a:r>
            <a:r>
              <a:rPr lang="fr-FR" altLang="en-US" sz="2000" b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fr-FR" sz="2000">
                <a:solidFill>
                  <a:schemeClr val="tx1"/>
                </a:solidFill>
              </a:rPr>
              <a:t>une orientation spatiale holistique intégrant différents paramètres (physiques, environnementaux, socio-économiques, </a:t>
            </a:r>
            <a:r>
              <a:rPr lang="fr-FR" sz="2000" err="1">
                <a:solidFill>
                  <a:schemeClr val="tx1"/>
                </a:solidFill>
              </a:rPr>
              <a:t>etc</a:t>
            </a:r>
            <a:r>
              <a:rPr lang="fr-FR" sz="2000">
                <a:solidFill>
                  <a:schemeClr val="tx1"/>
                </a:solidFill>
              </a:rPr>
              <a:t>) et allant bien au-delà de l’approche sectorielle usuelle.</a:t>
            </a:r>
            <a:endParaRPr lang="en-US" altLang="en-US" sz="200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US" altLang="en-US" sz="1600" b="1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Multi-</a:t>
            </a:r>
            <a:r>
              <a:rPr lang="en-US" altLang="en-US" sz="2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échelons</a:t>
            </a:r>
            <a:r>
              <a:rPr lang="en-US" altLang="en-US" sz="2000" b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avec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une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approche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fr-FR" sz="2000">
                <a:solidFill>
                  <a:schemeClr val="tx1"/>
                </a:solidFill>
              </a:rPr>
              <a:t>horizontalement intégrée et spatialement coordonnée, elle permet à différents acteurs de coopérer à la mise en œuvre d’une vision partagée. </a:t>
            </a:r>
            <a:endParaRPr lang="en-US" altLang="en-US" sz="2000">
              <a:solidFill>
                <a:srgbClr val="000000"/>
              </a:solidFill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US" altLang="en-US" sz="1600" b="1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Incrémentiel</a:t>
            </a:r>
            <a:r>
              <a:rPr lang="en-US" altLang="en-US" sz="2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complémentaire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et </a:t>
            </a:r>
            <a:r>
              <a:rPr lang="en-US" altLang="en-US" sz="2000" err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phase avec les </a:t>
            </a:r>
            <a:r>
              <a:rPr lang="fr-FR" sz="2000">
                <a:solidFill>
                  <a:schemeClr val="tx1"/>
                </a:solidFill>
              </a:rPr>
              <a:t>efforts de développement nationaux auxquels elle va contribuer</a:t>
            </a:r>
            <a:r>
              <a:rPr lang="en-US" altLang="en-US" sz="20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(1+1+1=</a:t>
            </a:r>
            <a:r>
              <a:rPr lang="en-US" altLang="en-US" sz="2000" b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4!</a:t>
            </a:r>
            <a:r>
              <a:rPr lang="en-US" altLang="en-US" sz="2000" b="1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)</a:t>
            </a:r>
          </a:p>
          <a:p>
            <a:pPr algn="ctr" eaLnBrk="1" hangingPunct="1">
              <a:buSzPct val="25000"/>
            </a:pPr>
            <a:endParaRPr lang="fr-BE" altLang="en-US" sz="24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DAB68-24DC-7243-AC3A-7AA7706EEE3B}"/>
              </a:ext>
            </a:extLst>
          </p:cNvPr>
          <p:cNvSpPr/>
          <p:nvPr/>
        </p:nvSpPr>
        <p:spPr>
          <a:xfrm>
            <a:off x="625091" y="260648"/>
            <a:ext cx="1715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Rappel: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3112366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16607</TotalTime>
  <Words>1633</Words>
  <Application>Microsoft Macintosh PowerPoint</Application>
  <PresentationFormat>On-screen Show (4:3)</PresentationFormat>
  <Paragraphs>300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Cooper Black</vt:lpstr>
      <vt:lpstr>Times New Roman</vt:lpstr>
      <vt:lpstr>Verdana</vt:lpstr>
      <vt:lpstr>Wingdings</vt:lpstr>
      <vt:lpstr>blank</vt:lpstr>
      <vt:lpstr>PowerPoint Presentation</vt:lpstr>
      <vt:lpstr>Par où commencer?  Analyser le contexte national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Composante (1) :</vt:lpstr>
      <vt:lpstr>PowerPoint Presentation</vt:lpstr>
      <vt:lpstr>Composante (3) :</vt:lpstr>
      <vt:lpstr>PowerPoint Presentation</vt:lpstr>
      <vt:lpstr>  </vt:lpstr>
      <vt:lpstr>  </vt:lpstr>
      <vt:lpstr>  </vt:lpstr>
      <vt:lpstr> Les priorités thématiques de l’UE  2021-2027</vt:lpstr>
      <vt:lpstr>PowerPoint Presentation</vt:lpstr>
      <vt:lpstr>PowerPoint Presentation</vt:lpstr>
      <vt:lpstr>Identifier les points d’entrée  possibles :</vt:lpstr>
      <vt:lpstr>Identifier les points d’entrée possibles: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Eugene Zapata</cp:lastModifiedBy>
  <cp:revision>176</cp:revision>
  <dcterms:created xsi:type="dcterms:W3CDTF">2016-01-20T12:56:51Z</dcterms:created>
  <dcterms:modified xsi:type="dcterms:W3CDTF">2022-11-21T18:50:15Z</dcterms:modified>
</cp:coreProperties>
</file>