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67" r:id="rId2"/>
    <p:sldId id="900" r:id="rId3"/>
    <p:sldId id="892" r:id="rId4"/>
    <p:sldId id="888" r:id="rId5"/>
    <p:sldId id="887" r:id="rId6"/>
    <p:sldId id="886" r:id="rId7"/>
    <p:sldId id="898" r:id="rId8"/>
    <p:sldId id="882" r:id="rId9"/>
  </p:sldIdLst>
  <p:sldSz cx="9144000" cy="6858000" type="screen4x3"/>
  <p:notesSz cx="6742113" cy="987266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RIGUEZ BILBAO Jorge (DEVCO)" initials="RBJ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EC1"/>
    <a:srgbClr val="BDDEFF"/>
    <a:srgbClr val="0F5494"/>
    <a:srgbClr val="99CCFF"/>
    <a:srgbClr val="3166CF"/>
    <a:srgbClr val="3E6FD2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53"/>
    <p:restoredTop sz="87854" autoAdjust="0"/>
  </p:normalViewPr>
  <p:slideViewPr>
    <p:cSldViewPr>
      <p:cViewPr varScale="1">
        <p:scale>
          <a:sx n="65" d="100"/>
          <a:sy n="65" d="100"/>
        </p:scale>
        <p:origin x="48" y="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772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317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8222" y="0"/>
            <a:ext cx="2922317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6899"/>
            <a:ext cx="2922317" cy="49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8222" y="9376899"/>
            <a:ext cx="2922317" cy="49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238114B0-41C2-4041-9572-2B9A9A5A0CD3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510901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317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8222" y="0"/>
            <a:ext cx="2922317" cy="49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3288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897" y="4689239"/>
            <a:ext cx="5394320" cy="4442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6899"/>
            <a:ext cx="2922317" cy="49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8222" y="9376899"/>
            <a:ext cx="2922317" cy="49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836" tIns="45418" rIns="90836" bIns="45418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9695FB-D908-4160-AE67-B85245447BF5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21658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37963" indent="-283832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35329" indent="-22706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589460" indent="-22706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43591" indent="-22706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497724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51854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05985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60118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defTabSz="908365" eaLnBrk="1" hangingPunct="1">
              <a:defRPr/>
            </a:pPr>
            <a:fld id="{C0450B20-B29B-984D-8937-3FC7C1B1B70C}" type="slidenum">
              <a:rPr lang="en-GB">
                <a:solidFill>
                  <a:srgbClr val="000000"/>
                </a:solidFill>
                <a:latin typeface="Arial" charset="0"/>
              </a:rPr>
              <a:pPr defTabSz="908365" eaLnBrk="1" hangingPunct="1">
                <a:defRPr/>
              </a:pPr>
              <a:t>1</a:t>
            </a:fld>
            <a:endParaRPr lang="en-GB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581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b="0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4155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50" lvl="1" indent="-171450">
              <a:buFontTx/>
              <a:buChar char="-"/>
            </a:pPr>
            <a:endParaRPr lang="fr-BE" sz="1200" kern="1200" dirty="0">
              <a:solidFill>
                <a:schemeClr val="tx1"/>
              </a:solidFill>
              <a:effectLst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22027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106364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202411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52386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fr-FR" sz="1200" kern="1200" dirty="0">
              <a:solidFill>
                <a:schemeClr val="tx1"/>
              </a:solidFill>
              <a:latin typeface="Arial" pitchFamily="34" charset="0"/>
              <a:ea typeface="+mn-ea"/>
              <a:cs typeface="Calibri" panose="020F0502020204030204" pitchFamily="34" charset="0"/>
            </a:endParaRPr>
          </a:p>
          <a:p>
            <a:pPr marL="171450" indent="-171450">
              <a:buFontTx/>
              <a:buChar char="-"/>
            </a:pPr>
            <a:endParaRPr lang="fr-B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9695FB-D908-4160-AE67-B85245447BF5}" type="slidenum">
              <a:rPr lang="en-GB" altLang="en-US" smtClean="0"/>
              <a:pPr/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81849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ea typeface="MS PGothic" charset="0"/>
              <a:cs typeface="MS PGothic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1pPr>
            <a:lvl2pPr marL="737963" indent="-283832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2pPr>
            <a:lvl3pPr marL="1135329" indent="-22706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3pPr>
            <a:lvl4pPr marL="1589460" indent="-22706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4pPr>
            <a:lvl5pPr marL="2043591" indent="-227065" eaLnBrk="0" hangingPunct="0"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5pPr>
            <a:lvl6pPr marL="2497724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6pPr>
            <a:lvl7pPr marL="2951854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7pPr>
            <a:lvl8pPr marL="3405985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8pPr>
            <a:lvl9pPr marL="3860118" indent="-22706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MS PGothic" charset="0"/>
                <a:cs typeface="MS PGothic" charset="0"/>
              </a:defRPr>
            </a:lvl9pPr>
          </a:lstStyle>
          <a:p>
            <a:pPr defTabSz="908365" eaLnBrk="1" hangingPunct="1">
              <a:defRPr/>
            </a:pPr>
            <a:fld id="{C0450B20-B29B-984D-8937-3FC7C1B1B70C}" type="slidenum">
              <a:rPr lang="en-GB">
                <a:solidFill>
                  <a:srgbClr val="000000"/>
                </a:solidFill>
                <a:latin typeface="Arial" charset="0"/>
              </a:rPr>
              <a:pPr defTabSz="908365" eaLnBrk="1" hangingPunct="1">
                <a:defRPr/>
              </a:pPr>
              <a:t>8</a:t>
            </a:fld>
            <a:endParaRPr lang="en-GB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711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 dirty="0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6A141FA3-1B77-4EDE-B230-E919C600B683}" type="slidenum">
              <a:rPr lang="en-GB" altLang="en-US"/>
              <a:pPr/>
              <a:t>‹N°›</a:t>
            </a:fld>
            <a:endParaRPr lang="en-GB" alt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334B9A-3F2F-4DB3-9330-A2B68B9D3EEF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121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2E535-0D9E-44A9-92E6-071940868D45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3411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9732B6-9473-4A6E-8279-835F0110B549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2220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C9BF0-DD5A-41A8-A693-6DCB2E22C0B8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6732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D24D1-6082-46A9-9164-B3458B4B22E1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2196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DC4E9-B2D2-4CA3-8B91-1DEB4ACFDA03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9494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149431-66B6-4E61-A837-54177C86D1F3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79318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AF8C7-62B3-4745-A19C-C8841CCBD9C5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02792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5C4D0F-52B2-4058-A1CC-B854D9BFFAF5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6996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9C57E4-EA20-4377-89DB-5C0C6A4F79E6}" type="slidenum">
              <a:rPr lang="en-GB" altLang="en-US"/>
              <a:pPr/>
              <a:t>‹N°›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655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369C9B6-13D8-4661-B895-9C9656DECCF5}" type="slidenum">
              <a:rPr lang="en-GB" altLang="en-US"/>
              <a:pPr/>
              <a:t>‹N°›</a:t>
            </a:fld>
            <a:endParaRPr lang="en-GB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4093628-8588-0447-8BBF-A35C34D0F229}"/>
              </a:ext>
            </a:extLst>
          </p:cNvPr>
          <p:cNvSpPr/>
          <p:nvPr/>
        </p:nvSpPr>
        <p:spPr>
          <a:xfrm>
            <a:off x="539552" y="5877272"/>
            <a:ext cx="92525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BE" sz="1000" b="0" i="0" u="none" strike="noStrike" kern="1200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Organisé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par la Commission européenne, DG INTPA,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fr-BE" sz="1000" b="0" i="0" u="none" strike="noStrike" kern="1200" cap="none" spc="0" normalizeH="0" baseline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Unité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GB" sz="1000" dirty="0">
                <a:solidFill>
                  <a:srgbClr val="FFFF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G2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Autorités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 Locales, Organisations de la Société Civile, </a:t>
            </a:r>
            <a:r>
              <a:rPr kumimoji="0" lang="en-GB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imes New Roman" panose="02020603050405020304" pitchFamily="18" charset="0"/>
              </a:rPr>
              <a:t>Fondations</a:t>
            </a:r>
            <a:endParaRPr kumimoji="0" lang="fr-BE" sz="10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539552" y="2121336"/>
            <a:ext cx="6318448" cy="234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FF00"/>
                </a:solidFill>
                <a:latin typeface="+mj-lt"/>
              </a:rPr>
              <a:t>Intégrer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 les </a:t>
            </a:r>
            <a:r>
              <a:rPr lang="en-US" sz="2400" b="1" dirty="0" err="1">
                <a:solidFill>
                  <a:srgbClr val="FFFF00"/>
                </a:solidFill>
                <a:latin typeface="+mj-lt"/>
              </a:rPr>
              <a:t>Autorités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 Locales dans les </a:t>
            </a:r>
            <a:r>
              <a:rPr lang="en-US" sz="2400" b="1" dirty="0" err="1">
                <a:solidFill>
                  <a:srgbClr val="FFFF00"/>
                </a:solidFill>
                <a:latin typeface="+mj-lt"/>
              </a:rPr>
              <a:t>programmes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 de </a:t>
            </a:r>
            <a:r>
              <a:rPr lang="en-US" sz="2400" b="1" dirty="0" err="1">
                <a:solidFill>
                  <a:srgbClr val="FFFF00"/>
                </a:solidFill>
                <a:latin typeface="+mj-lt"/>
              </a:rPr>
              <a:t>coopération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 au </a:t>
            </a:r>
            <a:r>
              <a:rPr lang="en-US" sz="2400" b="1" dirty="0" err="1">
                <a:solidFill>
                  <a:srgbClr val="FFFF00"/>
                </a:solidFill>
                <a:latin typeface="+mj-lt"/>
              </a:rPr>
              <a:t>développement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 de </a:t>
            </a:r>
            <a:r>
              <a:rPr lang="en-US" sz="2400" b="1" dirty="0" err="1">
                <a:solidFill>
                  <a:srgbClr val="FFFF00"/>
                </a:solidFill>
                <a:latin typeface="+mj-lt"/>
              </a:rPr>
              <a:t>l’UE</a:t>
            </a:r>
            <a:endParaRPr lang="en-US" sz="2400" b="1" dirty="0">
              <a:solidFill>
                <a:srgbClr val="FFFF00"/>
              </a:solidFill>
              <a:latin typeface="+mj-lt"/>
            </a:endParaRPr>
          </a:p>
          <a:p>
            <a:endParaRPr lang="en-US" sz="2400" b="1" dirty="0">
              <a:solidFill>
                <a:srgbClr val="FFFF00"/>
              </a:solidFill>
              <a:latin typeface="+mj-lt"/>
              <a:ea typeface="MS PGothic" charset="0"/>
              <a:cs typeface="Calibri"/>
            </a:endParaRPr>
          </a:p>
          <a:p>
            <a:r>
              <a:rPr lang="en-US" sz="2400" b="1" dirty="0" err="1">
                <a:solidFill>
                  <a:srgbClr val="FFFF00"/>
                </a:solidFill>
                <a:latin typeface="+mj-lt"/>
                <a:ea typeface="MS PGothic" charset="0"/>
                <a:cs typeface="Calibri"/>
              </a:rPr>
              <a:t>L’approche</a:t>
            </a:r>
            <a:r>
              <a:rPr lang="en-US" sz="2400" b="1" dirty="0">
                <a:solidFill>
                  <a:srgbClr val="FFFF00"/>
                </a:solidFill>
                <a:latin typeface="+mj-lt"/>
                <a:ea typeface="MS PGothic" charset="0"/>
                <a:cs typeface="Calibri"/>
              </a:rPr>
              <a:t> “</a:t>
            </a:r>
            <a:r>
              <a:rPr lang="en-US" sz="2400" b="1" dirty="0" err="1">
                <a:solidFill>
                  <a:srgbClr val="FFFF00"/>
                </a:solidFill>
                <a:latin typeface="+mj-lt"/>
                <a:ea typeface="MS PGothic" charset="0"/>
                <a:cs typeface="Calibri"/>
              </a:rPr>
              <a:t>territoriale</a:t>
            </a:r>
            <a:r>
              <a:rPr lang="en-US" sz="2400" b="1" dirty="0">
                <a:solidFill>
                  <a:srgbClr val="FFFF00"/>
                </a:solidFill>
                <a:latin typeface="+mj-lt"/>
                <a:ea typeface="MS PGothic" charset="0"/>
                <a:cs typeface="Calibri"/>
              </a:rPr>
              <a:t>” à Djibouti</a:t>
            </a:r>
            <a:br>
              <a:rPr lang="en-GB" dirty="0">
                <a:latin typeface="+mj-lt"/>
                <a:ea typeface="MS PGothic" charset="0"/>
                <a:cs typeface="Calibri"/>
              </a:rPr>
            </a:br>
            <a:br>
              <a:rPr lang="en-GB" sz="1050" dirty="0">
                <a:latin typeface="+mj-lt"/>
                <a:ea typeface="MS PGothic" charset="0"/>
                <a:cs typeface="Calibri"/>
              </a:rPr>
            </a:br>
            <a:r>
              <a:rPr lang="fr-BE" sz="1600" dirty="0">
                <a:solidFill>
                  <a:schemeClr val="bg1"/>
                </a:solidFill>
                <a:latin typeface="+mj-lt"/>
                <a:ea typeface="MS PGothic" charset="0"/>
                <a:cs typeface="Calibri"/>
              </a:rPr>
              <a:t>SIMONA SCHLEDE, Cheffe de Coopération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55BD61-E0B5-A148-BDB9-884FADEC9312}"/>
              </a:ext>
            </a:extLst>
          </p:cNvPr>
          <p:cNvSpPr txBox="1"/>
          <p:nvPr/>
        </p:nvSpPr>
        <p:spPr>
          <a:xfrm>
            <a:off x="42489" y="4869160"/>
            <a:ext cx="8561959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>
              <a:spcAft>
                <a:spcPts val="0"/>
              </a:spcAft>
              <a:defRPr/>
            </a:pP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Séminaire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Régional</a:t>
            </a: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Africain</a:t>
            </a:r>
            <a:endParaRPr lang="en-GB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r">
              <a:spcAft>
                <a:spcPts val="0"/>
              </a:spcAft>
              <a:defRPr/>
            </a:pPr>
            <a:r>
              <a:rPr lang="en-GB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Approche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Territoriale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du </a:t>
            </a:r>
            <a:r>
              <a:rPr lang="en-GB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Développement</a:t>
            </a:r>
            <a:r>
              <a:rPr lang="en-GB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 (ATDL)</a:t>
            </a:r>
            <a:endParaRPr lang="fr-BE" b="1" dirty="0">
              <a:solidFill>
                <a:srgbClr val="FFFF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r">
              <a:spcAft>
                <a:spcPts val="0"/>
              </a:spcAft>
              <a:defRPr/>
            </a:pPr>
            <a:r>
              <a:rPr lang="en-US" sz="10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22-24 </a:t>
            </a:r>
            <a:r>
              <a:rPr lang="en-US" sz="1000" b="1" dirty="0" err="1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Novembre</a:t>
            </a:r>
            <a:r>
              <a:rPr lang="en-US" sz="1000" b="1" dirty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2022 à Abidjan</a:t>
            </a:r>
            <a:endParaRPr lang="en-IE" sz="1000" b="1" dirty="0">
              <a:solidFill>
                <a:srgbClr val="FFFF0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8304" y="3429000"/>
            <a:ext cx="1152128" cy="759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444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353176" cy="648692"/>
          </a:xfrm>
        </p:spPr>
        <p:txBody>
          <a:bodyPr/>
          <a:lstStyle/>
          <a:p>
            <a:pPr algn="ctr"/>
            <a:r>
              <a:rPr lang="en-GB" sz="2400" dirty="0"/>
              <a:t>Djibouti - </a:t>
            </a:r>
            <a:r>
              <a:rPr lang="en-GB" sz="2400" dirty="0" err="1"/>
              <a:t>Décentralisation</a:t>
            </a:r>
            <a:endParaRPr lang="fr-BE" sz="24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r-BE" sz="2000" dirty="0"/>
          </a:p>
          <a:p>
            <a:endParaRPr lang="en-GB" dirty="0"/>
          </a:p>
        </p:txBody>
      </p:sp>
      <p:sp>
        <p:nvSpPr>
          <p:cNvPr id="13" name="Freeform 12"/>
          <p:cNvSpPr/>
          <p:nvPr/>
        </p:nvSpPr>
        <p:spPr bwMode="auto">
          <a:xfrm>
            <a:off x="6881091" y="3168073"/>
            <a:ext cx="757382" cy="960582"/>
          </a:xfrm>
          <a:custGeom>
            <a:avLst/>
            <a:gdLst>
              <a:gd name="connsiteX0" fmla="*/ 757382 w 757382"/>
              <a:gd name="connsiteY0" fmla="*/ 960582 h 960582"/>
              <a:gd name="connsiteX1" fmla="*/ 711200 w 757382"/>
              <a:gd name="connsiteY1" fmla="*/ 886691 h 960582"/>
              <a:gd name="connsiteX2" fmla="*/ 628073 w 757382"/>
              <a:gd name="connsiteY2" fmla="*/ 766618 h 960582"/>
              <a:gd name="connsiteX3" fmla="*/ 600364 w 757382"/>
              <a:gd name="connsiteY3" fmla="*/ 738909 h 960582"/>
              <a:gd name="connsiteX4" fmla="*/ 581891 w 757382"/>
              <a:gd name="connsiteY4" fmla="*/ 701963 h 960582"/>
              <a:gd name="connsiteX5" fmla="*/ 554182 w 757382"/>
              <a:gd name="connsiteY5" fmla="*/ 655782 h 960582"/>
              <a:gd name="connsiteX6" fmla="*/ 480291 w 757382"/>
              <a:gd name="connsiteY6" fmla="*/ 563418 h 960582"/>
              <a:gd name="connsiteX7" fmla="*/ 424873 w 757382"/>
              <a:gd name="connsiteY7" fmla="*/ 489527 h 960582"/>
              <a:gd name="connsiteX8" fmla="*/ 387927 w 757382"/>
              <a:gd name="connsiteY8" fmla="*/ 424872 h 960582"/>
              <a:gd name="connsiteX9" fmla="*/ 323273 w 757382"/>
              <a:gd name="connsiteY9" fmla="*/ 341745 h 960582"/>
              <a:gd name="connsiteX10" fmla="*/ 295564 w 757382"/>
              <a:gd name="connsiteY10" fmla="*/ 332509 h 960582"/>
              <a:gd name="connsiteX11" fmla="*/ 230909 w 757382"/>
              <a:gd name="connsiteY11" fmla="*/ 304800 h 960582"/>
              <a:gd name="connsiteX12" fmla="*/ 166254 w 757382"/>
              <a:gd name="connsiteY12" fmla="*/ 295563 h 960582"/>
              <a:gd name="connsiteX13" fmla="*/ 73891 w 757382"/>
              <a:gd name="connsiteY13" fmla="*/ 240145 h 960582"/>
              <a:gd name="connsiteX14" fmla="*/ 46182 w 757382"/>
              <a:gd name="connsiteY14" fmla="*/ 221672 h 960582"/>
              <a:gd name="connsiteX15" fmla="*/ 9236 w 757382"/>
              <a:gd name="connsiteY15" fmla="*/ 157018 h 960582"/>
              <a:gd name="connsiteX16" fmla="*/ 0 w 757382"/>
              <a:gd name="connsiteY16" fmla="*/ 129309 h 960582"/>
              <a:gd name="connsiteX17" fmla="*/ 18473 w 757382"/>
              <a:gd name="connsiteY17" fmla="*/ 9236 h 960582"/>
              <a:gd name="connsiteX18" fmla="*/ 27709 w 757382"/>
              <a:gd name="connsiteY18" fmla="*/ 0 h 960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57382" h="960582">
                <a:moveTo>
                  <a:pt x="757382" y="960582"/>
                </a:moveTo>
                <a:cubicBezTo>
                  <a:pt x="719756" y="866519"/>
                  <a:pt x="761900" y="954291"/>
                  <a:pt x="711200" y="886691"/>
                </a:cubicBezTo>
                <a:cubicBezTo>
                  <a:pt x="662696" y="822019"/>
                  <a:pt x="702759" y="841304"/>
                  <a:pt x="628073" y="766618"/>
                </a:cubicBezTo>
                <a:cubicBezTo>
                  <a:pt x="618837" y="757382"/>
                  <a:pt x="607956" y="749538"/>
                  <a:pt x="600364" y="738909"/>
                </a:cubicBezTo>
                <a:cubicBezTo>
                  <a:pt x="592361" y="727705"/>
                  <a:pt x="588578" y="713999"/>
                  <a:pt x="581891" y="701963"/>
                </a:cubicBezTo>
                <a:cubicBezTo>
                  <a:pt x="573173" y="686270"/>
                  <a:pt x="564741" y="670300"/>
                  <a:pt x="554182" y="655782"/>
                </a:cubicBezTo>
                <a:cubicBezTo>
                  <a:pt x="507468" y="591550"/>
                  <a:pt x="516460" y="617671"/>
                  <a:pt x="480291" y="563418"/>
                </a:cubicBezTo>
                <a:cubicBezTo>
                  <a:pt x="434384" y="494558"/>
                  <a:pt x="473627" y="538281"/>
                  <a:pt x="424873" y="489527"/>
                </a:cubicBezTo>
                <a:cubicBezTo>
                  <a:pt x="408715" y="424899"/>
                  <a:pt x="428474" y="477004"/>
                  <a:pt x="387927" y="424872"/>
                </a:cubicBezTo>
                <a:cubicBezTo>
                  <a:pt x="368167" y="399466"/>
                  <a:pt x="352307" y="361101"/>
                  <a:pt x="323273" y="341745"/>
                </a:cubicBezTo>
                <a:cubicBezTo>
                  <a:pt x="315172" y="336345"/>
                  <a:pt x="304513" y="336344"/>
                  <a:pt x="295564" y="332509"/>
                </a:cubicBezTo>
                <a:cubicBezTo>
                  <a:pt x="269275" y="321242"/>
                  <a:pt x="257988" y="310216"/>
                  <a:pt x="230909" y="304800"/>
                </a:cubicBezTo>
                <a:cubicBezTo>
                  <a:pt x="209561" y="300530"/>
                  <a:pt x="187806" y="298642"/>
                  <a:pt x="166254" y="295563"/>
                </a:cubicBezTo>
                <a:cubicBezTo>
                  <a:pt x="109451" y="267162"/>
                  <a:pt x="140765" y="284728"/>
                  <a:pt x="73891" y="240145"/>
                </a:cubicBezTo>
                <a:lnTo>
                  <a:pt x="46182" y="221672"/>
                </a:lnTo>
                <a:cubicBezTo>
                  <a:pt x="27631" y="193846"/>
                  <a:pt x="23297" y="189828"/>
                  <a:pt x="9236" y="157018"/>
                </a:cubicBezTo>
                <a:cubicBezTo>
                  <a:pt x="5401" y="148069"/>
                  <a:pt x="3079" y="138545"/>
                  <a:pt x="0" y="129309"/>
                </a:cubicBezTo>
                <a:cubicBezTo>
                  <a:pt x="2650" y="102811"/>
                  <a:pt x="1828" y="42525"/>
                  <a:pt x="18473" y="9236"/>
                </a:cubicBezTo>
                <a:cubicBezTo>
                  <a:pt x="20420" y="5342"/>
                  <a:pt x="24630" y="3079"/>
                  <a:pt x="27709" y="0"/>
                </a:cubicBezTo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240458"/>
            <a:ext cx="4093120" cy="4032845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44640" y="2229777"/>
            <a:ext cx="4547840" cy="4104455"/>
          </a:xfrm>
        </p:spPr>
        <p:txBody>
          <a:bodyPr lIns="0" rIns="36000" anchor="ctr"/>
          <a:lstStyle/>
          <a:p>
            <a:pPr>
              <a:buFont typeface="Arial" panose="020B0604020202020204" pitchFamily="34" charset="0"/>
              <a:buChar char="•"/>
            </a:pPr>
            <a:r>
              <a:rPr lang="fr-BE" sz="1800" dirty="0"/>
              <a:t>- 1977 Indépendance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dirty="0"/>
              <a:t>- 1992 Constitution confirme la décentralisation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dirty="0"/>
              <a:t>- 2002 Création 5 Collectivités Régionales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dirty="0"/>
              <a:t>- 2005 Création 3 Communes DJ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dirty="0"/>
              <a:t>- 2006 Elections locales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dirty="0"/>
              <a:t>- 2014 </a:t>
            </a:r>
            <a:r>
              <a:rPr lang="fr-BE" sz="1800" b="1" i="0" dirty="0"/>
              <a:t>Vision Djibouti 2035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b="1" i="0" dirty="0"/>
              <a:t>- </a:t>
            </a:r>
            <a:r>
              <a:rPr lang="fr-BE" sz="1800" i="0" dirty="0"/>
              <a:t>2016</a:t>
            </a:r>
            <a:r>
              <a:rPr lang="fr-BE" sz="1800" b="1" i="0" dirty="0"/>
              <a:t> </a:t>
            </a:r>
            <a:r>
              <a:rPr lang="fr-BE" sz="1800" i="0" dirty="0"/>
              <a:t>Création du MDCD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BE" sz="1800" i="0" dirty="0"/>
              <a:t>- 2017 Adaptation Loi des Finances     pour transferts fiscaux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24D1-6082-46A9-9164-B3458B4B22E1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643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40568" y="1358097"/>
            <a:ext cx="9865096" cy="852150"/>
          </a:xfrm>
        </p:spPr>
        <p:txBody>
          <a:bodyPr/>
          <a:lstStyle/>
          <a:p>
            <a:pPr algn="ctr"/>
            <a:r>
              <a:rPr lang="fr-FR" sz="2400" dirty="0"/>
              <a:t>Appui à la Décentralisation &amp; aux Initiatives Locales </a:t>
            </a:r>
            <a:br>
              <a:rPr lang="fr-FR" sz="2000" dirty="0"/>
            </a:br>
            <a:r>
              <a:rPr lang="fr-FR" sz="2000" dirty="0"/>
              <a:t>(ADIL </a:t>
            </a:r>
            <a:r>
              <a:rPr lang="fr-FR" sz="2000" b="0" dirty="0"/>
              <a:t>‘le juste’</a:t>
            </a:r>
            <a:r>
              <a:rPr lang="fr-FR" sz="2000" dirty="0"/>
              <a:t>)</a:t>
            </a:r>
            <a:endParaRPr lang="en-US" sz="1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-180528" y="2323038"/>
            <a:ext cx="5472608" cy="4192782"/>
          </a:xfrm>
        </p:spPr>
        <p:txBody>
          <a:bodyPr anchor="ctr"/>
          <a:lstStyle/>
          <a:p>
            <a:r>
              <a:rPr lang="fr-BE" sz="1800" b="1" dirty="0"/>
              <a:t>OG: </a:t>
            </a:r>
            <a:r>
              <a:rPr lang="fr-BE" sz="1800" dirty="0"/>
              <a:t>Favoriser le développement local inclusif dans les régions de l’intérieur du pays</a:t>
            </a:r>
          </a:p>
          <a:p>
            <a:r>
              <a:rPr lang="fr-BE" sz="1800" b="1" dirty="0"/>
              <a:t>OS: </a:t>
            </a:r>
            <a:r>
              <a:rPr lang="fr-BE" sz="1800" dirty="0"/>
              <a:t>Renforcer le système local de gouvernance et accompagner les initiatives de développement qui mettent les acteurs locaux au centre de leurs stratégies et actions</a:t>
            </a:r>
          </a:p>
          <a:p>
            <a:r>
              <a:rPr lang="fr-BE" sz="1800" b="1" dirty="0"/>
              <a:t>Composantes:</a:t>
            </a:r>
          </a:p>
          <a:p>
            <a:r>
              <a:rPr lang="fr-BE" sz="1800" dirty="0"/>
              <a:t>1) Amélioration du financement du développement local</a:t>
            </a:r>
          </a:p>
          <a:p>
            <a:r>
              <a:rPr lang="fr-BE" sz="1800" dirty="0"/>
              <a:t>2) Appuis institutionnels</a:t>
            </a:r>
          </a:p>
          <a:p>
            <a:r>
              <a:rPr lang="fr-BE" sz="1800" dirty="0"/>
              <a:t>3) Appuis à la conduite et au pilotage de la reforme de la décentralisation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9492" y="2413742"/>
            <a:ext cx="3732988" cy="382561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64088" y="6239352"/>
            <a:ext cx="309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/>
              <a:t>12 MEUR / 2020-2025</a:t>
            </a:r>
            <a:endParaRPr lang="en-GB" sz="18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32B6-9473-4A6E-8279-835F0110B549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22848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34368"/>
            <a:ext cx="9144000" cy="936625"/>
          </a:xfrm>
        </p:spPr>
        <p:txBody>
          <a:bodyPr/>
          <a:lstStyle/>
          <a:p>
            <a:pPr algn="ctr"/>
            <a:r>
              <a:rPr lang="fr-FR" sz="2400" dirty="0"/>
              <a:t>Rôles dévolus aux ALs - Conseils Régionaux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88564" y="2210533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</a:rPr>
              <a:t>ANIMATEUR DU DEVELOPPEMENT LOCAL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0152" y="2276475"/>
            <a:ext cx="2520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0000"/>
                </a:solidFill>
              </a:rPr>
              <a:t>MAITRISE D’OUVRAGE</a:t>
            </a:r>
          </a:p>
          <a:p>
            <a:pPr algn="ctr"/>
            <a:endParaRPr lang="en-GB" sz="1600" b="1" dirty="0">
              <a:solidFill>
                <a:srgbClr val="FF0000"/>
              </a:solidFill>
            </a:endParaRPr>
          </a:p>
          <a:p>
            <a:pPr algn="ctr"/>
            <a:r>
              <a:rPr lang="en-GB" sz="1600" u="sng" dirty="0"/>
              <a:t>Choix:</a:t>
            </a:r>
          </a:p>
          <a:p>
            <a:pPr algn="ctr"/>
            <a:r>
              <a:rPr lang="fr-CA" sz="1600" dirty="0"/>
              <a:t>Opportunité</a:t>
            </a:r>
          </a:p>
          <a:p>
            <a:pPr algn="ctr"/>
            <a:r>
              <a:rPr lang="en-GB" sz="1600" dirty="0"/>
              <a:t>Modes de </a:t>
            </a:r>
            <a:r>
              <a:rPr lang="en-GB" sz="1600" dirty="0" err="1"/>
              <a:t>réalisation</a:t>
            </a:r>
            <a:endParaRPr lang="en-GB" sz="1600" dirty="0"/>
          </a:p>
          <a:p>
            <a:pPr algn="ctr"/>
            <a:r>
              <a:rPr lang="en-GB" sz="1600" dirty="0"/>
              <a:t>Mode de </a:t>
            </a:r>
            <a:r>
              <a:rPr lang="en-GB" sz="1600" dirty="0" err="1"/>
              <a:t>gestion</a:t>
            </a:r>
            <a:r>
              <a:rPr lang="en-GB" sz="1600" dirty="0"/>
              <a:t> </a:t>
            </a:r>
            <a:r>
              <a:rPr lang="en-GB" sz="1600" dirty="0" err="1"/>
              <a:t>financière</a:t>
            </a:r>
            <a:r>
              <a:rPr lang="en-GB" sz="1600" dirty="0"/>
              <a:t> (</a:t>
            </a:r>
            <a:r>
              <a:rPr lang="en-GB" sz="1600" dirty="0" err="1"/>
              <a:t>pérennité</a:t>
            </a:r>
            <a:r>
              <a:rPr lang="en-GB" sz="1600" dirty="0"/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44208" y="5805264"/>
            <a:ext cx="1800200" cy="52322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SUBVENTIONS UE-ADIL</a:t>
            </a:r>
          </a:p>
        </p:txBody>
      </p:sp>
      <p:sp>
        <p:nvSpPr>
          <p:cNvPr id="9" name="Right Arrow 8"/>
          <p:cNvSpPr/>
          <p:nvPr/>
        </p:nvSpPr>
        <p:spPr bwMode="auto">
          <a:xfrm>
            <a:off x="7200292" y="4581128"/>
            <a:ext cx="45719" cy="648072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4" name="Down Arrow 13"/>
          <p:cNvSpPr/>
          <p:nvPr/>
        </p:nvSpPr>
        <p:spPr bwMode="auto">
          <a:xfrm rot="10800000">
            <a:off x="7092279" y="5229200"/>
            <a:ext cx="337180" cy="541920"/>
          </a:xfrm>
          <a:prstGeom prst="downArrow">
            <a:avLst>
              <a:gd name="adj1" fmla="val 9103"/>
              <a:gd name="adj2" fmla="val 37731"/>
            </a:avLst>
          </a:prstGeom>
          <a:solidFill>
            <a:srgbClr val="FF0000"/>
          </a:solidFill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16752" y="4600056"/>
            <a:ext cx="2088232" cy="461665"/>
          </a:xfrm>
          <a:prstGeom prst="rect">
            <a:avLst/>
          </a:prstGeom>
          <a:solidFill>
            <a:srgbClr val="BDDEFF"/>
          </a:solidFill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GUICHET DE FINANCEMENT</a:t>
            </a:r>
          </a:p>
        </p:txBody>
      </p:sp>
      <p:sp>
        <p:nvSpPr>
          <p:cNvPr id="16" name="Oval 15"/>
          <p:cNvSpPr/>
          <p:nvPr/>
        </p:nvSpPr>
        <p:spPr bwMode="auto">
          <a:xfrm flipH="1">
            <a:off x="1911516" y="3301375"/>
            <a:ext cx="1034401" cy="93610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/>
          </a:p>
        </p:txBody>
      </p:sp>
      <p:sp>
        <p:nvSpPr>
          <p:cNvPr id="17" name="Oval 16"/>
          <p:cNvSpPr/>
          <p:nvPr/>
        </p:nvSpPr>
        <p:spPr bwMode="auto">
          <a:xfrm>
            <a:off x="2295461" y="3861048"/>
            <a:ext cx="1296144" cy="72008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91831" y="3194733"/>
            <a:ext cx="957935" cy="720080"/>
          </a:xfrm>
          <a:prstGeom prst="ellipse">
            <a:avLst/>
          </a:prstGeom>
          <a:noFill/>
          <a:ln>
            <a:solidFill>
              <a:srgbClr val="0F5494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 flipH="1">
            <a:off x="454797" y="2833323"/>
            <a:ext cx="1034401" cy="93610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/>
          </a:p>
        </p:txBody>
      </p:sp>
      <p:sp>
        <p:nvSpPr>
          <p:cNvPr id="20" name="Oval 19"/>
          <p:cNvSpPr/>
          <p:nvPr/>
        </p:nvSpPr>
        <p:spPr bwMode="auto">
          <a:xfrm flipH="1">
            <a:off x="2591051" y="3236699"/>
            <a:ext cx="957935" cy="636148"/>
          </a:xfrm>
          <a:prstGeom prst="ellipse">
            <a:avLst/>
          </a:prstGeom>
          <a:noFill/>
          <a:ln>
            <a:solidFill>
              <a:srgbClr val="00B050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243618" y="3442645"/>
            <a:ext cx="8099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CSO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598545" y="3337205"/>
            <a:ext cx="962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SECTEUR PRIVE</a:t>
            </a:r>
          </a:p>
          <a:p>
            <a:pPr algn="ctr"/>
            <a:endParaRPr lang="en-GB" dirty="0"/>
          </a:p>
        </p:txBody>
      </p:sp>
      <p:sp>
        <p:nvSpPr>
          <p:cNvPr id="23" name="Oval 22"/>
          <p:cNvSpPr/>
          <p:nvPr/>
        </p:nvSpPr>
        <p:spPr bwMode="auto">
          <a:xfrm rot="5400000">
            <a:off x="1573308" y="2942308"/>
            <a:ext cx="648072" cy="126014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96495" y="3380455"/>
            <a:ext cx="13308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POPULATION RURALE</a:t>
            </a:r>
          </a:p>
        </p:txBody>
      </p:sp>
      <p:sp>
        <p:nvSpPr>
          <p:cNvPr id="25" name="TextBox 24"/>
          <p:cNvSpPr txBox="1"/>
          <p:nvPr/>
        </p:nvSpPr>
        <p:spPr>
          <a:xfrm rot="5400000">
            <a:off x="3012128" y="3082380"/>
            <a:ext cx="3354765" cy="15631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0B0F0"/>
                </a:solidFill>
              </a:rPr>
              <a:t>AT UE–ADIL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err="1"/>
              <a:t>Évaluation</a:t>
            </a:r>
            <a:r>
              <a:rPr lang="en-GB" b="1" dirty="0"/>
              <a:t> </a:t>
            </a:r>
            <a:r>
              <a:rPr lang="en-GB" b="1" dirty="0" err="1"/>
              <a:t>compétences</a:t>
            </a:r>
            <a:r>
              <a:rPr lang="en-GB" b="1" dirty="0"/>
              <a:t> et plans de </a:t>
            </a:r>
            <a:r>
              <a:rPr lang="en-GB" b="1" dirty="0" err="1"/>
              <a:t>renforcement</a:t>
            </a:r>
            <a:r>
              <a:rPr lang="en-GB" b="1" dirty="0"/>
              <a:t> </a:t>
            </a:r>
            <a:r>
              <a:rPr lang="en-GB" b="1" dirty="0" err="1"/>
              <a:t>compétences</a:t>
            </a:r>
            <a:endParaRPr lang="en-GB" b="1" dirty="0"/>
          </a:p>
          <a:p>
            <a:pPr algn="ctr"/>
            <a:endParaRPr lang="en-GB" b="1" dirty="0"/>
          </a:p>
          <a:p>
            <a:pPr algn="ctr"/>
            <a:r>
              <a:rPr lang="en-GB" b="1" dirty="0"/>
              <a:t> Formation</a:t>
            </a:r>
          </a:p>
          <a:p>
            <a:pPr algn="ctr"/>
            <a:r>
              <a:rPr lang="en-GB" b="1" dirty="0"/>
              <a:t>des </a:t>
            </a:r>
            <a:r>
              <a:rPr lang="en-GB" b="1" dirty="0" err="1"/>
              <a:t>élus</a:t>
            </a:r>
            <a:r>
              <a:rPr lang="en-GB" b="1" dirty="0"/>
              <a:t> </a:t>
            </a:r>
            <a:r>
              <a:rPr lang="en-GB" b="1" dirty="0" err="1"/>
              <a:t>apres</a:t>
            </a:r>
            <a:r>
              <a:rPr lang="en-GB" b="1" dirty="0"/>
              <a:t> </a:t>
            </a:r>
            <a:r>
              <a:rPr lang="en-GB" b="1" dirty="0" err="1"/>
              <a:t>élection</a:t>
            </a:r>
            <a:endParaRPr lang="en-GB" b="1" dirty="0"/>
          </a:p>
          <a:p>
            <a:pPr algn="ctr"/>
            <a:endParaRPr lang="en-GB" b="1" dirty="0"/>
          </a:p>
          <a:p>
            <a:pPr algn="ctr"/>
            <a:r>
              <a:rPr lang="en-GB" b="1" dirty="0"/>
              <a:t>Formation strategies de communication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/>
              <a:t>(idem MDCD)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 flipV="1">
            <a:off x="3066116" y="2554164"/>
            <a:ext cx="792088" cy="275275"/>
          </a:xfrm>
          <a:prstGeom prst="straightConnector1">
            <a:avLst/>
          </a:prstGeom>
          <a:noFill/>
          <a:ln>
            <a:solidFill>
              <a:srgbClr val="FF0000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Arrow Connector 29"/>
          <p:cNvCxnSpPr/>
          <p:nvPr/>
        </p:nvCxnSpPr>
        <p:spPr bwMode="auto">
          <a:xfrm flipV="1">
            <a:off x="5506115" y="2626031"/>
            <a:ext cx="563031" cy="372724"/>
          </a:xfrm>
          <a:prstGeom prst="straightConnector1">
            <a:avLst/>
          </a:prstGeom>
          <a:noFill/>
          <a:ln>
            <a:solidFill>
              <a:srgbClr val="FF0000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ounded Rectangle 30"/>
          <p:cNvSpPr/>
          <p:nvPr/>
        </p:nvSpPr>
        <p:spPr bwMode="auto">
          <a:xfrm>
            <a:off x="1911517" y="5269088"/>
            <a:ext cx="1771120" cy="1059396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/>
              <a:t>SERVICES ADMINISTRATIFS DECONCENTRES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Verdana" pitchFamily="34" charset="0"/>
              </a:rPr>
              <a:t>PREFETS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>
                <a:solidFill>
                  <a:schemeClr val="tx1"/>
                </a:solidFill>
              </a:rPr>
              <a:t>CONTROLE</a:t>
            </a:r>
          </a:p>
        </p:txBody>
      </p:sp>
      <p:sp>
        <p:nvSpPr>
          <p:cNvPr id="32" name="Rounded Rectangle 31"/>
          <p:cNvSpPr/>
          <p:nvPr/>
        </p:nvSpPr>
        <p:spPr bwMode="auto">
          <a:xfrm>
            <a:off x="191831" y="5355178"/>
            <a:ext cx="1498219" cy="900172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/>
              <a:t>MINISTERES SECTORIELS DECONCENTRES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489619" y="4600056"/>
            <a:ext cx="2525159" cy="411488"/>
          </a:xfrm>
          <a:prstGeom prst="rect">
            <a:avLst/>
          </a:prstGeom>
          <a:solidFill>
            <a:srgbClr val="BDDEFF"/>
          </a:solidFill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PLAN DEVELLOPEMENT</a:t>
            </a:r>
            <a:r>
              <a:rPr kumimoji="0" lang="en-GB" sz="1200" b="1" i="0" u="none" strike="noStrike" cap="none" normalizeH="0" dirty="0">
                <a:ln>
                  <a:noFill/>
                </a:ln>
                <a:solidFill>
                  <a:srgbClr val="0F5494"/>
                </a:solidFill>
                <a:effectLst/>
                <a:latin typeface="Verdana" pitchFamily="34" charset="0"/>
              </a:rPr>
              <a:t> REGIONAL 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732B6-9473-4A6E-8279-835F0110B549}" type="slidenum">
              <a:rPr lang="en-GB" altLang="en-US" smtClean="0"/>
              <a:pPr/>
              <a:t>4</a:t>
            </a:fld>
            <a:endParaRPr lang="en-GB" alt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23297" y="4046585"/>
            <a:ext cx="2590292" cy="27699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ATELIERS PARTICIPATIFS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3907945" y="5589240"/>
            <a:ext cx="1598170" cy="93610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b="1" dirty="0">
                <a:solidFill>
                  <a:srgbClr val="00B0F0"/>
                </a:solidFill>
              </a:rPr>
              <a:t>UE–ADIL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/>
              <a:t>+ 2 RH/CR:</a:t>
            </a:r>
          </a:p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/>
              <a:t>INGENIEUR-COMPTABLE</a:t>
            </a:r>
            <a:endParaRPr kumimoji="0" lang="en-GB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 flipH="1" flipV="1">
            <a:off x="827584" y="3872847"/>
            <a:ext cx="226027" cy="173738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2843808" y="3861048"/>
            <a:ext cx="102109" cy="185537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Down Arrow 25"/>
          <p:cNvSpPr/>
          <p:nvPr/>
        </p:nvSpPr>
        <p:spPr bwMode="auto">
          <a:xfrm>
            <a:off x="1690049" y="4323584"/>
            <a:ext cx="421963" cy="257529"/>
          </a:xfrm>
          <a:prstGeom prst="downArrow">
            <a:avLst/>
          </a:prstGeom>
          <a:noFill/>
          <a:ln>
            <a:solidFill>
              <a:srgbClr val="FF0000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Verdana" pitchFamily="34" charset="0"/>
            </a:endParaRPr>
          </a:p>
        </p:txBody>
      </p:sp>
      <p:cxnSp>
        <p:nvCxnSpPr>
          <p:cNvPr id="35" name="Straight Connector 34"/>
          <p:cNvCxnSpPr>
            <a:stCxn id="23" idx="6"/>
            <a:endCxn id="36" idx="0"/>
          </p:cNvCxnSpPr>
          <p:nvPr/>
        </p:nvCxnSpPr>
        <p:spPr bwMode="auto">
          <a:xfrm>
            <a:off x="1897344" y="3896414"/>
            <a:ext cx="21099" cy="15017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/>
          <p:nvPr/>
        </p:nvCxnSpPr>
        <p:spPr bwMode="auto">
          <a:xfrm flipH="1" flipV="1">
            <a:off x="3014778" y="5011544"/>
            <a:ext cx="354106" cy="257544"/>
          </a:xfrm>
          <a:prstGeom prst="straightConnector1">
            <a:avLst/>
          </a:prstGeom>
          <a:noFill/>
          <a:ln>
            <a:solidFill>
              <a:srgbClr val="FF0000"/>
            </a:solidFill>
            <a:tailEnd type="triangle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41"/>
          <p:cNvCxnSpPr/>
          <p:nvPr/>
        </p:nvCxnSpPr>
        <p:spPr bwMode="auto">
          <a:xfrm>
            <a:off x="1619672" y="3842120"/>
            <a:ext cx="70377" cy="204465"/>
          </a:xfrm>
          <a:prstGeom prst="line">
            <a:avLst/>
          </a:prstGeom>
          <a:noFill/>
          <a:ln>
            <a:solidFill>
              <a:schemeClr val="tx1">
                <a:lumMod val="85000"/>
                <a:lumOff val="15000"/>
              </a:schemeClr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05723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509093"/>
            <a:ext cx="8229600" cy="936625"/>
          </a:xfrm>
        </p:spPr>
        <p:txBody>
          <a:bodyPr/>
          <a:lstStyle/>
          <a:p>
            <a:pPr algn="ctr"/>
            <a:r>
              <a:rPr lang="fr-FR" sz="2400" dirty="0"/>
              <a:t>Les caractéristiques « territoriales » de l’approche - ADIL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225612" y="2445718"/>
            <a:ext cx="856895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ENDOGENE</a:t>
            </a:r>
          </a:p>
          <a:p>
            <a:pPr algn="ctr"/>
            <a:r>
              <a:rPr lang="fr-BE" sz="2000" dirty="0">
                <a:latin typeface="Calibri" panose="020F0502020204030204" pitchFamily="34" charset="0"/>
                <a:cs typeface="Calibri" panose="020F0502020204030204" pitchFamily="34" charset="0"/>
              </a:rPr>
              <a:t>ANIMATION DU DEVELOPPEMENT LOCAL EST UN PROCESSUS PARTICIPATIF DANS L’IDENTIFICATION DES BESOINS SPECIFIQUES DE CHAQUE REGION</a:t>
            </a:r>
          </a:p>
          <a:p>
            <a:pPr algn="ctr"/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MULTI-ACTEURS 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IMPLICATION DE TOUTES LES PARTIES PRENANTES LOCALES ET CENTRALES</a:t>
            </a:r>
          </a:p>
          <a:p>
            <a:pPr algn="ctr"/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HORIZONTALEMENT INTEGRE</a:t>
            </a:r>
          </a:p>
          <a:p>
            <a:pPr algn="ctr"/>
            <a:r>
              <a:rPr lang="fr-FR" sz="2000" dirty="0">
                <a:latin typeface="Calibri" panose="020F0502020204030204" pitchFamily="34" charset="0"/>
                <a:cs typeface="Calibri" panose="020F0502020204030204" pitchFamily="34" charset="0"/>
              </a:rPr>
              <a:t>ALIGNEMENT DES PLANS DE DEVELOPPEMENT REGIONAUX AVEC LA STRATEGIE NATIONALE</a:t>
            </a:r>
          </a:p>
          <a:p>
            <a:pPr algn="ctr"/>
            <a:endParaRPr lang="fr-F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DECENTRALISATION ETABLIE DANS LES TEXTES – AFFIRMATION POLITIQUE DE L’AMBITION REPETEE – APPLICATION ET IMPLEMENTATION PROGRESSIVE</a:t>
            </a:r>
            <a:endParaRPr lang="fr-FR" sz="2000" b="1" dirty="0"/>
          </a:p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fr-FR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24D1-6082-46A9-9164-B3458B4B22E1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0131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865014"/>
          </a:xfrm>
        </p:spPr>
        <p:txBody>
          <a:bodyPr/>
          <a:lstStyle/>
          <a:p>
            <a:pPr algn="ctr"/>
            <a:r>
              <a:rPr lang="fr-FR" sz="2400" dirty="0"/>
              <a:t>Enseignements tirés des précédentes interventions auprès des Autorités Locales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539552" y="2261224"/>
            <a:ext cx="843528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>
                <a:latin typeface="+mn-lt"/>
                <a:cs typeface="Calibri" panose="020F0502020204030204" pitchFamily="34" charset="0"/>
              </a:rPr>
              <a:t>Nécessité de </a:t>
            </a:r>
            <a:r>
              <a:rPr lang="fr-BE" sz="18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pilotage</a:t>
            </a:r>
            <a:r>
              <a:rPr lang="fr-BE" sz="1800" dirty="0">
                <a:latin typeface="+mn-lt"/>
                <a:cs typeface="Calibri" panose="020F0502020204030204" pitchFamily="34" charset="0"/>
              </a:rPr>
              <a:t> politique de la reforme par un ministère dédie, mais appuyé par un comite interministériel (sectoriel)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>
                <a:latin typeface="+mn-lt"/>
                <a:cs typeface="Calibri" panose="020F0502020204030204" pitchFamily="34" charset="0"/>
              </a:rPr>
              <a:t>Nécessité de </a:t>
            </a:r>
            <a:r>
              <a:rPr lang="fr-BE" sz="18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synergie entre le niveau central et le niveau régional </a:t>
            </a:r>
            <a:r>
              <a:rPr lang="fr-BE" sz="1800" dirty="0">
                <a:latin typeface="+mn-lt"/>
                <a:cs typeface="Calibri" panose="020F0502020204030204" pitchFamily="34" charset="0"/>
              </a:rPr>
              <a:t>pour l’opérationnalisation de la décentralisation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>
                <a:latin typeface="+mn-lt"/>
                <a:cs typeface="Calibri" panose="020F0502020204030204" pitchFamily="34" charset="0"/>
              </a:rPr>
              <a:t>Nécessité d’impliquer la </a:t>
            </a:r>
            <a:r>
              <a:rPr lang="fr-BE" sz="18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société civile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>
                <a:latin typeface="+mn-lt"/>
                <a:cs typeface="Calibri" panose="020F0502020204030204" pitchFamily="34" charset="0"/>
              </a:rPr>
              <a:t>Nécessité </a:t>
            </a:r>
            <a:r>
              <a:rPr lang="fr-BE" sz="18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d’autonomie financière </a:t>
            </a:r>
            <a:r>
              <a:rPr lang="fr-BE" sz="1800" dirty="0">
                <a:latin typeface="+mn-lt"/>
                <a:cs typeface="Calibri" panose="020F0502020204030204" pitchFamily="34" charset="0"/>
              </a:rPr>
              <a:t>pour pérenniser les acquis et renforcer l’autorité régionale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>
                <a:latin typeface="+mn-lt"/>
                <a:cs typeface="Calibri" panose="020F0502020204030204" pitchFamily="34" charset="0"/>
              </a:rPr>
              <a:t>Nécessité de </a:t>
            </a:r>
            <a:r>
              <a:rPr lang="fr-BE" sz="18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transfert des compétences </a:t>
            </a:r>
            <a:r>
              <a:rPr lang="fr-BE" sz="1800" dirty="0">
                <a:latin typeface="+mn-lt"/>
                <a:cs typeface="Calibri" panose="020F0502020204030204" pitchFamily="34" charset="0"/>
              </a:rPr>
              <a:t>sectorielles avec ressources correspondantes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BE" sz="1800" dirty="0">
                <a:latin typeface="+mn-lt"/>
                <a:cs typeface="Calibri" panose="020F0502020204030204" pitchFamily="34" charset="0"/>
              </a:rPr>
              <a:t>Nécessité d’adoption du </a:t>
            </a:r>
            <a:r>
              <a:rPr lang="fr-BE" sz="1800" dirty="0">
                <a:solidFill>
                  <a:srgbClr val="FF0000"/>
                </a:solidFill>
                <a:latin typeface="+mn-lt"/>
                <a:cs typeface="Calibri" panose="020F0502020204030204" pitchFamily="34" charset="0"/>
              </a:rPr>
              <a:t>cadre légal et juridique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altLang="en-US" dirty="0"/>
          </a:p>
          <a:p>
            <a:endParaRPr lang="en-GB" altLang="en-US" dirty="0"/>
          </a:p>
          <a:p>
            <a:fld id="{72AD24D1-6082-46A9-9164-B3458B4B22E1}" type="slidenum">
              <a:rPr lang="en-GB" altLang="en-US" smtClean="0"/>
              <a:pPr/>
              <a:t>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6977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48B64EEE-F87B-4DE7-B5FC-3B9D5A4F1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341935"/>
            <a:ext cx="8229600" cy="1297062"/>
          </a:xfrm>
        </p:spPr>
        <p:txBody>
          <a:bodyPr/>
          <a:lstStyle/>
          <a:p>
            <a:pPr algn="ctr"/>
            <a:r>
              <a:rPr lang="en-GB" sz="2400" dirty="0" err="1">
                <a:ea typeface="Verdana" panose="020B0604030504040204" pitchFamily="34" charset="0"/>
                <a:cs typeface="Calibri" panose="020F0502020204030204" pitchFamily="34" charset="0"/>
              </a:rPr>
              <a:t>Appui</a:t>
            </a:r>
            <a:r>
              <a:rPr lang="en-GB" sz="2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ea typeface="Verdana" panose="020B0604030504040204" pitchFamily="34" charset="0"/>
                <a:cs typeface="Calibri" panose="020F0502020204030204" pitchFamily="34" charset="0"/>
              </a:rPr>
              <a:t>prévu</a:t>
            </a:r>
            <a:r>
              <a:rPr lang="en-GB" sz="2400" dirty="0">
                <a:ea typeface="Verdana" panose="020B0604030504040204" pitchFamily="34" charset="0"/>
                <a:cs typeface="Calibri" panose="020F0502020204030204" pitchFamily="34" charset="0"/>
              </a:rPr>
              <a:t> par la DUE pour </a:t>
            </a:r>
            <a:r>
              <a:rPr lang="en-GB" sz="2400" dirty="0" err="1">
                <a:ea typeface="Verdana" panose="020B0604030504040204" pitchFamily="34" charset="0"/>
                <a:cs typeface="Calibri" panose="020F0502020204030204" pitchFamily="34" charset="0"/>
              </a:rPr>
              <a:t>soutenir</a:t>
            </a:r>
            <a:r>
              <a:rPr lang="en-GB" sz="2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ea typeface="Verdana" panose="020B0604030504040204" pitchFamily="34" charset="0"/>
                <a:cs typeface="Calibri" panose="020F0502020204030204" pitchFamily="34" charset="0"/>
              </a:rPr>
              <a:t>cette</a:t>
            </a:r>
            <a:r>
              <a:rPr lang="en-GB" sz="2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en-GB" sz="2400" dirty="0" err="1">
                <a:ea typeface="Verdana" panose="020B0604030504040204" pitchFamily="34" charset="0"/>
                <a:cs typeface="Calibri" panose="020F0502020204030204" pitchFamily="34" charset="0"/>
              </a:rPr>
              <a:t>approche</a:t>
            </a:r>
            <a:r>
              <a:rPr lang="en-GB" sz="2400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03DA-A847-AD29-E618-3D7BC4103226}"/>
              </a:ext>
            </a:extLst>
          </p:cNvPr>
          <p:cNvSpPr txBox="1"/>
          <p:nvPr/>
        </p:nvSpPr>
        <p:spPr>
          <a:xfrm>
            <a:off x="827584" y="2780928"/>
            <a:ext cx="748883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fr-FR" dirty="0">
              <a:latin typeface="+mn-lt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n-lt"/>
                <a:cs typeface="Calibri" panose="020F0502020204030204" pitchFamily="34" charset="0"/>
              </a:rPr>
              <a:t>Plaidoyer et dialogue politique </a:t>
            </a:r>
          </a:p>
          <a:p>
            <a:r>
              <a:rPr lang="fr-FR" sz="2000" dirty="0">
                <a:latin typeface="+mn-lt"/>
                <a:cs typeface="Calibri" panose="020F0502020204030204" pitchFamily="34" charset="0"/>
              </a:rPr>
              <a:t>   (prise en compte des risques)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000" dirty="0">
              <a:latin typeface="+mn-lt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n-lt"/>
                <a:cs typeface="Calibri" panose="020F0502020204030204" pitchFamily="34" charset="0"/>
              </a:rPr>
              <a:t>Coordination des bailleurs</a:t>
            </a:r>
          </a:p>
          <a:p>
            <a:endParaRPr lang="fr-FR" sz="1800" dirty="0">
              <a:latin typeface="+mn-lt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>
                <a:latin typeface="+mn-lt"/>
                <a:cs typeface="Calibri" panose="020F0502020204030204" pitchFamily="34" charset="0"/>
              </a:rPr>
              <a:t>Synergies et complémentarité avec cycle de programmation NDICI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D24D1-6082-46A9-9164-B3458B4B22E1}" type="slidenum">
              <a:rPr lang="en-GB" altLang="en-US" smtClean="0"/>
              <a:pPr/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6199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778B1C2-8704-4C49-86CD-93199A005617}"/>
              </a:ext>
            </a:extLst>
          </p:cNvPr>
          <p:cNvSpPr/>
          <p:nvPr/>
        </p:nvSpPr>
        <p:spPr>
          <a:xfrm>
            <a:off x="1475656" y="3284984"/>
            <a:ext cx="6318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FFFF00"/>
                </a:solidFill>
              </a:rPr>
              <a:t>MERCI</a:t>
            </a:r>
            <a:endParaRPr lang="en-US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3694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6871</TotalTime>
  <Words>473</Words>
  <Application>Microsoft Office PowerPoint</Application>
  <PresentationFormat>Affichage à l'écran (4:3)</PresentationFormat>
  <Paragraphs>100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blank</vt:lpstr>
      <vt:lpstr>Présentation PowerPoint</vt:lpstr>
      <vt:lpstr>Djibouti - Décentralisation</vt:lpstr>
      <vt:lpstr>Appui à la Décentralisation &amp; aux Initiatives Locales  (ADIL ‘le juste’)</vt:lpstr>
      <vt:lpstr>Rôles dévolus aux ALs - Conseils Régionaux</vt:lpstr>
      <vt:lpstr>Les caractéristiques « territoriales » de l’approche - ADIL</vt:lpstr>
      <vt:lpstr>Enseignements tirés des précédentes interventions auprès des Autorités Locales</vt:lpstr>
      <vt:lpstr>Appui prévu par la DUE pour soutenir cette approche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Eugene Zapata</dc:creator>
  <cp:lastModifiedBy>virginie wyart</cp:lastModifiedBy>
  <cp:revision>277</cp:revision>
  <cp:lastPrinted>2022-11-02T07:05:12Z</cp:lastPrinted>
  <dcterms:created xsi:type="dcterms:W3CDTF">2020-07-01T16:45:12Z</dcterms:created>
  <dcterms:modified xsi:type="dcterms:W3CDTF">2022-11-29T10:12:55Z</dcterms:modified>
</cp:coreProperties>
</file>