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367" r:id="rId2"/>
    <p:sldId id="883" r:id="rId3"/>
    <p:sldId id="890" r:id="rId4"/>
    <p:sldId id="888" r:id="rId5"/>
    <p:sldId id="886" r:id="rId6"/>
    <p:sldId id="889" r:id="rId7"/>
    <p:sldId id="882" r:id="rId8"/>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DRIGUEZ BILBAO Jorge (DEVCO)" initials="RBJ("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0F5494"/>
    <a:srgbClr val="2D5EC1"/>
    <a:srgbClr val="3166CF"/>
    <a:srgbClr val="3E6FD2"/>
    <a:srgbClr val="BDDEFF"/>
    <a:srgbClr val="808080"/>
    <a:srgbClr val="FFD6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353" autoAdjust="0"/>
    <p:restoredTop sz="87224" autoAdjust="0"/>
  </p:normalViewPr>
  <p:slideViewPr>
    <p:cSldViewPr>
      <p:cViewPr varScale="1">
        <p:scale>
          <a:sx n="65" d="100"/>
          <a:sy n="65" d="100"/>
        </p:scale>
        <p:origin x="48" y="61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3235"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ltLang="en-US"/>
          </a:p>
        </p:txBody>
      </p:sp>
      <p:sp>
        <p:nvSpPr>
          <p:cNvPr id="37891"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ltLang="en-US"/>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ltLang="en-US"/>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238114B0-41C2-4041-9572-2B9A9A5A0CD3}" type="slidenum">
              <a:rPr lang="en-GB" altLang="en-US"/>
              <a:pPr/>
              <a:t>‹N°›</a:t>
            </a:fld>
            <a:endParaRPr lang="en-GB" altLang="en-US"/>
          </a:p>
        </p:txBody>
      </p:sp>
    </p:spTree>
    <p:extLst>
      <p:ext uri="{BB962C8B-B14F-4D97-AF65-F5344CB8AC3E}">
        <p14:creationId xmlns:p14="http://schemas.microsoft.com/office/powerpoint/2010/main" val="2451090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ltLang="en-US"/>
          </a:p>
        </p:txBody>
      </p:sp>
      <p:sp>
        <p:nvSpPr>
          <p:cNvPr id="36867"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ltLang="en-US"/>
          </a:p>
        </p:txBody>
      </p:sp>
      <p:sp>
        <p:nvSpPr>
          <p:cNvPr id="36868"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ltLang="en-US"/>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7F9695FB-D908-4160-AE67-B85245447BF5}" type="slidenum">
              <a:rPr lang="en-GB" altLang="en-US"/>
              <a:pPr/>
              <a:t>‹N°›</a:t>
            </a:fld>
            <a:endParaRPr lang="en-GB" altLang="en-US"/>
          </a:p>
        </p:txBody>
      </p:sp>
    </p:spTree>
    <p:extLst>
      <p:ext uri="{BB962C8B-B14F-4D97-AF65-F5344CB8AC3E}">
        <p14:creationId xmlns:p14="http://schemas.microsoft.com/office/powerpoint/2010/main" val="132165867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a:ln/>
        </p:spPr>
      </p:sp>
      <p:sp>
        <p:nvSpPr>
          <p:cNvPr id="17410" name="Notes Placeholder 2"/>
          <p:cNvSpPr>
            <a:spLocks noGrp="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ea typeface="MS PGothic" charset="0"/>
              <a:cs typeface="MS PGothic" charset="0"/>
            </a:endParaRPr>
          </a:p>
        </p:txBody>
      </p:sp>
      <p:sp>
        <p:nvSpPr>
          <p:cNvPr id="17411" name="Slide Number Placeholder 3"/>
          <p:cNvSpPr>
            <a:spLocks noGrp="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rgbClr val="0F5494"/>
                </a:solidFill>
                <a:latin typeface="Verdana" charset="0"/>
                <a:ea typeface="MS PGothic" charset="0"/>
                <a:cs typeface="MS PGothic" charset="0"/>
              </a:defRPr>
            </a:lvl1pPr>
            <a:lvl2pPr marL="742866" indent="-285718" eaLnBrk="0" hangingPunct="0">
              <a:defRPr sz="1200">
                <a:solidFill>
                  <a:srgbClr val="0F5494"/>
                </a:solidFill>
                <a:latin typeface="Verdana" charset="0"/>
                <a:ea typeface="MS PGothic" charset="0"/>
                <a:cs typeface="MS PGothic" charset="0"/>
              </a:defRPr>
            </a:lvl2pPr>
            <a:lvl3pPr marL="1142872" indent="-228574" eaLnBrk="0" hangingPunct="0">
              <a:defRPr sz="1200">
                <a:solidFill>
                  <a:srgbClr val="0F5494"/>
                </a:solidFill>
                <a:latin typeface="Verdana" charset="0"/>
                <a:ea typeface="MS PGothic" charset="0"/>
                <a:cs typeface="MS PGothic" charset="0"/>
              </a:defRPr>
            </a:lvl3pPr>
            <a:lvl4pPr marL="1600020" indent="-228574" eaLnBrk="0" hangingPunct="0">
              <a:defRPr sz="1200">
                <a:solidFill>
                  <a:srgbClr val="0F5494"/>
                </a:solidFill>
                <a:latin typeface="Verdana" charset="0"/>
                <a:ea typeface="MS PGothic" charset="0"/>
                <a:cs typeface="MS PGothic" charset="0"/>
              </a:defRPr>
            </a:lvl4pPr>
            <a:lvl5pPr marL="2057168" indent="-228574" eaLnBrk="0" hangingPunct="0">
              <a:defRPr sz="1200">
                <a:solidFill>
                  <a:srgbClr val="0F5494"/>
                </a:solidFill>
                <a:latin typeface="Verdana" charset="0"/>
                <a:ea typeface="MS PGothic" charset="0"/>
                <a:cs typeface="MS PGothic" charset="0"/>
              </a:defRPr>
            </a:lvl5pPr>
            <a:lvl6pPr marL="2514318" indent="-228574" eaLnBrk="0" fontAlgn="base" hangingPunct="0">
              <a:spcBef>
                <a:spcPct val="0"/>
              </a:spcBef>
              <a:spcAft>
                <a:spcPct val="0"/>
              </a:spcAft>
              <a:defRPr sz="1200">
                <a:solidFill>
                  <a:srgbClr val="0F5494"/>
                </a:solidFill>
                <a:latin typeface="Verdana" charset="0"/>
                <a:ea typeface="MS PGothic" charset="0"/>
                <a:cs typeface="MS PGothic" charset="0"/>
              </a:defRPr>
            </a:lvl6pPr>
            <a:lvl7pPr marL="2971466" indent="-228574" eaLnBrk="0" fontAlgn="base" hangingPunct="0">
              <a:spcBef>
                <a:spcPct val="0"/>
              </a:spcBef>
              <a:spcAft>
                <a:spcPct val="0"/>
              </a:spcAft>
              <a:defRPr sz="1200">
                <a:solidFill>
                  <a:srgbClr val="0F5494"/>
                </a:solidFill>
                <a:latin typeface="Verdana" charset="0"/>
                <a:ea typeface="MS PGothic" charset="0"/>
                <a:cs typeface="MS PGothic" charset="0"/>
              </a:defRPr>
            </a:lvl7pPr>
            <a:lvl8pPr marL="3428614" indent="-228574" eaLnBrk="0" fontAlgn="base" hangingPunct="0">
              <a:spcBef>
                <a:spcPct val="0"/>
              </a:spcBef>
              <a:spcAft>
                <a:spcPct val="0"/>
              </a:spcAft>
              <a:defRPr sz="1200">
                <a:solidFill>
                  <a:srgbClr val="0F5494"/>
                </a:solidFill>
                <a:latin typeface="Verdana" charset="0"/>
                <a:ea typeface="MS PGothic" charset="0"/>
                <a:cs typeface="MS PGothic" charset="0"/>
              </a:defRPr>
            </a:lvl8pPr>
            <a:lvl9pPr marL="3885764" indent="-228574" eaLnBrk="0" fontAlgn="base" hangingPunct="0">
              <a:spcBef>
                <a:spcPct val="0"/>
              </a:spcBef>
              <a:spcAft>
                <a:spcPct val="0"/>
              </a:spcAft>
              <a:defRPr sz="1200">
                <a:solidFill>
                  <a:srgbClr val="0F5494"/>
                </a:solidFill>
                <a:latin typeface="Verdana" charset="0"/>
                <a:ea typeface="MS PGothic" charset="0"/>
                <a:cs typeface="MS PGothic"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0450B20-B29B-984D-8937-3FC7C1B1B70C}" type="slidenum">
              <a:rPr kumimoji="0" lang="en-GB" sz="1200" b="0" i="0" u="none" strike="noStrike" kern="1200" cap="none" spc="0" normalizeH="0" baseline="0" noProof="0">
                <a:ln>
                  <a:noFill/>
                </a:ln>
                <a:solidFill>
                  <a:srgbClr val="000000"/>
                </a:solidFill>
                <a:effectLst/>
                <a:uLnTx/>
                <a:uFillTx/>
                <a:latin typeface="Arial" charset="0"/>
                <a:ea typeface="MS PGothic"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GB" sz="1200" b="0" i="0" u="none" strike="noStrike" kern="1200" cap="none" spc="0" normalizeH="0" baseline="0" noProof="0">
              <a:ln>
                <a:noFill/>
              </a:ln>
              <a:solidFill>
                <a:srgbClr val="000000"/>
              </a:solidFill>
              <a:effectLst/>
              <a:uLnTx/>
              <a:uFillTx/>
              <a:latin typeface="Arial" charset="0"/>
              <a:ea typeface="MS PGothic" charset="0"/>
            </a:endParaRPr>
          </a:p>
        </p:txBody>
      </p:sp>
    </p:spTree>
    <p:extLst>
      <p:ext uri="{BB962C8B-B14F-4D97-AF65-F5344CB8AC3E}">
        <p14:creationId xmlns:p14="http://schemas.microsoft.com/office/powerpoint/2010/main" val="3607581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BE" sz="1000" dirty="0"/>
              <a:t>L’appui budgétaire</a:t>
            </a:r>
            <a:r>
              <a:rPr lang="fr-BE" sz="1000" baseline="0" dirty="0"/>
              <a:t> (n° </a:t>
            </a:r>
            <a:r>
              <a:rPr lang="fr-BE" sz="1000" kern="1200" dirty="0">
                <a:solidFill>
                  <a:schemeClr val="tx1"/>
                </a:solidFill>
                <a:effectLst/>
              </a:rPr>
              <a:t>CRIS/OPSYS : </a:t>
            </a:r>
            <a:r>
              <a:rPr lang="fr-FR" sz="1000" kern="1200" dirty="0">
                <a:solidFill>
                  <a:schemeClr val="tx1"/>
                </a:solidFill>
                <a:effectLst/>
              </a:rPr>
              <a:t>43716/ </a:t>
            </a:r>
            <a:r>
              <a:rPr lang="fr-BE" sz="1000" kern="1200" dirty="0">
                <a:solidFill>
                  <a:schemeClr val="tx1"/>
                </a:solidFill>
                <a:effectLst/>
              </a:rPr>
              <a:t>ACT-61496</a:t>
            </a:r>
            <a:r>
              <a:rPr lang="fr-BE" sz="1000" baseline="0" dirty="0"/>
              <a:t>) prévu dans notre AAP 2022, dans le cadre de la programmation conjointe 2021-2027, </a:t>
            </a:r>
            <a:r>
              <a:rPr lang="fr-BE" sz="1000" dirty="0"/>
              <a:t>vise à soutenir les autorités togolaises dans la mise en œuvre de leur réformes clés inclues dans la nouvelle stratégie nationale de développement « Feuille de Route gouvernementale Togo 2025 ». Son OG est de promouvoir une croissance économique inclusive et durable afin d’accompagner le Togo sur le chemin de l’émergence et de contribuer à la diminution de la pauvreté et des inégalités.  Focalisé autour de l’amélioration de la gouvernance, il s’articule sur trois objectifs spécifiques, dont le premier est de renforcer la gouvernance de l’action publique au niveau central et décentralisé.</a:t>
            </a:r>
          </a:p>
          <a:p>
            <a:r>
              <a:rPr lang="fr-BE" sz="1000" dirty="0"/>
              <a:t>Pour l’indicateur décentralisation, il faut compter à titre indicatif entre 1 et 2 millions EUR par cible. Donc comme il y en a trois (sur 2 années), on pourrait considérer un montant d’environ 8 millions EUR au total.</a:t>
            </a:r>
          </a:p>
          <a:p>
            <a:r>
              <a:rPr lang="fr-BE" sz="1000" dirty="0"/>
              <a:t>FACT : Fond d’appui aux collectivités territoriales</a:t>
            </a:r>
          </a:p>
        </p:txBody>
      </p:sp>
      <p:sp>
        <p:nvSpPr>
          <p:cNvPr id="4" name="Slide Number Placeholder 3"/>
          <p:cNvSpPr>
            <a:spLocks noGrp="1"/>
          </p:cNvSpPr>
          <p:nvPr>
            <p:ph type="sldNum" sz="quarter" idx="10"/>
          </p:nvPr>
        </p:nvSpPr>
        <p:spPr/>
        <p:txBody>
          <a:bodyPr/>
          <a:lstStyle/>
          <a:p>
            <a:fld id="{7F9695FB-D908-4160-AE67-B85245447BF5}" type="slidenum">
              <a:rPr lang="en-GB" altLang="en-US" smtClean="0"/>
              <a:pPr/>
              <a:t>2</a:t>
            </a:fld>
            <a:endParaRPr lang="en-GB" altLang="en-US"/>
          </a:p>
        </p:txBody>
      </p:sp>
    </p:spTree>
    <p:extLst>
      <p:ext uri="{BB962C8B-B14F-4D97-AF65-F5344CB8AC3E}">
        <p14:creationId xmlns:p14="http://schemas.microsoft.com/office/powerpoint/2010/main" val="6077637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BE" sz="1000" dirty="0"/>
              <a:t>L’appui budgétaire</a:t>
            </a:r>
            <a:r>
              <a:rPr lang="fr-BE" sz="1000" baseline="0" dirty="0"/>
              <a:t> (n° </a:t>
            </a:r>
            <a:r>
              <a:rPr lang="fr-BE" sz="1000" kern="1200" dirty="0">
                <a:solidFill>
                  <a:schemeClr val="tx1"/>
                </a:solidFill>
                <a:effectLst/>
              </a:rPr>
              <a:t>CRIS/OPSYS : </a:t>
            </a:r>
            <a:r>
              <a:rPr lang="fr-FR" sz="1000" kern="1200" dirty="0">
                <a:solidFill>
                  <a:schemeClr val="tx1"/>
                </a:solidFill>
                <a:effectLst/>
              </a:rPr>
              <a:t>43716/ </a:t>
            </a:r>
            <a:r>
              <a:rPr lang="fr-BE" sz="1000" kern="1200" dirty="0">
                <a:solidFill>
                  <a:schemeClr val="tx1"/>
                </a:solidFill>
                <a:effectLst/>
              </a:rPr>
              <a:t>ACT-61496</a:t>
            </a:r>
            <a:r>
              <a:rPr lang="fr-BE" sz="1000" baseline="0" dirty="0"/>
              <a:t>) prévu dans notre AAP 2022, dans le cadre de la programmation conjointe 2021-2027, </a:t>
            </a:r>
            <a:r>
              <a:rPr lang="fr-BE" sz="1000" dirty="0"/>
              <a:t>vise à soutenir les autorités togolaises dans la mise en œuvre de leur réformes clés inclues dans la nouvelle stratégie nationale de développement « Feuille de Route gouvernementale Togo 2025 ». Son OG est de promouvoir une croissance économique inclusive et durable afin d’accompagner le Togo sur le chemin de l’émergence et de contribuer à la diminution de la pauvreté et des inégalités.  Focalisé autour de l’amélioration de la gouvernance, il s’articule sur trois objectifs spécifiques, dont le premier est de renforcer la gouvernance de l’action publique au niveau central et décentralisé.</a:t>
            </a:r>
          </a:p>
          <a:p>
            <a:r>
              <a:rPr lang="fr-BE" sz="1000" dirty="0"/>
              <a:t>Pour l’indicateur décentralisation, il faut compter à titre indicatif entre 1 et 2 millions EUR par cible. Donc comme il y en a trois (sur 2 années), on pourrait considérer un montant d’environ 8 millions EUR au total.</a:t>
            </a:r>
          </a:p>
          <a:p>
            <a:r>
              <a:rPr lang="fr-BE" sz="1000" dirty="0"/>
              <a:t>FACT : Fond d’appui aux collectivités territoriales</a:t>
            </a:r>
          </a:p>
        </p:txBody>
      </p:sp>
      <p:sp>
        <p:nvSpPr>
          <p:cNvPr id="4" name="Slide Number Placeholder 3"/>
          <p:cNvSpPr>
            <a:spLocks noGrp="1"/>
          </p:cNvSpPr>
          <p:nvPr>
            <p:ph type="sldNum" sz="quarter" idx="10"/>
          </p:nvPr>
        </p:nvSpPr>
        <p:spPr/>
        <p:txBody>
          <a:bodyPr/>
          <a:lstStyle/>
          <a:p>
            <a:fld id="{7F9695FB-D908-4160-AE67-B85245447BF5}" type="slidenum">
              <a:rPr lang="en-GB" altLang="en-US" smtClean="0"/>
              <a:pPr/>
              <a:t>3</a:t>
            </a:fld>
            <a:endParaRPr lang="en-GB" altLang="en-US"/>
          </a:p>
        </p:txBody>
      </p:sp>
    </p:spTree>
    <p:extLst>
      <p:ext uri="{BB962C8B-B14F-4D97-AF65-F5344CB8AC3E}">
        <p14:creationId xmlns:p14="http://schemas.microsoft.com/office/powerpoint/2010/main" val="51196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BE" sz="1000" dirty="0"/>
              <a:t>FCT : Faitière des communes du Togo </a:t>
            </a:r>
          </a:p>
          <a:p>
            <a:r>
              <a:rPr lang="fr-FR" sz="1000" kern="1200" dirty="0">
                <a:solidFill>
                  <a:schemeClr val="tx1"/>
                </a:solidFill>
                <a:effectLst/>
              </a:rPr>
              <a:t>Loi n°2007‐011 du 13 mars 2007 relative à la décentralisation et aux libertés locales, modifiée par la loi n°2018‐003 du 31 janvier 2018, la loi n°2019‐006 du 26 juin 2019, la loi n°2021-020 du 11 octobre 2021 et la loi 2022-011 du 04 juillet 2022.</a:t>
            </a:r>
          </a:p>
          <a:p>
            <a:r>
              <a:rPr lang="fr-BE" sz="1000" dirty="0"/>
              <a:t>ANFCT :  Agence nationale de formation des collectivités territoriales (crée</a:t>
            </a:r>
            <a:r>
              <a:rPr lang="fr-BE" sz="1000" baseline="0" dirty="0"/>
              <a:t> par la loi n°2021-020 du 11 octobre 2021 portant modification de la loi n° 2007- 011 du 13 mars 2007 relative à la décentralisation et aux libertés locales).</a:t>
            </a:r>
            <a:endParaRPr lang="fr-BE" sz="1000" dirty="0"/>
          </a:p>
          <a:p>
            <a:r>
              <a:rPr lang="fr-FR" sz="1000" kern="1200" dirty="0">
                <a:solidFill>
                  <a:schemeClr val="tx1"/>
                </a:solidFill>
                <a:effectLst/>
              </a:rPr>
              <a:t>La loi sur la décentralisation stipule qu’il existe trois types de compétences au niveau des collectivités territoriales: propres, partagées, et transférées. L’article 82 de la loi liste les compétences propres des communes ; l’article 84 celles qui sont transférées </a:t>
            </a:r>
            <a:r>
              <a:rPr lang="fr-BE" sz="1000" kern="1200" dirty="0">
                <a:solidFill>
                  <a:schemeClr val="tx1"/>
                </a:solidFill>
                <a:effectLst/>
              </a:rPr>
              <a:t>; </a:t>
            </a:r>
            <a:r>
              <a:rPr lang="fr-FR" sz="1000" kern="1200" dirty="0">
                <a:solidFill>
                  <a:schemeClr val="tx1"/>
                </a:solidFill>
                <a:effectLst/>
              </a:rPr>
              <a:t>l’article 83 spécifie les compétences partagées entre l’Etat et les communes, en les répartissant sur neuf matières (développement local et aménagement du territoire ; urbanisme et habitat ; infrastructures, équipements, transports et voies de communications ; énergie et hydraulique ; assainissement, gestion des ressources naturelles et protection de l’environnement ; commerce et artisanat ; éducation et formation professionnelle ; santé, population, action sociale et protection civile ; sports, loisirs, tourisme et action culturelle). </a:t>
            </a:r>
          </a:p>
          <a:p>
            <a:r>
              <a:rPr lang="fr-BE" sz="1000" kern="1200" dirty="0">
                <a:solidFill>
                  <a:schemeClr val="tx1"/>
                </a:solidFill>
                <a:effectLst/>
              </a:rPr>
              <a:t>Les ressources financières des communes proviennent de plusieurs sources, dont le FACT, </a:t>
            </a:r>
            <a:r>
              <a:rPr lang="fr-BE" sz="1000" dirty="0"/>
              <a:t>un mécanisme de transfert annuel de ressources aux collectivités ayant </a:t>
            </a:r>
            <a:r>
              <a:rPr lang="fr-BE" sz="1000" kern="1200" dirty="0">
                <a:solidFill>
                  <a:schemeClr val="tx1"/>
                </a:solidFill>
                <a:effectLst/>
              </a:rPr>
              <a:t>pour mission de mobiliser des ressources financières en vue de renforcer les capacités de gestion des collectivités territoriales, d'appuyer leurs actions de développement et d’accompagner financièrement le transfert de compétences. La commission de gestion qui pilote le FACT est confrontée au défi annuel d’ordonnancer, dans un délai raisonnable compte tenu du calendrier budgétaire, les transferts des dotations de l’Etat vers les communes, pour leur prise en compte dans les budgets communaux. Pour l’exercice 2020, l’information ainsi que les fonds du FACT alloués aux communes ont été rendus disponibles en novembre ; pour les exercices 2021 et 2022, cela s’est passé en octobre. Pour plusieurs communes, ces transferts à une date proche de la fin de l’exercice ont représenté une entrave à l’utilisation opportune des fonds.</a:t>
            </a:r>
          </a:p>
        </p:txBody>
      </p:sp>
      <p:sp>
        <p:nvSpPr>
          <p:cNvPr id="4" name="Slide Number Placeholder 3"/>
          <p:cNvSpPr>
            <a:spLocks noGrp="1"/>
          </p:cNvSpPr>
          <p:nvPr>
            <p:ph type="sldNum" sz="quarter" idx="10"/>
          </p:nvPr>
        </p:nvSpPr>
        <p:spPr/>
        <p:txBody>
          <a:bodyPr/>
          <a:lstStyle/>
          <a:p>
            <a:fld id="{7F9695FB-D908-4160-AE67-B85245447BF5}" type="slidenum">
              <a:rPr lang="en-GB" altLang="en-US" smtClean="0"/>
              <a:pPr/>
              <a:t>4</a:t>
            </a:fld>
            <a:endParaRPr lang="en-GB" altLang="en-US"/>
          </a:p>
        </p:txBody>
      </p:sp>
    </p:spTree>
    <p:extLst>
      <p:ext uri="{BB962C8B-B14F-4D97-AF65-F5344CB8AC3E}">
        <p14:creationId xmlns:p14="http://schemas.microsoft.com/office/powerpoint/2010/main" val="3500115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BE" sz="1000" b="0" i="0" u="none" strike="noStrike" kern="1200" baseline="0" dirty="0">
                <a:solidFill>
                  <a:schemeClr val="tx1"/>
                </a:solidFill>
              </a:rPr>
              <a:t>Contrat de consolidation de l’Etat du Togo - phase 3 (CCET3) : CF FED/2019/041-096 et contrat FED/2019/411-674</a:t>
            </a:r>
            <a:br>
              <a:rPr lang="fr-BE" sz="1000" b="0" i="0" u="none" strike="noStrike" kern="1200" baseline="0" dirty="0">
                <a:solidFill>
                  <a:schemeClr val="tx1"/>
                </a:solidFill>
              </a:rPr>
            </a:br>
            <a:r>
              <a:rPr lang="fr-BE" sz="1000" b="0" i="0" u="none" strike="noStrike" kern="1200" baseline="0" dirty="0">
                <a:solidFill>
                  <a:schemeClr val="tx1"/>
                </a:solidFill>
              </a:rPr>
              <a:t>33 millions EUR au total, dont 7 pour la décentralisation </a:t>
            </a:r>
          </a:p>
          <a:p>
            <a:r>
              <a:rPr lang="fr-BE" sz="1000" b="0" i="0" u="none" strike="noStrike" kern="1200" baseline="0" dirty="0">
                <a:solidFill>
                  <a:schemeClr val="tx1"/>
                </a:solidFill>
              </a:rPr>
              <a:t>Programme d‘appui à la décentralisation et la gouvernance locale (ProDeGoL) : FED/2017/387-324</a:t>
            </a:r>
            <a:br>
              <a:rPr lang="fr-BE" sz="1000" b="0" i="0" u="none" strike="noStrike" kern="1200" baseline="0" dirty="0">
                <a:solidFill>
                  <a:schemeClr val="tx1"/>
                </a:solidFill>
              </a:rPr>
            </a:br>
            <a:r>
              <a:rPr lang="fr-BE" sz="1000" b="0" i="0" u="none" strike="noStrike" kern="1200" baseline="0" dirty="0">
                <a:solidFill>
                  <a:schemeClr val="tx1"/>
                </a:solidFill>
              </a:rPr>
              <a:t>Convention de contribution avec la GIZ financée par l’UE (14 millions EUR) et cofinancée par l’Allemagne (2,15 millions EUR), dans le cadre de leur Programme d‘appui à la décentralisation et la gouvernance, phase III (ProDeG)</a:t>
            </a:r>
            <a:endParaRPr lang="fr-BE" sz="1000" b="0" dirty="0"/>
          </a:p>
          <a:p>
            <a:r>
              <a:rPr lang="fr-BE" sz="1000" b="0" dirty="0"/>
              <a:t>MATDCL : Ministère de l‘administration territoriale, de la décentralisation et des collectivités locales – MATDDT</a:t>
            </a:r>
            <a:r>
              <a:rPr lang="fr-BE" sz="1000" b="0" baseline="0" dirty="0"/>
              <a:t> : </a:t>
            </a:r>
            <a:r>
              <a:rPr lang="fr-BE" sz="1000" dirty="0"/>
              <a:t>Ministère de l‘administration territoriale, de la décentralisation et du développement des territoires</a:t>
            </a:r>
            <a:endParaRPr lang="fr-BE" sz="1000" b="0" dirty="0"/>
          </a:p>
        </p:txBody>
      </p:sp>
      <p:sp>
        <p:nvSpPr>
          <p:cNvPr id="4" name="Slide Number Placeholder 3"/>
          <p:cNvSpPr>
            <a:spLocks noGrp="1"/>
          </p:cNvSpPr>
          <p:nvPr>
            <p:ph type="sldNum" sz="quarter" idx="10"/>
          </p:nvPr>
        </p:nvSpPr>
        <p:spPr/>
        <p:txBody>
          <a:bodyPr/>
          <a:lstStyle/>
          <a:p>
            <a:fld id="{7F9695FB-D908-4160-AE67-B85245447BF5}" type="slidenum">
              <a:rPr lang="en-GB" altLang="en-US" smtClean="0"/>
              <a:pPr/>
              <a:t>5</a:t>
            </a:fld>
            <a:endParaRPr lang="en-GB" altLang="en-US"/>
          </a:p>
        </p:txBody>
      </p:sp>
    </p:spTree>
    <p:extLst>
      <p:ext uri="{BB962C8B-B14F-4D97-AF65-F5344CB8AC3E}">
        <p14:creationId xmlns:p14="http://schemas.microsoft.com/office/powerpoint/2010/main" val="10395544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BE" sz="1000" kern="1200" dirty="0">
                <a:solidFill>
                  <a:schemeClr val="tx1"/>
                </a:solidFill>
                <a:effectLst/>
              </a:rPr>
              <a:t>CSO-LA/2020/420-970, financé par l’UE avec</a:t>
            </a:r>
            <a:r>
              <a:rPr lang="fr-BE" sz="1000" kern="1200" baseline="0" dirty="0">
                <a:solidFill>
                  <a:schemeClr val="tx1"/>
                </a:solidFill>
                <a:effectLst/>
              </a:rPr>
              <a:t> </a:t>
            </a:r>
            <a:r>
              <a:rPr lang="fr-BE" sz="1000" kern="1200" dirty="0">
                <a:solidFill>
                  <a:schemeClr val="tx1"/>
                </a:solidFill>
                <a:effectLst/>
              </a:rPr>
              <a:t>3,388</a:t>
            </a:r>
            <a:r>
              <a:rPr lang="fr-BE" sz="1000" kern="1200" baseline="0" dirty="0">
                <a:solidFill>
                  <a:schemeClr val="tx1"/>
                </a:solidFill>
                <a:effectLst/>
              </a:rPr>
              <a:t> millions EUR et cofinancé par les bénéficiaires (</a:t>
            </a:r>
            <a:r>
              <a:rPr lang="fr-BE" sz="1000" dirty="0">
                <a:ea typeface="Verdana" panose="020B0604030504040204" pitchFamily="34" charset="0"/>
                <a:cs typeface="Calibri" panose="020F0502020204030204" pitchFamily="34" charset="0"/>
              </a:rPr>
              <a:t>communes de Haho 1, 2, 3 et 4 + commune de Bapaume en France) avec 0,598 millions EUR</a:t>
            </a:r>
            <a:endParaRPr lang="fr-BE" sz="1000" kern="1200" dirty="0">
              <a:solidFill>
                <a:schemeClr val="tx1"/>
              </a:solidFill>
              <a:effectLst/>
            </a:endParaRPr>
          </a:p>
        </p:txBody>
      </p:sp>
      <p:sp>
        <p:nvSpPr>
          <p:cNvPr id="4" name="Slide Number Placeholder 3"/>
          <p:cNvSpPr>
            <a:spLocks noGrp="1"/>
          </p:cNvSpPr>
          <p:nvPr>
            <p:ph type="sldNum" sz="quarter" idx="10"/>
          </p:nvPr>
        </p:nvSpPr>
        <p:spPr/>
        <p:txBody>
          <a:bodyPr/>
          <a:lstStyle/>
          <a:p>
            <a:fld id="{7F9695FB-D908-4160-AE67-B85245447BF5}" type="slidenum">
              <a:rPr lang="en-GB" altLang="en-US" smtClean="0"/>
              <a:pPr/>
              <a:t>6</a:t>
            </a:fld>
            <a:endParaRPr lang="en-GB" altLang="en-US"/>
          </a:p>
        </p:txBody>
      </p:sp>
    </p:spTree>
    <p:extLst>
      <p:ext uri="{BB962C8B-B14F-4D97-AF65-F5344CB8AC3E}">
        <p14:creationId xmlns:p14="http://schemas.microsoft.com/office/powerpoint/2010/main" val="36661785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a:ln/>
        </p:spPr>
      </p:sp>
      <p:sp>
        <p:nvSpPr>
          <p:cNvPr id="17410" name="Notes Placeholder 2"/>
          <p:cNvSpPr>
            <a:spLocks noGrp="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ea typeface="MS PGothic" charset="0"/>
              <a:cs typeface="MS PGothic" charset="0"/>
            </a:endParaRPr>
          </a:p>
        </p:txBody>
      </p:sp>
      <p:sp>
        <p:nvSpPr>
          <p:cNvPr id="17411" name="Slide Number Placeholder 3"/>
          <p:cNvSpPr>
            <a:spLocks noGrp="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rgbClr val="0F5494"/>
                </a:solidFill>
                <a:latin typeface="Verdana" charset="0"/>
                <a:ea typeface="MS PGothic" charset="0"/>
                <a:cs typeface="MS PGothic" charset="0"/>
              </a:defRPr>
            </a:lvl1pPr>
            <a:lvl2pPr marL="742866" indent="-285718" eaLnBrk="0" hangingPunct="0">
              <a:defRPr sz="1200">
                <a:solidFill>
                  <a:srgbClr val="0F5494"/>
                </a:solidFill>
                <a:latin typeface="Verdana" charset="0"/>
                <a:ea typeface="MS PGothic" charset="0"/>
                <a:cs typeface="MS PGothic" charset="0"/>
              </a:defRPr>
            </a:lvl2pPr>
            <a:lvl3pPr marL="1142872" indent="-228574" eaLnBrk="0" hangingPunct="0">
              <a:defRPr sz="1200">
                <a:solidFill>
                  <a:srgbClr val="0F5494"/>
                </a:solidFill>
                <a:latin typeface="Verdana" charset="0"/>
                <a:ea typeface="MS PGothic" charset="0"/>
                <a:cs typeface="MS PGothic" charset="0"/>
              </a:defRPr>
            </a:lvl3pPr>
            <a:lvl4pPr marL="1600020" indent="-228574" eaLnBrk="0" hangingPunct="0">
              <a:defRPr sz="1200">
                <a:solidFill>
                  <a:srgbClr val="0F5494"/>
                </a:solidFill>
                <a:latin typeface="Verdana" charset="0"/>
                <a:ea typeface="MS PGothic" charset="0"/>
                <a:cs typeface="MS PGothic" charset="0"/>
              </a:defRPr>
            </a:lvl4pPr>
            <a:lvl5pPr marL="2057168" indent="-228574" eaLnBrk="0" hangingPunct="0">
              <a:defRPr sz="1200">
                <a:solidFill>
                  <a:srgbClr val="0F5494"/>
                </a:solidFill>
                <a:latin typeface="Verdana" charset="0"/>
                <a:ea typeface="MS PGothic" charset="0"/>
                <a:cs typeface="MS PGothic" charset="0"/>
              </a:defRPr>
            </a:lvl5pPr>
            <a:lvl6pPr marL="2514318" indent="-228574" eaLnBrk="0" fontAlgn="base" hangingPunct="0">
              <a:spcBef>
                <a:spcPct val="0"/>
              </a:spcBef>
              <a:spcAft>
                <a:spcPct val="0"/>
              </a:spcAft>
              <a:defRPr sz="1200">
                <a:solidFill>
                  <a:srgbClr val="0F5494"/>
                </a:solidFill>
                <a:latin typeface="Verdana" charset="0"/>
                <a:ea typeface="MS PGothic" charset="0"/>
                <a:cs typeface="MS PGothic" charset="0"/>
              </a:defRPr>
            </a:lvl6pPr>
            <a:lvl7pPr marL="2971466" indent="-228574" eaLnBrk="0" fontAlgn="base" hangingPunct="0">
              <a:spcBef>
                <a:spcPct val="0"/>
              </a:spcBef>
              <a:spcAft>
                <a:spcPct val="0"/>
              </a:spcAft>
              <a:defRPr sz="1200">
                <a:solidFill>
                  <a:srgbClr val="0F5494"/>
                </a:solidFill>
                <a:latin typeface="Verdana" charset="0"/>
                <a:ea typeface="MS PGothic" charset="0"/>
                <a:cs typeface="MS PGothic" charset="0"/>
              </a:defRPr>
            </a:lvl7pPr>
            <a:lvl8pPr marL="3428614" indent="-228574" eaLnBrk="0" fontAlgn="base" hangingPunct="0">
              <a:spcBef>
                <a:spcPct val="0"/>
              </a:spcBef>
              <a:spcAft>
                <a:spcPct val="0"/>
              </a:spcAft>
              <a:defRPr sz="1200">
                <a:solidFill>
                  <a:srgbClr val="0F5494"/>
                </a:solidFill>
                <a:latin typeface="Verdana" charset="0"/>
                <a:ea typeface="MS PGothic" charset="0"/>
                <a:cs typeface="MS PGothic" charset="0"/>
              </a:defRPr>
            </a:lvl8pPr>
            <a:lvl9pPr marL="3885764" indent="-228574" eaLnBrk="0" fontAlgn="base" hangingPunct="0">
              <a:spcBef>
                <a:spcPct val="0"/>
              </a:spcBef>
              <a:spcAft>
                <a:spcPct val="0"/>
              </a:spcAft>
              <a:defRPr sz="1200">
                <a:solidFill>
                  <a:srgbClr val="0F5494"/>
                </a:solidFill>
                <a:latin typeface="Verdana" charset="0"/>
                <a:ea typeface="MS PGothic" charset="0"/>
                <a:cs typeface="MS PGothic"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0450B20-B29B-984D-8937-3FC7C1B1B70C}" type="slidenum">
              <a:rPr kumimoji="0" lang="en-GB" sz="1200" b="0" i="0" u="none" strike="noStrike" kern="1200" cap="none" spc="0" normalizeH="0" baseline="0" noProof="0">
                <a:ln>
                  <a:noFill/>
                </a:ln>
                <a:solidFill>
                  <a:srgbClr val="000000"/>
                </a:solidFill>
                <a:effectLst/>
                <a:uLnTx/>
                <a:uFillTx/>
                <a:latin typeface="Arial" charset="0"/>
                <a:ea typeface="MS PGothic"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GB" sz="1200" b="0" i="0" u="none" strike="noStrike" kern="1200" cap="none" spc="0" normalizeH="0" baseline="0" noProof="0">
              <a:ln>
                <a:noFill/>
              </a:ln>
              <a:solidFill>
                <a:srgbClr val="000000"/>
              </a:solidFill>
              <a:effectLst/>
              <a:uLnTx/>
              <a:uFillTx/>
              <a:latin typeface="Arial" charset="0"/>
              <a:ea typeface="MS PGothic" charset="0"/>
            </a:endParaRPr>
          </a:p>
        </p:txBody>
      </p:sp>
    </p:spTree>
    <p:extLst>
      <p:ext uri="{BB962C8B-B14F-4D97-AF65-F5344CB8AC3E}">
        <p14:creationId xmlns:p14="http://schemas.microsoft.com/office/powerpoint/2010/main" val="10371136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pic>
        <p:nvPicPr>
          <p:cNvPr id="3086" name="Picture 6" descr="LOGO CE-EN-quadri.eps"/>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3957638" y="258763"/>
            <a:ext cx="1436687" cy="9985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en-US" altLang="en-US" noProof="0"/>
              <a:t>Click to edit Master title style</a:t>
            </a:r>
            <a:endParaRPr lang="en-GB" altLang="en-US"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en-US" altLang="en-US" noProof="0"/>
              <a:t>Click to edit Master subtitle style</a:t>
            </a:r>
            <a:endParaRPr lang="en-GB" altLang="en-US" noProof="0"/>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ltLang="en-US"/>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ltLang="en-US"/>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6A141FA3-1B77-4EDE-B230-E919C600B683}" type="slidenum">
              <a:rPr lang="en-GB" altLang="en-US"/>
              <a:pPr/>
              <a:t>‹N°›</a:t>
            </a:fld>
            <a:endParaRPr lang="en-GB" altLang="en-US"/>
          </a:p>
        </p:txBody>
      </p:sp>
      <p:sp>
        <p:nvSpPr>
          <p:cNvPr id="7" name="Rectangle 6"/>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93334B9A-3F2F-4DB3-9330-A2B68B9D3EEF}" type="slidenum">
              <a:rPr lang="en-GB" altLang="en-US"/>
              <a:pPr/>
              <a:t>‹N°›</a:t>
            </a:fld>
            <a:endParaRPr lang="en-GB" altLang="en-US"/>
          </a:p>
        </p:txBody>
      </p:sp>
    </p:spTree>
    <p:extLst>
      <p:ext uri="{BB962C8B-B14F-4D97-AF65-F5344CB8AC3E}">
        <p14:creationId xmlns:p14="http://schemas.microsoft.com/office/powerpoint/2010/main" val="3812140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2132E535-0D9E-44A9-92E6-071940868D45}" type="slidenum">
              <a:rPr lang="en-GB" altLang="en-US"/>
              <a:pPr/>
              <a:t>‹N°›</a:t>
            </a:fld>
            <a:endParaRPr lang="en-GB" altLang="en-US"/>
          </a:p>
        </p:txBody>
      </p:sp>
    </p:spTree>
    <p:extLst>
      <p:ext uri="{BB962C8B-B14F-4D97-AF65-F5344CB8AC3E}">
        <p14:creationId xmlns:p14="http://schemas.microsoft.com/office/powerpoint/2010/main" val="2334118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119732B6-9473-4A6E-8279-835F0110B549}" type="slidenum">
              <a:rPr lang="en-GB" altLang="en-US"/>
              <a:pPr/>
              <a:t>‹N°›</a:t>
            </a:fld>
            <a:endParaRPr lang="en-GB" altLang="en-US"/>
          </a:p>
        </p:txBody>
      </p:sp>
    </p:spTree>
    <p:extLst>
      <p:ext uri="{BB962C8B-B14F-4D97-AF65-F5344CB8AC3E}">
        <p14:creationId xmlns:p14="http://schemas.microsoft.com/office/powerpoint/2010/main" val="2922201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7E4C9BF0-DD5A-41A8-A693-6DCB2E22C0B8}" type="slidenum">
              <a:rPr lang="en-GB" altLang="en-US"/>
              <a:pPr/>
              <a:t>‹N°›</a:t>
            </a:fld>
            <a:endParaRPr lang="en-GB" altLang="en-US"/>
          </a:p>
        </p:txBody>
      </p:sp>
    </p:spTree>
    <p:extLst>
      <p:ext uri="{BB962C8B-B14F-4D97-AF65-F5344CB8AC3E}">
        <p14:creationId xmlns:p14="http://schemas.microsoft.com/office/powerpoint/2010/main" val="3367325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72AD24D1-6082-46A9-9164-B3458B4B22E1}" type="slidenum">
              <a:rPr lang="en-GB" altLang="en-US"/>
              <a:pPr/>
              <a:t>‹N°›</a:t>
            </a:fld>
            <a:endParaRPr lang="en-GB" altLang="en-US"/>
          </a:p>
        </p:txBody>
      </p:sp>
    </p:spTree>
    <p:extLst>
      <p:ext uri="{BB962C8B-B14F-4D97-AF65-F5344CB8AC3E}">
        <p14:creationId xmlns:p14="http://schemas.microsoft.com/office/powerpoint/2010/main" val="112196830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altLang="en-US"/>
          </a:p>
        </p:txBody>
      </p:sp>
      <p:sp>
        <p:nvSpPr>
          <p:cNvPr id="8" name="Footer Placeholder 7"/>
          <p:cNvSpPr>
            <a:spLocks noGrp="1"/>
          </p:cNvSpPr>
          <p:nvPr>
            <p:ph type="ftr" sz="quarter" idx="11"/>
          </p:nvPr>
        </p:nvSpPr>
        <p:spPr/>
        <p:txBody>
          <a:bodyPr/>
          <a:lstStyle>
            <a:lvl1pPr>
              <a:defRPr/>
            </a:lvl1pPr>
          </a:lstStyle>
          <a:p>
            <a:endParaRPr lang="en-GB" altLang="en-US"/>
          </a:p>
        </p:txBody>
      </p:sp>
      <p:sp>
        <p:nvSpPr>
          <p:cNvPr id="9" name="Slide Number Placeholder 8"/>
          <p:cNvSpPr>
            <a:spLocks noGrp="1"/>
          </p:cNvSpPr>
          <p:nvPr>
            <p:ph type="sldNum" sz="quarter" idx="12"/>
          </p:nvPr>
        </p:nvSpPr>
        <p:spPr/>
        <p:txBody>
          <a:bodyPr/>
          <a:lstStyle>
            <a:lvl1pPr>
              <a:defRPr/>
            </a:lvl1pPr>
          </a:lstStyle>
          <a:p>
            <a:fld id="{DBFDC4E9-B2D2-4CA3-8B91-1DEB4ACFDA03}" type="slidenum">
              <a:rPr lang="en-GB" altLang="en-US"/>
              <a:pPr/>
              <a:t>‹N°›</a:t>
            </a:fld>
            <a:endParaRPr lang="en-GB" altLang="en-US"/>
          </a:p>
        </p:txBody>
      </p:sp>
    </p:spTree>
    <p:extLst>
      <p:ext uri="{BB962C8B-B14F-4D97-AF65-F5344CB8AC3E}">
        <p14:creationId xmlns:p14="http://schemas.microsoft.com/office/powerpoint/2010/main" val="3894948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endParaRPr lang="en-GB" altLang="en-US"/>
          </a:p>
        </p:txBody>
      </p:sp>
      <p:sp>
        <p:nvSpPr>
          <p:cNvPr id="5" name="Slide Number Placeholder 4"/>
          <p:cNvSpPr>
            <a:spLocks noGrp="1"/>
          </p:cNvSpPr>
          <p:nvPr>
            <p:ph type="sldNum" sz="quarter" idx="12"/>
          </p:nvPr>
        </p:nvSpPr>
        <p:spPr/>
        <p:txBody>
          <a:bodyPr/>
          <a:lstStyle>
            <a:lvl1pPr>
              <a:defRPr/>
            </a:lvl1pPr>
          </a:lstStyle>
          <a:p>
            <a:fld id="{40149431-66B6-4E61-A837-54177C86D1F3}" type="slidenum">
              <a:rPr lang="en-GB" altLang="en-US"/>
              <a:pPr/>
              <a:t>‹N°›</a:t>
            </a:fld>
            <a:endParaRPr lang="en-GB" altLang="en-US"/>
          </a:p>
        </p:txBody>
      </p:sp>
    </p:spTree>
    <p:extLst>
      <p:ext uri="{BB962C8B-B14F-4D97-AF65-F5344CB8AC3E}">
        <p14:creationId xmlns:p14="http://schemas.microsoft.com/office/powerpoint/2010/main" val="879318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endParaRPr lang="en-GB" altLang="en-US"/>
          </a:p>
        </p:txBody>
      </p:sp>
      <p:sp>
        <p:nvSpPr>
          <p:cNvPr id="4" name="Slide Number Placeholder 3"/>
          <p:cNvSpPr>
            <a:spLocks noGrp="1"/>
          </p:cNvSpPr>
          <p:nvPr>
            <p:ph type="sldNum" sz="quarter" idx="12"/>
          </p:nvPr>
        </p:nvSpPr>
        <p:spPr/>
        <p:txBody>
          <a:bodyPr/>
          <a:lstStyle>
            <a:lvl1pPr>
              <a:defRPr/>
            </a:lvl1pPr>
          </a:lstStyle>
          <a:p>
            <a:fld id="{DC0AF8C7-62B3-4745-A19C-C8841CCBD9C5}" type="slidenum">
              <a:rPr lang="en-GB" altLang="en-US"/>
              <a:pPr/>
              <a:t>‹N°›</a:t>
            </a:fld>
            <a:endParaRPr lang="en-GB" altLang="en-US"/>
          </a:p>
        </p:txBody>
      </p:sp>
    </p:spTree>
    <p:extLst>
      <p:ext uri="{BB962C8B-B14F-4D97-AF65-F5344CB8AC3E}">
        <p14:creationId xmlns:p14="http://schemas.microsoft.com/office/powerpoint/2010/main" val="3602792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C95C4D0F-52B2-4058-A1CC-B854D9BFFAF5}" type="slidenum">
              <a:rPr lang="en-GB" altLang="en-US"/>
              <a:pPr/>
              <a:t>‹N°›</a:t>
            </a:fld>
            <a:endParaRPr lang="en-GB" altLang="en-US"/>
          </a:p>
        </p:txBody>
      </p:sp>
    </p:spTree>
    <p:extLst>
      <p:ext uri="{BB962C8B-B14F-4D97-AF65-F5344CB8AC3E}">
        <p14:creationId xmlns:p14="http://schemas.microsoft.com/office/powerpoint/2010/main" val="1469965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2E9C57E4-EA20-4377-89DB-5C0C6A4F79E6}" type="slidenum">
              <a:rPr lang="en-GB" altLang="en-US"/>
              <a:pPr/>
              <a:t>‹N°›</a:t>
            </a:fld>
            <a:endParaRPr lang="en-GB" altLang="en-US"/>
          </a:p>
        </p:txBody>
      </p:sp>
    </p:spTree>
    <p:extLst>
      <p:ext uri="{BB962C8B-B14F-4D97-AF65-F5344CB8AC3E}">
        <p14:creationId xmlns:p14="http://schemas.microsoft.com/office/powerpoint/2010/main" val="4026552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endParaRPr lang="en-GB"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endParaRPr lang="en-GB"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6369C9B6-13D8-4661-B895-9C9656DECCF5}" type="slidenum">
              <a:rPr lang="en-GB" altLang="en-US"/>
              <a:pPr/>
              <a:t>‹N°›</a:t>
            </a:fld>
            <a:endParaRPr lang="en-GB" altLang="en-US"/>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1" name="Picture 17" descr="LOGO CE_Vertical_EN_NEG_quadri_HR"/>
          <p:cNvPicPr>
            <a:picLocks noChangeAspect="1" noChangeArrowheads="1"/>
          </p:cNvPicPr>
          <p:nvPr/>
        </p:nvPicPr>
        <p:blipFill>
          <a:blip r:embed="rId13" cstate="screen">
            <a:extLst>
              <a:ext uri="{28A0092B-C50C-407E-A947-70E740481C1C}">
                <a14:useLocalDpi xmlns:a14="http://schemas.microsoft.com/office/drawing/2010/main"/>
              </a:ext>
            </a:extLst>
          </a:blip>
          <a:srcRect/>
          <a:stretch>
            <a:fillRect/>
          </a:stretch>
        </p:blipFill>
        <p:spPr bwMode="auto">
          <a:xfrm>
            <a:off x="3957638" y="258763"/>
            <a:ext cx="1436687" cy="1004887"/>
          </a:xfrm>
          <a:prstGeom prst="rect">
            <a:avLst/>
          </a:prstGeom>
          <a:noFill/>
          <a:extLst>
            <a:ext uri="{909E8E84-426E-40dd-AFC4-6F175D3DCCD1}">
              <a14:hiddenFill xmlns=""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358775" algn="l" rtl="0" eaLnBrk="1" fontAlgn="base" hangingPunct="1">
        <a:spcBef>
          <a:spcPct val="0"/>
        </a:spcBef>
        <a:spcAft>
          <a:spcPct val="0"/>
        </a:spcAft>
        <a:defRPr sz="3000" b="1">
          <a:solidFill>
            <a:srgbClr val="0F5494"/>
          </a:solidFill>
          <a:latin typeface="+mj-lt"/>
          <a:ea typeface="+mj-ea"/>
          <a:cs typeface="+mj-cs"/>
        </a:defRPr>
      </a:lvl1pPr>
      <a:lvl2pPr marL="358775" algn="l" rtl="0" eaLnBrk="1" fontAlgn="base" hangingPunct="1">
        <a:spcBef>
          <a:spcPct val="0"/>
        </a:spcBef>
        <a:spcAft>
          <a:spcPct val="0"/>
        </a:spcAft>
        <a:defRPr sz="3000" b="1">
          <a:solidFill>
            <a:srgbClr val="0F5494"/>
          </a:solidFill>
          <a:latin typeface="Verdana" pitchFamily="34" charset="0"/>
        </a:defRPr>
      </a:lvl2pPr>
      <a:lvl3pPr marL="358775" algn="l" rtl="0" eaLnBrk="1" fontAlgn="base" hangingPunct="1">
        <a:spcBef>
          <a:spcPct val="0"/>
        </a:spcBef>
        <a:spcAft>
          <a:spcPct val="0"/>
        </a:spcAft>
        <a:defRPr sz="3000" b="1">
          <a:solidFill>
            <a:srgbClr val="0F5494"/>
          </a:solidFill>
          <a:latin typeface="Verdana" pitchFamily="34" charset="0"/>
        </a:defRPr>
      </a:lvl3pPr>
      <a:lvl4pPr marL="358775" algn="l" rtl="0" eaLnBrk="1" fontAlgn="base" hangingPunct="1">
        <a:spcBef>
          <a:spcPct val="0"/>
        </a:spcBef>
        <a:spcAft>
          <a:spcPct val="0"/>
        </a:spcAft>
        <a:defRPr sz="3000" b="1">
          <a:solidFill>
            <a:srgbClr val="0F5494"/>
          </a:solidFill>
          <a:latin typeface="Verdana" pitchFamily="34" charset="0"/>
        </a:defRPr>
      </a:lvl4pPr>
      <a:lvl5pPr marL="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p:titleStyle>
    <p:body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pitchFamily="34" charset="0"/>
        </a:defRPr>
      </a:lvl4pPr>
      <a:lvl5pPr marL="2057400" indent="-228600" algn="l" rtl="0" eaLnBrk="1" fontAlgn="base" hangingPunct="1">
        <a:spcBef>
          <a:spcPct val="20000"/>
        </a:spcBef>
        <a:spcAft>
          <a:spcPct val="0"/>
        </a:spcAft>
        <a:buChar char="»"/>
        <a:defRPr sz="2000">
          <a:solidFill>
            <a:schemeClr val="tx1"/>
          </a:solidFill>
          <a:latin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Arial" pitchFamily="34" charset="0"/>
        </a:defRPr>
      </a:lvl6pPr>
      <a:lvl7pPr marL="2971800" indent="-228600" algn="l" rtl="0" eaLnBrk="1" fontAlgn="base" hangingPunct="1">
        <a:spcBef>
          <a:spcPct val="20000"/>
        </a:spcBef>
        <a:spcAft>
          <a:spcPct val="0"/>
        </a:spcAft>
        <a:buChar char="»"/>
        <a:defRPr sz="2000">
          <a:solidFill>
            <a:schemeClr val="tx1"/>
          </a:solidFill>
          <a:latin typeface="Arial" pitchFamily="34" charset="0"/>
        </a:defRPr>
      </a:lvl7pPr>
      <a:lvl8pPr marL="3429000" indent="-228600" algn="l" rtl="0" eaLnBrk="1" fontAlgn="base" hangingPunct="1">
        <a:spcBef>
          <a:spcPct val="20000"/>
        </a:spcBef>
        <a:spcAft>
          <a:spcPct val="0"/>
        </a:spcAft>
        <a:buChar char="»"/>
        <a:defRPr sz="2000">
          <a:solidFill>
            <a:schemeClr val="tx1"/>
          </a:solidFill>
          <a:latin typeface="Arial" pitchFamily="34" charset="0"/>
        </a:defRPr>
      </a:lvl8pPr>
      <a:lvl9pPr marL="3886200" indent="-228600" algn="l" rtl="0" eaLnBrk="1" fontAlgn="base" hangingPunct="1">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268760"/>
            <a:ext cx="8064896" cy="307777"/>
          </a:xfrm>
          <a:prstGeom prst="rect">
            <a:avLst/>
          </a:prstGeom>
        </p:spPr>
        <p:txBody>
          <a:bodyPr wrap="square">
            <a:spAutoFit/>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GB" sz="1400" i="0" u="none" strike="noStrike" kern="1200" cap="none" spc="0" normalizeH="0" baseline="0" noProof="0" dirty="0">
                <a:ln>
                  <a:noFill/>
                </a:ln>
                <a:solidFill>
                  <a:schemeClr val="bg1"/>
                </a:solidFill>
                <a:effectLst/>
                <a:uLnTx/>
                <a:uFillTx/>
                <a:latin typeface="+mj-lt"/>
                <a:ea typeface="MS PGothic" charset="0"/>
                <a:cs typeface="Calibri"/>
              </a:rPr>
              <a:t>Session </a:t>
            </a:r>
            <a:r>
              <a:rPr lang="en-GB" sz="1400" dirty="0">
                <a:solidFill>
                  <a:schemeClr val="bg1"/>
                </a:solidFill>
                <a:latin typeface="+mj-lt"/>
                <a:ea typeface="MS PGothic" charset="0"/>
                <a:cs typeface="Calibri"/>
              </a:rPr>
              <a:t>9</a:t>
            </a:r>
            <a:endParaRPr kumimoji="0" lang="en-GB" sz="1400" i="0" u="none" strike="noStrike" kern="1200" cap="none" spc="0" normalizeH="0" baseline="0" noProof="0" dirty="0">
              <a:ln>
                <a:noFill/>
              </a:ln>
              <a:solidFill>
                <a:schemeClr val="bg1"/>
              </a:solidFill>
              <a:effectLst/>
              <a:uLnTx/>
              <a:uFillTx/>
              <a:latin typeface="+mj-lt"/>
              <a:ea typeface="MS PGothic" charset="0"/>
              <a:cs typeface="Calibri"/>
            </a:endParaRPr>
          </a:p>
        </p:txBody>
      </p:sp>
      <p:sp>
        <p:nvSpPr>
          <p:cNvPr id="5" name="Rectangle 4">
            <a:extLst>
              <a:ext uri="{FF2B5EF4-FFF2-40B4-BE49-F238E27FC236}">
                <a16:creationId xmlns:a16="http://schemas.microsoft.com/office/drawing/2014/main" id="{F4093628-8588-0447-8BBF-A35C34D0F229}"/>
              </a:ext>
            </a:extLst>
          </p:cNvPr>
          <p:cNvSpPr/>
          <p:nvPr/>
        </p:nvSpPr>
        <p:spPr>
          <a:xfrm>
            <a:off x="539552" y="5877272"/>
            <a:ext cx="9252520" cy="246221"/>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ts val="0"/>
              </a:spcAft>
              <a:buClrTx/>
              <a:buSzTx/>
              <a:buFontTx/>
              <a:buNone/>
              <a:tabLst/>
              <a:defRPr/>
            </a:pPr>
            <a:r>
              <a:rPr kumimoji="0" lang="en-GB" sz="1000" b="0" i="0" u="none" strike="noStrike" kern="1200" cap="none" spc="0" normalizeH="0" baseline="0" noProof="0" dirty="0" err="1">
                <a:ln>
                  <a:noFill/>
                </a:ln>
                <a:solidFill>
                  <a:srgbClr val="FFFF00"/>
                </a:solidFill>
                <a:effectLst/>
                <a:uLnTx/>
                <a:uFillTx/>
                <a:latin typeface="Arial" panose="020B0604020202020204" pitchFamily="34" charset="0"/>
                <a:ea typeface="+mn-ea"/>
                <a:cs typeface="Times New Roman" panose="02020603050405020304" pitchFamily="18" charset="0"/>
              </a:rPr>
              <a:t>Organisé</a:t>
            </a:r>
            <a:r>
              <a:rPr kumimoji="0" lang="en-GB" sz="1000" b="0" i="0" u="none" strike="noStrike" kern="1200" cap="none" spc="0" normalizeH="0" baseline="0" noProof="0" dirty="0">
                <a:ln>
                  <a:noFill/>
                </a:ln>
                <a:solidFill>
                  <a:srgbClr val="FFFF00"/>
                </a:solidFill>
                <a:effectLst/>
                <a:uLnTx/>
                <a:uFillTx/>
                <a:latin typeface="Arial" panose="020B0604020202020204" pitchFamily="34" charset="0"/>
                <a:ea typeface="+mn-ea"/>
                <a:cs typeface="Times New Roman" panose="02020603050405020304" pitchFamily="18" charset="0"/>
              </a:rPr>
              <a:t> par la Commission </a:t>
            </a:r>
            <a:r>
              <a:rPr kumimoji="0" lang="en-GB" sz="1000" b="0" i="0" u="none" strike="noStrike" kern="1200" cap="none" spc="0" normalizeH="0" baseline="0" noProof="0" dirty="0" err="1">
                <a:ln>
                  <a:noFill/>
                </a:ln>
                <a:solidFill>
                  <a:srgbClr val="FFFF00"/>
                </a:solidFill>
                <a:effectLst/>
                <a:uLnTx/>
                <a:uFillTx/>
                <a:latin typeface="Arial" panose="020B0604020202020204" pitchFamily="34" charset="0"/>
                <a:ea typeface="+mn-ea"/>
                <a:cs typeface="Times New Roman" panose="02020603050405020304" pitchFamily="18" charset="0"/>
              </a:rPr>
              <a:t>européenne</a:t>
            </a:r>
            <a:r>
              <a:rPr kumimoji="0" lang="en-GB" sz="1000" b="0" i="0" u="none" strike="noStrike" kern="1200" cap="none" spc="0" normalizeH="0" baseline="0" noProof="0" dirty="0">
                <a:ln>
                  <a:noFill/>
                </a:ln>
                <a:solidFill>
                  <a:srgbClr val="FFFF00"/>
                </a:solidFill>
                <a:effectLst/>
                <a:uLnTx/>
                <a:uFillTx/>
                <a:latin typeface="Arial" panose="020B0604020202020204" pitchFamily="34" charset="0"/>
                <a:ea typeface="+mn-ea"/>
                <a:cs typeface="Times New Roman" panose="02020603050405020304" pitchFamily="18" charset="0"/>
              </a:rPr>
              <a:t>, DG INTPA, </a:t>
            </a:r>
            <a:r>
              <a:rPr lang="en-GB" sz="1000" dirty="0">
                <a:solidFill>
                  <a:srgbClr val="FFFF00"/>
                </a:solidFill>
                <a:latin typeface="Arial" panose="020B0604020202020204" pitchFamily="34" charset="0"/>
                <a:cs typeface="Times New Roman" panose="02020603050405020304" pitchFamily="18" charset="0"/>
              </a:rPr>
              <a:t> </a:t>
            </a:r>
            <a:r>
              <a:rPr kumimoji="0" lang="en-GB" sz="1000" b="0" i="0" u="none" strike="noStrike" kern="1200" cap="none" spc="0" normalizeH="0" baseline="0" noProof="0" dirty="0" err="1">
                <a:ln>
                  <a:noFill/>
                </a:ln>
                <a:solidFill>
                  <a:srgbClr val="FFFF00"/>
                </a:solidFill>
                <a:effectLst/>
                <a:uLnTx/>
                <a:uFillTx/>
                <a:latin typeface="Arial" panose="020B0604020202020204" pitchFamily="34" charset="0"/>
                <a:ea typeface="+mn-ea"/>
                <a:cs typeface="Times New Roman" panose="02020603050405020304" pitchFamily="18" charset="0"/>
              </a:rPr>
              <a:t>Unité</a:t>
            </a:r>
            <a:r>
              <a:rPr kumimoji="0" lang="en-GB" sz="1000" b="0" i="0" u="none" strike="noStrike" kern="1200" cap="none" spc="0" normalizeH="0" baseline="0" noProof="0" dirty="0">
                <a:ln>
                  <a:noFill/>
                </a:ln>
                <a:solidFill>
                  <a:srgbClr val="FFFF00"/>
                </a:solidFill>
                <a:effectLst/>
                <a:uLnTx/>
                <a:uFillTx/>
                <a:latin typeface="Arial" panose="020B0604020202020204" pitchFamily="34" charset="0"/>
                <a:ea typeface="+mn-ea"/>
                <a:cs typeface="Times New Roman" panose="02020603050405020304" pitchFamily="18" charset="0"/>
              </a:rPr>
              <a:t> </a:t>
            </a:r>
            <a:r>
              <a:rPr lang="en-GB" sz="1000" dirty="0">
                <a:solidFill>
                  <a:srgbClr val="FFFF00"/>
                </a:solidFill>
                <a:latin typeface="Arial" panose="020B0604020202020204" pitchFamily="34" charset="0"/>
                <a:cs typeface="Times New Roman" panose="02020603050405020304" pitchFamily="18" charset="0"/>
              </a:rPr>
              <a:t>G2</a:t>
            </a:r>
            <a:r>
              <a:rPr kumimoji="0" lang="en-GB" sz="1000" b="0" i="0" u="none" strike="noStrike" kern="1200" cap="none" spc="0" normalizeH="0" baseline="0" noProof="0" dirty="0">
                <a:ln>
                  <a:noFill/>
                </a:ln>
                <a:solidFill>
                  <a:srgbClr val="FFFF00"/>
                </a:solidFill>
                <a:effectLst/>
                <a:uLnTx/>
                <a:uFillTx/>
                <a:latin typeface="Arial" panose="020B0604020202020204" pitchFamily="34" charset="0"/>
                <a:ea typeface="+mn-ea"/>
                <a:cs typeface="Times New Roman" panose="02020603050405020304" pitchFamily="18" charset="0"/>
              </a:rPr>
              <a:t>- </a:t>
            </a:r>
            <a:r>
              <a:rPr kumimoji="0" lang="en-GB" sz="1000" b="0" i="0" u="none" strike="noStrike" kern="1200" cap="none" spc="0" normalizeH="0" baseline="0" noProof="0" dirty="0" err="1">
                <a:ln>
                  <a:noFill/>
                </a:ln>
                <a:solidFill>
                  <a:srgbClr val="FFFF00"/>
                </a:solidFill>
                <a:effectLst/>
                <a:uLnTx/>
                <a:uFillTx/>
                <a:latin typeface="Arial" panose="020B0604020202020204" pitchFamily="34" charset="0"/>
                <a:ea typeface="+mn-ea"/>
                <a:cs typeface="Times New Roman" panose="02020603050405020304" pitchFamily="18" charset="0"/>
              </a:rPr>
              <a:t>Autorités</a:t>
            </a:r>
            <a:r>
              <a:rPr kumimoji="0" lang="en-GB" sz="1000" b="0" i="0" u="none" strike="noStrike" kern="1200" cap="none" spc="0" normalizeH="0" baseline="0" noProof="0" dirty="0">
                <a:ln>
                  <a:noFill/>
                </a:ln>
                <a:solidFill>
                  <a:srgbClr val="FFFF00"/>
                </a:solidFill>
                <a:effectLst/>
                <a:uLnTx/>
                <a:uFillTx/>
                <a:latin typeface="Arial" panose="020B0604020202020204" pitchFamily="34" charset="0"/>
                <a:ea typeface="+mn-ea"/>
                <a:cs typeface="Times New Roman" panose="02020603050405020304" pitchFamily="18" charset="0"/>
              </a:rPr>
              <a:t> Locales, Organisations de la Société Civile, </a:t>
            </a:r>
            <a:r>
              <a:rPr kumimoji="0" lang="en-GB" sz="1000" b="0" i="0" u="none" strike="noStrike" kern="1200" cap="none" spc="0" normalizeH="0" baseline="0" noProof="0" dirty="0" err="1">
                <a:ln>
                  <a:noFill/>
                </a:ln>
                <a:solidFill>
                  <a:srgbClr val="FFFF00"/>
                </a:solidFill>
                <a:effectLst/>
                <a:uLnTx/>
                <a:uFillTx/>
                <a:latin typeface="Arial" panose="020B0604020202020204" pitchFamily="34" charset="0"/>
                <a:ea typeface="+mn-ea"/>
                <a:cs typeface="Times New Roman" panose="02020603050405020304" pitchFamily="18" charset="0"/>
              </a:rPr>
              <a:t>Fondations</a:t>
            </a:r>
            <a:endParaRPr kumimoji="0" lang="fr-BE" sz="1000" b="0" i="0" u="none" strike="noStrike" kern="1200" cap="none" spc="0" normalizeH="0" baseline="0" noProof="0" dirty="0">
              <a:ln>
                <a:noFill/>
              </a:ln>
              <a:solidFill>
                <a:srgbClr val="FFFF00"/>
              </a:solidFill>
              <a:effectLst/>
              <a:uLnTx/>
              <a:uFillTx/>
              <a:latin typeface="Arial" panose="020B0604020202020204" pitchFamily="34" charset="0"/>
              <a:ea typeface="+mn-ea"/>
              <a:cs typeface="Times New Roman" panose="02020603050405020304" pitchFamily="18" charset="0"/>
            </a:endParaRPr>
          </a:p>
        </p:txBody>
      </p:sp>
      <p:sp>
        <p:nvSpPr>
          <p:cNvPr id="10" name="Rectangle 9">
            <a:extLst>
              <a:ext uri="{FF2B5EF4-FFF2-40B4-BE49-F238E27FC236}">
                <a16:creationId xmlns:a16="http://schemas.microsoft.com/office/drawing/2014/main" id="{D778B1C2-8704-4C49-86CD-93199A005617}"/>
              </a:ext>
            </a:extLst>
          </p:cNvPr>
          <p:cNvSpPr/>
          <p:nvPr/>
        </p:nvSpPr>
        <p:spPr>
          <a:xfrm>
            <a:off x="539552" y="2121336"/>
            <a:ext cx="6318448" cy="2593018"/>
          </a:xfrm>
          <a:prstGeom prst="rect">
            <a:avLst/>
          </a:prstGeom>
        </p:spPr>
        <p:txBody>
          <a:bodyPr wrap="square">
            <a:spAutoFit/>
          </a:bodyPr>
          <a:lstStyle/>
          <a:p>
            <a:r>
              <a:rPr lang="en-US" sz="2400" b="1" dirty="0" err="1">
                <a:solidFill>
                  <a:srgbClr val="FFFF00"/>
                </a:solidFill>
              </a:rPr>
              <a:t>Intégrer</a:t>
            </a:r>
            <a:r>
              <a:rPr lang="en-US" sz="2400" b="1" dirty="0">
                <a:solidFill>
                  <a:srgbClr val="FFFF00"/>
                </a:solidFill>
              </a:rPr>
              <a:t> les </a:t>
            </a:r>
            <a:r>
              <a:rPr lang="en-US" sz="2400" b="1" dirty="0" err="1">
                <a:solidFill>
                  <a:srgbClr val="FFFF00"/>
                </a:solidFill>
              </a:rPr>
              <a:t>Autorités</a:t>
            </a:r>
            <a:r>
              <a:rPr lang="en-US" sz="2400" b="1" dirty="0">
                <a:solidFill>
                  <a:srgbClr val="FFFF00"/>
                </a:solidFill>
              </a:rPr>
              <a:t> Locales dans les </a:t>
            </a:r>
            <a:r>
              <a:rPr lang="en-US" sz="2400" b="1" dirty="0" err="1">
                <a:solidFill>
                  <a:srgbClr val="FFFF00"/>
                </a:solidFill>
              </a:rPr>
              <a:t>programmes</a:t>
            </a:r>
            <a:r>
              <a:rPr lang="en-US" sz="2400" b="1" dirty="0">
                <a:solidFill>
                  <a:srgbClr val="FFFF00"/>
                </a:solidFill>
              </a:rPr>
              <a:t> de </a:t>
            </a:r>
            <a:r>
              <a:rPr lang="en-US" sz="2400" b="1" dirty="0" err="1">
                <a:solidFill>
                  <a:srgbClr val="FFFF00"/>
                </a:solidFill>
              </a:rPr>
              <a:t>coopération</a:t>
            </a:r>
            <a:r>
              <a:rPr lang="en-US" sz="2400" b="1" dirty="0">
                <a:solidFill>
                  <a:srgbClr val="FFFF00"/>
                </a:solidFill>
              </a:rPr>
              <a:t> au </a:t>
            </a:r>
            <a:r>
              <a:rPr lang="en-US" sz="2400" b="1" dirty="0" err="1">
                <a:solidFill>
                  <a:srgbClr val="FFFF00"/>
                </a:solidFill>
              </a:rPr>
              <a:t>développement</a:t>
            </a:r>
            <a:r>
              <a:rPr lang="en-US" sz="2400" b="1" dirty="0">
                <a:solidFill>
                  <a:srgbClr val="FFFF00"/>
                </a:solidFill>
              </a:rPr>
              <a:t> de </a:t>
            </a:r>
            <a:r>
              <a:rPr lang="en-US" sz="2400" b="1" dirty="0" err="1">
                <a:solidFill>
                  <a:srgbClr val="FFFF00"/>
                </a:solidFill>
              </a:rPr>
              <a:t>l’UE</a:t>
            </a:r>
            <a:endParaRPr lang="en-US" sz="2400" b="1" dirty="0">
              <a:solidFill>
                <a:srgbClr val="FFFF00"/>
              </a:solidFill>
            </a:endParaRPr>
          </a:p>
          <a:p>
            <a:endParaRPr lang="en-US" sz="2400" b="1" dirty="0">
              <a:solidFill>
                <a:srgbClr val="FFFF00"/>
              </a:solidFill>
              <a:latin typeface="Calibri"/>
              <a:ea typeface="MS PGothic" charset="0"/>
              <a:cs typeface="Calibri"/>
            </a:endParaRPr>
          </a:p>
          <a:p>
            <a:r>
              <a:rPr lang="en-US" sz="2400" b="1" dirty="0" err="1">
                <a:solidFill>
                  <a:srgbClr val="FFFF00"/>
                </a:solidFill>
                <a:latin typeface="Calibri"/>
                <a:ea typeface="MS PGothic" charset="0"/>
                <a:cs typeface="Calibri"/>
              </a:rPr>
              <a:t>L’approche</a:t>
            </a:r>
            <a:r>
              <a:rPr lang="en-US" sz="2400" b="1" dirty="0">
                <a:solidFill>
                  <a:srgbClr val="FFFF00"/>
                </a:solidFill>
                <a:latin typeface="Calibri"/>
                <a:ea typeface="MS PGothic" charset="0"/>
                <a:cs typeface="Calibri"/>
              </a:rPr>
              <a:t> “</a:t>
            </a:r>
            <a:r>
              <a:rPr lang="en-US" sz="2400" b="1" dirty="0" err="1">
                <a:solidFill>
                  <a:srgbClr val="FFFF00"/>
                </a:solidFill>
                <a:latin typeface="Calibri"/>
                <a:ea typeface="MS PGothic" charset="0"/>
                <a:cs typeface="Calibri"/>
              </a:rPr>
              <a:t>territoriale</a:t>
            </a:r>
            <a:r>
              <a:rPr lang="en-US" sz="2400" b="1" dirty="0">
                <a:solidFill>
                  <a:srgbClr val="FFFF00"/>
                </a:solidFill>
                <a:latin typeface="Calibri"/>
                <a:ea typeface="MS PGothic" charset="0"/>
                <a:cs typeface="Calibri"/>
              </a:rPr>
              <a:t>”</a:t>
            </a:r>
            <a:br>
              <a:rPr lang="en-GB" dirty="0">
                <a:latin typeface="Calibri"/>
                <a:ea typeface="MS PGothic" charset="0"/>
                <a:cs typeface="Calibri"/>
              </a:rPr>
            </a:br>
            <a:endParaRPr lang="en-GB" sz="1050" dirty="0">
              <a:latin typeface="Calibri"/>
              <a:ea typeface="MS PGothic" charset="0"/>
              <a:cs typeface="Calibri"/>
            </a:endParaRPr>
          </a:p>
          <a:p>
            <a:r>
              <a:rPr lang="fr-BE" sz="1600" dirty="0">
                <a:solidFill>
                  <a:schemeClr val="bg1"/>
                </a:solidFill>
                <a:latin typeface="+mj-lt"/>
                <a:ea typeface="MS PGothic" charset="0"/>
                <a:cs typeface="Calibri"/>
              </a:rPr>
              <a:t>M. Piero VALABREGA, chargé de programmes </a:t>
            </a:r>
          </a:p>
          <a:p>
            <a:r>
              <a:rPr lang="fr-BE" sz="1600" dirty="0">
                <a:solidFill>
                  <a:schemeClr val="bg1"/>
                </a:solidFill>
                <a:latin typeface="+mj-lt"/>
                <a:ea typeface="MS PGothic" charset="0"/>
                <a:cs typeface="Calibri"/>
              </a:rPr>
              <a:t>Délégation auprès de la République Togolaise </a:t>
            </a:r>
          </a:p>
        </p:txBody>
      </p:sp>
      <p:sp>
        <p:nvSpPr>
          <p:cNvPr id="11" name="TextBox 10">
            <a:extLst>
              <a:ext uri="{FF2B5EF4-FFF2-40B4-BE49-F238E27FC236}">
                <a16:creationId xmlns:a16="http://schemas.microsoft.com/office/drawing/2014/main" id="{5B55BD61-E0B5-A148-BDB9-884FADEC9312}"/>
              </a:ext>
            </a:extLst>
          </p:cNvPr>
          <p:cNvSpPr txBox="1"/>
          <p:nvPr/>
        </p:nvSpPr>
        <p:spPr>
          <a:xfrm>
            <a:off x="42489" y="4869160"/>
            <a:ext cx="8561959" cy="800219"/>
          </a:xfrm>
          <a:prstGeom prst="rect">
            <a:avLst/>
          </a:prstGeom>
          <a:noFill/>
        </p:spPr>
        <p:txBody>
          <a:bodyPr wrap="none" rtlCol="0">
            <a:spAutoFit/>
          </a:bodyPr>
          <a:lstStyle/>
          <a:p>
            <a:pPr lvl="0" algn="r">
              <a:spcAft>
                <a:spcPts val="0"/>
              </a:spcAft>
              <a:defRPr/>
            </a:pPr>
            <a:r>
              <a:rPr lang="en-US" b="1" dirty="0" err="1">
                <a:solidFill>
                  <a:srgbClr val="FFFF00"/>
                </a:solidFill>
                <a:latin typeface="Arial" panose="020B0604020202020204" pitchFamily="34" charset="0"/>
                <a:ea typeface="Calibri" panose="020F0502020204030204" pitchFamily="34" charset="0"/>
                <a:cs typeface="Times New Roman" panose="02020603050405020304" pitchFamily="18" charset="0"/>
              </a:rPr>
              <a:t>Séminaire</a:t>
            </a:r>
            <a:r>
              <a:rPr lang="en-US" b="1" dirty="0">
                <a:solidFill>
                  <a:srgbClr val="FFFF00"/>
                </a:solidFill>
                <a:latin typeface="Arial" panose="020B0604020202020204" pitchFamily="34" charset="0"/>
                <a:ea typeface="Calibri" panose="020F0502020204030204" pitchFamily="34" charset="0"/>
                <a:cs typeface="Times New Roman" panose="02020603050405020304" pitchFamily="18" charset="0"/>
              </a:rPr>
              <a:t> </a:t>
            </a:r>
            <a:r>
              <a:rPr lang="en-US" b="1" dirty="0" err="1">
                <a:solidFill>
                  <a:srgbClr val="FFFF00"/>
                </a:solidFill>
                <a:latin typeface="Arial" panose="020B0604020202020204" pitchFamily="34" charset="0"/>
                <a:ea typeface="Calibri" panose="020F0502020204030204" pitchFamily="34" charset="0"/>
                <a:cs typeface="Times New Roman" panose="02020603050405020304" pitchFamily="18" charset="0"/>
              </a:rPr>
              <a:t>Régional</a:t>
            </a:r>
            <a:r>
              <a:rPr lang="en-US" b="1" dirty="0">
                <a:solidFill>
                  <a:srgbClr val="FFFF00"/>
                </a:solidFill>
                <a:latin typeface="Arial" panose="020B0604020202020204" pitchFamily="34" charset="0"/>
                <a:ea typeface="Calibri" panose="020F0502020204030204" pitchFamily="34" charset="0"/>
                <a:cs typeface="Times New Roman" panose="02020603050405020304" pitchFamily="18" charset="0"/>
              </a:rPr>
              <a:t> </a:t>
            </a:r>
            <a:r>
              <a:rPr lang="en-US" b="1" dirty="0" err="1">
                <a:solidFill>
                  <a:srgbClr val="FFFF00"/>
                </a:solidFill>
                <a:latin typeface="Arial" panose="020B0604020202020204" pitchFamily="34" charset="0"/>
                <a:ea typeface="Calibri" panose="020F0502020204030204" pitchFamily="34" charset="0"/>
                <a:cs typeface="Times New Roman" panose="02020603050405020304" pitchFamily="18" charset="0"/>
              </a:rPr>
              <a:t>Africain</a:t>
            </a:r>
            <a:endParaRPr lang="en-GB" b="1" dirty="0">
              <a:solidFill>
                <a:srgbClr val="FFFF00"/>
              </a:solidFill>
              <a:latin typeface="Arial" panose="020B0604020202020204" pitchFamily="34" charset="0"/>
              <a:ea typeface="Calibri" panose="020F0502020204030204" pitchFamily="34" charset="0"/>
              <a:cs typeface="Times New Roman" panose="02020603050405020304" pitchFamily="18" charset="0"/>
            </a:endParaRPr>
          </a:p>
          <a:p>
            <a:pPr lvl="0" algn="r">
              <a:spcAft>
                <a:spcPts val="0"/>
              </a:spcAft>
              <a:defRPr/>
            </a:pPr>
            <a:r>
              <a:rPr lang="en-GB" b="1" dirty="0" err="1">
                <a:solidFill>
                  <a:srgbClr val="FFFF00"/>
                </a:solidFill>
                <a:latin typeface="Arial" panose="020B0604020202020204" pitchFamily="34" charset="0"/>
                <a:ea typeface="Calibri" panose="020F0502020204030204" pitchFamily="34" charset="0"/>
                <a:cs typeface="Times New Roman" panose="02020603050405020304" pitchFamily="18" charset="0"/>
              </a:rPr>
              <a:t>Approche</a:t>
            </a:r>
            <a:r>
              <a:rPr lang="en-GB" b="1" dirty="0">
                <a:solidFill>
                  <a:srgbClr val="FFFF00"/>
                </a:solidFill>
                <a:latin typeface="Arial" panose="020B0604020202020204" pitchFamily="34" charset="0"/>
                <a:ea typeface="Calibri" panose="020F0502020204030204" pitchFamily="34" charset="0"/>
                <a:cs typeface="Times New Roman" panose="02020603050405020304" pitchFamily="18" charset="0"/>
              </a:rPr>
              <a:t> </a:t>
            </a:r>
            <a:r>
              <a:rPr lang="en-GB" b="1" dirty="0" err="1">
                <a:solidFill>
                  <a:srgbClr val="FFFF00"/>
                </a:solidFill>
                <a:latin typeface="Arial" panose="020B0604020202020204" pitchFamily="34" charset="0"/>
                <a:ea typeface="Calibri" panose="020F0502020204030204" pitchFamily="34" charset="0"/>
                <a:cs typeface="Times New Roman" panose="02020603050405020304" pitchFamily="18" charset="0"/>
              </a:rPr>
              <a:t>Territoriale</a:t>
            </a:r>
            <a:r>
              <a:rPr lang="en-GB" b="1" dirty="0">
                <a:solidFill>
                  <a:srgbClr val="FFFF00"/>
                </a:solidFill>
                <a:latin typeface="Arial" panose="020B0604020202020204" pitchFamily="34" charset="0"/>
                <a:ea typeface="Calibri" panose="020F0502020204030204" pitchFamily="34" charset="0"/>
                <a:cs typeface="Times New Roman" panose="02020603050405020304" pitchFamily="18" charset="0"/>
              </a:rPr>
              <a:t> du </a:t>
            </a:r>
            <a:r>
              <a:rPr lang="en-GB" b="1" dirty="0" err="1">
                <a:solidFill>
                  <a:srgbClr val="FFFF00"/>
                </a:solidFill>
                <a:latin typeface="Arial" panose="020B0604020202020204" pitchFamily="34" charset="0"/>
                <a:ea typeface="Calibri" panose="020F0502020204030204" pitchFamily="34" charset="0"/>
                <a:cs typeface="Times New Roman" panose="02020603050405020304" pitchFamily="18" charset="0"/>
              </a:rPr>
              <a:t>Développement</a:t>
            </a:r>
            <a:r>
              <a:rPr lang="en-GB" b="1" dirty="0">
                <a:solidFill>
                  <a:srgbClr val="FFFF00"/>
                </a:solidFill>
                <a:latin typeface="Arial" panose="020B0604020202020204" pitchFamily="34" charset="0"/>
                <a:ea typeface="Calibri" panose="020F0502020204030204" pitchFamily="34" charset="0"/>
                <a:cs typeface="Times New Roman" panose="02020603050405020304" pitchFamily="18" charset="0"/>
              </a:rPr>
              <a:t> Local (ATDL)</a:t>
            </a:r>
            <a:endParaRPr lang="fr-BE" b="1" dirty="0">
              <a:solidFill>
                <a:srgbClr val="FFFF00"/>
              </a:solidFill>
              <a:latin typeface="Arial" panose="020B0604020202020204" pitchFamily="34" charset="0"/>
              <a:cs typeface="Times New Roman" panose="02020603050405020304" pitchFamily="18" charset="0"/>
            </a:endParaRPr>
          </a:p>
          <a:p>
            <a:pPr algn="r">
              <a:spcAft>
                <a:spcPts val="0"/>
              </a:spcAft>
              <a:defRPr/>
            </a:pPr>
            <a:r>
              <a:rPr lang="en-US" sz="1000" b="1" dirty="0">
                <a:solidFill>
                  <a:srgbClr val="FFFF00"/>
                </a:solidFill>
                <a:latin typeface="Arial" panose="020B0604020202020204" pitchFamily="34" charset="0"/>
                <a:ea typeface="Calibri" panose="020F0502020204030204" pitchFamily="34" charset="0"/>
                <a:cs typeface="Times New Roman" panose="02020603050405020304" pitchFamily="18" charset="0"/>
              </a:rPr>
              <a:t>22-24 </a:t>
            </a:r>
            <a:r>
              <a:rPr lang="en-US" sz="1000" b="1" dirty="0" err="1">
                <a:solidFill>
                  <a:srgbClr val="FFFF00"/>
                </a:solidFill>
                <a:latin typeface="Arial" panose="020B0604020202020204" pitchFamily="34" charset="0"/>
                <a:ea typeface="Calibri" panose="020F0502020204030204" pitchFamily="34" charset="0"/>
                <a:cs typeface="Times New Roman" panose="02020603050405020304" pitchFamily="18" charset="0"/>
              </a:rPr>
              <a:t>Novembre</a:t>
            </a:r>
            <a:r>
              <a:rPr lang="en-US" sz="1000" b="1" dirty="0">
                <a:solidFill>
                  <a:srgbClr val="FFFF00"/>
                </a:solidFill>
                <a:latin typeface="Arial" panose="020B0604020202020204" pitchFamily="34" charset="0"/>
                <a:ea typeface="Calibri" panose="020F0502020204030204" pitchFamily="34" charset="0"/>
                <a:cs typeface="Times New Roman" panose="02020603050405020304" pitchFamily="18" charset="0"/>
              </a:rPr>
              <a:t> 2022 à Abidjan</a:t>
            </a:r>
            <a:endParaRPr lang="en-IE" sz="1000" b="1" dirty="0">
              <a:solidFill>
                <a:srgbClr val="FFFF00"/>
              </a:solidFill>
              <a:latin typeface="Arial" panose="020B0604020202020204" pitchFamily="34"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2286444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2AD24D1-6082-46A9-9164-B3458B4B22E1}" type="slidenum">
              <a:rPr lang="en-GB" altLang="en-US" smtClean="0"/>
              <a:pPr/>
              <a:t>2</a:t>
            </a:fld>
            <a:endParaRPr lang="en-GB"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1619" y="1434651"/>
            <a:ext cx="8107858" cy="5067411"/>
          </a:xfrm>
          <a:prstGeom prst="rect">
            <a:avLst/>
          </a:prstGeom>
        </p:spPr>
      </p:pic>
    </p:spTree>
    <p:extLst>
      <p:ext uri="{BB962C8B-B14F-4D97-AF65-F5344CB8AC3E}">
        <p14:creationId xmlns:p14="http://schemas.microsoft.com/office/powerpoint/2010/main" val="2959032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48B64EEE-F87B-4DE7-B5FC-3B9D5A4F166B}"/>
              </a:ext>
            </a:extLst>
          </p:cNvPr>
          <p:cNvSpPr>
            <a:spLocks noGrp="1"/>
          </p:cNvSpPr>
          <p:nvPr>
            <p:ph type="title"/>
          </p:nvPr>
        </p:nvSpPr>
        <p:spPr>
          <a:xfrm>
            <a:off x="395288" y="1556792"/>
            <a:ext cx="8229600" cy="1043176"/>
          </a:xfrm>
        </p:spPr>
        <p:txBody>
          <a:bodyPr/>
          <a:lstStyle/>
          <a:p>
            <a:r>
              <a:rPr lang="fr-BE" sz="2400" dirty="0"/>
              <a:t>Appui budgétaire - Contrat d’appui à la consolidation de l’État et à la résilience du Togo</a:t>
            </a:r>
            <a:endParaRPr lang="en-US" sz="2400" dirty="0"/>
          </a:p>
        </p:txBody>
      </p:sp>
      <p:sp>
        <p:nvSpPr>
          <p:cNvPr id="4" name="TextBox 3">
            <a:extLst>
              <a:ext uri="{FF2B5EF4-FFF2-40B4-BE49-F238E27FC236}">
                <a16:creationId xmlns:a16="http://schemas.microsoft.com/office/drawing/2014/main" id="{188D03DA-A847-AD29-E618-3D7BC4103226}"/>
              </a:ext>
            </a:extLst>
          </p:cNvPr>
          <p:cNvSpPr txBox="1"/>
          <p:nvPr/>
        </p:nvSpPr>
        <p:spPr>
          <a:xfrm>
            <a:off x="765672" y="2852936"/>
            <a:ext cx="7488832" cy="3139321"/>
          </a:xfrm>
          <a:prstGeom prst="rect">
            <a:avLst/>
          </a:prstGeom>
          <a:noFill/>
        </p:spPr>
        <p:txBody>
          <a:bodyPr wrap="square" rtlCol="0">
            <a:spAutoFit/>
          </a:bodyPr>
          <a:lstStyle/>
          <a:p>
            <a:r>
              <a:rPr lang="fr-FR" sz="1800" i="1" dirty="0"/>
              <a:t>Montant total de 36,5 millions EUR (7-8 indicateurs) </a:t>
            </a:r>
          </a:p>
          <a:p>
            <a:endParaRPr lang="fr-FR" sz="1800" i="1" dirty="0"/>
          </a:p>
          <a:p>
            <a:r>
              <a:rPr lang="fr-FR" sz="1800" b="1" i="1" dirty="0"/>
              <a:t>Indicateur décentralisation </a:t>
            </a:r>
            <a:r>
              <a:rPr lang="fr-FR" sz="1800" i="1" dirty="0"/>
              <a:t>articulé sur trois cibles, déclinés sur deux ans (2023 et 2024) : </a:t>
            </a:r>
          </a:p>
          <a:p>
            <a:endParaRPr lang="fr-FR" sz="1800" i="1" dirty="0"/>
          </a:p>
          <a:p>
            <a:pPr marL="342900" indent="-342900">
              <a:buFont typeface="+mj-lt"/>
              <a:buAutoNum type="arabicPeriod"/>
            </a:pPr>
            <a:r>
              <a:rPr lang="fr-BE" sz="1800" i="1" dirty="0"/>
              <a:t>Formation des élus locaux et des personnels des communes</a:t>
            </a:r>
          </a:p>
          <a:p>
            <a:pPr marL="342900" indent="-342900">
              <a:buFont typeface="+mj-lt"/>
              <a:buAutoNum type="arabicPeriod"/>
            </a:pPr>
            <a:endParaRPr lang="fr-BE" sz="1800" i="1" dirty="0"/>
          </a:p>
          <a:p>
            <a:pPr marL="342900" indent="-342900">
              <a:buFont typeface="+mj-lt"/>
              <a:buAutoNum type="arabicPeriod"/>
            </a:pPr>
            <a:r>
              <a:rPr lang="fr-BE" sz="1800" i="1" dirty="0"/>
              <a:t>Clarification des compétences partagées entre l'Etat et les collectivités territoriales</a:t>
            </a:r>
          </a:p>
          <a:p>
            <a:pPr marL="342900" indent="-342900">
              <a:buFont typeface="+mj-lt"/>
              <a:buAutoNum type="arabicPeriod"/>
            </a:pPr>
            <a:endParaRPr lang="fr-BE" sz="1800" i="1" dirty="0"/>
          </a:p>
          <a:p>
            <a:pPr marL="342900" indent="-342900">
              <a:buFont typeface="+mj-lt"/>
              <a:buAutoNum type="arabicPeriod"/>
            </a:pPr>
            <a:r>
              <a:rPr lang="fr-BE" sz="1800" i="1" dirty="0"/>
              <a:t>Amélioration de la performance du FACT</a:t>
            </a:r>
            <a:endParaRPr lang="fr-FR" sz="1800" dirty="0"/>
          </a:p>
        </p:txBody>
      </p:sp>
      <p:sp>
        <p:nvSpPr>
          <p:cNvPr id="3" name="Slide Number Placeholder 2"/>
          <p:cNvSpPr>
            <a:spLocks noGrp="1"/>
          </p:cNvSpPr>
          <p:nvPr>
            <p:ph type="sldNum" sz="quarter" idx="12"/>
          </p:nvPr>
        </p:nvSpPr>
        <p:spPr/>
        <p:txBody>
          <a:bodyPr/>
          <a:lstStyle/>
          <a:p>
            <a:fld id="{72AD24D1-6082-46A9-9164-B3458B4B22E1}" type="slidenum">
              <a:rPr lang="en-GB" altLang="en-US" smtClean="0"/>
              <a:pPr/>
              <a:t>3</a:t>
            </a:fld>
            <a:endParaRPr lang="en-GB" altLang="en-US"/>
          </a:p>
        </p:txBody>
      </p:sp>
    </p:spTree>
    <p:extLst>
      <p:ext uri="{BB962C8B-B14F-4D97-AF65-F5344CB8AC3E}">
        <p14:creationId xmlns:p14="http://schemas.microsoft.com/office/powerpoint/2010/main" val="4130124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48B64EEE-F87B-4DE7-B5FC-3B9D5A4F166B}"/>
              </a:ext>
            </a:extLst>
          </p:cNvPr>
          <p:cNvSpPr>
            <a:spLocks noGrp="1"/>
          </p:cNvSpPr>
          <p:nvPr>
            <p:ph type="title"/>
          </p:nvPr>
        </p:nvSpPr>
        <p:spPr>
          <a:xfrm>
            <a:off x="395288" y="1399594"/>
            <a:ext cx="8229600" cy="936625"/>
          </a:xfrm>
        </p:spPr>
        <p:txBody>
          <a:bodyPr/>
          <a:lstStyle/>
          <a:p>
            <a:r>
              <a:rPr lang="fr-FR" sz="2400" dirty="0"/>
              <a:t>Rôle des communes</a:t>
            </a:r>
            <a:endParaRPr lang="en-US" sz="2400" dirty="0"/>
          </a:p>
        </p:txBody>
      </p:sp>
      <p:sp>
        <p:nvSpPr>
          <p:cNvPr id="4" name="TextBox 3">
            <a:extLst>
              <a:ext uri="{FF2B5EF4-FFF2-40B4-BE49-F238E27FC236}">
                <a16:creationId xmlns:a16="http://schemas.microsoft.com/office/drawing/2014/main" id="{188D03DA-A847-AD29-E618-3D7BC4103226}"/>
              </a:ext>
            </a:extLst>
          </p:cNvPr>
          <p:cNvSpPr txBox="1"/>
          <p:nvPr/>
        </p:nvSpPr>
        <p:spPr>
          <a:xfrm>
            <a:off x="765672" y="2344157"/>
            <a:ext cx="7488832" cy="3654847"/>
          </a:xfrm>
          <a:prstGeom prst="rect">
            <a:avLst/>
          </a:prstGeom>
          <a:noFill/>
        </p:spPr>
        <p:txBody>
          <a:bodyPr wrap="square" rtlCol="0">
            <a:spAutoFit/>
          </a:bodyPr>
          <a:lstStyle/>
          <a:p>
            <a:pPr marL="342900" indent="-342900">
              <a:buFontTx/>
              <a:buChar char="-"/>
            </a:pPr>
            <a:r>
              <a:rPr lang="fr-FR" sz="1600" dirty="0">
                <a:ea typeface="Verdana" panose="020B0604030504040204" pitchFamily="34" charset="0"/>
                <a:cs typeface="Calibri" panose="020F0502020204030204" pitchFamily="34" charset="0"/>
              </a:rPr>
              <a:t>Communes (et FCT) parmi les </a:t>
            </a:r>
            <a:r>
              <a:rPr lang="fr-FR" sz="1600" b="1" dirty="0">
                <a:ea typeface="Verdana" panose="020B0604030504040204" pitchFamily="34" charset="0"/>
                <a:cs typeface="Calibri" panose="020F0502020204030204" pitchFamily="34" charset="0"/>
              </a:rPr>
              <a:t>groupes cibles </a:t>
            </a:r>
            <a:r>
              <a:rPr lang="fr-FR" sz="1600" dirty="0">
                <a:ea typeface="Verdana" panose="020B0604030504040204" pitchFamily="34" charset="0"/>
                <a:cs typeface="Calibri" panose="020F0502020204030204" pitchFamily="34" charset="0"/>
              </a:rPr>
              <a:t>de l’appui budgétaire, </a:t>
            </a:r>
            <a:r>
              <a:rPr lang="fr-FR" sz="1600" b="1" dirty="0">
                <a:ea typeface="Verdana" panose="020B0604030504040204" pitchFamily="34" charset="0"/>
                <a:cs typeface="Calibri" panose="020F0502020204030204" pitchFamily="34" charset="0"/>
              </a:rPr>
              <a:t>bénéficiaires directes </a:t>
            </a:r>
            <a:r>
              <a:rPr lang="fr-FR" sz="1600" dirty="0">
                <a:ea typeface="Verdana" panose="020B0604030504040204" pitchFamily="34" charset="0"/>
                <a:cs typeface="Calibri" panose="020F0502020204030204" pitchFamily="34" charset="0"/>
              </a:rPr>
              <a:t>de l’indicateur décentralisation </a:t>
            </a:r>
          </a:p>
          <a:p>
            <a:endParaRPr lang="fr-FR" sz="1600" dirty="0">
              <a:ea typeface="Verdana" panose="020B0604030504040204" pitchFamily="34" charset="0"/>
              <a:cs typeface="Calibri" panose="020F0502020204030204" pitchFamily="34" charset="0"/>
            </a:endParaRPr>
          </a:p>
          <a:p>
            <a:pPr marL="342900" indent="-342900">
              <a:spcAft>
                <a:spcPts val="300"/>
              </a:spcAft>
              <a:buFontTx/>
              <a:buChar char="-"/>
            </a:pPr>
            <a:r>
              <a:rPr lang="fr-FR" sz="1600" dirty="0">
                <a:ea typeface="Verdana" panose="020B0604030504040204" pitchFamily="34" charset="0"/>
                <a:cs typeface="Calibri" panose="020F0502020204030204" pitchFamily="34" charset="0"/>
              </a:rPr>
              <a:t>Du point de vue des communes, le CCERT</a:t>
            </a:r>
          </a:p>
          <a:p>
            <a:pPr marL="800100" lvl="1" indent="-342900">
              <a:spcAft>
                <a:spcPts val="300"/>
              </a:spcAft>
              <a:buFont typeface="+mj-lt"/>
              <a:buAutoNum type="arabicPeriod"/>
            </a:pPr>
            <a:r>
              <a:rPr lang="fr-FR" sz="1600" dirty="0">
                <a:ea typeface="Verdana" panose="020B0604030504040204" pitchFamily="34" charset="0"/>
                <a:cs typeface="Calibri" panose="020F0502020204030204" pitchFamily="34" charset="0"/>
              </a:rPr>
              <a:t>Consolidera les capacités des élus et des administrations communales sur le plan organisationnel, administratif, technique et financier : </a:t>
            </a:r>
            <a:r>
              <a:rPr lang="fr-FR" sz="1600" b="1" i="1" dirty="0">
                <a:ea typeface="Verdana" panose="020B0604030504040204" pitchFamily="34" charset="0"/>
                <a:cs typeface="Calibri" panose="020F0502020204030204" pitchFamily="34" charset="0"/>
              </a:rPr>
              <a:t>validation du plan national de formation + démarrage des formations de l’ANFCT</a:t>
            </a:r>
            <a:r>
              <a:rPr lang="fr-FR" sz="1600" i="1" dirty="0">
                <a:ea typeface="Verdana" panose="020B0604030504040204" pitchFamily="34" charset="0"/>
                <a:cs typeface="Calibri" panose="020F0502020204030204" pitchFamily="34" charset="0"/>
              </a:rPr>
              <a:t> </a:t>
            </a:r>
          </a:p>
          <a:p>
            <a:pPr marL="800100" lvl="1" indent="-342900">
              <a:spcAft>
                <a:spcPts val="300"/>
              </a:spcAft>
              <a:buFont typeface="+mj-lt"/>
              <a:buAutoNum type="arabicPeriod"/>
            </a:pPr>
            <a:r>
              <a:rPr lang="fr-FR" sz="1600" dirty="0">
                <a:ea typeface="Verdana" panose="020B0604030504040204" pitchFamily="34" charset="0"/>
                <a:cs typeface="Calibri" panose="020F0502020204030204" pitchFamily="34" charset="0"/>
              </a:rPr>
              <a:t>Permettra l’exercice des compétences partagées : </a:t>
            </a:r>
            <a:r>
              <a:rPr lang="fr-FR" sz="1600" i="1" dirty="0">
                <a:ea typeface="Verdana" panose="020B0604030504040204" pitchFamily="34" charset="0"/>
                <a:cs typeface="Calibri" panose="020F0502020204030204" pitchFamily="34" charset="0"/>
              </a:rPr>
              <a:t>adoption des décrets sur les </a:t>
            </a:r>
            <a:r>
              <a:rPr lang="fr-FR" sz="1600" b="1" i="1" dirty="0">
                <a:ea typeface="Verdana" panose="020B0604030504040204" pitchFamily="34" charset="0"/>
                <a:cs typeface="Calibri" panose="020F0502020204030204" pitchFamily="34" charset="0"/>
              </a:rPr>
              <a:t>modalités d’exercice pour</a:t>
            </a:r>
            <a:r>
              <a:rPr lang="fr-FR" sz="1600" i="1" dirty="0">
                <a:ea typeface="Verdana" panose="020B0604030504040204" pitchFamily="34" charset="0"/>
                <a:cs typeface="Calibri" panose="020F0502020204030204" pitchFamily="34" charset="0"/>
              </a:rPr>
              <a:t> </a:t>
            </a:r>
            <a:r>
              <a:rPr lang="fr-FR" sz="1600" b="1" i="1" dirty="0">
                <a:ea typeface="Verdana" panose="020B0604030504040204" pitchFamily="34" charset="0"/>
                <a:cs typeface="Calibri" panose="020F0502020204030204" pitchFamily="34" charset="0"/>
              </a:rPr>
              <a:t>3 des 9 matières </a:t>
            </a:r>
            <a:r>
              <a:rPr lang="fr-FR" sz="1600" i="1" dirty="0">
                <a:ea typeface="Verdana" panose="020B0604030504040204" pitchFamily="34" charset="0"/>
                <a:cs typeface="Calibri" panose="020F0502020204030204" pitchFamily="34" charset="0"/>
              </a:rPr>
              <a:t>mentionnées par la loi sur la décentralisation</a:t>
            </a:r>
          </a:p>
          <a:p>
            <a:pPr marL="800100" lvl="1" indent="-342900">
              <a:spcAft>
                <a:spcPts val="300"/>
              </a:spcAft>
              <a:buFont typeface="+mj-lt"/>
              <a:buAutoNum type="arabicPeriod"/>
            </a:pPr>
            <a:r>
              <a:rPr lang="fr-FR" sz="1600" dirty="0">
                <a:ea typeface="Verdana" panose="020B0604030504040204" pitchFamily="34" charset="0"/>
                <a:cs typeface="Calibri" panose="020F0502020204030204" pitchFamily="34" charset="0"/>
              </a:rPr>
              <a:t>Renforcera les finances locales : </a:t>
            </a:r>
            <a:r>
              <a:rPr lang="fr-FR" sz="1600" b="1" i="1" dirty="0">
                <a:ea typeface="Verdana" panose="020B0604030504040204" pitchFamily="34" charset="0"/>
                <a:cs typeface="Calibri" panose="020F0502020204030204" pitchFamily="34" charset="0"/>
              </a:rPr>
              <a:t>avancement de la communication de l’arrêté de répartition des dotations du FACT</a:t>
            </a:r>
            <a:r>
              <a:rPr lang="fr-FR" sz="1600" i="1" dirty="0">
                <a:ea typeface="Verdana" panose="020B0604030504040204" pitchFamily="34" charset="0"/>
                <a:cs typeface="Calibri" panose="020F0502020204030204" pitchFamily="34" charset="0"/>
              </a:rPr>
              <a:t> </a:t>
            </a:r>
            <a:r>
              <a:rPr lang="fr-FR" sz="1600" b="1" i="1" dirty="0">
                <a:ea typeface="Verdana" panose="020B0604030504040204" pitchFamily="34" charset="0"/>
                <a:cs typeface="Calibri" panose="020F0502020204030204" pitchFamily="34" charset="0"/>
              </a:rPr>
              <a:t>+ de leur transfert effectif</a:t>
            </a:r>
            <a:endParaRPr lang="fr-FR" sz="1600" i="1" dirty="0">
              <a:ea typeface="Verdana" panose="020B0604030504040204" pitchFamily="34" charset="0"/>
              <a:cs typeface="Calibri" panose="020F0502020204030204" pitchFamily="34" charset="0"/>
            </a:endParaRPr>
          </a:p>
        </p:txBody>
      </p:sp>
      <p:sp>
        <p:nvSpPr>
          <p:cNvPr id="2" name="Slide Number Placeholder 1"/>
          <p:cNvSpPr>
            <a:spLocks noGrp="1"/>
          </p:cNvSpPr>
          <p:nvPr>
            <p:ph type="sldNum" sz="quarter" idx="12"/>
          </p:nvPr>
        </p:nvSpPr>
        <p:spPr/>
        <p:txBody>
          <a:bodyPr/>
          <a:lstStyle/>
          <a:p>
            <a:fld id="{72AD24D1-6082-46A9-9164-B3458B4B22E1}" type="slidenum">
              <a:rPr lang="en-GB" altLang="en-US" smtClean="0"/>
              <a:pPr/>
              <a:t>4</a:t>
            </a:fld>
            <a:endParaRPr lang="en-GB" altLang="en-US"/>
          </a:p>
        </p:txBody>
      </p:sp>
    </p:spTree>
    <p:extLst>
      <p:ext uri="{BB962C8B-B14F-4D97-AF65-F5344CB8AC3E}">
        <p14:creationId xmlns:p14="http://schemas.microsoft.com/office/powerpoint/2010/main" val="2405723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48B64EEE-F87B-4DE7-B5FC-3B9D5A4F166B}"/>
              </a:ext>
            </a:extLst>
          </p:cNvPr>
          <p:cNvSpPr>
            <a:spLocks noGrp="1"/>
          </p:cNvSpPr>
          <p:nvPr>
            <p:ph type="title"/>
          </p:nvPr>
        </p:nvSpPr>
        <p:spPr>
          <a:xfrm>
            <a:off x="395288" y="1052736"/>
            <a:ext cx="8229600" cy="1441079"/>
          </a:xfrm>
        </p:spPr>
        <p:txBody>
          <a:bodyPr/>
          <a:lstStyle/>
          <a:p>
            <a:r>
              <a:rPr lang="fr-FR" sz="2400" dirty="0"/>
              <a:t>Enseignements tirés des interventions précédentes</a:t>
            </a:r>
            <a:endParaRPr lang="en-US" sz="2400" dirty="0"/>
          </a:p>
        </p:txBody>
      </p:sp>
      <p:sp>
        <p:nvSpPr>
          <p:cNvPr id="4" name="TextBox 3">
            <a:extLst>
              <a:ext uri="{FF2B5EF4-FFF2-40B4-BE49-F238E27FC236}">
                <a16:creationId xmlns:a16="http://schemas.microsoft.com/office/drawing/2014/main" id="{188D03DA-A847-AD29-E618-3D7BC4103226}"/>
              </a:ext>
            </a:extLst>
          </p:cNvPr>
          <p:cNvSpPr txBox="1"/>
          <p:nvPr/>
        </p:nvSpPr>
        <p:spPr>
          <a:xfrm>
            <a:off x="765672" y="2322302"/>
            <a:ext cx="7488832" cy="4031873"/>
          </a:xfrm>
          <a:prstGeom prst="rect">
            <a:avLst/>
          </a:prstGeom>
          <a:noFill/>
        </p:spPr>
        <p:txBody>
          <a:bodyPr wrap="square" rtlCol="0">
            <a:spAutoFit/>
          </a:bodyPr>
          <a:lstStyle/>
          <a:p>
            <a:pPr marL="285750" lvl="0" indent="-285750">
              <a:buFont typeface="Wingdings" panose="05000000000000000000" pitchFamily="2" charset="2"/>
              <a:buChar char="Ø"/>
            </a:pPr>
            <a:r>
              <a:rPr lang="fr-FR" sz="1600" i="1" dirty="0">
                <a:ea typeface="Verdana" panose="020B0604030504040204" pitchFamily="34" charset="0"/>
                <a:cs typeface="Calibri" panose="020F0502020204030204" pitchFamily="34" charset="0"/>
              </a:rPr>
              <a:t>Appui budgétaire - CCET3 (2019-2021)</a:t>
            </a:r>
          </a:p>
          <a:p>
            <a:pPr marL="742950" lvl="1" indent="-285750">
              <a:buFontTx/>
              <a:buChar char="-"/>
            </a:pPr>
            <a:r>
              <a:rPr lang="fr-FR" sz="1600" b="1" i="1" dirty="0">
                <a:ea typeface="Verdana" panose="020B0604030504040204" pitchFamily="34" charset="0"/>
                <a:cs typeface="Calibri" panose="020F0502020204030204" pitchFamily="34" charset="0"/>
              </a:rPr>
              <a:t>Tenue des élections communales de 2019</a:t>
            </a:r>
          </a:p>
          <a:p>
            <a:pPr marL="742950" lvl="1" indent="-285750">
              <a:buFontTx/>
              <a:buChar char="-"/>
            </a:pPr>
            <a:r>
              <a:rPr lang="fr-FR" sz="1600" b="1" i="1" dirty="0">
                <a:ea typeface="Verdana" panose="020B0604030504040204" pitchFamily="34" charset="0"/>
                <a:cs typeface="Calibri" panose="020F0502020204030204" pitchFamily="34" charset="0"/>
              </a:rPr>
              <a:t>Nomination Secrétaires généraux (dont 50% femmes) </a:t>
            </a:r>
            <a:r>
              <a:rPr lang="fr-FR" sz="1600" i="1" dirty="0">
                <a:ea typeface="Verdana" panose="020B0604030504040204" pitchFamily="34" charset="0"/>
                <a:cs typeface="Calibri" panose="020F0502020204030204" pitchFamily="34" charset="0"/>
              </a:rPr>
              <a:t>dans plus de la moitié des communes </a:t>
            </a:r>
          </a:p>
          <a:p>
            <a:pPr marL="742950" lvl="1" indent="-285750">
              <a:buFontTx/>
              <a:buChar char="-"/>
            </a:pPr>
            <a:r>
              <a:rPr lang="fr-FR" sz="1600" b="1" i="1" dirty="0">
                <a:ea typeface="Verdana" panose="020B0604030504040204" pitchFamily="34" charset="0"/>
                <a:cs typeface="Calibri" panose="020F0502020204030204" pitchFamily="34" charset="0"/>
              </a:rPr>
              <a:t>Modification du décret </a:t>
            </a:r>
            <a:r>
              <a:rPr lang="fr-FR" sz="1600" i="1" dirty="0">
                <a:ea typeface="Verdana" panose="020B0604030504040204" pitchFamily="34" charset="0"/>
                <a:cs typeface="Calibri" panose="020F0502020204030204" pitchFamily="34" charset="0"/>
              </a:rPr>
              <a:t>portant organisation et fonctionnement </a:t>
            </a:r>
            <a:r>
              <a:rPr lang="fr-FR" sz="1600" b="1" i="1" dirty="0">
                <a:ea typeface="Verdana" panose="020B0604030504040204" pitchFamily="34" charset="0"/>
                <a:cs typeface="Calibri" panose="020F0502020204030204" pitchFamily="34" charset="0"/>
              </a:rPr>
              <a:t>du FACT</a:t>
            </a:r>
          </a:p>
          <a:p>
            <a:pPr marL="742950" lvl="1" indent="-285750">
              <a:buFontTx/>
              <a:buChar char="-"/>
            </a:pPr>
            <a:endParaRPr lang="fr-FR" sz="1600" i="1" dirty="0">
              <a:ea typeface="Verdana" panose="020B0604030504040204" pitchFamily="34" charset="0"/>
              <a:cs typeface="Calibri" panose="020F0502020204030204" pitchFamily="34" charset="0"/>
            </a:endParaRPr>
          </a:p>
          <a:p>
            <a:pPr marL="285750" lvl="1" indent="-285750">
              <a:buFont typeface="Wingdings" panose="05000000000000000000" pitchFamily="2" charset="2"/>
              <a:buChar char="Ø"/>
            </a:pPr>
            <a:r>
              <a:rPr lang="fr-FR" sz="1600" i="1" dirty="0">
                <a:ea typeface="Verdana" panose="020B0604030504040204" pitchFamily="34" charset="0"/>
                <a:cs typeface="Calibri" panose="020F0502020204030204" pitchFamily="34" charset="0"/>
              </a:rPr>
              <a:t>Approche projet - ProDeGoL (2016-2021)</a:t>
            </a:r>
          </a:p>
          <a:p>
            <a:pPr marL="742950" lvl="2" indent="-285750">
              <a:buFontTx/>
              <a:buChar char="-"/>
            </a:pPr>
            <a:r>
              <a:rPr lang="fr-FR" sz="1600" i="1" dirty="0">
                <a:ea typeface="Verdana" panose="020B0604030504040204" pitchFamily="34" charset="0"/>
                <a:cs typeface="Calibri" panose="020F0502020204030204" pitchFamily="34" charset="0"/>
              </a:rPr>
              <a:t>Amélioration des </a:t>
            </a:r>
            <a:r>
              <a:rPr lang="fr-FR" sz="1600" b="1" i="1" dirty="0">
                <a:ea typeface="Verdana" panose="020B0604030504040204" pitchFamily="34" charset="0"/>
                <a:cs typeface="Calibri" panose="020F0502020204030204" pitchFamily="34" charset="0"/>
              </a:rPr>
              <a:t>conditions de mise en œuvre du processus de décentralisation </a:t>
            </a:r>
          </a:p>
          <a:p>
            <a:pPr marL="1257300" lvl="3" indent="-342900">
              <a:buFont typeface="+mj-lt"/>
              <a:buAutoNum type="arabicPeriod"/>
            </a:pPr>
            <a:r>
              <a:rPr lang="fr-FR" sz="1600" i="1" dirty="0">
                <a:ea typeface="Verdana" panose="020B0604030504040204" pitchFamily="34" charset="0"/>
                <a:cs typeface="Calibri" panose="020F0502020204030204" pitchFamily="34" charset="0"/>
              </a:rPr>
              <a:t>Capacités du MATDCL/MATDDT</a:t>
            </a:r>
          </a:p>
          <a:p>
            <a:pPr marL="1257300" lvl="3" indent="-342900">
              <a:buFont typeface="+mj-lt"/>
              <a:buAutoNum type="arabicPeriod"/>
            </a:pPr>
            <a:r>
              <a:rPr lang="fr-FR" sz="1600" i="1" dirty="0">
                <a:ea typeface="Verdana" panose="020B0604030504040204" pitchFamily="34" charset="0"/>
                <a:cs typeface="Calibri" panose="020F0502020204030204" pitchFamily="34" charset="0"/>
              </a:rPr>
              <a:t>Finances locales</a:t>
            </a:r>
          </a:p>
          <a:p>
            <a:pPr marL="1257300" lvl="3" indent="-342900">
              <a:buFont typeface="+mj-lt"/>
              <a:buAutoNum type="arabicPeriod"/>
            </a:pPr>
            <a:r>
              <a:rPr lang="fr-FR" sz="1600" i="1" dirty="0">
                <a:ea typeface="Verdana" panose="020B0604030504040204" pitchFamily="34" charset="0"/>
                <a:cs typeface="Calibri" panose="020F0502020204030204" pitchFamily="34" charset="0"/>
              </a:rPr>
              <a:t>Performance institutionnelle, transparence et prestations de services dans 13 communes pilote </a:t>
            </a:r>
          </a:p>
          <a:p>
            <a:pPr marL="1257300" lvl="3" indent="-342900">
              <a:buFont typeface="+mj-lt"/>
              <a:buAutoNum type="arabicPeriod"/>
            </a:pPr>
            <a:r>
              <a:rPr lang="fr-FR" sz="1600" i="1" dirty="0">
                <a:ea typeface="Verdana" panose="020B0604030504040204" pitchFamily="34" charset="0"/>
                <a:cs typeface="Calibri" panose="020F0502020204030204" pitchFamily="34" charset="0"/>
              </a:rPr>
              <a:t>Délivrance des actes d'état civil et administratifs conforme et modernisée</a:t>
            </a:r>
          </a:p>
        </p:txBody>
      </p:sp>
      <p:sp>
        <p:nvSpPr>
          <p:cNvPr id="2" name="Slide Number Placeholder 1"/>
          <p:cNvSpPr>
            <a:spLocks noGrp="1"/>
          </p:cNvSpPr>
          <p:nvPr>
            <p:ph type="sldNum" sz="quarter" idx="12"/>
          </p:nvPr>
        </p:nvSpPr>
        <p:spPr/>
        <p:txBody>
          <a:bodyPr/>
          <a:lstStyle/>
          <a:p>
            <a:fld id="{72AD24D1-6082-46A9-9164-B3458B4B22E1}" type="slidenum">
              <a:rPr lang="en-GB" altLang="en-US" smtClean="0"/>
              <a:pPr/>
              <a:t>5</a:t>
            </a:fld>
            <a:endParaRPr lang="en-GB" altLang="en-US"/>
          </a:p>
        </p:txBody>
      </p:sp>
    </p:spTree>
    <p:extLst>
      <p:ext uri="{BB962C8B-B14F-4D97-AF65-F5344CB8AC3E}">
        <p14:creationId xmlns:p14="http://schemas.microsoft.com/office/powerpoint/2010/main" val="769770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48B64EEE-F87B-4DE7-B5FC-3B9D5A4F166B}"/>
              </a:ext>
            </a:extLst>
          </p:cNvPr>
          <p:cNvSpPr>
            <a:spLocks noGrp="1"/>
          </p:cNvSpPr>
          <p:nvPr>
            <p:ph type="title"/>
          </p:nvPr>
        </p:nvSpPr>
        <p:spPr>
          <a:xfrm>
            <a:off x="395288" y="1556792"/>
            <a:ext cx="8229600" cy="936625"/>
          </a:xfrm>
        </p:spPr>
        <p:txBody>
          <a:bodyPr/>
          <a:lstStyle/>
          <a:p>
            <a:r>
              <a:rPr lang="fr-FR" sz="2400" dirty="0"/>
              <a:t>Autres composantes de l’approche territoriale de l’UE au Togo</a:t>
            </a:r>
            <a:endParaRPr lang="en-US" sz="2400" dirty="0"/>
          </a:p>
        </p:txBody>
      </p:sp>
      <p:sp>
        <p:nvSpPr>
          <p:cNvPr id="4" name="TextBox 3">
            <a:extLst>
              <a:ext uri="{FF2B5EF4-FFF2-40B4-BE49-F238E27FC236}">
                <a16:creationId xmlns:a16="http://schemas.microsoft.com/office/drawing/2014/main" id="{188D03DA-A847-AD29-E618-3D7BC4103226}"/>
              </a:ext>
            </a:extLst>
          </p:cNvPr>
          <p:cNvSpPr txBox="1"/>
          <p:nvPr/>
        </p:nvSpPr>
        <p:spPr>
          <a:xfrm>
            <a:off x="765672" y="2767831"/>
            <a:ext cx="7488832" cy="3354765"/>
          </a:xfrm>
          <a:prstGeom prst="rect">
            <a:avLst/>
          </a:prstGeom>
          <a:noFill/>
        </p:spPr>
        <p:txBody>
          <a:bodyPr wrap="square" rtlCol="0">
            <a:spAutoFit/>
          </a:bodyPr>
          <a:lstStyle/>
          <a:p>
            <a:pPr marL="342900" indent="-342900">
              <a:buFontTx/>
              <a:buChar char="-"/>
            </a:pPr>
            <a:r>
              <a:rPr lang="fr-FR" sz="1400" b="1" dirty="0">
                <a:ea typeface="Verdana" panose="020B0604030504040204" pitchFamily="34" charset="0"/>
                <a:cs typeface="Calibri" panose="020F0502020204030204" pitchFamily="34" charset="0"/>
              </a:rPr>
              <a:t>Subvention « </a:t>
            </a:r>
            <a:r>
              <a:rPr lang="fr-BE" sz="1400" b="1" dirty="0">
                <a:ea typeface="Verdana" panose="020B0604030504040204" pitchFamily="34" charset="0"/>
                <a:cs typeface="Calibri" panose="020F0502020204030204" pitchFamily="34" charset="0"/>
              </a:rPr>
              <a:t>Amélioration de la gouvernance urbaine et de l’ouverture sociale dans les communes de Haho 1, Haho 2, Haho 3 et Haho 4 dans la Préfecture de Haho au Togo » </a:t>
            </a:r>
            <a:r>
              <a:rPr lang="fr-FR" sz="1400" dirty="0">
                <a:ea typeface="Verdana" panose="020B0604030504040204" pitchFamily="34" charset="0"/>
                <a:cs typeface="Calibri" panose="020F0502020204030204" pitchFamily="34" charset="0"/>
              </a:rPr>
              <a:t>(2021-2025)</a:t>
            </a:r>
          </a:p>
          <a:p>
            <a:pPr marL="800100" lvl="1" indent="-342900">
              <a:buFont typeface="+mj-lt"/>
              <a:buAutoNum type="arabicPeriod"/>
            </a:pPr>
            <a:r>
              <a:rPr lang="fr-BE" sz="1400" dirty="0">
                <a:ea typeface="Verdana" panose="020B0604030504040204" pitchFamily="34" charset="0"/>
                <a:cs typeface="Calibri" panose="020F0502020204030204" pitchFamily="34" charset="0"/>
              </a:rPr>
              <a:t>Renforcement des bases de la gouvernance urbaine, participative, inclusive</a:t>
            </a:r>
          </a:p>
          <a:p>
            <a:pPr marL="800100" lvl="1" indent="-342900">
              <a:buFont typeface="+mj-lt"/>
              <a:buAutoNum type="arabicPeriod"/>
            </a:pPr>
            <a:r>
              <a:rPr lang="fr-BE" sz="1400" dirty="0">
                <a:ea typeface="Verdana" panose="020B0604030504040204" pitchFamily="34" charset="0"/>
                <a:cs typeface="Calibri" panose="020F0502020204030204" pitchFamily="34" charset="0"/>
              </a:rPr>
              <a:t>Mise en œuvre de l’ouverture sociale des 4 territoires</a:t>
            </a:r>
          </a:p>
          <a:p>
            <a:pPr marL="0" lvl="1"/>
            <a:endParaRPr lang="fr-BE" sz="1600" dirty="0">
              <a:ea typeface="Verdana" panose="020B0604030504040204" pitchFamily="34" charset="0"/>
              <a:cs typeface="Calibri" panose="020F0502020204030204" pitchFamily="34" charset="0"/>
            </a:endParaRPr>
          </a:p>
          <a:p>
            <a:pPr marL="285750" lvl="1" indent="-285750">
              <a:buFontTx/>
              <a:buChar char="-"/>
            </a:pPr>
            <a:r>
              <a:rPr lang="fr-BE" sz="1400" b="1" dirty="0">
                <a:ea typeface="Verdana" panose="020B0604030504040204" pitchFamily="34" charset="0"/>
                <a:cs typeface="Calibri" panose="020F0502020204030204" pitchFamily="34" charset="0"/>
              </a:rPr>
              <a:t>Initiative de l’équipe Europe « Décentralisation et gouvernance locale » dans le cadre de la programmation conjointe 2021-2027</a:t>
            </a:r>
          </a:p>
          <a:p>
            <a:pPr marL="285750" lvl="1" indent="-285750">
              <a:buFontTx/>
              <a:buChar char="-"/>
            </a:pPr>
            <a:endParaRPr lang="fr-BE" sz="1400" dirty="0">
              <a:ea typeface="Verdana" panose="020B0604030504040204" pitchFamily="34" charset="0"/>
              <a:cs typeface="Calibri" panose="020F0502020204030204" pitchFamily="34" charset="0"/>
            </a:endParaRPr>
          </a:p>
          <a:p>
            <a:pPr marL="285750" lvl="1" indent="-285750">
              <a:buFontTx/>
              <a:buChar char="-"/>
            </a:pPr>
            <a:r>
              <a:rPr lang="fr-BE" sz="1400" b="1" dirty="0">
                <a:ea typeface="Verdana" panose="020B0604030504040204" pitchFamily="34" charset="0"/>
                <a:cs typeface="Calibri" panose="020F0502020204030204" pitchFamily="34" charset="0"/>
              </a:rPr>
              <a:t>Rapport sur le Togo dans le cadre de l’étude  de l’UNCDF « Améliorer l’écosystème de la finance urbaine en Afrique »</a:t>
            </a:r>
          </a:p>
          <a:p>
            <a:pPr marL="0" lvl="1"/>
            <a:endParaRPr lang="fr-BE" sz="1400" b="1" dirty="0">
              <a:ea typeface="Verdana" panose="020B0604030504040204" pitchFamily="34" charset="0"/>
              <a:cs typeface="Calibri" panose="020F0502020204030204" pitchFamily="34" charset="0"/>
            </a:endParaRPr>
          </a:p>
          <a:p>
            <a:pPr marL="285750" lvl="1" indent="-285750">
              <a:buFontTx/>
              <a:buChar char="-"/>
            </a:pPr>
            <a:r>
              <a:rPr lang="fr-BE" sz="1400" b="1" dirty="0">
                <a:ea typeface="Verdana" panose="020B0604030504040204" pitchFamily="34" charset="0"/>
                <a:cs typeface="Calibri" panose="020F0502020204030204" pitchFamily="34" charset="0"/>
              </a:rPr>
              <a:t>Etudes de rentabilité économique et financière de cinq gares routières dans les chefs-lieux de région du Togo</a:t>
            </a:r>
          </a:p>
        </p:txBody>
      </p:sp>
      <p:sp>
        <p:nvSpPr>
          <p:cNvPr id="2" name="Slide Number Placeholder 1"/>
          <p:cNvSpPr>
            <a:spLocks noGrp="1"/>
          </p:cNvSpPr>
          <p:nvPr>
            <p:ph type="sldNum" sz="quarter" idx="12"/>
          </p:nvPr>
        </p:nvSpPr>
        <p:spPr/>
        <p:txBody>
          <a:bodyPr/>
          <a:lstStyle/>
          <a:p>
            <a:fld id="{72AD24D1-6082-46A9-9164-B3458B4B22E1}" type="slidenum">
              <a:rPr lang="en-GB" altLang="en-US" smtClean="0"/>
              <a:pPr/>
              <a:t>6</a:t>
            </a:fld>
            <a:endParaRPr lang="en-GB" altLang="en-US"/>
          </a:p>
        </p:txBody>
      </p:sp>
    </p:spTree>
    <p:extLst>
      <p:ext uri="{BB962C8B-B14F-4D97-AF65-F5344CB8AC3E}">
        <p14:creationId xmlns:p14="http://schemas.microsoft.com/office/powerpoint/2010/main" val="1147796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778B1C2-8704-4C49-86CD-93199A005617}"/>
              </a:ext>
            </a:extLst>
          </p:cNvPr>
          <p:cNvSpPr/>
          <p:nvPr/>
        </p:nvSpPr>
        <p:spPr>
          <a:xfrm>
            <a:off x="1475656" y="3284984"/>
            <a:ext cx="6318448" cy="923330"/>
          </a:xfrm>
          <a:prstGeom prst="rect">
            <a:avLst/>
          </a:prstGeom>
        </p:spPr>
        <p:txBody>
          <a:bodyPr wrap="square">
            <a:spAutoFit/>
          </a:bodyPr>
          <a:lstStyle/>
          <a:p>
            <a:pPr algn="ctr"/>
            <a:r>
              <a:rPr lang="en-US" sz="5400" b="1" dirty="0">
                <a:solidFill>
                  <a:srgbClr val="FFFF00"/>
                </a:solidFill>
              </a:rPr>
              <a:t>MERCI</a:t>
            </a:r>
            <a:endParaRPr lang="en-US" sz="2400" b="1" dirty="0">
              <a:solidFill>
                <a:srgbClr val="FFFF00"/>
              </a:solidFill>
            </a:endParaRPr>
          </a:p>
        </p:txBody>
      </p:sp>
    </p:spTree>
    <p:extLst>
      <p:ext uri="{BB962C8B-B14F-4D97-AF65-F5344CB8AC3E}">
        <p14:creationId xmlns:p14="http://schemas.microsoft.com/office/powerpoint/2010/main" val="2717936948"/>
      </p:ext>
    </p:extLst>
  </p:cSld>
  <p:clrMapOvr>
    <a:masterClrMapping/>
  </p:clrMapOvr>
</p:sld>
</file>

<file path=ppt/theme/theme1.xml><?xml version="1.0" encoding="utf-8"?>
<a:theme xmlns:a="http://schemas.openxmlformats.org/drawingml/2006/main" name="blank">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2123</TotalTime>
  <Words>1385</Words>
  <Application>Microsoft Office PowerPoint</Application>
  <PresentationFormat>Affichage à l'écran (4:3)</PresentationFormat>
  <Paragraphs>77</Paragraphs>
  <Slides>7</Slides>
  <Notes>7</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Calibri</vt:lpstr>
      <vt:lpstr>Verdana</vt:lpstr>
      <vt:lpstr>Wingdings</vt:lpstr>
      <vt:lpstr>blank</vt:lpstr>
      <vt:lpstr>Présentation PowerPoint</vt:lpstr>
      <vt:lpstr>Présentation PowerPoint</vt:lpstr>
      <vt:lpstr>Appui budgétaire - Contrat d’appui à la consolidation de l’État et à la résilience du Togo</vt:lpstr>
      <vt:lpstr>Rôle des communes</vt:lpstr>
      <vt:lpstr>Enseignements tirés des interventions précédentes</vt:lpstr>
      <vt:lpstr>Autres composantes de l’approche territoriale de l’UE au Togo</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Eugene Zapata</dc:creator>
  <cp:lastModifiedBy>virginie wyart</cp:lastModifiedBy>
  <cp:revision>70</cp:revision>
  <dcterms:created xsi:type="dcterms:W3CDTF">2020-07-01T16:45:12Z</dcterms:created>
  <dcterms:modified xsi:type="dcterms:W3CDTF">2022-11-28T15:05:14Z</dcterms:modified>
</cp:coreProperties>
</file>