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67" r:id="rId2"/>
    <p:sldId id="883" r:id="rId3"/>
    <p:sldId id="890" r:id="rId4"/>
    <p:sldId id="888" r:id="rId5"/>
    <p:sldId id="887" r:id="rId6"/>
    <p:sldId id="889" r:id="rId7"/>
    <p:sldId id="884" r:id="rId8"/>
    <p:sldId id="882" r:id="rId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F5494"/>
    <a:srgbClr val="2D5EC1"/>
    <a:srgbClr val="3166CF"/>
    <a:srgbClr val="3E6FD2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53"/>
    <p:restoredTop sz="91512" autoAdjust="0"/>
  </p:normalViewPr>
  <p:slideViewPr>
    <p:cSldViewPr>
      <p:cViewPr varScale="1">
        <p:scale>
          <a:sx n="61" d="100"/>
          <a:sy n="61" d="100"/>
        </p:scale>
        <p:origin x="1068" y="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Entrepris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r.wikipedia.org/wiki/Cha%C3%AEne_de_valeur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Cadre législatif:</a:t>
            </a:r>
            <a:r>
              <a:rPr lang="fr-BE" baseline="0" dirty="0"/>
              <a:t> loi date de 2007 modifiée en 2018, 2019, 2021 et 2022</a:t>
            </a:r>
          </a:p>
          <a:p>
            <a:r>
              <a:rPr lang="fr-BE" baseline="0" dirty="0"/>
              <a:t>Villes principales: DAPAONG; KARA; SOKODE; ATAKPAME; TSEVIE et LOME</a:t>
            </a:r>
          </a:p>
          <a:p>
            <a:r>
              <a:rPr lang="fr-BE" baseline="0" dirty="0"/>
              <a:t>CET: Centre d’Enfouissement technique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0474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DAGL = District Autonome du Grand Lomé:</a:t>
            </a:r>
            <a:r>
              <a:rPr lang="fr-BE" baseline="0" dirty="0"/>
              <a:t> 13 Communes; Golf 1 à 7 et </a:t>
            </a:r>
            <a:r>
              <a:rPr lang="fr-BE" baseline="0" dirty="0" err="1"/>
              <a:t>Agoe</a:t>
            </a:r>
            <a:r>
              <a:rPr lang="fr-BE" baseline="0" dirty="0"/>
              <a:t> </a:t>
            </a:r>
            <a:r>
              <a:rPr lang="fr-BE" baseline="0" dirty="0" err="1"/>
              <a:t>Nyive</a:t>
            </a:r>
            <a:r>
              <a:rPr lang="fr-BE" baseline="0" dirty="0"/>
              <a:t> 1 à 6.</a:t>
            </a:r>
          </a:p>
          <a:p>
            <a:r>
              <a:rPr lang="fr-BE" baseline="0" dirty="0"/>
              <a:t>Acteurs locaux: ONG pré-collecte et recyclage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7352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/>
              <a:t>Opérateur: public (ANASAP); privés</a:t>
            </a:r>
          </a:p>
          <a:p>
            <a:r>
              <a:rPr lang="fr-FR" b="1" dirty="0"/>
              <a:t>Intégration horizontale</a:t>
            </a:r>
            <a:r>
              <a:rPr lang="fr-FR" dirty="0"/>
              <a:t> (ou </a:t>
            </a:r>
            <a:r>
              <a:rPr lang="fr-FR" b="1" dirty="0"/>
              <a:t>concentration horizontale</a:t>
            </a:r>
            <a:r>
              <a:rPr lang="fr-FR" dirty="0"/>
              <a:t>) consiste pour une </a:t>
            </a:r>
            <a:r>
              <a:rPr lang="fr-FR" dirty="0">
                <a:hlinkClick r:id="rId3" tooltip="Entreprise"/>
              </a:rPr>
              <a:t>entreprise</a:t>
            </a:r>
            <a:r>
              <a:rPr lang="fr-FR" dirty="0"/>
              <a:t> à étendre son réseau, en acquérant ou développant des activités économiques au même niveau de la </a:t>
            </a:r>
            <a:r>
              <a:rPr lang="fr-FR" dirty="0">
                <a:hlinkClick r:id="rId4" tooltip="Chaîne de valeur"/>
              </a:rPr>
              <a:t>chaîne de valeur</a:t>
            </a:r>
            <a:r>
              <a:rPr lang="fr-FR" dirty="0"/>
              <a:t> que ses produits. </a:t>
            </a:r>
          </a:p>
          <a:p>
            <a:r>
              <a:rPr lang="fr-BE" dirty="0"/>
              <a:t>CRI: Centre</a:t>
            </a:r>
            <a:r>
              <a:rPr lang="fr-BE" baseline="0" dirty="0"/>
              <a:t> de Regroupement Intermédiaire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773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promotion des actions conjointes/concertées au niveau local: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tout ce qui vise à soutenir la collaboration et la complémentarité entre acteurs locaux, et à appuyer chacun dans son rôle légitime. Ex: entre AL et OSC.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Tout ce qui permet aux AL de sortir d’un rôle de gestionnaire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pour devenir des acteurs du développement de leur territoire; ex: appui à leur rôle de coordination, d’orchestration, de facilitation.</a:t>
            </a: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Une meilleure articulation des acteurs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(au niveau horizontal; ex: pour encourager les dynamiques territoriales, promouvoir les coalitions territoriales,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et des échelles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(au niveau vertical; ex: concertation avec le niveau centrale et lien avec les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politiques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nationales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essentiellement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décentralisation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développement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2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urbain</a:t>
            </a:r>
            <a:r>
              <a:rPr lang="en-GB" sz="12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rural, et regional)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, et à la promotion du dialogue, au décloisonnement, 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987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</a:t>
            </a:r>
            <a:r>
              <a:rPr lang="en-GB" sz="14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9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charset="0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par la Commission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européenne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,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Autorités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Locales, Organisations de la Société Civile,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631844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</a:rPr>
              <a:t>Intégrer</a:t>
            </a:r>
            <a:r>
              <a:rPr lang="en-US" sz="2400" b="1" dirty="0">
                <a:solidFill>
                  <a:srgbClr val="FFFF00"/>
                </a:solidFill>
              </a:rPr>
              <a:t> les </a:t>
            </a:r>
            <a:r>
              <a:rPr lang="en-US" sz="2400" b="1" dirty="0" err="1">
                <a:solidFill>
                  <a:srgbClr val="FFFF00"/>
                </a:solidFill>
              </a:rPr>
              <a:t>Autorités</a:t>
            </a:r>
            <a:r>
              <a:rPr lang="en-US" sz="2400" b="1" dirty="0">
                <a:solidFill>
                  <a:srgbClr val="FFFF00"/>
                </a:solidFill>
              </a:rPr>
              <a:t> Locales dans les </a:t>
            </a:r>
            <a:r>
              <a:rPr lang="en-US" sz="2400" b="1" dirty="0" err="1">
                <a:solidFill>
                  <a:srgbClr val="FFFF00"/>
                </a:solidFill>
              </a:rPr>
              <a:t>programmes</a:t>
            </a:r>
            <a:r>
              <a:rPr lang="en-US" sz="2400" b="1" dirty="0">
                <a:solidFill>
                  <a:srgbClr val="FFFF00"/>
                </a:solidFill>
              </a:rPr>
              <a:t> de </a:t>
            </a:r>
            <a:r>
              <a:rPr lang="en-US" sz="2400" b="1" dirty="0" err="1">
                <a:solidFill>
                  <a:srgbClr val="FFFF00"/>
                </a:solidFill>
              </a:rPr>
              <a:t>coopération</a:t>
            </a:r>
            <a:r>
              <a:rPr lang="en-US" sz="2400" b="1" dirty="0">
                <a:solidFill>
                  <a:srgbClr val="FFFF00"/>
                </a:solidFill>
              </a:rPr>
              <a:t> au </a:t>
            </a:r>
            <a:r>
              <a:rPr lang="en-US" sz="2400" b="1" dirty="0" err="1">
                <a:solidFill>
                  <a:srgbClr val="FFFF00"/>
                </a:solidFill>
              </a:rPr>
              <a:t>développement</a:t>
            </a:r>
            <a:r>
              <a:rPr lang="en-US" sz="2400" b="1" dirty="0">
                <a:solidFill>
                  <a:srgbClr val="FFFF00"/>
                </a:solidFill>
              </a:rPr>
              <a:t> de </a:t>
            </a:r>
            <a:r>
              <a:rPr lang="en-US" sz="2400" b="1" dirty="0" err="1">
                <a:solidFill>
                  <a:srgbClr val="FFFF00"/>
                </a:solidFill>
              </a:rPr>
              <a:t>l’UE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  <a:latin typeface="Calibri"/>
              <a:ea typeface="MS PGothic" charset="0"/>
              <a:cs typeface="Calibri"/>
            </a:endParaRPr>
          </a:p>
          <a:p>
            <a:r>
              <a:rPr lang="en-US" sz="2400" b="1" dirty="0" err="1">
                <a:solidFill>
                  <a:srgbClr val="FFFF00"/>
                </a:solidFill>
                <a:latin typeface="Calibri"/>
                <a:ea typeface="MS PGothic" charset="0"/>
                <a:cs typeface="Calibri"/>
              </a:rPr>
              <a:t>L’approche</a:t>
            </a:r>
            <a:r>
              <a:rPr lang="en-US" sz="2400" b="1" dirty="0">
                <a:solidFill>
                  <a:srgbClr val="FFFF00"/>
                </a:solidFill>
                <a:latin typeface="Calibri"/>
                <a:ea typeface="MS PGothic" charset="0"/>
                <a:cs typeface="Calibri"/>
              </a:rPr>
              <a:t> “</a:t>
            </a:r>
            <a:r>
              <a:rPr lang="en-US" sz="2400" b="1" dirty="0" err="1">
                <a:solidFill>
                  <a:srgbClr val="FFFF00"/>
                </a:solidFill>
                <a:latin typeface="Calibri"/>
                <a:ea typeface="MS PGothic" charset="0"/>
                <a:cs typeface="Calibri"/>
              </a:rPr>
              <a:t>territoriale</a:t>
            </a:r>
            <a:r>
              <a:rPr lang="en-US" sz="2400" b="1" dirty="0">
                <a:solidFill>
                  <a:srgbClr val="FFFF00"/>
                </a:solidFill>
                <a:latin typeface="Calibri"/>
                <a:ea typeface="MS PGothic" charset="0"/>
                <a:cs typeface="Calibri"/>
              </a:rPr>
              <a:t>”</a:t>
            </a:r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M. Philippe le BUSSY, Chargé de programmes</a:t>
            </a:r>
            <a:b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Délégation UE auprès de la République Togolaise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42489" y="4869160"/>
            <a:ext cx="85619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Séminaire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Régional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Africain</a:t>
            </a:r>
            <a:endParaRPr lang="en-GB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Approche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Territoriale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Développement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Local (ATDL)</a:t>
            </a:r>
            <a:endParaRPr lang="fr-BE" b="1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22-24 </a:t>
            </a:r>
            <a:r>
              <a:rPr lang="en-US" sz="1000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Novembre</a:t>
            </a: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à Abidjan</a:t>
            </a:r>
            <a:endParaRPr lang="en-IE" sz="10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Renforcement des Services Publics Locaux / Togo : 10 M€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>
            <a:spLocks/>
          </p:cNvSpPr>
          <p:nvPr/>
        </p:nvSpPr>
        <p:spPr>
          <a:xfrm>
            <a:off x="827584" y="2492375"/>
            <a:ext cx="7560840" cy="72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kern="800" dirty="0"/>
              <a:t>Origine: PEAT 1&amp;2 =&gt; approche sectorielle /Cycle program précédent =&gt;infrastructures</a:t>
            </a:r>
          </a:p>
          <a:p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046186" y="3228232"/>
            <a:ext cx="576064" cy="542344"/>
          </a:xfrm>
          <a:prstGeom prst="downArrow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0368" y="3770575"/>
            <a:ext cx="2808312" cy="246221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kern="0" dirty="0"/>
              <a:t>OP: renforcer les services publics locaux dans les villes principales du Togo dans le domaine de la gestion des déchets.</a:t>
            </a:r>
          </a:p>
          <a:p>
            <a:endParaRPr lang="fr-FR" sz="1400" b="1" kern="0" dirty="0"/>
          </a:p>
          <a:p>
            <a:r>
              <a:rPr lang="fr-FR" sz="1400" b="1" kern="0" dirty="0"/>
              <a:t>Volet1: Accompagnement des communes (EF).</a:t>
            </a:r>
          </a:p>
          <a:p>
            <a:endParaRPr lang="fr-FR" sz="1400" b="1" kern="0" dirty="0"/>
          </a:p>
          <a:p>
            <a:r>
              <a:rPr lang="fr-FR" sz="1400" b="1" kern="0" dirty="0"/>
              <a:t>Volet2: Extension CET Lomé (AFD). </a:t>
            </a:r>
            <a:r>
              <a:rPr lang="fr-BE" sz="1400" b="1" i="1" kern="0" dirty="0">
                <a:solidFill>
                  <a:srgbClr val="0F5494"/>
                </a:solidFill>
                <a:latin typeface="Verdana" pitchFamily="34" charset="0"/>
              </a:rPr>
              <a:t> </a:t>
            </a:r>
            <a:endParaRPr lang="en-GB" sz="1400" b="1" i="1" kern="0" dirty="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2473" y="3377490"/>
            <a:ext cx="3024336" cy="1836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2000" i="1" kern="800" dirty="0">
                <a:solidFill>
                  <a:srgbClr val="0F5494"/>
                </a:solidFill>
                <a:latin typeface="Verdana" pitchFamily="34" charset="0"/>
              </a:rPr>
              <a:t>Cadre législatif: </a:t>
            </a:r>
            <a:r>
              <a:rPr lang="fr-BE" sz="1600" i="1" kern="800" dirty="0">
                <a:solidFill>
                  <a:srgbClr val="0F5494"/>
                </a:solidFill>
                <a:latin typeface="Verdana" pitchFamily="34" charset="0"/>
              </a:rPr>
              <a:t>Loi 2022-011 du 04/07/2022 – Art 82: compétence propre des communes: planification, organisation, mise en œuvre gestion des déchets.</a:t>
            </a:r>
          </a:p>
          <a:p>
            <a:endParaRPr lang="en-GB" sz="1600" i="1" kern="800" dirty="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75593" y="5551146"/>
            <a:ext cx="3024336" cy="95410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2000" i="1" kern="800" dirty="0">
                <a:solidFill>
                  <a:srgbClr val="0F5494"/>
                </a:solidFill>
                <a:latin typeface="Verdana" pitchFamily="34" charset="0"/>
              </a:rPr>
              <a:t>Cadre règlementaire: </a:t>
            </a:r>
            <a:r>
              <a:rPr lang="fr-BE" i="1" kern="800" dirty="0">
                <a:solidFill>
                  <a:srgbClr val="0F5494"/>
                </a:solidFill>
                <a:latin typeface="Verdana" pitchFamily="34" charset="0"/>
              </a:rPr>
              <a:t>Décret président 2021-039 fixe la répartition des recettes entre Communes/DAGL/FACT/ANASAP. </a:t>
            </a:r>
            <a:endParaRPr lang="en-GB" i="1" kern="800" dirty="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14" name="Down Arrow 13"/>
          <p:cNvSpPr/>
          <p:nvPr/>
        </p:nvSpPr>
        <p:spPr bwMode="auto">
          <a:xfrm>
            <a:off x="7155781" y="5219615"/>
            <a:ext cx="437719" cy="331531"/>
          </a:xfrm>
          <a:prstGeom prst="downArrow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5183" y="3413074"/>
            <a:ext cx="2448272" cy="28931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BE" sz="2000" kern="800" dirty="0">
                <a:solidFill>
                  <a:srgbClr val="0F5494"/>
                </a:solidFill>
                <a:latin typeface="Verdana" pitchFamily="34" charset="0"/>
              </a:rPr>
              <a:t>Programmation conjointe </a:t>
            </a:r>
            <a:r>
              <a:rPr lang="fr-BE" kern="800" dirty="0">
                <a:solidFill>
                  <a:srgbClr val="0F5494"/>
                </a:solidFill>
                <a:latin typeface="Verdana" pitchFamily="34" charset="0"/>
              </a:rPr>
              <a:t>(2021-2027</a:t>
            </a:r>
            <a:r>
              <a:rPr lang="fr-BE" i="1" kern="800" dirty="0">
                <a:solidFill>
                  <a:srgbClr val="0F5494"/>
                </a:solidFill>
                <a:latin typeface="Verdana" pitchFamily="34" charset="0"/>
              </a:rPr>
              <a:t>)</a:t>
            </a:r>
          </a:p>
          <a:p>
            <a:endParaRPr lang="fr-BE" i="1" kern="800" dirty="0">
              <a:solidFill>
                <a:srgbClr val="0F5494"/>
              </a:solidFill>
              <a:latin typeface="Verdana" pitchFamily="34" charset="0"/>
            </a:endParaRPr>
          </a:p>
          <a:p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DP 1: </a:t>
            </a:r>
            <a:r>
              <a:rPr lang="fr-BE" sz="1000" i="1" kern="800" dirty="0" err="1">
                <a:solidFill>
                  <a:srgbClr val="0F5494"/>
                </a:solidFill>
                <a:latin typeface="Verdana" pitchFamily="34" charset="0"/>
              </a:rPr>
              <a:t>Dévelop</a:t>
            </a:r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. humain</a:t>
            </a:r>
          </a:p>
          <a:p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OS1: Renforcement de accès aux services sociaux de base =&gt; assainissement</a:t>
            </a:r>
          </a:p>
          <a:p>
            <a:endParaRPr lang="fr-BE" sz="1000" i="1" kern="800" dirty="0">
              <a:solidFill>
                <a:srgbClr val="0F5494"/>
              </a:solidFill>
              <a:latin typeface="Verdana" pitchFamily="34" charset="0"/>
            </a:endParaRPr>
          </a:p>
          <a:p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DP 2: Gestion des ressources naturelles</a:t>
            </a:r>
          </a:p>
          <a:p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OS3: préservation environnement</a:t>
            </a:r>
          </a:p>
          <a:p>
            <a:endParaRPr lang="fr-BE" sz="1000" i="1" kern="800" dirty="0">
              <a:solidFill>
                <a:srgbClr val="0F5494"/>
              </a:solidFill>
              <a:latin typeface="Verdana" pitchFamily="34" charset="0"/>
            </a:endParaRPr>
          </a:p>
          <a:p>
            <a:r>
              <a:rPr lang="fr-BE" sz="1000" b="1" i="1" kern="800" dirty="0">
                <a:solidFill>
                  <a:srgbClr val="0F5494"/>
                </a:solidFill>
                <a:latin typeface="Verdana" pitchFamily="34" charset="0"/>
              </a:rPr>
              <a:t>DP 3</a:t>
            </a:r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: Société apaisée et résiliente</a:t>
            </a:r>
          </a:p>
          <a:p>
            <a:r>
              <a:rPr lang="fr-BE" sz="1000" b="1" i="1" kern="800" dirty="0">
                <a:solidFill>
                  <a:srgbClr val="0F5494"/>
                </a:solidFill>
                <a:latin typeface="Verdana" pitchFamily="34" charset="0"/>
              </a:rPr>
              <a:t>OS2</a:t>
            </a:r>
            <a:r>
              <a:rPr lang="fr-BE" sz="1000" i="1" kern="800" dirty="0">
                <a:solidFill>
                  <a:srgbClr val="0F5494"/>
                </a:solidFill>
                <a:latin typeface="Verdana" pitchFamily="34" charset="0"/>
              </a:rPr>
              <a:t>: Participation des citoyens togolais à la prise de décision au niveau national et local  </a:t>
            </a:r>
            <a:endParaRPr lang="en-GB" sz="1000" i="1" kern="800" dirty="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2627784" y="4797885"/>
            <a:ext cx="216024" cy="400110"/>
          </a:xfrm>
          <a:prstGeom prst="rightArrow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10800000">
            <a:off x="5650667" y="4797885"/>
            <a:ext cx="216024" cy="400110"/>
          </a:xfrm>
          <a:prstGeom prst="rightArrow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03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Carte du TOGO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35896" y="2464415"/>
            <a:ext cx="1435230" cy="403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80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2800" dirty="0"/>
              <a:t>Rôle dévolu aux Autorités Locales: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765672" y="2228440"/>
            <a:ext cx="74888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Insister sur tout ce qui vise à accroître leur pouvoir d’agir, leur autonomie, leur leadership, etc.</a:t>
            </a:r>
          </a:p>
          <a:p>
            <a:endParaRPr lang="fr-FR" sz="1400" dirty="0"/>
          </a:p>
          <a:p>
            <a:pPr marL="342900" indent="-342900">
              <a:buFontTx/>
              <a:buChar char="-"/>
            </a:pP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Est-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elle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centrée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sur les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Autorités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Locales?</a:t>
            </a:r>
          </a:p>
          <a:p>
            <a:pPr marL="800100" lvl="1" indent="-34290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V1 villes intérieures =&gt; </a:t>
            </a:r>
            <a:r>
              <a:rPr lang="fr-BE" sz="1400" dirty="0" err="1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méthodo</a:t>
            </a: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: cadre de concertation et réflexion/ comité de pilotage =&gt; objectif: choix modèle gestion</a:t>
            </a:r>
          </a:p>
          <a:p>
            <a:pPr marL="800100" lvl="1" indent="-34290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V2 extension CET Lomé =&gt; maitrise ouvrage = DAGL</a:t>
            </a:r>
          </a:p>
          <a:p>
            <a:pPr marL="800100" lvl="1" indent="-342900">
              <a:buFontTx/>
              <a:buChar char="-"/>
            </a:pPr>
            <a:endParaRPr lang="en-GB" sz="1400" dirty="0"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quoi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va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-t-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elle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augmenter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leur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pouvoir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d’agir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?</a:t>
            </a:r>
          </a:p>
          <a:p>
            <a:pPr marL="800100" lvl="1" indent="-34290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Légitimité</a:t>
            </a:r>
          </a:p>
          <a:p>
            <a:pPr marL="800100" lvl="1" indent="-342900">
              <a:buFontTx/>
              <a:buChar char="-"/>
            </a:pPr>
            <a:endParaRPr lang="en-GB" sz="1400" dirty="0">
              <a:solidFill>
                <a:srgbClr val="00B05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quoi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va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-t-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elle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soutenir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leur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rôle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d’animation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du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territoire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(ex: pour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promouvoir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l’action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conjointe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, mobiliser des resources,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etc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)?</a:t>
            </a:r>
          </a:p>
          <a:p>
            <a:pPr marL="800100" lvl="1" indent="-34290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V1 villes intérieures =&gt; filière déchet: partage diagnostic /concertation avec acteurs locaux &amp; citoyens</a:t>
            </a:r>
          </a:p>
          <a:p>
            <a:pPr marL="800100" lvl="1" indent="-34290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V2 CET =&gt; filière: amélioration efficacité tri </a:t>
            </a:r>
            <a:endParaRPr lang="en-GB" sz="1400" dirty="0"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endParaRPr lang="en-GB" sz="1400" dirty="0"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quoi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seront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ils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des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acteurs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développement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leur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ea typeface="Verdana" panose="020B0604030504040204" pitchFamily="34" charset="0"/>
                <a:cs typeface="Calibri" panose="020F0502020204030204" pitchFamily="34" charset="0"/>
              </a:rPr>
              <a:t>territoire</a:t>
            </a:r>
            <a:r>
              <a:rPr lang="en-GB" sz="1400" dirty="0">
                <a:ea typeface="Verdana" panose="020B0604030504040204" pitchFamily="34" charset="0"/>
                <a:cs typeface="Calibri" panose="020F0502020204030204" pitchFamily="34" charset="0"/>
              </a:rPr>
              <a:t>?</a:t>
            </a:r>
          </a:p>
          <a:p>
            <a:pPr lvl="1"/>
            <a:r>
              <a:rPr lang="fr-BE" sz="1400" dirty="0">
                <a:ea typeface="Verdana" panose="020B0604030504040204" pitchFamily="34" charset="0"/>
                <a:cs typeface="Calibri" panose="020F0502020204030204" pitchFamily="34" charset="0"/>
              </a:rPr>
              <a:t>- </a:t>
            </a: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Amélioration cadre de vie =&gt; Augmentation attractivité communes/ valeur foncière</a:t>
            </a:r>
            <a:endParaRPr lang="en-GB" sz="1400" dirty="0">
              <a:solidFill>
                <a:srgbClr val="00B05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endParaRPr lang="en-GB" sz="1400" dirty="0"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endParaRPr lang="en-GB" sz="1400" dirty="0"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72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/>
              <a:t>Les caractéristiques « territoriales » de l’approche 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765672" y="2420888"/>
            <a:ext cx="748883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Essayer de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mettre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l’accent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sur les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caractéristiques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“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territoriales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” de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l’approche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:</a:t>
            </a:r>
          </a:p>
          <a:p>
            <a:endParaRPr lang="fr-FR" sz="1800" b="1" dirty="0">
              <a:latin typeface="+mn-lt"/>
            </a:endParaRPr>
          </a:p>
          <a:p>
            <a:r>
              <a:rPr lang="fr-FR" sz="1600" b="1" dirty="0">
                <a:latin typeface="+mn-lt"/>
              </a:rPr>
              <a:t>Pour que le développement local prenne une approche « territoriale »</a:t>
            </a:r>
            <a:r>
              <a:rPr lang="fr-FR" dirty="0">
                <a:latin typeface="+mn-lt"/>
              </a:rPr>
              <a:t>, </a:t>
            </a:r>
            <a:r>
              <a:rPr lang="fr-FR" sz="1400" dirty="0">
                <a:latin typeface="+mn-lt"/>
              </a:rPr>
              <a:t>il faut que ce soit un processus:</a:t>
            </a:r>
          </a:p>
          <a:p>
            <a:endParaRPr lang="fr-FR" sz="800" dirty="0">
              <a:latin typeface="+mn-lt"/>
            </a:endParaRPr>
          </a:p>
          <a:p>
            <a:pPr marL="171450" indent="-171450">
              <a:buFontTx/>
              <a:buChar char="-"/>
            </a:pPr>
            <a:r>
              <a:rPr lang="fr-FR" sz="1400" dirty="0">
                <a:latin typeface="+mn-lt"/>
              </a:rPr>
              <a:t>Endogène</a:t>
            </a:r>
          </a:p>
          <a:p>
            <a:pPr marL="628650" lvl="1" indent="-1714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latin typeface="+mn-lt"/>
              </a:rPr>
              <a:t>Volonté des communes mise en place d’une filière déchets</a:t>
            </a:r>
          </a:p>
          <a:p>
            <a:pPr marL="171450" indent="-171450">
              <a:buFontTx/>
              <a:buChar char="-"/>
            </a:pPr>
            <a:r>
              <a:rPr lang="fr-FR" sz="1400" dirty="0">
                <a:latin typeface="+mn-lt"/>
                <a:cs typeface="Calibri" panose="020F0502020204030204" pitchFamily="34" charset="0"/>
              </a:rPr>
              <a:t>multi-acteurs</a:t>
            </a:r>
          </a:p>
          <a:p>
            <a:pPr marL="628650" lvl="1" indent="-1714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Citoyens (usagers)/ONG/Opérateurs/Communes</a:t>
            </a:r>
          </a:p>
          <a:p>
            <a:pPr marL="171450" indent="-171450">
              <a:buFontTx/>
              <a:buChar char="-"/>
            </a:pPr>
            <a:r>
              <a:rPr lang="fr-FR" sz="1400" dirty="0">
                <a:latin typeface="+mn-lt"/>
                <a:cs typeface="Calibri" panose="020F0502020204030204" pitchFamily="34" charset="0"/>
              </a:rPr>
              <a:t>multi-échelons</a:t>
            </a:r>
          </a:p>
          <a:p>
            <a:pPr marL="171450" indent="-171450">
              <a:buFontTx/>
              <a:buChar char="-"/>
            </a:pPr>
            <a:r>
              <a:rPr lang="fr-FR" sz="1400" dirty="0">
                <a:latin typeface="+mn-lt"/>
                <a:cs typeface="Calibri" panose="020F0502020204030204" pitchFamily="34" charset="0"/>
              </a:rPr>
              <a:t>horizontalement intégré</a:t>
            </a:r>
          </a:p>
          <a:p>
            <a:pPr marL="628650" lvl="1" indent="-1714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Pour V1 =&gt; extension du service de quartier(s) pilote(s) =&gt; Commune =&gt; intégration d’autres communes.</a:t>
            </a:r>
          </a:p>
          <a:p>
            <a:pPr marL="628650" lvl="1" indent="-1714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Pour V2 déjà le cas</a:t>
            </a:r>
          </a:p>
          <a:p>
            <a:pPr marL="171450" indent="-171450">
              <a:buFontTx/>
              <a:buChar char="-"/>
            </a:pPr>
            <a:r>
              <a:rPr lang="fr-FR" sz="1400" dirty="0">
                <a:latin typeface="+mn-lt"/>
                <a:cs typeface="Calibri" panose="020F0502020204030204" pitchFamily="34" charset="0"/>
              </a:rPr>
              <a:t>spatialement coordonné.</a:t>
            </a:r>
          </a:p>
          <a:p>
            <a:pPr marL="628650" lvl="1" indent="-1714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Usagers =&gt; collecte =&gt;CRI =&gt; CET</a:t>
            </a:r>
          </a:p>
          <a:p>
            <a:pPr marL="171450" indent="-171450">
              <a:buFontTx/>
              <a:buChar char="-"/>
            </a:pPr>
            <a:endParaRPr lang="fr-FR" dirty="0">
              <a:latin typeface="+mn-lt"/>
              <a:cs typeface="Calibri" panose="020F0502020204030204" pitchFamily="34" charset="0"/>
            </a:endParaRPr>
          </a:p>
          <a:p>
            <a:r>
              <a:rPr lang="fr-FR" i="1" dirty="0">
                <a:latin typeface="+mn-lt"/>
                <a:cs typeface="Calibri" panose="020F0502020204030204" pitchFamily="34" charset="0"/>
              </a:rPr>
              <a:t>L’action envisagée par la DUE a-t-elle certaines de ces caractéristiques? Décrire…</a:t>
            </a:r>
          </a:p>
          <a:p>
            <a:endParaRPr lang="fr-FR" sz="1400" b="0" i="0" u="none" strike="noStrike" baseline="0" dirty="0">
              <a:latin typeface="ECSquareSansPro"/>
            </a:endParaRPr>
          </a:p>
          <a:p>
            <a:endParaRPr lang="fr-F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131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/>
              <a:t>Les caractéristiques « territoriales » de l’approche 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27584" y="2420888"/>
            <a:ext cx="74888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Essayer de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mettre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l’accent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sur les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caractéristiques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 “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territoriales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” de </a:t>
            </a:r>
            <a:r>
              <a:rPr lang="en-GB" sz="1600" i="1" dirty="0" err="1">
                <a:ea typeface="Verdana" panose="020B0604030504040204" pitchFamily="34" charset="0"/>
                <a:cs typeface="Calibri" panose="020F0502020204030204" pitchFamily="34" charset="0"/>
              </a:rPr>
              <a:t>l’approche</a:t>
            </a:r>
            <a:r>
              <a:rPr lang="en-GB" sz="1600" i="1" dirty="0">
                <a:ea typeface="Verdana" panose="020B0604030504040204" pitchFamily="34" charset="0"/>
                <a:cs typeface="Calibri" panose="020F0502020204030204" pitchFamily="34" charset="0"/>
              </a:rPr>
              <a:t>:</a:t>
            </a:r>
          </a:p>
          <a:p>
            <a:endParaRPr lang="fr-FR" sz="1600" b="1" dirty="0">
              <a:latin typeface="+mn-lt"/>
            </a:endParaRPr>
          </a:p>
          <a:p>
            <a:r>
              <a:rPr lang="fr-FR" sz="1600" b="1" dirty="0">
                <a:ea typeface="Verdana" panose="020B0604030504040204" pitchFamily="34" charset="0"/>
              </a:rPr>
              <a:t>Le </a:t>
            </a:r>
            <a:r>
              <a:rPr lang="fr-FR" sz="1600" b="1" i="0" u="none" strike="noStrike" baseline="0" dirty="0">
                <a:ea typeface="Verdana" panose="020B0604030504040204" pitchFamily="34" charset="0"/>
              </a:rPr>
              <a:t>développement territorial n’est pas confiné aux dynamiques et projets locaux: </a:t>
            </a:r>
            <a:r>
              <a:rPr lang="fr-FR" sz="1400" b="0" i="0" u="none" strike="noStrike" baseline="0" dirty="0">
                <a:latin typeface="ECSquareSansPro"/>
              </a:rPr>
              <a:t>i</a:t>
            </a:r>
            <a:r>
              <a:rPr lang="fr-FR" sz="1400" dirty="0"/>
              <a:t>l doit être en lien avec le cadre national existant et doit contribuer aux politiques de développement national.</a:t>
            </a:r>
          </a:p>
          <a:p>
            <a:endParaRPr lang="fr-FR" sz="1400" dirty="0"/>
          </a:p>
          <a:p>
            <a:pPr lvl="1"/>
            <a:r>
              <a:rPr lang="fr-FR" sz="1400" dirty="0">
                <a:solidFill>
                  <a:srgbClr val="00B050"/>
                </a:solidFill>
              </a:rPr>
              <a:t>V1&amp;2 sont en phase avec le cadre juridique et réglementaire national =&gt; slide1 + DAGL.</a:t>
            </a:r>
          </a:p>
          <a:p>
            <a:endParaRPr lang="fr-FR" dirty="0">
              <a:latin typeface="+mn-lt"/>
              <a:cs typeface="Calibri" panose="020F0502020204030204" pitchFamily="34" charset="0"/>
            </a:endParaRPr>
          </a:p>
          <a:p>
            <a:r>
              <a:rPr lang="fr-FR" i="1" dirty="0">
                <a:latin typeface="+mn-lt"/>
                <a:cs typeface="Calibri" panose="020F0502020204030204" pitchFamily="34" charset="0"/>
              </a:rPr>
              <a:t>L’action de la DUE établit-elle des </a:t>
            </a:r>
            <a:r>
              <a:rPr lang="fr-FR" sz="1200" b="0" i="1" u="none" strike="noStrike" baseline="0" dirty="0">
                <a:latin typeface="+mn-lt"/>
              </a:rPr>
              <a:t>connexions avec des acteurs de l’échelon national (déterminantes pour en assurer l’impact et la durabilité)? Décrire…</a:t>
            </a:r>
          </a:p>
          <a:p>
            <a:endParaRPr lang="fr-F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1534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1297062"/>
          </a:xfrm>
        </p:spPr>
        <p:txBody>
          <a:bodyPr/>
          <a:lstStyle/>
          <a:p>
            <a:r>
              <a:rPr lang="en-GB" sz="3200" i="1" dirty="0" err="1">
                <a:ea typeface="Verdana" panose="020B0604030504040204" pitchFamily="34" charset="0"/>
                <a:cs typeface="Calibri" panose="020F0502020204030204" pitchFamily="34" charset="0"/>
              </a:rPr>
              <a:t>Appui</a:t>
            </a:r>
            <a:r>
              <a:rPr lang="en-GB" sz="3200" i="1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3200" i="1" dirty="0" err="1">
                <a:ea typeface="Verdana" panose="020B0604030504040204" pitchFamily="34" charset="0"/>
                <a:cs typeface="Calibri" panose="020F0502020204030204" pitchFamily="34" charset="0"/>
              </a:rPr>
              <a:t>prévu</a:t>
            </a:r>
            <a:r>
              <a:rPr lang="en-GB" sz="3200" i="1" dirty="0">
                <a:ea typeface="Verdana" panose="020B0604030504040204" pitchFamily="34" charset="0"/>
                <a:cs typeface="Calibri" panose="020F0502020204030204" pitchFamily="34" charset="0"/>
              </a:rPr>
              <a:t> par la DUE pour </a:t>
            </a:r>
            <a:r>
              <a:rPr lang="en-GB" sz="3200" i="1" dirty="0" err="1">
                <a:ea typeface="Verdana" panose="020B0604030504040204" pitchFamily="34" charset="0"/>
                <a:cs typeface="Calibri" panose="020F0502020204030204" pitchFamily="34" charset="0"/>
              </a:rPr>
              <a:t>soutenir</a:t>
            </a:r>
            <a:r>
              <a:rPr lang="en-GB" sz="3200" i="1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3200" i="1" dirty="0" err="1">
                <a:ea typeface="Verdana" panose="020B0604030504040204" pitchFamily="34" charset="0"/>
                <a:cs typeface="Calibri" panose="020F0502020204030204" pitchFamily="34" charset="0"/>
              </a:rPr>
              <a:t>cette</a:t>
            </a:r>
            <a:r>
              <a:rPr lang="en-GB" sz="3200" i="1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3200" i="1" dirty="0" err="1">
                <a:ea typeface="Verdana" panose="020B0604030504040204" pitchFamily="34" charset="0"/>
                <a:cs typeface="Calibri" panose="020F0502020204030204" pitchFamily="34" charset="0"/>
              </a:rPr>
              <a:t>approche</a:t>
            </a:r>
            <a:r>
              <a:rPr lang="en-GB" sz="3200" i="1" dirty="0">
                <a:ea typeface="Verdana" panose="020B0604030504040204" pitchFamily="34" charset="0"/>
                <a:cs typeface="Calibri" panose="020F0502020204030204" pitchFamily="34" charset="0"/>
              </a:rPr>
              <a:t> :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971600" y="2780929"/>
            <a:ext cx="7488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Souligner tout ce qui dans votre action contribue notamment à:</a:t>
            </a:r>
          </a:p>
          <a:p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La promotion des actions conjointes/concertées au niveau local: </a:t>
            </a:r>
          </a:p>
          <a:p>
            <a:pPr marL="742950" lvl="1" indent="-285750">
              <a:buFontTx/>
              <a:buChar char="-"/>
            </a:pP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V1 villes intérieures =&gt; </a:t>
            </a:r>
            <a:r>
              <a:rPr lang="fr-BE" sz="1400" dirty="0" err="1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méthodo</a:t>
            </a:r>
            <a:r>
              <a:rPr lang="fr-BE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: cadre de concertation et réflexion/ comité de pilotage =&gt; objectif: choix modèle gestion</a:t>
            </a:r>
          </a:p>
          <a:p>
            <a:pPr marL="285750" indent="-285750">
              <a:buFontTx/>
              <a:buChar char="-"/>
            </a:pP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Tout ce qui permet aux AL de sortir d’un rôle de gestionnaire: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V1 = &gt; partage diagnostic/ dialogue local/ cadre de concertation / comité de pilotage/ identification quartier pilote</a:t>
            </a:r>
          </a:p>
          <a:p>
            <a:pPr marL="285750" indent="-285750">
              <a:buFontTx/>
              <a:buChar char="-"/>
            </a:pP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Une meilleure articulation des acteurs: </a:t>
            </a:r>
          </a:p>
          <a:p>
            <a:pPr marL="742950" lvl="1" indent="-285750">
              <a:buFontTx/>
              <a:buChar char="-"/>
            </a:pPr>
            <a:r>
              <a:rPr lang="fr-FR" sz="1400" dirty="0">
                <a:solidFill>
                  <a:srgbClr val="00B050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V1&amp;2 =&gt; Participation financière des Régions au transport des OM (Cadre réglementaire) </a:t>
            </a:r>
          </a:p>
          <a:p>
            <a:pPr marL="285750" indent="-285750">
              <a:buFontTx/>
              <a:buChar char="-"/>
            </a:pP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51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MERCI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971</Words>
  <Application>Microsoft Office PowerPoint</Application>
  <PresentationFormat>Affichage à l'écran (4:3)</PresentationFormat>
  <Paragraphs>108</Paragraphs>
  <Slides>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ECSquareSansPro</vt:lpstr>
      <vt:lpstr>Verdana</vt:lpstr>
      <vt:lpstr>blank</vt:lpstr>
      <vt:lpstr>Présentation PowerPoint</vt:lpstr>
      <vt:lpstr>Renforcement des Services Publics Locaux / Togo : 10 M€</vt:lpstr>
      <vt:lpstr>Carte du TOGO</vt:lpstr>
      <vt:lpstr>Rôle dévolu aux Autorités Locales:</vt:lpstr>
      <vt:lpstr>Les caractéristiques « territoriales » de l’approche :</vt:lpstr>
      <vt:lpstr>Les caractéristiques « territoriales » de l’approche :</vt:lpstr>
      <vt:lpstr>Appui prévu par la DUE pour soutenir cette approche :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virginie wyart</cp:lastModifiedBy>
  <cp:revision>61</cp:revision>
  <dcterms:created xsi:type="dcterms:W3CDTF">2020-07-01T16:45:12Z</dcterms:created>
  <dcterms:modified xsi:type="dcterms:W3CDTF">2022-11-22T09:54:10Z</dcterms:modified>
</cp:coreProperties>
</file>