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67" r:id="rId2"/>
    <p:sldId id="867" r:id="rId3"/>
    <p:sldId id="868" r:id="rId4"/>
    <p:sldId id="869" r:id="rId5"/>
    <p:sldId id="517" r:id="rId6"/>
    <p:sldId id="887" r:id="rId7"/>
    <p:sldId id="870" r:id="rId8"/>
    <p:sldId id="1066" r:id="rId9"/>
    <p:sldId id="890" r:id="rId10"/>
    <p:sldId id="891" r:id="rId11"/>
    <p:sldId id="1067" r:id="rId12"/>
    <p:sldId id="1068" r:id="rId13"/>
    <p:sldId id="902" r:id="rId14"/>
    <p:sldId id="1069" r:id="rId15"/>
    <p:sldId id="1062" r:id="rId16"/>
    <p:sldId id="922" r:id="rId17"/>
    <p:sldId id="1070" r:id="rId18"/>
    <p:sldId id="883" r:id="rId19"/>
    <p:sldId id="910" r:id="rId20"/>
    <p:sldId id="1071" r:id="rId21"/>
    <p:sldId id="874" r:id="rId22"/>
    <p:sldId id="917" r:id="rId23"/>
    <p:sldId id="894" r:id="rId24"/>
    <p:sldId id="1084" r:id="rId25"/>
    <p:sldId id="1089" r:id="rId26"/>
    <p:sldId id="1090" r:id="rId27"/>
    <p:sldId id="1091" r:id="rId28"/>
    <p:sldId id="1088" r:id="rId29"/>
    <p:sldId id="875" r:id="rId30"/>
    <p:sldId id="1073" r:id="rId31"/>
    <p:sldId id="1072" r:id="rId32"/>
    <p:sldId id="1074" r:id="rId33"/>
    <p:sldId id="1075" r:id="rId34"/>
    <p:sldId id="893" r:id="rId35"/>
    <p:sldId id="1076" r:id="rId36"/>
    <p:sldId id="1077" r:id="rId37"/>
    <p:sldId id="1078" r:id="rId38"/>
    <p:sldId id="958" r:id="rId39"/>
    <p:sldId id="1080" r:id="rId40"/>
    <p:sldId id="1081" r:id="rId41"/>
    <p:sldId id="1082" r:id="rId42"/>
    <p:sldId id="1083" r:id="rId43"/>
    <p:sldId id="1079" r:id="rId44"/>
    <p:sldId id="882" r:id="rId4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DRIGUEZ BILBAO Jorge (DEVCO)" initials="RBJ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99CCFF"/>
    <a:srgbClr val="2D5EC1"/>
    <a:srgbClr val="3166CF"/>
    <a:srgbClr val="3E6FD2"/>
    <a:srgbClr val="BDDE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10600-CD7A-49EB-861F-B8C0A9EC232D}" v="7" dt="2022-11-15T17:11:29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11"/>
    <p:restoredTop sz="94709"/>
  </p:normalViewPr>
  <p:slideViewPr>
    <p:cSldViewPr>
      <p:cViewPr varScale="1">
        <p:scale>
          <a:sx n="108" d="100"/>
          <a:sy n="108" d="100"/>
        </p:scale>
        <p:origin x="13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40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e wyart" userId="20342bd98894e0d5" providerId="LiveId" clId="{6B410600-CD7A-49EB-861F-B8C0A9EC232D}"/>
    <pc:docChg chg="undo redo custSel modSld">
      <pc:chgData name="virginie wyart" userId="20342bd98894e0d5" providerId="LiveId" clId="{6B410600-CD7A-49EB-861F-B8C0A9EC232D}" dt="2022-11-15T17:16:51.890" v="2722" actId="6549"/>
      <pc:docMkLst>
        <pc:docMk/>
      </pc:docMkLst>
      <pc:sldChg chg="modSp mod">
        <pc:chgData name="virginie wyart" userId="20342bd98894e0d5" providerId="LiveId" clId="{6B410600-CD7A-49EB-861F-B8C0A9EC232D}" dt="2022-11-15T15:52:07.650" v="336" actId="20577"/>
        <pc:sldMkLst>
          <pc:docMk/>
          <pc:sldMk cId="3530209979" sldId="517"/>
        </pc:sldMkLst>
        <pc:spChg chg="mod">
          <ac:chgData name="virginie wyart" userId="20342bd98894e0d5" providerId="LiveId" clId="{6B410600-CD7A-49EB-861F-B8C0A9EC232D}" dt="2022-11-15T15:52:07.650" v="336" actId="20577"/>
          <ac:spMkLst>
            <pc:docMk/>
            <pc:sldMk cId="3530209979" sldId="517"/>
            <ac:spMk id="6" creationId="{AA8BFDB7-DF20-DF4E-879B-9740640CD683}"/>
          </ac:spMkLst>
        </pc:spChg>
        <pc:spChg chg="mod">
          <ac:chgData name="virginie wyart" userId="20342bd98894e0d5" providerId="LiveId" clId="{6B410600-CD7A-49EB-861F-B8C0A9EC232D}" dt="2022-11-15T15:51:21.419" v="278" actId="20577"/>
          <ac:spMkLst>
            <pc:docMk/>
            <pc:sldMk cId="3530209979" sldId="517"/>
            <ac:spMk id="8" creationId="{11B1C7B6-2EE5-EB43-8BF3-4C14CFFCF57F}"/>
          </ac:spMkLst>
        </pc:spChg>
      </pc:sldChg>
      <pc:sldChg chg="modSp mod">
        <pc:chgData name="virginie wyart" userId="20342bd98894e0d5" providerId="LiveId" clId="{6B410600-CD7A-49EB-861F-B8C0A9EC232D}" dt="2022-11-15T15:48:14.676" v="22" actId="255"/>
        <pc:sldMkLst>
          <pc:docMk/>
          <pc:sldMk cId="396123501" sldId="868"/>
        </pc:sldMkLst>
        <pc:spChg chg="mod">
          <ac:chgData name="virginie wyart" userId="20342bd98894e0d5" providerId="LiveId" clId="{6B410600-CD7A-49EB-861F-B8C0A9EC232D}" dt="2022-11-15T15:48:14.676" v="22" actId="255"/>
          <ac:spMkLst>
            <pc:docMk/>
            <pc:sldMk cId="396123501" sldId="868"/>
            <ac:spMk id="5" creationId="{B7CDD4BF-6F18-374D-B1A6-D519FA9988ED}"/>
          </ac:spMkLst>
        </pc:spChg>
      </pc:sldChg>
      <pc:sldChg chg="modSp mod">
        <pc:chgData name="virginie wyart" userId="20342bd98894e0d5" providerId="LiveId" clId="{6B410600-CD7A-49EB-861F-B8C0A9EC232D}" dt="2022-11-15T15:49:37.167" v="207" actId="6549"/>
        <pc:sldMkLst>
          <pc:docMk/>
          <pc:sldMk cId="3883681723" sldId="869"/>
        </pc:sldMkLst>
        <pc:spChg chg="mod">
          <ac:chgData name="virginie wyart" userId="20342bd98894e0d5" providerId="LiveId" clId="{6B410600-CD7A-49EB-861F-B8C0A9EC232D}" dt="2022-11-15T15:49:37.167" v="207" actId="6549"/>
          <ac:spMkLst>
            <pc:docMk/>
            <pc:sldMk cId="3883681723" sldId="869"/>
            <ac:spMk id="5" creationId="{B7CDD4BF-6F18-374D-B1A6-D519FA9988ED}"/>
          </ac:spMkLst>
        </pc:spChg>
      </pc:sldChg>
      <pc:sldChg chg="addSp delSp modSp mod">
        <pc:chgData name="virginie wyart" userId="20342bd98894e0d5" providerId="LiveId" clId="{6B410600-CD7A-49EB-861F-B8C0A9EC232D}" dt="2022-11-15T15:56:41.287" v="465" actId="1076"/>
        <pc:sldMkLst>
          <pc:docMk/>
          <pc:sldMk cId="2522615720" sldId="870"/>
        </pc:sldMkLst>
        <pc:spChg chg="add del mod">
          <ac:chgData name="virginie wyart" userId="20342bd98894e0d5" providerId="LiveId" clId="{6B410600-CD7A-49EB-861F-B8C0A9EC232D}" dt="2022-11-15T15:56:41.287" v="465" actId="1076"/>
          <ac:spMkLst>
            <pc:docMk/>
            <pc:sldMk cId="2522615720" sldId="870"/>
            <ac:spMk id="2" creationId="{83174227-A554-D327-A6DD-7F3E05516A54}"/>
          </ac:spMkLst>
        </pc:spChg>
        <pc:spChg chg="add del">
          <ac:chgData name="virginie wyart" userId="20342bd98894e0d5" providerId="LiveId" clId="{6B410600-CD7A-49EB-861F-B8C0A9EC232D}" dt="2022-11-15T15:54:10.854" v="384" actId="22"/>
          <ac:spMkLst>
            <pc:docMk/>
            <pc:sldMk cId="2522615720" sldId="870"/>
            <ac:spMk id="4" creationId="{770B7FBD-90FA-9BC1-C852-4E2B96FC5DB3}"/>
          </ac:spMkLst>
        </pc:spChg>
        <pc:spChg chg="mod">
          <ac:chgData name="virginie wyart" userId="20342bd98894e0d5" providerId="LiveId" clId="{6B410600-CD7A-49EB-861F-B8C0A9EC232D}" dt="2022-11-15T15:55:53.351" v="434" actId="1076"/>
          <ac:spMkLst>
            <pc:docMk/>
            <pc:sldMk cId="2522615720" sldId="870"/>
            <ac:spMk id="6" creationId="{37D65633-AC7F-0B4C-B4F3-14784BA5078D}"/>
          </ac:spMkLst>
        </pc:spChg>
      </pc:sldChg>
      <pc:sldChg chg="modSp mod">
        <pc:chgData name="virginie wyart" userId="20342bd98894e0d5" providerId="LiveId" clId="{6B410600-CD7A-49EB-861F-B8C0A9EC232D}" dt="2022-11-15T15:47:31.146" v="20" actId="20577"/>
        <pc:sldMkLst>
          <pc:docMk/>
          <pc:sldMk cId="1069189234" sldId="882"/>
        </pc:sldMkLst>
        <pc:spChg chg="mod">
          <ac:chgData name="virginie wyart" userId="20342bd98894e0d5" providerId="LiveId" clId="{6B410600-CD7A-49EB-861F-B8C0A9EC232D}" dt="2022-11-15T15:47:31.146" v="20" actId="20577"/>
          <ac:spMkLst>
            <pc:docMk/>
            <pc:sldMk cId="1069189234" sldId="882"/>
            <ac:spMk id="10" creationId="{D778B1C2-8704-4C49-86CD-93199A005617}"/>
          </ac:spMkLst>
        </pc:spChg>
      </pc:sldChg>
      <pc:sldChg chg="modSp mod">
        <pc:chgData name="virginie wyart" userId="20342bd98894e0d5" providerId="LiveId" clId="{6B410600-CD7A-49EB-861F-B8C0A9EC232D}" dt="2022-11-15T17:12:20.455" v="2557" actId="20577"/>
        <pc:sldMkLst>
          <pc:docMk/>
          <pc:sldMk cId="1224391417" sldId="883"/>
        </pc:sldMkLst>
        <pc:spChg chg="mod">
          <ac:chgData name="virginie wyart" userId="20342bd98894e0d5" providerId="LiveId" clId="{6B410600-CD7A-49EB-861F-B8C0A9EC232D}" dt="2022-11-15T17:12:20.455" v="2557" actId="20577"/>
          <ac:spMkLst>
            <pc:docMk/>
            <pc:sldMk cId="1224391417" sldId="883"/>
            <ac:spMk id="3" creationId="{9F3A3A0C-3B61-9E4E-B5A0-A9F8B5036FBD}"/>
          </ac:spMkLst>
        </pc:spChg>
      </pc:sldChg>
      <pc:sldChg chg="modSp mod">
        <pc:chgData name="virginie wyart" userId="20342bd98894e0d5" providerId="LiveId" clId="{6B410600-CD7A-49EB-861F-B8C0A9EC232D}" dt="2022-11-15T15:53:29.771" v="375" actId="6549"/>
        <pc:sldMkLst>
          <pc:docMk/>
          <pc:sldMk cId="3264501331" sldId="887"/>
        </pc:sldMkLst>
        <pc:spChg chg="mod">
          <ac:chgData name="virginie wyart" userId="20342bd98894e0d5" providerId="LiveId" clId="{6B410600-CD7A-49EB-861F-B8C0A9EC232D}" dt="2022-11-15T15:53:29.771" v="375" actId="6549"/>
          <ac:spMkLst>
            <pc:docMk/>
            <pc:sldMk cId="3264501331" sldId="887"/>
            <ac:spMk id="5" creationId="{B7CDD4BF-6F18-374D-B1A6-D519FA9988ED}"/>
          </ac:spMkLst>
        </pc:spChg>
        <pc:spChg chg="mod">
          <ac:chgData name="virginie wyart" userId="20342bd98894e0d5" providerId="LiveId" clId="{6B410600-CD7A-49EB-861F-B8C0A9EC232D}" dt="2022-11-15T15:52:35.120" v="360" actId="1076"/>
          <ac:spMkLst>
            <pc:docMk/>
            <pc:sldMk cId="3264501331" sldId="887"/>
            <ac:spMk id="6" creationId="{37D65633-AC7F-0B4C-B4F3-14784BA5078D}"/>
          </ac:spMkLst>
        </pc:spChg>
      </pc:sldChg>
      <pc:sldChg chg="addSp delSp modSp mod">
        <pc:chgData name="virginie wyart" userId="20342bd98894e0d5" providerId="LiveId" clId="{6B410600-CD7A-49EB-861F-B8C0A9EC232D}" dt="2022-11-15T16:16:40.998" v="1081" actId="1076"/>
        <pc:sldMkLst>
          <pc:docMk/>
          <pc:sldMk cId="2360011222" sldId="890"/>
        </pc:sldMkLst>
        <pc:spChg chg="add del">
          <ac:chgData name="virginie wyart" userId="20342bd98894e0d5" providerId="LiveId" clId="{6B410600-CD7A-49EB-861F-B8C0A9EC232D}" dt="2022-11-15T16:06:29.636" v="839" actId="22"/>
          <ac:spMkLst>
            <pc:docMk/>
            <pc:sldMk cId="2360011222" sldId="890"/>
            <ac:spMk id="4" creationId="{0466BA42-8A4C-3F3A-2F56-F219646C986E}"/>
          </ac:spMkLst>
        </pc:spChg>
        <pc:spChg chg="mod">
          <ac:chgData name="virginie wyart" userId="20342bd98894e0d5" providerId="LiveId" clId="{6B410600-CD7A-49EB-861F-B8C0A9EC232D}" dt="2022-11-15T16:16:40.998" v="1081" actId="1076"/>
          <ac:spMkLst>
            <pc:docMk/>
            <pc:sldMk cId="2360011222" sldId="890"/>
            <ac:spMk id="5" creationId="{B7CDD4BF-6F18-374D-B1A6-D519FA9988ED}"/>
          </ac:spMkLst>
        </pc:spChg>
        <pc:spChg chg="mod">
          <ac:chgData name="virginie wyart" userId="20342bd98894e0d5" providerId="LiveId" clId="{6B410600-CD7A-49EB-861F-B8C0A9EC232D}" dt="2022-11-15T16:06:33.043" v="842" actId="1076"/>
          <ac:spMkLst>
            <pc:docMk/>
            <pc:sldMk cId="2360011222" sldId="890"/>
            <ac:spMk id="6" creationId="{37D65633-AC7F-0B4C-B4F3-14784BA5078D}"/>
          </ac:spMkLst>
        </pc:spChg>
      </pc:sldChg>
      <pc:sldChg chg="modSp mod">
        <pc:chgData name="virginie wyart" userId="20342bd98894e0d5" providerId="LiveId" clId="{6B410600-CD7A-49EB-861F-B8C0A9EC232D}" dt="2022-11-15T16:15:00.770" v="1080" actId="20577"/>
        <pc:sldMkLst>
          <pc:docMk/>
          <pc:sldMk cId="3702847308" sldId="891"/>
        </pc:sldMkLst>
        <pc:spChg chg="mod">
          <ac:chgData name="virginie wyart" userId="20342bd98894e0d5" providerId="LiveId" clId="{6B410600-CD7A-49EB-861F-B8C0A9EC232D}" dt="2022-11-15T16:15:00.770" v="1080" actId="20577"/>
          <ac:spMkLst>
            <pc:docMk/>
            <pc:sldMk cId="3702847308" sldId="891"/>
            <ac:spMk id="5" creationId="{B7CDD4BF-6F18-374D-B1A6-D519FA9988ED}"/>
          </ac:spMkLst>
        </pc:spChg>
      </pc:sldChg>
      <pc:sldChg chg="modSp mod">
        <pc:chgData name="virginie wyart" userId="20342bd98894e0d5" providerId="LiveId" clId="{6B410600-CD7A-49EB-861F-B8C0A9EC232D}" dt="2022-11-15T16:26:31.937" v="1317" actId="6549"/>
        <pc:sldMkLst>
          <pc:docMk/>
          <pc:sldMk cId="2774826033" sldId="902"/>
        </pc:sldMkLst>
        <pc:spChg chg="mod">
          <ac:chgData name="virginie wyart" userId="20342bd98894e0d5" providerId="LiveId" clId="{6B410600-CD7A-49EB-861F-B8C0A9EC232D}" dt="2022-11-15T16:26:31.937" v="1317" actId="6549"/>
          <ac:spMkLst>
            <pc:docMk/>
            <pc:sldMk cId="2774826033" sldId="902"/>
            <ac:spMk id="6" creationId="{2F867602-EB65-26B4-46DB-8AD1CF241C0B}"/>
          </ac:spMkLst>
        </pc:spChg>
      </pc:sldChg>
      <pc:sldChg chg="modSp mod">
        <pc:chgData name="virginie wyart" userId="20342bd98894e0d5" providerId="LiveId" clId="{6B410600-CD7A-49EB-861F-B8C0A9EC232D}" dt="2022-11-15T17:14:30.645" v="2639" actId="20577"/>
        <pc:sldMkLst>
          <pc:docMk/>
          <pc:sldMk cId="590773500" sldId="910"/>
        </pc:sldMkLst>
        <pc:spChg chg="mod">
          <ac:chgData name="virginie wyart" userId="20342bd98894e0d5" providerId="LiveId" clId="{6B410600-CD7A-49EB-861F-B8C0A9EC232D}" dt="2022-11-15T17:14:30.645" v="2639" actId="20577"/>
          <ac:spMkLst>
            <pc:docMk/>
            <pc:sldMk cId="590773500" sldId="910"/>
            <ac:spMk id="3" creationId="{9F3A3A0C-3B61-9E4E-B5A0-A9F8B5036FBD}"/>
          </ac:spMkLst>
        </pc:spChg>
      </pc:sldChg>
      <pc:sldChg chg="modSp mod">
        <pc:chgData name="virginie wyart" userId="20342bd98894e0d5" providerId="LiveId" clId="{6B410600-CD7A-49EB-861F-B8C0A9EC232D}" dt="2022-11-15T17:06:16.920" v="2155" actId="113"/>
        <pc:sldMkLst>
          <pc:docMk/>
          <pc:sldMk cId="1568085443" sldId="922"/>
        </pc:sldMkLst>
        <pc:spChg chg="mod">
          <ac:chgData name="virginie wyart" userId="20342bd98894e0d5" providerId="LiveId" clId="{6B410600-CD7A-49EB-861F-B8C0A9EC232D}" dt="2022-11-15T17:02:42.549" v="2050" actId="1076"/>
          <ac:spMkLst>
            <pc:docMk/>
            <pc:sldMk cId="1568085443" sldId="922"/>
            <ac:spMk id="2" creationId="{848A7A71-F266-434D-9E33-3D3A46109740}"/>
          </ac:spMkLst>
        </pc:spChg>
        <pc:spChg chg="mod">
          <ac:chgData name="virginie wyart" userId="20342bd98894e0d5" providerId="LiveId" clId="{6B410600-CD7A-49EB-861F-B8C0A9EC232D}" dt="2022-11-15T17:01:00.007" v="2008" actId="14100"/>
          <ac:spMkLst>
            <pc:docMk/>
            <pc:sldMk cId="1568085443" sldId="922"/>
            <ac:spMk id="3" creationId="{5D44EDB3-D051-EE4D-967A-354BB74A54F6}"/>
          </ac:spMkLst>
        </pc:spChg>
        <pc:spChg chg="mod">
          <ac:chgData name="virginie wyart" userId="20342bd98894e0d5" providerId="LiveId" clId="{6B410600-CD7A-49EB-861F-B8C0A9EC232D}" dt="2022-11-15T17:06:16.920" v="2155" actId="113"/>
          <ac:spMkLst>
            <pc:docMk/>
            <pc:sldMk cId="1568085443" sldId="922"/>
            <ac:spMk id="6" creationId="{37D65633-AC7F-0B4C-B4F3-14784BA5078D}"/>
          </ac:spMkLst>
        </pc:spChg>
        <pc:spChg chg="mod">
          <ac:chgData name="virginie wyart" userId="20342bd98894e0d5" providerId="LiveId" clId="{6B410600-CD7A-49EB-861F-B8C0A9EC232D}" dt="2022-11-15T17:02:24.924" v="2049" actId="1076"/>
          <ac:spMkLst>
            <pc:docMk/>
            <pc:sldMk cId="1568085443" sldId="922"/>
            <ac:spMk id="7" creationId="{AED5FBA0-01A7-6442-B534-4EFE893544F0}"/>
          </ac:spMkLst>
        </pc:spChg>
        <pc:picChg chg="mod">
          <ac:chgData name="virginie wyart" userId="20342bd98894e0d5" providerId="LiveId" clId="{6B410600-CD7A-49EB-861F-B8C0A9EC232D}" dt="2022-11-15T17:02:18.684" v="2048" actId="14100"/>
          <ac:picMkLst>
            <pc:docMk/>
            <pc:sldMk cId="1568085443" sldId="922"/>
            <ac:picMk id="25602" creationId="{401CFF2D-0B5F-8F43-8D87-5600BB411B61}"/>
          </ac:picMkLst>
        </pc:picChg>
      </pc:sldChg>
      <pc:sldChg chg="modSp mod">
        <pc:chgData name="virginie wyart" userId="20342bd98894e0d5" providerId="LiveId" clId="{6B410600-CD7A-49EB-861F-B8C0A9EC232D}" dt="2022-11-15T16:31:37.622" v="1685" actId="6549"/>
        <pc:sldMkLst>
          <pc:docMk/>
          <pc:sldMk cId="3157016943" sldId="1062"/>
        </pc:sldMkLst>
        <pc:spChg chg="mod">
          <ac:chgData name="virginie wyart" userId="20342bd98894e0d5" providerId="LiveId" clId="{6B410600-CD7A-49EB-861F-B8C0A9EC232D}" dt="2022-11-15T16:31:37.622" v="1685" actId="6549"/>
          <ac:spMkLst>
            <pc:docMk/>
            <pc:sldMk cId="3157016943" sldId="1062"/>
            <ac:spMk id="5" creationId="{B7CDD4BF-6F18-374D-B1A6-D519FA9988ED}"/>
          </ac:spMkLst>
        </pc:spChg>
      </pc:sldChg>
      <pc:sldChg chg="modSp mod">
        <pc:chgData name="virginie wyart" userId="20342bd98894e0d5" providerId="LiveId" clId="{6B410600-CD7A-49EB-861F-B8C0A9EC232D}" dt="2022-11-15T16:04:18.992" v="782" actId="20577"/>
        <pc:sldMkLst>
          <pc:docMk/>
          <pc:sldMk cId="2821583105" sldId="1066"/>
        </pc:sldMkLst>
        <pc:spChg chg="mod">
          <ac:chgData name="virginie wyart" userId="20342bd98894e0d5" providerId="LiveId" clId="{6B410600-CD7A-49EB-861F-B8C0A9EC232D}" dt="2022-11-15T16:03:48.234" v="765" actId="20577"/>
          <ac:spMkLst>
            <pc:docMk/>
            <pc:sldMk cId="2821583105" sldId="1066"/>
            <ac:spMk id="2" creationId="{65783788-EF59-BD4E-B011-0D7D7D197E03}"/>
          </ac:spMkLst>
        </pc:spChg>
        <pc:spChg chg="mod">
          <ac:chgData name="virginie wyart" userId="20342bd98894e0d5" providerId="LiveId" clId="{6B410600-CD7A-49EB-861F-B8C0A9EC232D}" dt="2022-11-15T16:04:18.992" v="782" actId="20577"/>
          <ac:spMkLst>
            <pc:docMk/>
            <pc:sldMk cId="2821583105" sldId="1066"/>
            <ac:spMk id="3" creationId="{BB4004A3-A549-AF48-8551-9B4AD84385A6}"/>
          </ac:spMkLst>
        </pc:spChg>
        <pc:spChg chg="mod">
          <ac:chgData name="virginie wyart" userId="20342bd98894e0d5" providerId="LiveId" clId="{6B410600-CD7A-49EB-861F-B8C0A9EC232D}" dt="2022-11-15T16:03:53.876" v="769" actId="20577"/>
          <ac:spMkLst>
            <pc:docMk/>
            <pc:sldMk cId="2821583105" sldId="1066"/>
            <ac:spMk id="5" creationId="{B7CDD4BF-6F18-374D-B1A6-D519FA9988ED}"/>
          </ac:spMkLst>
        </pc:spChg>
        <pc:spChg chg="mod">
          <ac:chgData name="virginie wyart" userId="20342bd98894e0d5" providerId="LiveId" clId="{6B410600-CD7A-49EB-861F-B8C0A9EC232D}" dt="2022-11-15T15:56:55.700" v="481" actId="20577"/>
          <ac:spMkLst>
            <pc:docMk/>
            <pc:sldMk cId="2821583105" sldId="1066"/>
            <ac:spMk id="6" creationId="{37D65633-AC7F-0B4C-B4F3-14784BA5078D}"/>
          </ac:spMkLst>
        </pc:spChg>
      </pc:sldChg>
      <pc:sldChg chg="modSp mod">
        <pc:chgData name="virginie wyart" userId="20342bd98894e0d5" providerId="LiveId" clId="{6B410600-CD7A-49EB-861F-B8C0A9EC232D}" dt="2022-11-15T16:19:45.651" v="1179" actId="20577"/>
        <pc:sldMkLst>
          <pc:docMk/>
          <pc:sldMk cId="3603588638" sldId="1067"/>
        </pc:sldMkLst>
        <pc:spChg chg="mod">
          <ac:chgData name="virginie wyart" userId="20342bd98894e0d5" providerId="LiveId" clId="{6B410600-CD7A-49EB-861F-B8C0A9EC232D}" dt="2022-11-15T16:19:45.651" v="1179" actId="20577"/>
          <ac:spMkLst>
            <pc:docMk/>
            <pc:sldMk cId="3603588638" sldId="1067"/>
            <ac:spMk id="5" creationId="{B7CDD4BF-6F18-374D-B1A6-D519FA9988ED}"/>
          </ac:spMkLst>
        </pc:spChg>
        <pc:spChg chg="mod">
          <ac:chgData name="virginie wyart" userId="20342bd98894e0d5" providerId="LiveId" clId="{6B410600-CD7A-49EB-861F-B8C0A9EC232D}" dt="2022-11-15T16:17:59.343" v="1119" actId="20577"/>
          <ac:spMkLst>
            <pc:docMk/>
            <pc:sldMk cId="3603588638" sldId="1067"/>
            <ac:spMk id="6" creationId="{37D65633-AC7F-0B4C-B4F3-14784BA5078D}"/>
          </ac:spMkLst>
        </pc:spChg>
      </pc:sldChg>
      <pc:sldChg chg="modSp mod">
        <pc:chgData name="virginie wyart" userId="20342bd98894e0d5" providerId="LiveId" clId="{6B410600-CD7A-49EB-861F-B8C0A9EC232D}" dt="2022-11-15T16:25:07.880" v="1308" actId="20577"/>
        <pc:sldMkLst>
          <pc:docMk/>
          <pc:sldMk cId="1430904876" sldId="1068"/>
        </pc:sldMkLst>
        <pc:spChg chg="mod">
          <ac:chgData name="virginie wyart" userId="20342bd98894e0d5" providerId="LiveId" clId="{6B410600-CD7A-49EB-861F-B8C0A9EC232D}" dt="2022-11-15T16:20:36.837" v="1251" actId="20577"/>
          <ac:spMkLst>
            <pc:docMk/>
            <pc:sldMk cId="1430904876" sldId="1068"/>
            <ac:spMk id="4" creationId="{33BAB11E-D00F-E94A-BAFA-921AF6BA057D}"/>
          </ac:spMkLst>
        </pc:spChg>
        <pc:spChg chg="mod">
          <ac:chgData name="virginie wyart" userId="20342bd98894e0d5" providerId="LiveId" clId="{6B410600-CD7A-49EB-861F-B8C0A9EC232D}" dt="2022-11-15T16:25:07.880" v="1308" actId="20577"/>
          <ac:spMkLst>
            <pc:docMk/>
            <pc:sldMk cId="1430904876" sldId="1068"/>
            <ac:spMk id="5" creationId="{B7CDD4BF-6F18-374D-B1A6-D519FA9988ED}"/>
          </ac:spMkLst>
        </pc:spChg>
      </pc:sldChg>
      <pc:sldChg chg="modSp mod">
        <pc:chgData name="virginie wyart" userId="20342bd98894e0d5" providerId="LiveId" clId="{6B410600-CD7A-49EB-861F-B8C0A9EC232D}" dt="2022-11-15T16:27:52.343" v="1367" actId="6549"/>
        <pc:sldMkLst>
          <pc:docMk/>
          <pc:sldMk cId="495994057" sldId="1069"/>
        </pc:sldMkLst>
        <pc:spChg chg="mod">
          <ac:chgData name="virginie wyart" userId="20342bd98894e0d5" providerId="LiveId" clId="{6B410600-CD7A-49EB-861F-B8C0A9EC232D}" dt="2022-11-15T16:27:52.343" v="1367" actId="6549"/>
          <ac:spMkLst>
            <pc:docMk/>
            <pc:sldMk cId="495994057" sldId="1069"/>
            <ac:spMk id="5" creationId="{B7CDD4BF-6F18-374D-B1A6-D519FA9988ED}"/>
          </ac:spMkLst>
        </pc:spChg>
        <pc:spChg chg="mod">
          <ac:chgData name="virginie wyart" userId="20342bd98894e0d5" providerId="LiveId" clId="{6B410600-CD7A-49EB-861F-B8C0A9EC232D}" dt="2022-11-15T16:26:55.493" v="1362" actId="20577"/>
          <ac:spMkLst>
            <pc:docMk/>
            <pc:sldMk cId="495994057" sldId="1069"/>
            <ac:spMk id="7" creationId="{6966AC02-8343-6F46-83C9-A7BBB99655E4}"/>
          </ac:spMkLst>
        </pc:spChg>
      </pc:sldChg>
      <pc:sldChg chg="modSp mod">
        <pc:chgData name="virginie wyart" userId="20342bd98894e0d5" providerId="LiveId" clId="{6B410600-CD7A-49EB-861F-B8C0A9EC232D}" dt="2022-11-15T17:08:58.950" v="2344" actId="1076"/>
        <pc:sldMkLst>
          <pc:docMk/>
          <pc:sldMk cId="2568705297" sldId="1070"/>
        </pc:sldMkLst>
        <pc:spChg chg="mod">
          <ac:chgData name="virginie wyart" userId="20342bd98894e0d5" providerId="LiveId" clId="{6B410600-CD7A-49EB-861F-B8C0A9EC232D}" dt="2022-11-15T17:08:57.337" v="2343" actId="20577"/>
          <ac:spMkLst>
            <pc:docMk/>
            <pc:sldMk cId="2568705297" sldId="1070"/>
            <ac:spMk id="3" creationId="{9F3A3A0C-3B61-9E4E-B5A0-A9F8B5036FBD}"/>
          </ac:spMkLst>
        </pc:spChg>
        <pc:picChg chg="mod">
          <ac:chgData name="virginie wyart" userId="20342bd98894e0d5" providerId="LiveId" clId="{6B410600-CD7A-49EB-861F-B8C0A9EC232D}" dt="2022-11-15T17:08:58.950" v="2344" actId="1076"/>
          <ac:picMkLst>
            <pc:docMk/>
            <pc:sldMk cId="2568705297" sldId="1070"/>
            <ac:picMk id="8194" creationId="{0DA43D99-CE9D-4640-B354-862A7D2439DD}"/>
          </ac:picMkLst>
        </pc:picChg>
      </pc:sldChg>
      <pc:sldChg chg="modSp mod">
        <pc:chgData name="virginie wyart" userId="20342bd98894e0d5" providerId="LiveId" clId="{6B410600-CD7A-49EB-861F-B8C0A9EC232D}" dt="2022-11-15T17:16:51.890" v="2722" actId="6549"/>
        <pc:sldMkLst>
          <pc:docMk/>
          <pc:sldMk cId="2489187558" sldId="1071"/>
        </pc:sldMkLst>
        <pc:spChg chg="mod">
          <ac:chgData name="virginie wyart" userId="20342bd98894e0d5" providerId="LiveId" clId="{6B410600-CD7A-49EB-861F-B8C0A9EC232D}" dt="2022-11-15T17:16:51.890" v="2722" actId="6549"/>
          <ac:spMkLst>
            <pc:docMk/>
            <pc:sldMk cId="2489187558" sldId="1071"/>
            <ac:spMk id="3" creationId="{9F3A3A0C-3B61-9E4E-B5A0-A9F8B5036FB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38114B0-41C2-4041-9572-2B9A9A5A0CD3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1090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F9695FB-D908-4160-AE67-B85245447BF5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165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866" indent="-285718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2872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020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168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318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466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861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576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50B20-B29B-984D-8937-3FC7C1B1B70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8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ADFD1-42D6-0547-A771-EC10531A17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51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866" indent="-285718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2872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020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168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318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466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861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576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50B20-B29B-984D-8937-3FC7C1B1B70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8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866" indent="-285718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2872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020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168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318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466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861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576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50B20-B29B-984D-8937-3FC7C1B1B70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2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A141FA3-1B77-4EDE-B230-E919C600B683}" type="slidenum">
              <a:rPr lang="en-GB" altLang="en-US"/>
              <a:pPr/>
              <a:t>‹N°›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34B9A-3F2F-4DB3-9330-A2B68B9D3EEF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214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2E535-0D9E-44A9-92E6-071940868D45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411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 userDrawn="1"/>
        </p:nvSpPr>
        <p:spPr>
          <a:xfrm>
            <a:off x="6598865" y="3"/>
            <a:ext cx="2552605" cy="3403473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" y="3"/>
            <a:ext cx="9143999" cy="6857999"/>
          </a:xfrm>
          <a:prstGeom prst="rect">
            <a:avLst/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>
            <a:off x="1544328" y="3"/>
            <a:ext cx="5143499" cy="685799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/>
          <p:nvPr userDrawn="1"/>
        </p:nvSpPr>
        <p:spPr>
          <a:xfrm>
            <a:off x="3076189" y="2"/>
            <a:ext cx="5150380" cy="6867173"/>
          </a:xfrm>
          <a:prstGeom prst="rtTriangle">
            <a:avLst/>
          </a:prstGeom>
          <a:solidFill>
            <a:schemeClr val="bg1">
              <a:lumMod val="85000"/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ight Triangle 12"/>
          <p:cNvSpPr/>
          <p:nvPr userDrawn="1"/>
        </p:nvSpPr>
        <p:spPr>
          <a:xfrm>
            <a:off x="3993621" y="-9174"/>
            <a:ext cx="5150380" cy="6867173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 rot="16200000">
            <a:off x="3135225" y="858398"/>
            <a:ext cx="6867173" cy="5150380"/>
          </a:xfrm>
          <a:prstGeom prst="rtTriangle">
            <a:avLst/>
          </a:prstGeom>
          <a:solidFill>
            <a:schemeClr val="bg1">
              <a:lumMod val="85000"/>
              <a:alpha val="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ight Triangle 13"/>
          <p:cNvSpPr/>
          <p:nvPr userDrawn="1"/>
        </p:nvSpPr>
        <p:spPr>
          <a:xfrm>
            <a:off x="1" y="2"/>
            <a:ext cx="5150380" cy="6867173"/>
          </a:xfrm>
          <a:prstGeom prst="rtTriangle">
            <a:avLst/>
          </a:prstGeom>
          <a:solidFill>
            <a:schemeClr val="bg1">
              <a:lumMod val="85000"/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ight Triangle 14"/>
          <p:cNvSpPr/>
          <p:nvPr userDrawn="1"/>
        </p:nvSpPr>
        <p:spPr>
          <a:xfrm>
            <a:off x="1" y="2"/>
            <a:ext cx="1544326" cy="205910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Right Triangle 18"/>
          <p:cNvSpPr/>
          <p:nvPr userDrawn="1"/>
        </p:nvSpPr>
        <p:spPr>
          <a:xfrm>
            <a:off x="1" y="4798899"/>
            <a:ext cx="1544326" cy="205910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1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32B6-9473-4A6E-8279-835F0110B549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22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C9BF0-DD5A-41A8-A693-6DCB2E22C0B8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32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D24D1-6082-46A9-9164-B3458B4B22E1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96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DC4E9-B2D2-4CA3-8B91-1DEB4ACFDA03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49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9431-66B6-4E61-A837-54177C86D1F3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93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AF8C7-62B3-4745-A19C-C8841CCBD9C5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279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C4D0F-52B2-4058-A1CC-B854D9BFFAF5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9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C57E4-EA20-4377-89DB-5C0C6A4F79E6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655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6369C9B6-13D8-4661-B895-9C9656DECCF5}" type="slidenum">
              <a:rPr lang="en-GB" altLang="en-US"/>
              <a:pPr/>
              <a:t>‹N°›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093628-8588-0447-8BBF-A35C34D0F229}"/>
              </a:ext>
            </a:extLst>
          </p:cNvPr>
          <p:cNvSpPr/>
          <p:nvPr/>
        </p:nvSpPr>
        <p:spPr>
          <a:xfrm>
            <a:off x="-36512" y="5877272"/>
            <a:ext cx="92525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Organisé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par la Commission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européenne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DG INTPA, </a:t>
            </a:r>
            <a:r>
              <a:rPr lang="en-GB" sz="100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Unité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G2 –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Autorités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Locales, Société Civile et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Fondations</a:t>
            </a:r>
            <a:endParaRPr kumimoji="0" lang="fr-BE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78B1C2-8704-4C49-86CD-93199A005617}"/>
              </a:ext>
            </a:extLst>
          </p:cNvPr>
          <p:cNvSpPr/>
          <p:nvPr/>
        </p:nvSpPr>
        <p:spPr>
          <a:xfrm>
            <a:off x="539552" y="2121336"/>
            <a:ext cx="7704856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Introduction à </a:t>
            </a:r>
            <a:r>
              <a:rPr lang="en-US" sz="2400" b="1" dirty="0" err="1">
                <a:solidFill>
                  <a:srgbClr val="FFFF00"/>
                </a:solidFill>
              </a:rPr>
              <a:t>l’ATDL</a:t>
            </a:r>
            <a:r>
              <a:rPr lang="en-US" sz="2400" b="1" dirty="0">
                <a:solidFill>
                  <a:srgbClr val="FFFF00"/>
                </a:solidFill>
              </a:rPr>
              <a:t>:</a:t>
            </a:r>
          </a:p>
          <a:p>
            <a:r>
              <a:rPr lang="en-US" sz="2400" b="1" dirty="0" err="1">
                <a:solidFill>
                  <a:srgbClr val="FFFF00"/>
                </a:solidFill>
              </a:rPr>
              <a:t>Approche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Territoriale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du </a:t>
            </a:r>
            <a:r>
              <a:rPr lang="en-US" sz="2400" b="1" dirty="0" err="1">
                <a:solidFill>
                  <a:srgbClr val="FFFF00"/>
                </a:solidFill>
              </a:rPr>
              <a:t>Développement</a:t>
            </a:r>
            <a:r>
              <a:rPr lang="en-US" sz="2400" b="1" dirty="0">
                <a:solidFill>
                  <a:srgbClr val="FFFF00"/>
                </a:solidFill>
              </a:rPr>
              <a:t> Local</a:t>
            </a:r>
          </a:p>
          <a:p>
            <a:br>
              <a:rPr lang="en-GB" dirty="0">
                <a:latin typeface="Calibri"/>
                <a:ea typeface="MS PGothic" charset="0"/>
                <a:cs typeface="Calibri"/>
              </a:rPr>
            </a:br>
            <a:br>
              <a:rPr lang="en-GB" sz="1050" dirty="0">
                <a:latin typeface="Calibri"/>
                <a:ea typeface="MS PGothic" charset="0"/>
                <a:cs typeface="Calibri"/>
              </a:rPr>
            </a:br>
            <a:r>
              <a:rPr lang="fr-BE" sz="1600" dirty="0">
                <a:solidFill>
                  <a:schemeClr val="bg1"/>
                </a:solidFill>
                <a:latin typeface="+mj-lt"/>
                <a:ea typeface="MS PGothic" charset="0"/>
                <a:cs typeface="Calibri"/>
              </a:rPr>
              <a:t>Eugène ZAPATA-GARESCHÉ</a:t>
            </a:r>
            <a:br>
              <a:rPr lang="fr-BE" sz="1600" dirty="0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</a:br>
            <a:r>
              <a:rPr lang="en-GB" sz="1600" i="1" dirty="0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  <a:t>Chef </a:t>
            </a:r>
            <a:r>
              <a:rPr lang="en-GB" sz="1600" i="1" dirty="0" err="1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  <a:t>d’équipe</a:t>
            </a:r>
            <a:r>
              <a:rPr lang="en-GB" sz="1600" i="1" dirty="0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  <a:t>, </a:t>
            </a:r>
            <a:r>
              <a:rPr lang="en-GB" sz="1600" i="1" dirty="0" err="1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  <a:t>Facilité</a:t>
            </a:r>
            <a:r>
              <a:rPr lang="en-GB" sz="1600" i="1" dirty="0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  <a:t> ATDL et Helpdesk, INTPA G2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55BD61-E0B5-A148-BDB9-884FADEC9312}"/>
              </a:ext>
            </a:extLst>
          </p:cNvPr>
          <p:cNvSpPr txBox="1"/>
          <p:nvPr/>
        </p:nvSpPr>
        <p:spPr>
          <a:xfrm>
            <a:off x="3308768" y="4869160"/>
            <a:ext cx="5295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SEMINAIRE REGIONAL POUR LES PAYS D’AFRIQUE FRANCOPHONE</a:t>
            </a:r>
            <a:endParaRPr lang="fr-BE" b="1" dirty="0">
              <a:solidFill>
                <a:srgbClr val="FFFF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defRPr/>
            </a:pPr>
            <a:r>
              <a:rPr lang="en-GB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Approche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Territoriale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Dévelopment</a:t>
            </a: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 (ATDL)</a:t>
            </a:r>
            <a:endParaRPr lang="fr-BE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defRPr/>
            </a:pPr>
            <a:endParaRPr lang="en-GB" sz="1000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defRPr/>
            </a:pPr>
            <a:r>
              <a:rPr lang="en-GB" sz="100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Abidjan,  Côte d’Ivoire, 22-24 2022</a:t>
            </a:r>
            <a:endParaRPr lang="en-GB" sz="1000" strike="sngStrike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D2152-CCA3-0329-C944-4ABF1813C26B}"/>
              </a:ext>
            </a:extLst>
          </p:cNvPr>
          <p:cNvSpPr/>
          <p:nvPr/>
        </p:nvSpPr>
        <p:spPr>
          <a:xfrm>
            <a:off x="539552" y="1268760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charset="0"/>
                <a:cs typeface="Calibri"/>
              </a:rPr>
              <a:t>Session 2:</a:t>
            </a:r>
          </a:p>
        </p:txBody>
      </p:sp>
    </p:spTree>
    <p:extLst>
      <p:ext uri="{BB962C8B-B14F-4D97-AF65-F5344CB8AC3E}">
        <p14:creationId xmlns:p14="http://schemas.microsoft.com/office/powerpoint/2010/main" val="2286444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107504" y="2132856"/>
            <a:ext cx="4464496" cy="383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Les plans de développement locaux sont conçus pour pouvoir accéder au financement des programmes du gouvernement central.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Une législation pléthorique et la diversité des procédures créent des labyrinthes bureaucratiques et une charge administrative.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</p:txBody>
      </p:sp>
      <p:pic>
        <p:nvPicPr>
          <p:cNvPr id="2" name="Picture 4" descr="Bureaucracy: Definition, Examples, Pros and Cons">
            <a:extLst>
              <a:ext uri="{FF2B5EF4-FFF2-40B4-BE49-F238E27FC236}">
                <a16:creationId xmlns:a16="http://schemas.microsoft.com/office/drawing/2014/main" id="{949439EF-D91E-114C-E25F-EC3709893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220" y="1844824"/>
            <a:ext cx="45183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84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323528" y="2132856"/>
            <a:ext cx="4464496" cy="3959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Approche verticale " Top-down ", contrôle du gouvernement central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457200" marR="0" indent="-4572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Capacités locales inadéquates ou insuffisantes.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342900" marR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Les responsabilités accrues </a:t>
            </a:r>
            <a:r>
              <a:rPr lang="fr-FR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ne s'accompagnent pas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des ressources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adequates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323528" y="1476770"/>
            <a:ext cx="792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6"/>
                </a:solidFill>
              </a:rPr>
              <a:t>Résultat insuffisants :</a:t>
            </a:r>
          </a:p>
        </p:txBody>
      </p:sp>
      <p:pic>
        <p:nvPicPr>
          <p:cNvPr id="5122" name="Picture 2" descr="Indicator, low, performance, speed, speedometer, stopwatch icon">
            <a:extLst>
              <a:ext uri="{FF2B5EF4-FFF2-40B4-BE49-F238E27FC236}">
                <a16:creationId xmlns:a16="http://schemas.microsoft.com/office/drawing/2014/main" id="{55D8CFF0-D4DA-884A-B3DF-2970584C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938435"/>
            <a:ext cx="3089550" cy="30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8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560256" y="4077072"/>
            <a:ext cx="8136904" cy="1855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L’ATDL est un développement </a:t>
            </a:r>
            <a:r>
              <a:rPr lang="fr-FR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intégré spatialement</a:t>
            </a: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fr-FR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Cela implique de considérer les caractéristiques physiques et socio-économiques d'un lieu particulier, indépendamment de ses limites administratives ou de la fragmentation sectorielle.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2FF24-DE97-BA46-8D5D-853F2A4D9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9363533" cy="29969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BAB11E-D00F-E94A-BAFA-921AF6BA057D}"/>
              </a:ext>
            </a:extLst>
          </p:cNvPr>
          <p:cNvSpPr/>
          <p:nvPr/>
        </p:nvSpPr>
        <p:spPr>
          <a:xfrm>
            <a:off x="560256" y="3039343"/>
            <a:ext cx="7925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accent6"/>
                </a:solidFill>
              </a:rPr>
              <a:t>Le développement territorial est un excellent outil pour compléter la décentralisation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E3B63D-0385-FA42-90D4-E46F86FA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789040"/>
            <a:ext cx="4127500" cy="2921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867602-EB65-26B4-46DB-8AD1CF241C0B}"/>
              </a:ext>
            </a:extLst>
          </p:cNvPr>
          <p:cNvSpPr txBox="1"/>
          <p:nvPr/>
        </p:nvSpPr>
        <p:spPr>
          <a:xfrm>
            <a:off x="395536" y="1628800"/>
            <a:ext cx="7704856" cy="196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Il met l'accent sur la 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multiplicité des échelles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qui coexistent sur un même territoire : locale, urbaine, rurale, métropolitaine, régionale, nationale, mondiale, ainsi que sur leurs interdépendances.</a:t>
            </a:r>
            <a:endParaRPr lang="fr-FR" sz="2400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2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5110534" y="2276872"/>
            <a:ext cx="3709938" cy="4051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Elle 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implique différents types d'acteurs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, non seulement les autorités publiques, mais aussi des entités privées et les OSC.</a:t>
            </a: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Avec un haut degré d'autonomie 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pour définir leurs propres priorités 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de développement.</a:t>
            </a:r>
            <a:endParaRPr lang="en-AU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6AC02-8343-6F46-83C9-A7BBB99655E4}"/>
              </a:ext>
            </a:extLst>
          </p:cNvPr>
          <p:cNvSpPr/>
          <p:nvPr/>
        </p:nvSpPr>
        <p:spPr>
          <a:xfrm>
            <a:off x="560256" y="1476770"/>
            <a:ext cx="792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err="1">
                <a:solidFill>
                  <a:schemeClr val="accent6"/>
                </a:solidFill>
              </a:rPr>
              <a:t>Pourquoi</a:t>
            </a:r>
            <a:r>
              <a:rPr lang="en-AU" sz="2400" b="1" dirty="0">
                <a:solidFill>
                  <a:schemeClr val="accent6"/>
                </a:solidFill>
              </a:rPr>
              <a:t> </a:t>
            </a:r>
            <a:r>
              <a:rPr lang="en-AU" sz="2400" b="1" dirty="0" err="1">
                <a:solidFill>
                  <a:schemeClr val="accent6"/>
                </a:solidFill>
              </a:rPr>
              <a:t>est</a:t>
            </a:r>
            <a:r>
              <a:rPr lang="en-AU" sz="2400" b="1" dirty="0">
                <a:solidFill>
                  <a:schemeClr val="accent6"/>
                </a:solidFill>
              </a:rPr>
              <a:t> </a:t>
            </a:r>
            <a:r>
              <a:rPr lang="en-AU" sz="2400" b="1" dirty="0" err="1">
                <a:solidFill>
                  <a:schemeClr val="accent6"/>
                </a:solidFill>
              </a:rPr>
              <a:t>ce</a:t>
            </a:r>
            <a:r>
              <a:rPr lang="en-AU" sz="2400" b="1" dirty="0">
                <a:solidFill>
                  <a:schemeClr val="accent6"/>
                </a:solidFill>
              </a:rPr>
              <a:t> que </a:t>
            </a:r>
            <a:r>
              <a:rPr lang="en-AU" sz="2400" b="1" dirty="0" err="1">
                <a:solidFill>
                  <a:schemeClr val="accent6"/>
                </a:solidFill>
              </a:rPr>
              <a:t>l’ATDL</a:t>
            </a:r>
            <a:r>
              <a:rPr lang="en-AU" sz="2400" b="1" dirty="0">
                <a:solidFill>
                  <a:schemeClr val="accent6"/>
                </a:solidFill>
              </a:rPr>
              <a:t> </a:t>
            </a:r>
            <a:r>
              <a:rPr lang="en-AU" sz="2400" b="1" dirty="0" err="1">
                <a:solidFill>
                  <a:schemeClr val="accent6"/>
                </a:solidFill>
              </a:rPr>
              <a:t>est</a:t>
            </a:r>
            <a:r>
              <a:rPr lang="en-AU" sz="2400" b="1" dirty="0">
                <a:solidFill>
                  <a:schemeClr val="accent6"/>
                </a:solidFill>
              </a:rPr>
              <a:t> </a:t>
            </a:r>
            <a:r>
              <a:rPr lang="en-AU" sz="2400" b="1" dirty="0" err="1">
                <a:solidFill>
                  <a:schemeClr val="accent6"/>
                </a:solidFill>
              </a:rPr>
              <a:t>importante</a:t>
            </a:r>
            <a:r>
              <a:rPr lang="en-AU" sz="2400" b="1" dirty="0">
                <a:solidFill>
                  <a:schemeClr val="accent6"/>
                </a:solidFill>
              </a:rPr>
              <a:t>? </a:t>
            </a:r>
          </a:p>
        </p:txBody>
      </p:sp>
      <p:pic>
        <p:nvPicPr>
          <p:cNvPr id="1026" name="Picture 2" descr="Community Clipart Community Building, HD Png Download - kindpng">
            <a:extLst>
              <a:ext uri="{FF2B5EF4-FFF2-40B4-BE49-F238E27FC236}">
                <a16:creationId xmlns:a16="http://schemas.microsoft.com/office/drawing/2014/main" id="{850CAD11-A735-E34C-B464-112D4434B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8" y="2326986"/>
            <a:ext cx="4993020" cy="325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94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572840" y="2276872"/>
            <a:ext cx="3567112" cy="4051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En tant qu’approche locale, l’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ATDL </a:t>
            </a: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soutient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 un </a:t>
            </a: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développement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 plus </a:t>
            </a: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équitable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, </a:t>
            </a: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inclusif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, </a:t>
            </a: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juste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 et durable.</a:t>
            </a: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n-AU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L’ATDL </a:t>
            </a: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respecte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l’identité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 locale, la culture locale et </a:t>
            </a: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l’environnement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 local. </a:t>
            </a: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n-AU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</p:txBody>
      </p:sp>
      <p:pic>
        <p:nvPicPr>
          <p:cNvPr id="2050" name="Picture 2" descr="Tree with green city paper cutout. Environment care concept for ...">
            <a:extLst>
              <a:ext uri="{FF2B5EF4-FFF2-40B4-BE49-F238E27FC236}">
                <a16:creationId xmlns:a16="http://schemas.microsoft.com/office/drawing/2014/main" id="{98394478-46B9-104B-8003-BD505764B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004318"/>
            <a:ext cx="4881066" cy="488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01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1187624" y="2215604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Le </a:t>
            </a:r>
            <a:r>
              <a:rPr lang="en-AU" sz="2000" dirty="0" err="1">
                <a:solidFill>
                  <a:srgbClr val="000000"/>
                </a:solidFill>
                <a:latin typeface="+mj-lt"/>
              </a:rPr>
              <a:t>Développement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 Territorial </a:t>
            </a:r>
            <a:r>
              <a:rPr lang="en-AU" sz="2000" dirty="0" err="1">
                <a:solidFill>
                  <a:srgbClr val="000000"/>
                </a:solidFill>
                <a:latin typeface="+mj-lt"/>
              </a:rPr>
              <a:t>est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+mj-lt"/>
              </a:rPr>
              <a:t>différent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 de la </a:t>
            </a:r>
            <a:r>
              <a:rPr lang="en-AU" sz="2000" b="1" dirty="0">
                <a:solidFill>
                  <a:srgbClr val="000000"/>
                </a:solidFill>
                <a:latin typeface="+mj-lt"/>
              </a:rPr>
              <a:t>« localisation » </a:t>
            </a:r>
            <a:r>
              <a:rPr lang="en-AU" sz="2000" b="1">
                <a:solidFill>
                  <a:srgbClr val="000000"/>
                </a:solidFill>
                <a:latin typeface="+mj-lt"/>
              </a:rPr>
              <a:t>des ODDs</a:t>
            </a:r>
            <a:endParaRPr lang="en-AU" sz="2000" b="1" dirty="0">
              <a:solidFill>
                <a:srgbClr val="000000"/>
              </a:solidFill>
              <a:latin typeface="+mj-lt"/>
            </a:endParaRPr>
          </a:p>
          <a:p>
            <a:endParaRPr lang="en-AU" sz="2000" b="1" dirty="0">
              <a:solidFill>
                <a:srgbClr val="000000"/>
              </a:solidFill>
              <a:latin typeface="+mj-lt"/>
            </a:endParaRPr>
          </a:p>
          <a:p>
            <a:r>
              <a:rPr lang="en-AU" sz="2000" dirty="0">
                <a:solidFill>
                  <a:srgbClr val="000000"/>
                </a:solidFill>
                <a:latin typeface="+mj-lt"/>
              </a:rPr>
              <a:t>L</a:t>
            </a:r>
            <a:r>
              <a:rPr lang="en-AU" sz="2000" b="1" dirty="0">
                <a:solidFill>
                  <a:srgbClr val="000000"/>
                </a:solidFill>
                <a:latin typeface="+mj-lt"/>
              </a:rPr>
              <a:t>’</a:t>
            </a:r>
            <a:r>
              <a:rPr lang="en-AU" sz="2000" dirty="0">
                <a:solidFill>
                  <a:srgbClr val="000000"/>
                </a:solidFill>
                <a:latin typeface="+mj-lt"/>
              </a:rPr>
              <a:t>ATDL</a:t>
            </a:r>
            <a:r>
              <a:rPr lang="en-AU" sz="2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+mj-lt"/>
              </a:rPr>
              <a:t>va</a:t>
            </a:r>
            <a:r>
              <a:rPr lang="en-AU" sz="2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au-delà de la seule localisation des politiques nationales / sectorielles!</a:t>
            </a:r>
          </a:p>
          <a:p>
            <a:endParaRPr lang="fr-FR" sz="2000" dirty="0">
              <a:solidFill>
                <a:schemeClr val="tx1"/>
              </a:solidFill>
              <a:latin typeface="+mj-lt"/>
            </a:endParaRPr>
          </a:p>
          <a:p>
            <a:r>
              <a:rPr lang="fr-FR" sz="2000" dirty="0">
                <a:solidFill>
                  <a:schemeClr val="tx1"/>
                </a:solidFill>
                <a:latin typeface="+mj-lt"/>
              </a:rPr>
              <a:t>C’est plutôt le </a:t>
            </a:r>
            <a:r>
              <a:rPr lang="fr-FR" sz="2000" b="1" dirty="0">
                <a:solidFill>
                  <a:schemeClr val="tx1"/>
                </a:solidFill>
                <a:latin typeface="+mj-lt"/>
              </a:rPr>
              <a:t>produit d’initiatives autonomes 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par des autorités locales </a:t>
            </a:r>
            <a:r>
              <a:rPr lang="fr-FR" sz="2000">
                <a:solidFill>
                  <a:schemeClr val="tx1"/>
                </a:solidFill>
                <a:latin typeface="+mj-lt"/>
              </a:rPr>
              <a:t>et régionales, 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mises </a:t>
            </a:r>
            <a:r>
              <a:rPr lang="fr-FR" sz="2000">
                <a:solidFill>
                  <a:schemeClr val="tx1"/>
                </a:solidFill>
                <a:latin typeface="+mj-lt"/>
              </a:rPr>
              <a:t>en responsabilité. 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44EDB3-D051-EE4D-967A-354BB74A54F6}"/>
              </a:ext>
            </a:extLst>
          </p:cNvPr>
          <p:cNvSpPr/>
          <p:nvPr/>
        </p:nvSpPr>
        <p:spPr>
          <a:xfrm>
            <a:off x="467544" y="1476770"/>
            <a:ext cx="8017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accent6"/>
                </a:solidFill>
              </a:rPr>
              <a:t>ATTENTION, ne pas </a:t>
            </a:r>
            <a:r>
              <a:rPr lang="en-AU" sz="2400" b="1" dirty="0" err="1">
                <a:solidFill>
                  <a:schemeClr val="accent6"/>
                </a:solidFill>
              </a:rPr>
              <a:t>confondre</a:t>
            </a:r>
            <a:r>
              <a:rPr lang="en-AU" sz="2400" b="1" dirty="0">
                <a:solidFill>
                  <a:schemeClr val="accent6"/>
                </a:solidFill>
              </a:rPr>
              <a:t> : </a:t>
            </a:r>
          </a:p>
        </p:txBody>
      </p:sp>
      <p:pic>
        <p:nvPicPr>
          <p:cNvPr id="25602" name="Picture 2" descr="Localizing the SDGs">
            <a:extLst>
              <a:ext uri="{FF2B5EF4-FFF2-40B4-BE49-F238E27FC236}">
                <a16:creationId xmlns:a16="http://schemas.microsoft.com/office/drawing/2014/main" id="{401CFF2D-0B5F-8F43-8D87-5600BB411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404" y="5493425"/>
            <a:ext cx="2265052" cy="136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8A7A71-F266-434D-9E33-3D3A46109740}"/>
                  </a:ext>
                </a:extLst>
              </p:cNvPr>
              <p:cNvSpPr txBox="1"/>
              <p:nvPr/>
            </p:nvSpPr>
            <p:spPr>
              <a:xfrm>
                <a:off x="3643497" y="5462646"/>
                <a:ext cx="18570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fr-FR" sz="5400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8A7A71-F266-434D-9E33-3D3A46109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497" y="5462646"/>
                <a:ext cx="1857006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ED5FBA0-01A7-6442-B534-4EFE893544F0}"/>
              </a:ext>
            </a:extLst>
          </p:cNvPr>
          <p:cNvSpPr txBox="1"/>
          <p:nvPr/>
        </p:nvSpPr>
        <p:spPr>
          <a:xfrm>
            <a:off x="875591" y="5690964"/>
            <a:ext cx="1857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ATDL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1568085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2">
            <a:extLst>
              <a:ext uri="{FF2B5EF4-FFF2-40B4-BE49-F238E27FC236}">
                <a16:creationId xmlns:a16="http://schemas.microsoft.com/office/drawing/2014/main" id="{9F3A3A0C-3B61-9E4E-B5A0-A9F8B5036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340768"/>
            <a:ext cx="856895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25000"/>
            </a:pPr>
            <a:r>
              <a:rPr lang="en-AU" altLang="en-US" sz="24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Le </a:t>
            </a:r>
            <a:r>
              <a:rPr lang="en-AU" altLang="en-US" sz="2400" dirty="0" err="1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développement</a:t>
            </a:r>
            <a:r>
              <a:rPr lang="en-AU" altLang="en-US" sz="24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territorial </a:t>
            </a:r>
            <a:r>
              <a:rPr lang="en-AU" altLang="en-US" sz="2400" dirty="0" err="1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est</a:t>
            </a:r>
            <a:r>
              <a:rPr lang="en-AU" altLang="en-US" sz="24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en-AU" altLang="en-US" sz="2400" dirty="0" err="1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donc</a:t>
            </a:r>
            <a:r>
              <a:rPr lang="en-AU" altLang="en-US" sz="24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un </a:t>
            </a:r>
            <a:r>
              <a:rPr lang="en-AU" altLang="en-US" sz="2400" dirty="0" err="1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processus</a:t>
            </a:r>
            <a:r>
              <a:rPr lang="en-AU" altLang="en-US" sz="24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en-AU" altLang="en-US" sz="2400" b="1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ENDOGENE</a:t>
            </a:r>
            <a:r>
              <a:rPr lang="en-AU" altLang="en-US" sz="2400" dirty="0">
                <a:solidFill>
                  <a:srgbClr val="00000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en-AU" altLang="en-US" sz="2400" dirty="0" err="1">
                <a:solidFill>
                  <a:srgbClr val="00000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basé</a:t>
            </a:r>
            <a:r>
              <a:rPr lang="en-AU" altLang="en-US" sz="2400" dirty="0">
                <a:solidFill>
                  <a:srgbClr val="00000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fr-FR" altLang="en-US" sz="2400" dirty="0">
                <a:solidFill>
                  <a:srgbClr val="00000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sur les ressources et les dynamiques locales.</a:t>
            </a:r>
          </a:p>
          <a:p>
            <a:pPr eaLnBrk="1" hangingPunct="1">
              <a:buSzPct val="25000"/>
            </a:pPr>
            <a:endParaRPr lang="en-AU" altLang="en-US" sz="2400" dirty="0">
              <a:solidFill>
                <a:srgbClr val="000000"/>
              </a:solidFill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eaLnBrk="1" hangingPunct="1">
              <a:buSzPct val="25000"/>
            </a:pPr>
            <a:endParaRPr lang="fr-BE" altLang="en-US" sz="2400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25000"/>
            </a:pPr>
            <a:endParaRPr lang="fr-BE" altLang="en-US" sz="2400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eaLnBrk="1" hangingPunct="1">
              <a:buSzPct val="40000"/>
            </a:pPr>
            <a:r>
              <a:rPr lang="fr-BE" altLang="en-US" sz="20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</a:p>
          <a:p>
            <a:pPr algn="ctr" eaLnBrk="1" hangingPunct="1">
              <a:buSzPct val="25000"/>
            </a:pPr>
            <a:endParaRPr lang="fr-BE" altLang="en-US" sz="24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25000"/>
            </a:pPr>
            <a:endParaRPr lang="fr-BE" altLang="en-US" sz="2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25000"/>
            </a:pPr>
            <a:r>
              <a:rPr lang="fr-BE" altLang="en-US" sz="24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</a:p>
        </p:txBody>
      </p:sp>
      <p:pic>
        <p:nvPicPr>
          <p:cNvPr id="8194" name="Picture 2" descr="Community Resources - Cheshunt Community">
            <a:extLst>
              <a:ext uri="{FF2B5EF4-FFF2-40B4-BE49-F238E27FC236}">
                <a16:creationId xmlns:a16="http://schemas.microsoft.com/office/drawing/2014/main" id="{0DA43D99-CE9D-4640-B354-862A7D243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12" y="2604602"/>
            <a:ext cx="8925976" cy="380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05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2">
            <a:extLst>
              <a:ext uri="{FF2B5EF4-FFF2-40B4-BE49-F238E27FC236}">
                <a16:creationId xmlns:a16="http://schemas.microsoft.com/office/drawing/2014/main" id="{9F3A3A0C-3B61-9E4E-B5A0-A9F8B5036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340768"/>
            <a:ext cx="410445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endParaRPr lang="fr-BE" altLang="en-US" sz="2400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eaLnBrk="1" hangingPunct="1">
              <a:buSzPct val="25000"/>
            </a:pPr>
            <a:r>
              <a:rPr lang="en-AU" altLang="en-US" sz="24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Le </a:t>
            </a:r>
            <a:r>
              <a:rPr lang="en-AU" altLang="en-US" sz="2400" dirty="0" err="1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Développement</a:t>
            </a:r>
            <a:r>
              <a:rPr lang="en-AU" altLang="en-US" sz="24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Territorial </a:t>
            </a:r>
            <a:r>
              <a:rPr lang="en-AU" altLang="en-US" sz="2400" dirty="0" err="1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est</a:t>
            </a:r>
            <a:r>
              <a:rPr lang="en-AU" altLang="en-US" sz="24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en-AU" altLang="en-US" sz="2400" b="1" dirty="0" err="1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spatialement</a:t>
            </a:r>
            <a:r>
              <a:rPr lang="en-AU" altLang="en-US" sz="2400" b="1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en-AU" altLang="en-US" sz="2400" b="1" dirty="0" err="1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intégré</a:t>
            </a:r>
            <a:r>
              <a:rPr lang="en-AU" altLang="en-US" sz="2400" b="1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:</a:t>
            </a:r>
          </a:p>
          <a:p>
            <a:pPr eaLnBrk="1" hangingPunct="1">
              <a:buSzPct val="40000"/>
            </a:pPr>
            <a:endParaRPr lang="en-AU" altLang="en-US" sz="2400" b="1" dirty="0">
              <a:solidFill>
                <a:schemeClr val="accent6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eaLnBrk="1" hangingPunct="1">
              <a:buSzPct val="40000"/>
            </a:pPr>
            <a:r>
              <a:rPr lang="fr-FR" altLang="en-US" sz="24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Il va au-delà de la fragmentation souvent causée par les frontières politiques et administratives ainsi que par une programmation généralement de nature sectorielle.</a:t>
            </a:r>
          </a:p>
          <a:p>
            <a:pPr eaLnBrk="1" hangingPunct="1">
              <a:buSzPct val="40000"/>
            </a:pPr>
            <a:endParaRPr lang="fr-BE" altLang="en-US" sz="24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25000"/>
            </a:pPr>
            <a:r>
              <a:rPr lang="fr-BE" altLang="en-US" sz="24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</a:p>
        </p:txBody>
      </p:sp>
      <p:pic>
        <p:nvPicPr>
          <p:cNvPr id="2" name="Picture 4" descr="Image result for city growth">
            <a:extLst>
              <a:ext uri="{FF2B5EF4-FFF2-40B4-BE49-F238E27FC236}">
                <a16:creationId xmlns:a16="http://schemas.microsoft.com/office/drawing/2014/main" id="{656F6D8A-CE59-CC1B-F0A6-2DA28CD15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2060848"/>
            <a:ext cx="4038600" cy="352901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24391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2">
            <a:extLst>
              <a:ext uri="{FF2B5EF4-FFF2-40B4-BE49-F238E27FC236}">
                <a16:creationId xmlns:a16="http://schemas.microsoft.com/office/drawing/2014/main" id="{9F3A3A0C-3B61-9E4E-B5A0-A9F8B5036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340768"/>
            <a:ext cx="352839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buSzPct val="40000"/>
              <a:buFont typeface="Wingdings" pitchFamily="2" charset="2"/>
              <a:buChar char="ü"/>
            </a:pPr>
            <a:endParaRPr lang="en-AU" altLang="en-US" sz="2800" b="1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eaLnBrk="1" hangingPunct="1">
              <a:buSzPct val="40000"/>
            </a:pPr>
            <a:r>
              <a:rPr lang="en-AU" altLang="en-US" sz="2400" b="1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Il </a:t>
            </a:r>
            <a:r>
              <a:rPr lang="en-AU" altLang="en-US" sz="2400" b="1" dirty="0" err="1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est</a:t>
            </a:r>
            <a:r>
              <a:rPr lang="en-AU" altLang="en-US" sz="2400" b="1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multi-</a:t>
            </a:r>
            <a:r>
              <a:rPr lang="en-AU" altLang="en-US" sz="2400" b="1" dirty="0" err="1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échelons</a:t>
            </a:r>
            <a:r>
              <a:rPr lang="en-AU" altLang="en-US" sz="24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: </a:t>
            </a:r>
          </a:p>
          <a:p>
            <a:pPr eaLnBrk="1" hangingPunct="1">
              <a:buSzPct val="40000"/>
            </a:pPr>
            <a:endParaRPr lang="en-AU" altLang="en-US" sz="2400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eaLnBrk="1" hangingPunct="1">
              <a:buSzPct val="40000"/>
            </a:pPr>
            <a:r>
              <a:rPr lang="fr-FR" altLang="en-US" sz="24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Il est soutenu par un ensemble d'acteurs issus des secteurs public et privé, y compris le gouvernement national, agissant dans le cadre d'une vision commune pour le territoire.</a:t>
            </a:r>
            <a:endParaRPr lang="en-AU" altLang="en-US" sz="24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25000"/>
            </a:pPr>
            <a:r>
              <a:rPr lang="en-AU" altLang="en-US" sz="24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</a:p>
        </p:txBody>
      </p:sp>
      <p:pic>
        <p:nvPicPr>
          <p:cNvPr id="6148" name="Picture 4" descr="A1. Diagnóstico rural participativo">
            <a:extLst>
              <a:ext uri="{FF2B5EF4-FFF2-40B4-BE49-F238E27FC236}">
                <a16:creationId xmlns:a16="http://schemas.microsoft.com/office/drawing/2014/main" id="{E2395AE8-44B3-FF42-A7CA-8694A8346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5180947" cy="409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7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560256" y="1977991"/>
            <a:ext cx="2787608" cy="4376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Le concept de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Développement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  Local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n’est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 pas nouveau:</a:t>
            </a: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pendant des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décennies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, les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praticiens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ont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porté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une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 attention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particulière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 à 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l'approche dite ascendante comme moyen important de comprendre et de mettre en œuvre les politiques de développement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323528" y="1340768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6"/>
                </a:solidFill>
              </a:rPr>
              <a:t>Pourquoi</a:t>
            </a:r>
            <a:r>
              <a:rPr lang="en-US" sz="2000" b="1" dirty="0">
                <a:solidFill>
                  <a:schemeClr val="accent6"/>
                </a:solidFill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</a:rPr>
              <a:t>est-ce</a:t>
            </a:r>
            <a:r>
              <a:rPr lang="en-US" sz="2000" b="1" dirty="0">
                <a:solidFill>
                  <a:schemeClr val="accent6"/>
                </a:solidFill>
              </a:rPr>
              <a:t> que le </a:t>
            </a:r>
            <a:r>
              <a:rPr lang="en-US" sz="2000" b="1" dirty="0" err="1">
                <a:solidFill>
                  <a:schemeClr val="accent6"/>
                </a:solidFill>
              </a:rPr>
              <a:t>développement</a:t>
            </a:r>
            <a:r>
              <a:rPr lang="en-US" sz="2000" b="1" dirty="0">
                <a:solidFill>
                  <a:schemeClr val="accent6"/>
                </a:solidFill>
              </a:rPr>
              <a:t> local </a:t>
            </a:r>
            <a:r>
              <a:rPr lang="en-US" sz="2000" b="1" dirty="0" err="1">
                <a:solidFill>
                  <a:schemeClr val="accent6"/>
                </a:solidFill>
              </a:rPr>
              <a:t>est</a:t>
            </a:r>
            <a:r>
              <a:rPr lang="en-US" sz="2000" b="1" dirty="0">
                <a:solidFill>
                  <a:schemeClr val="accent6"/>
                </a:solidFill>
              </a:rPr>
              <a:t> important?</a:t>
            </a:r>
            <a:endParaRPr lang="en-GB" sz="2000" b="1" dirty="0">
              <a:solidFill>
                <a:schemeClr val="accent6"/>
              </a:solidFill>
            </a:endParaRPr>
          </a:p>
        </p:txBody>
      </p:sp>
      <p:pic>
        <p:nvPicPr>
          <p:cNvPr id="4" name="Picture 4" descr="Image result for CUENCA ECUADOR">
            <a:extLst>
              <a:ext uri="{FF2B5EF4-FFF2-40B4-BE49-F238E27FC236}">
                <a16:creationId xmlns:a16="http://schemas.microsoft.com/office/drawing/2014/main" id="{71E674A8-E4C5-894F-9102-ABD7DC42B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036" y="2276872"/>
            <a:ext cx="55924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356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2">
            <a:extLst>
              <a:ext uri="{FF2B5EF4-FFF2-40B4-BE49-F238E27FC236}">
                <a16:creationId xmlns:a16="http://schemas.microsoft.com/office/drawing/2014/main" id="{9F3A3A0C-3B61-9E4E-B5A0-A9F8B5036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484784"/>
            <a:ext cx="712879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40000"/>
            </a:pPr>
            <a:r>
              <a:rPr lang="en-AU" altLang="en-US" sz="2800" b="1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Il </a:t>
            </a:r>
            <a:r>
              <a:rPr lang="en-AU" altLang="en-US" sz="2800" b="1" dirty="0" err="1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est</a:t>
            </a:r>
            <a:r>
              <a:rPr lang="en-AU" altLang="en-US" sz="2800" b="1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  <a:r>
              <a:rPr lang="en-AU" altLang="en-US" sz="2800" b="1" dirty="0" err="1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incrémentiel</a:t>
            </a:r>
            <a:r>
              <a:rPr lang="en-AU" altLang="en-US" sz="28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: </a:t>
            </a:r>
          </a:p>
          <a:p>
            <a:pPr eaLnBrk="1" hangingPunct="1">
              <a:buSzPct val="40000"/>
            </a:pPr>
            <a:endParaRPr lang="en-AU" altLang="en-US" sz="2800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eaLnBrk="1" hangingPunct="1">
              <a:buSzPct val="40000"/>
            </a:pPr>
            <a:r>
              <a:rPr lang="fr-FR" sz="2400" dirty="0">
                <a:solidFill>
                  <a:schemeClr val="tx1"/>
                </a:solidFill>
              </a:rPr>
              <a:t>Complémentaire et en ligne avec les </a:t>
            </a:r>
            <a:r>
              <a:rPr lang="fr-FR" sz="2400">
                <a:solidFill>
                  <a:schemeClr val="tx1"/>
                </a:solidFill>
              </a:rPr>
              <a:t>efforts nationaux de développement …</a:t>
            </a:r>
          </a:p>
          <a:p>
            <a:pPr eaLnBrk="1" hangingPunct="1">
              <a:buSzPct val="40000"/>
            </a:pPr>
            <a:endParaRPr lang="fr-FR" sz="2400">
              <a:solidFill>
                <a:schemeClr val="tx1"/>
              </a:solidFill>
            </a:endParaRPr>
          </a:p>
          <a:p>
            <a:pPr eaLnBrk="1" hangingPunct="1">
              <a:buSzPct val="40000"/>
            </a:pPr>
            <a:r>
              <a:rPr lang="fr-FR" sz="2400">
                <a:solidFill>
                  <a:schemeClr val="tx1"/>
                </a:solidFill>
              </a:rPr>
              <a:t>…il fédère les divers acteurs locaux autour d’un projet de développement décidés en commun autour d’une même vision.</a:t>
            </a:r>
            <a:r>
              <a:rPr lang="fr-BE" altLang="en-US" sz="280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  <a:endParaRPr lang="fr-BE" altLang="en-US" sz="28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37425-95D2-8B41-805A-3BC5FAA2D6B3}"/>
              </a:ext>
            </a:extLst>
          </p:cNvPr>
          <p:cNvSpPr txBox="1"/>
          <p:nvPr/>
        </p:nvSpPr>
        <p:spPr>
          <a:xfrm>
            <a:off x="1223628" y="494116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B050"/>
                </a:solidFill>
                <a:latin typeface="Helvetica" pitchFamily="2" charset="0"/>
                <a:cs typeface="Lucida Grande" panose="020B0600040502020204" pitchFamily="34" charset="0"/>
              </a:rPr>
              <a:t>1 </a:t>
            </a:r>
            <a:r>
              <a:rPr lang="fr-FR" sz="7200" b="1" dirty="0">
                <a:solidFill>
                  <a:schemeClr val="tx1"/>
                </a:solidFill>
                <a:latin typeface="Helvetica" pitchFamily="2" charset="0"/>
                <a:cs typeface="Lucida Grande" panose="020B0600040502020204" pitchFamily="34" charset="0"/>
              </a:rPr>
              <a:t>+ </a:t>
            </a:r>
            <a:r>
              <a:rPr lang="fr-FR" sz="7200" b="1" dirty="0">
                <a:solidFill>
                  <a:srgbClr val="00B050"/>
                </a:solidFill>
                <a:latin typeface="Helvetica" pitchFamily="2" charset="0"/>
                <a:cs typeface="Lucida Grande" panose="020B0600040502020204" pitchFamily="34" charset="0"/>
              </a:rPr>
              <a:t>1</a:t>
            </a:r>
            <a:r>
              <a:rPr lang="fr-FR" sz="7200" b="1" dirty="0">
                <a:solidFill>
                  <a:schemeClr val="tx1"/>
                </a:solidFill>
                <a:latin typeface="Helvetica" pitchFamily="2" charset="0"/>
                <a:cs typeface="Lucida Grande" panose="020B0600040502020204" pitchFamily="34" charset="0"/>
              </a:rPr>
              <a:t>+ </a:t>
            </a:r>
            <a:r>
              <a:rPr lang="fr-FR" sz="7200" b="1" dirty="0">
                <a:solidFill>
                  <a:srgbClr val="00B050"/>
                </a:solidFill>
                <a:latin typeface="Helvetica" pitchFamily="2" charset="0"/>
                <a:cs typeface="Lucida Grande" panose="020B0600040502020204" pitchFamily="34" charset="0"/>
              </a:rPr>
              <a:t>1</a:t>
            </a:r>
            <a:r>
              <a:rPr lang="fr-FR" sz="7200" b="1" dirty="0">
                <a:latin typeface="Helvetica" pitchFamily="2" charset="0"/>
                <a:cs typeface="Lucida Grande" panose="020B0600040502020204" pitchFamily="34" charset="0"/>
              </a:rPr>
              <a:t> </a:t>
            </a:r>
            <a:r>
              <a:rPr lang="fr-FR" sz="6600" b="1" dirty="0">
                <a:latin typeface="Helvetica" pitchFamily="2" charset="0"/>
                <a:cs typeface="Lucida Grande" panose="020B0600040502020204" pitchFamily="34" charset="0"/>
              </a:rPr>
              <a:t>= </a:t>
            </a:r>
            <a:r>
              <a:rPr lang="fr-FR" sz="7200" b="1" dirty="0">
                <a:solidFill>
                  <a:srgbClr val="FF0000"/>
                </a:solidFill>
                <a:latin typeface="Helvetica" pitchFamily="2" charset="0"/>
                <a:cs typeface="Lucida Grande" panose="020B0600040502020204" pitchFamily="34" charset="0"/>
              </a:rPr>
              <a:t>4</a:t>
            </a:r>
            <a:r>
              <a:rPr lang="fr-FR" sz="6600" b="1" dirty="0">
                <a:solidFill>
                  <a:srgbClr val="FF0000"/>
                </a:solidFill>
                <a:latin typeface="Helvetica" pitchFamily="2" charset="0"/>
                <a:cs typeface="Lucida Grande" panose="020B0600040502020204" pitchFamily="34" charset="0"/>
              </a:rPr>
              <a:t> !</a:t>
            </a:r>
            <a:endParaRPr lang="fr-FR" sz="3600" b="1" dirty="0">
              <a:solidFill>
                <a:srgbClr val="FF0000"/>
              </a:solidFill>
              <a:latin typeface="Helvetica" pitchFamily="2" charset="0"/>
              <a:cs typeface="Lucida Grande" panose="020B0600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87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2">
            <a:extLst>
              <a:ext uri="{FF2B5EF4-FFF2-40B4-BE49-F238E27FC236}">
                <a16:creationId xmlns:a16="http://schemas.microsoft.com/office/drawing/2014/main" id="{9F3A3A0C-3B61-9E4E-B5A0-A9F8B5036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642" y="1436762"/>
            <a:ext cx="8605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En fait, </a:t>
            </a: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l’ATDL</a:t>
            </a: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est le </a:t>
            </a: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“lien manquant</a:t>
            </a:r>
            <a:r>
              <a:rPr lang="en-US" altLang="en-US" sz="3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” </a:t>
            </a: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entre la  decentralisation et les resultats escomptés en termes de politique de développemen.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  <p:pic>
        <p:nvPicPr>
          <p:cNvPr id="5124" name="Picture 4" descr="3D missing link concept stock illustration. Illustration of ...">
            <a:extLst>
              <a:ext uri="{FF2B5EF4-FFF2-40B4-BE49-F238E27FC236}">
                <a16:creationId xmlns:a16="http://schemas.microsoft.com/office/drawing/2014/main" id="{D6356213-FED7-1B45-86DE-9B1793814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808" y="3068960"/>
            <a:ext cx="4980384" cy="33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853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2">
            <a:extLst>
              <a:ext uri="{FF2B5EF4-FFF2-40B4-BE49-F238E27FC236}">
                <a16:creationId xmlns:a16="http://schemas.microsoft.com/office/drawing/2014/main" id="{9F3A3A0C-3B61-9E4E-B5A0-A9F8B5036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420888"/>
            <a:ext cx="712879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40000"/>
            </a:pPr>
            <a:r>
              <a:rPr lang="en-GB" altLang="en-US" sz="4000" b="1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Qui pilote l’ATDL?</a:t>
            </a:r>
            <a:endParaRPr lang="en-GB" altLang="en-US" sz="4000" b="1" dirty="0">
              <a:solidFill>
                <a:schemeClr val="accent6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eaLnBrk="1" hangingPunct="1">
              <a:buSzPct val="40000"/>
            </a:pPr>
            <a:endParaRPr lang="en-GB" altLang="en-US" sz="3200" b="1" dirty="0">
              <a:solidFill>
                <a:schemeClr val="accent6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40000"/>
            </a:pPr>
            <a:r>
              <a:rPr lang="en-GB" altLang="en-US" sz="320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Analyse comparative des principaux types d’acteurs</a:t>
            </a:r>
            <a:endParaRPr lang="en-GB" altLang="en-US" sz="3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  <p:sp>
        <p:nvSpPr>
          <p:cNvPr id="4" name="Freeform 40">
            <a:extLst>
              <a:ext uri="{FF2B5EF4-FFF2-40B4-BE49-F238E27FC236}">
                <a16:creationId xmlns:a16="http://schemas.microsoft.com/office/drawing/2014/main" id="{7D3F0DB7-3E8F-044D-9E86-D865E6AABEAC}"/>
              </a:ext>
            </a:extLst>
          </p:cNvPr>
          <p:cNvSpPr/>
          <p:nvPr/>
        </p:nvSpPr>
        <p:spPr>
          <a:xfrm>
            <a:off x="107504" y="4937474"/>
            <a:ext cx="2232248" cy="1152128"/>
          </a:xfrm>
          <a:custGeom>
            <a:avLst/>
            <a:gdLst>
              <a:gd name="connsiteX0" fmla="*/ 0 w 1096003"/>
              <a:gd name="connsiteY0" fmla="*/ 119197 h 715168"/>
              <a:gd name="connsiteX1" fmla="*/ 119197 w 1096003"/>
              <a:gd name="connsiteY1" fmla="*/ 0 h 715168"/>
              <a:gd name="connsiteX2" fmla="*/ 976806 w 1096003"/>
              <a:gd name="connsiteY2" fmla="*/ 0 h 715168"/>
              <a:gd name="connsiteX3" fmla="*/ 1096003 w 1096003"/>
              <a:gd name="connsiteY3" fmla="*/ 119197 h 715168"/>
              <a:gd name="connsiteX4" fmla="*/ 1096003 w 1096003"/>
              <a:gd name="connsiteY4" fmla="*/ 595971 h 715168"/>
              <a:gd name="connsiteX5" fmla="*/ 976806 w 1096003"/>
              <a:gd name="connsiteY5" fmla="*/ 715168 h 715168"/>
              <a:gd name="connsiteX6" fmla="*/ 119197 w 1096003"/>
              <a:gd name="connsiteY6" fmla="*/ 715168 h 715168"/>
              <a:gd name="connsiteX7" fmla="*/ 0 w 1096003"/>
              <a:gd name="connsiteY7" fmla="*/ 595971 h 715168"/>
              <a:gd name="connsiteX8" fmla="*/ 0 w 1096003"/>
              <a:gd name="connsiteY8" fmla="*/ 119197 h 71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003" h="715168">
                <a:moveTo>
                  <a:pt x="0" y="119197"/>
                </a:moveTo>
                <a:cubicBezTo>
                  <a:pt x="0" y="53366"/>
                  <a:pt x="53366" y="0"/>
                  <a:pt x="119197" y="0"/>
                </a:cubicBezTo>
                <a:lnTo>
                  <a:pt x="976806" y="0"/>
                </a:lnTo>
                <a:cubicBezTo>
                  <a:pt x="1042637" y="0"/>
                  <a:pt x="1096003" y="53366"/>
                  <a:pt x="1096003" y="119197"/>
                </a:cubicBezTo>
                <a:lnTo>
                  <a:pt x="1096003" y="595971"/>
                </a:lnTo>
                <a:cubicBezTo>
                  <a:pt x="1096003" y="661802"/>
                  <a:pt x="1042637" y="715168"/>
                  <a:pt x="976806" y="715168"/>
                </a:cubicBezTo>
                <a:lnTo>
                  <a:pt x="119197" y="715168"/>
                </a:lnTo>
                <a:cubicBezTo>
                  <a:pt x="53366" y="715168"/>
                  <a:pt x="0" y="661802"/>
                  <a:pt x="0" y="595971"/>
                </a:cubicBezTo>
                <a:lnTo>
                  <a:pt x="0" y="119197"/>
                </a:lnTo>
                <a:close/>
              </a:path>
            </a:pathLst>
          </a:custGeom>
          <a:solidFill>
            <a:srgbClr val="0F549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44" tIns="163344" rIns="163344" bIns="163344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GB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GOUVERNEMENT CENTRAL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ED3F4D12-A0F9-AC43-A279-08815562EAFB}"/>
              </a:ext>
            </a:extLst>
          </p:cNvPr>
          <p:cNvSpPr/>
          <p:nvPr/>
        </p:nvSpPr>
        <p:spPr>
          <a:xfrm>
            <a:off x="2339752" y="4941168"/>
            <a:ext cx="2412818" cy="1152128"/>
          </a:xfrm>
          <a:custGeom>
            <a:avLst/>
            <a:gdLst>
              <a:gd name="connsiteX0" fmla="*/ 0 w 1096003"/>
              <a:gd name="connsiteY0" fmla="*/ 119197 h 715168"/>
              <a:gd name="connsiteX1" fmla="*/ 119197 w 1096003"/>
              <a:gd name="connsiteY1" fmla="*/ 0 h 715168"/>
              <a:gd name="connsiteX2" fmla="*/ 976806 w 1096003"/>
              <a:gd name="connsiteY2" fmla="*/ 0 h 715168"/>
              <a:gd name="connsiteX3" fmla="*/ 1096003 w 1096003"/>
              <a:gd name="connsiteY3" fmla="*/ 119197 h 715168"/>
              <a:gd name="connsiteX4" fmla="*/ 1096003 w 1096003"/>
              <a:gd name="connsiteY4" fmla="*/ 595971 h 715168"/>
              <a:gd name="connsiteX5" fmla="*/ 976806 w 1096003"/>
              <a:gd name="connsiteY5" fmla="*/ 715168 h 715168"/>
              <a:gd name="connsiteX6" fmla="*/ 119197 w 1096003"/>
              <a:gd name="connsiteY6" fmla="*/ 715168 h 715168"/>
              <a:gd name="connsiteX7" fmla="*/ 0 w 1096003"/>
              <a:gd name="connsiteY7" fmla="*/ 595971 h 715168"/>
              <a:gd name="connsiteX8" fmla="*/ 0 w 1096003"/>
              <a:gd name="connsiteY8" fmla="*/ 119197 h 71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003" h="715168">
                <a:moveTo>
                  <a:pt x="0" y="119197"/>
                </a:moveTo>
                <a:cubicBezTo>
                  <a:pt x="0" y="53366"/>
                  <a:pt x="53366" y="0"/>
                  <a:pt x="119197" y="0"/>
                </a:cubicBezTo>
                <a:lnTo>
                  <a:pt x="976806" y="0"/>
                </a:lnTo>
                <a:cubicBezTo>
                  <a:pt x="1042637" y="0"/>
                  <a:pt x="1096003" y="53366"/>
                  <a:pt x="1096003" y="119197"/>
                </a:cubicBezTo>
                <a:lnTo>
                  <a:pt x="1096003" y="595971"/>
                </a:lnTo>
                <a:cubicBezTo>
                  <a:pt x="1096003" y="661802"/>
                  <a:pt x="1042637" y="715168"/>
                  <a:pt x="976806" y="715168"/>
                </a:cubicBezTo>
                <a:lnTo>
                  <a:pt x="119197" y="715168"/>
                </a:lnTo>
                <a:cubicBezTo>
                  <a:pt x="53366" y="715168"/>
                  <a:pt x="0" y="661802"/>
                  <a:pt x="0" y="595971"/>
                </a:cubicBezTo>
                <a:lnTo>
                  <a:pt x="0" y="119197"/>
                </a:lnTo>
                <a:close/>
              </a:path>
            </a:pathLst>
          </a:custGeom>
          <a:solidFill>
            <a:srgbClr val="0F549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44" tIns="163344" rIns="163344" bIns="163344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GB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 DE LA SOCIETE CIVILE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 40">
            <a:extLst>
              <a:ext uri="{FF2B5EF4-FFF2-40B4-BE49-F238E27FC236}">
                <a16:creationId xmlns:a16="http://schemas.microsoft.com/office/drawing/2014/main" id="{0971D3CA-F2D3-E440-B230-5F9136B08476}"/>
              </a:ext>
            </a:extLst>
          </p:cNvPr>
          <p:cNvSpPr/>
          <p:nvPr/>
        </p:nvSpPr>
        <p:spPr>
          <a:xfrm>
            <a:off x="4752570" y="4937474"/>
            <a:ext cx="2204917" cy="1152128"/>
          </a:xfrm>
          <a:custGeom>
            <a:avLst/>
            <a:gdLst>
              <a:gd name="connsiteX0" fmla="*/ 0 w 1096003"/>
              <a:gd name="connsiteY0" fmla="*/ 119197 h 715168"/>
              <a:gd name="connsiteX1" fmla="*/ 119197 w 1096003"/>
              <a:gd name="connsiteY1" fmla="*/ 0 h 715168"/>
              <a:gd name="connsiteX2" fmla="*/ 976806 w 1096003"/>
              <a:gd name="connsiteY2" fmla="*/ 0 h 715168"/>
              <a:gd name="connsiteX3" fmla="*/ 1096003 w 1096003"/>
              <a:gd name="connsiteY3" fmla="*/ 119197 h 715168"/>
              <a:gd name="connsiteX4" fmla="*/ 1096003 w 1096003"/>
              <a:gd name="connsiteY4" fmla="*/ 595971 h 715168"/>
              <a:gd name="connsiteX5" fmla="*/ 976806 w 1096003"/>
              <a:gd name="connsiteY5" fmla="*/ 715168 h 715168"/>
              <a:gd name="connsiteX6" fmla="*/ 119197 w 1096003"/>
              <a:gd name="connsiteY6" fmla="*/ 715168 h 715168"/>
              <a:gd name="connsiteX7" fmla="*/ 0 w 1096003"/>
              <a:gd name="connsiteY7" fmla="*/ 595971 h 715168"/>
              <a:gd name="connsiteX8" fmla="*/ 0 w 1096003"/>
              <a:gd name="connsiteY8" fmla="*/ 119197 h 71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003" h="715168">
                <a:moveTo>
                  <a:pt x="0" y="119197"/>
                </a:moveTo>
                <a:cubicBezTo>
                  <a:pt x="0" y="53366"/>
                  <a:pt x="53366" y="0"/>
                  <a:pt x="119197" y="0"/>
                </a:cubicBezTo>
                <a:lnTo>
                  <a:pt x="976806" y="0"/>
                </a:lnTo>
                <a:cubicBezTo>
                  <a:pt x="1042637" y="0"/>
                  <a:pt x="1096003" y="53366"/>
                  <a:pt x="1096003" y="119197"/>
                </a:cubicBezTo>
                <a:lnTo>
                  <a:pt x="1096003" y="595971"/>
                </a:lnTo>
                <a:cubicBezTo>
                  <a:pt x="1096003" y="661802"/>
                  <a:pt x="1042637" y="715168"/>
                  <a:pt x="976806" y="715168"/>
                </a:cubicBezTo>
                <a:lnTo>
                  <a:pt x="119197" y="715168"/>
                </a:lnTo>
                <a:cubicBezTo>
                  <a:pt x="53366" y="715168"/>
                  <a:pt x="0" y="661802"/>
                  <a:pt x="0" y="595971"/>
                </a:cubicBezTo>
                <a:lnTo>
                  <a:pt x="0" y="119197"/>
                </a:lnTo>
                <a:close/>
              </a:path>
            </a:pathLst>
          </a:custGeom>
          <a:solidFill>
            <a:srgbClr val="0F549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44" tIns="163344" rIns="163344" bIns="163344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GB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SECTEUR PRIVE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40">
            <a:extLst>
              <a:ext uri="{FF2B5EF4-FFF2-40B4-BE49-F238E27FC236}">
                <a16:creationId xmlns:a16="http://schemas.microsoft.com/office/drawing/2014/main" id="{90C46D2C-BACB-4B4B-91AA-674503990663}"/>
              </a:ext>
            </a:extLst>
          </p:cNvPr>
          <p:cNvSpPr/>
          <p:nvPr/>
        </p:nvSpPr>
        <p:spPr>
          <a:xfrm>
            <a:off x="6957487" y="4941168"/>
            <a:ext cx="2079009" cy="1152128"/>
          </a:xfrm>
          <a:custGeom>
            <a:avLst/>
            <a:gdLst>
              <a:gd name="connsiteX0" fmla="*/ 0 w 1096003"/>
              <a:gd name="connsiteY0" fmla="*/ 119197 h 715168"/>
              <a:gd name="connsiteX1" fmla="*/ 119197 w 1096003"/>
              <a:gd name="connsiteY1" fmla="*/ 0 h 715168"/>
              <a:gd name="connsiteX2" fmla="*/ 976806 w 1096003"/>
              <a:gd name="connsiteY2" fmla="*/ 0 h 715168"/>
              <a:gd name="connsiteX3" fmla="*/ 1096003 w 1096003"/>
              <a:gd name="connsiteY3" fmla="*/ 119197 h 715168"/>
              <a:gd name="connsiteX4" fmla="*/ 1096003 w 1096003"/>
              <a:gd name="connsiteY4" fmla="*/ 595971 h 715168"/>
              <a:gd name="connsiteX5" fmla="*/ 976806 w 1096003"/>
              <a:gd name="connsiteY5" fmla="*/ 715168 h 715168"/>
              <a:gd name="connsiteX6" fmla="*/ 119197 w 1096003"/>
              <a:gd name="connsiteY6" fmla="*/ 715168 h 715168"/>
              <a:gd name="connsiteX7" fmla="*/ 0 w 1096003"/>
              <a:gd name="connsiteY7" fmla="*/ 595971 h 715168"/>
              <a:gd name="connsiteX8" fmla="*/ 0 w 1096003"/>
              <a:gd name="connsiteY8" fmla="*/ 119197 h 71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003" h="715168">
                <a:moveTo>
                  <a:pt x="0" y="119197"/>
                </a:moveTo>
                <a:cubicBezTo>
                  <a:pt x="0" y="53366"/>
                  <a:pt x="53366" y="0"/>
                  <a:pt x="119197" y="0"/>
                </a:cubicBezTo>
                <a:lnTo>
                  <a:pt x="976806" y="0"/>
                </a:lnTo>
                <a:cubicBezTo>
                  <a:pt x="1042637" y="0"/>
                  <a:pt x="1096003" y="53366"/>
                  <a:pt x="1096003" y="119197"/>
                </a:cubicBezTo>
                <a:lnTo>
                  <a:pt x="1096003" y="595971"/>
                </a:lnTo>
                <a:cubicBezTo>
                  <a:pt x="1096003" y="661802"/>
                  <a:pt x="1042637" y="715168"/>
                  <a:pt x="976806" y="715168"/>
                </a:cubicBezTo>
                <a:lnTo>
                  <a:pt x="119197" y="715168"/>
                </a:lnTo>
                <a:cubicBezTo>
                  <a:pt x="53366" y="715168"/>
                  <a:pt x="0" y="661802"/>
                  <a:pt x="0" y="595971"/>
                </a:cubicBezTo>
                <a:lnTo>
                  <a:pt x="0" y="119197"/>
                </a:lnTo>
                <a:close/>
              </a:path>
            </a:pathLst>
          </a:custGeom>
          <a:solidFill>
            <a:srgbClr val="0F549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44" tIns="163344" rIns="163344" bIns="163344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GB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AUTORITES LOCALES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25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21383" y="1755973"/>
            <a:ext cx="236704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CAPACITE JURIDIQUE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Capacité normative pour  </a:t>
            </a:r>
            <a:r>
              <a:rPr lang="fr-FR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adopter et appliquer des règles, des procédures et des règlements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028" y="1623571"/>
            <a:ext cx="28798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MANDAT LOCAL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1600" i="0" u="none" strike="noStrik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andat général pour</a:t>
            </a:r>
          </a:p>
          <a:p>
            <a:pPr algn="ctr"/>
            <a:r>
              <a:rPr lang="fr-FR" sz="1600" i="0" u="none" strike="noStrik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prendre des initiatives pour et au nom de la population locale, en plus de la délivrance des services de base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7444" y="4869160"/>
            <a:ext cx="24366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RESPONSABILITE</a:t>
            </a:r>
            <a:endParaRPr lang="fr-FR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fr-F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Devoir de répondre aux besoins et aux attentes de la population locale et d’en rendre compte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4705" y="4018999"/>
            <a:ext cx="26177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PERMANENCE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1600" i="0" u="none" strike="noStrik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egré de stabilité élevé</a:t>
            </a:r>
          </a:p>
          <a:p>
            <a:pPr algn="ctr"/>
            <a:r>
              <a:rPr lang="fr-FR" sz="1600" i="0" u="none" strike="noStrik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tant qu’élément permanent de</a:t>
            </a:r>
          </a:p>
          <a:p>
            <a:pPr algn="ctr"/>
            <a:r>
              <a:rPr lang="fr-FR" sz="1600" i="0" u="none" strike="noStrik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l’environnement institutionnel local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4102040"/>
            <a:ext cx="23539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LEADERSHIP</a:t>
            </a:r>
          </a:p>
          <a:p>
            <a:pPr lvl="0" algn="ctr"/>
            <a:r>
              <a:rPr lang="en-US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Légitimité politique pour fédérer et coordonner différent types d’acteurs locaux avec des intérêts divergents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reeform 40">
            <a:extLst>
              <a:ext uri="{FF2B5EF4-FFF2-40B4-BE49-F238E27FC236}">
                <a16:creationId xmlns:a16="http://schemas.microsoft.com/office/drawing/2014/main" id="{D95B02E1-FB5F-F44A-B056-6798DAE7C3A1}"/>
              </a:ext>
            </a:extLst>
          </p:cNvPr>
          <p:cNvSpPr/>
          <p:nvPr/>
        </p:nvSpPr>
        <p:spPr>
          <a:xfrm>
            <a:off x="3357087" y="2780928"/>
            <a:ext cx="2367041" cy="1656184"/>
          </a:xfrm>
          <a:custGeom>
            <a:avLst/>
            <a:gdLst>
              <a:gd name="connsiteX0" fmla="*/ 0 w 1096003"/>
              <a:gd name="connsiteY0" fmla="*/ 119197 h 715168"/>
              <a:gd name="connsiteX1" fmla="*/ 119197 w 1096003"/>
              <a:gd name="connsiteY1" fmla="*/ 0 h 715168"/>
              <a:gd name="connsiteX2" fmla="*/ 976806 w 1096003"/>
              <a:gd name="connsiteY2" fmla="*/ 0 h 715168"/>
              <a:gd name="connsiteX3" fmla="*/ 1096003 w 1096003"/>
              <a:gd name="connsiteY3" fmla="*/ 119197 h 715168"/>
              <a:gd name="connsiteX4" fmla="*/ 1096003 w 1096003"/>
              <a:gd name="connsiteY4" fmla="*/ 595971 h 715168"/>
              <a:gd name="connsiteX5" fmla="*/ 976806 w 1096003"/>
              <a:gd name="connsiteY5" fmla="*/ 715168 h 715168"/>
              <a:gd name="connsiteX6" fmla="*/ 119197 w 1096003"/>
              <a:gd name="connsiteY6" fmla="*/ 715168 h 715168"/>
              <a:gd name="connsiteX7" fmla="*/ 0 w 1096003"/>
              <a:gd name="connsiteY7" fmla="*/ 595971 h 715168"/>
              <a:gd name="connsiteX8" fmla="*/ 0 w 1096003"/>
              <a:gd name="connsiteY8" fmla="*/ 119197 h 71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003" h="715168">
                <a:moveTo>
                  <a:pt x="0" y="119197"/>
                </a:moveTo>
                <a:cubicBezTo>
                  <a:pt x="0" y="53366"/>
                  <a:pt x="53366" y="0"/>
                  <a:pt x="119197" y="0"/>
                </a:cubicBezTo>
                <a:lnTo>
                  <a:pt x="976806" y="0"/>
                </a:lnTo>
                <a:cubicBezTo>
                  <a:pt x="1042637" y="0"/>
                  <a:pt x="1096003" y="53366"/>
                  <a:pt x="1096003" y="119197"/>
                </a:cubicBezTo>
                <a:lnTo>
                  <a:pt x="1096003" y="595971"/>
                </a:lnTo>
                <a:cubicBezTo>
                  <a:pt x="1096003" y="661802"/>
                  <a:pt x="1042637" y="715168"/>
                  <a:pt x="976806" y="715168"/>
                </a:cubicBezTo>
                <a:lnTo>
                  <a:pt x="119197" y="715168"/>
                </a:lnTo>
                <a:cubicBezTo>
                  <a:pt x="53366" y="715168"/>
                  <a:pt x="0" y="661802"/>
                  <a:pt x="0" y="595971"/>
                </a:cubicBezTo>
                <a:lnTo>
                  <a:pt x="0" y="119197"/>
                </a:lnTo>
                <a:close/>
              </a:path>
            </a:pathLst>
          </a:custGeom>
          <a:solidFill>
            <a:srgbClr val="0F549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44" tIns="163344" rIns="163344" bIns="163344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GB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d’ACTEURS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C07F79-A64F-B544-8338-A2DA08FD2479}"/>
              </a:ext>
            </a:extLst>
          </p:cNvPr>
          <p:cNvSpPr/>
          <p:nvPr/>
        </p:nvSpPr>
        <p:spPr>
          <a:xfrm>
            <a:off x="5724128" y="101240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FFD6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la promotion du </a:t>
            </a:r>
          </a:p>
          <a:p>
            <a:r>
              <a:rPr lang="en-GB" sz="2400" b="1">
                <a:solidFill>
                  <a:srgbClr val="FFD6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développement local                                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99F970-E3DB-1D0B-A650-351EC83A6AB9}"/>
              </a:ext>
            </a:extLst>
          </p:cNvPr>
          <p:cNvSpPr txBox="1"/>
          <p:nvPr/>
        </p:nvSpPr>
        <p:spPr>
          <a:xfrm>
            <a:off x="0" y="268486"/>
            <a:ext cx="457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FFD6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Avantages comparatifs des AL 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982822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3629" y="1705866"/>
            <a:ext cx="2980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CAPACITE JURIDIQUE</a:t>
            </a:r>
            <a:endParaRPr lang="fr-F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820" y="2228394"/>
            <a:ext cx="2879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MANDAT LOCAL</a:t>
            </a:r>
            <a:endParaRPr lang="fr-F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6015" y="3789040"/>
            <a:ext cx="2617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PERMANENCE</a:t>
            </a:r>
            <a:r>
              <a:rPr lang="en-GB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4102040"/>
            <a:ext cx="2353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</a:t>
            </a:r>
            <a:endParaRPr lang="fr-F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reeform 40">
            <a:extLst>
              <a:ext uri="{FF2B5EF4-FFF2-40B4-BE49-F238E27FC236}">
                <a16:creationId xmlns:a16="http://schemas.microsoft.com/office/drawing/2014/main" id="{D95B02E1-FB5F-F44A-B056-6798DAE7C3A1}"/>
              </a:ext>
            </a:extLst>
          </p:cNvPr>
          <p:cNvSpPr/>
          <p:nvPr/>
        </p:nvSpPr>
        <p:spPr>
          <a:xfrm>
            <a:off x="3357087" y="2459226"/>
            <a:ext cx="2367041" cy="1656184"/>
          </a:xfrm>
          <a:custGeom>
            <a:avLst/>
            <a:gdLst>
              <a:gd name="connsiteX0" fmla="*/ 0 w 1096003"/>
              <a:gd name="connsiteY0" fmla="*/ 119197 h 715168"/>
              <a:gd name="connsiteX1" fmla="*/ 119197 w 1096003"/>
              <a:gd name="connsiteY1" fmla="*/ 0 h 715168"/>
              <a:gd name="connsiteX2" fmla="*/ 976806 w 1096003"/>
              <a:gd name="connsiteY2" fmla="*/ 0 h 715168"/>
              <a:gd name="connsiteX3" fmla="*/ 1096003 w 1096003"/>
              <a:gd name="connsiteY3" fmla="*/ 119197 h 715168"/>
              <a:gd name="connsiteX4" fmla="*/ 1096003 w 1096003"/>
              <a:gd name="connsiteY4" fmla="*/ 595971 h 715168"/>
              <a:gd name="connsiteX5" fmla="*/ 976806 w 1096003"/>
              <a:gd name="connsiteY5" fmla="*/ 715168 h 715168"/>
              <a:gd name="connsiteX6" fmla="*/ 119197 w 1096003"/>
              <a:gd name="connsiteY6" fmla="*/ 715168 h 715168"/>
              <a:gd name="connsiteX7" fmla="*/ 0 w 1096003"/>
              <a:gd name="connsiteY7" fmla="*/ 595971 h 715168"/>
              <a:gd name="connsiteX8" fmla="*/ 0 w 1096003"/>
              <a:gd name="connsiteY8" fmla="*/ 119197 h 71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003" h="715168">
                <a:moveTo>
                  <a:pt x="0" y="119197"/>
                </a:moveTo>
                <a:cubicBezTo>
                  <a:pt x="0" y="53366"/>
                  <a:pt x="53366" y="0"/>
                  <a:pt x="119197" y="0"/>
                </a:cubicBezTo>
                <a:lnTo>
                  <a:pt x="976806" y="0"/>
                </a:lnTo>
                <a:cubicBezTo>
                  <a:pt x="1042637" y="0"/>
                  <a:pt x="1096003" y="53366"/>
                  <a:pt x="1096003" y="119197"/>
                </a:cubicBezTo>
                <a:lnTo>
                  <a:pt x="1096003" y="595971"/>
                </a:lnTo>
                <a:cubicBezTo>
                  <a:pt x="1096003" y="661802"/>
                  <a:pt x="1042637" y="715168"/>
                  <a:pt x="976806" y="715168"/>
                </a:cubicBezTo>
                <a:lnTo>
                  <a:pt x="119197" y="715168"/>
                </a:lnTo>
                <a:cubicBezTo>
                  <a:pt x="53366" y="715168"/>
                  <a:pt x="0" y="661802"/>
                  <a:pt x="0" y="595971"/>
                </a:cubicBezTo>
                <a:lnTo>
                  <a:pt x="0" y="119197"/>
                </a:lnTo>
                <a:close/>
              </a:path>
            </a:pathLst>
          </a:custGeom>
          <a:solidFill>
            <a:srgbClr val="0F549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44" tIns="163344" rIns="163344" bIns="163344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GB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GOUVERNEMENT CENTRAL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C07F79-A64F-B544-8338-A2DA08FD2479}"/>
              </a:ext>
            </a:extLst>
          </p:cNvPr>
          <p:cNvSpPr/>
          <p:nvPr/>
        </p:nvSpPr>
        <p:spPr>
          <a:xfrm>
            <a:off x="139774" y="70385"/>
            <a:ext cx="3828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FFD6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 des avantages comparatifs :</a:t>
            </a:r>
            <a:endParaRPr lang="en-GB" sz="2400" b="1" dirty="0">
              <a:solidFill>
                <a:srgbClr val="FFD6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CB2BD-93F0-2648-BF70-A390EE7DD95D}"/>
              </a:ext>
            </a:extLst>
          </p:cNvPr>
          <p:cNvSpPr txBox="1"/>
          <p:nvPr/>
        </p:nvSpPr>
        <p:spPr>
          <a:xfrm>
            <a:off x="1031760" y="1511880"/>
            <a:ext cx="13882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FF0000"/>
                </a:solidFill>
                <a:latin typeface="Century Schoolbook" panose="02040604050505020304" pitchFamily="18" charset="0"/>
                <a:ea typeface="Baskerville" panose="02020502070401020303" pitchFamily="18" charset="0"/>
                <a:cs typeface="Calibri" panose="020F0502020204030204" pitchFamily="34" charset="0"/>
              </a:rPr>
              <a:t>X</a:t>
            </a:r>
            <a:endParaRPr lang="fr-FR" sz="2000" dirty="0">
              <a:solidFill>
                <a:srgbClr val="FF0000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23E654-0390-434A-8552-A239D905C0CE}"/>
              </a:ext>
            </a:extLst>
          </p:cNvPr>
          <p:cNvSpPr txBox="1"/>
          <p:nvPr/>
        </p:nvSpPr>
        <p:spPr>
          <a:xfrm>
            <a:off x="1031760" y="4563705"/>
            <a:ext cx="13882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chemeClr val="accent6"/>
                </a:solidFill>
                <a:latin typeface="Century Schoolbook" panose="02040604050505020304" pitchFamily="18" charset="0"/>
                <a:ea typeface="Baskerville" panose="02020502070401020303" pitchFamily="18" charset="0"/>
                <a:cs typeface="Calibri" panose="020F0502020204030204" pitchFamily="34" charset="0"/>
              </a:rPr>
              <a:t>?</a:t>
            </a:r>
            <a:endParaRPr lang="fr-FR" sz="2000" dirty="0">
              <a:solidFill>
                <a:schemeClr val="accent6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9A5F58-FB01-0749-8A14-FC17992E5190}"/>
              </a:ext>
            </a:extLst>
          </p:cNvPr>
          <p:cNvSpPr/>
          <p:nvPr/>
        </p:nvSpPr>
        <p:spPr>
          <a:xfrm>
            <a:off x="3287444" y="4773851"/>
            <a:ext cx="2436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RESPONSABILITE</a:t>
            </a:r>
            <a:endParaRPr lang="fr-F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5BB100-EDFC-C441-83AF-F2AD2B22E5D6}"/>
              </a:ext>
            </a:extLst>
          </p:cNvPr>
          <p:cNvSpPr txBox="1"/>
          <p:nvPr/>
        </p:nvSpPr>
        <p:spPr>
          <a:xfrm>
            <a:off x="6632356" y="4091588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4F9703-0135-124F-9746-595ADAC365D9}"/>
              </a:ext>
            </a:extLst>
          </p:cNvPr>
          <p:cNvSpPr txBox="1"/>
          <p:nvPr/>
        </p:nvSpPr>
        <p:spPr>
          <a:xfrm>
            <a:off x="6632356" y="2087972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E925E1-5839-1048-AA1E-D07758F425DD}"/>
              </a:ext>
            </a:extLst>
          </p:cNvPr>
          <p:cNvSpPr txBox="1"/>
          <p:nvPr/>
        </p:nvSpPr>
        <p:spPr>
          <a:xfrm>
            <a:off x="3968060" y="4955684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4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0649" y="1755973"/>
            <a:ext cx="2977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CAPACITE JURIDIQUE</a:t>
            </a:r>
            <a:endParaRPr lang="fr-F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820" y="2228394"/>
            <a:ext cx="2879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MANDAT LOCAL</a:t>
            </a:r>
            <a:endParaRPr lang="fr-F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6015" y="3789040"/>
            <a:ext cx="2617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PERMANENCE</a:t>
            </a:r>
            <a:r>
              <a:rPr lang="en-GB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4102040"/>
            <a:ext cx="2353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</a:t>
            </a:r>
            <a:endParaRPr lang="fr-F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reeform 40">
            <a:extLst>
              <a:ext uri="{FF2B5EF4-FFF2-40B4-BE49-F238E27FC236}">
                <a16:creationId xmlns:a16="http://schemas.microsoft.com/office/drawing/2014/main" id="{D95B02E1-FB5F-F44A-B056-6798DAE7C3A1}"/>
              </a:ext>
            </a:extLst>
          </p:cNvPr>
          <p:cNvSpPr/>
          <p:nvPr/>
        </p:nvSpPr>
        <p:spPr>
          <a:xfrm>
            <a:off x="3338537" y="2442904"/>
            <a:ext cx="2367041" cy="1656184"/>
          </a:xfrm>
          <a:custGeom>
            <a:avLst/>
            <a:gdLst>
              <a:gd name="connsiteX0" fmla="*/ 0 w 1096003"/>
              <a:gd name="connsiteY0" fmla="*/ 119197 h 715168"/>
              <a:gd name="connsiteX1" fmla="*/ 119197 w 1096003"/>
              <a:gd name="connsiteY1" fmla="*/ 0 h 715168"/>
              <a:gd name="connsiteX2" fmla="*/ 976806 w 1096003"/>
              <a:gd name="connsiteY2" fmla="*/ 0 h 715168"/>
              <a:gd name="connsiteX3" fmla="*/ 1096003 w 1096003"/>
              <a:gd name="connsiteY3" fmla="*/ 119197 h 715168"/>
              <a:gd name="connsiteX4" fmla="*/ 1096003 w 1096003"/>
              <a:gd name="connsiteY4" fmla="*/ 595971 h 715168"/>
              <a:gd name="connsiteX5" fmla="*/ 976806 w 1096003"/>
              <a:gd name="connsiteY5" fmla="*/ 715168 h 715168"/>
              <a:gd name="connsiteX6" fmla="*/ 119197 w 1096003"/>
              <a:gd name="connsiteY6" fmla="*/ 715168 h 715168"/>
              <a:gd name="connsiteX7" fmla="*/ 0 w 1096003"/>
              <a:gd name="connsiteY7" fmla="*/ 595971 h 715168"/>
              <a:gd name="connsiteX8" fmla="*/ 0 w 1096003"/>
              <a:gd name="connsiteY8" fmla="*/ 119197 h 71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003" h="715168">
                <a:moveTo>
                  <a:pt x="0" y="119197"/>
                </a:moveTo>
                <a:cubicBezTo>
                  <a:pt x="0" y="53366"/>
                  <a:pt x="53366" y="0"/>
                  <a:pt x="119197" y="0"/>
                </a:cubicBezTo>
                <a:lnTo>
                  <a:pt x="976806" y="0"/>
                </a:lnTo>
                <a:cubicBezTo>
                  <a:pt x="1042637" y="0"/>
                  <a:pt x="1096003" y="53366"/>
                  <a:pt x="1096003" y="119197"/>
                </a:cubicBezTo>
                <a:lnTo>
                  <a:pt x="1096003" y="595971"/>
                </a:lnTo>
                <a:cubicBezTo>
                  <a:pt x="1096003" y="661802"/>
                  <a:pt x="1042637" y="715168"/>
                  <a:pt x="976806" y="715168"/>
                </a:cubicBezTo>
                <a:lnTo>
                  <a:pt x="119197" y="715168"/>
                </a:lnTo>
                <a:cubicBezTo>
                  <a:pt x="53366" y="715168"/>
                  <a:pt x="0" y="661802"/>
                  <a:pt x="0" y="595971"/>
                </a:cubicBezTo>
                <a:lnTo>
                  <a:pt x="0" y="119197"/>
                </a:lnTo>
                <a:close/>
              </a:path>
            </a:pathLst>
          </a:custGeom>
          <a:solidFill>
            <a:srgbClr val="0F549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44" tIns="163344" rIns="163344" bIns="163344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GB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</a:t>
            </a:r>
            <a:endParaRPr lang="en-GB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C07F79-A64F-B544-8338-A2DA08FD2479}"/>
              </a:ext>
            </a:extLst>
          </p:cNvPr>
          <p:cNvSpPr/>
          <p:nvPr/>
        </p:nvSpPr>
        <p:spPr>
          <a:xfrm>
            <a:off x="139774" y="70385"/>
            <a:ext cx="3828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FFD6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 des avantages comparatifs :</a:t>
            </a:r>
            <a:endParaRPr lang="en-GB" sz="2400" b="1" dirty="0">
              <a:solidFill>
                <a:srgbClr val="FFD6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CB2BD-93F0-2648-BF70-A390EE7DD95D}"/>
              </a:ext>
            </a:extLst>
          </p:cNvPr>
          <p:cNvSpPr txBox="1"/>
          <p:nvPr/>
        </p:nvSpPr>
        <p:spPr>
          <a:xfrm>
            <a:off x="1031760" y="1511880"/>
            <a:ext cx="13882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FF0000"/>
                </a:solidFill>
                <a:latin typeface="Century Schoolbook" panose="02040604050505020304" pitchFamily="18" charset="0"/>
                <a:ea typeface="Baskerville" panose="02020502070401020303" pitchFamily="18" charset="0"/>
                <a:cs typeface="Calibri" panose="020F0502020204030204" pitchFamily="34" charset="0"/>
              </a:rPr>
              <a:t>X</a:t>
            </a:r>
            <a:endParaRPr lang="fr-FR" sz="2000" dirty="0">
              <a:solidFill>
                <a:srgbClr val="FF0000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23E654-0390-434A-8552-A239D905C0CE}"/>
              </a:ext>
            </a:extLst>
          </p:cNvPr>
          <p:cNvSpPr txBox="1"/>
          <p:nvPr/>
        </p:nvSpPr>
        <p:spPr>
          <a:xfrm>
            <a:off x="6589113" y="4332872"/>
            <a:ext cx="13882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chemeClr val="accent6"/>
                </a:solidFill>
                <a:latin typeface="Century Schoolbook" panose="02040604050505020304" pitchFamily="18" charset="0"/>
                <a:ea typeface="Baskerville" panose="02020502070401020303" pitchFamily="18" charset="0"/>
                <a:cs typeface="Calibri" panose="020F0502020204030204" pitchFamily="34" charset="0"/>
              </a:rPr>
              <a:t>?</a:t>
            </a:r>
            <a:endParaRPr lang="fr-FR" sz="2000" dirty="0">
              <a:solidFill>
                <a:schemeClr val="accent6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9A5F58-FB01-0749-8A14-FC17992E5190}"/>
              </a:ext>
            </a:extLst>
          </p:cNvPr>
          <p:cNvSpPr/>
          <p:nvPr/>
        </p:nvSpPr>
        <p:spPr>
          <a:xfrm>
            <a:off x="3287444" y="4773851"/>
            <a:ext cx="2436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RESPONSABILITE</a:t>
            </a:r>
            <a:endParaRPr lang="fr-F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5BB100-EDFC-C441-83AF-F2AD2B22E5D6}"/>
              </a:ext>
            </a:extLst>
          </p:cNvPr>
          <p:cNvSpPr txBox="1"/>
          <p:nvPr/>
        </p:nvSpPr>
        <p:spPr>
          <a:xfrm>
            <a:off x="1081930" y="4561290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4F9703-0135-124F-9746-595ADAC365D9}"/>
              </a:ext>
            </a:extLst>
          </p:cNvPr>
          <p:cNvSpPr txBox="1"/>
          <p:nvPr/>
        </p:nvSpPr>
        <p:spPr>
          <a:xfrm>
            <a:off x="6632356" y="2087972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E925E1-5839-1048-AA1E-D07758F425DD}"/>
              </a:ext>
            </a:extLst>
          </p:cNvPr>
          <p:cNvSpPr txBox="1"/>
          <p:nvPr/>
        </p:nvSpPr>
        <p:spPr>
          <a:xfrm>
            <a:off x="3968060" y="4955684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01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4128" y="2106664"/>
            <a:ext cx="2980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CAPACITE JURIDIQUE</a:t>
            </a:r>
            <a:endParaRPr lang="fr-F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820" y="2228394"/>
            <a:ext cx="2879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MANDAT LOCAL</a:t>
            </a:r>
            <a:endParaRPr lang="fr-F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86673" y="3871207"/>
            <a:ext cx="2617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PERMANENCE</a:t>
            </a:r>
            <a:r>
              <a:rPr lang="en-GB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268" y="3880392"/>
            <a:ext cx="2353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</a:t>
            </a:r>
            <a:endParaRPr lang="fr-F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reeform 40">
            <a:extLst>
              <a:ext uri="{FF2B5EF4-FFF2-40B4-BE49-F238E27FC236}">
                <a16:creationId xmlns:a16="http://schemas.microsoft.com/office/drawing/2014/main" id="{D95B02E1-FB5F-F44A-B056-6798DAE7C3A1}"/>
              </a:ext>
            </a:extLst>
          </p:cNvPr>
          <p:cNvSpPr/>
          <p:nvPr/>
        </p:nvSpPr>
        <p:spPr>
          <a:xfrm>
            <a:off x="3287444" y="2409611"/>
            <a:ext cx="2367041" cy="1656184"/>
          </a:xfrm>
          <a:custGeom>
            <a:avLst/>
            <a:gdLst>
              <a:gd name="connsiteX0" fmla="*/ 0 w 1096003"/>
              <a:gd name="connsiteY0" fmla="*/ 119197 h 715168"/>
              <a:gd name="connsiteX1" fmla="*/ 119197 w 1096003"/>
              <a:gd name="connsiteY1" fmla="*/ 0 h 715168"/>
              <a:gd name="connsiteX2" fmla="*/ 976806 w 1096003"/>
              <a:gd name="connsiteY2" fmla="*/ 0 h 715168"/>
              <a:gd name="connsiteX3" fmla="*/ 1096003 w 1096003"/>
              <a:gd name="connsiteY3" fmla="*/ 119197 h 715168"/>
              <a:gd name="connsiteX4" fmla="*/ 1096003 w 1096003"/>
              <a:gd name="connsiteY4" fmla="*/ 595971 h 715168"/>
              <a:gd name="connsiteX5" fmla="*/ 976806 w 1096003"/>
              <a:gd name="connsiteY5" fmla="*/ 715168 h 715168"/>
              <a:gd name="connsiteX6" fmla="*/ 119197 w 1096003"/>
              <a:gd name="connsiteY6" fmla="*/ 715168 h 715168"/>
              <a:gd name="connsiteX7" fmla="*/ 0 w 1096003"/>
              <a:gd name="connsiteY7" fmla="*/ 595971 h 715168"/>
              <a:gd name="connsiteX8" fmla="*/ 0 w 1096003"/>
              <a:gd name="connsiteY8" fmla="*/ 119197 h 71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003" h="715168">
                <a:moveTo>
                  <a:pt x="0" y="119197"/>
                </a:moveTo>
                <a:cubicBezTo>
                  <a:pt x="0" y="53366"/>
                  <a:pt x="53366" y="0"/>
                  <a:pt x="119197" y="0"/>
                </a:cubicBezTo>
                <a:lnTo>
                  <a:pt x="976806" y="0"/>
                </a:lnTo>
                <a:cubicBezTo>
                  <a:pt x="1042637" y="0"/>
                  <a:pt x="1096003" y="53366"/>
                  <a:pt x="1096003" y="119197"/>
                </a:cubicBezTo>
                <a:lnTo>
                  <a:pt x="1096003" y="595971"/>
                </a:lnTo>
                <a:cubicBezTo>
                  <a:pt x="1096003" y="661802"/>
                  <a:pt x="1042637" y="715168"/>
                  <a:pt x="976806" y="715168"/>
                </a:cubicBezTo>
                <a:lnTo>
                  <a:pt x="119197" y="715168"/>
                </a:lnTo>
                <a:cubicBezTo>
                  <a:pt x="53366" y="715168"/>
                  <a:pt x="0" y="661802"/>
                  <a:pt x="0" y="595971"/>
                </a:cubicBezTo>
                <a:lnTo>
                  <a:pt x="0" y="119197"/>
                </a:lnTo>
                <a:close/>
              </a:path>
            </a:pathLst>
          </a:custGeom>
          <a:solidFill>
            <a:srgbClr val="0F549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44" tIns="163344" rIns="163344" bIns="163344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GB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SECTEUR PRIVE</a:t>
            </a:r>
            <a:endParaRPr lang="en-GB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C07F79-A64F-B544-8338-A2DA08FD2479}"/>
              </a:ext>
            </a:extLst>
          </p:cNvPr>
          <p:cNvSpPr/>
          <p:nvPr/>
        </p:nvSpPr>
        <p:spPr>
          <a:xfrm>
            <a:off x="139774" y="70385"/>
            <a:ext cx="3828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FFD6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 des avantages comparatifs :</a:t>
            </a:r>
            <a:endParaRPr lang="en-GB" sz="2400" b="1" dirty="0">
              <a:solidFill>
                <a:srgbClr val="FFD6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CB2BD-93F0-2648-BF70-A390EE7DD95D}"/>
              </a:ext>
            </a:extLst>
          </p:cNvPr>
          <p:cNvSpPr txBox="1"/>
          <p:nvPr/>
        </p:nvSpPr>
        <p:spPr>
          <a:xfrm>
            <a:off x="1031760" y="1511880"/>
            <a:ext cx="13882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FF0000"/>
                </a:solidFill>
                <a:latin typeface="Century Schoolbook" panose="02040604050505020304" pitchFamily="18" charset="0"/>
                <a:ea typeface="Baskerville" panose="02020502070401020303" pitchFamily="18" charset="0"/>
                <a:cs typeface="Calibri" panose="020F0502020204030204" pitchFamily="34" charset="0"/>
              </a:rPr>
              <a:t>X</a:t>
            </a:r>
            <a:endParaRPr lang="fr-FR" sz="2000" dirty="0">
              <a:solidFill>
                <a:srgbClr val="FF0000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23E654-0390-434A-8552-A239D905C0CE}"/>
              </a:ext>
            </a:extLst>
          </p:cNvPr>
          <p:cNvSpPr txBox="1"/>
          <p:nvPr/>
        </p:nvSpPr>
        <p:spPr>
          <a:xfrm>
            <a:off x="936120" y="4332872"/>
            <a:ext cx="13882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chemeClr val="accent6"/>
                </a:solidFill>
                <a:latin typeface="Century Schoolbook" panose="02040604050505020304" pitchFamily="18" charset="0"/>
                <a:ea typeface="Baskerville" panose="02020502070401020303" pitchFamily="18" charset="0"/>
                <a:cs typeface="Calibri" panose="020F0502020204030204" pitchFamily="34" charset="0"/>
              </a:rPr>
              <a:t>?</a:t>
            </a:r>
            <a:endParaRPr lang="fr-FR" sz="2000" dirty="0">
              <a:solidFill>
                <a:schemeClr val="accent6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9A5F58-FB01-0749-8A14-FC17992E5190}"/>
              </a:ext>
            </a:extLst>
          </p:cNvPr>
          <p:cNvSpPr/>
          <p:nvPr/>
        </p:nvSpPr>
        <p:spPr>
          <a:xfrm>
            <a:off x="3287444" y="4648925"/>
            <a:ext cx="2436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RESPONSABILITE</a:t>
            </a:r>
          </a:p>
          <a:p>
            <a:pPr lvl="0"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5BB100-EDFC-C441-83AF-F2AD2B22E5D6}"/>
              </a:ext>
            </a:extLst>
          </p:cNvPr>
          <p:cNvSpPr txBox="1"/>
          <p:nvPr/>
        </p:nvSpPr>
        <p:spPr>
          <a:xfrm>
            <a:off x="6859476" y="4332872"/>
            <a:ext cx="922047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b="1">
                <a:solidFill>
                  <a:schemeClr val="accent6"/>
                </a:solidFill>
                <a:latin typeface="Century Schoolbook" panose="02040604050505020304" pitchFamily="18" charset="0"/>
                <a:ea typeface="Baskerville" panose="02020502070401020303" pitchFamily="18" charset="0"/>
                <a:cs typeface="Calibri" panose="020F0502020204030204" pitchFamily="34" charset="0"/>
              </a:rPr>
              <a:t>?</a:t>
            </a:r>
            <a:endParaRPr lang="fr-FR" sz="11500">
              <a:solidFill>
                <a:schemeClr val="accent6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  <a:p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4F9703-0135-124F-9746-595ADAC365D9}"/>
              </a:ext>
            </a:extLst>
          </p:cNvPr>
          <p:cNvSpPr txBox="1"/>
          <p:nvPr/>
        </p:nvSpPr>
        <p:spPr>
          <a:xfrm>
            <a:off x="6724006" y="1419547"/>
            <a:ext cx="1249060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b="1">
                <a:solidFill>
                  <a:srgbClr val="FF0000"/>
                </a:solidFill>
                <a:latin typeface="Century Schoolbook" panose="02040604050505020304" pitchFamily="18" charset="0"/>
                <a:ea typeface="Baskerville" panose="02020502070401020303" pitchFamily="18" charset="0"/>
                <a:cs typeface="Calibri" panose="020F0502020204030204" pitchFamily="34" charset="0"/>
              </a:rPr>
              <a:t>X</a:t>
            </a:r>
            <a:endParaRPr lang="fr-FR" sz="11500">
              <a:solidFill>
                <a:srgbClr val="FF0000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  <a:p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E925E1-5839-1048-AA1E-D07758F425DD}"/>
              </a:ext>
            </a:extLst>
          </p:cNvPr>
          <p:cNvSpPr txBox="1"/>
          <p:nvPr/>
        </p:nvSpPr>
        <p:spPr>
          <a:xfrm>
            <a:off x="4092853" y="4972091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0" b="1">
                <a:solidFill>
                  <a:schemeClr val="accent6"/>
                </a:solidFill>
                <a:latin typeface="Century Schoolbook" panose="02040604050505020304" pitchFamily="18" charset="0"/>
                <a:ea typeface="Baskerville" panose="02020502070401020303" pitchFamily="18" charset="0"/>
                <a:cs typeface="Calibri" panose="020F0502020204030204" pitchFamily="34" charset="0"/>
              </a:rPr>
              <a:t>?</a:t>
            </a:r>
            <a:endParaRPr lang="fr-FR" sz="10000" dirty="0">
              <a:solidFill>
                <a:schemeClr val="accent6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72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3285" y="1304938"/>
            <a:ext cx="2980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CAPACITE JURIDIQUE</a:t>
            </a:r>
            <a:endParaRPr lang="fr-F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972" y="1353862"/>
            <a:ext cx="2879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MANDAT LOCAL</a:t>
            </a:r>
            <a:endParaRPr lang="fr-F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86673" y="3871207"/>
            <a:ext cx="2617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PERMANENCE</a:t>
            </a:r>
            <a:r>
              <a:rPr lang="en-GB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268" y="3880392"/>
            <a:ext cx="2353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</a:t>
            </a:r>
            <a:endParaRPr lang="fr-FR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reeform 40">
            <a:extLst>
              <a:ext uri="{FF2B5EF4-FFF2-40B4-BE49-F238E27FC236}">
                <a16:creationId xmlns:a16="http://schemas.microsoft.com/office/drawing/2014/main" id="{D95B02E1-FB5F-F44A-B056-6798DAE7C3A1}"/>
              </a:ext>
            </a:extLst>
          </p:cNvPr>
          <p:cNvSpPr/>
          <p:nvPr/>
        </p:nvSpPr>
        <p:spPr>
          <a:xfrm>
            <a:off x="3340661" y="2224208"/>
            <a:ext cx="2367041" cy="1656184"/>
          </a:xfrm>
          <a:custGeom>
            <a:avLst/>
            <a:gdLst>
              <a:gd name="connsiteX0" fmla="*/ 0 w 1096003"/>
              <a:gd name="connsiteY0" fmla="*/ 119197 h 715168"/>
              <a:gd name="connsiteX1" fmla="*/ 119197 w 1096003"/>
              <a:gd name="connsiteY1" fmla="*/ 0 h 715168"/>
              <a:gd name="connsiteX2" fmla="*/ 976806 w 1096003"/>
              <a:gd name="connsiteY2" fmla="*/ 0 h 715168"/>
              <a:gd name="connsiteX3" fmla="*/ 1096003 w 1096003"/>
              <a:gd name="connsiteY3" fmla="*/ 119197 h 715168"/>
              <a:gd name="connsiteX4" fmla="*/ 1096003 w 1096003"/>
              <a:gd name="connsiteY4" fmla="*/ 595971 h 715168"/>
              <a:gd name="connsiteX5" fmla="*/ 976806 w 1096003"/>
              <a:gd name="connsiteY5" fmla="*/ 715168 h 715168"/>
              <a:gd name="connsiteX6" fmla="*/ 119197 w 1096003"/>
              <a:gd name="connsiteY6" fmla="*/ 715168 h 715168"/>
              <a:gd name="connsiteX7" fmla="*/ 0 w 1096003"/>
              <a:gd name="connsiteY7" fmla="*/ 595971 h 715168"/>
              <a:gd name="connsiteX8" fmla="*/ 0 w 1096003"/>
              <a:gd name="connsiteY8" fmla="*/ 119197 h 71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003" h="715168">
                <a:moveTo>
                  <a:pt x="0" y="119197"/>
                </a:moveTo>
                <a:cubicBezTo>
                  <a:pt x="0" y="53366"/>
                  <a:pt x="53366" y="0"/>
                  <a:pt x="119197" y="0"/>
                </a:cubicBezTo>
                <a:lnTo>
                  <a:pt x="976806" y="0"/>
                </a:lnTo>
                <a:cubicBezTo>
                  <a:pt x="1042637" y="0"/>
                  <a:pt x="1096003" y="53366"/>
                  <a:pt x="1096003" y="119197"/>
                </a:cubicBezTo>
                <a:lnTo>
                  <a:pt x="1096003" y="595971"/>
                </a:lnTo>
                <a:cubicBezTo>
                  <a:pt x="1096003" y="661802"/>
                  <a:pt x="1042637" y="715168"/>
                  <a:pt x="976806" y="715168"/>
                </a:cubicBezTo>
                <a:lnTo>
                  <a:pt x="119197" y="715168"/>
                </a:lnTo>
                <a:cubicBezTo>
                  <a:pt x="53366" y="715168"/>
                  <a:pt x="0" y="661802"/>
                  <a:pt x="0" y="595971"/>
                </a:cubicBezTo>
                <a:lnTo>
                  <a:pt x="0" y="119197"/>
                </a:lnTo>
                <a:close/>
              </a:path>
            </a:pathLst>
          </a:custGeom>
          <a:solidFill>
            <a:srgbClr val="0F549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44" tIns="163344" rIns="163344" bIns="163344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GB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AUTORITES LOCALES</a:t>
            </a:r>
            <a:endParaRPr lang="en-GB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C07F79-A64F-B544-8338-A2DA08FD2479}"/>
              </a:ext>
            </a:extLst>
          </p:cNvPr>
          <p:cNvSpPr/>
          <p:nvPr/>
        </p:nvSpPr>
        <p:spPr>
          <a:xfrm>
            <a:off x="139774" y="70385"/>
            <a:ext cx="3828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FFD6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 des avantages comparatifs :</a:t>
            </a:r>
            <a:endParaRPr lang="en-GB" sz="2400" b="1" dirty="0">
              <a:solidFill>
                <a:srgbClr val="FFD6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CB2BD-93F0-2648-BF70-A390EE7DD95D}"/>
              </a:ext>
            </a:extLst>
          </p:cNvPr>
          <p:cNvSpPr txBox="1"/>
          <p:nvPr/>
        </p:nvSpPr>
        <p:spPr>
          <a:xfrm>
            <a:off x="1031760" y="1511880"/>
            <a:ext cx="138823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fr-FR" sz="9600" b="1">
              <a:solidFill>
                <a:srgbClr val="00B050"/>
              </a:solidFill>
            </a:endParaRPr>
          </a:p>
          <a:p>
            <a:pPr algn="ctr"/>
            <a:endParaRPr lang="fr-FR" sz="2000" dirty="0">
              <a:solidFill>
                <a:srgbClr val="FF0000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23E654-0390-434A-8552-A239D905C0CE}"/>
              </a:ext>
            </a:extLst>
          </p:cNvPr>
          <p:cNvSpPr txBox="1"/>
          <p:nvPr/>
        </p:nvSpPr>
        <p:spPr>
          <a:xfrm>
            <a:off x="936120" y="4332872"/>
            <a:ext cx="138823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fr-FR" sz="9600" b="1">
              <a:solidFill>
                <a:srgbClr val="00B050"/>
              </a:solidFill>
            </a:endParaRPr>
          </a:p>
          <a:p>
            <a:pPr algn="ctr"/>
            <a:endParaRPr lang="fr-FR" sz="2000" dirty="0">
              <a:solidFill>
                <a:schemeClr val="accent6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9A5F58-FB01-0749-8A14-FC17992E5190}"/>
              </a:ext>
            </a:extLst>
          </p:cNvPr>
          <p:cNvSpPr/>
          <p:nvPr/>
        </p:nvSpPr>
        <p:spPr>
          <a:xfrm>
            <a:off x="3287444" y="4648925"/>
            <a:ext cx="2436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RESPONSABILITE</a:t>
            </a:r>
          </a:p>
          <a:p>
            <a:pPr lvl="0"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5BB100-EDFC-C441-83AF-F2AD2B22E5D6}"/>
              </a:ext>
            </a:extLst>
          </p:cNvPr>
          <p:cNvSpPr txBox="1"/>
          <p:nvPr/>
        </p:nvSpPr>
        <p:spPr>
          <a:xfrm>
            <a:off x="6859476" y="4332872"/>
            <a:ext cx="1290738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fr-FR" sz="9600" b="1">
              <a:solidFill>
                <a:srgbClr val="00B050"/>
              </a:solidFill>
            </a:endParaRPr>
          </a:p>
          <a:p>
            <a:endParaRPr lang="fr-FR" sz="11500">
              <a:solidFill>
                <a:schemeClr val="accent6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  <a:p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4F9703-0135-124F-9746-595ADAC365D9}"/>
              </a:ext>
            </a:extLst>
          </p:cNvPr>
          <p:cNvSpPr txBox="1"/>
          <p:nvPr/>
        </p:nvSpPr>
        <p:spPr>
          <a:xfrm>
            <a:off x="6724006" y="1419547"/>
            <a:ext cx="1290738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fr-FR" sz="9600" b="1">
              <a:solidFill>
                <a:srgbClr val="00B050"/>
              </a:solidFill>
            </a:endParaRPr>
          </a:p>
          <a:p>
            <a:endParaRPr lang="fr-FR" sz="11500">
              <a:solidFill>
                <a:srgbClr val="FF0000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  <a:p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E925E1-5839-1048-AA1E-D07758F425DD}"/>
              </a:ext>
            </a:extLst>
          </p:cNvPr>
          <p:cNvSpPr txBox="1"/>
          <p:nvPr/>
        </p:nvSpPr>
        <p:spPr>
          <a:xfrm>
            <a:off x="4159066" y="4941168"/>
            <a:ext cx="11464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fr-FR" sz="9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25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2">
            <a:extLst>
              <a:ext uri="{FF2B5EF4-FFF2-40B4-BE49-F238E27FC236}">
                <a16:creationId xmlns:a16="http://schemas.microsoft.com/office/drawing/2014/main" id="{9F3A3A0C-3B61-9E4E-B5A0-A9F8B5036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340768"/>
            <a:ext cx="860583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endParaRPr lang="fr-BE" altLang="en-US" sz="2400" b="1" dirty="0">
              <a:solidFill>
                <a:schemeClr val="accent6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25000"/>
            </a:pPr>
            <a:r>
              <a:rPr lang="en-US" altLang="en-US" sz="3200" b="1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Attention:</a:t>
            </a:r>
            <a:endParaRPr lang="en-US" altLang="en-US" sz="3200" b="1" dirty="0">
              <a:solidFill>
                <a:schemeClr val="accent6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25000"/>
            </a:pPr>
            <a:endParaRPr lang="en-US" altLang="en-US" sz="2400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40000"/>
            </a:pPr>
            <a:r>
              <a:rPr lang="en-US" altLang="en-US" sz="2400" b="1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Ces avantages comparatifs sont seulement  </a:t>
            </a:r>
            <a:r>
              <a:rPr lang="en-US" altLang="en-US" sz="2400" b="1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potentiels</a:t>
            </a:r>
            <a:endParaRPr lang="en-US" altLang="en-US" sz="2400" b="1" dirty="0">
              <a:solidFill>
                <a:srgbClr val="FF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40000"/>
            </a:pPr>
            <a:endParaRPr lang="en-US" altLang="en-US" sz="2400" dirty="0">
              <a:solidFill>
                <a:schemeClr val="accent6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40000"/>
            </a:pPr>
            <a:r>
              <a:rPr lang="en-US" altLang="en-US" sz="240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Leur apparition </a:t>
            </a:r>
            <a:r>
              <a:rPr lang="fr-FR" altLang="en-US" sz="240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dépendra de l'existence d'un environnement national approprié : une politique de décentralisation efficace qui facilite l’ATDL et reconnaît le rôle clé des AL dans la définition de leur propre avenir en matière de développement.</a:t>
            </a:r>
          </a:p>
          <a:p>
            <a:pPr algn="ctr" eaLnBrk="1" hangingPunct="1">
              <a:buSzPct val="25000"/>
            </a:pPr>
            <a:r>
              <a:rPr lang="fr-BE" altLang="en-US" sz="24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  <a:endParaRPr lang="fr-BE" altLang="en-US" sz="24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  <p:pic>
        <p:nvPicPr>
          <p:cNvPr id="36868" name="Picture 4" descr="Warning Icon / Sign In Flat Style Isolated. Caution Symbol For Y ...">
            <a:extLst>
              <a:ext uri="{FF2B5EF4-FFF2-40B4-BE49-F238E27FC236}">
                <a16:creationId xmlns:a16="http://schemas.microsoft.com/office/drawing/2014/main" id="{FB02761D-C95F-EE4A-9E91-4AEDABB52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1112168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arning Icon / Sign In Flat Style Isolated. Caution Symbol For Y ...">
            <a:extLst>
              <a:ext uri="{FF2B5EF4-FFF2-40B4-BE49-F238E27FC236}">
                <a16:creationId xmlns:a16="http://schemas.microsoft.com/office/drawing/2014/main" id="{CB6832F1-B644-4A44-BB0A-18B454458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124744"/>
            <a:ext cx="1112168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6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F69DF2-B4B7-EC41-8DA2-BF84E2594FEC}"/>
              </a:ext>
            </a:extLst>
          </p:cNvPr>
          <p:cNvSpPr txBox="1"/>
          <p:nvPr/>
        </p:nvSpPr>
        <p:spPr>
          <a:xfrm>
            <a:off x="611560" y="2060848"/>
            <a:ext cx="8136904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We</a:t>
            </a:r>
            <a:r>
              <a:rPr lang="fr-FR" sz="3200" dirty="0"/>
              <a:t> must change the </a:t>
            </a:r>
            <a:r>
              <a:rPr lang="fr-FR" sz="3200" dirty="0" err="1"/>
              <a:t>paradigm</a:t>
            </a:r>
            <a:r>
              <a:rPr lang="fr-FR" sz="3200" dirty="0"/>
              <a:t> of « </a:t>
            </a:r>
            <a:r>
              <a:rPr lang="fr-FR" sz="3200" b="1" dirty="0"/>
              <a:t>redistribution</a:t>
            </a:r>
            <a:r>
              <a:rPr lang="fr-FR" sz="3200" dirty="0"/>
              <a:t> » for the </a:t>
            </a:r>
            <a:r>
              <a:rPr lang="fr-FR" sz="3200" dirty="0" err="1"/>
              <a:t>paradigm</a:t>
            </a:r>
            <a:r>
              <a:rPr lang="fr-FR" sz="3200" dirty="0"/>
              <a:t> of « </a:t>
            </a:r>
            <a:r>
              <a:rPr lang="fr-FR" sz="3200" b="1" dirty="0" err="1">
                <a:solidFill>
                  <a:srgbClr val="FF0000"/>
                </a:solidFill>
              </a:rPr>
              <a:t>endogenous</a:t>
            </a:r>
            <a:r>
              <a:rPr lang="fr-FR" sz="3200" b="1" dirty="0">
                <a:solidFill>
                  <a:srgbClr val="FF0000"/>
                </a:solidFill>
              </a:rPr>
              <a:t> </a:t>
            </a:r>
            <a:r>
              <a:rPr lang="fr-FR" sz="3200" b="1" dirty="0" err="1">
                <a:solidFill>
                  <a:srgbClr val="FF0000"/>
                </a:solidFill>
              </a:rPr>
              <a:t>development</a:t>
            </a:r>
            <a:r>
              <a:rPr lang="fr-FR" sz="3200" b="1" dirty="0">
                <a:solidFill>
                  <a:srgbClr val="FF0000"/>
                </a:solidFill>
              </a:rPr>
              <a:t> </a:t>
            </a:r>
            <a:r>
              <a:rPr lang="fr-FR" sz="3200" dirty="0"/>
              <a:t>» </a:t>
            </a:r>
            <a:r>
              <a:rPr lang="fr-FR" sz="3200" dirty="0" err="1"/>
              <a:t>where</a:t>
            </a:r>
            <a:r>
              <a:rPr lang="fr-FR" sz="3200" dirty="0"/>
              <a:t> local </a:t>
            </a:r>
            <a:r>
              <a:rPr lang="fr-FR" sz="3200" dirty="0" err="1"/>
              <a:t>authorities</a:t>
            </a:r>
            <a:r>
              <a:rPr lang="fr-FR" sz="3200" dirty="0"/>
              <a:t> and local </a:t>
            </a:r>
            <a:r>
              <a:rPr lang="fr-FR" sz="3200" dirty="0" err="1"/>
              <a:t>communities</a:t>
            </a:r>
            <a:r>
              <a:rPr lang="fr-FR" sz="3200" dirty="0"/>
              <a:t> </a:t>
            </a:r>
            <a:r>
              <a:rPr lang="fr-FR" sz="3200" dirty="0" err="1"/>
              <a:t>become</a:t>
            </a:r>
            <a:r>
              <a:rPr lang="fr-FR" sz="3200" dirty="0"/>
              <a:t> the </a:t>
            </a:r>
            <a:r>
              <a:rPr lang="fr-FR" sz="3200" dirty="0" err="1"/>
              <a:t>architects</a:t>
            </a:r>
            <a:r>
              <a:rPr lang="fr-FR" sz="3200" dirty="0"/>
              <a:t> or </a:t>
            </a:r>
            <a:r>
              <a:rPr lang="fr-FR" sz="3200" dirty="0" err="1"/>
              <a:t>their</a:t>
            </a:r>
            <a:r>
              <a:rPr lang="fr-FR" sz="3200" dirty="0"/>
              <a:t> </a:t>
            </a:r>
            <a:r>
              <a:rPr lang="fr-FR" sz="3200" dirty="0" err="1"/>
              <a:t>own</a:t>
            </a:r>
            <a:r>
              <a:rPr lang="fr-FR" sz="3200" dirty="0"/>
              <a:t> future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904F9-12F2-064F-8FF9-6E02BE772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540552" cy="7848445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F7643C80-251E-5643-A181-487C911A9E53}"/>
              </a:ext>
            </a:extLst>
          </p:cNvPr>
          <p:cNvSpPr txBox="1"/>
          <p:nvPr/>
        </p:nvSpPr>
        <p:spPr>
          <a:xfrm>
            <a:off x="-23896" y="3089619"/>
            <a:ext cx="9540552" cy="166920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21000">
                <a:schemeClr val="accent6">
                  <a:lumMod val="95000"/>
                  <a:lumOff val="5000"/>
                  <a:alpha val="64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wrap="square" lIns="0" tIns="7144" rIns="0" bIns="0" rtlCol="0" anchor="ctr">
            <a:spAutoFit/>
          </a:bodyPr>
          <a:lstStyle/>
          <a:p>
            <a:pPr algn="ctr"/>
            <a:r>
              <a:rPr lang="en-US" sz="2700" b="1">
                <a:solidFill>
                  <a:schemeClr val="bg1"/>
                </a:solidFill>
                <a:latin typeface="Helvetica Light" panose="020B0403020202020204" pitchFamily="34" charset="0"/>
              </a:rPr>
              <a:t>GOUVERNEMENTS LOCAUX:  </a:t>
            </a:r>
          </a:p>
          <a:p>
            <a:pPr algn="ctr"/>
            <a:endParaRPr lang="en-US" sz="2700" b="1">
              <a:solidFill>
                <a:schemeClr val="bg1"/>
              </a:solidFill>
              <a:latin typeface="Helvetica Light" panose="020B0403020202020204" pitchFamily="34" charset="0"/>
            </a:endParaRPr>
          </a:p>
          <a:p>
            <a:pPr algn="ctr"/>
            <a:r>
              <a:rPr lang="en-US" sz="2700" b="1">
                <a:solidFill>
                  <a:schemeClr val="bg1"/>
                </a:solidFill>
                <a:latin typeface="Helvetica Light" panose="020B0403020202020204" pitchFamily="34" charset="0"/>
              </a:rPr>
              <a:t>ACTEURS de DEVELOPMENT </a:t>
            </a:r>
          </a:p>
          <a:p>
            <a:pPr algn="ctr"/>
            <a:endParaRPr lang="en-US" sz="2700" b="1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7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179512" y="1933192"/>
            <a:ext cx="4481156" cy="4540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Certains chercheurs opposent le développement local à la mondialisation.  Pour eux, la mondialisation se produit lorsque les " </a:t>
            </a:r>
            <a:r>
              <a:rPr lang="fr-FR" sz="1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économies nationales 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" se font concurrence pour obtenir une plus grande part du " </a:t>
            </a:r>
            <a:r>
              <a:rPr lang="fr-FR" sz="1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marché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 " mondial. 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fr-FR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Ce modèle implique un degré élevé d'interdépendances et de dépendance à l'égard des "</a:t>
            </a:r>
            <a:r>
              <a:rPr lang="fr-FR" sz="1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secteurs extérieurs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", avec l’objectif que les communautés s'insèrent dans l'économie mondiale et deviennent compétitives dans le cadre de la libre circulation des biens, des capitaux et des services.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175270" y="1412776"/>
            <a:ext cx="792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6"/>
                </a:solidFill>
              </a:rPr>
              <a:t>Global, Local, Territorial ?</a:t>
            </a:r>
          </a:p>
        </p:txBody>
      </p:sp>
      <p:pic>
        <p:nvPicPr>
          <p:cNvPr id="1028" name="Picture 4" descr="Globalization—how did they get it so wrong? | occasional links ...">
            <a:extLst>
              <a:ext uri="{FF2B5EF4-FFF2-40B4-BE49-F238E27FC236}">
                <a16:creationId xmlns:a16="http://schemas.microsoft.com/office/drawing/2014/main" id="{A891A7D3-DD19-BF4B-9174-E77CBF905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668" y="1988772"/>
            <a:ext cx="4483332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3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895350" y="2708920"/>
            <a:ext cx="7560840" cy="3883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L’ATDL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considère que les AL ne sont pas seulement des « agents d’exécution » des politiques nationales, mais aussi </a:t>
            </a:r>
            <a:r>
              <a:rPr lang="fr-FR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des entités à part entière, essentielles dans le cadre d’un </a:t>
            </a:r>
            <a:r>
              <a:rPr lang="fr-FR" sz="24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processus de développement local endogène </a:t>
            </a:r>
            <a:r>
              <a:rPr lang="fr-FR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qui:</a:t>
            </a:r>
          </a:p>
          <a:p>
            <a:pPr marL="342900" marR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inclut d'autres acteurs</a:t>
            </a:r>
          </a:p>
          <a:p>
            <a:pPr marL="342900" marR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est intégré dans l'espace </a:t>
            </a:r>
          </a:p>
          <a:p>
            <a:pPr marL="342900" marR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fonctionne avec une vision à long terme.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 </a:t>
            </a:r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1043608" y="1671191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Gouvernements locaux et acteurs de  developpement !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36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179513" y="2455866"/>
            <a:ext cx="4104456" cy="3251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Représentation locale de l’Etat- Nation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Représentants politiques et  institutionels des communités locales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Entité administrative chargé de la fourniture des services de base.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467543" y="1772816"/>
            <a:ext cx="8414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La définition traditionelle des autorités locales: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pic>
        <p:nvPicPr>
          <p:cNvPr id="8194" name="Picture 2" descr="√ Diferencia entre ciudad y municipio | 【SOLUCIÓN】">
            <a:extLst>
              <a:ext uri="{FF2B5EF4-FFF2-40B4-BE49-F238E27FC236}">
                <a16:creationId xmlns:a16="http://schemas.microsoft.com/office/drawing/2014/main" id="{192BDCB7-E9EA-4841-9599-BDAE4C782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438161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E79FF6-1C98-7D4A-A415-20FBFF0B0FFD}"/>
              </a:ext>
            </a:extLst>
          </p:cNvPr>
          <p:cNvSpPr/>
          <p:nvPr/>
        </p:nvSpPr>
        <p:spPr>
          <a:xfrm>
            <a:off x="611560" y="2132856"/>
            <a:ext cx="3672408" cy="445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Les AL sont des 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acteurs politiques,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capable de facilitater le dialogue entre le secteur public et privé, les universités, la société civile et les medias.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Les AL sont des 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 promoteurs 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du capital social, économique, culturel et environnemental présent sur leur territoire.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D5A243-58B1-204F-A07E-2EBFD07D78FA}"/>
              </a:ext>
            </a:extLst>
          </p:cNvPr>
          <p:cNvSpPr/>
          <p:nvPr/>
        </p:nvSpPr>
        <p:spPr>
          <a:xfrm>
            <a:off x="560256" y="1476770"/>
            <a:ext cx="792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Autorités locales:  acteurs de développement 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pic>
        <p:nvPicPr>
          <p:cNvPr id="10242" name="Picture 2" descr="Democracy – the worst form of government… – Africa Blogging">
            <a:extLst>
              <a:ext uri="{FF2B5EF4-FFF2-40B4-BE49-F238E27FC236}">
                <a16:creationId xmlns:a16="http://schemas.microsoft.com/office/drawing/2014/main" id="{008BDDB1-17B3-B545-BFDB-1C8A5329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664" y="2925666"/>
            <a:ext cx="39878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418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D5A243-58B1-204F-A07E-2EBFD07D78FA}"/>
              </a:ext>
            </a:extLst>
          </p:cNvPr>
          <p:cNvSpPr/>
          <p:nvPr/>
        </p:nvSpPr>
        <p:spPr bwMode="auto">
          <a:xfrm>
            <a:off x="35496" y="1339850"/>
            <a:ext cx="858939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358775">
              <a:lnSpc>
                <a:spcPct val="90000"/>
              </a:lnSpc>
              <a:spcAft>
                <a:spcPts val="600"/>
              </a:spcAft>
            </a:pPr>
            <a:r>
              <a:rPr lang="fr-FR" sz="2500" b="1">
                <a:latin typeface="+mj-lt"/>
                <a:ea typeface="+mj-ea"/>
                <a:cs typeface="+mj-cs"/>
              </a:rPr>
              <a:t>Autorités locales: acteurs et developpement </a:t>
            </a:r>
          </a:p>
        </p:txBody>
      </p:sp>
      <p:pic>
        <p:nvPicPr>
          <p:cNvPr id="9218" name="Picture 2" descr="You Don't Have to Be CEO to Be a Visionary Leader">
            <a:extLst>
              <a:ext uri="{FF2B5EF4-FFF2-40B4-BE49-F238E27FC236}">
                <a16:creationId xmlns:a16="http://schemas.microsoft.com/office/drawing/2014/main" id="{6B20F983-E7F6-8E48-8289-FEF593C0C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293143"/>
            <a:ext cx="5436096" cy="372814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E79FF6-1C98-7D4A-A415-20FBFF0B0FFD}"/>
              </a:ext>
            </a:extLst>
          </p:cNvPr>
          <p:cNvSpPr/>
          <p:nvPr/>
        </p:nvSpPr>
        <p:spPr bwMode="auto">
          <a:xfrm>
            <a:off x="5422544" y="2276475"/>
            <a:ext cx="3744416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/>
              <a:t>Les AL sont des </a:t>
            </a:r>
            <a:r>
              <a:rPr lang="fr-FR" sz="2000" b="1">
                <a:solidFill>
                  <a:srgbClr val="FF0000"/>
                </a:solidFill>
              </a:rPr>
              <a:t>médiateurs</a:t>
            </a:r>
            <a:r>
              <a:rPr lang="fr-FR" sz="2000"/>
              <a:t> entre des intérêts différents voire divergents.</a:t>
            </a:r>
          </a:p>
          <a:p>
            <a:pPr marL="342900" marR="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sz="2000"/>
          </a:p>
          <a:p>
            <a:pPr marL="342900" marR="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/>
              <a:t>Les AL sont </a:t>
            </a:r>
            <a:r>
              <a:rPr lang="fr-FR" sz="2000" b="1">
                <a:solidFill>
                  <a:srgbClr val="FF0000"/>
                </a:solidFill>
              </a:rPr>
              <a:t>capables d'être le fer de lance du développement local </a:t>
            </a:r>
            <a:r>
              <a:rPr lang="fr-FR" sz="2000"/>
              <a:t>et de trouver des opportunités qui correspondent aux besoins du territoire.</a:t>
            </a:r>
          </a:p>
        </p:txBody>
      </p:sp>
    </p:spTree>
    <p:extLst>
      <p:ext uri="{BB962C8B-B14F-4D97-AF65-F5344CB8AC3E}">
        <p14:creationId xmlns:p14="http://schemas.microsoft.com/office/powerpoint/2010/main" val="399811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539552" y="1700808"/>
            <a:ext cx="48245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Autonomie locale et redevabilité des AL:</a:t>
            </a:r>
            <a:endParaRPr lang="en-US" sz="2400" b="1" dirty="0">
              <a:solidFill>
                <a:schemeClr val="accent6"/>
              </a:solidFill>
            </a:endParaRPr>
          </a:p>
          <a:p>
            <a:endParaRPr lang="en-US" sz="2400" b="1" dirty="0">
              <a:solidFill>
                <a:schemeClr val="accent6"/>
              </a:solidFill>
            </a:endParaRPr>
          </a:p>
          <a:p>
            <a:r>
              <a:rPr lang="en-US" sz="2400" b="1">
                <a:solidFill>
                  <a:srgbClr val="FF0000"/>
                </a:solidFill>
              </a:rPr>
              <a:t>les deux faces d’une même pièce! </a:t>
            </a:r>
          </a:p>
          <a:p>
            <a:endParaRPr lang="en-US" sz="2400" b="1">
              <a:solidFill>
                <a:srgbClr val="FF0000"/>
              </a:solidFill>
            </a:endParaRPr>
          </a:p>
          <a:p>
            <a:pPr algn="l"/>
            <a:r>
              <a:rPr lang="fr-FR" sz="2200" b="0" i="0" u="none" strike="noStrike" baseline="0">
                <a:latin typeface="ECSquareSansPro"/>
              </a:rPr>
              <a:t>Ces points sont cruciaux car l’autonomie</a:t>
            </a:r>
          </a:p>
          <a:p>
            <a:pPr algn="l"/>
            <a:r>
              <a:rPr lang="fr-FR" sz="2200" b="0" i="0" u="none" strike="noStrike" baseline="0">
                <a:latin typeface="ECSquareSansPro"/>
              </a:rPr>
              <a:t>et la responsabilisation sont la pierre angulaire de tout système de collectivité territoriale et sont </a:t>
            </a:r>
            <a:r>
              <a:rPr lang="fr-FR" sz="2200" b="1" i="0" u="none" strike="noStrike" baseline="0">
                <a:latin typeface="ECSquareSansPro"/>
              </a:rPr>
              <a:t>des variables-clés pour expliquer sa performance en tant qu’acteur de développement.</a:t>
            </a:r>
          </a:p>
          <a:p>
            <a:pPr algn="l"/>
            <a:endParaRPr lang="fr-FR" sz="1800">
              <a:solidFill>
                <a:srgbClr val="FF0000"/>
              </a:solidFill>
              <a:latin typeface="ECSquareSansPro"/>
            </a:endParaRPr>
          </a:p>
          <a:p>
            <a:pPr algn="l"/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Life is a two sided coin. | worldofalexraybould">
            <a:extLst>
              <a:ext uri="{FF2B5EF4-FFF2-40B4-BE49-F238E27FC236}">
                <a16:creationId xmlns:a16="http://schemas.microsoft.com/office/drawing/2014/main" id="{3DE1CF61-8A61-A044-9FE5-1458E494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2621384" cy="268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683568" y="1340768"/>
            <a:ext cx="792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accent6"/>
                </a:solidFill>
              </a:rPr>
              <a:t>Qu’est ce que l’autonomie locale?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79FF6-1C98-7D4A-A415-20FBFF0B0FFD}"/>
              </a:ext>
            </a:extLst>
          </p:cNvPr>
          <p:cNvSpPr/>
          <p:nvPr/>
        </p:nvSpPr>
        <p:spPr>
          <a:xfrm>
            <a:off x="323528" y="2060848"/>
            <a:ext cx="4082752" cy="4540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Marge de manoeuvre et pouvoirs discrétionnaires des AL pour  prendre des décisions concernant leur territoire.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Pouvoir d’adopter des politiques, de </a:t>
            </a:r>
            <a:r>
              <a:rPr lang="fr-FR" sz="1600" b="0" i="0" u="none" strike="noStrik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mettre en oeuvre des programmes et d’édicter des règlementations de leur propre initiative et avec pour seule limitation la légalité de leurs actes.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Mandat issu d’élections démocratiques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Capacités administratives et administration publique efficace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Finances locale saines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Pouvoir fiscal et taxation locale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690B8-BA34-C047-83C3-19273C58FDC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604037"/>
            <a:ext cx="408275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11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683568" y="1340768"/>
            <a:ext cx="792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Qu’est ce que la redevabilité locale ?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79FF6-1C98-7D4A-A415-20FBFF0B0FFD}"/>
              </a:ext>
            </a:extLst>
          </p:cNvPr>
          <p:cNvSpPr/>
          <p:nvPr/>
        </p:nvSpPr>
        <p:spPr>
          <a:xfrm>
            <a:off x="510158" y="1579094"/>
            <a:ext cx="8064896" cy="485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Les  AL sont redevables vis à vis de leur population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Les AL </a:t>
            </a:r>
            <a:r>
              <a:rPr lang="fr-FR" sz="20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ont un mandat qui les légitime aux yeux de la population</a:t>
            </a: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Les mécanismes de prise de décision et de gestion financière sont transparents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La population peut questionner et faire modifier des décisions et politiques locales</a:t>
            </a: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Les AL ont obligation de rendre des comptes (suivi, évaluation..)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Les AL reconnaissent leur responsibilité pour travailler en faveur du bien collectif</a:t>
            </a: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Des mécanismes de participation dans la vie publique locale sont prévues à l’intention des acteurs non gouvernementaux.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33061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1115616" y="1484784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</a:rPr>
              <a:t>Néanmoins, encore aujourd’hui dans la plupart des pays en développement, les AL sont souvent  considérées comme des institutions </a:t>
            </a:r>
            <a:r>
              <a:rPr lang="en-US" sz="2400" b="1">
                <a:latin typeface="Arial" panose="020B0604020202020204" pitchFamily="34" charset="0"/>
              </a:rPr>
              <a:t>« faibles </a:t>
            </a:r>
            <a:r>
              <a:rPr lang="en-US" sz="2400" b="1" dirty="0">
                <a:latin typeface="Arial" panose="020B0604020202020204" pitchFamily="34" charset="0"/>
              </a:rPr>
              <a:t>», </a:t>
            </a:r>
            <a:r>
              <a:rPr lang="en-US" sz="2400" b="1">
                <a:latin typeface="Arial" panose="020B0604020202020204" pitchFamily="34" charset="0"/>
              </a:rPr>
              <a:t>« incapables </a:t>
            </a:r>
            <a:r>
              <a:rPr lang="en-US" sz="2400" b="1" dirty="0">
                <a:latin typeface="Arial" panose="020B0604020202020204" pitchFamily="34" charset="0"/>
              </a:rPr>
              <a:t>» </a:t>
            </a:r>
            <a:r>
              <a:rPr lang="en-US" sz="2400" b="1">
                <a:latin typeface="Arial" panose="020B0604020202020204" pitchFamily="34" charset="0"/>
              </a:rPr>
              <a:t>« inefficaces »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</a:rPr>
              <a:t>, pas prêtes à prendre leur destinée en mains.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</a:rPr>
              <a:t>Les AL sont quelque peu considérés </a:t>
            </a:r>
            <a:r>
              <a:rPr lang="fr-FR" sz="2400">
                <a:solidFill>
                  <a:srgbClr val="000000"/>
                </a:solidFill>
                <a:latin typeface="Arial" panose="020B0604020202020204" pitchFamily="34" charset="0"/>
              </a:rPr>
              <a:t>comme un "</a:t>
            </a:r>
            <a:r>
              <a:rPr lang="fr-FR" sz="2400" b="1">
                <a:latin typeface="Arial" panose="020B0604020202020204" pitchFamily="34" charset="0"/>
              </a:rPr>
              <a:t>niveau inférieur de gouvernement </a:t>
            </a:r>
            <a:r>
              <a:rPr lang="fr-FR" sz="2400">
                <a:solidFill>
                  <a:srgbClr val="000000"/>
                </a:solidFill>
                <a:latin typeface="Arial" panose="020B0604020202020204" pitchFamily="34" charset="0"/>
              </a:rPr>
              <a:t>", moins important, avec moins de capacité et donc moins pertinent ...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ATW: What Does 🙄 - Face With Rolling Eyes Mean? | Dictionary.com">
            <a:extLst>
              <a:ext uri="{FF2B5EF4-FFF2-40B4-BE49-F238E27FC236}">
                <a16:creationId xmlns:a16="http://schemas.microsoft.com/office/drawing/2014/main" id="{C2ABF4AC-5D4E-C945-9ACD-390B51B1B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551723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11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78B1C2-8704-4C49-86CD-93199A005617}"/>
              </a:ext>
            </a:extLst>
          </p:cNvPr>
          <p:cNvSpPr/>
          <p:nvPr/>
        </p:nvSpPr>
        <p:spPr>
          <a:xfrm>
            <a:off x="971600" y="1916832"/>
            <a:ext cx="75248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3200" b="1">
                <a:solidFill>
                  <a:schemeClr val="bg1"/>
                </a:solidFill>
                <a:cs typeface="Calibri"/>
              </a:rPr>
              <a:t>Intégrer les AL par le biais de </a:t>
            </a:r>
            <a:r>
              <a:rPr lang="fr-FR" sz="3200" b="1">
                <a:solidFill>
                  <a:srgbClr val="FFFF00"/>
                </a:solidFill>
                <a:cs typeface="Calibri"/>
              </a:rPr>
              <a:t>l'approche territoriale du développement local (ATDL)</a:t>
            </a:r>
            <a:endParaRPr lang="en-US" sz="1600" b="1" dirty="0">
              <a:solidFill>
                <a:srgbClr val="FFFF00"/>
              </a:solidFill>
              <a:cs typeface="Calibri"/>
            </a:endParaRPr>
          </a:p>
          <a:p>
            <a:pPr lvl="0" algn="ctr"/>
            <a:endParaRPr lang="en-US" sz="2800" dirty="0">
              <a:solidFill>
                <a:schemeClr val="bg1"/>
              </a:solidFill>
              <a:cs typeface="Calibri"/>
            </a:endParaRPr>
          </a:p>
          <a:p>
            <a:pPr lvl="0" algn="ctr"/>
            <a:r>
              <a:rPr lang="fr-FR" sz="2800">
                <a:solidFill>
                  <a:schemeClr val="bg1"/>
                </a:solidFill>
                <a:cs typeface="Calibri"/>
              </a:rPr>
              <a:t>Un cadre pour orienter l'aide de la CE vers une nouvelle génération de projets et de programmes axés sur le développement local.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924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7820-576F-934A-AF8A-E07D7C65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48" y="3068960"/>
            <a:ext cx="8229600" cy="936625"/>
          </a:xfrm>
        </p:spPr>
        <p:txBody>
          <a:bodyPr/>
          <a:lstStyle/>
          <a:p>
            <a:pPr algn="ctr"/>
            <a:r>
              <a:rPr lang="fr-FR" b="0"/>
              <a:t>Le nouvel instrument </a:t>
            </a:r>
            <a:r>
              <a:rPr lang="fr-FR" b="0" i="0" u="none" strike="noStrike" baseline="0"/>
              <a:t>de voisinage, de coopération au développement et de coopération internationale </a:t>
            </a:r>
            <a:br>
              <a:rPr lang="fr-FR" b="0" i="0" u="none" strike="noStrike" baseline="0"/>
            </a:br>
            <a:r>
              <a:rPr lang="fr-FR" b="1" i="0" u="none" strike="noStrike" baseline="0"/>
              <a:t>(NDICI) – Europe dans le monde </a:t>
            </a:r>
            <a:r>
              <a:rPr lang="fr-FR"/>
              <a:t>2021-2027 </a:t>
            </a:r>
            <a:br>
              <a:rPr lang="fr-FR"/>
            </a:br>
            <a:r>
              <a:rPr lang="fr-FR"/>
              <a:t>ne comprend pas de ligne budgétaire dédiée aux AL</a:t>
            </a:r>
            <a:r>
              <a:rPr lang="fr-FR" b="0"/>
              <a:t>, </a:t>
            </a:r>
            <a:br>
              <a:rPr lang="fr-FR" b="0"/>
            </a:br>
            <a:br>
              <a:rPr lang="fr-FR" b="0"/>
            </a:br>
            <a:r>
              <a:rPr lang="fr-FR" b="0"/>
              <a:t>MAIS...</a:t>
            </a:r>
            <a:r>
              <a:rPr lang="en-US" b="0"/>
              <a:t>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1967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 bwMode="auto">
          <a:xfrm>
            <a:off x="107504" y="970806"/>
            <a:ext cx="468052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358775">
              <a:spcAft>
                <a:spcPts val="600"/>
              </a:spcAft>
            </a:pPr>
            <a:r>
              <a:rPr lang="fr-FR" sz="2800" b="1">
                <a:latin typeface="+mj-lt"/>
                <a:ea typeface="+mj-ea"/>
                <a:cs typeface="+mj-cs"/>
              </a:rPr>
              <a:t>Inégalités croissantes:</a:t>
            </a:r>
            <a:endParaRPr lang="fr-FR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 bwMode="auto">
          <a:xfrm>
            <a:off x="323528" y="2202124"/>
            <a:ext cx="3953089" cy="46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>
              <a:spcBef>
                <a:spcPct val="20000"/>
              </a:spcBef>
              <a:buClr>
                <a:schemeClr val="bg1"/>
              </a:buClr>
            </a:pPr>
            <a:endParaRPr lang="en-US" sz="1400" i="1" dirty="0">
              <a:latin typeface="+mn-lt"/>
              <a:ea typeface="+mn-ea"/>
              <a:cs typeface="+mn-cs"/>
            </a:endParaRPr>
          </a:p>
          <a:p>
            <a:pPr marR="0">
              <a:spcBef>
                <a:spcPct val="20000"/>
              </a:spcBef>
              <a:buClr>
                <a:schemeClr val="bg1"/>
              </a:buClr>
            </a:pPr>
            <a:r>
              <a:rPr lang="fr-FR" sz="2400" i="1" dirty="0">
                <a:latin typeface="+mn-lt"/>
                <a:ea typeface="+mn-ea"/>
                <a:cs typeface="+mn-cs"/>
              </a:rPr>
              <a:t>Si la mondialisation a entraîné une croissance économique et une innovation considérables dans de nombreux pays, l'un de ses principaux défauts est l'augmentation des disparités sociales et économiques.</a:t>
            </a:r>
            <a:endParaRPr lang="en-US" sz="1400" i="1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Disparity of wealth">
            <a:extLst>
              <a:ext uri="{FF2B5EF4-FFF2-40B4-BE49-F238E27FC236}">
                <a16:creationId xmlns:a16="http://schemas.microsoft.com/office/drawing/2014/main" id="{CB66C3D3-7923-2342-9A9C-06C28A29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4817186" cy="494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681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8D7E6E-478A-5B49-BCA7-CE3F0EB5C7BC}"/>
              </a:ext>
            </a:extLst>
          </p:cNvPr>
          <p:cNvSpPr/>
          <p:nvPr/>
        </p:nvSpPr>
        <p:spPr>
          <a:xfrm>
            <a:off x="467544" y="1916832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000">
                <a:latin typeface="+mj-lt"/>
                <a:ea typeface="+mj-ea"/>
                <a:cs typeface="+mj-cs"/>
              </a:rPr>
              <a:t>Elle encourage la CE à</a:t>
            </a:r>
          </a:p>
          <a:p>
            <a:pPr algn="ctr"/>
            <a:r>
              <a:rPr lang="fr-FR" sz="3000">
                <a:latin typeface="+mj-lt"/>
                <a:ea typeface="+mj-ea"/>
                <a:cs typeface="+mj-cs"/>
              </a:rPr>
              <a:t> </a:t>
            </a:r>
            <a:r>
              <a:rPr lang="fr-FR" sz="3000" b="1">
                <a:latin typeface="+mj-lt"/>
                <a:ea typeface="+mj-ea"/>
                <a:cs typeface="+mj-cs"/>
              </a:rPr>
              <a:t>intégrer les AL</a:t>
            </a:r>
          </a:p>
          <a:p>
            <a:pPr algn="ctr"/>
            <a:r>
              <a:rPr lang="fr-FR" sz="3000">
                <a:latin typeface="+mj-lt"/>
                <a:ea typeface="+mj-ea"/>
                <a:cs typeface="+mj-cs"/>
              </a:rPr>
              <a:t> dans les programmes géographiques </a:t>
            </a:r>
          </a:p>
          <a:p>
            <a:pPr algn="ctr"/>
            <a:r>
              <a:rPr lang="fr-FR" sz="3000">
                <a:latin typeface="+mj-lt"/>
                <a:ea typeface="+mj-ea"/>
                <a:cs typeface="+mj-cs"/>
              </a:rPr>
              <a:t>(nationaux et régionaux)</a:t>
            </a:r>
          </a:p>
          <a:p>
            <a:pPr algn="ctr"/>
            <a:r>
              <a:rPr lang="fr-FR" sz="3000">
                <a:latin typeface="+mj-lt"/>
                <a:ea typeface="+mj-ea"/>
                <a:cs typeface="+mj-cs"/>
              </a:rPr>
              <a:t>---------</a:t>
            </a:r>
          </a:p>
          <a:p>
            <a:pPr algn="ctr"/>
            <a:r>
              <a:rPr lang="fr-FR" sz="3000">
                <a:latin typeface="+mj-lt"/>
                <a:ea typeface="+mj-ea"/>
                <a:cs typeface="+mj-cs"/>
              </a:rPr>
              <a:t>Art.35 du règlement NDICI-Global Europe:</a:t>
            </a:r>
          </a:p>
          <a:p>
            <a:pPr algn="ctr"/>
            <a:r>
              <a:rPr lang="fr-FR" sz="3000">
                <a:latin typeface="+mj-lt"/>
                <a:ea typeface="+mj-ea"/>
                <a:cs typeface="+mj-cs"/>
              </a:rPr>
              <a:t> "</a:t>
            </a:r>
            <a:r>
              <a:rPr lang="fr-FR" sz="2000" b="1" i="1">
                <a:latin typeface="+mj-lt"/>
                <a:ea typeface="+mj-ea"/>
                <a:cs typeface="+mj-cs"/>
              </a:rPr>
              <a:t>Le soutien aux autorités locales dans le cadre des programmes géographiques devrait s'élever, à titre indicatif, à au moins 500 000 000 EUR".</a:t>
            </a:r>
            <a:endParaRPr lang="en-GB" sz="3000" dirty="0">
              <a:latin typeface="+mj-lt"/>
              <a:ea typeface="+mj-ea"/>
              <a:cs typeface="+mj-cs"/>
            </a:endParaRPr>
          </a:p>
          <a:p>
            <a:pPr algn="ctr"/>
            <a:endParaRPr lang="en-US" sz="3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7400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9B0D4D3-6193-8B47-A143-B30F16855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6788" y="260648"/>
            <a:ext cx="811042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352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6">
            <a:extLst>
              <a:ext uri="{FF2B5EF4-FFF2-40B4-BE49-F238E27FC236}">
                <a16:creationId xmlns:a16="http://schemas.microsoft.com/office/drawing/2014/main" id="{E4F1F829-F7AB-1542-BA64-899A0B89151C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251" y="770850"/>
            <a:ext cx="2870411" cy="3679568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2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91E27A-8567-9149-8947-79A9F0ACF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38" y="692696"/>
            <a:ext cx="2751211" cy="3755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30BD06-46D3-DD45-9B03-11430EDDD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690" y="2780928"/>
            <a:ext cx="2584620" cy="3679568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2"/>
            </a:contourClr>
          </a:sp3d>
        </p:spPr>
      </p:pic>
    </p:spTree>
    <p:extLst>
      <p:ext uri="{BB962C8B-B14F-4D97-AF65-F5344CB8AC3E}">
        <p14:creationId xmlns:p14="http://schemas.microsoft.com/office/powerpoint/2010/main" val="2097914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8B64EEE-F87B-4DE7-B5FC-3B9D5A4F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1724" y="1114756"/>
            <a:ext cx="8229600" cy="936625"/>
          </a:xfrm>
        </p:spPr>
        <p:txBody>
          <a:bodyPr/>
          <a:lstStyle/>
          <a:p>
            <a:r>
              <a:rPr lang="en-US" sz="2800"/>
              <a:t>Le but de ce séminaire est de :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 bwMode="auto">
          <a:xfrm>
            <a:off x="107504" y="1878246"/>
            <a:ext cx="8592340" cy="499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100" dirty="0"/>
              <a:t>: </a:t>
            </a:r>
            <a:endParaRPr lang="fr-FR" sz="1600" dirty="0"/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600"/>
              <a:t>Présenter le </a:t>
            </a:r>
            <a:r>
              <a:rPr lang="fr-FR" sz="2600" b="1"/>
              <a:t>concept et l'importance de l'ATDL </a:t>
            </a:r>
            <a:r>
              <a:rPr lang="fr-FR" sz="2600"/>
              <a:t>comme une méthode d’approche, ascendante, multi-acteurs, multi-sectorielle et axée sur le long terme, pour définir et prioriser les stratégies de développement sur un territoire donné.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FR" sz="2600"/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600"/>
              <a:t>Soutenir les DUEs des pays africains francophones à utiliser l'approche ATDL afin d'</a:t>
            </a:r>
            <a:r>
              <a:rPr lang="fr-FR" sz="2600" b="1"/>
              <a:t>intégrer les gouvernements locaux et le développement territorial dans la programmation bilatérale </a:t>
            </a:r>
            <a:r>
              <a:rPr lang="fr-FR" sz="2600"/>
              <a:t>pluriannuelle.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FR" sz="2600"/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600"/>
              <a:t>Présenter des </a:t>
            </a:r>
            <a:r>
              <a:rPr lang="fr-FR" sz="2600" b="1"/>
              <a:t>études de cas des DUEs </a:t>
            </a:r>
            <a:r>
              <a:rPr lang="fr-FR" sz="2600"/>
              <a:t>de la région et discuter des opportunités et des défis liés à l'établissement d'un dialogue structuré et à long terme avec les gouvernements supra-nationaux (municipalités, autorités provinciales, états fédérés, etc.) et leurs associations nationales.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FR" sz="2600"/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600"/>
              <a:t>Présenter les services et le type d’appui que les EUD peuvent recevoir de </a:t>
            </a:r>
            <a:r>
              <a:rPr lang="fr-FR" sz="2600" b="1"/>
              <a:t>l'unité G2 de la DG INTPA et sa Facilité ATDL</a:t>
            </a:r>
            <a:r>
              <a:rPr lang="fr-FR" sz="2600"/>
              <a:t> et des accords-cadres de partenariat (FPA) de l'UE avec les associations internationles d'AL.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2900"/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9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1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1100" dirty="0"/>
          </a:p>
        </p:txBody>
      </p:sp>
      <p:pic>
        <p:nvPicPr>
          <p:cNvPr id="2" name="Picture 2" descr="New Call for Proposals: Integration of Third-Country Nationals ...">
            <a:extLst>
              <a:ext uri="{FF2B5EF4-FFF2-40B4-BE49-F238E27FC236}">
                <a16:creationId xmlns:a16="http://schemas.microsoft.com/office/drawing/2014/main" id="{6655CABC-A0D5-8C45-CBD3-EEAA8B391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3987" y="-180867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6277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78B1C2-8704-4C49-86CD-93199A005617}"/>
              </a:ext>
            </a:extLst>
          </p:cNvPr>
          <p:cNvSpPr/>
          <p:nvPr/>
        </p:nvSpPr>
        <p:spPr>
          <a:xfrm>
            <a:off x="1475656" y="3284984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MERCI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8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ao paulo">
            <a:extLst>
              <a:ext uri="{FF2B5EF4-FFF2-40B4-BE49-F238E27FC236}">
                <a16:creationId xmlns:a16="http://schemas.microsoft.com/office/drawing/2014/main" id="{40F58A9E-4ABF-E249-BF5B-4D72C36A8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188204"/>
            <a:ext cx="9144000" cy="65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11B1C7B6-2EE5-EB43-8BF3-4C14CFFCF57F}"/>
              </a:ext>
            </a:extLst>
          </p:cNvPr>
          <p:cNvSpPr txBox="1"/>
          <p:nvPr/>
        </p:nvSpPr>
        <p:spPr>
          <a:xfrm>
            <a:off x="-57150" y="4052828"/>
            <a:ext cx="9258300" cy="42271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21000">
                <a:schemeClr val="accent6">
                  <a:lumMod val="95000"/>
                  <a:lumOff val="5000"/>
                  <a:alpha val="64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wrap="square" lIns="0" tIns="7144" rIns="0" bIns="0" rtlCol="0" anchor="ctr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URBANISATION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8BFDB7-DF20-DF4E-879B-9740640CD683}"/>
              </a:ext>
            </a:extLst>
          </p:cNvPr>
          <p:cNvSpPr/>
          <p:nvPr/>
        </p:nvSpPr>
        <p:spPr>
          <a:xfrm>
            <a:off x="0" y="4475540"/>
            <a:ext cx="9144000" cy="20512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Parallèlement à la mondialisation, le monde a connu ces dernières décennies un mouvement d'urbanisation sans précédent, qui a aggravé les disparités, qui s’expriment particulièrement au niveau territorial.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53020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395536" y="1844824"/>
            <a:ext cx="2715600" cy="485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Le résultat est un "monde globalisé" composé de territoires forts versus des territoires plus faibles.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Les politiques de décentralisation sont un moyen d'équilibrer les règles du jeu au niveau national.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27711" y="1124744"/>
            <a:ext cx="792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6"/>
                </a:solidFill>
              </a:rPr>
              <a:t>Disparités spatiales:</a:t>
            </a: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A2F737A9-6FD5-7D44-AEB0-1AF976826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3459" y="0"/>
            <a:ext cx="5447286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6450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560256" y="1340768"/>
            <a:ext cx="7925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6"/>
                </a:solidFill>
              </a:rPr>
              <a:t>Décentralisation</a:t>
            </a:r>
            <a:r>
              <a:rPr lang="en-US" sz="3200" b="1" dirty="0">
                <a:solidFill>
                  <a:schemeClr val="accent6"/>
                </a:solidFill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174227-A554-D327-A6DD-7F3E05516A54}"/>
              </a:ext>
            </a:extLst>
          </p:cNvPr>
          <p:cNvSpPr/>
          <p:nvPr/>
        </p:nvSpPr>
        <p:spPr>
          <a:xfrm>
            <a:off x="580627" y="1925543"/>
            <a:ext cx="792512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La décentralisation se produit lorsque les gouvernements centraux 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transfèrent des pouvoirs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 à des entités gouvernementales supranationales ou locales.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La tendance à la décentralisation a débuté dans les années 1950 pour tenter de résoudre des problématiques liées à l’émergence de régimes démocratiques, au pluralisme politique et à la préservation de l'unité de l'État-nation dans de nombreux pays en développement.</a:t>
            </a:r>
            <a:endParaRPr lang="en-A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1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560256" y="2132856"/>
            <a:ext cx="3435680" cy="3744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schemeClr val="accent6"/>
                </a:solidFill>
                <a:latin typeface="Arial" panose="020B0604020202020204" pitchFamily="34" charset="0"/>
              </a:rPr>
              <a:t>DECENTRALISATION POLITIQUE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Compétences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decentralisation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administrative)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Prise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décision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renforcement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l’autonomie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locale)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179512" y="1177835"/>
            <a:ext cx="792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</a:rPr>
              <a:t>Décentraliser</a:t>
            </a:r>
            <a:r>
              <a:rPr lang="en-US" sz="2400" b="1" dirty="0">
                <a:solidFill>
                  <a:schemeClr val="accent6"/>
                </a:solidFill>
              </a:rPr>
              <a:t> quoi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004A3-A549-AF48-8551-9B4AD84385A6}"/>
              </a:ext>
            </a:extLst>
          </p:cNvPr>
          <p:cNvSpPr txBox="1"/>
          <p:nvPr/>
        </p:nvSpPr>
        <p:spPr>
          <a:xfrm>
            <a:off x="0" y="5693186"/>
            <a:ext cx="914400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PRINCIPE DE SUBSIDIARITE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783788-EF59-BD4E-B011-0D7D7D197E03}"/>
              </a:ext>
            </a:extLst>
          </p:cNvPr>
          <p:cNvSpPr/>
          <p:nvPr/>
        </p:nvSpPr>
        <p:spPr>
          <a:xfrm>
            <a:off x="5148066" y="2120571"/>
            <a:ext cx="32403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schemeClr val="accent6"/>
                </a:solidFill>
                <a:latin typeface="Arial" panose="020B0604020202020204" pitchFamily="34" charset="0"/>
              </a:rPr>
              <a:t>DECENTRALISATION FISCALE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Dépenses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(redistribution des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ressources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nationales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Taxation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capacité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renforcée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pour la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collecte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de taxes)</a:t>
            </a:r>
          </a:p>
        </p:txBody>
      </p:sp>
    </p:spTree>
    <p:extLst>
      <p:ext uri="{BB962C8B-B14F-4D97-AF65-F5344CB8AC3E}">
        <p14:creationId xmlns:p14="http://schemas.microsoft.com/office/powerpoint/2010/main" val="282158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197389" y="2276872"/>
            <a:ext cx="3600400" cy="445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Les efforts de décentralisation visant à répondre aux disparités territoriales n'ont pas toujours été couronnés de succès.  Parmi les résultats décevants, on peut citer: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- Les approches mono-sectorielles, déconnectées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- Les visions à court terme, subordonnées aux mandats politiques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161635" y="1301859"/>
            <a:ext cx="8602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</a:rPr>
              <a:t>Mais</a:t>
            </a:r>
            <a:r>
              <a:rPr lang="en-US" sz="2400" b="1" dirty="0">
                <a:solidFill>
                  <a:schemeClr val="accent6"/>
                </a:solidFill>
              </a:rPr>
              <a:t> la </a:t>
            </a:r>
            <a:r>
              <a:rPr lang="en-US" sz="2400" b="1" dirty="0" err="1">
                <a:solidFill>
                  <a:schemeClr val="accent6"/>
                </a:solidFill>
              </a:rPr>
              <a:t>décentralisation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fr-FR" sz="2400" b="1" dirty="0">
                <a:solidFill>
                  <a:schemeClr val="accent6"/>
                </a:solidFill>
              </a:rPr>
              <a:t>a eu des résultats insuffisants :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4A3D0F-52EC-F34A-A64B-CAB75C8F7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789" y="2276872"/>
            <a:ext cx="52832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1122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1927</Words>
  <Application>Microsoft Office PowerPoint</Application>
  <PresentationFormat>Affichage à l'écran (4:3)</PresentationFormat>
  <Paragraphs>267</Paragraphs>
  <Slides>44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5" baseType="lpstr">
      <vt:lpstr>Arial</vt:lpstr>
      <vt:lpstr>Calibri</vt:lpstr>
      <vt:lpstr>Cambria Math</vt:lpstr>
      <vt:lpstr>Century Schoolbook</vt:lpstr>
      <vt:lpstr>ECSquareSansPro</vt:lpstr>
      <vt:lpstr>Helvetica</vt:lpstr>
      <vt:lpstr>Helvetica Light</vt:lpstr>
      <vt:lpstr>Times New Roman</vt:lpstr>
      <vt:lpstr>Verdana</vt:lpstr>
      <vt:lpstr>Wingdings</vt:lpstr>
      <vt:lpstr>blank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nouvel instrument de voisinage, de coopération au développement et de coopération internationale  (NDICI) – Europe dans le monde 2021-2027  ne comprend pas de ligne budgétaire dédiée aux AL,   MAIS... </vt:lpstr>
      <vt:lpstr>Présentation PowerPoint</vt:lpstr>
      <vt:lpstr>Présentation PowerPoint</vt:lpstr>
      <vt:lpstr>Présentation PowerPoint</vt:lpstr>
      <vt:lpstr>Le but de ce séminaire est de :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Eugene Zapata</dc:creator>
  <cp:lastModifiedBy>virginie wyart</cp:lastModifiedBy>
  <cp:revision>54</cp:revision>
  <dcterms:created xsi:type="dcterms:W3CDTF">2020-07-01T16:45:12Z</dcterms:created>
  <dcterms:modified xsi:type="dcterms:W3CDTF">2022-11-18T11:14:51Z</dcterms:modified>
</cp:coreProperties>
</file>