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367" r:id="rId2"/>
    <p:sldId id="909" r:id="rId3"/>
    <p:sldId id="910" r:id="rId4"/>
    <p:sldId id="911" r:id="rId5"/>
    <p:sldId id="912" r:id="rId6"/>
    <p:sldId id="913" r:id="rId7"/>
    <p:sldId id="915" r:id="rId8"/>
    <p:sldId id="914" r:id="rId9"/>
  </p:sldIdLst>
  <p:sldSz cx="9144000" cy="6858000" type="screen4x3"/>
  <p:notesSz cx="6797675" cy="99266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rgbClr val="0F5494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RODRIGUEZ BILBAO Jorge (DEVCO)" initials="RBJ(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24"/>
    <a:srgbClr val="2D5EC1"/>
    <a:srgbClr val="0F5494"/>
    <a:srgbClr val="3166CF"/>
    <a:srgbClr val="3E6FD2"/>
    <a:srgbClr val="BDDEFF"/>
    <a:srgbClr val="99CCFF"/>
    <a:srgbClr val="8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01"/>
    <p:restoredTop sz="94709"/>
  </p:normalViewPr>
  <p:slideViewPr>
    <p:cSldViewPr>
      <p:cViewPr>
        <p:scale>
          <a:sx n="80" d="100"/>
          <a:sy n="80" d="100"/>
        </p:scale>
        <p:origin x="976" y="-2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78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238114B0-41C2-4041-9572-2B9A9A5A0CD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510901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4113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68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368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368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7F9695FB-D908-4160-AE67-B85245447BF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216586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81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dirty="0">
              <a:ea typeface="MS PGothic" charset="0"/>
              <a:cs typeface="MS PGothic" charset="0"/>
            </a:endParaRP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1pPr>
            <a:lvl2pPr marL="742866" indent="-285718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2pPr>
            <a:lvl3pPr marL="1142872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3pPr>
            <a:lvl4pPr marL="1600020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4pPr>
            <a:lvl5pPr marL="2057168" indent="-228574" eaLnBrk="0" hangingPunct="0"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5pPr>
            <a:lvl6pPr marL="2514318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6pPr>
            <a:lvl7pPr marL="2971466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7pPr>
            <a:lvl8pPr marL="342861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8pPr>
            <a:lvl9pPr marL="3885764" indent="-228574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rgbClr val="0F5494"/>
                </a:solidFill>
                <a:latin typeface="Verdana" charset="0"/>
                <a:ea typeface="MS PGothic" charset="0"/>
                <a:cs typeface="MS PGothic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0450B20-B29B-984D-8937-3FC7C1B1B70C}" type="slidenum"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MS PGothic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MS PGothic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80527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981075"/>
            <a:ext cx="9180513" cy="5876925"/>
          </a:xfrm>
          <a:prstGeom prst="rect">
            <a:avLst/>
          </a:prstGeom>
          <a:solidFill>
            <a:srgbClr val="0F5494"/>
          </a:solidFill>
          <a:ln w="25400" algn="ctr">
            <a:solidFill>
              <a:srgbClr val="0F5494"/>
            </a:solidFill>
            <a:miter lim="800000"/>
            <a:headEnd/>
            <a:tailEnd/>
          </a:ln>
          <a:effectLst>
            <a:outerShdw dist="23000" dir="5400000" rotWithShape="0">
              <a:srgbClr val="000000">
                <a:alpha val="34999"/>
              </a:srgbClr>
            </a:outerShdw>
          </a:effectLst>
        </p:spPr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schemeClr val="lt1"/>
              </a:solidFill>
              <a:latin typeface="+mn-lt"/>
            </a:endParaRPr>
          </a:p>
        </p:txBody>
      </p:sp>
      <p:pic>
        <p:nvPicPr>
          <p:cNvPr id="3086" name="Picture 6" descr="LOGO CE-EN-quadri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6" name="Rectangle 4"/>
          <p:cNvSpPr>
            <a:spLocks noGrp="1" noChangeArrowheads="1"/>
          </p:cNvSpPr>
          <p:nvPr>
            <p:ph type="ctrTitle"/>
          </p:nvPr>
        </p:nvSpPr>
        <p:spPr>
          <a:xfrm>
            <a:off x="3995738" y="2565400"/>
            <a:ext cx="5040312" cy="790575"/>
          </a:xfrm>
        </p:spPr>
        <p:txBody>
          <a:bodyPr/>
          <a:lstStyle>
            <a:lvl1pPr marL="3175">
              <a:defRPr sz="7600">
                <a:solidFill>
                  <a:srgbClr val="FFD624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  <a:endParaRPr lang="en-GB" altLang="en-US" noProof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188" y="3716338"/>
            <a:ext cx="8532812" cy="1728787"/>
          </a:xfrm>
        </p:spPr>
        <p:txBody>
          <a:bodyPr/>
          <a:lstStyle>
            <a:lvl1pPr marL="0" indent="0">
              <a:buFontTx/>
              <a:buNone/>
              <a:defRPr sz="3000" b="1" i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  <a:endParaRPr lang="en-GB" altLang="en-US" noProof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sz="1200" b="1"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endParaRPr lang="en-GB" altLang="en-US"/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</a:lstStyle>
          <a:p>
            <a:fld id="{6A141FA3-1B77-4EDE-B230-E919C600B683}" type="slidenum">
              <a:rPr lang="en-GB" altLang="en-US"/>
              <a:pPr/>
              <a:t>‹N°›</a:t>
            </a:fld>
            <a:endParaRPr lang="en-GB" alt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4267200" y="6659563"/>
            <a:ext cx="611188" cy="215900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334B9A-3F2F-4DB3-9330-A2B68B9D3EEF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121402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5113" y="1339850"/>
            <a:ext cx="2071687" cy="46815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95288" y="1339850"/>
            <a:ext cx="6067425" cy="46815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32E535-0D9E-44A9-92E6-071940868D4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341186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9732B6-9473-4A6E-8279-835F0110B549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222019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4C9BF0-DD5A-41A8-A693-6DCB2E22C0B8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67325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492375"/>
            <a:ext cx="4038600" cy="352901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AD24D1-6082-46A9-9164-B3458B4B22E1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21968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DC4E9-B2D2-4CA3-8B91-1DEB4ACFDA0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8949488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149431-66B6-4E61-A837-54177C86D1F3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879318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0AF8C7-62B3-4745-A19C-C8841CCBD9C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02792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5C4D0F-52B2-4058-A1CC-B854D9BFFAF5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69965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9C57E4-EA20-4377-89DB-5C0C6A4F79E6}" type="slidenum">
              <a:rPr lang="en-GB" altLang="en-US"/>
              <a:pPr/>
              <a:t>‹N°›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265520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95288" y="1339850"/>
            <a:ext cx="8229600" cy="936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Title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492375"/>
            <a:ext cx="8229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BE" altLang="en-US"/>
              <a:t>Second level</a:t>
            </a:r>
            <a:endParaRPr lang="en-GB" altLang="en-US"/>
          </a:p>
          <a:p>
            <a:pPr lvl="1"/>
            <a:r>
              <a:rPr lang="en-GB" altLang="en-US"/>
              <a:t>Third level</a:t>
            </a:r>
          </a:p>
          <a:p>
            <a:pPr lvl="2"/>
            <a:r>
              <a:rPr lang="en-GB" altLang="en-US"/>
              <a:t>- Fourth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endParaRPr lang="en-GB" alt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fld id="{6369C9B6-13D8-4661-B895-9C9656DECCF5}" type="slidenum">
              <a:rPr lang="en-GB" altLang="en-US"/>
              <a:pPr/>
              <a:t>‹N°›</a:t>
            </a:fld>
            <a:endParaRPr lang="en-GB" altLang="en-US"/>
          </a:p>
        </p:txBody>
      </p:sp>
      <p:sp>
        <p:nvSpPr>
          <p:cNvPr id="15" name="Rectangle 14"/>
          <p:cNvSpPr/>
          <p:nvPr/>
        </p:nvSpPr>
        <p:spPr>
          <a:xfrm>
            <a:off x="0" y="0"/>
            <a:ext cx="9144000" cy="957263"/>
          </a:xfrm>
          <a:prstGeom prst="rect">
            <a:avLst/>
          </a:prstGeom>
          <a:solidFill>
            <a:srgbClr val="0F5494"/>
          </a:solidFill>
          <a:ln>
            <a:solidFill>
              <a:srgbClr val="0F549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sp>
        <p:nvSpPr>
          <p:cNvPr id="7" name="Rectangle 6"/>
          <p:cNvSpPr/>
          <p:nvPr/>
        </p:nvSpPr>
        <p:spPr>
          <a:xfrm>
            <a:off x="4262438" y="6659563"/>
            <a:ext cx="611187" cy="198437"/>
          </a:xfrm>
          <a:prstGeom prst="rect">
            <a:avLst/>
          </a:prstGeom>
          <a:solidFill>
            <a:srgbClr val="133176"/>
          </a:solidFill>
          <a:ln>
            <a:solidFill>
              <a:srgbClr val="13317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800"/>
          </a:p>
        </p:txBody>
      </p:sp>
      <p:pic>
        <p:nvPicPr>
          <p:cNvPr id="1041" name="Picture 17" descr="LOGO CE_Vertical_EN_NEG_quadri_HR"/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7638" y="258763"/>
            <a:ext cx="1436687" cy="10048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+mj-lt"/>
          <a:ea typeface="+mj-ea"/>
          <a:cs typeface="+mj-cs"/>
        </a:defRPr>
      </a:lvl1pPr>
      <a:lvl2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2pPr>
      <a:lvl3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3pPr>
      <a:lvl4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4pPr>
      <a:lvl5pPr marL="3587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5pPr>
      <a:lvl6pPr marL="8159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6pPr>
      <a:lvl7pPr marL="12731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7pPr>
      <a:lvl8pPr marL="17303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8pPr>
      <a:lvl9pPr marL="2187575"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F5494"/>
          </a:solidFill>
          <a:latin typeface="Verdana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bg1"/>
        </a:buClr>
        <a:buChar char="•"/>
        <a:defRPr sz="2400" i="1">
          <a:solidFill>
            <a:srgbClr val="0F5494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09FBA"/>
        </a:buClr>
        <a:buChar char="•"/>
        <a:defRPr sz="2000" b="1">
          <a:solidFill>
            <a:srgbClr val="0F5494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defRPr sz="1400">
          <a:solidFill>
            <a:srgbClr val="0F5494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539552" y="2121336"/>
            <a:ext cx="7704856" cy="2039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FF00"/>
                </a:solidFill>
              </a:rPr>
              <a:t>Comment </a:t>
            </a:r>
            <a:r>
              <a:rPr lang="en-US" sz="2400" b="1" dirty="0" err="1">
                <a:solidFill>
                  <a:srgbClr val="FFFF00"/>
                </a:solidFill>
              </a:rPr>
              <a:t>définir</a:t>
            </a:r>
            <a:r>
              <a:rPr lang="en-US" sz="2400" b="1">
                <a:solidFill>
                  <a:srgbClr val="FFFF00"/>
                </a:solidFill>
              </a:rPr>
              <a:t> un </a:t>
            </a:r>
            <a:r>
              <a:rPr lang="en-US" sz="2400" b="1" dirty="0" err="1">
                <a:solidFill>
                  <a:srgbClr val="FFFF00"/>
                </a:solidFill>
              </a:rPr>
              <a:t>territoire</a:t>
            </a:r>
            <a:r>
              <a:rPr lang="en-US" sz="2400" b="1" dirty="0">
                <a:solidFill>
                  <a:srgbClr val="FFFF00"/>
                </a:solidFill>
              </a:rPr>
              <a:t>?</a:t>
            </a:r>
          </a:p>
          <a:p>
            <a:endParaRPr lang="en-US" sz="2400" b="1" dirty="0">
              <a:solidFill>
                <a:srgbClr val="FFFF00"/>
              </a:solidFill>
            </a:endParaRPr>
          </a:p>
          <a:p>
            <a:r>
              <a:rPr lang="en-US" sz="2400" i="1" dirty="0">
                <a:solidFill>
                  <a:srgbClr val="FFFF00"/>
                </a:solidFill>
              </a:rPr>
              <a:t>Exercise </a:t>
            </a:r>
            <a:r>
              <a:rPr lang="en-US" sz="2400" i="1" dirty="0" err="1">
                <a:solidFill>
                  <a:srgbClr val="FFFF00"/>
                </a:solidFill>
              </a:rPr>
              <a:t>participatif</a:t>
            </a:r>
            <a:endParaRPr lang="en-US" sz="2400" i="1" dirty="0">
              <a:solidFill>
                <a:srgbClr val="FFFF00"/>
              </a:solidFill>
            </a:endParaRPr>
          </a:p>
          <a:p>
            <a:br>
              <a:rPr lang="en-GB" dirty="0">
                <a:latin typeface="Calibri"/>
                <a:ea typeface="MS PGothic" charset="0"/>
                <a:cs typeface="Calibri"/>
              </a:rPr>
            </a:br>
            <a:br>
              <a:rPr lang="en-GB" sz="1050" dirty="0">
                <a:latin typeface="Calibri"/>
                <a:ea typeface="MS PGothic" charset="0"/>
                <a:cs typeface="Calibri"/>
              </a:rPr>
            </a:br>
            <a:r>
              <a:rPr lang="fr-BE" sz="16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Eugène ZAPATA-GARESCHÉ</a:t>
            </a:r>
            <a:br>
              <a:rPr lang="fr-BE" sz="1600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</a:br>
            <a:r>
              <a:rPr lang="en-GB" sz="1600" i="1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Chef </a:t>
            </a:r>
            <a:r>
              <a:rPr lang="en-GB" sz="1600" i="1" dirty="0" err="1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d’équipe</a:t>
            </a:r>
            <a:r>
              <a:rPr lang="en-GB" sz="1600" i="1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, </a:t>
            </a:r>
            <a:r>
              <a:rPr lang="en-GB" sz="1600" i="1" dirty="0" err="1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Facilité</a:t>
            </a:r>
            <a:r>
              <a:rPr lang="en-GB" sz="1600" i="1" dirty="0">
                <a:solidFill>
                  <a:schemeClr val="bg1"/>
                </a:solidFill>
                <a:latin typeface="Calibri"/>
                <a:ea typeface="MS PGothic" charset="0"/>
                <a:cs typeface="Calibri"/>
              </a:rPr>
              <a:t> ATDL and Helpdesk, INTPA G2</a:t>
            </a:r>
            <a:endParaRPr lang="fr-FR" i="1" dirty="0">
              <a:solidFill>
                <a:schemeClr val="bg1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7AD2152-CCA3-0329-C944-4ABF1813C26B}"/>
              </a:ext>
            </a:extLst>
          </p:cNvPr>
          <p:cNvSpPr/>
          <p:nvPr/>
        </p:nvSpPr>
        <p:spPr>
          <a:xfrm>
            <a:off x="539552" y="1268760"/>
            <a:ext cx="8064896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Session </a:t>
            </a:r>
            <a:r>
              <a:rPr lang="en-GB" sz="1400" dirty="0">
                <a:solidFill>
                  <a:schemeClr val="bg1"/>
                </a:solidFill>
                <a:latin typeface="+mj-lt"/>
                <a:ea typeface="MS PGothic" charset="0"/>
                <a:cs typeface="Calibri"/>
              </a:rPr>
              <a:t>5</a:t>
            </a:r>
            <a:r>
              <a:rPr kumimoji="0" lang="en-GB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MS PGothic" charset="0"/>
                <a:cs typeface="Calibri"/>
              </a:rPr>
              <a:t>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8528BD6-135E-50C9-C243-0079959B006E}"/>
              </a:ext>
            </a:extLst>
          </p:cNvPr>
          <p:cNvSpPr txBox="1"/>
          <p:nvPr/>
        </p:nvSpPr>
        <p:spPr>
          <a:xfrm>
            <a:off x="4036274" y="4869160"/>
            <a:ext cx="456817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Aft>
                <a:spcPts val="0"/>
              </a:spcAft>
              <a:defRPr/>
            </a:pPr>
            <a:r>
              <a:rPr lang="en-US" b="1" dirty="0">
                <a:solidFill>
                  <a:srgbClr val="FFFF00"/>
                </a:solidFill>
                <a:latin typeface="Arial" panose="020B060402020202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SEMINAIRE REGIONAL POUR L’AFRIQUE FRANCOPHONE</a:t>
            </a:r>
            <a:endParaRPr lang="fr-BE" b="1" dirty="0">
              <a:solidFill>
                <a:srgbClr val="FFFF00"/>
              </a:solidFill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Approche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Territorial du </a:t>
            </a:r>
            <a:r>
              <a:rPr lang="en-GB" dirty="0" err="1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Développement</a:t>
            </a:r>
            <a:r>
              <a:rPr lang="en-GB" dirty="0">
                <a:solidFill>
                  <a:srgbClr val="FFFF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Local (ATDL)</a:t>
            </a:r>
            <a:endParaRPr lang="fr-BE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endParaRPr lang="en-GB" sz="1000" dirty="0">
              <a:solidFill>
                <a:srgbClr val="FFFF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lvl="0" algn="r">
              <a:spcAft>
                <a:spcPts val="0"/>
              </a:spcAft>
              <a:defRPr/>
            </a:pP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ABIDJAN,  COTE D’IVOIRE, 22-24 NOVEMBRE 2022</a:t>
            </a:r>
            <a:endParaRPr lang="en-GB" sz="1000" strike="sngStrike" dirty="0">
              <a:solidFill>
                <a:srgbClr val="FF0000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048E298-B0F4-43FA-A6CB-2786A99BC390}"/>
              </a:ext>
            </a:extLst>
          </p:cNvPr>
          <p:cNvSpPr/>
          <p:nvPr/>
        </p:nvSpPr>
        <p:spPr>
          <a:xfrm>
            <a:off x="-36512" y="5877272"/>
            <a:ext cx="925252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Organisé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par la Commission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européenne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DG INTPA, </a:t>
            </a:r>
            <a:r>
              <a:rPr lang="en-GB" sz="1000" dirty="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Unité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G2 –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Autorités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 Locales, Société Civile et </a:t>
            </a: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Times New Roman" panose="02020603050405020304" pitchFamily="18" charset="0"/>
              </a:rPr>
              <a:t>Fondations</a:t>
            </a:r>
            <a:endParaRPr kumimoji="0" lang="fr-BE" sz="10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64447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9D3A39FA-E2AE-4861-A0D9-4296CAEE9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1484784"/>
            <a:ext cx="8229600" cy="936625"/>
          </a:xfrm>
        </p:spPr>
        <p:txBody>
          <a:bodyPr/>
          <a:lstStyle/>
          <a:p>
            <a:r>
              <a:rPr lang="en-US" sz="3200" dirty="0"/>
              <a:t>Signification du « </a:t>
            </a:r>
            <a:r>
              <a:rPr lang="en-US" sz="3200" dirty="0" err="1"/>
              <a:t>Territoire</a:t>
            </a:r>
            <a:r>
              <a:rPr lang="en-US" sz="3200" dirty="0"/>
              <a:t> » </a:t>
            </a:r>
            <a:r>
              <a:rPr lang="en-US" sz="3200" dirty="0" err="1"/>
              <a:t>selon</a:t>
            </a:r>
            <a:r>
              <a:rPr lang="en-US" sz="3200" dirty="0"/>
              <a:t> </a:t>
            </a:r>
            <a:r>
              <a:rPr lang="en-US" sz="3200" dirty="0" err="1"/>
              <a:t>l’ATDL</a:t>
            </a:r>
            <a:r>
              <a:rPr lang="en-US" sz="3200" dirty="0"/>
              <a:t> </a:t>
            </a:r>
            <a:br>
              <a:rPr lang="en-US" sz="3200" dirty="0"/>
            </a:b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 bwMode="auto">
          <a:xfrm>
            <a:off x="457200" y="2492375"/>
            <a:ext cx="4038600" cy="3529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>
              <a:spcBef>
                <a:spcPct val="20000"/>
              </a:spcBef>
            </a:pPr>
            <a:endParaRPr lang="en-US" sz="2600" dirty="0"/>
          </a:p>
          <a:p>
            <a:pPr>
              <a:spcBef>
                <a:spcPct val="20000"/>
              </a:spcBef>
            </a:pPr>
            <a:r>
              <a:rPr lang="en-US" sz="2600" dirty="0"/>
              <a:t>Dans </a:t>
            </a:r>
            <a:r>
              <a:rPr lang="en-US" sz="2600" dirty="0" err="1"/>
              <a:t>cette</a:t>
            </a:r>
            <a:r>
              <a:rPr lang="en-US" sz="2600" dirty="0"/>
              <a:t> </a:t>
            </a:r>
            <a:r>
              <a:rPr lang="en-US" sz="2600" dirty="0" err="1"/>
              <a:t>approche</a:t>
            </a:r>
            <a:r>
              <a:rPr lang="en-US" sz="2600" dirty="0"/>
              <a:t>, un « </a:t>
            </a:r>
            <a:r>
              <a:rPr lang="en-US" sz="2600" dirty="0" err="1"/>
              <a:t>territoire</a:t>
            </a:r>
            <a:r>
              <a:rPr lang="en-US" sz="2600" dirty="0"/>
              <a:t> » </a:t>
            </a:r>
            <a:r>
              <a:rPr lang="en-US" sz="2600" dirty="0" err="1"/>
              <a:t>n’est</a:t>
            </a:r>
            <a:r>
              <a:rPr lang="en-US" sz="2600" dirty="0"/>
              <a:t> pas </a:t>
            </a:r>
            <a:r>
              <a:rPr lang="en-US" sz="2600" dirty="0" err="1"/>
              <a:t>défini</a:t>
            </a:r>
            <a:r>
              <a:rPr lang="en-US" sz="2600" dirty="0"/>
              <a:t> par </a:t>
            </a:r>
            <a:r>
              <a:rPr lang="en-US" sz="2600" dirty="0" err="1"/>
              <a:t>ses</a:t>
            </a:r>
            <a:r>
              <a:rPr lang="en-US" sz="2600" dirty="0"/>
              <a:t> </a:t>
            </a:r>
            <a:r>
              <a:rPr lang="en-US" sz="2600" dirty="0" err="1"/>
              <a:t>frontières</a:t>
            </a:r>
            <a:r>
              <a:rPr lang="en-US" sz="2600" dirty="0"/>
              <a:t> </a:t>
            </a:r>
            <a:r>
              <a:rPr lang="en-US" sz="2600" dirty="0" err="1"/>
              <a:t>légales</a:t>
            </a:r>
            <a:r>
              <a:rPr lang="en-US" sz="2600" dirty="0"/>
              <a:t> </a:t>
            </a:r>
            <a:r>
              <a:rPr lang="en-US" sz="2600" dirty="0" err="1"/>
              <a:t>ou</a:t>
            </a:r>
            <a:r>
              <a:rPr lang="en-US" sz="2600" dirty="0"/>
              <a:t> </a:t>
            </a:r>
            <a:r>
              <a:rPr lang="en-US" sz="2600" dirty="0" err="1"/>
              <a:t>administratives</a:t>
            </a:r>
            <a:endParaRPr lang="en-US" sz="2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B6D8E6B-0740-7E42-9D0B-C7AF55FE55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82075" y="2122884"/>
            <a:ext cx="4626429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30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910D7BE-A9F3-CD45-AC72-A3136134A8A1}"/>
              </a:ext>
            </a:extLst>
          </p:cNvPr>
          <p:cNvSpPr/>
          <p:nvPr/>
        </p:nvSpPr>
        <p:spPr bwMode="auto">
          <a:xfrm>
            <a:off x="179512" y="1484784"/>
            <a:ext cx="3600400" cy="47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20000"/>
              </a:spcBef>
            </a:pPr>
            <a:endParaRPr lang="en-US" sz="22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200" dirty="0"/>
              <a:t>Plus </a:t>
            </a:r>
            <a:r>
              <a:rPr lang="en-US" sz="2200" dirty="0" err="1"/>
              <a:t>qu’une</a:t>
            </a:r>
            <a:r>
              <a:rPr lang="en-US" sz="2200" dirty="0"/>
              <a:t> « zone sous la </a:t>
            </a:r>
            <a:r>
              <a:rPr lang="en-US" sz="2200" dirty="0" err="1"/>
              <a:t>juridiction</a:t>
            </a:r>
            <a:r>
              <a:rPr lang="en-US" sz="2200" dirty="0"/>
              <a:t> </a:t>
            </a:r>
            <a:r>
              <a:rPr lang="en-US" sz="2200" dirty="0" err="1"/>
              <a:t>d’une</a:t>
            </a:r>
            <a:r>
              <a:rPr lang="en-US" sz="2200" dirty="0"/>
              <a:t> </a:t>
            </a:r>
            <a:r>
              <a:rPr lang="en-US" sz="2200" dirty="0" err="1"/>
              <a:t>certaine</a:t>
            </a:r>
            <a:r>
              <a:rPr lang="en-US" sz="2200" dirty="0"/>
              <a:t> </a:t>
            </a:r>
            <a:r>
              <a:rPr lang="en-US" sz="2200" dirty="0" err="1"/>
              <a:t>authorité</a:t>
            </a:r>
            <a:r>
              <a:rPr lang="en-US" sz="2200" dirty="0"/>
              <a:t> », un </a:t>
            </a:r>
            <a:r>
              <a:rPr lang="en-US" sz="2200" dirty="0" err="1"/>
              <a:t>territoire</a:t>
            </a:r>
            <a:r>
              <a:rPr lang="en-US" sz="2200" dirty="0"/>
              <a:t> est..</a:t>
            </a:r>
            <a:br>
              <a:rPr lang="en-US" sz="2200" dirty="0"/>
            </a:br>
            <a:endParaRPr lang="en-US" sz="2200" dirty="0"/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2200" b="1" dirty="0"/>
              <a:t>Un </a:t>
            </a:r>
            <a:r>
              <a:rPr lang="en-US" sz="2200" b="1" dirty="0" err="1"/>
              <a:t>espace</a:t>
            </a:r>
            <a:r>
              <a:rPr lang="en-US" sz="2200" b="1" dirty="0"/>
              <a:t> </a:t>
            </a:r>
            <a:r>
              <a:rPr lang="en-US" sz="2200" b="1" dirty="0" err="1"/>
              <a:t>fonctionnel</a:t>
            </a:r>
            <a:r>
              <a:rPr lang="en-US" sz="2200" b="1" dirty="0"/>
              <a:t> </a:t>
            </a:r>
            <a:r>
              <a:rPr lang="en-US" sz="2200" b="1" dirty="0" err="1"/>
              <a:t>où</a:t>
            </a:r>
            <a:r>
              <a:rPr lang="en-US" sz="2200" b="1" dirty="0"/>
              <a:t> </a:t>
            </a:r>
            <a:r>
              <a:rPr lang="en-US" sz="2200" b="1" dirty="0" err="1"/>
              <a:t>différent</a:t>
            </a:r>
            <a:r>
              <a:rPr lang="en-US" sz="2200" b="1" dirty="0"/>
              <a:t> </a:t>
            </a:r>
            <a:r>
              <a:rPr lang="en-US" sz="2200" b="1" dirty="0" err="1"/>
              <a:t>acteurs</a:t>
            </a:r>
            <a:r>
              <a:rPr lang="en-US" sz="2200" b="1" dirty="0"/>
              <a:t> coexistent,  </a:t>
            </a:r>
            <a:r>
              <a:rPr lang="en-US" sz="2200" b="1" dirty="0" err="1"/>
              <a:t>partagent</a:t>
            </a:r>
            <a:r>
              <a:rPr lang="en-US" sz="2200" b="1" dirty="0"/>
              <a:t> des </a:t>
            </a:r>
            <a:r>
              <a:rPr lang="en-US" sz="2200" b="1" dirty="0" err="1"/>
              <a:t>défis</a:t>
            </a:r>
            <a:r>
              <a:rPr lang="en-US" sz="2200" b="1" dirty="0"/>
              <a:t> </a:t>
            </a:r>
            <a:r>
              <a:rPr lang="en-US" sz="2200" b="1" dirty="0" err="1"/>
              <a:t>similaires</a:t>
            </a:r>
            <a:r>
              <a:rPr lang="en-US" sz="2200" b="1" dirty="0"/>
              <a:t>, et </a:t>
            </a:r>
            <a:r>
              <a:rPr lang="en-US" sz="2200" b="1" dirty="0" err="1"/>
              <a:t>interagissent</a:t>
            </a:r>
            <a:r>
              <a:rPr lang="en-US" sz="2200" b="1" dirty="0"/>
              <a:t> </a:t>
            </a:r>
            <a:r>
              <a:rPr lang="en-US" sz="2200" b="1" dirty="0" err="1"/>
              <a:t>en</a:t>
            </a:r>
            <a:r>
              <a:rPr lang="en-US" sz="2200" b="1" dirty="0"/>
              <a:t> </a:t>
            </a:r>
            <a:r>
              <a:rPr lang="en-US" sz="2200" b="1" dirty="0" err="1"/>
              <a:t>s’efforçant</a:t>
            </a:r>
            <a:r>
              <a:rPr lang="en-US" sz="2200" b="1" dirty="0"/>
              <a:t> </a:t>
            </a:r>
            <a:r>
              <a:rPr lang="en-US" sz="2200" b="1" dirty="0" err="1"/>
              <a:t>d’atteindre</a:t>
            </a:r>
            <a:r>
              <a:rPr lang="en-US" sz="2200" b="1" dirty="0"/>
              <a:t> un </a:t>
            </a:r>
            <a:r>
              <a:rPr lang="en-US" sz="2200" b="1" dirty="0" err="1"/>
              <a:t>objectif</a:t>
            </a:r>
            <a:r>
              <a:rPr lang="en-US" sz="2200" b="1" dirty="0"/>
              <a:t> </a:t>
            </a:r>
            <a:r>
              <a:rPr lang="en-US" sz="2200" b="1" dirty="0" err="1"/>
              <a:t>commun</a:t>
            </a:r>
            <a:r>
              <a:rPr lang="en-US" sz="2200" b="1" dirty="0"/>
              <a:t>. 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E3A1216-5F6A-F045-BB22-D0518529F2A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51920" y="1844824"/>
            <a:ext cx="5163563" cy="407921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439226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F1987-0151-2643-B23F-A8547556EE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-354932" y="1628800"/>
            <a:ext cx="4216426" cy="4968552"/>
          </a:xfrm>
        </p:spPr>
        <p:txBody>
          <a:bodyPr/>
          <a:lstStyle/>
          <a:p>
            <a:r>
              <a:rPr lang="en-US" sz="2200" i="0" dirty="0" err="1">
                <a:solidFill>
                  <a:schemeClr val="accent2"/>
                </a:solidFill>
              </a:rPr>
              <a:t>L’étendue</a:t>
            </a:r>
            <a:r>
              <a:rPr lang="en-US" sz="2200" i="0" dirty="0">
                <a:solidFill>
                  <a:schemeClr val="accent2"/>
                </a:solidFill>
              </a:rPr>
              <a:t> </a:t>
            </a:r>
            <a:r>
              <a:rPr lang="en-US" sz="2200" i="0" dirty="0" err="1">
                <a:solidFill>
                  <a:schemeClr val="accent2"/>
                </a:solidFill>
              </a:rPr>
              <a:t>territoriale</a:t>
            </a:r>
            <a:r>
              <a:rPr lang="en-US" sz="2200" i="0" dirty="0">
                <a:solidFill>
                  <a:schemeClr val="accent2"/>
                </a:solidFill>
              </a:rPr>
              <a:t> ne se </a:t>
            </a:r>
            <a:r>
              <a:rPr lang="en-US" sz="2200" i="0" dirty="0" err="1">
                <a:solidFill>
                  <a:schemeClr val="accent2"/>
                </a:solidFill>
              </a:rPr>
              <a:t>limite</a:t>
            </a:r>
            <a:r>
              <a:rPr lang="en-US" sz="2200" i="0" dirty="0">
                <a:solidFill>
                  <a:schemeClr val="accent2"/>
                </a:solidFill>
              </a:rPr>
              <a:t> pas à </a:t>
            </a:r>
            <a:r>
              <a:rPr lang="en-US" sz="2200" i="0" dirty="0" err="1">
                <a:solidFill>
                  <a:schemeClr val="accent2"/>
                </a:solidFill>
              </a:rPr>
              <a:t>une</a:t>
            </a:r>
            <a:r>
              <a:rPr lang="en-US" sz="2200" i="0" dirty="0">
                <a:solidFill>
                  <a:schemeClr val="accent2"/>
                </a:solidFill>
              </a:rPr>
              <a:t>  dimension physique </a:t>
            </a:r>
            <a:r>
              <a:rPr lang="en-US" sz="2200" i="0" dirty="0" err="1">
                <a:solidFill>
                  <a:schemeClr val="accent2"/>
                </a:solidFill>
              </a:rPr>
              <a:t>donnée</a:t>
            </a:r>
            <a:r>
              <a:rPr lang="en-US" sz="2200" i="0" dirty="0">
                <a:solidFill>
                  <a:schemeClr val="accent2"/>
                </a:solidFill>
              </a:rPr>
              <a:t>.  Un </a:t>
            </a:r>
            <a:r>
              <a:rPr lang="en-US" sz="2200" i="0" dirty="0" err="1">
                <a:solidFill>
                  <a:schemeClr val="accent2"/>
                </a:solidFill>
              </a:rPr>
              <a:t>territoire</a:t>
            </a:r>
            <a:r>
              <a:rPr lang="en-US" sz="2200" i="0" dirty="0">
                <a:solidFill>
                  <a:schemeClr val="accent2"/>
                </a:solidFill>
              </a:rPr>
              <a:t> </a:t>
            </a:r>
            <a:r>
              <a:rPr lang="en-US" sz="2200" i="0" dirty="0" err="1">
                <a:solidFill>
                  <a:schemeClr val="accent2"/>
                </a:solidFill>
              </a:rPr>
              <a:t>peut</a:t>
            </a:r>
            <a:r>
              <a:rPr lang="en-US" sz="2200" i="0" dirty="0">
                <a:solidFill>
                  <a:schemeClr val="accent2"/>
                </a:solidFill>
              </a:rPr>
              <a:t> </a:t>
            </a:r>
            <a:r>
              <a:rPr lang="en-US" sz="2200" i="0" dirty="0" err="1">
                <a:solidFill>
                  <a:schemeClr val="accent2"/>
                </a:solidFill>
              </a:rPr>
              <a:t>ainsi</a:t>
            </a:r>
            <a:r>
              <a:rPr lang="en-US" sz="2200" i="0" dirty="0">
                <a:solidFill>
                  <a:schemeClr val="accent2"/>
                </a:solidFill>
              </a:rPr>
              <a:t> </a:t>
            </a:r>
            <a:r>
              <a:rPr lang="en-US" sz="2200" i="0" dirty="0" err="1">
                <a:solidFill>
                  <a:schemeClr val="accent2"/>
                </a:solidFill>
              </a:rPr>
              <a:t>être</a:t>
            </a:r>
            <a:r>
              <a:rPr lang="en-US" sz="2200" i="0" dirty="0">
                <a:solidFill>
                  <a:schemeClr val="accent2"/>
                </a:solidFill>
              </a:rPr>
              <a:t> </a:t>
            </a:r>
            <a:r>
              <a:rPr lang="en-US" sz="2200" i="0" dirty="0" err="1">
                <a:solidFill>
                  <a:schemeClr val="accent2"/>
                </a:solidFill>
              </a:rPr>
              <a:t>une</a:t>
            </a:r>
            <a:r>
              <a:rPr lang="en-US" sz="2200" i="0" dirty="0">
                <a:solidFill>
                  <a:schemeClr val="accent2"/>
                </a:solidFill>
              </a:rPr>
              <a:t> zone </a:t>
            </a:r>
            <a:r>
              <a:rPr lang="en-US" sz="2200" i="0" dirty="0" err="1">
                <a:solidFill>
                  <a:schemeClr val="accent2"/>
                </a:solidFill>
              </a:rPr>
              <a:t>métropolitaine</a:t>
            </a:r>
            <a:r>
              <a:rPr lang="en-US" sz="2200" i="0" dirty="0">
                <a:solidFill>
                  <a:schemeClr val="accent2"/>
                </a:solidFill>
              </a:rPr>
              <a:t> (</a:t>
            </a:r>
            <a:r>
              <a:rPr lang="en-US" sz="2200" i="0" dirty="0" err="1">
                <a:solidFill>
                  <a:schemeClr val="accent2"/>
                </a:solidFill>
              </a:rPr>
              <a:t>où</a:t>
            </a:r>
            <a:r>
              <a:rPr lang="en-US" sz="2200" i="0" dirty="0">
                <a:solidFill>
                  <a:schemeClr val="accent2"/>
                </a:solidFill>
              </a:rPr>
              <a:t> les zones </a:t>
            </a:r>
            <a:r>
              <a:rPr lang="en-US" sz="2200" i="0" dirty="0" err="1">
                <a:solidFill>
                  <a:schemeClr val="accent2"/>
                </a:solidFill>
              </a:rPr>
              <a:t>urbaines</a:t>
            </a:r>
            <a:r>
              <a:rPr lang="en-US" sz="2200" i="0" dirty="0">
                <a:solidFill>
                  <a:schemeClr val="accent2"/>
                </a:solidFill>
              </a:rPr>
              <a:t> et rurales  coexistent), un basin  </a:t>
            </a:r>
            <a:r>
              <a:rPr lang="en-US" sz="2200" i="0" dirty="0" err="1">
                <a:solidFill>
                  <a:schemeClr val="accent2"/>
                </a:solidFill>
              </a:rPr>
              <a:t>hydrolique</a:t>
            </a:r>
            <a:r>
              <a:rPr lang="en-US" sz="2200" i="0" dirty="0">
                <a:solidFill>
                  <a:schemeClr val="accent2"/>
                </a:solidFill>
              </a:rPr>
              <a:t> (</a:t>
            </a:r>
            <a:r>
              <a:rPr lang="en-US" sz="2200" i="0" dirty="0" err="1">
                <a:solidFill>
                  <a:schemeClr val="accent2"/>
                </a:solidFill>
              </a:rPr>
              <a:t>même</a:t>
            </a:r>
            <a:r>
              <a:rPr lang="en-US" sz="2200" i="0" dirty="0">
                <a:solidFill>
                  <a:schemeClr val="accent2"/>
                </a:solidFill>
              </a:rPr>
              <a:t> au </a:t>
            </a:r>
            <a:r>
              <a:rPr lang="en-US" sz="2200" i="0" dirty="0" err="1">
                <a:solidFill>
                  <a:schemeClr val="accent2"/>
                </a:solidFill>
              </a:rPr>
              <a:t>delà</a:t>
            </a:r>
            <a:r>
              <a:rPr lang="en-US" sz="2200" i="0" dirty="0">
                <a:solidFill>
                  <a:schemeClr val="accent2"/>
                </a:solidFill>
              </a:rPr>
              <a:t> des </a:t>
            </a:r>
            <a:r>
              <a:rPr lang="en-US" sz="2200" i="0" dirty="0" err="1">
                <a:solidFill>
                  <a:schemeClr val="accent2"/>
                </a:solidFill>
              </a:rPr>
              <a:t>frontières</a:t>
            </a:r>
            <a:r>
              <a:rPr lang="en-US" sz="2200" i="0" dirty="0">
                <a:solidFill>
                  <a:schemeClr val="accent2"/>
                </a:solidFill>
              </a:rPr>
              <a:t> </a:t>
            </a:r>
            <a:r>
              <a:rPr lang="en-US" sz="2200" i="0" dirty="0" err="1">
                <a:solidFill>
                  <a:schemeClr val="accent2"/>
                </a:solidFill>
              </a:rPr>
              <a:t>internationales</a:t>
            </a:r>
            <a:r>
              <a:rPr lang="en-US" sz="2200" i="0" dirty="0">
                <a:solidFill>
                  <a:schemeClr val="accent2"/>
                </a:solidFill>
              </a:rPr>
              <a:t>), </a:t>
            </a:r>
            <a:r>
              <a:rPr lang="fr-FR" sz="2200" i="0" dirty="0">
                <a:solidFill>
                  <a:schemeClr val="accent2"/>
                </a:solidFill>
              </a:rPr>
              <a:t>un quartier ou une zone côtière...</a:t>
            </a:r>
            <a:endParaRPr lang="en-US" sz="2200" i="0" dirty="0">
              <a:solidFill>
                <a:schemeClr val="accent2"/>
              </a:solidFill>
            </a:endParaRPr>
          </a:p>
        </p:txBody>
      </p:sp>
      <p:pic>
        <p:nvPicPr>
          <p:cNvPr id="4104" name="Picture 8" descr="Guadalajara metropolitan area - Wikipedia">
            <a:extLst>
              <a:ext uri="{FF2B5EF4-FFF2-40B4-BE49-F238E27FC236}">
                <a16:creationId xmlns:a16="http://schemas.microsoft.com/office/drawing/2014/main" id="{460BCC89-B932-1648-BFC7-2769C76439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851920" y="1628800"/>
            <a:ext cx="5280587" cy="47525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613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giön del &#10;Magdalena Medi &#10;Departamentos &#10;Bolivar &#10;Cesar &#10;Santander &#10;Antioquia ">
            <a:extLst>
              <a:ext uri="{FF2B5EF4-FFF2-40B4-BE49-F238E27FC236}">
                <a16:creationId xmlns:a16="http://schemas.microsoft.com/office/drawing/2014/main" id="{34530F4F-13AE-4841-9C60-94835D9B1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5257800" cy="547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6F955EC-800B-DD40-A038-4AC3A7BF5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4850" y="1125538"/>
            <a:ext cx="4629150" cy="208915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dirty="0" err="1"/>
              <a:t>Exemple</a:t>
            </a:r>
            <a:r>
              <a:rPr lang="en-GB" dirty="0"/>
              <a:t> de </a:t>
            </a:r>
            <a:r>
              <a:rPr lang="en-GB" dirty="0" err="1"/>
              <a:t>bassin</a:t>
            </a:r>
            <a:r>
              <a:rPr lang="en-GB" dirty="0"/>
              <a:t> fluvial </a:t>
            </a:r>
            <a:r>
              <a:rPr lang="en-GB" dirty="0" err="1"/>
              <a:t>en</a:t>
            </a:r>
            <a:r>
              <a:rPr lang="en-GB" dirty="0"/>
              <a:t> (</a:t>
            </a:r>
            <a:r>
              <a:rPr lang="en-GB" sz="1200" dirty="0" err="1"/>
              <a:t>Colombie</a:t>
            </a:r>
            <a:r>
              <a:rPr lang="en-GB" dirty="0"/>
              <a:t> – </a:t>
            </a:r>
            <a:r>
              <a:rPr lang="en-GB" sz="1200" dirty="0" err="1">
                <a:solidFill>
                  <a:srgbClr val="FF0000"/>
                </a:solidFill>
              </a:rPr>
              <a:t>peut-etre</a:t>
            </a:r>
            <a:r>
              <a:rPr lang="en-GB" sz="1200" dirty="0">
                <a:solidFill>
                  <a:srgbClr val="FF0000"/>
                </a:solidFill>
              </a:rPr>
              <a:t> </a:t>
            </a:r>
            <a:r>
              <a:rPr lang="en-GB" sz="1200" dirty="0" err="1">
                <a:solidFill>
                  <a:srgbClr val="FF0000"/>
                </a:solidFill>
              </a:rPr>
              <a:t>mieux</a:t>
            </a:r>
            <a:r>
              <a:rPr lang="en-GB" sz="1200" dirty="0">
                <a:solidFill>
                  <a:srgbClr val="FF0000"/>
                </a:solidFill>
              </a:rPr>
              <a:t> de prendre </a:t>
            </a:r>
            <a:r>
              <a:rPr lang="en-GB" sz="1200" dirty="0" err="1">
                <a:solidFill>
                  <a:srgbClr val="FF0000"/>
                </a:solidFill>
              </a:rPr>
              <a:t>l’exemple</a:t>
            </a:r>
            <a:r>
              <a:rPr lang="en-GB" sz="1200" dirty="0">
                <a:solidFill>
                  <a:srgbClr val="FF0000"/>
                </a:solidFill>
              </a:rPr>
              <a:t> du </a:t>
            </a:r>
            <a:r>
              <a:rPr lang="en-GB" sz="1200" dirty="0" err="1">
                <a:solidFill>
                  <a:srgbClr val="FF0000"/>
                </a:solidFill>
              </a:rPr>
              <a:t>fleuve</a:t>
            </a:r>
            <a:r>
              <a:rPr lang="en-GB" sz="1200" dirty="0">
                <a:solidFill>
                  <a:srgbClr val="FF0000"/>
                </a:solidFill>
              </a:rPr>
              <a:t> Congo qui travers 3 pays ?)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2292" name="TextBox 2">
            <a:extLst>
              <a:ext uri="{FF2B5EF4-FFF2-40B4-BE49-F238E27FC236}">
                <a16:creationId xmlns:a16="http://schemas.microsoft.com/office/drawing/2014/main" id="{64DEC0B4-1422-5541-A452-89FA29707A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30963" y="4797425"/>
            <a:ext cx="24003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1"/>
              </a:buClr>
              <a:buChar char="•"/>
              <a:defRPr sz="2400" i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rgbClr val="009FBA"/>
              </a:buClr>
              <a:buChar char="•"/>
              <a:defRPr sz="2000" b="1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400">
                <a:solidFill>
                  <a:srgbClr val="0F5494"/>
                </a:solidFill>
                <a:latin typeface="Verdana" panose="020B060403050404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i="0"/>
              <a:t>Breaking departmental 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i="0"/>
              <a:t>boundaries (4 departments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i="0"/>
              <a:t>and supported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200" i="0"/>
              <a:t>by 31 municipal jurisdictions</a:t>
            </a:r>
          </a:p>
        </p:txBody>
      </p:sp>
    </p:spTree>
    <p:extLst>
      <p:ext uri="{BB962C8B-B14F-4D97-AF65-F5344CB8AC3E}">
        <p14:creationId xmlns:p14="http://schemas.microsoft.com/office/powerpoint/2010/main" val="19387652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7D65633-AC7F-0B4C-B4F3-14784BA5078D}"/>
              </a:ext>
            </a:extLst>
          </p:cNvPr>
          <p:cNvSpPr/>
          <p:nvPr/>
        </p:nvSpPr>
        <p:spPr>
          <a:xfrm>
            <a:off x="1042547" y="2132856"/>
            <a:ext cx="7058905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accent6"/>
                </a:solidFill>
                <a:latin typeface="+mj-lt"/>
              </a:rPr>
              <a:t>L’approche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Territoriale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ne se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limite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pas à la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localisation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: </a:t>
            </a:r>
            <a:r>
              <a:rPr lang="en-US" sz="2800" b="1" dirty="0">
                <a:solidFill>
                  <a:schemeClr val="accent6"/>
                </a:solidFill>
                <a:latin typeface="+mj-lt"/>
              </a:rPr>
              <a:t>« </a:t>
            </a:r>
            <a:r>
              <a:rPr lang="en-US" sz="2800" b="1" dirty="0" err="1">
                <a:solidFill>
                  <a:schemeClr val="accent6"/>
                </a:solidFill>
                <a:latin typeface="+mj-lt"/>
              </a:rPr>
              <a:t>où</a:t>
            </a:r>
            <a:r>
              <a:rPr lang="en-US" sz="2800" b="1" dirty="0">
                <a:solidFill>
                  <a:schemeClr val="accent6"/>
                </a:solidFill>
                <a:latin typeface="+mj-lt"/>
              </a:rPr>
              <a:t> » 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les choses se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passent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, </a:t>
            </a:r>
          </a:p>
          <a:p>
            <a:pPr algn="ctr"/>
            <a:r>
              <a:rPr lang="en-US" sz="2800" dirty="0" err="1">
                <a:solidFill>
                  <a:schemeClr val="accent6"/>
                </a:solidFill>
                <a:latin typeface="+mj-lt"/>
              </a:rPr>
              <a:t>mais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s’intéresse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plutôt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à: </a:t>
            </a:r>
          </a:p>
          <a:p>
            <a:pPr algn="ctr"/>
            <a:r>
              <a:rPr lang="en-US" sz="2800" b="1" dirty="0">
                <a:solidFill>
                  <a:srgbClr val="FF0000"/>
                </a:solidFill>
                <a:latin typeface="+mj-lt"/>
              </a:rPr>
              <a:t>« par qui »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et </a:t>
            </a:r>
            <a:r>
              <a:rPr lang="en-US" sz="2800" b="1" dirty="0">
                <a:solidFill>
                  <a:srgbClr val="FF0000"/>
                </a:solidFill>
                <a:latin typeface="+mj-lt"/>
              </a:rPr>
              <a:t>« comment »</a:t>
            </a:r>
            <a:r>
              <a:rPr lang="en-US" sz="2800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les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priorités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de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développement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sont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définies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et mises </a:t>
            </a:r>
            <a:r>
              <a:rPr lang="en-US" sz="2800" dirty="0" err="1">
                <a:solidFill>
                  <a:schemeClr val="accent6"/>
                </a:solidFill>
                <a:latin typeface="+mj-lt"/>
              </a:rPr>
              <a:t>en</a:t>
            </a:r>
            <a:r>
              <a:rPr lang="en-US" sz="2800" dirty="0">
                <a:solidFill>
                  <a:schemeClr val="accent6"/>
                </a:solidFill>
                <a:latin typeface="+mj-lt"/>
              </a:rPr>
              <a:t> oeuvre</a:t>
            </a:r>
          </a:p>
        </p:txBody>
      </p:sp>
    </p:spTree>
    <p:extLst>
      <p:ext uri="{BB962C8B-B14F-4D97-AF65-F5344CB8AC3E}">
        <p14:creationId xmlns:p14="http://schemas.microsoft.com/office/powerpoint/2010/main" val="104819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13B5CB-BBC1-F95A-8939-4406A6B46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124744"/>
            <a:ext cx="8229600" cy="936625"/>
          </a:xfrm>
        </p:spPr>
        <p:txBody>
          <a:bodyPr/>
          <a:lstStyle/>
          <a:p>
            <a:r>
              <a:rPr lang="en-US" dirty="0"/>
              <a:t>Instructions pour </a:t>
            </a:r>
            <a:r>
              <a:rPr lang="en-US" dirty="0" err="1"/>
              <a:t>l’exercise</a:t>
            </a:r>
            <a:r>
              <a:rPr lang="en-US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0CF2C-AD5D-B022-0203-31F042513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504" y="2053148"/>
            <a:ext cx="8517632" cy="4544204"/>
          </a:xfrm>
        </p:spPr>
        <p:txBody>
          <a:bodyPr/>
          <a:lstStyle/>
          <a:p>
            <a:pPr marL="0" indent="0" algn="just">
              <a:buNone/>
            </a:pP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Chaque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personne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dessine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un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territoire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réel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ou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imaginaire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selon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l'approche</a:t>
            </a:r>
            <a:r>
              <a:rPr lang="en-US" sz="1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ATLD: </a:t>
            </a:r>
          </a:p>
          <a:p>
            <a:pPr marL="0" indent="0" algn="just">
              <a:buNone/>
            </a:pPr>
            <a:endParaRPr lang="en-US" sz="10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180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&gt; </a:t>
            </a:r>
            <a:r>
              <a:rPr lang="en-GB" sz="18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GB" sz="180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identifiant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les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principaux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acteurs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et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facteurs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présents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sur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territoire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(il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peut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s'agir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d'institutions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publiques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privées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d’atouts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naturels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d'infrastructures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...). </a:t>
            </a:r>
          </a:p>
          <a:p>
            <a:pPr marL="0" indent="0" algn="just">
              <a:buNone/>
            </a:pP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180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&gt; </a:t>
            </a:r>
            <a:r>
              <a:rPr lang="en-GB" sz="18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GB" sz="180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identifiant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un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défi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à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résoudre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sur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territoire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en-US" sz="18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180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&gt; </a:t>
            </a:r>
            <a:r>
              <a:rPr lang="en-GB" sz="1800" dirty="0" err="1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GB" sz="18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e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squissant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idée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ou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une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opportunité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développement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local.</a:t>
            </a:r>
            <a:endParaRPr lang="fr-FR" sz="1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fr-FR" sz="1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180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&gt;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Chaque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personne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partage avec son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groupe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présentation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du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territoire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qu'elle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a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choisi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présentant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les points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clés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de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sa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méthodologie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d’approche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1800" i="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&gt;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haque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groupe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choisit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cas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qui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présente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le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mieux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l'ATLD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pour le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partager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en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plénière</a:t>
            </a:r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. 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/>
            <a:r>
              <a:rPr lang="en-US" sz="18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fr-FR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4355139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778B1C2-8704-4C49-86CD-93199A005617}"/>
              </a:ext>
            </a:extLst>
          </p:cNvPr>
          <p:cNvSpPr/>
          <p:nvPr/>
        </p:nvSpPr>
        <p:spPr>
          <a:xfrm>
            <a:off x="1475656" y="3284984"/>
            <a:ext cx="63184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solidFill>
                  <a:srgbClr val="FFFF00"/>
                </a:solidFill>
              </a:rPr>
              <a:t>MERCI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689447"/>
      </p:ext>
    </p:extLst>
  </p:cSld>
  <p:clrMapOvr>
    <a:masterClrMapping/>
  </p:clrMapOvr>
</p:sld>
</file>

<file path=ppt/theme/theme1.xml><?xml version="1.0" encoding="utf-8"?>
<a:theme xmlns:a="http://schemas.openxmlformats.org/drawingml/2006/main" name="blank">
  <a:themeElements>
    <a:clrScheme name="Slide_Maste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lide_Mas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=""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=""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175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altLang="en-US" sz="1200" b="0" i="0" u="none" strike="noStrike" cap="none" normalizeH="0" baseline="0" smtClean="0">
            <a:ln>
              <a:noFill/>
            </a:ln>
            <a:solidFill>
              <a:srgbClr val="0F5494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Slide_Maste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lide_Maste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lide_Maste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551</TotalTime>
  <Words>361</Words>
  <Application>Microsoft Office PowerPoint</Application>
  <PresentationFormat>Affichage à l'écran (4:3)</PresentationFormat>
  <Paragraphs>41</Paragraphs>
  <Slides>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4" baseType="lpstr">
      <vt:lpstr>Arial</vt:lpstr>
      <vt:lpstr>Calibri</vt:lpstr>
      <vt:lpstr>Times New Roman</vt:lpstr>
      <vt:lpstr>Verdana</vt:lpstr>
      <vt:lpstr>Wingdings</vt:lpstr>
      <vt:lpstr>blank</vt:lpstr>
      <vt:lpstr>Présentation PowerPoint</vt:lpstr>
      <vt:lpstr>Signification du « Territoire » selon l’ATDL  </vt:lpstr>
      <vt:lpstr>Présentation PowerPoint</vt:lpstr>
      <vt:lpstr>Présentation PowerPoint</vt:lpstr>
      <vt:lpstr>Exemple de bassin fluvial en (Colombie – peut-etre mieux de prendre l’exemple du fleuve Congo qui travers 3 pays ?)</vt:lpstr>
      <vt:lpstr>Présentation PowerPoint</vt:lpstr>
      <vt:lpstr>Instructions pour l’exercise: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Eugene Zapata</dc:creator>
  <cp:lastModifiedBy>virginie wyart</cp:lastModifiedBy>
  <cp:revision>22</cp:revision>
  <dcterms:created xsi:type="dcterms:W3CDTF">2020-07-04T23:10:51Z</dcterms:created>
  <dcterms:modified xsi:type="dcterms:W3CDTF">2022-11-04T14:30:27Z</dcterms:modified>
</cp:coreProperties>
</file>