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7" r:id="rId2"/>
    <p:sldId id="909" r:id="rId3"/>
    <p:sldId id="910" r:id="rId4"/>
    <p:sldId id="911" r:id="rId5"/>
    <p:sldId id="912" r:id="rId6"/>
    <p:sldId id="913" r:id="rId7"/>
    <p:sldId id="915" r:id="rId8"/>
    <p:sldId id="914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2D5EC1"/>
    <a:srgbClr val="0F5494"/>
    <a:srgbClr val="3166CF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/>
    <p:restoredTop sz="94709"/>
  </p:normalViewPr>
  <p:slideViewPr>
    <p:cSldViewPr>
      <p:cViewPr>
        <p:scale>
          <a:sx n="80" d="100"/>
          <a:sy n="80" d="100"/>
        </p:scale>
        <p:origin x="97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5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539552" y="2121336"/>
            <a:ext cx="770485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Comment </a:t>
            </a:r>
            <a:r>
              <a:rPr lang="en-US" sz="2400" b="1" dirty="0" err="1">
                <a:solidFill>
                  <a:srgbClr val="FFFF00"/>
                </a:solidFill>
              </a:rPr>
              <a:t>définir</a:t>
            </a:r>
            <a:r>
              <a:rPr lang="en-US" sz="2400" b="1">
                <a:solidFill>
                  <a:srgbClr val="FFFF00"/>
                </a:solidFill>
              </a:rPr>
              <a:t> un </a:t>
            </a:r>
            <a:r>
              <a:rPr lang="en-US" sz="2400" b="1" dirty="0" err="1">
                <a:solidFill>
                  <a:srgbClr val="FFFF00"/>
                </a:solidFill>
              </a:rPr>
              <a:t>territoire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i="1" dirty="0">
                <a:solidFill>
                  <a:srgbClr val="FFFF00"/>
                </a:solidFill>
              </a:rPr>
              <a:t>Exercise </a:t>
            </a:r>
            <a:r>
              <a:rPr lang="en-US" sz="2400" i="1" dirty="0" err="1">
                <a:solidFill>
                  <a:srgbClr val="FFFF00"/>
                </a:solidFill>
              </a:rPr>
              <a:t>participatif</a:t>
            </a:r>
            <a:endParaRPr lang="en-US" sz="2400" i="1" dirty="0">
              <a:solidFill>
                <a:srgbClr val="FFFF00"/>
              </a:solidFill>
            </a:endParaRPr>
          </a:p>
          <a:p>
            <a:br>
              <a:rPr lang="en-GB" dirty="0">
                <a:latin typeface="Calibri"/>
                <a:ea typeface="MS PGothic" charset="0"/>
                <a:cs typeface="Calibri"/>
              </a:rPr>
            </a:br>
            <a:br>
              <a:rPr lang="en-GB" sz="1050" dirty="0">
                <a:latin typeface="Calibri"/>
                <a:ea typeface="MS PGothic" charset="0"/>
                <a:cs typeface="Calibri"/>
              </a:rPr>
            </a:br>
            <a:r>
              <a:rPr lang="fr-BE" sz="16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Eugène ZAPATA-GARESCHÉ</a:t>
            </a:r>
            <a:br>
              <a:rPr lang="fr-BE" sz="1600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</a:b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Chef </a:t>
            </a:r>
            <a:r>
              <a:rPr lang="en-GB" sz="1600" i="1" dirty="0" err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d’équipe</a:t>
            </a: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, </a:t>
            </a:r>
            <a:r>
              <a:rPr lang="en-GB" sz="1600" i="1" dirty="0" err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Facilité</a:t>
            </a: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 ATDL and Helpdesk, INTPA G2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2152-CCA3-0329-C944-4ABF1813C26B}"/>
              </a:ext>
            </a:extLst>
          </p:cNvPr>
          <p:cNvSpPr/>
          <p:nvPr/>
        </p:nvSpPr>
        <p:spPr>
          <a:xfrm>
            <a:off x="539552" y="126876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Session </a:t>
            </a:r>
            <a:r>
              <a:rPr lang="en-GB" sz="14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5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8BD6-135E-50C9-C243-0079959B006E}"/>
              </a:ext>
            </a:extLst>
          </p:cNvPr>
          <p:cNvSpPr txBox="1"/>
          <p:nvPr/>
        </p:nvSpPr>
        <p:spPr>
          <a:xfrm>
            <a:off x="4036274" y="4869160"/>
            <a:ext cx="4568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SEMINAIRE REGIONAL POUR L’AFRIQUE FRANCOPHONE</a:t>
            </a:r>
            <a:endParaRPr lang="fr-BE" b="1" dirty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Territorial du </a:t>
            </a: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 (ATDL)</a:t>
            </a:r>
            <a:endParaRPr lang="fr-BE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endParaRPr lang="en-GB" sz="10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ABIDJAN,  COTE D’IVOIRE, 22-24 NOVEMBRE 2022</a:t>
            </a:r>
            <a:endParaRPr lang="en-GB" sz="1000" strike="sngStrike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8E298-B0F4-43FA-A6CB-2786A99BC390}"/>
              </a:ext>
            </a:extLst>
          </p:cNvPr>
          <p:cNvSpPr/>
          <p:nvPr/>
        </p:nvSpPr>
        <p:spPr>
          <a:xfrm>
            <a:off x="-36512" y="5877272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Organisé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par la Commission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européenne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DG INTPA, </a:t>
            </a: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Unité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G2 –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Autorités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Locales, Société Civile et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Fondations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D3A39FA-E2AE-4861-A0D9-4296CAEE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484784"/>
            <a:ext cx="8229600" cy="936625"/>
          </a:xfrm>
        </p:spPr>
        <p:txBody>
          <a:bodyPr/>
          <a:lstStyle/>
          <a:p>
            <a:r>
              <a:rPr lang="en-US" sz="3200" dirty="0"/>
              <a:t>Signification du « </a:t>
            </a:r>
            <a:r>
              <a:rPr lang="en-US" sz="3200" dirty="0" err="1"/>
              <a:t>Territoire</a:t>
            </a:r>
            <a:r>
              <a:rPr lang="en-US" sz="3200" dirty="0"/>
              <a:t> » </a:t>
            </a:r>
            <a:r>
              <a:rPr lang="en-US" sz="3200" dirty="0" err="1"/>
              <a:t>selon</a:t>
            </a:r>
            <a:r>
              <a:rPr lang="en-US" sz="3200" dirty="0"/>
              <a:t> </a:t>
            </a:r>
            <a:r>
              <a:rPr lang="en-US" sz="3200" dirty="0" err="1"/>
              <a:t>l’ATDL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 bwMode="auto">
          <a:xfrm>
            <a:off x="457200" y="2492375"/>
            <a:ext cx="4038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endParaRPr lang="en-US" sz="2600" dirty="0"/>
          </a:p>
          <a:p>
            <a:pPr>
              <a:spcBef>
                <a:spcPct val="20000"/>
              </a:spcBef>
            </a:pPr>
            <a:r>
              <a:rPr lang="en-US" sz="2600" dirty="0"/>
              <a:t>Dans </a:t>
            </a:r>
            <a:r>
              <a:rPr lang="en-US" sz="2600" dirty="0" err="1"/>
              <a:t>cette</a:t>
            </a:r>
            <a:r>
              <a:rPr lang="en-US" sz="2600" dirty="0"/>
              <a:t> </a:t>
            </a:r>
            <a:r>
              <a:rPr lang="en-US" sz="2600" dirty="0" err="1"/>
              <a:t>approche</a:t>
            </a:r>
            <a:r>
              <a:rPr lang="en-US" sz="2600" dirty="0"/>
              <a:t>, un « </a:t>
            </a:r>
            <a:r>
              <a:rPr lang="en-US" sz="2600" dirty="0" err="1"/>
              <a:t>territoire</a:t>
            </a:r>
            <a:r>
              <a:rPr lang="en-US" sz="2600" dirty="0"/>
              <a:t> » </a:t>
            </a:r>
            <a:r>
              <a:rPr lang="en-US" sz="2600" dirty="0" err="1"/>
              <a:t>n’est</a:t>
            </a:r>
            <a:r>
              <a:rPr lang="en-US" sz="2600" dirty="0"/>
              <a:t> pas </a:t>
            </a:r>
            <a:r>
              <a:rPr lang="en-US" sz="2600" dirty="0" err="1"/>
              <a:t>défini</a:t>
            </a:r>
            <a:r>
              <a:rPr lang="en-US" sz="2600" dirty="0"/>
              <a:t> par </a:t>
            </a:r>
            <a:r>
              <a:rPr lang="en-US" sz="2600" dirty="0" err="1"/>
              <a:t>ses</a:t>
            </a:r>
            <a:r>
              <a:rPr lang="en-US" sz="2600" dirty="0"/>
              <a:t> </a:t>
            </a:r>
            <a:r>
              <a:rPr lang="en-US" sz="2600" dirty="0" err="1"/>
              <a:t>frontières</a:t>
            </a:r>
            <a:r>
              <a:rPr lang="en-US" sz="2600" dirty="0"/>
              <a:t> </a:t>
            </a:r>
            <a:r>
              <a:rPr lang="en-US" sz="2600" dirty="0" err="1"/>
              <a:t>légales</a:t>
            </a:r>
            <a:r>
              <a:rPr lang="en-US" sz="2600" dirty="0"/>
              <a:t> </a:t>
            </a:r>
            <a:r>
              <a:rPr lang="en-US" sz="2600" dirty="0" err="1"/>
              <a:t>ou</a:t>
            </a:r>
            <a:r>
              <a:rPr lang="en-US" sz="2600" dirty="0"/>
              <a:t> </a:t>
            </a:r>
            <a:r>
              <a:rPr lang="en-US" sz="2600" dirty="0" err="1"/>
              <a:t>administratives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D8E6B-0740-7E42-9D0B-C7AF55FE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75" y="2122884"/>
            <a:ext cx="462642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0D7BE-A9F3-CD45-AC72-A3136134A8A1}"/>
              </a:ext>
            </a:extLst>
          </p:cNvPr>
          <p:cNvSpPr/>
          <p:nvPr/>
        </p:nvSpPr>
        <p:spPr bwMode="auto">
          <a:xfrm>
            <a:off x="179512" y="1484784"/>
            <a:ext cx="3600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Plus </a:t>
            </a:r>
            <a:r>
              <a:rPr lang="en-US" sz="2200" dirty="0" err="1"/>
              <a:t>qu’une</a:t>
            </a:r>
            <a:r>
              <a:rPr lang="en-US" sz="2200" dirty="0"/>
              <a:t> « zone sous la </a:t>
            </a:r>
            <a:r>
              <a:rPr lang="en-US" sz="2200" dirty="0" err="1"/>
              <a:t>juridiction</a:t>
            </a:r>
            <a:r>
              <a:rPr lang="en-US" sz="2200" dirty="0"/>
              <a:t> </a:t>
            </a:r>
            <a:r>
              <a:rPr lang="en-US" sz="2200" dirty="0" err="1"/>
              <a:t>d’une</a:t>
            </a:r>
            <a:r>
              <a:rPr lang="en-US" sz="2200" dirty="0"/>
              <a:t> </a:t>
            </a:r>
            <a:r>
              <a:rPr lang="en-US" sz="2200" dirty="0" err="1"/>
              <a:t>certaine</a:t>
            </a:r>
            <a:r>
              <a:rPr lang="en-US" sz="2200" dirty="0"/>
              <a:t> </a:t>
            </a:r>
            <a:r>
              <a:rPr lang="en-US" sz="2200" dirty="0" err="1"/>
              <a:t>authorité</a:t>
            </a:r>
            <a:r>
              <a:rPr lang="en-US" sz="2200" dirty="0"/>
              <a:t> », un </a:t>
            </a:r>
            <a:r>
              <a:rPr lang="en-US" sz="2200" dirty="0" err="1"/>
              <a:t>territoire</a:t>
            </a:r>
            <a:r>
              <a:rPr lang="en-US" sz="2200" dirty="0"/>
              <a:t> est..</a:t>
            </a:r>
            <a:br>
              <a:rPr lang="en-US" sz="2200" dirty="0"/>
            </a:br>
            <a:endParaRPr lang="en-US" sz="22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/>
              <a:t>Un </a:t>
            </a:r>
            <a:r>
              <a:rPr lang="en-US" sz="2200" b="1" dirty="0" err="1"/>
              <a:t>espace</a:t>
            </a:r>
            <a:r>
              <a:rPr lang="en-US" sz="2200" b="1" dirty="0"/>
              <a:t> </a:t>
            </a:r>
            <a:r>
              <a:rPr lang="en-US" sz="2200" b="1" dirty="0" err="1"/>
              <a:t>fonctionnel</a:t>
            </a:r>
            <a:r>
              <a:rPr lang="en-US" sz="2200" b="1" dirty="0"/>
              <a:t> </a:t>
            </a:r>
            <a:r>
              <a:rPr lang="en-US" sz="2200" b="1" dirty="0" err="1"/>
              <a:t>où</a:t>
            </a:r>
            <a:r>
              <a:rPr lang="en-US" sz="2200" b="1" dirty="0"/>
              <a:t> </a:t>
            </a:r>
            <a:r>
              <a:rPr lang="en-US" sz="2200" b="1" dirty="0" err="1"/>
              <a:t>différent</a:t>
            </a:r>
            <a:r>
              <a:rPr lang="en-US" sz="2200" b="1" dirty="0"/>
              <a:t> </a:t>
            </a:r>
            <a:r>
              <a:rPr lang="en-US" sz="2200" b="1" dirty="0" err="1"/>
              <a:t>acteurs</a:t>
            </a:r>
            <a:r>
              <a:rPr lang="en-US" sz="2200" b="1" dirty="0"/>
              <a:t> coexistent,  </a:t>
            </a:r>
            <a:r>
              <a:rPr lang="en-US" sz="2200" b="1" dirty="0" err="1"/>
              <a:t>partagent</a:t>
            </a:r>
            <a:r>
              <a:rPr lang="en-US" sz="2200" b="1" dirty="0"/>
              <a:t> des </a:t>
            </a:r>
            <a:r>
              <a:rPr lang="en-US" sz="2200" b="1" dirty="0" err="1"/>
              <a:t>défis</a:t>
            </a:r>
            <a:r>
              <a:rPr lang="en-US" sz="2200" b="1" dirty="0"/>
              <a:t> </a:t>
            </a:r>
            <a:r>
              <a:rPr lang="en-US" sz="2200" b="1" dirty="0" err="1"/>
              <a:t>similaires</a:t>
            </a:r>
            <a:r>
              <a:rPr lang="en-US" sz="2200" b="1" dirty="0"/>
              <a:t>, et </a:t>
            </a:r>
            <a:r>
              <a:rPr lang="en-US" sz="2200" b="1" dirty="0" err="1"/>
              <a:t>interagissent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s’efforçant</a:t>
            </a:r>
            <a:r>
              <a:rPr lang="en-US" sz="2200" b="1" dirty="0"/>
              <a:t> </a:t>
            </a:r>
            <a:r>
              <a:rPr lang="en-US" sz="2200" b="1" dirty="0" err="1"/>
              <a:t>d’atteindre</a:t>
            </a:r>
            <a:r>
              <a:rPr lang="en-US" sz="2200" b="1" dirty="0"/>
              <a:t> un </a:t>
            </a:r>
            <a:r>
              <a:rPr lang="en-US" sz="2200" b="1" dirty="0" err="1"/>
              <a:t>objectif</a:t>
            </a:r>
            <a:r>
              <a:rPr lang="en-US" sz="2200" b="1" dirty="0"/>
              <a:t> </a:t>
            </a:r>
            <a:r>
              <a:rPr lang="en-US" sz="2200" b="1" dirty="0" err="1"/>
              <a:t>commun</a:t>
            </a:r>
            <a:r>
              <a:rPr lang="en-US" sz="2200" b="1" dirty="0"/>
              <a:t>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A1216-5F6A-F045-BB22-D0518529F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844824"/>
            <a:ext cx="5163563" cy="407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92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1987-0151-2643-B23F-A8547556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932" y="1628800"/>
            <a:ext cx="4216426" cy="4968552"/>
          </a:xfrm>
        </p:spPr>
        <p:txBody>
          <a:bodyPr/>
          <a:lstStyle/>
          <a:p>
            <a:r>
              <a:rPr lang="en-US" sz="2200" i="0" dirty="0" err="1">
                <a:solidFill>
                  <a:schemeClr val="accent2"/>
                </a:solidFill>
              </a:rPr>
              <a:t>L’étendue</a:t>
            </a:r>
            <a:r>
              <a:rPr lang="en-US" sz="2200" i="0" dirty="0">
                <a:solidFill>
                  <a:schemeClr val="accent2"/>
                </a:solidFill>
              </a:rPr>
              <a:t> </a:t>
            </a:r>
            <a:r>
              <a:rPr lang="en-US" sz="2200" i="0" dirty="0" err="1">
                <a:solidFill>
                  <a:schemeClr val="accent2"/>
                </a:solidFill>
              </a:rPr>
              <a:t>territoriale</a:t>
            </a:r>
            <a:r>
              <a:rPr lang="en-US" sz="2200" i="0" dirty="0">
                <a:solidFill>
                  <a:schemeClr val="accent2"/>
                </a:solidFill>
              </a:rPr>
              <a:t> ne se </a:t>
            </a:r>
            <a:r>
              <a:rPr lang="en-US" sz="2200" i="0" dirty="0" err="1">
                <a:solidFill>
                  <a:schemeClr val="accent2"/>
                </a:solidFill>
              </a:rPr>
              <a:t>limite</a:t>
            </a:r>
            <a:r>
              <a:rPr lang="en-US" sz="2200" i="0" dirty="0">
                <a:solidFill>
                  <a:schemeClr val="accent2"/>
                </a:solidFill>
              </a:rPr>
              <a:t> pas à </a:t>
            </a:r>
            <a:r>
              <a:rPr lang="en-US" sz="2200" i="0" dirty="0" err="1">
                <a:solidFill>
                  <a:schemeClr val="accent2"/>
                </a:solidFill>
              </a:rPr>
              <a:t>une</a:t>
            </a:r>
            <a:r>
              <a:rPr lang="en-US" sz="2200" i="0" dirty="0">
                <a:solidFill>
                  <a:schemeClr val="accent2"/>
                </a:solidFill>
              </a:rPr>
              <a:t>  dimension physique </a:t>
            </a:r>
            <a:r>
              <a:rPr lang="en-US" sz="2200" i="0" dirty="0" err="1">
                <a:solidFill>
                  <a:schemeClr val="accent2"/>
                </a:solidFill>
              </a:rPr>
              <a:t>donnée</a:t>
            </a:r>
            <a:r>
              <a:rPr lang="en-US" sz="2200" i="0" dirty="0">
                <a:solidFill>
                  <a:schemeClr val="accent2"/>
                </a:solidFill>
              </a:rPr>
              <a:t>.  Un </a:t>
            </a:r>
            <a:r>
              <a:rPr lang="en-US" sz="2200" i="0" dirty="0" err="1">
                <a:solidFill>
                  <a:schemeClr val="accent2"/>
                </a:solidFill>
              </a:rPr>
              <a:t>territoire</a:t>
            </a:r>
            <a:r>
              <a:rPr lang="en-US" sz="2200" i="0" dirty="0">
                <a:solidFill>
                  <a:schemeClr val="accent2"/>
                </a:solidFill>
              </a:rPr>
              <a:t> </a:t>
            </a:r>
            <a:r>
              <a:rPr lang="en-US" sz="2200" i="0" dirty="0" err="1">
                <a:solidFill>
                  <a:schemeClr val="accent2"/>
                </a:solidFill>
              </a:rPr>
              <a:t>peut</a:t>
            </a:r>
            <a:r>
              <a:rPr lang="en-US" sz="2200" i="0" dirty="0">
                <a:solidFill>
                  <a:schemeClr val="accent2"/>
                </a:solidFill>
              </a:rPr>
              <a:t> </a:t>
            </a:r>
            <a:r>
              <a:rPr lang="en-US" sz="2200" i="0" dirty="0" err="1">
                <a:solidFill>
                  <a:schemeClr val="accent2"/>
                </a:solidFill>
              </a:rPr>
              <a:t>ainsi</a:t>
            </a:r>
            <a:r>
              <a:rPr lang="en-US" sz="2200" i="0" dirty="0">
                <a:solidFill>
                  <a:schemeClr val="accent2"/>
                </a:solidFill>
              </a:rPr>
              <a:t> </a:t>
            </a:r>
            <a:r>
              <a:rPr lang="en-US" sz="2200" i="0" dirty="0" err="1">
                <a:solidFill>
                  <a:schemeClr val="accent2"/>
                </a:solidFill>
              </a:rPr>
              <a:t>être</a:t>
            </a:r>
            <a:r>
              <a:rPr lang="en-US" sz="2200" i="0" dirty="0">
                <a:solidFill>
                  <a:schemeClr val="accent2"/>
                </a:solidFill>
              </a:rPr>
              <a:t> </a:t>
            </a:r>
            <a:r>
              <a:rPr lang="en-US" sz="2200" i="0" dirty="0" err="1">
                <a:solidFill>
                  <a:schemeClr val="accent2"/>
                </a:solidFill>
              </a:rPr>
              <a:t>une</a:t>
            </a:r>
            <a:r>
              <a:rPr lang="en-US" sz="2200" i="0" dirty="0">
                <a:solidFill>
                  <a:schemeClr val="accent2"/>
                </a:solidFill>
              </a:rPr>
              <a:t> zone </a:t>
            </a:r>
            <a:r>
              <a:rPr lang="en-US" sz="2200" i="0" dirty="0" err="1">
                <a:solidFill>
                  <a:schemeClr val="accent2"/>
                </a:solidFill>
              </a:rPr>
              <a:t>métropolitaine</a:t>
            </a:r>
            <a:r>
              <a:rPr lang="en-US" sz="2200" i="0" dirty="0">
                <a:solidFill>
                  <a:schemeClr val="accent2"/>
                </a:solidFill>
              </a:rPr>
              <a:t> (</a:t>
            </a:r>
            <a:r>
              <a:rPr lang="en-US" sz="2200" i="0" dirty="0" err="1">
                <a:solidFill>
                  <a:schemeClr val="accent2"/>
                </a:solidFill>
              </a:rPr>
              <a:t>où</a:t>
            </a:r>
            <a:r>
              <a:rPr lang="en-US" sz="2200" i="0" dirty="0">
                <a:solidFill>
                  <a:schemeClr val="accent2"/>
                </a:solidFill>
              </a:rPr>
              <a:t> les zones </a:t>
            </a:r>
            <a:r>
              <a:rPr lang="en-US" sz="2200" i="0" dirty="0" err="1">
                <a:solidFill>
                  <a:schemeClr val="accent2"/>
                </a:solidFill>
              </a:rPr>
              <a:t>urbaines</a:t>
            </a:r>
            <a:r>
              <a:rPr lang="en-US" sz="2200" i="0" dirty="0">
                <a:solidFill>
                  <a:schemeClr val="accent2"/>
                </a:solidFill>
              </a:rPr>
              <a:t> et rurales  coexistent), un basin  </a:t>
            </a:r>
            <a:r>
              <a:rPr lang="en-US" sz="2200" i="0" dirty="0" err="1">
                <a:solidFill>
                  <a:schemeClr val="accent2"/>
                </a:solidFill>
              </a:rPr>
              <a:t>hydrolique</a:t>
            </a:r>
            <a:r>
              <a:rPr lang="en-US" sz="2200" i="0" dirty="0">
                <a:solidFill>
                  <a:schemeClr val="accent2"/>
                </a:solidFill>
              </a:rPr>
              <a:t> (</a:t>
            </a:r>
            <a:r>
              <a:rPr lang="en-US" sz="2200" i="0" dirty="0" err="1">
                <a:solidFill>
                  <a:schemeClr val="accent2"/>
                </a:solidFill>
              </a:rPr>
              <a:t>même</a:t>
            </a:r>
            <a:r>
              <a:rPr lang="en-US" sz="2200" i="0" dirty="0">
                <a:solidFill>
                  <a:schemeClr val="accent2"/>
                </a:solidFill>
              </a:rPr>
              <a:t> au </a:t>
            </a:r>
            <a:r>
              <a:rPr lang="en-US" sz="2200" i="0" dirty="0" err="1">
                <a:solidFill>
                  <a:schemeClr val="accent2"/>
                </a:solidFill>
              </a:rPr>
              <a:t>delà</a:t>
            </a:r>
            <a:r>
              <a:rPr lang="en-US" sz="2200" i="0" dirty="0">
                <a:solidFill>
                  <a:schemeClr val="accent2"/>
                </a:solidFill>
              </a:rPr>
              <a:t> des </a:t>
            </a:r>
            <a:r>
              <a:rPr lang="en-US" sz="2200" i="0" dirty="0" err="1">
                <a:solidFill>
                  <a:schemeClr val="accent2"/>
                </a:solidFill>
              </a:rPr>
              <a:t>frontières</a:t>
            </a:r>
            <a:r>
              <a:rPr lang="en-US" sz="2200" i="0" dirty="0">
                <a:solidFill>
                  <a:schemeClr val="accent2"/>
                </a:solidFill>
              </a:rPr>
              <a:t> </a:t>
            </a:r>
            <a:r>
              <a:rPr lang="en-US" sz="2200" i="0" dirty="0" err="1">
                <a:solidFill>
                  <a:schemeClr val="accent2"/>
                </a:solidFill>
              </a:rPr>
              <a:t>internationales</a:t>
            </a:r>
            <a:r>
              <a:rPr lang="en-US" sz="2200" i="0" dirty="0">
                <a:solidFill>
                  <a:schemeClr val="accent2"/>
                </a:solidFill>
              </a:rPr>
              <a:t>), </a:t>
            </a:r>
            <a:r>
              <a:rPr lang="fr-FR" sz="2200" i="0" dirty="0">
                <a:solidFill>
                  <a:schemeClr val="accent2"/>
                </a:solidFill>
              </a:rPr>
              <a:t>un quartier ou une zone côtière...</a:t>
            </a:r>
            <a:endParaRPr lang="en-US" sz="2200" i="0" dirty="0">
              <a:solidFill>
                <a:schemeClr val="accent2"/>
              </a:solidFill>
            </a:endParaRPr>
          </a:p>
        </p:txBody>
      </p:sp>
      <p:pic>
        <p:nvPicPr>
          <p:cNvPr id="4104" name="Picture 8" descr="Guadalajara metropolitan area - Wikipedia">
            <a:extLst>
              <a:ext uri="{FF2B5EF4-FFF2-40B4-BE49-F238E27FC236}">
                <a16:creationId xmlns:a16="http://schemas.microsoft.com/office/drawing/2014/main" id="{460BCC89-B932-1648-BFC7-2769C764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2805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giön del &#10;Magdalena Medi &#10;Departamentos &#10;Bolivar &#10;Cesar &#10;Santander &#10;Antioquia ">
            <a:extLst>
              <a:ext uri="{FF2B5EF4-FFF2-40B4-BE49-F238E27FC236}">
                <a16:creationId xmlns:a16="http://schemas.microsoft.com/office/drawing/2014/main" id="{34530F4F-13AE-4841-9C60-94835D9B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2578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955EC-800B-DD40-A038-4AC3A7BF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0" y="1125538"/>
            <a:ext cx="4629150" cy="2089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err="1"/>
              <a:t>Exemple</a:t>
            </a:r>
            <a:r>
              <a:rPr lang="en-GB" dirty="0"/>
              <a:t> de </a:t>
            </a:r>
            <a:r>
              <a:rPr lang="en-GB" dirty="0" err="1"/>
              <a:t>bassin</a:t>
            </a:r>
            <a:r>
              <a:rPr lang="en-GB" dirty="0"/>
              <a:t> fluvial </a:t>
            </a:r>
            <a:r>
              <a:rPr lang="en-GB" dirty="0" err="1"/>
              <a:t>en</a:t>
            </a:r>
            <a:r>
              <a:rPr lang="en-GB" dirty="0"/>
              <a:t> (</a:t>
            </a:r>
            <a:r>
              <a:rPr lang="en-GB" sz="1200" dirty="0" err="1"/>
              <a:t>Colombie</a:t>
            </a:r>
            <a:r>
              <a:rPr lang="en-GB" dirty="0"/>
              <a:t> – </a:t>
            </a:r>
            <a:r>
              <a:rPr lang="en-GB" sz="1200" dirty="0" err="1">
                <a:solidFill>
                  <a:srgbClr val="FF0000"/>
                </a:solidFill>
              </a:rPr>
              <a:t>peut-etre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mieux</a:t>
            </a:r>
            <a:r>
              <a:rPr lang="en-GB" sz="1200" dirty="0">
                <a:solidFill>
                  <a:srgbClr val="FF0000"/>
                </a:solidFill>
              </a:rPr>
              <a:t> de prendre </a:t>
            </a:r>
            <a:r>
              <a:rPr lang="en-GB" sz="1200" dirty="0" err="1">
                <a:solidFill>
                  <a:srgbClr val="FF0000"/>
                </a:solidFill>
              </a:rPr>
              <a:t>l’exemple</a:t>
            </a:r>
            <a:r>
              <a:rPr lang="en-GB" sz="1200" dirty="0">
                <a:solidFill>
                  <a:srgbClr val="FF0000"/>
                </a:solidFill>
              </a:rPr>
              <a:t> du </a:t>
            </a:r>
            <a:r>
              <a:rPr lang="en-GB" sz="1200" dirty="0" err="1">
                <a:solidFill>
                  <a:srgbClr val="FF0000"/>
                </a:solidFill>
              </a:rPr>
              <a:t>fleuve</a:t>
            </a:r>
            <a:r>
              <a:rPr lang="en-GB" sz="1200" dirty="0">
                <a:solidFill>
                  <a:srgbClr val="FF0000"/>
                </a:solidFill>
              </a:rPr>
              <a:t> Congo qui travers 3 pays ?)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64DEC0B4-1422-5541-A452-89FA2970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4797425"/>
            <a:ext cx="240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Breaking departmental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boundaries (4 departments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and supported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by 31 municipal jurisdictions</a:t>
            </a:r>
          </a:p>
        </p:txBody>
      </p:sp>
    </p:spTree>
    <p:extLst>
      <p:ext uri="{BB962C8B-B14F-4D97-AF65-F5344CB8AC3E}">
        <p14:creationId xmlns:p14="http://schemas.microsoft.com/office/powerpoint/2010/main" val="193876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042547" y="2132856"/>
            <a:ext cx="70589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/>
                </a:solidFill>
                <a:latin typeface="+mj-lt"/>
              </a:rPr>
              <a:t>L’approche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Territoriale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ne se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limite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pas à la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localisation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chemeClr val="accent6"/>
                </a:solidFill>
                <a:latin typeface="+mj-lt"/>
              </a:rPr>
              <a:t>« </a:t>
            </a:r>
            <a:r>
              <a:rPr lang="en-US" sz="2800" b="1" dirty="0" err="1">
                <a:solidFill>
                  <a:schemeClr val="accent6"/>
                </a:solidFill>
                <a:latin typeface="+mj-lt"/>
              </a:rPr>
              <a:t>où</a:t>
            </a:r>
            <a:r>
              <a:rPr lang="en-US" sz="2800" b="1" dirty="0">
                <a:solidFill>
                  <a:schemeClr val="accent6"/>
                </a:solidFill>
                <a:latin typeface="+mj-lt"/>
              </a:rPr>
              <a:t> »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les choses se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passent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, </a:t>
            </a:r>
          </a:p>
          <a:p>
            <a:pPr algn="ctr"/>
            <a:r>
              <a:rPr lang="en-US" sz="2800" dirty="0" err="1">
                <a:solidFill>
                  <a:schemeClr val="accent6"/>
                </a:solidFill>
                <a:latin typeface="+mj-lt"/>
              </a:rPr>
              <a:t>mais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s’intéresse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plutôt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à: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+mj-lt"/>
              </a:rPr>
              <a:t>« par qui »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et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« comment »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les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priorités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de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développement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sont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définies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et mises </a:t>
            </a:r>
            <a:r>
              <a:rPr lang="en-US" sz="2800" dirty="0" err="1">
                <a:solidFill>
                  <a:schemeClr val="accent6"/>
                </a:solidFill>
                <a:latin typeface="+mj-lt"/>
              </a:rPr>
              <a:t>en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 oeuvre</a:t>
            </a:r>
          </a:p>
        </p:txBody>
      </p:sp>
    </p:spTree>
    <p:extLst>
      <p:ext uri="{BB962C8B-B14F-4D97-AF65-F5344CB8AC3E}">
        <p14:creationId xmlns:p14="http://schemas.microsoft.com/office/powerpoint/2010/main" val="10481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B5CB-BBC1-F95A-8939-4406A6B4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8229600" cy="936625"/>
          </a:xfrm>
        </p:spPr>
        <p:txBody>
          <a:bodyPr/>
          <a:lstStyle/>
          <a:p>
            <a:r>
              <a:rPr lang="en-US" dirty="0"/>
              <a:t>Instructions pour </a:t>
            </a:r>
            <a:r>
              <a:rPr lang="en-US" dirty="0" err="1"/>
              <a:t>l’exercise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CF2C-AD5D-B022-0203-31F04251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53148"/>
            <a:ext cx="8517632" cy="4544204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Chaque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personne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dessine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territoire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réel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imaginaire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selon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l'approche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ATLD: </a:t>
            </a:r>
          </a:p>
          <a:p>
            <a:pPr marL="0" indent="0" algn="just">
              <a:buNone/>
            </a:pP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identifiant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principaux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acteurs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facteurs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présents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territoire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(il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peut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s'agir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d'institutions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publiques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privées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d’atouts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naturels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d'infrastructures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...). </a:t>
            </a:r>
          </a:p>
          <a:p>
            <a:pPr marL="0" indent="0" algn="just"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identifiant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défi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résoudre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territoire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squissant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idée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opportunité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développement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local.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Chaque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partage avec son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groupe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présentation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territoire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qu'elle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choisi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présentant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les points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clés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méthodologie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d’approche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haque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groupe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choisit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présente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mieux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l'ATLD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pour 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partager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plénière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51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1475656" y="3284984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MERCI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894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361</Words>
  <Application>Microsoft Office PowerPoint</Application>
  <PresentationFormat>Affichage à l'écran (4:3)</PresentationFormat>
  <Paragraphs>41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</vt:lpstr>
      <vt:lpstr>blank</vt:lpstr>
      <vt:lpstr>Présentation PowerPoint</vt:lpstr>
      <vt:lpstr>Signification du « Territoire » selon l’ATDL  </vt:lpstr>
      <vt:lpstr>Présentation PowerPoint</vt:lpstr>
      <vt:lpstr>Présentation PowerPoint</vt:lpstr>
      <vt:lpstr>Exemple de bassin fluvial en (Colombie – peut-etre mieux de prendre l’exemple du fleuve Congo qui travers 3 pays ?)</vt:lpstr>
      <vt:lpstr>Présentation PowerPoint</vt:lpstr>
      <vt:lpstr>Instructions pour l’exercise: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Zapata</dc:creator>
  <cp:lastModifiedBy>virginie wyart</cp:lastModifiedBy>
  <cp:revision>22</cp:revision>
  <dcterms:created xsi:type="dcterms:W3CDTF">2020-07-04T23:10:51Z</dcterms:created>
  <dcterms:modified xsi:type="dcterms:W3CDTF">2022-11-04T14:30:27Z</dcterms:modified>
</cp:coreProperties>
</file>