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928" r:id="rId2"/>
    <p:sldId id="488" r:id="rId3"/>
    <p:sldId id="1037" r:id="rId4"/>
    <p:sldId id="1039" r:id="rId5"/>
    <p:sldId id="485" r:id="rId6"/>
    <p:sldId id="1040" r:id="rId7"/>
    <p:sldId id="1043" r:id="rId8"/>
    <p:sldId id="1042" r:id="rId9"/>
    <p:sldId id="1049" r:id="rId10"/>
    <p:sldId id="1046" r:id="rId11"/>
    <p:sldId id="1047" r:id="rId12"/>
    <p:sldId id="1048" r:id="rId13"/>
    <p:sldId id="927" r:id="rId14"/>
    <p:sldId id="300" r:id="rId15"/>
    <p:sldId id="926" r:id="rId16"/>
    <p:sldId id="925" r:id="rId17"/>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DRIGUEZ BILBAO Jorge (DEVCO)" initials="RB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99CCFF"/>
    <a:srgbClr val="2D5EC1"/>
    <a:srgbClr val="3166CF"/>
    <a:srgbClr val="3E6FD2"/>
    <a:srgbClr val="BDDEFF"/>
    <a:srgbClr val="808080"/>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168" autoAdjust="0"/>
    <p:restoredTop sz="95859" autoAdjust="0"/>
  </p:normalViewPr>
  <p:slideViewPr>
    <p:cSldViewPr>
      <p:cViewPr varScale="1">
        <p:scale>
          <a:sx n="75" d="100"/>
          <a:sy n="75" d="100"/>
        </p:scale>
        <p:origin x="44" y="160"/>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notesViewPr>
    <p:cSldViewPr>
      <p:cViewPr varScale="1">
        <p:scale>
          <a:sx n="78" d="100"/>
          <a:sy n="78" d="100"/>
        </p:scale>
        <p:origin x="409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238114B0-41C2-4041-9572-2B9A9A5A0CD3}" type="slidenum">
              <a:rPr lang="en-GB" altLang="en-US"/>
              <a:pPr/>
              <a:t>‹#›</a:t>
            </a:fld>
            <a:endParaRPr lang="en-GB" altLang="en-US"/>
          </a:p>
        </p:txBody>
      </p:sp>
    </p:spTree>
    <p:extLst>
      <p:ext uri="{BB962C8B-B14F-4D97-AF65-F5344CB8AC3E}">
        <p14:creationId xmlns:p14="http://schemas.microsoft.com/office/powerpoint/2010/main" val="2451090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7F9695FB-D908-4160-AE67-B85245447BF5}" type="slidenum">
              <a:rPr lang="en-GB" altLang="en-US"/>
              <a:pPr/>
              <a:t>‹#›</a:t>
            </a:fld>
            <a:endParaRPr lang="en-GB" altLang="en-US"/>
          </a:p>
        </p:txBody>
      </p:sp>
    </p:spTree>
    <p:extLst>
      <p:ext uri="{BB962C8B-B14F-4D97-AF65-F5344CB8AC3E}">
        <p14:creationId xmlns:p14="http://schemas.microsoft.com/office/powerpoint/2010/main" val="13216586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MS PGothic" charset="0"/>
              <a:cs typeface="MS PGothic" charset="0"/>
            </a:endParaRPr>
          </a:p>
        </p:txBody>
      </p:sp>
      <p:sp>
        <p:nvSpPr>
          <p:cNvPr id="1741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MS PGothic" charset="0"/>
                <a:cs typeface="MS PGothic" charset="0"/>
              </a:defRPr>
            </a:lvl1pPr>
            <a:lvl2pPr marL="742866" indent="-285718" eaLnBrk="0" hangingPunct="0">
              <a:defRPr sz="1200">
                <a:solidFill>
                  <a:srgbClr val="0F5494"/>
                </a:solidFill>
                <a:latin typeface="Verdana" charset="0"/>
                <a:ea typeface="MS PGothic" charset="0"/>
                <a:cs typeface="MS PGothic" charset="0"/>
              </a:defRPr>
            </a:lvl2pPr>
            <a:lvl3pPr marL="1142872" indent="-228574" eaLnBrk="0" hangingPunct="0">
              <a:defRPr sz="1200">
                <a:solidFill>
                  <a:srgbClr val="0F5494"/>
                </a:solidFill>
                <a:latin typeface="Verdana" charset="0"/>
                <a:ea typeface="MS PGothic" charset="0"/>
                <a:cs typeface="MS PGothic" charset="0"/>
              </a:defRPr>
            </a:lvl3pPr>
            <a:lvl4pPr marL="1600020" indent="-228574" eaLnBrk="0" hangingPunct="0">
              <a:defRPr sz="1200">
                <a:solidFill>
                  <a:srgbClr val="0F5494"/>
                </a:solidFill>
                <a:latin typeface="Verdana" charset="0"/>
                <a:ea typeface="MS PGothic" charset="0"/>
                <a:cs typeface="MS PGothic" charset="0"/>
              </a:defRPr>
            </a:lvl4pPr>
            <a:lvl5pPr marL="2057168" indent="-228574" eaLnBrk="0" hangingPunct="0">
              <a:defRPr sz="1200">
                <a:solidFill>
                  <a:srgbClr val="0F5494"/>
                </a:solidFill>
                <a:latin typeface="Verdana" charset="0"/>
                <a:ea typeface="MS PGothic" charset="0"/>
                <a:cs typeface="MS PGothic" charset="0"/>
              </a:defRPr>
            </a:lvl5pPr>
            <a:lvl6pPr marL="2514318" indent="-228574" eaLnBrk="0" fontAlgn="base" hangingPunct="0">
              <a:spcBef>
                <a:spcPct val="0"/>
              </a:spcBef>
              <a:spcAft>
                <a:spcPct val="0"/>
              </a:spcAft>
              <a:defRPr sz="1200">
                <a:solidFill>
                  <a:srgbClr val="0F5494"/>
                </a:solidFill>
                <a:latin typeface="Verdana" charset="0"/>
                <a:ea typeface="MS PGothic" charset="0"/>
                <a:cs typeface="MS PGothic" charset="0"/>
              </a:defRPr>
            </a:lvl6pPr>
            <a:lvl7pPr marL="2971466" indent="-228574" eaLnBrk="0" fontAlgn="base" hangingPunct="0">
              <a:spcBef>
                <a:spcPct val="0"/>
              </a:spcBef>
              <a:spcAft>
                <a:spcPct val="0"/>
              </a:spcAft>
              <a:defRPr sz="1200">
                <a:solidFill>
                  <a:srgbClr val="0F5494"/>
                </a:solidFill>
                <a:latin typeface="Verdana" charset="0"/>
                <a:ea typeface="MS PGothic" charset="0"/>
                <a:cs typeface="MS PGothic" charset="0"/>
              </a:defRPr>
            </a:lvl7pPr>
            <a:lvl8pPr marL="3428614" indent="-228574" eaLnBrk="0" fontAlgn="base" hangingPunct="0">
              <a:spcBef>
                <a:spcPct val="0"/>
              </a:spcBef>
              <a:spcAft>
                <a:spcPct val="0"/>
              </a:spcAft>
              <a:defRPr sz="1200">
                <a:solidFill>
                  <a:srgbClr val="0F5494"/>
                </a:solidFill>
                <a:latin typeface="Verdana" charset="0"/>
                <a:ea typeface="MS PGothic" charset="0"/>
                <a:cs typeface="MS PGothic" charset="0"/>
              </a:defRPr>
            </a:lvl8pPr>
            <a:lvl9pPr marL="3885764" indent="-228574" eaLnBrk="0" fontAlgn="base" hangingPunct="0">
              <a:spcBef>
                <a:spcPct val="0"/>
              </a:spcBef>
              <a:spcAft>
                <a:spcPct val="0"/>
              </a:spcAft>
              <a:defRPr sz="1200">
                <a:solidFill>
                  <a:srgbClr val="0F5494"/>
                </a:solidFill>
                <a:latin typeface="Verdana" charset="0"/>
                <a:ea typeface="MS PGothic" charset="0"/>
                <a:cs typeface="MS PGothic"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450B20-B29B-984D-8937-3FC7C1B1B70C}" type="slidenum">
              <a:rPr kumimoji="0" lang="en-GB" sz="1200" b="0" i="0" u="none" strike="noStrike" kern="1200" cap="none" spc="0" normalizeH="0" baseline="0" noProof="0">
                <a:ln>
                  <a:noFill/>
                </a:ln>
                <a:solidFill>
                  <a:srgbClr val="000000"/>
                </a:solidFill>
                <a:effectLst/>
                <a:uLnTx/>
                <a:uFillTx/>
                <a:latin typeface="Arial" charset="0"/>
                <a:ea typeface="MS PGothic"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Arial" charset="0"/>
              <a:ea typeface="MS PGothic" charset="0"/>
            </a:endParaRPr>
          </a:p>
        </p:txBody>
      </p:sp>
    </p:spTree>
    <p:extLst>
      <p:ext uri="{BB962C8B-B14F-4D97-AF65-F5344CB8AC3E}">
        <p14:creationId xmlns:p14="http://schemas.microsoft.com/office/powerpoint/2010/main" val="3607581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MS PGothic" charset="0"/>
              <a:cs typeface="MS PGothic" charset="0"/>
            </a:endParaRPr>
          </a:p>
        </p:txBody>
      </p:sp>
      <p:sp>
        <p:nvSpPr>
          <p:cNvPr id="17411"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MS PGothic" charset="0"/>
                <a:cs typeface="MS PGothic" charset="0"/>
              </a:defRPr>
            </a:lvl1pPr>
            <a:lvl2pPr marL="742866" indent="-285718" eaLnBrk="0" hangingPunct="0">
              <a:defRPr sz="1200">
                <a:solidFill>
                  <a:srgbClr val="0F5494"/>
                </a:solidFill>
                <a:latin typeface="Verdana" charset="0"/>
                <a:ea typeface="MS PGothic" charset="0"/>
                <a:cs typeface="MS PGothic" charset="0"/>
              </a:defRPr>
            </a:lvl2pPr>
            <a:lvl3pPr marL="1142872" indent="-228574" eaLnBrk="0" hangingPunct="0">
              <a:defRPr sz="1200">
                <a:solidFill>
                  <a:srgbClr val="0F5494"/>
                </a:solidFill>
                <a:latin typeface="Verdana" charset="0"/>
                <a:ea typeface="MS PGothic" charset="0"/>
                <a:cs typeface="MS PGothic" charset="0"/>
              </a:defRPr>
            </a:lvl3pPr>
            <a:lvl4pPr marL="1600020" indent="-228574" eaLnBrk="0" hangingPunct="0">
              <a:defRPr sz="1200">
                <a:solidFill>
                  <a:srgbClr val="0F5494"/>
                </a:solidFill>
                <a:latin typeface="Verdana" charset="0"/>
                <a:ea typeface="MS PGothic" charset="0"/>
                <a:cs typeface="MS PGothic" charset="0"/>
              </a:defRPr>
            </a:lvl4pPr>
            <a:lvl5pPr marL="2057168" indent="-228574" eaLnBrk="0" hangingPunct="0">
              <a:defRPr sz="1200">
                <a:solidFill>
                  <a:srgbClr val="0F5494"/>
                </a:solidFill>
                <a:latin typeface="Verdana" charset="0"/>
                <a:ea typeface="MS PGothic" charset="0"/>
                <a:cs typeface="MS PGothic" charset="0"/>
              </a:defRPr>
            </a:lvl5pPr>
            <a:lvl6pPr marL="2514318" indent="-228574" eaLnBrk="0" fontAlgn="base" hangingPunct="0">
              <a:spcBef>
                <a:spcPct val="0"/>
              </a:spcBef>
              <a:spcAft>
                <a:spcPct val="0"/>
              </a:spcAft>
              <a:defRPr sz="1200">
                <a:solidFill>
                  <a:srgbClr val="0F5494"/>
                </a:solidFill>
                <a:latin typeface="Verdana" charset="0"/>
                <a:ea typeface="MS PGothic" charset="0"/>
                <a:cs typeface="MS PGothic" charset="0"/>
              </a:defRPr>
            </a:lvl6pPr>
            <a:lvl7pPr marL="2971466" indent="-228574" eaLnBrk="0" fontAlgn="base" hangingPunct="0">
              <a:spcBef>
                <a:spcPct val="0"/>
              </a:spcBef>
              <a:spcAft>
                <a:spcPct val="0"/>
              </a:spcAft>
              <a:defRPr sz="1200">
                <a:solidFill>
                  <a:srgbClr val="0F5494"/>
                </a:solidFill>
                <a:latin typeface="Verdana" charset="0"/>
                <a:ea typeface="MS PGothic" charset="0"/>
                <a:cs typeface="MS PGothic" charset="0"/>
              </a:defRPr>
            </a:lvl7pPr>
            <a:lvl8pPr marL="3428614" indent="-228574" eaLnBrk="0" fontAlgn="base" hangingPunct="0">
              <a:spcBef>
                <a:spcPct val="0"/>
              </a:spcBef>
              <a:spcAft>
                <a:spcPct val="0"/>
              </a:spcAft>
              <a:defRPr sz="1200">
                <a:solidFill>
                  <a:srgbClr val="0F5494"/>
                </a:solidFill>
                <a:latin typeface="Verdana" charset="0"/>
                <a:ea typeface="MS PGothic" charset="0"/>
                <a:cs typeface="MS PGothic" charset="0"/>
              </a:defRPr>
            </a:lvl8pPr>
            <a:lvl9pPr marL="3885764" indent="-228574" eaLnBrk="0" fontAlgn="base" hangingPunct="0">
              <a:spcBef>
                <a:spcPct val="0"/>
              </a:spcBef>
              <a:spcAft>
                <a:spcPct val="0"/>
              </a:spcAft>
              <a:defRPr sz="1200">
                <a:solidFill>
                  <a:srgbClr val="0F5494"/>
                </a:solidFill>
                <a:latin typeface="Verdana" charset="0"/>
                <a:ea typeface="MS PGothic" charset="0"/>
                <a:cs typeface="MS PGothic"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450B20-B29B-984D-8937-3FC7C1B1B70C}" type="slidenum">
              <a:rPr kumimoji="0" lang="en-GB" sz="1200" b="0" i="0" u="none" strike="noStrike" kern="1200" cap="none" spc="0" normalizeH="0" baseline="0" noProof="0">
                <a:ln>
                  <a:noFill/>
                </a:ln>
                <a:solidFill>
                  <a:srgbClr val="000000"/>
                </a:solidFill>
                <a:effectLst/>
                <a:uLnTx/>
                <a:uFillTx/>
                <a:latin typeface="Arial" charset="0"/>
                <a:ea typeface="MS PGothic"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srgbClr val="000000"/>
              </a:solidFill>
              <a:effectLst/>
              <a:uLnTx/>
              <a:uFillTx/>
              <a:latin typeface="Arial" charset="0"/>
              <a:ea typeface="MS PGothic" charset="0"/>
            </a:endParaRPr>
          </a:p>
        </p:txBody>
      </p:sp>
    </p:spTree>
    <p:extLst>
      <p:ext uri="{BB962C8B-B14F-4D97-AF65-F5344CB8AC3E}">
        <p14:creationId xmlns:p14="http://schemas.microsoft.com/office/powerpoint/2010/main" val="29014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FA981ED-CFE9-4004-4CFA-E39373354E2B}"/>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A5889A5C-1FD8-6237-6668-D6438E80C73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405">
            <a:extLst>
              <a:ext uri="{FF2B5EF4-FFF2-40B4-BE49-F238E27FC236}">
                <a16:creationId xmlns:a16="http://schemas.microsoft.com/office/drawing/2014/main" id="{10962926-AD06-2F7E-05C4-10524DA762F2}"/>
              </a:ext>
            </a:extLst>
          </p:cNvPr>
          <p:cNvSpPr>
            <a:spLocks noGrp="1" noRot="1" noChangeAspect="1" noTextEdit="1"/>
          </p:cNvSpPr>
          <p:nvPr>
            <p:ph type="sldImg" idx="2"/>
          </p:nvPr>
        </p:nvSpPr>
        <p:spPr>
          <a:xfrm>
            <a:off x="927100" y="746125"/>
            <a:ext cx="4965700" cy="3724275"/>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406" name="Shape 406">
            <a:extLst>
              <a:ext uri="{FF2B5EF4-FFF2-40B4-BE49-F238E27FC236}">
                <a16:creationId xmlns:a16="http://schemas.microsoft.com/office/drawing/2014/main" id="{CC80B077-B950-9634-65C6-F742218EBA31}"/>
              </a:ext>
            </a:extLst>
          </p:cNvPr>
          <p:cNvSpPr txBox="1">
            <a:spLocks noGrp="1"/>
          </p:cNvSpPr>
          <p:nvPr>
            <p:ph type="body" idx="1"/>
          </p:nvPr>
        </p:nvSpPr>
        <p:spPr>
          <a:ln/>
        </p:spPr>
        <p:txBody>
          <a:bodyPr lIns="91569" tIns="45785" rIns="91569" bIns="45785">
            <a:noAutofit/>
          </a:bodyPr>
          <a:lstStyle/>
          <a:p>
            <a:pPr>
              <a:spcBef>
                <a:spcPts val="0"/>
              </a:spcBef>
              <a:spcAft>
                <a:spcPts val="0"/>
              </a:spcAft>
              <a:buClr>
                <a:schemeClr val="dk1"/>
              </a:buClr>
              <a:defRPr/>
            </a:pPr>
            <a:endParaRPr b="1">
              <a:solidFill>
                <a:schemeClr val="dk1"/>
              </a:solidFill>
              <a:latin typeface="Arial"/>
              <a:ea typeface="Arial"/>
              <a:cs typeface="Arial"/>
              <a:sym typeface="Arial"/>
            </a:endParaRPr>
          </a:p>
          <a:p>
            <a:pPr marL="171448" indent="-171448">
              <a:spcBef>
                <a:spcPts val="243"/>
              </a:spcBef>
              <a:spcAft>
                <a:spcPts val="0"/>
              </a:spcAft>
              <a:buClr>
                <a:schemeClr val="dk1"/>
              </a:buClr>
              <a:buSzPct val="100000"/>
              <a:buFont typeface="Arial"/>
              <a:buChar char="•"/>
              <a:defRPr/>
            </a:pPr>
            <a:r>
              <a:rPr lang="en-GB" b="1">
                <a:solidFill>
                  <a:schemeClr val="dk1"/>
                </a:solidFill>
                <a:latin typeface="Arial"/>
                <a:ea typeface="Arial"/>
                <a:cs typeface="Arial"/>
                <a:sym typeface="Arial"/>
              </a:rPr>
              <a:t>Develop</a:t>
            </a:r>
            <a:r>
              <a:rPr lang="en-GB">
                <a:solidFill>
                  <a:schemeClr val="dk1"/>
                </a:solidFill>
                <a:latin typeface="Arial"/>
                <a:ea typeface="Arial"/>
                <a:cs typeface="Arial"/>
                <a:sym typeface="Arial"/>
              </a:rPr>
              <a:t> and </a:t>
            </a:r>
            <a:r>
              <a:rPr lang="en-GB" b="1">
                <a:solidFill>
                  <a:schemeClr val="dk1"/>
                </a:solidFill>
                <a:latin typeface="Arial"/>
                <a:ea typeface="Arial"/>
                <a:cs typeface="Arial"/>
                <a:sym typeface="Arial"/>
              </a:rPr>
              <a:t>implement </a:t>
            </a:r>
            <a:r>
              <a:rPr lang="en-GB">
                <a:solidFill>
                  <a:schemeClr val="dk1"/>
                </a:solidFill>
                <a:latin typeface="Arial"/>
                <a:ea typeface="Arial"/>
                <a:cs typeface="Arial"/>
                <a:sym typeface="Arial"/>
              </a:rPr>
              <a:t>their </a:t>
            </a:r>
            <a:r>
              <a:rPr lang="en-GB" b="1">
                <a:solidFill>
                  <a:schemeClr val="dk1"/>
                </a:solidFill>
                <a:latin typeface="Arial"/>
                <a:ea typeface="Arial"/>
                <a:cs typeface="Arial"/>
                <a:sym typeface="Arial"/>
              </a:rPr>
              <a:t>own policies </a:t>
            </a:r>
            <a:r>
              <a:rPr lang="en-GB">
                <a:solidFill>
                  <a:schemeClr val="dk1"/>
                </a:solidFill>
                <a:latin typeface="Arial"/>
                <a:ea typeface="Arial"/>
                <a:cs typeface="Arial"/>
                <a:sym typeface="Arial"/>
              </a:rPr>
              <a:t>and </a:t>
            </a:r>
            <a:r>
              <a:rPr lang="en-GB" b="1">
                <a:solidFill>
                  <a:schemeClr val="dk1"/>
                </a:solidFill>
                <a:latin typeface="Arial"/>
                <a:ea typeface="Arial"/>
                <a:cs typeface="Arial"/>
                <a:sym typeface="Arial"/>
              </a:rPr>
              <a:t>mobilize additional resources </a:t>
            </a:r>
            <a:r>
              <a:rPr lang="en-GB">
                <a:solidFill>
                  <a:schemeClr val="dk1"/>
                </a:solidFill>
                <a:latin typeface="Arial"/>
                <a:ea typeface="Arial"/>
                <a:cs typeface="Arial"/>
                <a:sym typeface="Arial"/>
              </a:rPr>
              <a:t>(involving civil society and private actors)</a:t>
            </a:r>
          </a:p>
          <a:p>
            <a:pPr marL="171448" indent="-171448">
              <a:spcBef>
                <a:spcPts val="243"/>
              </a:spcBef>
              <a:spcAft>
                <a:spcPts val="0"/>
              </a:spcAft>
              <a:buClr>
                <a:schemeClr val="dk1"/>
              </a:buClr>
              <a:buSzPct val="100000"/>
              <a:buFont typeface="Arial"/>
              <a:buChar char="•"/>
              <a:defRPr/>
            </a:pPr>
            <a:r>
              <a:rPr lang="en-GB" b="1">
                <a:solidFill>
                  <a:schemeClr val="dk1"/>
                </a:solidFill>
                <a:latin typeface="Arial"/>
                <a:ea typeface="Arial"/>
                <a:cs typeface="Arial"/>
                <a:sym typeface="Arial"/>
              </a:rPr>
              <a:t>Improve</a:t>
            </a:r>
            <a:r>
              <a:rPr lang="en-GB">
                <a:solidFill>
                  <a:schemeClr val="dk1"/>
                </a:solidFill>
                <a:latin typeface="Arial"/>
                <a:ea typeface="Arial"/>
                <a:cs typeface="Arial"/>
                <a:sym typeface="Arial"/>
              </a:rPr>
              <a:t> the </a:t>
            </a:r>
            <a:r>
              <a:rPr lang="en-GB" b="1">
                <a:solidFill>
                  <a:schemeClr val="dk1"/>
                </a:solidFill>
                <a:latin typeface="Arial"/>
                <a:ea typeface="Arial"/>
                <a:cs typeface="Arial"/>
                <a:sym typeface="Arial"/>
              </a:rPr>
              <a:t>design</a:t>
            </a:r>
            <a:r>
              <a:rPr lang="en-GB">
                <a:solidFill>
                  <a:schemeClr val="dk1"/>
                </a:solidFill>
                <a:latin typeface="Arial"/>
                <a:ea typeface="Arial"/>
                <a:cs typeface="Arial"/>
                <a:sym typeface="Arial"/>
              </a:rPr>
              <a:t> and </a:t>
            </a:r>
            <a:r>
              <a:rPr lang="en-GB" b="1">
                <a:solidFill>
                  <a:schemeClr val="dk1"/>
                </a:solidFill>
                <a:latin typeface="Arial"/>
                <a:ea typeface="Arial"/>
                <a:cs typeface="Arial"/>
                <a:sym typeface="Arial"/>
              </a:rPr>
              <a:t>local implementation </a:t>
            </a:r>
            <a:r>
              <a:rPr lang="en-GB">
                <a:solidFill>
                  <a:schemeClr val="dk1"/>
                </a:solidFill>
                <a:latin typeface="Arial"/>
                <a:ea typeface="Arial"/>
                <a:cs typeface="Arial"/>
                <a:sym typeface="Arial"/>
              </a:rPr>
              <a:t>of </a:t>
            </a:r>
            <a:r>
              <a:rPr lang="en-GB" b="1">
                <a:solidFill>
                  <a:schemeClr val="dk1"/>
                </a:solidFill>
                <a:latin typeface="Arial"/>
                <a:ea typeface="Arial"/>
                <a:cs typeface="Arial"/>
                <a:sym typeface="Arial"/>
              </a:rPr>
              <a:t>central policies </a:t>
            </a:r>
            <a:r>
              <a:rPr lang="en-GB">
                <a:solidFill>
                  <a:schemeClr val="dk1"/>
                </a:solidFill>
                <a:latin typeface="Arial"/>
                <a:ea typeface="Arial"/>
                <a:cs typeface="Arial"/>
                <a:sym typeface="Arial"/>
              </a:rPr>
              <a:t>and public spending efficiency</a:t>
            </a:r>
          </a:p>
          <a:p>
            <a:pPr marL="171448" indent="-94432">
              <a:spcBef>
                <a:spcPts val="364"/>
              </a:spcBef>
              <a:spcAft>
                <a:spcPts val="0"/>
              </a:spcAft>
              <a:buClr>
                <a:schemeClr val="dk1"/>
              </a:buClr>
              <a:defRPr/>
            </a:pPr>
            <a:endParaRPr>
              <a:solidFill>
                <a:schemeClr val="dk1"/>
              </a:solidFill>
              <a:latin typeface="Arial"/>
              <a:ea typeface="Arial"/>
              <a:cs typeface="Arial"/>
              <a:sym typeface="Arial"/>
            </a:endParaRPr>
          </a:p>
        </p:txBody>
      </p:sp>
      <p:sp>
        <p:nvSpPr>
          <p:cNvPr id="16388" name="Shape 407">
            <a:extLst>
              <a:ext uri="{FF2B5EF4-FFF2-40B4-BE49-F238E27FC236}">
                <a16:creationId xmlns:a16="http://schemas.microsoft.com/office/drawing/2014/main" id="{AE821AC5-8DB1-9B78-277B-22411FF411F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5" rIns="91569" bIns="45785"/>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buSzPct val="25000"/>
            </a:pPr>
            <a:fld id="{DD959603-2208-7040-BBB6-31274CE23197}" type="slidenum">
              <a:rPr lang="en-GB" altLang="en-US" smtClean="0">
                <a:solidFill>
                  <a:srgbClr val="000000"/>
                </a:solidFill>
                <a:cs typeface="Arial" panose="020B0604020202020204" pitchFamily="34" charset="0"/>
                <a:sym typeface="Arial" panose="020B0604020202020204" pitchFamily="34" charset="0"/>
              </a:rPr>
              <a:pPr>
                <a:spcBef>
                  <a:spcPct val="0"/>
                </a:spcBef>
                <a:buSzPct val="25000"/>
              </a:pPr>
              <a:t>5</a:t>
            </a:fld>
            <a:endParaRPr lang="en-GB" altLang="en-US">
              <a:solidFill>
                <a:srgbClr val="000000"/>
              </a:solidFill>
              <a:cs typeface="Arial" panose="020B0604020202020204" pitchFamily="34" charset="0"/>
              <a:sym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405">
            <a:extLst>
              <a:ext uri="{FF2B5EF4-FFF2-40B4-BE49-F238E27FC236}">
                <a16:creationId xmlns:a16="http://schemas.microsoft.com/office/drawing/2014/main" id="{10962926-AD06-2F7E-05C4-10524DA762F2}"/>
              </a:ext>
            </a:extLst>
          </p:cNvPr>
          <p:cNvSpPr>
            <a:spLocks noGrp="1" noRot="1" noChangeAspect="1" noTextEdit="1"/>
          </p:cNvSpPr>
          <p:nvPr>
            <p:ph type="sldImg" idx="2"/>
          </p:nvPr>
        </p:nvSpPr>
        <p:spPr>
          <a:xfrm>
            <a:off x="927100" y="746125"/>
            <a:ext cx="4965700" cy="3724275"/>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406" name="Shape 406">
            <a:extLst>
              <a:ext uri="{FF2B5EF4-FFF2-40B4-BE49-F238E27FC236}">
                <a16:creationId xmlns:a16="http://schemas.microsoft.com/office/drawing/2014/main" id="{CC80B077-B950-9634-65C6-F742218EBA31}"/>
              </a:ext>
            </a:extLst>
          </p:cNvPr>
          <p:cNvSpPr txBox="1">
            <a:spLocks noGrp="1"/>
          </p:cNvSpPr>
          <p:nvPr>
            <p:ph type="body" idx="1"/>
          </p:nvPr>
        </p:nvSpPr>
        <p:spPr>
          <a:ln/>
        </p:spPr>
        <p:txBody>
          <a:bodyPr lIns="91569" tIns="45785" rIns="91569" bIns="45785">
            <a:noAutofit/>
          </a:bodyPr>
          <a:lstStyle/>
          <a:p>
            <a:pPr>
              <a:spcBef>
                <a:spcPts val="0"/>
              </a:spcBef>
              <a:spcAft>
                <a:spcPts val="0"/>
              </a:spcAft>
              <a:buClr>
                <a:schemeClr val="dk1"/>
              </a:buClr>
              <a:defRPr/>
            </a:pPr>
            <a:endParaRPr b="1">
              <a:solidFill>
                <a:schemeClr val="dk1"/>
              </a:solidFill>
              <a:latin typeface="Arial"/>
              <a:ea typeface="Arial"/>
              <a:cs typeface="Arial"/>
              <a:sym typeface="Arial"/>
            </a:endParaRPr>
          </a:p>
          <a:p>
            <a:pPr marL="171448" indent="-171448">
              <a:spcBef>
                <a:spcPts val="243"/>
              </a:spcBef>
              <a:spcAft>
                <a:spcPts val="0"/>
              </a:spcAft>
              <a:buClr>
                <a:schemeClr val="dk1"/>
              </a:buClr>
              <a:buSzPct val="100000"/>
              <a:buFont typeface="Arial"/>
              <a:buChar char="•"/>
              <a:defRPr/>
            </a:pPr>
            <a:r>
              <a:rPr lang="en-GB" b="1">
                <a:solidFill>
                  <a:schemeClr val="dk1"/>
                </a:solidFill>
                <a:latin typeface="Arial"/>
                <a:ea typeface="Arial"/>
                <a:cs typeface="Arial"/>
                <a:sym typeface="Arial"/>
              </a:rPr>
              <a:t>Develop</a:t>
            </a:r>
            <a:r>
              <a:rPr lang="en-GB">
                <a:solidFill>
                  <a:schemeClr val="dk1"/>
                </a:solidFill>
                <a:latin typeface="Arial"/>
                <a:ea typeface="Arial"/>
                <a:cs typeface="Arial"/>
                <a:sym typeface="Arial"/>
              </a:rPr>
              <a:t> and </a:t>
            </a:r>
            <a:r>
              <a:rPr lang="en-GB" b="1">
                <a:solidFill>
                  <a:schemeClr val="dk1"/>
                </a:solidFill>
                <a:latin typeface="Arial"/>
                <a:ea typeface="Arial"/>
                <a:cs typeface="Arial"/>
                <a:sym typeface="Arial"/>
              </a:rPr>
              <a:t>implement </a:t>
            </a:r>
            <a:r>
              <a:rPr lang="en-GB">
                <a:solidFill>
                  <a:schemeClr val="dk1"/>
                </a:solidFill>
                <a:latin typeface="Arial"/>
                <a:ea typeface="Arial"/>
                <a:cs typeface="Arial"/>
                <a:sym typeface="Arial"/>
              </a:rPr>
              <a:t>their </a:t>
            </a:r>
            <a:r>
              <a:rPr lang="en-GB" b="1">
                <a:solidFill>
                  <a:schemeClr val="dk1"/>
                </a:solidFill>
                <a:latin typeface="Arial"/>
                <a:ea typeface="Arial"/>
                <a:cs typeface="Arial"/>
                <a:sym typeface="Arial"/>
              </a:rPr>
              <a:t>own policies </a:t>
            </a:r>
            <a:r>
              <a:rPr lang="en-GB">
                <a:solidFill>
                  <a:schemeClr val="dk1"/>
                </a:solidFill>
                <a:latin typeface="Arial"/>
                <a:ea typeface="Arial"/>
                <a:cs typeface="Arial"/>
                <a:sym typeface="Arial"/>
              </a:rPr>
              <a:t>and </a:t>
            </a:r>
            <a:r>
              <a:rPr lang="en-GB" b="1">
                <a:solidFill>
                  <a:schemeClr val="dk1"/>
                </a:solidFill>
                <a:latin typeface="Arial"/>
                <a:ea typeface="Arial"/>
                <a:cs typeface="Arial"/>
                <a:sym typeface="Arial"/>
              </a:rPr>
              <a:t>mobilize additional resources </a:t>
            </a:r>
            <a:r>
              <a:rPr lang="en-GB">
                <a:solidFill>
                  <a:schemeClr val="dk1"/>
                </a:solidFill>
                <a:latin typeface="Arial"/>
                <a:ea typeface="Arial"/>
                <a:cs typeface="Arial"/>
                <a:sym typeface="Arial"/>
              </a:rPr>
              <a:t>(involving civil society and private actors)</a:t>
            </a:r>
          </a:p>
          <a:p>
            <a:pPr marL="171448" indent="-171448">
              <a:spcBef>
                <a:spcPts val="243"/>
              </a:spcBef>
              <a:spcAft>
                <a:spcPts val="0"/>
              </a:spcAft>
              <a:buClr>
                <a:schemeClr val="dk1"/>
              </a:buClr>
              <a:buSzPct val="100000"/>
              <a:buFont typeface="Arial"/>
              <a:buChar char="•"/>
              <a:defRPr/>
            </a:pPr>
            <a:r>
              <a:rPr lang="en-GB" b="1">
                <a:solidFill>
                  <a:schemeClr val="dk1"/>
                </a:solidFill>
                <a:latin typeface="Arial"/>
                <a:ea typeface="Arial"/>
                <a:cs typeface="Arial"/>
                <a:sym typeface="Arial"/>
              </a:rPr>
              <a:t>Improve</a:t>
            </a:r>
            <a:r>
              <a:rPr lang="en-GB">
                <a:solidFill>
                  <a:schemeClr val="dk1"/>
                </a:solidFill>
                <a:latin typeface="Arial"/>
                <a:ea typeface="Arial"/>
                <a:cs typeface="Arial"/>
                <a:sym typeface="Arial"/>
              </a:rPr>
              <a:t> the </a:t>
            </a:r>
            <a:r>
              <a:rPr lang="en-GB" b="1">
                <a:solidFill>
                  <a:schemeClr val="dk1"/>
                </a:solidFill>
                <a:latin typeface="Arial"/>
                <a:ea typeface="Arial"/>
                <a:cs typeface="Arial"/>
                <a:sym typeface="Arial"/>
              </a:rPr>
              <a:t>design</a:t>
            </a:r>
            <a:r>
              <a:rPr lang="en-GB">
                <a:solidFill>
                  <a:schemeClr val="dk1"/>
                </a:solidFill>
                <a:latin typeface="Arial"/>
                <a:ea typeface="Arial"/>
                <a:cs typeface="Arial"/>
                <a:sym typeface="Arial"/>
              </a:rPr>
              <a:t> and </a:t>
            </a:r>
            <a:r>
              <a:rPr lang="en-GB" b="1">
                <a:solidFill>
                  <a:schemeClr val="dk1"/>
                </a:solidFill>
                <a:latin typeface="Arial"/>
                <a:ea typeface="Arial"/>
                <a:cs typeface="Arial"/>
                <a:sym typeface="Arial"/>
              </a:rPr>
              <a:t>local implementation </a:t>
            </a:r>
            <a:r>
              <a:rPr lang="en-GB">
                <a:solidFill>
                  <a:schemeClr val="dk1"/>
                </a:solidFill>
                <a:latin typeface="Arial"/>
                <a:ea typeface="Arial"/>
                <a:cs typeface="Arial"/>
                <a:sym typeface="Arial"/>
              </a:rPr>
              <a:t>of </a:t>
            </a:r>
            <a:r>
              <a:rPr lang="en-GB" b="1">
                <a:solidFill>
                  <a:schemeClr val="dk1"/>
                </a:solidFill>
                <a:latin typeface="Arial"/>
                <a:ea typeface="Arial"/>
                <a:cs typeface="Arial"/>
                <a:sym typeface="Arial"/>
              </a:rPr>
              <a:t>central policies </a:t>
            </a:r>
            <a:r>
              <a:rPr lang="en-GB">
                <a:solidFill>
                  <a:schemeClr val="dk1"/>
                </a:solidFill>
                <a:latin typeface="Arial"/>
                <a:ea typeface="Arial"/>
                <a:cs typeface="Arial"/>
                <a:sym typeface="Arial"/>
              </a:rPr>
              <a:t>and public spending efficiency</a:t>
            </a:r>
          </a:p>
          <a:p>
            <a:pPr marL="171448" indent="-94432">
              <a:spcBef>
                <a:spcPts val="364"/>
              </a:spcBef>
              <a:spcAft>
                <a:spcPts val="0"/>
              </a:spcAft>
              <a:buClr>
                <a:schemeClr val="dk1"/>
              </a:buClr>
              <a:defRPr/>
            </a:pPr>
            <a:endParaRPr>
              <a:solidFill>
                <a:schemeClr val="dk1"/>
              </a:solidFill>
              <a:latin typeface="Arial"/>
              <a:ea typeface="Arial"/>
              <a:cs typeface="Arial"/>
              <a:sym typeface="Arial"/>
            </a:endParaRPr>
          </a:p>
        </p:txBody>
      </p:sp>
      <p:sp>
        <p:nvSpPr>
          <p:cNvPr id="16388" name="Shape 407">
            <a:extLst>
              <a:ext uri="{FF2B5EF4-FFF2-40B4-BE49-F238E27FC236}">
                <a16:creationId xmlns:a16="http://schemas.microsoft.com/office/drawing/2014/main" id="{AE821AC5-8DB1-9B78-277B-22411FF411F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5" rIns="91569" bIns="45785"/>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buSzPct val="25000"/>
            </a:pPr>
            <a:fld id="{DD959603-2208-7040-BBB6-31274CE23197}" type="slidenum">
              <a:rPr lang="en-GB" altLang="en-US" smtClean="0">
                <a:solidFill>
                  <a:srgbClr val="000000"/>
                </a:solidFill>
                <a:cs typeface="Arial" panose="020B0604020202020204" pitchFamily="34" charset="0"/>
                <a:sym typeface="Arial" panose="020B0604020202020204" pitchFamily="34" charset="0"/>
              </a:rPr>
              <a:pPr>
                <a:spcBef>
                  <a:spcPct val="0"/>
                </a:spcBef>
                <a:buSzPct val="25000"/>
              </a:pPr>
              <a:t>6</a:t>
            </a:fld>
            <a:endParaRPr lang="en-GB" alt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7842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405">
            <a:extLst>
              <a:ext uri="{FF2B5EF4-FFF2-40B4-BE49-F238E27FC236}">
                <a16:creationId xmlns:a16="http://schemas.microsoft.com/office/drawing/2014/main" id="{10962926-AD06-2F7E-05C4-10524DA762F2}"/>
              </a:ext>
            </a:extLst>
          </p:cNvPr>
          <p:cNvSpPr>
            <a:spLocks noGrp="1" noRot="1" noChangeAspect="1" noTextEdit="1"/>
          </p:cNvSpPr>
          <p:nvPr>
            <p:ph type="sldImg" idx="2"/>
          </p:nvPr>
        </p:nvSpPr>
        <p:spPr>
          <a:xfrm>
            <a:off x="927100" y="746125"/>
            <a:ext cx="4965700" cy="3724275"/>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406" name="Shape 406">
            <a:extLst>
              <a:ext uri="{FF2B5EF4-FFF2-40B4-BE49-F238E27FC236}">
                <a16:creationId xmlns:a16="http://schemas.microsoft.com/office/drawing/2014/main" id="{CC80B077-B950-9634-65C6-F742218EBA31}"/>
              </a:ext>
            </a:extLst>
          </p:cNvPr>
          <p:cNvSpPr txBox="1">
            <a:spLocks noGrp="1"/>
          </p:cNvSpPr>
          <p:nvPr>
            <p:ph type="body" idx="1"/>
          </p:nvPr>
        </p:nvSpPr>
        <p:spPr>
          <a:ln/>
        </p:spPr>
        <p:txBody>
          <a:bodyPr lIns="91569" tIns="45785" rIns="91569" bIns="45785">
            <a:noAutofit/>
          </a:bodyPr>
          <a:lstStyle/>
          <a:p>
            <a:pPr>
              <a:spcBef>
                <a:spcPts val="0"/>
              </a:spcBef>
              <a:spcAft>
                <a:spcPts val="0"/>
              </a:spcAft>
              <a:buClr>
                <a:schemeClr val="dk1"/>
              </a:buClr>
              <a:defRPr/>
            </a:pPr>
            <a:endParaRPr b="1">
              <a:solidFill>
                <a:schemeClr val="dk1"/>
              </a:solidFill>
              <a:latin typeface="Arial"/>
              <a:ea typeface="Arial"/>
              <a:cs typeface="Arial"/>
              <a:sym typeface="Arial"/>
            </a:endParaRPr>
          </a:p>
          <a:p>
            <a:pPr marL="171448" indent="-171448">
              <a:spcBef>
                <a:spcPts val="243"/>
              </a:spcBef>
              <a:spcAft>
                <a:spcPts val="0"/>
              </a:spcAft>
              <a:buClr>
                <a:schemeClr val="dk1"/>
              </a:buClr>
              <a:buSzPct val="100000"/>
              <a:buFont typeface="Arial"/>
              <a:buChar char="•"/>
              <a:defRPr/>
            </a:pPr>
            <a:r>
              <a:rPr lang="en-GB" b="1">
                <a:solidFill>
                  <a:schemeClr val="dk1"/>
                </a:solidFill>
                <a:latin typeface="Arial"/>
                <a:ea typeface="Arial"/>
                <a:cs typeface="Arial"/>
                <a:sym typeface="Arial"/>
              </a:rPr>
              <a:t>Develop</a:t>
            </a:r>
            <a:r>
              <a:rPr lang="en-GB">
                <a:solidFill>
                  <a:schemeClr val="dk1"/>
                </a:solidFill>
                <a:latin typeface="Arial"/>
                <a:ea typeface="Arial"/>
                <a:cs typeface="Arial"/>
                <a:sym typeface="Arial"/>
              </a:rPr>
              <a:t> and </a:t>
            </a:r>
            <a:r>
              <a:rPr lang="en-GB" b="1">
                <a:solidFill>
                  <a:schemeClr val="dk1"/>
                </a:solidFill>
                <a:latin typeface="Arial"/>
                <a:ea typeface="Arial"/>
                <a:cs typeface="Arial"/>
                <a:sym typeface="Arial"/>
              </a:rPr>
              <a:t>implement </a:t>
            </a:r>
            <a:r>
              <a:rPr lang="en-GB">
                <a:solidFill>
                  <a:schemeClr val="dk1"/>
                </a:solidFill>
                <a:latin typeface="Arial"/>
                <a:ea typeface="Arial"/>
                <a:cs typeface="Arial"/>
                <a:sym typeface="Arial"/>
              </a:rPr>
              <a:t>their </a:t>
            </a:r>
            <a:r>
              <a:rPr lang="en-GB" b="1">
                <a:solidFill>
                  <a:schemeClr val="dk1"/>
                </a:solidFill>
                <a:latin typeface="Arial"/>
                <a:ea typeface="Arial"/>
                <a:cs typeface="Arial"/>
                <a:sym typeface="Arial"/>
              </a:rPr>
              <a:t>own policies </a:t>
            </a:r>
            <a:r>
              <a:rPr lang="en-GB">
                <a:solidFill>
                  <a:schemeClr val="dk1"/>
                </a:solidFill>
                <a:latin typeface="Arial"/>
                <a:ea typeface="Arial"/>
                <a:cs typeface="Arial"/>
                <a:sym typeface="Arial"/>
              </a:rPr>
              <a:t>and </a:t>
            </a:r>
            <a:r>
              <a:rPr lang="en-GB" b="1">
                <a:solidFill>
                  <a:schemeClr val="dk1"/>
                </a:solidFill>
                <a:latin typeface="Arial"/>
                <a:ea typeface="Arial"/>
                <a:cs typeface="Arial"/>
                <a:sym typeface="Arial"/>
              </a:rPr>
              <a:t>mobilize additional resources </a:t>
            </a:r>
            <a:r>
              <a:rPr lang="en-GB">
                <a:solidFill>
                  <a:schemeClr val="dk1"/>
                </a:solidFill>
                <a:latin typeface="Arial"/>
                <a:ea typeface="Arial"/>
                <a:cs typeface="Arial"/>
                <a:sym typeface="Arial"/>
              </a:rPr>
              <a:t>(involving civil society and private actors)</a:t>
            </a:r>
          </a:p>
          <a:p>
            <a:pPr marL="171448" indent="-171448">
              <a:spcBef>
                <a:spcPts val="243"/>
              </a:spcBef>
              <a:spcAft>
                <a:spcPts val="0"/>
              </a:spcAft>
              <a:buClr>
                <a:schemeClr val="dk1"/>
              </a:buClr>
              <a:buSzPct val="100000"/>
              <a:buFont typeface="Arial"/>
              <a:buChar char="•"/>
              <a:defRPr/>
            </a:pPr>
            <a:r>
              <a:rPr lang="en-GB" b="1">
                <a:solidFill>
                  <a:schemeClr val="dk1"/>
                </a:solidFill>
                <a:latin typeface="Arial"/>
                <a:ea typeface="Arial"/>
                <a:cs typeface="Arial"/>
                <a:sym typeface="Arial"/>
              </a:rPr>
              <a:t>Improve</a:t>
            </a:r>
            <a:r>
              <a:rPr lang="en-GB">
                <a:solidFill>
                  <a:schemeClr val="dk1"/>
                </a:solidFill>
                <a:latin typeface="Arial"/>
                <a:ea typeface="Arial"/>
                <a:cs typeface="Arial"/>
                <a:sym typeface="Arial"/>
              </a:rPr>
              <a:t> the </a:t>
            </a:r>
            <a:r>
              <a:rPr lang="en-GB" b="1">
                <a:solidFill>
                  <a:schemeClr val="dk1"/>
                </a:solidFill>
                <a:latin typeface="Arial"/>
                <a:ea typeface="Arial"/>
                <a:cs typeface="Arial"/>
                <a:sym typeface="Arial"/>
              </a:rPr>
              <a:t>design</a:t>
            </a:r>
            <a:r>
              <a:rPr lang="en-GB">
                <a:solidFill>
                  <a:schemeClr val="dk1"/>
                </a:solidFill>
                <a:latin typeface="Arial"/>
                <a:ea typeface="Arial"/>
                <a:cs typeface="Arial"/>
                <a:sym typeface="Arial"/>
              </a:rPr>
              <a:t> and </a:t>
            </a:r>
            <a:r>
              <a:rPr lang="en-GB" b="1">
                <a:solidFill>
                  <a:schemeClr val="dk1"/>
                </a:solidFill>
                <a:latin typeface="Arial"/>
                <a:ea typeface="Arial"/>
                <a:cs typeface="Arial"/>
                <a:sym typeface="Arial"/>
              </a:rPr>
              <a:t>local implementation </a:t>
            </a:r>
            <a:r>
              <a:rPr lang="en-GB">
                <a:solidFill>
                  <a:schemeClr val="dk1"/>
                </a:solidFill>
                <a:latin typeface="Arial"/>
                <a:ea typeface="Arial"/>
                <a:cs typeface="Arial"/>
                <a:sym typeface="Arial"/>
              </a:rPr>
              <a:t>of </a:t>
            </a:r>
            <a:r>
              <a:rPr lang="en-GB" b="1">
                <a:solidFill>
                  <a:schemeClr val="dk1"/>
                </a:solidFill>
                <a:latin typeface="Arial"/>
                <a:ea typeface="Arial"/>
                <a:cs typeface="Arial"/>
                <a:sym typeface="Arial"/>
              </a:rPr>
              <a:t>central policies </a:t>
            </a:r>
            <a:r>
              <a:rPr lang="en-GB">
                <a:solidFill>
                  <a:schemeClr val="dk1"/>
                </a:solidFill>
                <a:latin typeface="Arial"/>
                <a:ea typeface="Arial"/>
                <a:cs typeface="Arial"/>
                <a:sym typeface="Arial"/>
              </a:rPr>
              <a:t>and public spending efficiency</a:t>
            </a:r>
          </a:p>
          <a:p>
            <a:pPr marL="171448" indent="-94432">
              <a:spcBef>
                <a:spcPts val="364"/>
              </a:spcBef>
              <a:spcAft>
                <a:spcPts val="0"/>
              </a:spcAft>
              <a:buClr>
                <a:schemeClr val="dk1"/>
              </a:buClr>
              <a:defRPr/>
            </a:pPr>
            <a:endParaRPr>
              <a:solidFill>
                <a:schemeClr val="dk1"/>
              </a:solidFill>
              <a:latin typeface="Arial"/>
              <a:ea typeface="Arial"/>
              <a:cs typeface="Arial"/>
              <a:sym typeface="Arial"/>
            </a:endParaRPr>
          </a:p>
        </p:txBody>
      </p:sp>
      <p:sp>
        <p:nvSpPr>
          <p:cNvPr id="16388" name="Shape 407">
            <a:extLst>
              <a:ext uri="{FF2B5EF4-FFF2-40B4-BE49-F238E27FC236}">
                <a16:creationId xmlns:a16="http://schemas.microsoft.com/office/drawing/2014/main" id="{AE821AC5-8DB1-9B78-277B-22411FF411F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5" rIns="91569" bIns="45785"/>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buSzPct val="25000"/>
            </a:pPr>
            <a:fld id="{DD959603-2208-7040-BBB6-31274CE23197}" type="slidenum">
              <a:rPr lang="en-GB" altLang="en-US" smtClean="0">
                <a:solidFill>
                  <a:srgbClr val="000000"/>
                </a:solidFill>
                <a:cs typeface="Arial" panose="020B0604020202020204" pitchFamily="34" charset="0"/>
                <a:sym typeface="Arial" panose="020B0604020202020204" pitchFamily="34" charset="0"/>
              </a:rPr>
              <a:pPr>
                <a:spcBef>
                  <a:spcPct val="0"/>
                </a:spcBef>
                <a:buSzPct val="25000"/>
              </a:pPr>
              <a:t>7</a:t>
            </a:fld>
            <a:endParaRPr lang="en-GB" alt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82804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405">
            <a:extLst>
              <a:ext uri="{FF2B5EF4-FFF2-40B4-BE49-F238E27FC236}">
                <a16:creationId xmlns:a16="http://schemas.microsoft.com/office/drawing/2014/main" id="{10962926-AD06-2F7E-05C4-10524DA762F2}"/>
              </a:ext>
            </a:extLst>
          </p:cNvPr>
          <p:cNvSpPr>
            <a:spLocks noGrp="1" noRot="1" noChangeAspect="1" noTextEdit="1"/>
          </p:cNvSpPr>
          <p:nvPr>
            <p:ph type="sldImg" idx="2"/>
          </p:nvPr>
        </p:nvSpPr>
        <p:spPr>
          <a:xfrm>
            <a:off x="927100" y="746125"/>
            <a:ext cx="4965700" cy="3724275"/>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406" name="Shape 406">
            <a:extLst>
              <a:ext uri="{FF2B5EF4-FFF2-40B4-BE49-F238E27FC236}">
                <a16:creationId xmlns:a16="http://schemas.microsoft.com/office/drawing/2014/main" id="{CC80B077-B950-9634-65C6-F742218EBA31}"/>
              </a:ext>
            </a:extLst>
          </p:cNvPr>
          <p:cNvSpPr txBox="1">
            <a:spLocks noGrp="1"/>
          </p:cNvSpPr>
          <p:nvPr>
            <p:ph type="body" idx="1"/>
          </p:nvPr>
        </p:nvSpPr>
        <p:spPr>
          <a:ln/>
        </p:spPr>
        <p:txBody>
          <a:bodyPr lIns="91569" tIns="45785" rIns="91569" bIns="45785">
            <a:noAutofit/>
          </a:bodyPr>
          <a:lstStyle/>
          <a:p>
            <a:pPr>
              <a:spcBef>
                <a:spcPts val="0"/>
              </a:spcBef>
              <a:spcAft>
                <a:spcPts val="0"/>
              </a:spcAft>
              <a:buClr>
                <a:schemeClr val="dk1"/>
              </a:buClr>
              <a:defRPr/>
            </a:pPr>
            <a:endParaRPr b="1">
              <a:solidFill>
                <a:schemeClr val="dk1"/>
              </a:solidFill>
              <a:latin typeface="Arial"/>
              <a:ea typeface="Arial"/>
              <a:cs typeface="Arial"/>
              <a:sym typeface="Arial"/>
            </a:endParaRPr>
          </a:p>
          <a:p>
            <a:pPr marL="171448" indent="-171448">
              <a:spcBef>
                <a:spcPts val="243"/>
              </a:spcBef>
              <a:spcAft>
                <a:spcPts val="0"/>
              </a:spcAft>
              <a:buClr>
                <a:schemeClr val="dk1"/>
              </a:buClr>
              <a:buSzPct val="100000"/>
              <a:buFont typeface="Arial"/>
              <a:buChar char="•"/>
              <a:defRPr/>
            </a:pPr>
            <a:r>
              <a:rPr lang="en-GB" b="1">
                <a:solidFill>
                  <a:schemeClr val="dk1"/>
                </a:solidFill>
                <a:latin typeface="Arial"/>
                <a:ea typeface="Arial"/>
                <a:cs typeface="Arial"/>
                <a:sym typeface="Arial"/>
              </a:rPr>
              <a:t>Develop</a:t>
            </a:r>
            <a:r>
              <a:rPr lang="en-GB">
                <a:solidFill>
                  <a:schemeClr val="dk1"/>
                </a:solidFill>
                <a:latin typeface="Arial"/>
                <a:ea typeface="Arial"/>
                <a:cs typeface="Arial"/>
                <a:sym typeface="Arial"/>
              </a:rPr>
              <a:t> and </a:t>
            </a:r>
            <a:r>
              <a:rPr lang="en-GB" b="1">
                <a:solidFill>
                  <a:schemeClr val="dk1"/>
                </a:solidFill>
                <a:latin typeface="Arial"/>
                <a:ea typeface="Arial"/>
                <a:cs typeface="Arial"/>
                <a:sym typeface="Arial"/>
              </a:rPr>
              <a:t>implement </a:t>
            </a:r>
            <a:r>
              <a:rPr lang="en-GB">
                <a:solidFill>
                  <a:schemeClr val="dk1"/>
                </a:solidFill>
                <a:latin typeface="Arial"/>
                <a:ea typeface="Arial"/>
                <a:cs typeface="Arial"/>
                <a:sym typeface="Arial"/>
              </a:rPr>
              <a:t>their </a:t>
            </a:r>
            <a:r>
              <a:rPr lang="en-GB" b="1">
                <a:solidFill>
                  <a:schemeClr val="dk1"/>
                </a:solidFill>
                <a:latin typeface="Arial"/>
                <a:ea typeface="Arial"/>
                <a:cs typeface="Arial"/>
                <a:sym typeface="Arial"/>
              </a:rPr>
              <a:t>own policies </a:t>
            </a:r>
            <a:r>
              <a:rPr lang="en-GB">
                <a:solidFill>
                  <a:schemeClr val="dk1"/>
                </a:solidFill>
                <a:latin typeface="Arial"/>
                <a:ea typeface="Arial"/>
                <a:cs typeface="Arial"/>
                <a:sym typeface="Arial"/>
              </a:rPr>
              <a:t>and </a:t>
            </a:r>
            <a:r>
              <a:rPr lang="en-GB" b="1">
                <a:solidFill>
                  <a:schemeClr val="dk1"/>
                </a:solidFill>
                <a:latin typeface="Arial"/>
                <a:ea typeface="Arial"/>
                <a:cs typeface="Arial"/>
                <a:sym typeface="Arial"/>
              </a:rPr>
              <a:t>mobilize additional resources </a:t>
            </a:r>
            <a:r>
              <a:rPr lang="en-GB">
                <a:solidFill>
                  <a:schemeClr val="dk1"/>
                </a:solidFill>
                <a:latin typeface="Arial"/>
                <a:ea typeface="Arial"/>
                <a:cs typeface="Arial"/>
                <a:sym typeface="Arial"/>
              </a:rPr>
              <a:t>(involving civil society and private actors)</a:t>
            </a:r>
          </a:p>
          <a:p>
            <a:pPr marL="171448" indent="-171448">
              <a:spcBef>
                <a:spcPts val="243"/>
              </a:spcBef>
              <a:spcAft>
                <a:spcPts val="0"/>
              </a:spcAft>
              <a:buClr>
                <a:schemeClr val="dk1"/>
              </a:buClr>
              <a:buSzPct val="100000"/>
              <a:buFont typeface="Arial"/>
              <a:buChar char="•"/>
              <a:defRPr/>
            </a:pPr>
            <a:r>
              <a:rPr lang="en-GB" b="1">
                <a:solidFill>
                  <a:schemeClr val="dk1"/>
                </a:solidFill>
                <a:latin typeface="Arial"/>
                <a:ea typeface="Arial"/>
                <a:cs typeface="Arial"/>
                <a:sym typeface="Arial"/>
              </a:rPr>
              <a:t>Improve</a:t>
            </a:r>
            <a:r>
              <a:rPr lang="en-GB">
                <a:solidFill>
                  <a:schemeClr val="dk1"/>
                </a:solidFill>
                <a:latin typeface="Arial"/>
                <a:ea typeface="Arial"/>
                <a:cs typeface="Arial"/>
                <a:sym typeface="Arial"/>
              </a:rPr>
              <a:t> the </a:t>
            </a:r>
            <a:r>
              <a:rPr lang="en-GB" b="1">
                <a:solidFill>
                  <a:schemeClr val="dk1"/>
                </a:solidFill>
                <a:latin typeface="Arial"/>
                <a:ea typeface="Arial"/>
                <a:cs typeface="Arial"/>
                <a:sym typeface="Arial"/>
              </a:rPr>
              <a:t>design</a:t>
            </a:r>
            <a:r>
              <a:rPr lang="en-GB">
                <a:solidFill>
                  <a:schemeClr val="dk1"/>
                </a:solidFill>
                <a:latin typeface="Arial"/>
                <a:ea typeface="Arial"/>
                <a:cs typeface="Arial"/>
                <a:sym typeface="Arial"/>
              </a:rPr>
              <a:t> and </a:t>
            </a:r>
            <a:r>
              <a:rPr lang="en-GB" b="1">
                <a:solidFill>
                  <a:schemeClr val="dk1"/>
                </a:solidFill>
                <a:latin typeface="Arial"/>
                <a:ea typeface="Arial"/>
                <a:cs typeface="Arial"/>
                <a:sym typeface="Arial"/>
              </a:rPr>
              <a:t>local implementation </a:t>
            </a:r>
            <a:r>
              <a:rPr lang="en-GB">
                <a:solidFill>
                  <a:schemeClr val="dk1"/>
                </a:solidFill>
                <a:latin typeface="Arial"/>
                <a:ea typeface="Arial"/>
                <a:cs typeface="Arial"/>
                <a:sym typeface="Arial"/>
              </a:rPr>
              <a:t>of </a:t>
            </a:r>
            <a:r>
              <a:rPr lang="en-GB" b="1">
                <a:solidFill>
                  <a:schemeClr val="dk1"/>
                </a:solidFill>
                <a:latin typeface="Arial"/>
                <a:ea typeface="Arial"/>
                <a:cs typeface="Arial"/>
                <a:sym typeface="Arial"/>
              </a:rPr>
              <a:t>central policies </a:t>
            </a:r>
            <a:r>
              <a:rPr lang="en-GB">
                <a:solidFill>
                  <a:schemeClr val="dk1"/>
                </a:solidFill>
                <a:latin typeface="Arial"/>
                <a:ea typeface="Arial"/>
                <a:cs typeface="Arial"/>
                <a:sym typeface="Arial"/>
              </a:rPr>
              <a:t>and public spending efficiency</a:t>
            </a:r>
          </a:p>
          <a:p>
            <a:pPr marL="171448" indent="-94432">
              <a:spcBef>
                <a:spcPts val="364"/>
              </a:spcBef>
              <a:spcAft>
                <a:spcPts val="0"/>
              </a:spcAft>
              <a:buClr>
                <a:schemeClr val="dk1"/>
              </a:buClr>
              <a:defRPr/>
            </a:pPr>
            <a:endParaRPr>
              <a:solidFill>
                <a:schemeClr val="dk1"/>
              </a:solidFill>
              <a:latin typeface="Arial"/>
              <a:ea typeface="Arial"/>
              <a:cs typeface="Arial"/>
              <a:sym typeface="Arial"/>
            </a:endParaRPr>
          </a:p>
        </p:txBody>
      </p:sp>
      <p:sp>
        <p:nvSpPr>
          <p:cNvPr id="16388" name="Shape 407">
            <a:extLst>
              <a:ext uri="{FF2B5EF4-FFF2-40B4-BE49-F238E27FC236}">
                <a16:creationId xmlns:a16="http://schemas.microsoft.com/office/drawing/2014/main" id="{AE821AC5-8DB1-9B78-277B-22411FF411F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5" rIns="91569" bIns="45785"/>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buSzPct val="25000"/>
            </a:pPr>
            <a:fld id="{DD959603-2208-7040-BBB6-31274CE23197}" type="slidenum">
              <a:rPr lang="en-GB" altLang="en-US" smtClean="0">
                <a:solidFill>
                  <a:srgbClr val="000000"/>
                </a:solidFill>
                <a:cs typeface="Arial" panose="020B0604020202020204" pitchFamily="34" charset="0"/>
                <a:sym typeface="Arial" panose="020B0604020202020204" pitchFamily="34" charset="0"/>
              </a:rPr>
              <a:pPr>
                <a:spcBef>
                  <a:spcPct val="0"/>
                </a:spcBef>
                <a:buSzPct val="25000"/>
              </a:pPr>
              <a:t>8</a:t>
            </a:fld>
            <a:endParaRPr lang="en-GB" alt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90158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kern="1200" dirty="0">
                <a:solidFill>
                  <a:schemeClr val="tx1"/>
                </a:solidFill>
                <a:effectLst/>
                <a:latin typeface="Arial" pitchFamily="34" charset="0"/>
                <a:ea typeface="+mn-ea"/>
                <a:cs typeface="+mn-cs"/>
              </a:rPr>
              <a:t>INTPA G2 HA FIRMADO 5 FPA con 5 </a:t>
            </a:r>
            <a:r>
              <a:rPr lang="es-ES" sz="1200" b="0" i="0" kern="1200" dirty="0" err="1">
                <a:solidFill>
                  <a:schemeClr val="tx1"/>
                </a:solidFill>
                <a:effectLst/>
                <a:latin typeface="Arial" pitchFamily="34" charset="0"/>
                <a:ea typeface="+mn-ea"/>
                <a:cs typeface="+mn-cs"/>
              </a:rPr>
              <a:t>AALs</a:t>
            </a:r>
            <a:r>
              <a:rPr lang="es-ES" sz="1200" b="0" i="0" kern="1200" dirty="0">
                <a:solidFill>
                  <a:schemeClr val="tx1"/>
                </a:solidFill>
                <a:effectLst/>
                <a:latin typeface="Arial" pitchFamily="34" charset="0"/>
                <a:ea typeface="+mn-ea"/>
                <a:cs typeface="+mn-cs"/>
              </a:rPr>
              <a:t> globales o continentales: AIMF (Asociación</a:t>
            </a:r>
            <a:r>
              <a:rPr lang="es-ES" sz="1200" b="0" i="0" kern="1200" baseline="0" dirty="0">
                <a:solidFill>
                  <a:schemeClr val="tx1"/>
                </a:solidFill>
                <a:effectLst/>
                <a:latin typeface="Arial" pitchFamily="34" charset="0"/>
                <a:ea typeface="+mn-ea"/>
                <a:cs typeface="+mn-cs"/>
              </a:rPr>
              <a:t> </a:t>
            </a:r>
            <a:r>
              <a:rPr lang="es-ES" sz="1200" b="0" i="0" kern="1200" dirty="0">
                <a:solidFill>
                  <a:schemeClr val="tx1"/>
                </a:solidFill>
                <a:effectLst/>
                <a:latin typeface="Arial" pitchFamily="34" charset="0"/>
                <a:ea typeface="+mn-ea"/>
                <a:cs typeface="+mn-cs"/>
              </a:rPr>
              <a:t>Internacional de Alcaldes Francófonos), CLGF (Foro de Gobiernos Locales de la Commonwealth), PLATFORMA (coalición pan-europea de ciudades y regiones – y sus asociaciones nacionales, europeas y globales), CLGU (Ciudades y Gobiernos Locales Unidos</a:t>
            </a:r>
            <a:r>
              <a:rPr lang="es-ES" sz="1200" b="0" i="0" kern="1200" baseline="0" dirty="0">
                <a:solidFill>
                  <a:schemeClr val="tx1"/>
                </a:solidFill>
                <a:effectLst/>
                <a:latin typeface="Arial" pitchFamily="34" charset="0"/>
                <a:ea typeface="+mn-ea"/>
                <a:cs typeface="+mn-cs"/>
              </a:rPr>
              <a:t> y </a:t>
            </a:r>
            <a:r>
              <a:rPr lang="es-ES" sz="1200" b="0" i="0" kern="1200" dirty="0">
                <a:solidFill>
                  <a:schemeClr val="tx1"/>
                </a:solidFill>
                <a:effectLst/>
                <a:latin typeface="Arial" pitchFamily="34" charset="0"/>
                <a:ea typeface="+mn-ea"/>
                <a:cs typeface="+mn-cs"/>
              </a:rPr>
              <a:t>CGLU-</a:t>
            </a:r>
            <a:r>
              <a:rPr lang="es-ES" sz="1200" b="0" i="0" kern="1200" dirty="0" err="1">
                <a:solidFill>
                  <a:schemeClr val="tx1"/>
                </a:solidFill>
                <a:effectLst/>
                <a:latin typeface="Arial" pitchFamily="34" charset="0"/>
                <a:ea typeface="+mn-ea"/>
                <a:cs typeface="+mn-cs"/>
              </a:rPr>
              <a:t>Africa</a:t>
            </a:r>
            <a:r>
              <a:rPr lang="es-ES" sz="1200" b="0" i="0" kern="1200" dirty="0">
                <a:solidFill>
                  <a:schemeClr val="tx1"/>
                </a:solidFill>
                <a:effectLst/>
                <a:latin typeface="Arial" pitchFamily="34" charset="0"/>
                <a:ea typeface="+mn-ea"/>
                <a:cs typeface="+mn-cs"/>
              </a:rPr>
              <a:t> </a:t>
            </a:r>
          </a:p>
          <a:p>
            <a:endParaRPr lang="es-ES" sz="1200" b="0" i="0" kern="1200" dirty="0">
              <a:solidFill>
                <a:schemeClr val="tx1"/>
              </a:solidFill>
              <a:effectLst/>
              <a:latin typeface="Arial" pitchFamily="34" charset="0"/>
              <a:ea typeface="+mn-ea"/>
              <a:cs typeface="+mn-cs"/>
            </a:endParaRPr>
          </a:p>
          <a:p>
            <a:r>
              <a:rPr lang="es-ES" sz="1200" b="0" i="0" kern="1200" dirty="0">
                <a:solidFill>
                  <a:schemeClr val="tx1"/>
                </a:solidFill>
                <a:effectLst/>
                <a:latin typeface="Arial" pitchFamily="34" charset="0"/>
                <a:ea typeface="+mn-ea"/>
                <a:cs typeface="+mn-cs"/>
              </a:rPr>
              <a:t>Desde 2015, renovado en 2022 (hablamos</a:t>
            </a:r>
            <a:r>
              <a:rPr lang="es-ES" sz="1200" b="0" i="0" kern="1200" baseline="0" dirty="0">
                <a:solidFill>
                  <a:schemeClr val="tx1"/>
                </a:solidFill>
                <a:effectLst/>
                <a:latin typeface="Arial" pitchFamily="34" charset="0"/>
                <a:ea typeface="+mn-ea"/>
                <a:cs typeface="+mn-cs"/>
              </a:rPr>
              <a:t> más en detalle en la ultima </a:t>
            </a:r>
            <a:r>
              <a:rPr lang="es-ES" sz="1200" b="0" i="0" kern="1200" baseline="0" dirty="0" err="1">
                <a:solidFill>
                  <a:schemeClr val="tx1"/>
                </a:solidFill>
                <a:effectLst/>
                <a:latin typeface="Arial" pitchFamily="34" charset="0"/>
                <a:ea typeface="+mn-ea"/>
                <a:cs typeface="+mn-cs"/>
              </a:rPr>
              <a:t>slide</a:t>
            </a:r>
            <a:r>
              <a:rPr lang="es-ES" sz="1200" b="0" i="0" kern="1200" baseline="0" dirty="0">
                <a:solidFill>
                  <a:schemeClr val="tx1"/>
                </a:solidFill>
                <a:effectLst/>
                <a:latin typeface="Arial" pitchFamily="34" charset="0"/>
                <a:ea typeface="+mn-ea"/>
                <a:cs typeface="+mn-cs"/>
              </a:rPr>
              <a:t>). </a:t>
            </a:r>
            <a:endParaRPr lang="es-ES" sz="1200" b="0" i="0" kern="1200" dirty="0">
              <a:solidFill>
                <a:schemeClr val="tx1"/>
              </a:solidFill>
              <a:effectLst/>
              <a:latin typeface="Arial" pitchFamily="34" charset="0"/>
              <a:ea typeface="+mn-ea"/>
              <a:cs typeface="+mn-cs"/>
            </a:endParaRPr>
          </a:p>
          <a:p>
            <a:pPr rtl="0"/>
            <a:endParaRPr lang="es-ES" sz="1200" b="0" i="0" kern="1200" dirty="0">
              <a:solidFill>
                <a:schemeClr val="tx1"/>
              </a:solidFill>
              <a:effectLst/>
              <a:latin typeface="Arial" pitchFamily="34" charset="0"/>
              <a:ea typeface="+mn-ea"/>
              <a:cs typeface="+mn-cs"/>
            </a:endParaRPr>
          </a:p>
          <a:p>
            <a:pPr rtl="0"/>
            <a:endParaRPr lang="es-ES" sz="1200" b="1" i="0" u="sng" kern="1200" dirty="0">
              <a:solidFill>
                <a:schemeClr val="tx1"/>
              </a:solidFill>
              <a:effectLst/>
              <a:latin typeface="Arial" pitchFamily="34" charset="0"/>
              <a:ea typeface="+mn-ea"/>
              <a:cs typeface="+mn-cs"/>
            </a:endParaRPr>
          </a:p>
          <a:p>
            <a:pPr rtl="0"/>
            <a:r>
              <a:rPr lang="es-ES" sz="1200" b="1" i="0" u="sng" kern="1200" dirty="0">
                <a:solidFill>
                  <a:schemeClr val="tx1"/>
                </a:solidFill>
                <a:effectLst/>
                <a:latin typeface="Arial" pitchFamily="34" charset="0"/>
                <a:ea typeface="+mn-ea"/>
                <a:cs typeface="+mn-cs"/>
              </a:rPr>
              <a:t>Ciudades y Gobiernos Locales Unidos (CGLU): </a:t>
            </a:r>
          </a:p>
          <a:p>
            <a:pPr rtl="0"/>
            <a:r>
              <a:rPr lang="es-ES" sz="1200" b="0" i="0" kern="1200" dirty="0">
                <a:solidFill>
                  <a:schemeClr val="tx1"/>
                </a:solidFill>
                <a:effectLst/>
                <a:latin typeface="Arial" pitchFamily="34" charset="0"/>
                <a:ea typeface="+mn-ea"/>
                <a:cs typeface="+mn-cs"/>
              </a:rPr>
              <a:t>CGLU fue </a:t>
            </a:r>
            <a:r>
              <a:rPr lang="es-ES" sz="1200" b="1" i="0" kern="1200" dirty="0">
                <a:solidFill>
                  <a:schemeClr val="tx1"/>
                </a:solidFill>
                <a:effectLst/>
                <a:latin typeface="Arial" pitchFamily="34" charset="0"/>
                <a:ea typeface="+mn-ea"/>
                <a:cs typeface="+mn-cs"/>
              </a:rPr>
              <a:t>fundada en 2004 </a:t>
            </a:r>
            <a:r>
              <a:rPr lang="es-ES" sz="1200" b="0" i="0" kern="1200" dirty="0">
                <a:solidFill>
                  <a:schemeClr val="tx1"/>
                </a:solidFill>
                <a:effectLst/>
                <a:latin typeface="Arial" pitchFamily="34" charset="0"/>
                <a:ea typeface="+mn-ea"/>
                <a:cs typeface="+mn-cs"/>
              </a:rPr>
              <a:t>y es una </a:t>
            </a:r>
            <a:r>
              <a:rPr lang="es-ES" sz="1200" b="1" i="0" kern="1200" dirty="0">
                <a:solidFill>
                  <a:schemeClr val="tx1"/>
                </a:solidFill>
                <a:effectLst/>
                <a:latin typeface="Arial" pitchFamily="34" charset="0"/>
                <a:ea typeface="+mn-ea"/>
                <a:cs typeface="+mn-cs"/>
              </a:rPr>
              <a:t>organización paraguas para diferentes niveles de gobiernos </a:t>
            </a:r>
            <a:r>
              <a:rPr lang="es-ES" sz="1200" b="1" i="0" kern="1200" dirty="0" err="1">
                <a:solidFill>
                  <a:schemeClr val="tx1"/>
                </a:solidFill>
                <a:effectLst/>
                <a:latin typeface="Arial" pitchFamily="34" charset="0"/>
                <a:ea typeface="+mn-ea"/>
                <a:cs typeface="+mn-cs"/>
              </a:rPr>
              <a:t>subnacionales</a:t>
            </a:r>
            <a:r>
              <a:rPr lang="es-ES" sz="1200" b="1" i="0" kern="1200" dirty="0">
                <a:solidFill>
                  <a:schemeClr val="tx1"/>
                </a:solidFill>
                <a:effectLst/>
                <a:latin typeface="Arial" pitchFamily="34" charset="0"/>
                <a:ea typeface="+mn-ea"/>
                <a:cs typeface="+mn-cs"/>
              </a:rPr>
              <a:t> y asociaciones municipales en todo el mundo.</a:t>
            </a:r>
            <a:r>
              <a:rPr lang="es-ES" sz="1200" b="0" i="0" kern="1200" dirty="0">
                <a:solidFill>
                  <a:schemeClr val="tx1"/>
                </a:solidFill>
                <a:effectLst/>
                <a:latin typeface="Arial" pitchFamily="34" charset="0"/>
                <a:ea typeface="+mn-ea"/>
                <a:cs typeface="+mn-cs"/>
              </a:rPr>
              <a:t> CGLU representa y defiende los intereses de las Autoridades Locales en el escenario mundial, independientemente del tamaño de las comunidades a las que sirven. La misión de CGLU es “Ser la voz unida y el defensor mundial del autogobierno local democrático, promoviendo sus valores, objetivos e intereses, a través de la cooperación entre los gobiernos locales y dentro de la comunidad internacional en general”. Sus miembros representan más de la mitad de la población mundial. Las ciudades (más de 1.000) y las Asociaciones miembros de CGLU están presentes en más de 120 Estados en siete regiones del mundo: África (CGLU-África), Asia-Pacífico (CGLU-ASPAC), Europa (CMRE), Eurasia (CGLU Euro-Asia) , Oriente Medio y Asia Occidental (CGLU MEWA), América Latina (FLACMA) y América del Norte (CGLU Norteamérica). </a:t>
            </a:r>
          </a:p>
          <a:p>
            <a:pPr rtl="0"/>
            <a:endParaRPr lang="es-ES" sz="1200" b="1" i="0" u="sng" kern="1200" dirty="0">
              <a:solidFill>
                <a:schemeClr val="tx1"/>
              </a:solidFill>
              <a:effectLst/>
              <a:latin typeface="Arial" pitchFamily="34" charset="0"/>
              <a:ea typeface="+mn-ea"/>
              <a:cs typeface="+mn-cs"/>
            </a:endParaRPr>
          </a:p>
          <a:p>
            <a:pPr rtl="0"/>
            <a:r>
              <a:rPr lang="es-ES" sz="1200" b="1" i="0" u="sng" kern="1200" dirty="0">
                <a:solidFill>
                  <a:schemeClr val="tx1"/>
                </a:solidFill>
                <a:effectLst/>
                <a:latin typeface="Arial" pitchFamily="34" charset="0"/>
                <a:ea typeface="+mn-ea"/>
                <a:cs typeface="+mn-cs"/>
              </a:rPr>
              <a:t>Foro de Gobiernos Locales de la Commonwealth (CLGF):</a:t>
            </a:r>
          </a:p>
          <a:p>
            <a:pPr rtl="0"/>
            <a:r>
              <a:rPr lang="es-ES" sz="1200" b="0" i="0" kern="1200" dirty="0">
                <a:solidFill>
                  <a:schemeClr val="tx1"/>
                </a:solidFill>
                <a:effectLst/>
                <a:latin typeface="Arial" pitchFamily="34" charset="0"/>
                <a:ea typeface="+mn-ea"/>
                <a:cs typeface="+mn-cs"/>
              </a:rPr>
              <a:t>CLGF trabaja para promover y fortalecer gobiernos locales democráticos efectivos en todo el Commonwealth y para facilitar el intercambio de buenas prácticas en estructuras y servicios de gobiernos locales. CLGF reúne las esferas de gobierno central, provincial y local involucradas en la política y la toma de decisiones del gobierno local. CLGF tiene más de </a:t>
            </a:r>
            <a:r>
              <a:rPr lang="es-ES" sz="1200" b="1" i="0" kern="1200" dirty="0">
                <a:solidFill>
                  <a:schemeClr val="tx1"/>
                </a:solidFill>
                <a:effectLst/>
                <a:latin typeface="Arial" pitchFamily="34" charset="0"/>
                <a:ea typeface="+mn-ea"/>
                <a:cs typeface="+mn-cs"/>
              </a:rPr>
              <a:t>160 miembros en 40 países de la Commonwealth, incluidas asociaciones de gobiernos locales, autoridades locales individuales y ministerios que se ocupan del gobierno local. </a:t>
            </a:r>
          </a:p>
          <a:p>
            <a:pPr rtl="0"/>
            <a:endParaRPr lang="es-ES" sz="1200" b="0" i="0" kern="1200" dirty="0">
              <a:solidFill>
                <a:schemeClr val="tx1"/>
              </a:solidFill>
              <a:effectLst/>
              <a:latin typeface="Arial" pitchFamily="34" charset="0"/>
              <a:ea typeface="+mn-ea"/>
              <a:cs typeface="+mn-cs"/>
            </a:endParaRPr>
          </a:p>
          <a:p>
            <a:pPr rtl="0"/>
            <a:r>
              <a:rPr lang="es-ES" sz="1200" b="1" i="0" u="sng" kern="1200" dirty="0">
                <a:solidFill>
                  <a:schemeClr val="tx1"/>
                </a:solidFill>
                <a:effectLst/>
                <a:latin typeface="Arial" pitchFamily="34" charset="0"/>
                <a:ea typeface="+mn-ea"/>
                <a:cs typeface="+mn-cs"/>
              </a:rPr>
              <a:t>Asociación Internacional de</a:t>
            </a:r>
            <a:r>
              <a:rPr lang="es-ES" sz="1200" b="1" i="0" u="sng" kern="1200" baseline="0" dirty="0">
                <a:solidFill>
                  <a:schemeClr val="tx1"/>
                </a:solidFill>
                <a:effectLst/>
                <a:latin typeface="Arial" pitchFamily="34" charset="0"/>
                <a:ea typeface="+mn-ea"/>
                <a:cs typeface="+mn-cs"/>
              </a:rPr>
              <a:t> Alcaldes</a:t>
            </a:r>
            <a:r>
              <a:rPr lang="es-ES" sz="1200" b="1" i="0" u="sng" kern="1200" dirty="0">
                <a:solidFill>
                  <a:schemeClr val="tx1"/>
                </a:solidFill>
                <a:effectLst/>
                <a:latin typeface="Arial" pitchFamily="34" charset="0"/>
                <a:ea typeface="+mn-ea"/>
                <a:cs typeface="+mn-cs"/>
              </a:rPr>
              <a:t> Francófonos (AIMF):</a:t>
            </a:r>
          </a:p>
          <a:p>
            <a:pPr rtl="0"/>
            <a:r>
              <a:rPr lang="es-ES" sz="1200" b="0" i="0" kern="1200" dirty="0">
                <a:solidFill>
                  <a:schemeClr val="tx1"/>
                </a:solidFill>
                <a:effectLst/>
                <a:latin typeface="Arial" pitchFamily="34" charset="0"/>
                <a:ea typeface="+mn-ea"/>
                <a:cs typeface="+mn-cs"/>
              </a:rPr>
              <a:t> AIMF es la red de representantes locales francófonos de más de </a:t>
            </a:r>
            <a:r>
              <a:rPr lang="es-ES" sz="1200" b="1" i="0" kern="1200" dirty="0">
                <a:solidFill>
                  <a:schemeClr val="tx1"/>
                </a:solidFill>
                <a:effectLst/>
                <a:latin typeface="Arial" pitchFamily="34" charset="0"/>
                <a:ea typeface="+mn-ea"/>
                <a:cs typeface="+mn-cs"/>
              </a:rPr>
              <a:t>200 ciudades en 49 países. </a:t>
            </a:r>
            <a:r>
              <a:rPr lang="es-ES" sz="1200" b="0" i="0" kern="1200" dirty="0">
                <a:solidFill>
                  <a:schemeClr val="tx1"/>
                </a:solidFill>
                <a:effectLst/>
                <a:latin typeface="Arial" pitchFamily="34" charset="0"/>
                <a:ea typeface="+mn-ea"/>
                <a:cs typeface="+mn-cs"/>
              </a:rPr>
              <a:t>Es la ilustración de la solidaridad y los valores compartidos por todos los miembros, como el fortalecimiento de la democracia local, tanto representativa como participativa, el empoderamiento de las mujeres en los procesos de toma de decisiones y la gestión planificada del desarrollo local. AIMF apoya a las autoridades locales en los procesos de descentralización, así como en la implementación de políticas de planificación urbana, con el fin de alcanzar los Objetivos de Desarrollo del Milenio. La capacidad de los representantes locales para actuar como líderes locales está en el centro de la estrategia de AIMF, con el fin de combinar todos sus conocimientos y habilidades para el desarrollo de sus territorios. </a:t>
            </a:r>
          </a:p>
          <a:p>
            <a:pPr rtl="0"/>
            <a:endParaRPr lang="es-ES" sz="1200" b="0" i="0" kern="1200" dirty="0">
              <a:solidFill>
                <a:schemeClr val="tx1"/>
              </a:solidFill>
              <a:effectLst/>
              <a:latin typeface="Arial" pitchFamily="34" charset="0"/>
              <a:ea typeface="+mn-ea"/>
              <a:cs typeface="+mn-cs"/>
            </a:endParaRPr>
          </a:p>
          <a:p>
            <a:pPr rtl="0"/>
            <a:r>
              <a:rPr lang="es-ES" sz="1200" b="1" i="0" u="sng" kern="1200" dirty="0">
                <a:solidFill>
                  <a:schemeClr val="tx1"/>
                </a:solidFill>
                <a:effectLst/>
                <a:latin typeface="Arial" pitchFamily="34" charset="0"/>
                <a:ea typeface="+mn-ea"/>
                <a:cs typeface="+mn-cs"/>
              </a:rPr>
              <a:t>Ciudades y Gobiernos Locales Unidos de África (CGLU-A): </a:t>
            </a:r>
          </a:p>
          <a:p>
            <a:pPr rtl="0"/>
            <a:r>
              <a:rPr lang="es-ES" sz="1200" b="0" i="0" kern="1200" dirty="0">
                <a:solidFill>
                  <a:schemeClr val="tx1"/>
                </a:solidFill>
                <a:effectLst/>
                <a:latin typeface="Arial" pitchFamily="34" charset="0"/>
                <a:ea typeface="+mn-ea"/>
                <a:cs typeface="+mn-cs"/>
              </a:rPr>
              <a:t>Ciudades y Gobiernos Locales Unidos de África es la Asociación Panafricana que reúne a las principales ciudades y gobiernos regionales/provinciales/condales y asociaciones nacionales de autoridades locales de </a:t>
            </a:r>
            <a:r>
              <a:rPr lang="es-ES" sz="1200" b="1" i="0" kern="1200" dirty="0">
                <a:solidFill>
                  <a:schemeClr val="tx1"/>
                </a:solidFill>
                <a:effectLst/>
                <a:latin typeface="Arial" pitchFamily="34" charset="0"/>
                <a:ea typeface="+mn-ea"/>
                <a:cs typeface="+mn-cs"/>
              </a:rPr>
              <a:t>las cinco subregiones del continente africano (África Central, África Oriental, África del Norte, Sudáfrica y África Occidental). </a:t>
            </a:r>
            <a:r>
              <a:rPr lang="es-ES" sz="1200" b="0" i="0" kern="1200" dirty="0">
                <a:solidFill>
                  <a:schemeClr val="tx1"/>
                </a:solidFill>
                <a:effectLst/>
                <a:latin typeface="Arial" pitchFamily="34" charset="0"/>
                <a:ea typeface="+mn-ea"/>
                <a:cs typeface="+mn-cs"/>
              </a:rPr>
              <a:t>Los miembros de CGLU-A son </a:t>
            </a:r>
            <a:r>
              <a:rPr lang="es-ES" sz="1200" b="1" i="0" kern="1200" dirty="0">
                <a:solidFill>
                  <a:schemeClr val="tx1"/>
                </a:solidFill>
                <a:effectLst/>
                <a:latin typeface="Arial" pitchFamily="34" charset="0"/>
                <a:ea typeface="+mn-ea"/>
                <a:cs typeface="+mn-cs"/>
              </a:rPr>
              <a:t>Autoridades Locales y Asociaciones nacionales y subregionales de Autoridades Locales en África.</a:t>
            </a:r>
            <a:r>
              <a:rPr lang="es-ES" sz="1200" b="0" i="0" kern="1200" dirty="0">
                <a:solidFill>
                  <a:schemeClr val="tx1"/>
                </a:solidFill>
                <a:effectLst/>
                <a:latin typeface="Arial" pitchFamily="34" charset="0"/>
                <a:ea typeface="+mn-ea"/>
                <a:cs typeface="+mn-cs"/>
              </a:rPr>
              <a:t> Esta amplia membresía </a:t>
            </a:r>
            <a:r>
              <a:rPr lang="es-ES" sz="1200" b="1" i="0" kern="1200" dirty="0">
                <a:solidFill>
                  <a:schemeClr val="tx1"/>
                </a:solidFill>
                <a:effectLst/>
                <a:latin typeface="Arial" pitchFamily="34" charset="0"/>
                <a:ea typeface="+mn-ea"/>
                <a:cs typeface="+mn-cs"/>
              </a:rPr>
              <a:t>(40 asociaciones nacionales de autoridades locales y más de 2.000 gobiernos </a:t>
            </a:r>
            <a:r>
              <a:rPr lang="es-ES" sz="1200" b="1" i="0" kern="1200" dirty="0" err="1">
                <a:solidFill>
                  <a:schemeClr val="tx1"/>
                </a:solidFill>
                <a:effectLst/>
                <a:latin typeface="Arial" pitchFamily="34" charset="0"/>
                <a:ea typeface="+mn-ea"/>
                <a:cs typeface="+mn-cs"/>
              </a:rPr>
              <a:t>subnacionales</a:t>
            </a:r>
            <a:r>
              <a:rPr lang="es-ES" sz="1200" b="1" i="0" kern="1200" dirty="0">
                <a:solidFill>
                  <a:schemeClr val="tx1"/>
                </a:solidFill>
                <a:effectLst/>
                <a:latin typeface="Arial" pitchFamily="34" charset="0"/>
                <a:ea typeface="+mn-ea"/>
                <a:cs typeface="+mn-cs"/>
              </a:rPr>
              <a:t> en todo el continente africano</a:t>
            </a:r>
            <a:r>
              <a:rPr lang="es-ES" sz="1200" b="0" i="0" kern="1200" dirty="0">
                <a:solidFill>
                  <a:schemeClr val="tx1"/>
                </a:solidFill>
                <a:effectLst/>
                <a:latin typeface="Arial" pitchFamily="34" charset="0"/>
                <a:ea typeface="+mn-ea"/>
                <a:cs typeface="+mn-cs"/>
              </a:rPr>
              <a:t>) convierte a CGLU-A en la voz reconocida de las autoridades locales africanas. A través de su membresía, CGLU-A representa alrededor de </a:t>
            </a:r>
            <a:r>
              <a:rPr lang="es-ES" sz="1200" b="1" i="0" kern="1200" dirty="0">
                <a:solidFill>
                  <a:schemeClr val="tx1"/>
                </a:solidFill>
                <a:effectLst/>
                <a:latin typeface="Arial" pitchFamily="34" charset="0"/>
                <a:ea typeface="+mn-ea"/>
                <a:cs typeface="+mn-cs"/>
              </a:rPr>
              <a:t>350 millones de ciudadanos africanos. </a:t>
            </a:r>
          </a:p>
          <a:p>
            <a:pPr rtl="0"/>
            <a:endParaRPr lang="es-ES" sz="1200" b="1" i="0" kern="1200" dirty="0">
              <a:solidFill>
                <a:schemeClr val="tx1"/>
              </a:solidFill>
              <a:effectLst/>
              <a:latin typeface="Arial" pitchFamily="34" charset="0"/>
              <a:ea typeface="+mn-ea"/>
              <a:cs typeface="+mn-cs"/>
            </a:endParaRPr>
          </a:p>
          <a:p>
            <a:pPr rtl="0"/>
            <a:r>
              <a:rPr lang="es-ES" sz="1200" b="1" i="0" u="sng" kern="1200" dirty="0">
                <a:solidFill>
                  <a:schemeClr val="tx1"/>
                </a:solidFill>
                <a:effectLst/>
                <a:latin typeface="Arial" pitchFamily="34" charset="0"/>
                <a:ea typeface="+mn-ea"/>
                <a:cs typeface="+mn-cs"/>
              </a:rPr>
              <a:t>Consejo de Municipios y Regiones de Europa (CMRE) – PLATAFORMA: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 sz="1200" b="0" i="0" kern="1200" dirty="0">
                <a:solidFill>
                  <a:schemeClr val="tx1"/>
                </a:solidFill>
                <a:effectLst/>
                <a:latin typeface="Arial" pitchFamily="34" charset="0"/>
                <a:ea typeface="+mn-ea"/>
                <a:cs typeface="+mn-cs"/>
              </a:rPr>
              <a:t>El Consejo de Municipios y Regiones de Europa (CMRE) es la asociación europea más antigua y amplia de gobiernos locales y regionales. Es la única organización que reúne a las </a:t>
            </a:r>
            <a:r>
              <a:rPr lang="es-ES" sz="1200" b="1" i="0" kern="1200" dirty="0">
                <a:solidFill>
                  <a:schemeClr val="tx1"/>
                </a:solidFill>
                <a:effectLst/>
                <a:latin typeface="Arial" pitchFamily="34" charset="0"/>
                <a:ea typeface="+mn-ea"/>
                <a:cs typeface="+mn-cs"/>
              </a:rPr>
              <a:t>asociaciones nacionales de autoridades locales y regionales de 40 países europeos </a:t>
            </a:r>
            <a:r>
              <a:rPr lang="es-ES" sz="1200" b="0" i="0" kern="1200" dirty="0">
                <a:solidFill>
                  <a:schemeClr val="tx1"/>
                </a:solidFill>
                <a:effectLst/>
                <a:latin typeface="Arial" pitchFamily="34" charset="0"/>
                <a:ea typeface="+mn-ea"/>
                <a:cs typeface="+mn-cs"/>
              </a:rPr>
              <a:t>y representa, a través de ellas, todos los niveles de los territorios: local, intermedio y regional. </a:t>
            </a:r>
            <a:r>
              <a:rPr lang="es-ES" sz="1200" b="1" i="0" kern="1200" dirty="0">
                <a:solidFill>
                  <a:schemeClr val="tx1"/>
                </a:solidFill>
                <a:effectLst/>
                <a:latin typeface="Arial" pitchFamily="34" charset="0"/>
                <a:ea typeface="+mn-ea"/>
                <a:cs typeface="+mn-cs"/>
              </a:rPr>
              <a:t>CEMR acoge la Secretaría de PLATAFORMA</a:t>
            </a:r>
            <a:r>
              <a:rPr lang="es-ES" sz="1200" b="0" i="0" kern="1200" baseline="0" dirty="0">
                <a:solidFill>
                  <a:schemeClr val="tx1"/>
                </a:solidFill>
                <a:effectLst/>
                <a:latin typeface="Arial" pitchFamily="34" charset="0"/>
                <a:ea typeface="+mn-ea"/>
                <a:cs typeface="+mn-cs"/>
              </a:rPr>
              <a:t> que </a:t>
            </a:r>
            <a:r>
              <a:rPr lang="es-ES" sz="1200" b="0" i="0" kern="1200" dirty="0">
                <a:solidFill>
                  <a:schemeClr val="tx1"/>
                </a:solidFill>
                <a:effectLst/>
                <a:latin typeface="Arial" pitchFamily="34" charset="0"/>
                <a:ea typeface="+mn-ea"/>
                <a:cs typeface="+mn-cs"/>
              </a:rPr>
              <a:t>coordina la </a:t>
            </a:r>
            <a:r>
              <a:rPr lang="es-ES" sz="1200" b="1" i="0" kern="1200" dirty="0">
                <a:solidFill>
                  <a:schemeClr val="tx1"/>
                </a:solidFill>
                <a:effectLst/>
                <a:latin typeface="Arial" pitchFamily="34" charset="0"/>
                <a:ea typeface="+mn-ea"/>
                <a:cs typeface="+mn-cs"/>
              </a:rPr>
              <a:t>voz de los entes locales y regionales europeos en el ámbito de la cooperación al desarrollo (24 miembros). </a:t>
            </a:r>
            <a:r>
              <a:rPr lang="es-ES" sz="1200" b="0" i="0" kern="1200" dirty="0">
                <a:solidFill>
                  <a:schemeClr val="tx1"/>
                </a:solidFill>
                <a:effectLst/>
                <a:latin typeface="Arial" pitchFamily="34" charset="0"/>
                <a:ea typeface="+mn-ea"/>
                <a:cs typeface="+mn-cs"/>
              </a:rPr>
              <a:t>Sus principales objetivos son: (i) presentar un mensaje común a las instituciones europeas, a través de un diálogo profundo con dichas instituciones, en particular para la definición e implementación de políticas europeas de desarrollo; (ii) facilitar la creación de redes de información y el intercambio de experiencias; (iii) promover la cooperación descentralizada para fortalecer la participación de las autoridades locales y regionales europeas en los programas de desarrollo europeos y fomentar el desarrollo de los territorios socios; (iv) fortalecer los vínculos con la sociedad civil.</a:t>
            </a:r>
          </a:p>
          <a:p>
            <a:pPr rtl="0"/>
            <a:endParaRPr lang="es-ES" sz="1200" b="0" i="0" kern="1200" dirty="0">
              <a:solidFill>
                <a:schemeClr val="tx1"/>
              </a:solidFill>
              <a:effectLst/>
              <a:latin typeface="Arial" pitchFamily="34" charset="0"/>
              <a:ea typeface="+mn-ea"/>
              <a:cs typeface="+mn-cs"/>
            </a:endParaRPr>
          </a:p>
          <a:p>
            <a:pPr rtl="0"/>
            <a:endParaRPr lang="es-ES" sz="1200" b="0" i="0" kern="1200" dirty="0">
              <a:solidFill>
                <a:schemeClr val="tx1"/>
              </a:solidFill>
              <a:effectLst/>
              <a:latin typeface="Arial" pitchFamily="34" charset="0"/>
              <a:ea typeface="+mn-ea"/>
              <a:cs typeface="+mn-cs"/>
            </a:endParaRPr>
          </a:p>
          <a:p>
            <a:pPr rtl="0"/>
            <a:endParaRPr lang="es-ES" sz="1200" b="0" i="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7F9695FB-D908-4160-AE67-B85245447BF5}" type="slidenum">
              <a:rPr lang="en-GB" altLang="en-US" smtClean="0"/>
              <a:pPr/>
              <a:t>13</a:t>
            </a:fld>
            <a:endParaRPr lang="en-GB" altLang="en-US"/>
          </a:p>
        </p:txBody>
      </p:sp>
    </p:spTree>
    <p:extLst>
      <p:ext uri="{BB962C8B-B14F-4D97-AF65-F5344CB8AC3E}">
        <p14:creationId xmlns:p14="http://schemas.microsoft.com/office/powerpoint/2010/main" val="3650216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u="sng" dirty="0"/>
              <a:t>INTPA</a:t>
            </a:r>
            <a:r>
              <a:rPr lang="fr-BE" u="sng" baseline="0" dirty="0"/>
              <a:t> G2</a:t>
            </a:r>
            <a:r>
              <a:rPr lang="fr-BE" u="sng" dirty="0"/>
              <a:t> HAS SIGNED</a:t>
            </a:r>
            <a:r>
              <a:rPr lang="fr-BE" u="sng" baseline="0" dirty="0"/>
              <a:t> </a:t>
            </a:r>
            <a:r>
              <a:rPr lang="fr-BE" u="sng" dirty="0"/>
              <a:t>5 </a:t>
            </a:r>
            <a:r>
              <a:rPr lang="fr-BE" u="sng" dirty="0" err="1"/>
              <a:t>FPAs</a:t>
            </a:r>
            <a:r>
              <a:rPr lang="fr-BE" u="none" baseline="0" dirty="0"/>
              <a:t> </a:t>
            </a:r>
            <a:r>
              <a:rPr lang="fr-BE" dirty="0" err="1"/>
              <a:t>with</a:t>
            </a:r>
            <a:r>
              <a:rPr lang="fr-BE" dirty="0"/>
              <a:t> 5 global</a:t>
            </a:r>
            <a:r>
              <a:rPr lang="fr-BE" baseline="0" dirty="0"/>
              <a:t> or continental </a:t>
            </a:r>
            <a:r>
              <a:rPr lang="fr-BE" baseline="0" dirty="0" err="1"/>
              <a:t>ALAs</a:t>
            </a:r>
            <a:r>
              <a:rPr lang="fr-BE" baseline="0" dirty="0"/>
              <a:t>,</a:t>
            </a:r>
            <a:r>
              <a:rPr lang="fr-BE" dirty="0"/>
              <a:t> </a:t>
            </a:r>
            <a:r>
              <a:rPr lang="fr-BE" dirty="0" err="1"/>
              <a:t>namely</a:t>
            </a:r>
            <a:r>
              <a:rPr lang="fr-BE" dirty="0"/>
              <a:t>: AIMF, CLGF, PLATFORMA,</a:t>
            </a:r>
            <a:r>
              <a:rPr lang="fr-BE" baseline="0" dirty="0"/>
              <a:t> UCLG and UCLGA</a:t>
            </a:r>
          </a:p>
          <a:p>
            <a:endParaRPr lang="fr-BE" baseline="0" dirty="0"/>
          </a:p>
          <a:p>
            <a:r>
              <a:rPr lang="fr-BE" baseline="0" dirty="0" err="1"/>
              <a:t>Since</a:t>
            </a:r>
            <a:r>
              <a:rPr lang="fr-BE" baseline="0" dirty="0"/>
              <a:t> 2015, </a:t>
            </a:r>
            <a:r>
              <a:rPr lang="fr-BE" baseline="0" dirty="0" err="1"/>
              <a:t>renewed</a:t>
            </a:r>
            <a:r>
              <a:rPr lang="fr-BE" baseline="0" dirty="0"/>
              <a:t> in 2022</a:t>
            </a:r>
          </a:p>
          <a:p>
            <a:endParaRPr lang="fr-BE" baseline="0" dirty="0"/>
          </a:p>
          <a:p>
            <a:r>
              <a:rPr lang="fr-BE" u="sng" baseline="0" dirty="0"/>
              <a:t>CHOICE</a:t>
            </a:r>
            <a:r>
              <a:rPr lang="fr-BE" baseline="0" dirty="0"/>
              <a:t> of the 5 </a:t>
            </a:r>
            <a:r>
              <a:rPr lang="fr-BE" baseline="0" dirty="0" err="1"/>
              <a:t>partners</a:t>
            </a:r>
            <a:r>
              <a:rPr lang="fr-BE" baseline="0" dirty="0"/>
              <a:t> </a:t>
            </a:r>
            <a:r>
              <a:rPr lang="fr-BE" baseline="0" dirty="0" err="1"/>
              <a:t>based</a:t>
            </a:r>
            <a:r>
              <a:rPr lang="fr-BE" baseline="0" dirty="0"/>
              <a:t> on </a:t>
            </a:r>
            <a:r>
              <a:rPr lang="fr-BE" baseline="0" dirty="0" err="1"/>
              <a:t>monopoly</a:t>
            </a:r>
            <a:r>
              <a:rPr lang="fr-BE" baseline="0" dirty="0"/>
              <a:t> </a:t>
            </a:r>
            <a:r>
              <a:rPr lang="fr-BE" baseline="0" dirty="0" err="1"/>
              <a:t>study</a:t>
            </a:r>
            <a:r>
              <a:rPr lang="fr-BE" baseline="0" dirty="0"/>
              <a:t>: </a:t>
            </a:r>
            <a:r>
              <a:rPr lang="fr-BE" baseline="0" dirty="0" err="1"/>
              <a:t>criteria</a:t>
            </a:r>
            <a:r>
              <a:rPr lang="fr-BE" baseline="0" dirty="0"/>
              <a:t> </a:t>
            </a:r>
            <a:r>
              <a:rPr lang="fr-BE" baseline="0" dirty="0" err="1"/>
              <a:t>were</a:t>
            </a:r>
            <a:r>
              <a:rPr lang="fr-BE" baseline="0" dirty="0"/>
              <a:t> </a:t>
            </a:r>
          </a:p>
          <a:p>
            <a:pPr marL="228600" indent="-228600">
              <a:buAutoNum type="arabicParenR"/>
            </a:pPr>
            <a:r>
              <a:rPr lang="fr-BE" baseline="0" dirty="0" err="1"/>
              <a:t>monopoly</a:t>
            </a:r>
            <a:r>
              <a:rPr lang="fr-BE" baseline="0" dirty="0"/>
              <a:t> </a:t>
            </a:r>
            <a:r>
              <a:rPr lang="fr-BE" b="1" baseline="0" dirty="0"/>
              <a:t>de jure or de facto </a:t>
            </a:r>
            <a:r>
              <a:rPr lang="fr-BE" b="0" baseline="0" dirty="0" err="1"/>
              <a:t>meaning</a:t>
            </a:r>
            <a:r>
              <a:rPr lang="fr-BE" b="0" baseline="0" dirty="0"/>
              <a:t> have an exclusive </a:t>
            </a:r>
            <a:r>
              <a:rPr lang="fr-BE" b="0" baseline="0" dirty="0" err="1"/>
              <a:t>competence</a:t>
            </a:r>
            <a:r>
              <a:rPr lang="fr-BE" b="0" baseline="0" dirty="0"/>
              <a:t> in </a:t>
            </a:r>
            <a:r>
              <a:rPr lang="fr-BE" b="0" baseline="0" dirty="0" err="1"/>
              <a:t>their</a:t>
            </a:r>
            <a:r>
              <a:rPr lang="fr-BE" b="0" baseline="0" dirty="0"/>
              <a:t> </a:t>
            </a:r>
            <a:r>
              <a:rPr lang="fr-BE" b="0" baseline="0" dirty="0" err="1"/>
              <a:t>field</a:t>
            </a:r>
            <a:r>
              <a:rPr lang="fr-BE" b="0" baseline="0" dirty="0"/>
              <a:t> of expertise and /or </a:t>
            </a:r>
            <a:r>
              <a:rPr lang="fr-BE" b="0" baseline="0" dirty="0" err="1"/>
              <a:t>level</a:t>
            </a:r>
            <a:r>
              <a:rPr lang="fr-BE" b="0" baseline="0" dirty="0"/>
              <a:t> of </a:t>
            </a:r>
            <a:r>
              <a:rPr lang="fr-BE" b="0" i="1" baseline="0" dirty="0" err="1"/>
              <a:t>coverage</a:t>
            </a:r>
            <a:r>
              <a:rPr lang="fr-BE" b="0" baseline="0" dirty="0"/>
              <a:t> </a:t>
            </a:r>
            <a:r>
              <a:rPr lang="fr-BE" b="1" baseline="0" dirty="0"/>
              <a:t>OR</a:t>
            </a:r>
            <a:r>
              <a:rPr lang="fr-BE" b="0" baseline="0" dirty="0"/>
              <a:t> </a:t>
            </a:r>
            <a:r>
              <a:rPr lang="fr-BE" b="0" baseline="0" dirty="0" err="1"/>
              <a:t>is</a:t>
            </a:r>
            <a:r>
              <a:rPr lang="fr-BE" b="0" baseline="0" dirty="0"/>
              <a:t> the </a:t>
            </a:r>
            <a:r>
              <a:rPr lang="fr-BE" b="0" baseline="0" dirty="0" err="1"/>
              <a:t>only</a:t>
            </a:r>
            <a:r>
              <a:rPr lang="fr-BE" b="0" baseline="0" dirty="0"/>
              <a:t> organisation operating in the </a:t>
            </a:r>
            <a:r>
              <a:rPr lang="fr-BE" b="0" baseline="0" dirty="0" err="1"/>
              <a:t>field</a:t>
            </a:r>
            <a:r>
              <a:rPr lang="fr-BE" b="0" baseline="0" dirty="0"/>
              <a:t> of </a:t>
            </a:r>
            <a:r>
              <a:rPr lang="fr-BE" b="0" baseline="0" dirty="0" err="1"/>
              <a:t>activity</a:t>
            </a:r>
            <a:r>
              <a:rPr lang="fr-BE" b="0" baseline="0" dirty="0"/>
              <a:t> and/or </a:t>
            </a:r>
            <a:r>
              <a:rPr lang="fr-BE" b="0" baseline="0" dirty="0" err="1"/>
              <a:t>level</a:t>
            </a:r>
            <a:r>
              <a:rPr lang="fr-BE" b="0" baseline="0" dirty="0"/>
              <a:t> of </a:t>
            </a:r>
            <a:r>
              <a:rPr lang="fr-BE" b="0" baseline="0" dirty="0" err="1"/>
              <a:t>coverage</a:t>
            </a:r>
            <a:r>
              <a:rPr lang="fr-BE" b="0" baseline="0" dirty="0"/>
              <a:t> </a:t>
            </a:r>
            <a:r>
              <a:rPr lang="fr-BE" b="1" baseline="0" dirty="0"/>
              <a:t>OR</a:t>
            </a:r>
            <a:r>
              <a:rPr lang="fr-BE" b="0" baseline="0" dirty="0"/>
              <a:t>  a </a:t>
            </a:r>
            <a:r>
              <a:rPr lang="fr-BE" b="0" baseline="0" dirty="0" err="1"/>
              <a:t>very</a:t>
            </a:r>
            <a:r>
              <a:rPr lang="fr-BE" b="0" baseline="0" dirty="0"/>
              <a:t> high </a:t>
            </a:r>
            <a:r>
              <a:rPr lang="fr-BE" b="0" baseline="0" dirty="0" err="1"/>
              <a:t>level</a:t>
            </a:r>
            <a:r>
              <a:rPr lang="fr-BE" b="0" baseline="0" dirty="0"/>
              <a:t> of </a:t>
            </a:r>
            <a:r>
              <a:rPr lang="fr-BE" b="0" baseline="0" dirty="0" err="1"/>
              <a:t>specialisation</a:t>
            </a:r>
            <a:endParaRPr lang="fr-BE" b="0" baseline="0" dirty="0"/>
          </a:p>
          <a:p>
            <a:pPr marL="228600" indent="-228600">
              <a:buAutoNum type="arabicParenR"/>
            </a:pPr>
            <a:r>
              <a:rPr lang="fr-BE" baseline="0" dirty="0" err="1"/>
              <a:t>be</a:t>
            </a:r>
            <a:r>
              <a:rPr lang="fr-BE" baseline="0" dirty="0"/>
              <a:t> an </a:t>
            </a:r>
            <a:r>
              <a:rPr lang="fr-BE" b="1" baseline="0" dirty="0" err="1"/>
              <a:t>actor</a:t>
            </a:r>
            <a:r>
              <a:rPr lang="fr-BE" b="1" baseline="0" dirty="0"/>
              <a:t> </a:t>
            </a:r>
            <a:r>
              <a:rPr lang="fr-BE" b="1" baseline="0" dirty="0" err="1"/>
              <a:t>based</a:t>
            </a:r>
            <a:r>
              <a:rPr lang="fr-BE" b="1" baseline="0" dirty="0"/>
              <a:t> </a:t>
            </a:r>
            <a:r>
              <a:rPr lang="fr-BE" baseline="0" dirty="0"/>
              <a:t>organisation </a:t>
            </a:r>
            <a:r>
              <a:rPr lang="fr-BE" baseline="0" dirty="0" err="1"/>
              <a:t>meaning</a:t>
            </a:r>
            <a:r>
              <a:rPr lang="fr-BE" baseline="0" dirty="0"/>
              <a:t> Lacan </a:t>
            </a:r>
            <a:r>
              <a:rPr lang="fr-BE" baseline="0" dirty="0" err="1"/>
              <a:t>become</a:t>
            </a:r>
            <a:r>
              <a:rPr lang="fr-BE" baseline="0" dirty="0"/>
              <a:t> a </a:t>
            </a:r>
            <a:r>
              <a:rPr lang="fr-BE" baseline="0" dirty="0" err="1"/>
              <a:t>member</a:t>
            </a:r>
            <a:r>
              <a:rPr lang="fr-BE" baseline="0" dirty="0"/>
              <a:t> </a:t>
            </a:r>
            <a:r>
              <a:rPr lang="fr-BE" baseline="0" dirty="0" err="1"/>
              <a:t>without</a:t>
            </a:r>
            <a:r>
              <a:rPr lang="fr-BE" baseline="0" dirty="0"/>
              <a:t> regards to </a:t>
            </a:r>
            <a:r>
              <a:rPr lang="fr-BE" baseline="0" dirty="0" err="1"/>
              <a:t>their</a:t>
            </a:r>
            <a:r>
              <a:rPr lang="fr-BE" baseline="0" dirty="0"/>
              <a:t> size, location or </a:t>
            </a:r>
            <a:r>
              <a:rPr lang="fr-BE" baseline="0" dirty="0" err="1"/>
              <a:t>political</a:t>
            </a:r>
            <a:r>
              <a:rPr lang="fr-BE" baseline="0" dirty="0"/>
              <a:t> affiliation, </a:t>
            </a:r>
          </a:p>
          <a:p>
            <a:pPr marL="228600" indent="-228600">
              <a:buAutoNum type="arabicParenR"/>
            </a:pPr>
            <a:r>
              <a:rPr lang="fr-BE" baseline="0" dirty="0" err="1"/>
              <a:t>be</a:t>
            </a:r>
            <a:r>
              <a:rPr lang="fr-BE" baseline="0" dirty="0"/>
              <a:t> </a:t>
            </a:r>
            <a:r>
              <a:rPr lang="fr-BE" b="1" baseline="0" dirty="0"/>
              <a:t>non-</a:t>
            </a:r>
            <a:r>
              <a:rPr lang="fr-BE" b="1" baseline="0" dirty="0" err="1"/>
              <a:t>thematic</a:t>
            </a:r>
            <a:r>
              <a:rPr lang="fr-BE" baseline="0" dirty="0"/>
              <a:t> (deal </a:t>
            </a:r>
            <a:r>
              <a:rPr lang="fr-BE" baseline="0" dirty="0" err="1"/>
              <a:t>with</a:t>
            </a:r>
            <a:r>
              <a:rPr lang="fr-BE" baseline="0" dirty="0"/>
              <a:t> </a:t>
            </a:r>
            <a:r>
              <a:rPr lang="fr-BE" baseline="0" dirty="0" err="1"/>
              <a:t>general</a:t>
            </a:r>
            <a:r>
              <a:rPr lang="fr-BE" baseline="0" dirty="0"/>
              <a:t> </a:t>
            </a:r>
            <a:r>
              <a:rPr lang="fr-BE" baseline="0" dirty="0" err="1"/>
              <a:t>development</a:t>
            </a:r>
            <a:r>
              <a:rPr lang="fr-BE" baseline="0" dirty="0"/>
              <a:t> issues for ex: </a:t>
            </a:r>
            <a:r>
              <a:rPr lang="fr-BE" baseline="0" dirty="0" err="1"/>
              <a:t>dev</a:t>
            </a:r>
            <a:r>
              <a:rPr lang="fr-BE" baseline="0" dirty="0"/>
              <a:t> </a:t>
            </a:r>
            <a:r>
              <a:rPr lang="fr-BE" baseline="0" dirty="0" err="1"/>
              <a:t>effectiveness</a:t>
            </a:r>
            <a:r>
              <a:rPr lang="fr-BE" baseline="0" dirty="0"/>
              <a:t>, </a:t>
            </a:r>
            <a:r>
              <a:rPr lang="fr-BE" baseline="0" dirty="0" err="1"/>
              <a:t>capacity</a:t>
            </a:r>
            <a:r>
              <a:rPr lang="fr-BE" baseline="0" dirty="0"/>
              <a:t> building, etc. NOT </a:t>
            </a:r>
            <a:r>
              <a:rPr lang="fr-BE" baseline="0" dirty="0" err="1"/>
              <a:t>climate</a:t>
            </a:r>
            <a:r>
              <a:rPr lang="fr-BE" baseline="0" dirty="0"/>
              <a:t> change/</a:t>
            </a:r>
            <a:r>
              <a:rPr lang="fr-BE" baseline="0" dirty="0" err="1"/>
              <a:t>urban</a:t>
            </a:r>
            <a:r>
              <a:rPr lang="fr-BE" baseline="0" dirty="0"/>
              <a:t> </a:t>
            </a:r>
            <a:r>
              <a:rPr lang="fr-BE" baseline="0" dirty="0" err="1"/>
              <a:t>development</a:t>
            </a:r>
            <a:r>
              <a:rPr lang="fr-BE" baseline="0" dirty="0"/>
              <a:t> ONLY</a:t>
            </a:r>
          </a:p>
          <a:p>
            <a:pPr marL="228600" indent="-228600">
              <a:buAutoNum type="arabicParenR"/>
            </a:pPr>
            <a:r>
              <a:rPr lang="fr-BE" baseline="0" dirty="0"/>
              <a:t>In the end the </a:t>
            </a:r>
            <a:r>
              <a:rPr lang="fr-BE" baseline="0" dirty="0" err="1"/>
              <a:t>partners</a:t>
            </a:r>
            <a:r>
              <a:rPr lang="fr-BE" baseline="0" dirty="0"/>
              <a:t> </a:t>
            </a:r>
            <a:r>
              <a:rPr lang="fr-BE" baseline="0" dirty="0" err="1"/>
              <a:t>chosen</a:t>
            </a:r>
            <a:r>
              <a:rPr lang="fr-BE" baseline="0" dirty="0"/>
              <a:t> are </a:t>
            </a:r>
            <a:r>
              <a:rPr lang="fr-BE" baseline="0" dirty="0" err="1"/>
              <a:t>umbrella</a:t>
            </a:r>
            <a:r>
              <a:rPr lang="fr-BE" baseline="0" dirty="0"/>
              <a:t> organisations, </a:t>
            </a:r>
            <a:r>
              <a:rPr lang="fr-BE" baseline="0" dirty="0" err="1"/>
              <a:t>representing</a:t>
            </a:r>
            <a:r>
              <a:rPr lang="fr-BE" baseline="0" dirty="0"/>
              <a:t> </a:t>
            </a:r>
            <a:r>
              <a:rPr lang="fr-BE" baseline="0" dirty="0" err="1"/>
              <a:t>subnational</a:t>
            </a:r>
            <a:r>
              <a:rPr lang="fr-BE" baseline="0" dirty="0"/>
              <a:t>, national, </a:t>
            </a:r>
            <a:r>
              <a:rPr lang="fr-BE" baseline="0" dirty="0" err="1"/>
              <a:t>regional</a:t>
            </a:r>
            <a:r>
              <a:rPr lang="fr-BE" baseline="0" dirty="0"/>
              <a:t> and global </a:t>
            </a:r>
            <a:r>
              <a:rPr lang="fr-BE" baseline="0" dirty="0" err="1"/>
              <a:t>members</a:t>
            </a:r>
            <a:endParaRPr lang="fr-BE" baseline="0" dirty="0"/>
          </a:p>
          <a:p>
            <a:pPr marL="0" indent="0">
              <a:buNone/>
            </a:pPr>
            <a:endParaRPr lang="fr-BE" dirty="0"/>
          </a:p>
          <a:p>
            <a:pPr marL="0" indent="0">
              <a:buNone/>
            </a:pPr>
            <a:r>
              <a:rPr lang="fr-BE" baseline="0" dirty="0"/>
              <a:t>The </a:t>
            </a:r>
            <a:r>
              <a:rPr lang="fr-BE" baseline="0" dirty="0" err="1"/>
              <a:t>FPAs</a:t>
            </a:r>
            <a:r>
              <a:rPr lang="fr-BE" baseline="0" dirty="0"/>
              <a:t> are </a:t>
            </a:r>
            <a:r>
              <a:rPr lang="fr-BE" baseline="0" dirty="0" err="1"/>
              <a:t>agreements</a:t>
            </a:r>
            <a:r>
              <a:rPr lang="fr-BE" baseline="0" dirty="0"/>
              <a:t> at the </a:t>
            </a:r>
            <a:r>
              <a:rPr lang="fr-BE" u="sng" baseline="0" dirty="0"/>
              <a:t>POLICY LEVEL </a:t>
            </a:r>
            <a:r>
              <a:rPr lang="fr-BE" baseline="0" dirty="0" err="1"/>
              <a:t>where</a:t>
            </a:r>
            <a:r>
              <a:rPr lang="fr-BE" baseline="0" dirty="0"/>
              <a:t> the 5 </a:t>
            </a:r>
            <a:r>
              <a:rPr lang="fr-BE" baseline="0" dirty="0" err="1"/>
              <a:t>partners</a:t>
            </a:r>
            <a:r>
              <a:rPr lang="fr-BE" baseline="0" dirty="0"/>
              <a:t> and INTPA </a:t>
            </a:r>
            <a:r>
              <a:rPr lang="fr-BE" baseline="0" dirty="0" err="1"/>
              <a:t>agree</a:t>
            </a:r>
            <a:r>
              <a:rPr lang="fr-BE" baseline="0" dirty="0"/>
              <a:t> </a:t>
            </a:r>
            <a:r>
              <a:rPr lang="fr-BE" baseline="0" dirty="0" err="1"/>
              <a:t>that</a:t>
            </a:r>
            <a:r>
              <a:rPr lang="fr-BE" baseline="0" dirty="0"/>
              <a:t> </a:t>
            </a:r>
            <a:r>
              <a:rPr lang="fr-BE" baseline="0" dirty="0" err="1"/>
              <a:t>their</a:t>
            </a:r>
            <a:r>
              <a:rPr lang="fr-BE" baseline="0" dirty="0"/>
              <a:t> objectives are </a:t>
            </a:r>
            <a:r>
              <a:rPr lang="fr-BE" baseline="0" dirty="0" err="1"/>
              <a:t>aligned</a:t>
            </a:r>
            <a:r>
              <a:rPr lang="fr-BE" baseline="0" dirty="0"/>
              <a:t> and </a:t>
            </a:r>
            <a:r>
              <a:rPr lang="fr-BE" baseline="0" dirty="0" err="1"/>
              <a:t>will</a:t>
            </a:r>
            <a:r>
              <a:rPr lang="fr-BE" baseline="0" dirty="0"/>
              <a:t> </a:t>
            </a:r>
            <a:r>
              <a:rPr lang="fr-BE" baseline="0" dirty="0" err="1"/>
              <a:t>work</a:t>
            </a:r>
            <a:r>
              <a:rPr lang="fr-BE" baseline="0" dirty="0"/>
              <a:t> </a:t>
            </a:r>
            <a:r>
              <a:rPr lang="fr-BE" baseline="0" dirty="0" err="1"/>
              <a:t>together</a:t>
            </a:r>
            <a:r>
              <a:rPr lang="fr-BE" baseline="0" dirty="0"/>
              <a:t> (no </a:t>
            </a:r>
            <a:r>
              <a:rPr lang="fr-BE" baseline="0" dirty="0" err="1"/>
              <a:t>funding</a:t>
            </a:r>
            <a:r>
              <a:rPr lang="fr-BE" baseline="0" dirty="0"/>
              <a:t> </a:t>
            </a:r>
            <a:r>
              <a:rPr lang="fr-BE" baseline="0" dirty="0" err="1"/>
              <a:t>involved</a:t>
            </a:r>
            <a:r>
              <a:rPr lang="fr-BE" baseline="0" dirty="0"/>
              <a:t>).</a:t>
            </a:r>
          </a:p>
          <a:p>
            <a:pPr marL="0" indent="0">
              <a:buNone/>
            </a:pPr>
            <a:endParaRPr lang="fr-BE" baseline="0" dirty="0"/>
          </a:p>
          <a:p>
            <a:pPr marL="0" indent="0">
              <a:buNone/>
            </a:pPr>
            <a:r>
              <a:rPr lang="fr-BE" baseline="0" dirty="0"/>
              <a:t> It </a:t>
            </a:r>
            <a:r>
              <a:rPr lang="fr-BE" baseline="0" dirty="0" err="1"/>
              <a:t>was</a:t>
            </a:r>
            <a:r>
              <a:rPr lang="fr-BE" baseline="0" dirty="0"/>
              <a:t> </a:t>
            </a:r>
            <a:r>
              <a:rPr lang="fr-BE" baseline="0" dirty="0" err="1"/>
              <a:t>decided</a:t>
            </a:r>
            <a:r>
              <a:rPr lang="fr-BE" baseline="0" dirty="0"/>
              <a:t> </a:t>
            </a:r>
            <a:r>
              <a:rPr lang="fr-BE" baseline="0" dirty="0" err="1"/>
              <a:t>that</a:t>
            </a:r>
            <a:r>
              <a:rPr lang="fr-BE" baseline="0" dirty="0"/>
              <a:t> </a:t>
            </a:r>
            <a:r>
              <a:rPr lang="fr-BE" u="sng" dirty="0"/>
              <a:t>SGA </a:t>
            </a:r>
            <a:r>
              <a:rPr lang="fr-BE" u="sng" dirty="0" err="1"/>
              <a:t>would</a:t>
            </a:r>
            <a:r>
              <a:rPr lang="fr-BE" u="sng" dirty="0"/>
              <a:t> </a:t>
            </a:r>
            <a:r>
              <a:rPr lang="fr-BE" u="sng" dirty="0" err="1"/>
              <a:t>be</a:t>
            </a:r>
            <a:r>
              <a:rPr lang="fr-BE" u="sng" dirty="0"/>
              <a:t> </a:t>
            </a:r>
            <a:r>
              <a:rPr lang="fr-BE" u="sng" dirty="0" err="1"/>
              <a:t>linked</a:t>
            </a:r>
            <a:r>
              <a:rPr lang="fr-BE" u="sng" dirty="0"/>
              <a:t> </a:t>
            </a:r>
            <a:r>
              <a:rPr lang="fr-BE" baseline="0" dirty="0"/>
              <a:t>to the 5 FPA, </a:t>
            </a:r>
            <a:r>
              <a:rPr lang="fr-BE" baseline="0" dirty="0" err="1"/>
              <a:t>therefore</a:t>
            </a:r>
            <a:r>
              <a:rPr lang="fr-BE" baseline="0" dirty="0"/>
              <a:t> </a:t>
            </a:r>
            <a:r>
              <a:rPr lang="fr-BE" baseline="0" dirty="0" err="1"/>
              <a:t>these</a:t>
            </a:r>
            <a:r>
              <a:rPr lang="fr-BE" baseline="0" dirty="0"/>
              <a:t> </a:t>
            </a:r>
            <a:r>
              <a:rPr lang="fr-BE" baseline="0" dirty="0" err="1"/>
              <a:t>partners</a:t>
            </a:r>
            <a:r>
              <a:rPr lang="fr-BE" baseline="0" dirty="0"/>
              <a:t> </a:t>
            </a:r>
            <a:r>
              <a:rPr lang="fr-BE" baseline="0" dirty="0" err="1"/>
              <a:t>also</a:t>
            </a:r>
            <a:r>
              <a:rPr lang="fr-BE" baseline="0" dirty="0"/>
              <a:t> </a:t>
            </a:r>
            <a:r>
              <a:rPr lang="fr-BE" baseline="0" dirty="0" err="1"/>
              <a:t>benefit</a:t>
            </a:r>
            <a:r>
              <a:rPr lang="fr-BE" baseline="0" dirty="0"/>
              <a:t> </a:t>
            </a:r>
            <a:r>
              <a:rPr lang="fr-BE" baseline="0" dirty="0" err="1"/>
              <a:t>from</a:t>
            </a:r>
            <a:r>
              <a:rPr lang="fr-BE" baseline="0" dirty="0"/>
              <a:t> </a:t>
            </a:r>
            <a:r>
              <a:rPr lang="fr-BE" baseline="0" dirty="0" err="1"/>
              <a:t>grants</a:t>
            </a:r>
            <a:r>
              <a:rPr lang="fr-BE" baseline="0" dirty="0"/>
              <a:t> (</a:t>
            </a:r>
            <a:r>
              <a:rPr lang="fr-BE" baseline="0" dirty="0" err="1"/>
              <a:t>different</a:t>
            </a:r>
            <a:r>
              <a:rPr lang="fr-BE" baseline="0" dirty="0"/>
              <a:t> </a:t>
            </a:r>
            <a:r>
              <a:rPr lang="fr-BE" baseline="0" dirty="0" err="1"/>
              <a:t>amounts</a:t>
            </a:r>
            <a:r>
              <a:rPr lang="fr-BE" baseline="0" dirty="0"/>
              <a:t>, </a:t>
            </a:r>
            <a:r>
              <a:rPr lang="fr-BE" baseline="0" dirty="0" err="1"/>
              <a:t>different</a:t>
            </a:r>
            <a:r>
              <a:rPr lang="fr-BE" baseline="0" dirty="0"/>
              <a:t> duration, </a:t>
            </a:r>
            <a:r>
              <a:rPr lang="fr-BE" baseline="0" dirty="0" err="1"/>
              <a:t>specificities</a:t>
            </a:r>
            <a:r>
              <a:rPr lang="fr-BE" baseline="0" dirty="0"/>
              <a:t> of </a:t>
            </a:r>
            <a:r>
              <a:rPr lang="fr-BE" baseline="0" dirty="0" err="1"/>
              <a:t>each</a:t>
            </a:r>
            <a:r>
              <a:rPr lang="fr-BE" baseline="0" dirty="0"/>
              <a:t> organisation in </a:t>
            </a:r>
            <a:r>
              <a:rPr lang="fr-BE" baseline="0" dirty="0" err="1"/>
              <a:t>their</a:t>
            </a:r>
            <a:r>
              <a:rPr lang="fr-BE" baseline="0" dirty="0"/>
              <a:t> </a:t>
            </a:r>
            <a:r>
              <a:rPr lang="fr-BE" baseline="0" dirty="0" err="1"/>
              <a:t>field</a:t>
            </a:r>
            <a:r>
              <a:rPr lang="fr-BE" baseline="0" dirty="0"/>
              <a:t> of expertise).</a:t>
            </a:r>
          </a:p>
          <a:p>
            <a:pPr marL="0" indent="0">
              <a:buNone/>
            </a:pPr>
            <a:endParaRPr lang="fr-BE" baseline="0" dirty="0"/>
          </a:p>
          <a:p>
            <a:pPr marL="0" indent="0">
              <a:buNone/>
            </a:pPr>
            <a:r>
              <a:rPr lang="fr-BE" baseline="0" dirty="0"/>
              <a:t>The </a:t>
            </a:r>
            <a:r>
              <a:rPr lang="fr-BE" u="sng" baseline="0" dirty="0"/>
              <a:t>OVERALL OBJECTIVES </a:t>
            </a:r>
            <a:r>
              <a:rPr lang="fr-BE" baseline="0" dirty="0"/>
              <a:t>of the FPA and the SGA are </a:t>
            </a:r>
            <a:r>
              <a:rPr lang="fr-BE" baseline="0" dirty="0" err="1"/>
              <a:t>two</a:t>
            </a:r>
            <a:r>
              <a:rPr lang="fr-BE" baseline="0" dirty="0"/>
              <a:t> </a:t>
            </a:r>
            <a:r>
              <a:rPr lang="fr-BE" baseline="0" dirty="0" err="1"/>
              <a:t>fold</a:t>
            </a:r>
            <a:r>
              <a:rPr lang="fr-BE" baseline="0" dirty="0"/>
              <a:t>:</a:t>
            </a:r>
          </a:p>
          <a:p>
            <a:pPr marL="171450" indent="-171450">
              <a:buFontTx/>
              <a:buChar char="-"/>
            </a:pPr>
            <a:r>
              <a:rPr lang="fr-BE" b="1" baseline="0" dirty="0"/>
              <a:t>ADVOCACY</a:t>
            </a:r>
            <a:r>
              <a:rPr lang="fr-BE" baseline="0" dirty="0"/>
              <a:t> </a:t>
            </a:r>
            <a:r>
              <a:rPr lang="fr-BE" baseline="0" dirty="0" err="1"/>
              <a:t>can</a:t>
            </a:r>
            <a:r>
              <a:rPr lang="fr-BE" baseline="0" dirty="0"/>
              <a:t> </a:t>
            </a:r>
            <a:r>
              <a:rPr lang="fr-BE" baseline="0" dirty="0" err="1"/>
              <a:t>cover</a:t>
            </a:r>
            <a:r>
              <a:rPr lang="fr-BE" baseline="0" dirty="0"/>
              <a:t> </a:t>
            </a:r>
            <a:r>
              <a:rPr lang="fr-BE" baseline="0" dirty="0" err="1"/>
              <a:t>advocacy</a:t>
            </a:r>
            <a:r>
              <a:rPr lang="fr-BE" baseline="0" dirty="0"/>
              <a:t> in the </a:t>
            </a:r>
            <a:r>
              <a:rPr lang="fr-BE" baseline="0" dirty="0" err="1"/>
              <a:t>decision</a:t>
            </a:r>
            <a:r>
              <a:rPr lang="fr-BE" baseline="0" dirty="0"/>
              <a:t> </a:t>
            </a:r>
            <a:r>
              <a:rPr lang="fr-BE" baseline="0" dirty="0" err="1"/>
              <a:t>making</a:t>
            </a:r>
            <a:r>
              <a:rPr lang="fr-BE" baseline="0" dirty="0"/>
              <a:t> </a:t>
            </a:r>
            <a:r>
              <a:rPr lang="fr-BE" baseline="0" dirty="0" err="1"/>
              <a:t>processes</a:t>
            </a:r>
            <a:r>
              <a:rPr lang="fr-BE" baseline="0" dirty="0"/>
              <a:t> </a:t>
            </a:r>
            <a:r>
              <a:rPr lang="fr-BE" b="1" baseline="0" dirty="0"/>
              <a:t>at national, </a:t>
            </a:r>
            <a:r>
              <a:rPr lang="fr-BE" b="1" baseline="0" dirty="0" err="1"/>
              <a:t>regional</a:t>
            </a:r>
            <a:r>
              <a:rPr lang="fr-BE" b="1" baseline="0" dirty="0"/>
              <a:t> and global </a:t>
            </a:r>
            <a:r>
              <a:rPr lang="fr-BE" b="1" baseline="0" dirty="0" err="1"/>
              <a:t>levels</a:t>
            </a:r>
            <a:r>
              <a:rPr lang="fr-BE" b="1" baseline="0" dirty="0"/>
              <a:t> </a:t>
            </a:r>
            <a:r>
              <a:rPr lang="fr-BE" baseline="0" dirty="0"/>
              <a:t>to </a:t>
            </a:r>
            <a:r>
              <a:rPr lang="fr-BE" baseline="0" dirty="0" err="1"/>
              <a:t>foster</a:t>
            </a:r>
            <a:r>
              <a:rPr lang="fr-BE" baseline="0" dirty="0"/>
              <a:t> an </a:t>
            </a:r>
            <a:r>
              <a:rPr lang="fr-BE" baseline="0" dirty="0" err="1"/>
              <a:t>enabling</a:t>
            </a:r>
            <a:r>
              <a:rPr lang="fr-BE" baseline="0" dirty="0"/>
              <a:t> </a:t>
            </a:r>
            <a:r>
              <a:rPr lang="fr-BE" baseline="0" dirty="0" err="1"/>
              <a:t>environment</a:t>
            </a:r>
            <a:r>
              <a:rPr lang="fr-BE" baseline="0" dirty="0"/>
              <a:t> (</a:t>
            </a:r>
            <a:r>
              <a:rPr lang="fr-BE" baseline="0" dirty="0" err="1"/>
              <a:t>namely</a:t>
            </a:r>
            <a:r>
              <a:rPr lang="fr-BE" baseline="0" dirty="0"/>
              <a:t> </a:t>
            </a:r>
            <a:r>
              <a:rPr lang="fr-BE" baseline="0" dirty="0" err="1"/>
              <a:t>decentralisation</a:t>
            </a:r>
            <a:r>
              <a:rPr lang="fr-BE" baseline="0" dirty="0"/>
              <a:t>), to have LA </a:t>
            </a:r>
            <a:r>
              <a:rPr lang="fr-BE" baseline="0" dirty="0" err="1"/>
              <a:t>recognized</a:t>
            </a:r>
            <a:r>
              <a:rPr lang="fr-BE" baseline="0" dirty="0"/>
              <a:t> as </a:t>
            </a:r>
            <a:r>
              <a:rPr lang="fr-BE" baseline="0" dirty="0" err="1"/>
              <a:t>developement</a:t>
            </a:r>
            <a:r>
              <a:rPr lang="fr-BE" baseline="0" dirty="0"/>
              <a:t> </a:t>
            </a:r>
            <a:r>
              <a:rPr lang="fr-BE" baseline="0" dirty="0" err="1"/>
              <a:t>partners</a:t>
            </a:r>
            <a:r>
              <a:rPr lang="fr-BE" baseline="0" dirty="0"/>
              <a:t>, to push for the localisation of </a:t>
            </a:r>
            <a:r>
              <a:rPr lang="fr-BE" baseline="0" dirty="0" err="1"/>
              <a:t>SDGs</a:t>
            </a:r>
            <a:r>
              <a:rPr lang="fr-BE" baseline="0" dirty="0"/>
              <a:t>, </a:t>
            </a:r>
            <a:r>
              <a:rPr lang="fr-BE" b="1" baseline="0" dirty="0"/>
              <a:t>or</a:t>
            </a:r>
            <a:r>
              <a:rPr lang="fr-BE" baseline="0" dirty="0"/>
              <a:t> to support </a:t>
            </a:r>
            <a:r>
              <a:rPr lang="fr-BE" baseline="0" dirty="0" err="1"/>
              <a:t>decentralised</a:t>
            </a:r>
            <a:r>
              <a:rPr lang="fr-BE" baseline="0" dirty="0"/>
              <a:t> </a:t>
            </a:r>
            <a:r>
              <a:rPr lang="fr-BE" baseline="0" dirty="0" err="1"/>
              <a:t>cooperation</a:t>
            </a:r>
            <a:endParaRPr lang="fr-BE" baseline="0" dirty="0"/>
          </a:p>
          <a:p>
            <a:pPr marL="171450" indent="-171450">
              <a:buFontTx/>
              <a:buChar char="-"/>
            </a:pPr>
            <a:r>
              <a:rPr lang="fr-BE" b="1" baseline="0" dirty="0"/>
              <a:t>CAPACITY BUILDING OF </a:t>
            </a:r>
            <a:r>
              <a:rPr lang="fr-BE" b="1" baseline="0" dirty="0" err="1"/>
              <a:t>NALAs</a:t>
            </a:r>
            <a:r>
              <a:rPr lang="fr-BE" b="1" baseline="0" dirty="0"/>
              <a:t> and LA </a:t>
            </a:r>
            <a:r>
              <a:rPr lang="fr-BE" b="0" baseline="0" dirty="0" err="1"/>
              <a:t>can</a:t>
            </a:r>
            <a:r>
              <a:rPr lang="fr-BE" b="0" baseline="0" dirty="0"/>
              <a:t> </a:t>
            </a:r>
            <a:r>
              <a:rPr lang="fr-BE" b="0" baseline="0" dirty="0" err="1"/>
              <a:t>cover</a:t>
            </a:r>
            <a:r>
              <a:rPr lang="fr-BE" b="0" baseline="0" dirty="0"/>
              <a:t> </a:t>
            </a:r>
            <a:r>
              <a:rPr lang="fr-BE" b="0" baseline="0" dirty="0" err="1"/>
              <a:t>peer</a:t>
            </a:r>
            <a:r>
              <a:rPr lang="fr-BE" b="0" baseline="0" dirty="0"/>
              <a:t> to </a:t>
            </a:r>
            <a:r>
              <a:rPr lang="fr-BE" b="0" baseline="0" dirty="0" err="1"/>
              <a:t>peer</a:t>
            </a:r>
            <a:r>
              <a:rPr lang="fr-BE" b="0" baseline="0" dirty="0"/>
              <a:t> exchanges, trainings, coaching, </a:t>
            </a:r>
            <a:r>
              <a:rPr lang="fr-BE" b="0" baseline="0" dirty="0" err="1"/>
              <a:t>knowledge</a:t>
            </a:r>
            <a:r>
              <a:rPr lang="fr-BE" b="0" baseline="0" dirty="0"/>
              <a:t> sharing, </a:t>
            </a:r>
            <a:r>
              <a:rPr lang="fr-BE" b="0" baseline="0" dirty="0" err="1"/>
              <a:t>Technical</a:t>
            </a:r>
            <a:r>
              <a:rPr lang="fr-BE" b="0" baseline="0" dirty="0"/>
              <a:t> assistance.</a:t>
            </a:r>
          </a:p>
          <a:p>
            <a:pPr marL="0" indent="0">
              <a:buNone/>
            </a:pPr>
            <a:endParaRPr lang="fr-BE" baseline="0" dirty="0"/>
          </a:p>
          <a:p>
            <a:pPr marL="0" indent="0">
              <a:buNone/>
            </a:pPr>
            <a:r>
              <a:rPr lang="fr-BE" baseline="0" dirty="0"/>
              <a:t>The </a:t>
            </a:r>
            <a:r>
              <a:rPr lang="fr-BE" u="sng" baseline="0" dirty="0"/>
              <a:t>EFFECTS INTPA </a:t>
            </a:r>
            <a:r>
              <a:rPr lang="fr-BE" u="sng" baseline="0" dirty="0" err="1"/>
              <a:t>partnerships</a:t>
            </a:r>
            <a:r>
              <a:rPr lang="fr-BE" u="sng" baseline="0" dirty="0"/>
              <a:t> </a:t>
            </a:r>
            <a:r>
              <a:rPr lang="fr-BE" baseline="0" dirty="0"/>
              <a:t>has </a:t>
            </a:r>
            <a:r>
              <a:rPr lang="fr-BE" baseline="0" dirty="0" err="1"/>
              <a:t>had</a:t>
            </a:r>
            <a:r>
              <a:rPr lang="fr-BE" baseline="0" dirty="0"/>
              <a:t> on the 5 global associations of LA are the </a:t>
            </a:r>
            <a:r>
              <a:rPr lang="fr-BE" baseline="0" dirty="0" err="1"/>
              <a:t>following</a:t>
            </a:r>
            <a:r>
              <a:rPr lang="fr-BE" baseline="0" dirty="0"/>
              <a:t>:</a:t>
            </a:r>
          </a:p>
          <a:p>
            <a:pPr marL="171450" indent="-171450">
              <a:buFontTx/>
              <a:buChar char="-"/>
            </a:pPr>
            <a:r>
              <a:rPr lang="fr-BE" baseline="0" dirty="0" err="1"/>
              <a:t>They</a:t>
            </a:r>
            <a:r>
              <a:rPr lang="fr-BE" baseline="0" dirty="0"/>
              <a:t> </a:t>
            </a:r>
            <a:r>
              <a:rPr lang="fr-BE" baseline="0" dirty="0" err="1"/>
              <a:t>work</a:t>
            </a:r>
            <a:r>
              <a:rPr lang="fr-BE" baseline="0" dirty="0"/>
              <a:t> and </a:t>
            </a:r>
            <a:r>
              <a:rPr lang="fr-BE" baseline="0" dirty="0" err="1"/>
              <a:t>coordinate</a:t>
            </a:r>
            <a:r>
              <a:rPr lang="fr-BE" baseline="0" dirty="0"/>
              <a:t> </a:t>
            </a:r>
            <a:r>
              <a:rPr lang="fr-BE" baseline="0" dirty="0" err="1"/>
              <a:t>much</a:t>
            </a:r>
            <a:r>
              <a:rPr lang="fr-BE" baseline="0" dirty="0"/>
              <a:t> </a:t>
            </a:r>
            <a:r>
              <a:rPr lang="fr-BE" baseline="0" dirty="0" err="1"/>
              <a:t>closely</a:t>
            </a:r>
            <a:endParaRPr lang="fr-BE" baseline="0" dirty="0"/>
          </a:p>
          <a:p>
            <a:pPr marL="171450" indent="-171450">
              <a:buFontTx/>
              <a:buChar char="-"/>
            </a:pPr>
            <a:r>
              <a:rPr lang="fr-BE" baseline="0" dirty="0" err="1"/>
              <a:t>They</a:t>
            </a:r>
            <a:r>
              <a:rPr lang="fr-BE" baseline="0" dirty="0"/>
              <a:t> have a </a:t>
            </a:r>
            <a:r>
              <a:rPr lang="fr-BE" baseline="0" dirty="0" err="1"/>
              <a:t>card</a:t>
            </a:r>
            <a:r>
              <a:rPr lang="fr-BE" baseline="0" dirty="0"/>
              <a:t> to </a:t>
            </a:r>
            <a:r>
              <a:rPr lang="fr-BE" baseline="0" dirty="0" err="1"/>
              <a:t>play</a:t>
            </a:r>
            <a:r>
              <a:rPr lang="fr-BE" baseline="0" dirty="0"/>
              <a:t> to </a:t>
            </a:r>
            <a:r>
              <a:rPr lang="fr-BE" baseline="0" dirty="0" err="1"/>
              <a:t>participate</a:t>
            </a:r>
            <a:r>
              <a:rPr lang="fr-BE" baseline="0" dirty="0"/>
              <a:t> in the </a:t>
            </a:r>
            <a:r>
              <a:rPr lang="fr-BE" baseline="0" dirty="0" err="1"/>
              <a:t>decision</a:t>
            </a:r>
            <a:r>
              <a:rPr lang="fr-BE" baseline="0" dirty="0"/>
              <a:t> </a:t>
            </a:r>
            <a:r>
              <a:rPr lang="fr-BE" baseline="0" dirty="0" err="1"/>
              <a:t>making</a:t>
            </a:r>
            <a:r>
              <a:rPr lang="fr-BE" baseline="0" dirty="0"/>
              <a:t> fora ‘EU SUPPORT US WE ARE IMPORTANT PLAYERS AND NEED TO HAVE A SEAT AT THE TABLE’</a:t>
            </a:r>
          </a:p>
          <a:p>
            <a:pPr marL="171450" indent="-171450">
              <a:buFontTx/>
              <a:buChar char="-"/>
            </a:pPr>
            <a:r>
              <a:rPr lang="fr-BE" baseline="0" dirty="0" err="1"/>
              <a:t>They</a:t>
            </a:r>
            <a:r>
              <a:rPr lang="fr-BE" baseline="0" dirty="0"/>
              <a:t> have </a:t>
            </a:r>
            <a:r>
              <a:rPr lang="fr-BE" baseline="0" dirty="0" err="1"/>
              <a:t>reinforced</a:t>
            </a:r>
            <a:r>
              <a:rPr lang="fr-BE" baseline="0" dirty="0"/>
              <a:t> </a:t>
            </a:r>
            <a:r>
              <a:rPr lang="fr-BE" baseline="0" dirty="0" err="1"/>
              <a:t>financial</a:t>
            </a:r>
            <a:r>
              <a:rPr lang="fr-BE" baseline="0" dirty="0"/>
              <a:t> </a:t>
            </a:r>
            <a:r>
              <a:rPr lang="fr-BE" baseline="0" dirty="0" err="1"/>
              <a:t>capacities</a:t>
            </a:r>
            <a:endParaRPr lang="fr-BE" baseline="0" dirty="0"/>
          </a:p>
          <a:p>
            <a:pPr marL="171450" indent="-171450">
              <a:buFontTx/>
              <a:buChar char="-"/>
            </a:pPr>
            <a:endParaRPr lang="fr-BE" baseline="0" dirty="0"/>
          </a:p>
          <a:p>
            <a:pPr marL="0" indent="0">
              <a:buFontTx/>
              <a:buNone/>
            </a:pPr>
            <a:r>
              <a:rPr lang="fr-BE" b="1" baseline="0" dirty="0" err="1"/>
              <a:t>Now</a:t>
            </a:r>
            <a:r>
              <a:rPr lang="fr-BE" b="1" baseline="0" dirty="0"/>
              <a:t> in the new NDICI </a:t>
            </a:r>
            <a:r>
              <a:rPr lang="fr-BE" b="1" baseline="0" dirty="0" err="1"/>
              <a:t>context</a:t>
            </a:r>
            <a:r>
              <a:rPr lang="fr-BE" b="1" baseline="0" dirty="0"/>
              <a:t>, as </a:t>
            </a:r>
            <a:r>
              <a:rPr lang="fr-BE" b="1" baseline="0" dirty="0" err="1"/>
              <a:t>you</a:t>
            </a:r>
            <a:r>
              <a:rPr lang="fr-BE" b="1" baseline="0" dirty="0"/>
              <a:t> know the LA budget line </a:t>
            </a:r>
            <a:r>
              <a:rPr lang="fr-BE" b="1" baseline="0" dirty="0" err="1"/>
              <a:t>disappeared</a:t>
            </a:r>
            <a:r>
              <a:rPr lang="fr-BE" b="1" baseline="0" dirty="0"/>
              <a:t> and </a:t>
            </a:r>
            <a:r>
              <a:rPr lang="fr-BE" b="1" baseline="0" dirty="0" err="1"/>
              <a:t>with</a:t>
            </a:r>
            <a:r>
              <a:rPr lang="fr-BE" b="1" baseline="0" dirty="0"/>
              <a:t> </a:t>
            </a:r>
            <a:r>
              <a:rPr lang="fr-BE" b="1" baseline="0" dirty="0" err="1"/>
              <a:t>geographisation</a:t>
            </a:r>
            <a:r>
              <a:rPr lang="fr-BE" b="1" baseline="0" dirty="0"/>
              <a:t>, </a:t>
            </a:r>
            <a:r>
              <a:rPr lang="fr-BE" b="1" baseline="0" dirty="0" err="1"/>
              <a:t>our</a:t>
            </a:r>
            <a:r>
              <a:rPr lang="fr-BE" b="1" baseline="0" dirty="0"/>
              <a:t> </a:t>
            </a:r>
            <a:r>
              <a:rPr lang="fr-BE" b="1" baseline="0" dirty="0" err="1"/>
              <a:t>partners</a:t>
            </a:r>
            <a:r>
              <a:rPr lang="fr-BE" b="1" baseline="0" dirty="0"/>
              <a:t> </a:t>
            </a:r>
            <a:r>
              <a:rPr lang="fr-BE" b="1" baseline="0" dirty="0" err="1"/>
              <a:t>need</a:t>
            </a:r>
            <a:r>
              <a:rPr lang="fr-BE" b="1" baseline="0" dirty="0"/>
              <a:t> to </a:t>
            </a:r>
            <a:r>
              <a:rPr lang="fr-BE" b="1" baseline="0" dirty="0" err="1"/>
              <a:t>work</a:t>
            </a:r>
            <a:r>
              <a:rPr lang="fr-BE" b="1" baseline="0" dirty="0"/>
              <a:t> </a:t>
            </a:r>
            <a:r>
              <a:rPr lang="fr-BE" b="1" baseline="0" dirty="0" err="1"/>
              <a:t>much</a:t>
            </a:r>
            <a:r>
              <a:rPr lang="fr-BE" b="1" baseline="0" dirty="0"/>
              <a:t> more at the country </a:t>
            </a:r>
            <a:r>
              <a:rPr lang="fr-BE" b="1" baseline="0" dirty="0" err="1"/>
              <a:t>level</a:t>
            </a:r>
            <a:r>
              <a:rPr lang="fr-BE" b="1" baseline="0" dirty="0"/>
              <a:t>.</a:t>
            </a:r>
          </a:p>
          <a:p>
            <a:pPr marL="0" indent="0">
              <a:buFontTx/>
              <a:buNone/>
            </a:pPr>
            <a:endParaRPr lang="fr-BE" baseline="0" dirty="0"/>
          </a:p>
          <a:p>
            <a:pPr marL="0" indent="0">
              <a:buFontTx/>
              <a:buNone/>
            </a:pPr>
            <a:r>
              <a:rPr lang="fr-BE" baseline="0" dirty="0"/>
              <a:t>This </a:t>
            </a:r>
            <a:r>
              <a:rPr lang="fr-BE" baseline="0" dirty="0" err="1"/>
              <a:t>is</a:t>
            </a:r>
            <a:r>
              <a:rPr lang="fr-BE" baseline="0" dirty="0"/>
              <a:t> </a:t>
            </a:r>
            <a:r>
              <a:rPr lang="fr-BE" baseline="0" dirty="0" err="1"/>
              <a:t>why</a:t>
            </a:r>
            <a:r>
              <a:rPr lang="fr-BE" baseline="0" dirty="0"/>
              <a:t> INTPA G2 has </a:t>
            </a:r>
            <a:r>
              <a:rPr lang="fr-BE" baseline="0" dirty="0" err="1"/>
              <a:t>asked</a:t>
            </a:r>
            <a:r>
              <a:rPr lang="fr-BE" baseline="0" dirty="0"/>
              <a:t> the 5 global </a:t>
            </a:r>
            <a:r>
              <a:rPr lang="fr-BE" baseline="0" dirty="0" err="1"/>
              <a:t>partners</a:t>
            </a:r>
            <a:r>
              <a:rPr lang="fr-BE" baseline="0" dirty="0"/>
              <a:t> </a:t>
            </a:r>
            <a:r>
              <a:rPr lang="fr-BE" u="sng" baseline="0" dirty="0"/>
              <a:t>TO WORK MORE AND MORE WITH </a:t>
            </a:r>
            <a:r>
              <a:rPr lang="fr-BE" u="sng" baseline="0" dirty="0" err="1"/>
              <a:t>NALAs</a:t>
            </a:r>
            <a:r>
              <a:rPr lang="fr-BE" u="sng" baseline="0" dirty="0"/>
              <a:t> </a:t>
            </a:r>
            <a:r>
              <a:rPr lang="fr-BE" baseline="0" dirty="0"/>
              <a:t>in </a:t>
            </a:r>
            <a:r>
              <a:rPr lang="fr-BE" baseline="0" dirty="0" err="1"/>
              <a:t>order</a:t>
            </a:r>
            <a:r>
              <a:rPr lang="fr-BE" baseline="0" dirty="0"/>
              <a:t> to </a:t>
            </a:r>
            <a:r>
              <a:rPr lang="fr-BE" baseline="0" dirty="0" err="1"/>
              <a:t>reinforce</a:t>
            </a:r>
            <a:r>
              <a:rPr lang="fr-BE" baseline="0" dirty="0"/>
              <a:t> </a:t>
            </a:r>
            <a:r>
              <a:rPr lang="fr-BE" baseline="0" dirty="0" err="1"/>
              <a:t>their</a:t>
            </a:r>
            <a:r>
              <a:rPr lang="fr-BE" baseline="0" dirty="0"/>
              <a:t> </a:t>
            </a:r>
            <a:r>
              <a:rPr lang="fr-BE" baseline="0" dirty="0" err="1"/>
              <a:t>capacities</a:t>
            </a:r>
            <a:r>
              <a:rPr lang="fr-BE" baseline="0" dirty="0"/>
              <a:t> to </a:t>
            </a:r>
            <a:r>
              <a:rPr lang="fr-BE" baseline="0" dirty="0" err="1"/>
              <a:t>interact</a:t>
            </a:r>
            <a:r>
              <a:rPr lang="fr-BE" baseline="0" dirty="0"/>
              <a:t> </a:t>
            </a:r>
            <a:r>
              <a:rPr lang="fr-BE" baseline="0" dirty="0" err="1"/>
              <a:t>with</a:t>
            </a:r>
            <a:r>
              <a:rPr lang="fr-BE" baseline="0" dirty="0"/>
              <a:t> the EUDEL and enter </a:t>
            </a:r>
            <a:r>
              <a:rPr lang="fr-BE" baseline="0" dirty="0" err="1"/>
              <a:t>into</a:t>
            </a:r>
            <a:r>
              <a:rPr lang="fr-BE" baseline="0" dirty="0"/>
              <a:t> a </a:t>
            </a:r>
            <a:r>
              <a:rPr lang="fr-BE" baseline="0" dirty="0" err="1"/>
              <a:t>policy</a:t>
            </a:r>
            <a:r>
              <a:rPr lang="fr-BE" baseline="0" dirty="0"/>
              <a:t> dialogue on LA </a:t>
            </a:r>
            <a:r>
              <a:rPr lang="fr-BE" baseline="0" dirty="0" err="1"/>
              <a:t>specific</a:t>
            </a:r>
            <a:r>
              <a:rPr lang="fr-BE" baseline="0" dirty="0"/>
              <a:t> issues in </a:t>
            </a:r>
            <a:r>
              <a:rPr lang="fr-BE" baseline="0" dirty="0" err="1"/>
              <a:t>each</a:t>
            </a:r>
            <a:r>
              <a:rPr lang="fr-BE" baseline="0" dirty="0"/>
              <a:t> country. For </a:t>
            </a:r>
            <a:r>
              <a:rPr lang="fr-BE" baseline="0" dirty="0" err="1"/>
              <a:t>example</a:t>
            </a:r>
            <a:r>
              <a:rPr lang="fr-BE" baseline="0" dirty="0"/>
              <a:t>: UCLG AFRICA has </a:t>
            </a:r>
            <a:r>
              <a:rPr lang="fr-BE" baseline="0" dirty="0" err="1"/>
              <a:t>drafted</a:t>
            </a:r>
            <a:r>
              <a:rPr lang="fr-BE" baseline="0" dirty="0"/>
              <a:t> ‘roadmap’ in </a:t>
            </a:r>
            <a:r>
              <a:rPr lang="fr-BE" baseline="0" dirty="0" err="1"/>
              <a:t>each</a:t>
            </a:r>
            <a:r>
              <a:rPr lang="fr-BE" baseline="0" dirty="0"/>
              <a:t> 52 country to </a:t>
            </a:r>
            <a:r>
              <a:rPr lang="fr-BE" baseline="0" dirty="0" err="1"/>
              <a:t>see</a:t>
            </a:r>
            <a:r>
              <a:rPr lang="fr-BE" baseline="0" dirty="0"/>
              <a:t> how NALA </a:t>
            </a:r>
            <a:r>
              <a:rPr lang="fr-BE" baseline="0" dirty="0" err="1"/>
              <a:t>can</a:t>
            </a:r>
            <a:r>
              <a:rPr lang="fr-BE" baseline="0" dirty="0"/>
              <a:t> enter </a:t>
            </a:r>
            <a:r>
              <a:rPr lang="fr-BE" baseline="0" dirty="0" err="1"/>
              <a:t>into</a:t>
            </a:r>
            <a:r>
              <a:rPr lang="fr-BE" baseline="0" dirty="0"/>
              <a:t> a constructive </a:t>
            </a:r>
            <a:r>
              <a:rPr lang="fr-BE" baseline="0" dirty="0" err="1"/>
              <a:t>policy</a:t>
            </a:r>
            <a:r>
              <a:rPr lang="fr-BE" baseline="0" dirty="0"/>
              <a:t> dialogue </a:t>
            </a:r>
            <a:r>
              <a:rPr lang="fr-BE" baseline="0" dirty="0" err="1"/>
              <a:t>with</a:t>
            </a:r>
            <a:r>
              <a:rPr lang="fr-BE" baseline="0" dirty="0"/>
              <a:t> the </a:t>
            </a:r>
            <a:r>
              <a:rPr lang="fr-BE" baseline="0" dirty="0" err="1"/>
              <a:t>African</a:t>
            </a:r>
            <a:r>
              <a:rPr lang="fr-BE" baseline="0" dirty="0"/>
              <a:t> EUDEL. So, as </a:t>
            </a:r>
            <a:r>
              <a:rPr lang="fr-BE" baseline="0" dirty="0" err="1"/>
              <a:t>geo</a:t>
            </a:r>
            <a:r>
              <a:rPr lang="fr-BE" baseline="0" dirty="0"/>
              <a:t> desk, </a:t>
            </a:r>
            <a:r>
              <a:rPr lang="fr-BE" baseline="0" dirty="0" err="1"/>
              <a:t>this</a:t>
            </a:r>
            <a:r>
              <a:rPr lang="fr-BE" baseline="0" dirty="0"/>
              <a:t> </a:t>
            </a:r>
            <a:r>
              <a:rPr lang="fr-BE" baseline="0" dirty="0" err="1"/>
              <a:t>is</a:t>
            </a:r>
            <a:r>
              <a:rPr lang="fr-BE" baseline="0" dirty="0"/>
              <a:t> a </a:t>
            </a:r>
            <a:r>
              <a:rPr lang="fr-BE" baseline="0" dirty="0" err="1"/>
              <a:t>heads</a:t>
            </a:r>
            <a:r>
              <a:rPr lang="fr-BE" baseline="0" dirty="0"/>
              <a:t>-up </a:t>
            </a:r>
            <a:r>
              <a:rPr lang="fr-BE" baseline="0" dirty="0" err="1"/>
              <a:t>that</a:t>
            </a:r>
            <a:r>
              <a:rPr lang="fr-BE" baseline="0" dirty="0"/>
              <a:t> </a:t>
            </a:r>
            <a:r>
              <a:rPr lang="fr-BE" baseline="0" dirty="0" err="1"/>
              <a:t>you</a:t>
            </a:r>
            <a:r>
              <a:rPr lang="fr-BE" baseline="0" dirty="0"/>
              <a:t> </a:t>
            </a:r>
            <a:r>
              <a:rPr lang="fr-BE" baseline="0" dirty="0" err="1"/>
              <a:t>will</a:t>
            </a:r>
            <a:r>
              <a:rPr lang="fr-BE" baseline="0" dirty="0"/>
              <a:t> </a:t>
            </a:r>
            <a:r>
              <a:rPr lang="fr-BE" baseline="0" dirty="0" err="1"/>
              <a:t>probably</a:t>
            </a:r>
            <a:r>
              <a:rPr lang="fr-BE" baseline="0" dirty="0"/>
              <a:t> </a:t>
            </a:r>
            <a:r>
              <a:rPr lang="fr-BE" baseline="0" dirty="0" err="1"/>
              <a:t>hear</a:t>
            </a:r>
            <a:r>
              <a:rPr lang="fr-BE" baseline="0" dirty="0"/>
              <a:t> more </a:t>
            </a:r>
            <a:r>
              <a:rPr lang="fr-BE" baseline="0" dirty="0" err="1"/>
              <a:t>from</a:t>
            </a:r>
            <a:r>
              <a:rPr lang="fr-BE" baseline="0" dirty="0"/>
              <a:t> </a:t>
            </a:r>
            <a:r>
              <a:rPr lang="fr-BE" baseline="0" dirty="0" err="1"/>
              <a:t>NALAs</a:t>
            </a:r>
            <a:r>
              <a:rPr lang="fr-BE" baseline="0" dirty="0"/>
              <a:t> in the </a:t>
            </a:r>
            <a:r>
              <a:rPr lang="fr-BE" baseline="0" dirty="0" err="1"/>
              <a:t>coming</a:t>
            </a:r>
            <a:r>
              <a:rPr lang="fr-BE" baseline="0" dirty="0"/>
              <a:t> </a:t>
            </a:r>
            <a:r>
              <a:rPr lang="fr-BE" baseline="0" dirty="0" err="1"/>
              <a:t>months</a:t>
            </a:r>
            <a:r>
              <a:rPr lang="fr-BE" baseline="0" dirty="0"/>
              <a:t> and </a:t>
            </a:r>
            <a:r>
              <a:rPr lang="fr-BE" baseline="0" dirty="0" err="1"/>
              <a:t>probably</a:t>
            </a:r>
            <a:r>
              <a:rPr lang="fr-BE" baseline="0" dirty="0"/>
              <a:t> </a:t>
            </a:r>
            <a:r>
              <a:rPr lang="fr-BE" baseline="0" dirty="0" err="1"/>
              <a:t>years</a:t>
            </a:r>
            <a:r>
              <a:rPr lang="fr-BE" baseline="0" dirty="0"/>
              <a:t>.</a:t>
            </a:r>
          </a:p>
          <a:p>
            <a:pPr marL="0" indent="0">
              <a:buFontTx/>
              <a:buNone/>
            </a:pPr>
            <a:endParaRPr lang="fr-BE" baseline="0" dirty="0"/>
          </a:p>
          <a:p>
            <a:pPr marL="0" indent="0">
              <a:buFontTx/>
              <a:buNone/>
            </a:pPr>
            <a:r>
              <a:rPr lang="fr-BE" baseline="0" dirty="0" err="1"/>
              <a:t>Any</a:t>
            </a:r>
            <a:r>
              <a:rPr lang="fr-BE" baseline="0" dirty="0"/>
              <a:t> questions? Clarifications? </a:t>
            </a:r>
          </a:p>
          <a:p>
            <a:pPr marL="171450" indent="-171450">
              <a:buFontTx/>
              <a:buChar char="-"/>
            </a:pPr>
            <a:endParaRPr lang="fr-BE" baseline="0" dirty="0"/>
          </a:p>
          <a:p>
            <a:pPr marL="0" indent="0">
              <a:buNone/>
            </a:pP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3202863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err="1"/>
              <a:t>Mensajes</a:t>
            </a:r>
            <a:r>
              <a:rPr lang="en-IE" b="1" dirty="0"/>
              <a:t> clave </a:t>
            </a:r>
            <a:r>
              <a:rPr lang="en-IE" dirty="0"/>
              <a:t>de</a:t>
            </a:r>
            <a:r>
              <a:rPr lang="en-IE" baseline="0" dirty="0"/>
              <a:t> </a:t>
            </a:r>
            <a:r>
              <a:rPr lang="en-IE" baseline="0" dirty="0" err="1"/>
              <a:t>nuestro</a:t>
            </a:r>
            <a:r>
              <a:rPr lang="en-IE" baseline="0" dirty="0"/>
              <a:t> DG y </a:t>
            </a:r>
            <a:r>
              <a:rPr lang="en-IE" baseline="0" dirty="0" err="1"/>
              <a:t>Comisaria</a:t>
            </a:r>
            <a:r>
              <a:rPr lang="en-IE" baseline="0" dirty="0"/>
              <a:t>:</a:t>
            </a:r>
          </a:p>
          <a:p>
            <a:endParaRPr lang="en-IE" baseline="0" dirty="0"/>
          </a:p>
          <a:p>
            <a:r>
              <a:rPr lang="en-IE" baseline="0" dirty="0"/>
              <a:t>-</a:t>
            </a:r>
            <a:r>
              <a:rPr lang="es-ES" sz="1200" b="0" i="0" kern="1200" baseline="0" dirty="0">
                <a:solidFill>
                  <a:schemeClr val="tx1"/>
                </a:solidFill>
                <a:effectLst/>
                <a:latin typeface="Arial" pitchFamily="34" charset="0"/>
                <a:ea typeface="+mn-ea"/>
                <a:cs typeface="+mn-cs"/>
              </a:rPr>
              <a:t>I</a:t>
            </a:r>
            <a:r>
              <a:rPr lang="es-ES" sz="1200" b="0" i="0" kern="1200" dirty="0">
                <a:solidFill>
                  <a:schemeClr val="tx1"/>
                </a:solidFill>
                <a:effectLst/>
                <a:latin typeface="Arial" pitchFamily="34" charset="0"/>
                <a:ea typeface="+mn-ea"/>
                <a:cs typeface="+mn-cs"/>
              </a:rPr>
              <a:t>mportancia del papel de los gobiernos locales como </a:t>
            </a:r>
            <a:r>
              <a:rPr lang="es-ES" sz="1200" b="1" i="0" kern="1200" dirty="0">
                <a:solidFill>
                  <a:schemeClr val="tx1"/>
                </a:solidFill>
                <a:effectLst/>
                <a:latin typeface="Arial" pitchFamily="34" charset="0"/>
                <a:ea typeface="+mn-ea"/>
                <a:cs typeface="+mn-cs"/>
              </a:rPr>
              <a:t>socios claves en el</a:t>
            </a:r>
            <a:r>
              <a:rPr lang="es-ES" sz="1200" b="1" i="0" kern="1200" baseline="0" dirty="0">
                <a:solidFill>
                  <a:schemeClr val="tx1"/>
                </a:solidFill>
                <a:effectLst/>
                <a:latin typeface="Arial" pitchFamily="34" charset="0"/>
                <a:ea typeface="+mn-ea"/>
                <a:cs typeface="+mn-cs"/>
              </a:rPr>
              <a:t> diseño e</a:t>
            </a:r>
            <a:r>
              <a:rPr lang="es-ES" sz="1200" b="1" i="0" kern="1200" dirty="0">
                <a:solidFill>
                  <a:schemeClr val="tx1"/>
                </a:solidFill>
                <a:effectLst/>
                <a:latin typeface="Arial" pitchFamily="34" charset="0"/>
                <a:ea typeface="+mn-ea"/>
                <a:cs typeface="+mn-cs"/>
              </a:rPr>
              <a:t> implementación de las estrategias de desarrollo </a:t>
            </a:r>
            <a:r>
              <a:rPr lang="es-ES" sz="1200" b="0" i="0" kern="1200" dirty="0">
                <a:solidFill>
                  <a:schemeClr val="tx1"/>
                </a:solidFill>
                <a:effectLst/>
                <a:latin typeface="Arial" pitchFamily="34" charset="0"/>
                <a:ea typeface="+mn-ea"/>
                <a:cs typeface="+mn-cs"/>
              </a:rPr>
              <a:t>considerando</a:t>
            </a:r>
            <a:r>
              <a:rPr lang="es-ES" sz="1200" b="0" i="0" kern="1200" baseline="0" dirty="0">
                <a:solidFill>
                  <a:schemeClr val="tx1"/>
                </a:solidFill>
                <a:effectLst/>
                <a:latin typeface="Arial" pitchFamily="34" charset="0"/>
                <a:ea typeface="+mn-ea"/>
                <a:cs typeface="+mn-cs"/>
              </a:rPr>
              <a:t> </a:t>
            </a:r>
            <a:r>
              <a:rPr lang="es-ES" sz="1200" b="0" i="0" kern="1200" dirty="0">
                <a:solidFill>
                  <a:schemeClr val="tx1"/>
                </a:solidFill>
                <a:effectLst/>
                <a:latin typeface="Arial" pitchFamily="34" charset="0"/>
                <a:ea typeface="+mn-ea"/>
                <a:cs typeface="+mn-cs"/>
              </a:rPr>
              <a:t>su proximidad a los ciudadanos y a los problemas concretos que afectan a la población.</a:t>
            </a:r>
          </a:p>
          <a:p>
            <a:r>
              <a:rPr lang="es-ES" sz="1200" b="0" i="0" kern="1200" dirty="0">
                <a:solidFill>
                  <a:schemeClr val="tx1"/>
                </a:solidFill>
                <a:effectLst/>
                <a:latin typeface="Arial" pitchFamily="34" charset="0"/>
                <a:ea typeface="+mn-ea"/>
                <a:cs typeface="+mn-cs"/>
              </a:rPr>
              <a:t> </a:t>
            </a:r>
          </a:p>
          <a:p>
            <a:r>
              <a:rPr lang="es-ES" sz="1200" b="0" i="0" kern="1200" dirty="0">
                <a:solidFill>
                  <a:schemeClr val="tx1"/>
                </a:solidFill>
                <a:effectLst/>
                <a:latin typeface="Arial" pitchFamily="34" charset="0"/>
                <a:ea typeface="+mn-ea"/>
                <a:cs typeface="+mn-cs"/>
              </a:rPr>
              <a:t>-La</a:t>
            </a:r>
            <a:r>
              <a:rPr lang="es-ES" sz="1200" b="0" i="0" kern="1200" baseline="0" dirty="0">
                <a:solidFill>
                  <a:schemeClr val="tx1"/>
                </a:solidFill>
                <a:effectLst/>
                <a:latin typeface="Arial" pitchFamily="34" charset="0"/>
                <a:ea typeface="+mn-ea"/>
                <a:cs typeface="+mn-cs"/>
              </a:rPr>
              <a:t> n</a:t>
            </a:r>
            <a:r>
              <a:rPr lang="es-ES" sz="1200" b="0" i="0" kern="1200" dirty="0">
                <a:solidFill>
                  <a:schemeClr val="tx1"/>
                </a:solidFill>
                <a:effectLst/>
                <a:latin typeface="Arial" pitchFamily="34" charset="0"/>
                <a:ea typeface="+mn-ea"/>
                <a:cs typeface="+mn-cs"/>
              </a:rPr>
              <a:t>ecesidad de </a:t>
            </a:r>
            <a:r>
              <a:rPr lang="es-ES" sz="1200" b="1" i="0" kern="1200" dirty="0">
                <a:solidFill>
                  <a:schemeClr val="tx1"/>
                </a:solidFill>
                <a:effectLst/>
                <a:latin typeface="Arial" pitchFamily="34" charset="0"/>
                <a:ea typeface="+mn-ea"/>
                <a:cs typeface="+mn-cs"/>
              </a:rPr>
              <a:t>apoyar una mayor descentralización</a:t>
            </a:r>
            <a:r>
              <a:rPr lang="es-ES" sz="1200" b="0" i="0" kern="1200" dirty="0">
                <a:solidFill>
                  <a:schemeClr val="tx1"/>
                </a:solidFill>
                <a:effectLst/>
                <a:latin typeface="Arial" pitchFamily="34" charset="0"/>
                <a:ea typeface="+mn-ea"/>
                <a:cs typeface="+mn-cs"/>
              </a:rPr>
              <a:t>, el </a:t>
            </a:r>
            <a:r>
              <a:rPr lang="es-ES" sz="1200" b="1" i="0" kern="1200" dirty="0">
                <a:solidFill>
                  <a:schemeClr val="tx1"/>
                </a:solidFill>
                <a:effectLst/>
                <a:latin typeface="Arial" pitchFamily="34" charset="0"/>
                <a:ea typeface="+mn-ea"/>
                <a:cs typeface="+mn-cs"/>
              </a:rPr>
              <a:t>desarrollo de capacidades </a:t>
            </a:r>
            <a:r>
              <a:rPr lang="es-ES" sz="1200" b="0" i="0" kern="1200" dirty="0">
                <a:solidFill>
                  <a:schemeClr val="tx1"/>
                </a:solidFill>
                <a:effectLst/>
                <a:latin typeface="Arial" pitchFamily="34" charset="0"/>
                <a:ea typeface="+mn-ea"/>
                <a:cs typeface="+mn-cs"/>
              </a:rPr>
              <a:t>de las administraciones locales y la formación de su personal, la importancia de las </a:t>
            </a:r>
            <a:r>
              <a:rPr lang="es-ES" sz="1200" b="1" i="0" kern="1200" dirty="0">
                <a:solidFill>
                  <a:schemeClr val="tx1"/>
                </a:solidFill>
                <a:effectLst/>
                <a:latin typeface="Arial" pitchFamily="34" charset="0"/>
                <a:ea typeface="+mn-ea"/>
                <a:cs typeface="+mn-cs"/>
              </a:rPr>
              <a:t>relaciones entre pares </a:t>
            </a:r>
            <a:r>
              <a:rPr lang="es-ES" sz="1200" b="0" i="0" kern="1200" dirty="0">
                <a:solidFill>
                  <a:schemeClr val="tx1"/>
                </a:solidFill>
                <a:effectLst/>
                <a:latin typeface="Arial" pitchFamily="34" charset="0"/>
                <a:ea typeface="+mn-ea"/>
                <a:cs typeface="+mn-cs"/>
              </a:rPr>
              <a:t>entre los gobiernos locales de Europa y los países socios.</a:t>
            </a:r>
            <a:r>
              <a:rPr lang="es-ES" sz="1200" b="0" i="0" kern="1200" baseline="0" dirty="0">
                <a:solidFill>
                  <a:schemeClr val="tx1"/>
                </a:solidFill>
                <a:effectLst/>
                <a:latin typeface="Arial" pitchFamily="34" charset="0"/>
                <a:ea typeface="+mn-ea"/>
                <a:cs typeface="+mn-cs"/>
              </a:rPr>
              <a:t> </a:t>
            </a:r>
            <a:endParaRPr lang="es-ES" sz="1200" b="0" i="0" kern="1200" dirty="0">
              <a:solidFill>
                <a:schemeClr val="tx1"/>
              </a:solidFill>
              <a:effectLst/>
              <a:latin typeface="Arial" pitchFamily="34" charset="0"/>
              <a:ea typeface="+mn-ea"/>
              <a:cs typeface="+mn-cs"/>
            </a:endParaRPr>
          </a:p>
          <a:p>
            <a:endParaRPr lang="es-ES" sz="1200" b="0" i="0" kern="1200" dirty="0">
              <a:solidFill>
                <a:schemeClr val="tx1"/>
              </a:solidFill>
              <a:effectLst/>
              <a:latin typeface="Arial" pitchFamily="34" charset="0"/>
              <a:ea typeface="+mn-ea"/>
              <a:cs typeface="+mn-cs"/>
            </a:endParaRPr>
          </a:p>
          <a:p>
            <a:r>
              <a:rPr lang="es-ES" sz="1200" b="0" i="0" kern="1200" dirty="0">
                <a:solidFill>
                  <a:schemeClr val="tx1"/>
                </a:solidFill>
                <a:effectLst/>
                <a:latin typeface="Arial" pitchFamily="34" charset="0"/>
                <a:ea typeface="+mn-ea"/>
                <a:cs typeface="+mn-cs"/>
              </a:rPr>
              <a:t>-La</a:t>
            </a:r>
            <a:r>
              <a:rPr lang="es-ES" sz="1200" b="0" i="0" kern="1200" baseline="0" dirty="0">
                <a:solidFill>
                  <a:schemeClr val="tx1"/>
                </a:solidFill>
                <a:effectLst/>
                <a:latin typeface="Arial" pitchFamily="34" charset="0"/>
                <a:ea typeface="+mn-ea"/>
                <a:cs typeface="+mn-cs"/>
              </a:rPr>
              <a:t> importancia </a:t>
            </a:r>
            <a:r>
              <a:rPr lang="es-ES" sz="1200" b="0" i="0" kern="1200" dirty="0">
                <a:solidFill>
                  <a:schemeClr val="tx1"/>
                </a:solidFill>
                <a:effectLst/>
                <a:latin typeface="Arial" pitchFamily="34" charset="0"/>
                <a:ea typeface="+mn-ea"/>
                <a:cs typeface="+mn-cs"/>
              </a:rPr>
              <a:t>de un </a:t>
            </a:r>
            <a:r>
              <a:rPr lang="es-ES" sz="1200" b="1" i="0" kern="1200" dirty="0">
                <a:solidFill>
                  <a:schemeClr val="tx1"/>
                </a:solidFill>
                <a:effectLst/>
                <a:latin typeface="Arial" pitchFamily="34" charset="0"/>
                <a:ea typeface="+mn-ea"/>
                <a:cs typeface="+mn-cs"/>
              </a:rPr>
              <a:t>promover</a:t>
            </a:r>
            <a:r>
              <a:rPr lang="es-ES" sz="1200" b="1" i="0" kern="1200" baseline="0" dirty="0">
                <a:solidFill>
                  <a:schemeClr val="tx1"/>
                </a:solidFill>
                <a:effectLst/>
                <a:latin typeface="Arial" pitchFamily="34" charset="0"/>
                <a:ea typeface="+mn-ea"/>
                <a:cs typeface="+mn-cs"/>
              </a:rPr>
              <a:t> un </a:t>
            </a:r>
            <a:r>
              <a:rPr lang="es-ES" sz="1200" b="1" i="0" kern="1200" dirty="0">
                <a:solidFill>
                  <a:schemeClr val="tx1"/>
                </a:solidFill>
                <a:effectLst/>
                <a:latin typeface="Arial" pitchFamily="34" charset="0"/>
                <a:ea typeface="+mn-ea"/>
                <a:cs typeface="+mn-cs"/>
              </a:rPr>
              <a:t>diálogo más estructurado y regular tanto a nivel global en sede como a nivel de las </a:t>
            </a:r>
            <a:r>
              <a:rPr lang="es-ES" sz="1200" b="1" i="0" kern="1200" dirty="0" err="1">
                <a:solidFill>
                  <a:schemeClr val="tx1"/>
                </a:solidFill>
                <a:effectLst/>
                <a:latin typeface="Arial" pitchFamily="34" charset="0"/>
                <a:ea typeface="+mn-ea"/>
                <a:cs typeface="+mn-cs"/>
              </a:rPr>
              <a:t>DUEs</a:t>
            </a:r>
            <a:r>
              <a:rPr lang="es-ES" sz="1200" b="1" i="0" kern="1200" dirty="0">
                <a:solidFill>
                  <a:schemeClr val="tx1"/>
                </a:solidFill>
                <a:effectLst/>
                <a:latin typeface="Arial" pitchFamily="34" charset="0"/>
                <a:ea typeface="+mn-ea"/>
                <a:cs typeface="+mn-cs"/>
              </a:rPr>
              <a:t> entre las</a:t>
            </a:r>
            <a:r>
              <a:rPr lang="es-ES" sz="1200" b="1" i="0" kern="1200" baseline="0" dirty="0">
                <a:solidFill>
                  <a:schemeClr val="tx1"/>
                </a:solidFill>
                <a:effectLst/>
                <a:latin typeface="Arial" pitchFamily="34" charset="0"/>
                <a:ea typeface="+mn-ea"/>
                <a:cs typeface="+mn-cs"/>
              </a:rPr>
              <a:t> </a:t>
            </a:r>
            <a:r>
              <a:rPr lang="es-ES" sz="1200" b="1" i="0" kern="1200" baseline="0" dirty="0" err="1">
                <a:solidFill>
                  <a:schemeClr val="tx1"/>
                </a:solidFill>
                <a:effectLst/>
                <a:latin typeface="Arial" pitchFamily="34" charset="0"/>
                <a:ea typeface="+mn-ea"/>
                <a:cs typeface="+mn-cs"/>
              </a:rPr>
              <a:t>ALs</a:t>
            </a:r>
            <a:r>
              <a:rPr lang="es-ES" sz="1200" b="1" i="0" kern="1200" dirty="0">
                <a:solidFill>
                  <a:schemeClr val="tx1"/>
                </a:solidFill>
                <a:effectLst/>
                <a:latin typeface="Arial" pitchFamily="34" charset="0"/>
                <a:ea typeface="+mn-ea"/>
                <a:cs typeface="+mn-cs"/>
              </a:rPr>
              <a:t> y la</a:t>
            </a:r>
            <a:r>
              <a:rPr lang="es-ES" sz="1200" b="1" i="0" kern="1200" baseline="0" dirty="0">
                <a:solidFill>
                  <a:schemeClr val="tx1"/>
                </a:solidFill>
                <a:effectLst/>
                <a:latin typeface="Arial" pitchFamily="34" charset="0"/>
                <a:ea typeface="+mn-ea"/>
                <a:cs typeface="+mn-cs"/>
              </a:rPr>
              <a:t> </a:t>
            </a:r>
            <a:r>
              <a:rPr lang="es-ES" sz="1200" b="1" i="0" kern="1200" dirty="0">
                <a:solidFill>
                  <a:schemeClr val="tx1"/>
                </a:solidFill>
                <a:effectLst/>
                <a:latin typeface="Arial" pitchFamily="34" charset="0"/>
                <a:ea typeface="+mn-ea"/>
                <a:cs typeface="+mn-cs"/>
              </a:rPr>
              <a:t>UE</a:t>
            </a:r>
            <a:r>
              <a:rPr lang="es-ES" sz="1200" b="0" i="0" kern="1200" dirty="0">
                <a:solidFill>
                  <a:schemeClr val="tx1"/>
                </a:solidFill>
                <a:effectLst/>
                <a:latin typeface="Arial" pitchFamily="34" charset="0"/>
                <a:ea typeface="+mn-ea"/>
                <a:cs typeface="+mn-cs"/>
              </a:rPr>
              <a:t>. El papel de las </a:t>
            </a:r>
            <a:r>
              <a:rPr lang="es-ES" sz="1200" b="0" i="0" kern="1200" dirty="0" err="1">
                <a:solidFill>
                  <a:schemeClr val="tx1"/>
                </a:solidFill>
                <a:effectLst/>
                <a:latin typeface="Arial" pitchFamily="34" charset="0"/>
                <a:ea typeface="+mn-ea"/>
                <a:cs typeface="+mn-cs"/>
              </a:rPr>
              <a:t>DUEs</a:t>
            </a:r>
            <a:r>
              <a:rPr lang="es-ES" sz="1200" b="0" i="0" kern="1200" dirty="0">
                <a:solidFill>
                  <a:schemeClr val="tx1"/>
                </a:solidFill>
                <a:effectLst/>
                <a:latin typeface="Arial" pitchFamily="34" charset="0"/>
                <a:ea typeface="+mn-ea"/>
                <a:cs typeface="+mn-cs"/>
              </a:rPr>
              <a:t> fue, de</a:t>
            </a:r>
            <a:r>
              <a:rPr lang="es-ES" sz="1200" b="0" i="0" kern="1200" baseline="0" dirty="0">
                <a:solidFill>
                  <a:schemeClr val="tx1"/>
                </a:solidFill>
                <a:effectLst/>
                <a:latin typeface="Arial" pitchFamily="34" charset="0"/>
                <a:ea typeface="+mn-ea"/>
                <a:cs typeface="+mn-cs"/>
              </a:rPr>
              <a:t> hecho, </a:t>
            </a:r>
            <a:r>
              <a:rPr lang="es-ES" sz="1200" b="0" i="0" kern="1200" dirty="0">
                <a:solidFill>
                  <a:schemeClr val="tx1"/>
                </a:solidFill>
                <a:effectLst/>
                <a:latin typeface="Arial" pitchFamily="34" charset="0"/>
                <a:ea typeface="+mn-ea"/>
                <a:cs typeface="+mn-cs"/>
              </a:rPr>
              <a:t>resaltado</a:t>
            </a:r>
            <a:r>
              <a:rPr lang="es-ES" sz="1200" b="0" i="0" kern="1200" baseline="0" dirty="0">
                <a:solidFill>
                  <a:schemeClr val="tx1"/>
                </a:solidFill>
                <a:effectLst/>
                <a:latin typeface="Arial" pitchFamily="34" charset="0"/>
                <a:ea typeface="+mn-ea"/>
                <a:cs typeface="+mn-cs"/>
              </a:rPr>
              <a:t> en varias ocasiones como catalizadores de desarrollo al ser los interlocutores principales de las </a:t>
            </a:r>
            <a:r>
              <a:rPr lang="es-ES" sz="1200" b="0" i="0" kern="1200" baseline="0" dirty="0" err="1">
                <a:solidFill>
                  <a:schemeClr val="tx1"/>
                </a:solidFill>
                <a:effectLst/>
                <a:latin typeface="Arial" pitchFamily="34" charset="0"/>
                <a:ea typeface="+mn-ea"/>
                <a:cs typeface="+mn-cs"/>
              </a:rPr>
              <a:t>ALs</a:t>
            </a:r>
            <a:r>
              <a:rPr lang="es-ES" sz="1200" b="0" i="0" kern="1200" baseline="0" dirty="0">
                <a:solidFill>
                  <a:schemeClr val="tx1"/>
                </a:solidFill>
                <a:effectLst/>
                <a:latin typeface="Arial" pitchFamily="34" charset="0"/>
                <a:ea typeface="+mn-ea"/>
                <a:cs typeface="+mn-cs"/>
              </a:rPr>
              <a:t>, potenciando cambios tangibles a nivel local.  </a:t>
            </a:r>
          </a:p>
          <a:p>
            <a:endParaRPr lang="es-ES" sz="1200" b="0" i="0" kern="1200" baseline="0" dirty="0">
              <a:solidFill>
                <a:schemeClr val="tx1"/>
              </a:solidFill>
              <a:effectLst/>
              <a:latin typeface="Arial" pitchFamily="34" charset="0"/>
              <a:ea typeface="+mn-ea"/>
              <a:cs typeface="+mn-cs"/>
            </a:endParaRPr>
          </a:p>
          <a:p>
            <a:r>
              <a:rPr lang="es-ES" sz="1200" b="0" i="0" kern="1200" baseline="0" dirty="0">
                <a:solidFill>
                  <a:schemeClr val="tx1"/>
                </a:solidFill>
                <a:effectLst/>
                <a:latin typeface="Arial" pitchFamily="34" charset="0"/>
                <a:ea typeface="+mn-ea"/>
                <a:cs typeface="+mn-cs"/>
              </a:rPr>
              <a:t>-L</a:t>
            </a:r>
            <a:r>
              <a:rPr lang="es-ES" sz="1200" b="0" i="0" kern="1200" dirty="0">
                <a:solidFill>
                  <a:schemeClr val="tx1"/>
                </a:solidFill>
                <a:effectLst/>
                <a:latin typeface="Arial" pitchFamily="34" charset="0"/>
                <a:ea typeface="+mn-ea"/>
                <a:cs typeface="+mn-cs"/>
              </a:rPr>
              <a:t>a urgencia de centrarse más en las </a:t>
            </a:r>
            <a:r>
              <a:rPr lang="es-ES" sz="1200" b="1" i="0" kern="1200" dirty="0">
                <a:solidFill>
                  <a:schemeClr val="tx1"/>
                </a:solidFill>
                <a:effectLst/>
                <a:latin typeface="Arial" pitchFamily="34" charset="0"/>
                <a:ea typeface="+mn-ea"/>
                <a:cs typeface="+mn-cs"/>
              </a:rPr>
              <a:t>ciudades intermedias y secundarias </a:t>
            </a:r>
            <a:r>
              <a:rPr lang="es-ES" sz="1200" b="0" i="0" kern="1200" dirty="0">
                <a:solidFill>
                  <a:schemeClr val="tx1"/>
                </a:solidFill>
                <a:effectLst/>
                <a:latin typeface="Arial" pitchFamily="34" charset="0"/>
                <a:ea typeface="+mn-ea"/>
                <a:cs typeface="+mn-cs"/>
              </a:rPr>
              <a:t>para abordar mejor los desafíos urbanos.</a:t>
            </a:r>
            <a:r>
              <a:rPr lang="es-ES" sz="1200" b="0" i="0" kern="1200" baseline="0" dirty="0">
                <a:solidFill>
                  <a:schemeClr val="tx1"/>
                </a:solidFill>
                <a:effectLst/>
                <a:latin typeface="Arial" pitchFamily="34" charset="0"/>
                <a:ea typeface="+mn-ea"/>
                <a:cs typeface="+mn-cs"/>
              </a:rPr>
              <a:t> </a:t>
            </a:r>
            <a:endParaRPr lang="es-ES" sz="1200" b="0" i="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7F9695FB-D908-4160-AE67-B85245447BF5}" type="slidenum">
              <a:rPr lang="en-GB" altLang="en-US" smtClean="0"/>
              <a:pPr/>
              <a:t>15</a:t>
            </a:fld>
            <a:endParaRPr lang="en-GB" altLang="en-US"/>
          </a:p>
        </p:txBody>
      </p:sp>
    </p:spTree>
    <p:extLst>
      <p:ext uri="{BB962C8B-B14F-4D97-AF65-F5344CB8AC3E}">
        <p14:creationId xmlns:p14="http://schemas.microsoft.com/office/powerpoint/2010/main" val="3160947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7638" y="258763"/>
            <a:ext cx="1436687" cy="998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6A141FA3-1B77-4EDE-B230-E919C600B683}"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3334B9A-3F2F-4DB3-9330-A2B68B9D3EEF}" type="slidenum">
              <a:rPr lang="en-GB" altLang="en-US"/>
              <a:pPr/>
              <a:t>‹#›</a:t>
            </a:fld>
            <a:endParaRPr lang="en-GB" altLang="en-US"/>
          </a:p>
        </p:txBody>
      </p:sp>
    </p:spTree>
    <p:extLst>
      <p:ext uri="{BB962C8B-B14F-4D97-AF65-F5344CB8AC3E}">
        <p14:creationId xmlns:p14="http://schemas.microsoft.com/office/powerpoint/2010/main" val="381214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132E535-0D9E-44A9-92E6-071940868D45}" type="slidenum">
              <a:rPr lang="en-GB" altLang="en-US"/>
              <a:pPr/>
              <a:t>‹#›</a:t>
            </a:fld>
            <a:endParaRPr lang="en-GB" altLang="en-US"/>
          </a:p>
        </p:txBody>
      </p:sp>
    </p:spTree>
    <p:extLst>
      <p:ext uri="{BB962C8B-B14F-4D97-AF65-F5344CB8AC3E}">
        <p14:creationId xmlns:p14="http://schemas.microsoft.com/office/powerpoint/2010/main" val="233411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19732B6-9473-4A6E-8279-835F0110B549}" type="slidenum">
              <a:rPr lang="en-GB" altLang="en-US"/>
              <a:pPr/>
              <a:t>‹#›</a:t>
            </a:fld>
            <a:endParaRPr lang="en-GB" altLang="en-US"/>
          </a:p>
        </p:txBody>
      </p:sp>
    </p:spTree>
    <p:extLst>
      <p:ext uri="{BB962C8B-B14F-4D97-AF65-F5344CB8AC3E}">
        <p14:creationId xmlns:p14="http://schemas.microsoft.com/office/powerpoint/2010/main" val="292220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E4C9BF0-DD5A-41A8-A693-6DCB2E22C0B8}" type="slidenum">
              <a:rPr lang="en-GB" altLang="en-US"/>
              <a:pPr/>
              <a:t>‹#›</a:t>
            </a:fld>
            <a:endParaRPr lang="en-GB" altLang="en-US"/>
          </a:p>
        </p:txBody>
      </p:sp>
    </p:spTree>
    <p:extLst>
      <p:ext uri="{BB962C8B-B14F-4D97-AF65-F5344CB8AC3E}">
        <p14:creationId xmlns:p14="http://schemas.microsoft.com/office/powerpoint/2010/main" val="336732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2AD24D1-6082-46A9-9164-B3458B4B22E1}" type="slidenum">
              <a:rPr lang="en-GB" altLang="en-US"/>
              <a:pPr/>
              <a:t>‹#›</a:t>
            </a:fld>
            <a:endParaRPr lang="en-GB" altLang="en-US"/>
          </a:p>
        </p:txBody>
      </p:sp>
    </p:spTree>
    <p:extLst>
      <p:ext uri="{BB962C8B-B14F-4D97-AF65-F5344CB8AC3E}">
        <p14:creationId xmlns:p14="http://schemas.microsoft.com/office/powerpoint/2010/main" val="1121968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DBFDC4E9-B2D2-4CA3-8B91-1DEB4ACFDA03}" type="slidenum">
              <a:rPr lang="en-GB" altLang="en-US"/>
              <a:pPr/>
              <a:t>‹#›</a:t>
            </a:fld>
            <a:endParaRPr lang="en-GB" altLang="en-US"/>
          </a:p>
        </p:txBody>
      </p:sp>
    </p:spTree>
    <p:extLst>
      <p:ext uri="{BB962C8B-B14F-4D97-AF65-F5344CB8AC3E}">
        <p14:creationId xmlns:p14="http://schemas.microsoft.com/office/powerpoint/2010/main" val="389494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40149431-66B6-4E61-A837-54177C86D1F3}" type="slidenum">
              <a:rPr lang="en-GB" altLang="en-US"/>
              <a:pPr/>
              <a:t>‹#›</a:t>
            </a:fld>
            <a:endParaRPr lang="en-GB" altLang="en-US"/>
          </a:p>
        </p:txBody>
      </p:sp>
    </p:spTree>
    <p:extLst>
      <p:ext uri="{BB962C8B-B14F-4D97-AF65-F5344CB8AC3E}">
        <p14:creationId xmlns:p14="http://schemas.microsoft.com/office/powerpoint/2010/main" val="87931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DC0AF8C7-62B3-4745-A19C-C8841CCBD9C5}" type="slidenum">
              <a:rPr lang="en-GB" altLang="en-US"/>
              <a:pPr/>
              <a:t>‹#›</a:t>
            </a:fld>
            <a:endParaRPr lang="en-GB" altLang="en-US"/>
          </a:p>
        </p:txBody>
      </p:sp>
    </p:spTree>
    <p:extLst>
      <p:ext uri="{BB962C8B-B14F-4D97-AF65-F5344CB8AC3E}">
        <p14:creationId xmlns:p14="http://schemas.microsoft.com/office/powerpoint/2010/main" val="360279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C95C4D0F-52B2-4058-A1CC-B854D9BFFAF5}" type="slidenum">
              <a:rPr lang="en-GB" altLang="en-US"/>
              <a:pPr/>
              <a:t>‹#›</a:t>
            </a:fld>
            <a:endParaRPr lang="en-GB" altLang="en-US"/>
          </a:p>
        </p:txBody>
      </p:sp>
    </p:spTree>
    <p:extLst>
      <p:ext uri="{BB962C8B-B14F-4D97-AF65-F5344CB8AC3E}">
        <p14:creationId xmlns:p14="http://schemas.microsoft.com/office/powerpoint/2010/main" val="1469965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2E9C57E4-EA20-4377-89DB-5C0C6A4F79E6}" type="slidenum">
              <a:rPr lang="en-GB" altLang="en-US"/>
              <a:pPr/>
              <a:t>‹#›</a:t>
            </a:fld>
            <a:endParaRPr lang="en-GB" altLang="en-US"/>
          </a:p>
        </p:txBody>
      </p:sp>
    </p:spTree>
    <p:extLst>
      <p:ext uri="{BB962C8B-B14F-4D97-AF65-F5344CB8AC3E}">
        <p14:creationId xmlns:p14="http://schemas.microsoft.com/office/powerpoint/2010/main" val="402655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fld id="{6369C9B6-13D8-4661-B895-9C9656DECCF5}"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957638" y="258763"/>
            <a:ext cx="1436687" cy="1004887"/>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ec.europa.eu/taiex/application"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mpCdlyvMNkc"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78B1C2-8704-4C49-86CD-93199A005617}"/>
              </a:ext>
            </a:extLst>
          </p:cNvPr>
          <p:cNvSpPr/>
          <p:nvPr/>
        </p:nvSpPr>
        <p:spPr>
          <a:xfrm>
            <a:off x="539552" y="2121336"/>
            <a:ext cx="7704856" cy="2408352"/>
          </a:xfrm>
          <a:prstGeom prst="rect">
            <a:avLst/>
          </a:prstGeom>
        </p:spPr>
        <p:txBody>
          <a:bodyPr wrap="square">
            <a:spAutoFit/>
          </a:bodyPr>
          <a:lstStyle/>
          <a:p>
            <a:r>
              <a:rPr lang="en-US" sz="2400" b="1" dirty="0">
                <a:solidFill>
                  <a:srgbClr val="FFFF00"/>
                </a:solidFill>
              </a:rPr>
              <a:t>Comment </a:t>
            </a:r>
            <a:r>
              <a:rPr lang="en-US" sz="2400" b="1" dirty="0" err="1">
                <a:solidFill>
                  <a:srgbClr val="FFFF00"/>
                </a:solidFill>
              </a:rPr>
              <a:t>l’unite</a:t>
            </a:r>
            <a:r>
              <a:rPr lang="en-US" sz="2400" b="1" dirty="0">
                <a:solidFill>
                  <a:srgbClr val="FFFF00"/>
                </a:solidFill>
              </a:rPr>
              <a:t> G2 </a:t>
            </a:r>
            <a:r>
              <a:rPr lang="en-US" sz="2400" b="1" dirty="0" err="1">
                <a:solidFill>
                  <a:srgbClr val="FFFF00"/>
                </a:solidFill>
              </a:rPr>
              <a:t>peut-elle</a:t>
            </a:r>
            <a:r>
              <a:rPr lang="en-US" sz="2400" b="1" dirty="0">
                <a:solidFill>
                  <a:srgbClr val="FFFF00"/>
                </a:solidFill>
              </a:rPr>
              <a:t> </a:t>
            </a:r>
            <a:r>
              <a:rPr lang="en-US" sz="2400" b="1" dirty="0" err="1">
                <a:solidFill>
                  <a:srgbClr val="FFFF00"/>
                </a:solidFill>
              </a:rPr>
              <a:t>vous</a:t>
            </a:r>
            <a:r>
              <a:rPr lang="en-US" sz="2400" b="1" dirty="0">
                <a:solidFill>
                  <a:srgbClr val="FFFF00"/>
                </a:solidFill>
              </a:rPr>
              <a:t> aider?</a:t>
            </a:r>
          </a:p>
          <a:p>
            <a:endParaRPr lang="en-US" sz="2400" b="1" dirty="0">
              <a:solidFill>
                <a:srgbClr val="FFFF00"/>
              </a:solidFill>
            </a:endParaRPr>
          </a:p>
          <a:p>
            <a:r>
              <a:rPr lang="en-US" sz="2400" i="1" dirty="0" err="1">
                <a:solidFill>
                  <a:srgbClr val="FFFF00"/>
                </a:solidFill>
              </a:rPr>
              <a:t>L’Approche</a:t>
            </a:r>
            <a:r>
              <a:rPr lang="en-US" sz="2400" i="1" dirty="0">
                <a:solidFill>
                  <a:srgbClr val="FFFF00"/>
                </a:solidFill>
              </a:rPr>
              <a:t> </a:t>
            </a:r>
            <a:r>
              <a:rPr lang="en-US" sz="2400" i="1" dirty="0" err="1">
                <a:solidFill>
                  <a:srgbClr val="FFFF00"/>
                </a:solidFill>
              </a:rPr>
              <a:t>Territoriale</a:t>
            </a:r>
            <a:r>
              <a:rPr lang="en-US" sz="2400" i="1" dirty="0">
                <a:solidFill>
                  <a:srgbClr val="FFFF00"/>
                </a:solidFill>
              </a:rPr>
              <a:t> du </a:t>
            </a:r>
            <a:r>
              <a:rPr lang="en-US" sz="2400" i="1" dirty="0" err="1">
                <a:solidFill>
                  <a:srgbClr val="FFFF00"/>
                </a:solidFill>
              </a:rPr>
              <a:t>Développement</a:t>
            </a:r>
            <a:r>
              <a:rPr lang="en-US" sz="2400" i="1" dirty="0">
                <a:solidFill>
                  <a:srgbClr val="FFFF00"/>
                </a:solidFill>
              </a:rPr>
              <a:t> </a:t>
            </a:r>
            <a:r>
              <a:rPr lang="en-US" sz="2400" i="1" dirty="0" smtClean="0">
                <a:solidFill>
                  <a:srgbClr val="FFFF00"/>
                </a:solidFill>
              </a:rPr>
              <a:t>Local</a:t>
            </a:r>
          </a:p>
          <a:p>
            <a:endParaRPr lang="en-US" sz="2400" i="1" dirty="0">
              <a:solidFill>
                <a:srgbClr val="FFFF00"/>
              </a:solidFill>
            </a:endParaRPr>
          </a:p>
          <a:p>
            <a:r>
              <a:rPr lang="en-US" sz="2000" i="1" dirty="0" smtClean="0">
                <a:solidFill>
                  <a:srgbClr val="FFFF00"/>
                </a:solidFill>
              </a:rPr>
              <a:t>  Liaison avec TAIEX – Les Accords Cadre de </a:t>
            </a:r>
            <a:r>
              <a:rPr lang="en-US" sz="2000" i="1" dirty="0" err="1" smtClean="0">
                <a:solidFill>
                  <a:srgbClr val="FFFF00"/>
                </a:solidFill>
              </a:rPr>
              <a:t>Partenariat</a:t>
            </a:r>
            <a:endParaRPr lang="en-US" sz="2000" i="1" dirty="0">
              <a:solidFill>
                <a:srgbClr val="FFFF00"/>
              </a:solidFill>
            </a:endParaRPr>
          </a:p>
          <a:p>
            <a:r>
              <a:rPr lang="en-GB" dirty="0">
                <a:latin typeface="Calibri"/>
                <a:ea typeface="MS PGothic" charset="0"/>
                <a:cs typeface="Calibri"/>
              </a:rPr>
              <a:t/>
            </a:r>
            <a:br>
              <a:rPr lang="en-GB" dirty="0">
                <a:latin typeface="Calibri"/>
                <a:ea typeface="MS PGothic" charset="0"/>
                <a:cs typeface="Calibri"/>
              </a:rPr>
            </a:br>
            <a:r>
              <a:rPr lang="en-GB" sz="1050" dirty="0">
                <a:latin typeface="Calibri"/>
                <a:ea typeface="MS PGothic" charset="0"/>
                <a:cs typeface="Calibri"/>
              </a:rPr>
              <a:t/>
            </a:r>
            <a:br>
              <a:rPr lang="en-GB" sz="1050" dirty="0">
                <a:latin typeface="Calibri"/>
                <a:ea typeface="MS PGothic" charset="0"/>
                <a:cs typeface="Calibri"/>
              </a:rPr>
            </a:br>
            <a:r>
              <a:rPr lang="en-GB" sz="1050" dirty="0" smtClean="0">
                <a:latin typeface="Calibri"/>
                <a:ea typeface="MS PGothic" charset="0"/>
                <a:cs typeface="Calibri"/>
              </a:rPr>
              <a:t> </a:t>
            </a:r>
            <a:endParaRPr lang="fr-FR" i="1" dirty="0">
              <a:solidFill>
                <a:schemeClr val="bg1"/>
              </a:solidFill>
            </a:endParaRPr>
          </a:p>
        </p:txBody>
      </p:sp>
      <p:sp>
        <p:nvSpPr>
          <p:cNvPr id="3" name="Rectangle 2">
            <a:extLst>
              <a:ext uri="{FF2B5EF4-FFF2-40B4-BE49-F238E27FC236}">
                <a16:creationId xmlns:a16="http://schemas.microsoft.com/office/drawing/2014/main" id="{D7AD2152-CCA3-0329-C944-4ABF1813C26B}"/>
              </a:ext>
            </a:extLst>
          </p:cNvPr>
          <p:cNvSpPr/>
          <p:nvPr/>
        </p:nvSpPr>
        <p:spPr>
          <a:xfrm>
            <a:off x="539552" y="1268760"/>
            <a:ext cx="8064896" cy="307777"/>
          </a:xfrm>
          <a:prstGeom prst="rect">
            <a:avLst/>
          </a:prstGeom>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1400" i="0" u="none" strike="noStrike" kern="1200" cap="none" spc="0" normalizeH="0" baseline="0" noProof="0">
                <a:ln>
                  <a:noFill/>
                </a:ln>
                <a:solidFill>
                  <a:schemeClr val="bg1"/>
                </a:solidFill>
                <a:effectLst/>
                <a:uLnTx/>
                <a:uFillTx/>
                <a:latin typeface="+mj-lt"/>
                <a:ea typeface="MS PGothic" charset="0"/>
                <a:cs typeface="Calibri"/>
              </a:rPr>
              <a:t>Session </a:t>
            </a:r>
            <a:r>
              <a:rPr lang="en-GB" sz="1400">
                <a:solidFill>
                  <a:schemeClr val="bg1"/>
                </a:solidFill>
                <a:latin typeface="+mj-lt"/>
                <a:ea typeface="MS PGothic" charset="0"/>
                <a:cs typeface="Calibri"/>
              </a:rPr>
              <a:t>11</a:t>
            </a:r>
            <a:r>
              <a:rPr kumimoji="0" lang="en-GB" sz="1400" i="0" u="none" strike="noStrike" kern="1200" cap="none" spc="0" normalizeH="0" baseline="0" noProof="0">
                <a:ln>
                  <a:noFill/>
                </a:ln>
                <a:solidFill>
                  <a:schemeClr val="bg1"/>
                </a:solidFill>
                <a:effectLst/>
                <a:uLnTx/>
                <a:uFillTx/>
                <a:latin typeface="+mj-lt"/>
                <a:ea typeface="MS PGothic" charset="0"/>
                <a:cs typeface="Calibri"/>
              </a:rPr>
              <a:t>:</a:t>
            </a:r>
            <a:endParaRPr kumimoji="0" lang="en-GB" sz="1400" i="0" u="none" strike="noStrike" kern="1200" cap="none" spc="0" normalizeH="0" baseline="0" noProof="0" dirty="0">
              <a:ln>
                <a:noFill/>
              </a:ln>
              <a:solidFill>
                <a:schemeClr val="bg1"/>
              </a:solidFill>
              <a:effectLst/>
              <a:uLnTx/>
              <a:uFillTx/>
              <a:latin typeface="+mj-lt"/>
              <a:ea typeface="MS PGothic" charset="0"/>
              <a:cs typeface="Calibri"/>
            </a:endParaRPr>
          </a:p>
        </p:txBody>
      </p:sp>
      <p:sp>
        <p:nvSpPr>
          <p:cNvPr id="2" name="TextBox 1">
            <a:extLst>
              <a:ext uri="{FF2B5EF4-FFF2-40B4-BE49-F238E27FC236}">
                <a16:creationId xmlns:a16="http://schemas.microsoft.com/office/drawing/2014/main" id="{18E971A5-3720-9A4A-3EA7-9A2B6985578B}"/>
              </a:ext>
            </a:extLst>
          </p:cNvPr>
          <p:cNvSpPr txBox="1"/>
          <p:nvPr/>
        </p:nvSpPr>
        <p:spPr>
          <a:xfrm>
            <a:off x="4665036" y="4869160"/>
            <a:ext cx="3939412" cy="769441"/>
          </a:xfrm>
          <a:prstGeom prst="rect">
            <a:avLst/>
          </a:prstGeom>
          <a:noFill/>
        </p:spPr>
        <p:txBody>
          <a:bodyPr wrap="none" rtlCol="0">
            <a:spAutoFit/>
          </a:bodyPr>
          <a:lstStyle/>
          <a:p>
            <a:pPr lvl="0" algn="r">
              <a:spcAft>
                <a:spcPts val="0"/>
              </a:spcAft>
              <a:defRPr/>
            </a:pPr>
            <a:r>
              <a:rPr lang="en-US" b="1" dirty="0">
                <a:solidFill>
                  <a:srgbClr val="FFFF00"/>
                </a:solidFill>
                <a:latin typeface="Arial" panose="020B0604020202020204" pitchFamily="34" charset="0"/>
                <a:ea typeface="MS Mincho" panose="02020609040205080304" pitchFamily="49" charset="-128"/>
                <a:cs typeface="Times New Roman" panose="02020603050405020304" pitchFamily="18" charset="0"/>
              </a:rPr>
              <a:t>SEMINAIRE REGIONAL </a:t>
            </a:r>
            <a:r>
              <a:rPr lang="en-US" b="1" dirty="0" smtClean="0">
                <a:solidFill>
                  <a:srgbClr val="FFFF00"/>
                </a:solidFill>
                <a:latin typeface="Arial" panose="020B0604020202020204" pitchFamily="34" charset="0"/>
                <a:ea typeface="MS Mincho" panose="02020609040205080304" pitchFamily="49" charset="-128"/>
                <a:cs typeface="Times New Roman" panose="02020603050405020304" pitchFamily="18" charset="0"/>
              </a:rPr>
              <a:t>III (AFRIQUE – </a:t>
            </a:r>
            <a:r>
              <a:rPr lang="en-US" b="1" dirty="0" err="1" smtClean="0">
                <a:solidFill>
                  <a:srgbClr val="FFFF00"/>
                </a:solidFill>
                <a:latin typeface="Arial" panose="020B0604020202020204" pitchFamily="34" charset="0"/>
                <a:ea typeface="MS Mincho" panose="02020609040205080304" pitchFamily="49" charset="-128"/>
                <a:cs typeface="Times New Roman" panose="02020603050405020304" pitchFamily="18" charset="0"/>
              </a:rPr>
              <a:t>en</a:t>
            </a:r>
            <a:r>
              <a:rPr lang="en-US" b="1" dirty="0" smtClean="0">
                <a:solidFill>
                  <a:srgbClr val="FFFF00"/>
                </a:solidFill>
                <a:latin typeface="Arial" panose="020B0604020202020204" pitchFamily="34" charset="0"/>
                <a:ea typeface="MS Mincho" panose="02020609040205080304" pitchFamily="49" charset="-128"/>
                <a:cs typeface="Times New Roman" panose="02020603050405020304" pitchFamily="18" charset="0"/>
              </a:rPr>
              <a:t> </a:t>
            </a:r>
            <a:r>
              <a:rPr lang="en-US" b="1" dirty="0" err="1" smtClean="0">
                <a:solidFill>
                  <a:srgbClr val="FFFF00"/>
                </a:solidFill>
                <a:latin typeface="Arial" panose="020B0604020202020204" pitchFamily="34" charset="0"/>
                <a:ea typeface="MS Mincho" panose="02020609040205080304" pitchFamily="49" charset="-128"/>
                <a:cs typeface="Times New Roman" panose="02020603050405020304" pitchFamily="18" charset="0"/>
              </a:rPr>
              <a:t>français</a:t>
            </a:r>
            <a:r>
              <a:rPr lang="en-US" b="1" dirty="0" smtClean="0">
                <a:solidFill>
                  <a:srgbClr val="FFFF00"/>
                </a:solidFill>
                <a:latin typeface="Arial" panose="020B0604020202020204" pitchFamily="34" charset="0"/>
                <a:ea typeface="MS Mincho" panose="02020609040205080304" pitchFamily="49" charset="-128"/>
                <a:cs typeface="Times New Roman" panose="02020603050405020304" pitchFamily="18" charset="0"/>
              </a:rPr>
              <a:t>) </a:t>
            </a:r>
            <a:endParaRPr lang="fr-BE" b="1" dirty="0">
              <a:solidFill>
                <a:srgbClr val="FFFF00"/>
              </a:solidFill>
              <a:latin typeface="Times New Roman" panose="02020603050405020304" pitchFamily="18" charset="0"/>
              <a:ea typeface="MS Mincho" panose="02020609040205080304" pitchFamily="49" charset="-128"/>
              <a:cs typeface="Times New Roman" panose="02020603050405020304" pitchFamily="18" charset="0"/>
            </a:endParaRPr>
          </a:p>
          <a:p>
            <a:pPr lvl="0" algn="r">
              <a:spcAft>
                <a:spcPts val="0"/>
              </a:spcAft>
              <a:defRPr/>
            </a:pPr>
            <a:r>
              <a:rPr lang="en-GB"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Approche</a:t>
            </a:r>
            <a:r>
              <a:rPr lang="en-GB"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en-GB"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Territoriale</a:t>
            </a:r>
            <a:r>
              <a:rPr lang="en-GB" dirty="0">
                <a:solidFill>
                  <a:srgbClr val="FFFF00"/>
                </a:solidFill>
                <a:latin typeface="Arial" panose="020B0604020202020204" pitchFamily="34" charset="0"/>
                <a:ea typeface="Calibri" panose="020F0502020204030204" pitchFamily="34" charset="0"/>
                <a:cs typeface="Times New Roman" panose="02020603050405020304" pitchFamily="18" charset="0"/>
              </a:rPr>
              <a:t> du </a:t>
            </a:r>
            <a:r>
              <a:rPr lang="en-GB"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Développement</a:t>
            </a:r>
            <a:r>
              <a:rPr lang="en-GB" dirty="0">
                <a:solidFill>
                  <a:srgbClr val="FFFF00"/>
                </a:solidFill>
                <a:latin typeface="Arial" panose="020B0604020202020204" pitchFamily="34" charset="0"/>
                <a:ea typeface="Calibri" panose="020F0502020204030204" pitchFamily="34" charset="0"/>
                <a:cs typeface="Times New Roman" panose="02020603050405020304" pitchFamily="18" charset="0"/>
              </a:rPr>
              <a:t> Local (ATDL)</a:t>
            </a:r>
            <a:endParaRPr lang="fr-BE" dirty="0">
              <a:solidFill>
                <a:srgbClr val="FFFF00"/>
              </a:solidFill>
              <a:latin typeface="Arial" panose="020B0604020202020204" pitchFamily="34" charset="0"/>
              <a:cs typeface="Times New Roman" panose="02020603050405020304" pitchFamily="18" charset="0"/>
            </a:endParaRPr>
          </a:p>
          <a:p>
            <a:pPr lvl="0" algn="r">
              <a:spcAft>
                <a:spcPts val="0"/>
              </a:spcAft>
              <a:defRPr/>
            </a:pPr>
            <a:endParaRPr lang="en-GB" sz="1000" dirty="0">
              <a:solidFill>
                <a:srgbClr val="FFFF00"/>
              </a:solidFill>
              <a:latin typeface="Arial" panose="020B0604020202020204" pitchFamily="34" charset="0"/>
              <a:cs typeface="Times New Roman" panose="02020603050405020304" pitchFamily="18" charset="0"/>
            </a:endParaRPr>
          </a:p>
          <a:p>
            <a:pPr lvl="0" algn="r">
              <a:spcAft>
                <a:spcPts val="0"/>
              </a:spcAft>
              <a:defRPr/>
            </a:pPr>
            <a:r>
              <a:rPr lang="en-GB" sz="1000" dirty="0">
                <a:solidFill>
                  <a:srgbClr val="FFFF00"/>
                </a:solidFill>
                <a:latin typeface="Arial" panose="020B0604020202020204" pitchFamily="34" charset="0"/>
                <a:cs typeface="Times New Roman" panose="02020603050405020304" pitchFamily="18" charset="0"/>
              </a:rPr>
              <a:t> ABIDJAN,  COTE D’IVOIRE, 22-24 NOVEMBRE 2022</a:t>
            </a:r>
            <a:endParaRPr lang="en-GB" sz="1000" strike="sngStrike" dirty="0">
              <a:solidFill>
                <a:srgbClr val="FF0000"/>
              </a:solidFill>
              <a:latin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4E61A9F-EF07-32C4-69AF-4608DBFE675B}"/>
              </a:ext>
            </a:extLst>
          </p:cNvPr>
          <p:cNvSpPr/>
          <p:nvPr/>
        </p:nvSpPr>
        <p:spPr>
          <a:xfrm>
            <a:off x="-36512" y="5877272"/>
            <a:ext cx="9252520" cy="24622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GB" sz="1000" b="0" i="0" u="none" strike="noStrike" kern="1200" cap="none" spc="0" normalizeH="0" baseline="0" noProof="0">
                <a:ln>
                  <a:noFill/>
                </a:ln>
                <a:solidFill>
                  <a:srgbClr val="FFFF00"/>
                </a:solidFill>
                <a:effectLst/>
                <a:uLnTx/>
                <a:uFillTx/>
                <a:latin typeface="Arial" panose="020B0604020202020204" pitchFamily="34" charset="0"/>
                <a:ea typeface="+mn-ea"/>
                <a:cs typeface="Times New Roman" panose="02020603050405020304" pitchFamily="18" charset="0"/>
              </a:rPr>
              <a:t>Organisé par la Commission européenne, DG </a:t>
            </a:r>
            <a:r>
              <a:rPr kumimoji="0" lang="en-GB" sz="1000" b="0" i="0" u="none" strike="noStrike" kern="1200" cap="none" spc="0" normalizeH="0" baseline="0" noProof="0" dirty="0">
                <a:ln>
                  <a:noFill/>
                </a:ln>
                <a:solidFill>
                  <a:srgbClr val="FFFF00"/>
                </a:solidFill>
                <a:effectLst/>
                <a:uLnTx/>
                <a:uFillTx/>
                <a:latin typeface="Arial" panose="020B0604020202020204" pitchFamily="34" charset="0"/>
                <a:ea typeface="+mn-ea"/>
                <a:cs typeface="Times New Roman" panose="02020603050405020304" pitchFamily="18" charset="0"/>
              </a:rPr>
              <a:t>INTPA</a:t>
            </a:r>
            <a:r>
              <a:rPr kumimoji="0" lang="en-GB" sz="1000" b="0" i="0" u="none" strike="noStrike" kern="1200" cap="none" spc="0" normalizeH="0" baseline="0" noProof="0">
                <a:ln>
                  <a:noFill/>
                </a:ln>
                <a:solidFill>
                  <a:srgbClr val="FFFF00"/>
                </a:solidFill>
                <a:effectLst/>
                <a:uLnTx/>
                <a:uFillTx/>
                <a:latin typeface="Arial" panose="020B0604020202020204" pitchFamily="34" charset="0"/>
                <a:ea typeface="+mn-ea"/>
                <a:cs typeface="Times New Roman" panose="02020603050405020304" pitchFamily="18" charset="0"/>
              </a:rPr>
              <a:t>, </a:t>
            </a:r>
            <a:r>
              <a:rPr lang="en-GB" sz="1000">
                <a:solidFill>
                  <a:srgbClr val="FFFF00"/>
                </a:solidFill>
                <a:latin typeface="Arial" panose="020B0604020202020204" pitchFamily="34" charset="0"/>
                <a:cs typeface="Times New Roman" panose="02020603050405020304" pitchFamily="18" charset="0"/>
              </a:rPr>
              <a:t> </a:t>
            </a:r>
            <a:r>
              <a:rPr kumimoji="0" lang="en-GB" sz="1000" b="0" i="0" u="none" strike="noStrike" kern="1200" cap="none" spc="0" normalizeH="0" baseline="0" noProof="0">
                <a:ln>
                  <a:noFill/>
                </a:ln>
                <a:solidFill>
                  <a:srgbClr val="FFFF00"/>
                </a:solidFill>
                <a:effectLst/>
                <a:uLnTx/>
                <a:uFillTx/>
                <a:latin typeface="Arial" panose="020B0604020202020204" pitchFamily="34" charset="0"/>
                <a:ea typeface="+mn-ea"/>
                <a:cs typeface="Times New Roman" panose="02020603050405020304" pitchFamily="18" charset="0"/>
              </a:rPr>
              <a:t>Unité </a:t>
            </a:r>
            <a:r>
              <a:rPr kumimoji="0" lang="en-GB" sz="1000" b="0" i="0" u="none" strike="noStrike" kern="1200" cap="none" spc="0" normalizeH="0" baseline="0" noProof="0" dirty="0">
                <a:ln>
                  <a:noFill/>
                </a:ln>
                <a:solidFill>
                  <a:srgbClr val="FFFF00"/>
                </a:solidFill>
                <a:effectLst/>
                <a:uLnTx/>
                <a:uFillTx/>
                <a:latin typeface="Arial" panose="020B0604020202020204" pitchFamily="34" charset="0"/>
                <a:ea typeface="+mn-ea"/>
                <a:cs typeface="Times New Roman" panose="02020603050405020304" pitchFamily="18" charset="0"/>
              </a:rPr>
              <a:t>G2 </a:t>
            </a:r>
            <a:r>
              <a:rPr kumimoji="0" lang="en-GB" sz="1000" b="0" i="0" u="none" strike="noStrike" kern="1200" cap="none" spc="0" normalizeH="0" baseline="0" noProof="0">
                <a:ln>
                  <a:noFill/>
                </a:ln>
                <a:solidFill>
                  <a:srgbClr val="FFFF00"/>
                </a:solidFill>
                <a:effectLst/>
                <a:uLnTx/>
                <a:uFillTx/>
                <a:latin typeface="Arial" panose="020B0604020202020204" pitchFamily="34" charset="0"/>
                <a:ea typeface="+mn-ea"/>
                <a:cs typeface="Times New Roman" panose="02020603050405020304" pitchFamily="18" charset="0"/>
              </a:rPr>
              <a:t>–  Autorités Locales, Société Civile et Fondations</a:t>
            </a:r>
            <a:endParaRPr kumimoji="0" lang="fr-BE" sz="1000" b="0" i="0" u="none" strike="noStrike" kern="1200" cap="none" spc="0" normalizeH="0" baseline="0" noProof="0" dirty="0">
              <a:ln>
                <a:noFill/>
              </a:ln>
              <a:solidFill>
                <a:srgbClr val="FFFF00"/>
              </a:solidFill>
              <a:effectLst/>
              <a:uLnTx/>
              <a:uFillTx/>
              <a:latin typeface="Arial"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4051176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3200" baseline="30000" dirty="0">
                <a:solidFill>
                  <a:srgbClr val="4472C4">
                    <a:lumMod val="75000"/>
                  </a:srgbClr>
                </a:solidFill>
                <a:latin typeface="Calibri" panose="020F0502020204030204"/>
              </a:rPr>
              <a:t>TAIEX INTPA: Introduction</a:t>
            </a:r>
            <a:endParaRPr lang="de-DE" dirty="0"/>
          </a:p>
        </p:txBody>
      </p:sp>
      <p:pic>
        <p:nvPicPr>
          <p:cNvPr id="7" name="Content Placeholder 6"/>
          <p:cNvPicPr>
            <a:picLocks noGrp="1" noChangeAspect="1"/>
          </p:cNvPicPr>
          <p:nvPr>
            <p:ph idx="1"/>
          </p:nvPr>
        </p:nvPicPr>
        <p:blipFill>
          <a:blip r:embed="rId2"/>
          <a:stretch>
            <a:fillRect/>
          </a:stretch>
        </p:blipFill>
        <p:spPr>
          <a:xfrm>
            <a:off x="1003572" y="2276475"/>
            <a:ext cx="317019" cy="280440"/>
          </a:xfrm>
          <a:prstGeom prst="rect">
            <a:avLst/>
          </a:prstGeom>
        </p:spPr>
      </p:pic>
      <p:pic>
        <p:nvPicPr>
          <p:cNvPr id="4" name="Picture 3" descr="A close up of a logo&#10;&#10;Description automatically generated">
            <a:extLst>
              <a:ext uri="{FF2B5EF4-FFF2-40B4-BE49-F238E27FC236}">
                <a16:creationId xmlns:a16="http://schemas.microsoft.com/office/drawing/2014/main" id="{7A5CDB07-E970-426B-B39F-A2C69FC211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17" t="30693" r="7656" b="41239"/>
          <a:stretch/>
        </p:blipFill>
        <p:spPr>
          <a:xfrm>
            <a:off x="7092280" y="1385379"/>
            <a:ext cx="1906793" cy="458667"/>
          </a:xfrm>
          <a:prstGeom prst="rect">
            <a:avLst/>
          </a:prstGeom>
        </p:spPr>
      </p:pic>
      <p:pic>
        <p:nvPicPr>
          <p:cNvPr id="9" name="Picture 8"/>
          <p:cNvPicPr>
            <a:picLocks noChangeAspect="1"/>
          </p:cNvPicPr>
          <p:nvPr/>
        </p:nvPicPr>
        <p:blipFill>
          <a:blip r:embed="rId4"/>
          <a:stretch>
            <a:fillRect/>
          </a:stretch>
        </p:blipFill>
        <p:spPr>
          <a:xfrm>
            <a:off x="1377758" y="2148448"/>
            <a:ext cx="2328874" cy="536494"/>
          </a:xfrm>
          <a:prstGeom prst="rect">
            <a:avLst/>
          </a:prstGeom>
        </p:spPr>
      </p:pic>
      <p:pic>
        <p:nvPicPr>
          <p:cNvPr id="11" name="Picture 10"/>
          <p:cNvPicPr>
            <a:picLocks noChangeAspect="1"/>
          </p:cNvPicPr>
          <p:nvPr/>
        </p:nvPicPr>
        <p:blipFill>
          <a:blip r:embed="rId5"/>
          <a:stretch>
            <a:fillRect/>
          </a:stretch>
        </p:blipFill>
        <p:spPr>
          <a:xfrm>
            <a:off x="392196" y="2924944"/>
            <a:ext cx="3992038" cy="3496640"/>
          </a:xfrm>
          <a:prstGeom prst="rect">
            <a:avLst/>
          </a:prstGeom>
        </p:spPr>
      </p:pic>
      <p:pic>
        <p:nvPicPr>
          <p:cNvPr id="13" name="Picture 12"/>
          <p:cNvPicPr>
            <a:picLocks noChangeAspect="1"/>
          </p:cNvPicPr>
          <p:nvPr/>
        </p:nvPicPr>
        <p:blipFill>
          <a:blip r:embed="rId2"/>
          <a:stretch>
            <a:fillRect/>
          </a:stretch>
        </p:blipFill>
        <p:spPr>
          <a:xfrm>
            <a:off x="5359531" y="2276475"/>
            <a:ext cx="317019" cy="280440"/>
          </a:xfrm>
          <a:prstGeom prst="rect">
            <a:avLst/>
          </a:prstGeom>
        </p:spPr>
      </p:pic>
      <p:pic>
        <p:nvPicPr>
          <p:cNvPr id="15" name="Picture 14"/>
          <p:cNvPicPr>
            <a:picLocks noChangeAspect="1"/>
          </p:cNvPicPr>
          <p:nvPr/>
        </p:nvPicPr>
        <p:blipFill>
          <a:blip r:embed="rId6"/>
          <a:stretch>
            <a:fillRect/>
          </a:stretch>
        </p:blipFill>
        <p:spPr>
          <a:xfrm>
            <a:off x="5892226" y="2142351"/>
            <a:ext cx="3090940" cy="542591"/>
          </a:xfrm>
          <a:prstGeom prst="rect">
            <a:avLst/>
          </a:prstGeom>
        </p:spPr>
      </p:pic>
      <p:pic>
        <p:nvPicPr>
          <p:cNvPr id="18" name="Picture 17"/>
          <p:cNvPicPr>
            <a:picLocks noChangeAspect="1"/>
          </p:cNvPicPr>
          <p:nvPr/>
        </p:nvPicPr>
        <p:blipFill>
          <a:blip r:embed="rId7"/>
          <a:stretch>
            <a:fillRect/>
          </a:stretch>
        </p:blipFill>
        <p:spPr>
          <a:xfrm>
            <a:off x="4601411" y="2924944"/>
            <a:ext cx="4358090" cy="2792323"/>
          </a:xfrm>
          <a:prstGeom prst="rect">
            <a:avLst/>
          </a:prstGeom>
        </p:spPr>
      </p:pic>
      <p:pic>
        <p:nvPicPr>
          <p:cNvPr id="22" name="Picture 21"/>
          <p:cNvPicPr>
            <a:picLocks noChangeAspect="1"/>
          </p:cNvPicPr>
          <p:nvPr/>
        </p:nvPicPr>
        <p:blipFill>
          <a:blip r:embed="rId8"/>
          <a:stretch>
            <a:fillRect/>
          </a:stretch>
        </p:blipFill>
        <p:spPr>
          <a:xfrm>
            <a:off x="7030954" y="5543026"/>
            <a:ext cx="2250737" cy="1308798"/>
          </a:xfrm>
          <a:prstGeom prst="rect">
            <a:avLst/>
          </a:prstGeom>
        </p:spPr>
      </p:pic>
      <p:sp>
        <p:nvSpPr>
          <p:cNvPr id="26" name="Rectangle 25">
            <a:extLst>
              <a:ext uri="{FF2B5EF4-FFF2-40B4-BE49-F238E27FC236}">
                <a16:creationId xmlns:a16="http://schemas.microsoft.com/office/drawing/2014/main" id="{B1E31CE1-DCF0-482E-92E9-5A33AB100F52}"/>
              </a:ext>
            </a:extLst>
          </p:cNvPr>
          <p:cNvSpPr/>
          <p:nvPr/>
        </p:nvSpPr>
        <p:spPr>
          <a:xfrm>
            <a:off x="0" y="1165424"/>
            <a:ext cx="12192000" cy="45719"/>
          </a:xfrm>
          <a:prstGeom prst="rect">
            <a:avLst/>
          </a:prstGeom>
          <a:solidFill>
            <a:srgbClr val="F5CE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a:p>
        </p:txBody>
      </p:sp>
      <p:sp>
        <p:nvSpPr>
          <p:cNvPr id="27" name="Title 1">
            <a:extLst>
              <a:ext uri="{FF2B5EF4-FFF2-40B4-BE49-F238E27FC236}">
                <a16:creationId xmlns:a16="http://schemas.microsoft.com/office/drawing/2014/main" id="{BC2AEBFF-8189-4B9B-A67B-FA63C500872A}"/>
              </a:ext>
            </a:extLst>
          </p:cNvPr>
          <p:cNvSpPr txBox="1">
            <a:spLocks/>
          </p:cNvSpPr>
          <p:nvPr/>
        </p:nvSpPr>
        <p:spPr bwMode="auto">
          <a:xfrm>
            <a:off x="6945167" y="6383922"/>
            <a:ext cx="2091022" cy="312346"/>
          </a:xfrm>
          <a:prstGeom prst="rect">
            <a:avLst/>
          </a:prstGeom>
          <a:solidFill>
            <a:srgbClr val="F5CE2A"/>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0000" lnSpcReduction="20000"/>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US" sz="2500" kern="0" dirty="0">
                <a:solidFill>
                  <a:schemeClr val="bg1"/>
                </a:solidFill>
                <a:latin typeface="Arial" panose="020B0604020202020204" pitchFamily="34" charset="0"/>
                <a:cs typeface="Arial" panose="020B0604020202020204" pitchFamily="34" charset="0"/>
              </a:rPr>
              <a:t>#</a:t>
            </a:r>
            <a:r>
              <a:rPr lang="en-US" sz="2500" kern="0" dirty="0" err="1">
                <a:solidFill>
                  <a:schemeClr val="bg1"/>
                </a:solidFill>
                <a:latin typeface="Arial" panose="020B0604020202020204" pitchFamily="34" charset="0"/>
                <a:cs typeface="Arial" panose="020B0604020202020204" pitchFamily="34" charset="0"/>
              </a:rPr>
              <a:t>TeamEurope</a:t>
            </a:r>
            <a:endParaRPr lang="en-US" sz="2500" kern="0" dirty="0">
              <a:solidFill>
                <a:schemeClr val="bg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B58D1A8A-FC8C-4ECB-AAC5-4F5339DE7ECE}"/>
              </a:ext>
            </a:extLst>
          </p:cNvPr>
          <p:cNvSpPr/>
          <p:nvPr/>
        </p:nvSpPr>
        <p:spPr>
          <a:xfrm>
            <a:off x="218221" y="2263785"/>
            <a:ext cx="8516346" cy="656590"/>
          </a:xfrm>
          <a:prstGeom prst="rect">
            <a:avLst/>
          </a:prstGeom>
        </p:spPr>
        <p:txBody>
          <a:bodyPr wrap="square">
            <a:spAutoFit/>
          </a:bodyPr>
          <a:lstStyle/>
          <a:p>
            <a:endParaRPr lang="en-US" sz="5500" b="1" baseline="30000" dirty="0">
              <a:solidFill>
                <a:schemeClr val="accent1">
                  <a:lumMod val="75000"/>
                </a:schemeClr>
              </a:solidFill>
            </a:endParaRPr>
          </a:p>
        </p:txBody>
      </p:sp>
      <p:sp>
        <p:nvSpPr>
          <p:cNvPr id="30" name="Rectangle 29">
            <a:extLst>
              <a:ext uri="{FF2B5EF4-FFF2-40B4-BE49-F238E27FC236}">
                <a16:creationId xmlns:a16="http://schemas.microsoft.com/office/drawing/2014/main" id="{B58D1A8A-FC8C-4ECB-AAC5-4F5339DE7ECE}"/>
              </a:ext>
            </a:extLst>
          </p:cNvPr>
          <p:cNvSpPr/>
          <p:nvPr/>
        </p:nvSpPr>
        <p:spPr>
          <a:xfrm>
            <a:off x="1578288" y="608142"/>
            <a:ext cx="6755754" cy="543739"/>
          </a:xfrm>
          <a:prstGeom prst="rect">
            <a:avLst/>
          </a:prstGeom>
        </p:spPr>
        <p:txBody>
          <a:bodyPr wrap="square" anchor="ctr">
            <a:spAutoFit/>
          </a:bodyPr>
          <a:lstStyle/>
          <a:p>
            <a:r>
              <a:rPr lang="fr-BE" sz="4400" b="1" baseline="30000" dirty="0">
                <a:solidFill>
                  <a:srgbClr val="4472C4">
                    <a:lumMod val="75000"/>
                  </a:srgbClr>
                </a:solidFill>
                <a:latin typeface="Calibri" panose="020F0502020204030204"/>
              </a:rPr>
              <a:t>TAIEX INTPA: Introduction</a:t>
            </a:r>
            <a:endParaRPr lang="en-US" sz="4400" b="1" baseline="30000" dirty="0">
              <a:solidFill>
                <a:srgbClr val="4472C4">
                  <a:lumMod val="75000"/>
                </a:srgbClr>
              </a:solidFill>
              <a:latin typeface="Calibri" panose="020F0502020204030204"/>
            </a:endParaRPr>
          </a:p>
        </p:txBody>
      </p:sp>
    </p:spTree>
    <p:extLst>
      <p:ext uri="{BB962C8B-B14F-4D97-AF65-F5344CB8AC3E}">
        <p14:creationId xmlns:p14="http://schemas.microsoft.com/office/powerpoint/2010/main" val="1654436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58D1A8A-FC8C-4ECB-AAC5-4F5339DE7ECE}"/>
              </a:ext>
            </a:extLst>
          </p:cNvPr>
          <p:cNvSpPr>
            <a:spLocks noGrp="1"/>
          </p:cNvSpPr>
          <p:nvPr>
            <p:ph type="title"/>
          </p:nvPr>
        </p:nvSpPr>
        <p:spPr>
          <a:xfrm>
            <a:off x="472543" y="1536293"/>
            <a:ext cx="8229600" cy="543739"/>
          </a:xfrm>
          <a:prstGeom prst="rect">
            <a:avLst/>
          </a:prstGeom>
        </p:spPr>
        <p:txBody>
          <a:bodyPr wrap="square" anchor="ctr">
            <a:spAutoFit/>
          </a:bodyPr>
          <a:lstStyle/>
          <a:p>
            <a:r>
              <a:rPr lang="fr-BE" sz="4400" b="1" baseline="30000" dirty="0">
                <a:solidFill>
                  <a:srgbClr val="4472C4">
                    <a:lumMod val="75000"/>
                  </a:srgbClr>
                </a:solidFill>
                <a:latin typeface="Calibri" panose="020F0502020204030204"/>
              </a:rPr>
              <a:t>TAIEX INTPA: Application </a:t>
            </a:r>
            <a:r>
              <a:rPr lang="fr-BE" sz="4400" b="1" baseline="30000" dirty="0" err="1">
                <a:solidFill>
                  <a:srgbClr val="4472C4">
                    <a:lumMod val="75000"/>
                  </a:srgbClr>
                </a:solidFill>
                <a:latin typeface="Calibri" panose="020F0502020204030204"/>
              </a:rPr>
              <a:t>Process</a:t>
            </a:r>
            <a:r>
              <a:rPr lang="fr-BE" sz="4400" b="1" baseline="30000" dirty="0">
                <a:solidFill>
                  <a:srgbClr val="4472C4">
                    <a:lumMod val="75000"/>
                  </a:srgbClr>
                </a:solidFill>
                <a:latin typeface="Calibri" panose="020F0502020204030204"/>
              </a:rPr>
              <a:t> </a:t>
            </a:r>
            <a:endParaRPr lang="en-US" sz="4400" b="1" baseline="30000" dirty="0">
              <a:solidFill>
                <a:srgbClr val="4472C4">
                  <a:lumMod val="75000"/>
                </a:srgbClr>
              </a:solidFill>
              <a:latin typeface="Calibri" panose="020F0502020204030204"/>
            </a:endParaRPr>
          </a:p>
        </p:txBody>
      </p:sp>
      <p:pic>
        <p:nvPicPr>
          <p:cNvPr id="14" name="Picture 13" descr="A close up of a logo&#10;&#10;Description automatically generated">
            <a:extLst>
              <a:ext uri="{FF2B5EF4-FFF2-40B4-BE49-F238E27FC236}">
                <a16:creationId xmlns:a16="http://schemas.microsoft.com/office/drawing/2014/main" id="{7A5CDB07-E970-426B-B39F-A2C69FC211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17" t="30693" r="7656" b="41239"/>
          <a:stretch/>
        </p:blipFill>
        <p:spPr>
          <a:xfrm>
            <a:off x="6795350" y="1479313"/>
            <a:ext cx="1906793" cy="458667"/>
          </a:xfrm>
          <a:prstGeom prst="rect">
            <a:avLst/>
          </a:prstGeom>
        </p:spPr>
      </p:pic>
      <p:pic>
        <p:nvPicPr>
          <p:cNvPr id="17" name="Picture 16"/>
          <p:cNvPicPr>
            <a:picLocks noChangeAspect="1"/>
          </p:cNvPicPr>
          <p:nvPr/>
        </p:nvPicPr>
        <p:blipFill>
          <a:blip r:embed="rId3"/>
          <a:stretch>
            <a:fillRect/>
          </a:stretch>
        </p:blipFill>
        <p:spPr>
          <a:xfrm>
            <a:off x="264442" y="1925976"/>
            <a:ext cx="8219710" cy="4384585"/>
          </a:xfrm>
          <a:prstGeom prst="rect">
            <a:avLst/>
          </a:prstGeom>
        </p:spPr>
      </p:pic>
      <p:pic>
        <p:nvPicPr>
          <p:cNvPr id="18" name="Picture 17">
            <a:extLst>
              <a:ext uri="{FF2B5EF4-FFF2-40B4-BE49-F238E27FC236}">
                <a16:creationId xmlns:a16="http://schemas.microsoft.com/office/drawing/2014/main" id="{1FCF89C3-069B-40C2-81BE-50539604EFF1}"/>
              </a:ext>
            </a:extLst>
          </p:cNvPr>
          <p:cNvPicPr>
            <a:picLocks noChangeAspect="1"/>
          </p:cNvPicPr>
          <p:nvPr/>
        </p:nvPicPr>
        <p:blipFill>
          <a:blip r:embed="rId4" cstate="print">
            <a:alphaModFix amt="23000"/>
            <a:extLst>
              <a:ext uri="{28A0092B-C50C-407E-A947-70E740481C1C}">
                <a14:useLocalDpi xmlns:a14="http://schemas.microsoft.com/office/drawing/2010/main" val="0"/>
              </a:ext>
            </a:extLst>
          </a:blip>
          <a:srcRect/>
          <a:stretch/>
        </p:blipFill>
        <p:spPr>
          <a:xfrm>
            <a:off x="7308303" y="5542445"/>
            <a:ext cx="2010566" cy="1169127"/>
          </a:xfrm>
          <a:prstGeom prst="rect">
            <a:avLst/>
          </a:prstGeom>
        </p:spPr>
      </p:pic>
      <p:sp>
        <p:nvSpPr>
          <p:cNvPr id="19" name="Title 1">
            <a:extLst>
              <a:ext uri="{FF2B5EF4-FFF2-40B4-BE49-F238E27FC236}">
                <a16:creationId xmlns:a16="http://schemas.microsoft.com/office/drawing/2014/main" id="{BC2AEBFF-8189-4B9B-A67B-FA63C500872A}"/>
              </a:ext>
            </a:extLst>
          </p:cNvPr>
          <p:cNvSpPr txBox="1">
            <a:spLocks/>
          </p:cNvSpPr>
          <p:nvPr/>
        </p:nvSpPr>
        <p:spPr bwMode="auto">
          <a:xfrm>
            <a:off x="7524328" y="6310561"/>
            <a:ext cx="1608792" cy="389683"/>
          </a:xfrm>
          <a:prstGeom prst="rect">
            <a:avLst/>
          </a:prstGeom>
          <a:solidFill>
            <a:srgbClr val="F5CE2A"/>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47500" lnSpcReduction="20000"/>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sz="2500" kern="0" dirty="0">
                <a:solidFill>
                  <a:schemeClr val="bg1"/>
                </a:solidFill>
                <a:latin typeface="Arial" panose="020B0604020202020204" pitchFamily="34" charset="0"/>
                <a:cs typeface="Arial" panose="020B0604020202020204" pitchFamily="34" charset="0"/>
              </a:rPr>
              <a:t>#</a:t>
            </a:r>
            <a:r>
              <a:rPr lang="en-US" sz="2500" kern="0" dirty="0" err="1">
                <a:solidFill>
                  <a:schemeClr val="bg1"/>
                </a:solidFill>
                <a:latin typeface="Arial" panose="020B0604020202020204" pitchFamily="34" charset="0"/>
                <a:cs typeface="Arial" panose="020B0604020202020204" pitchFamily="34" charset="0"/>
              </a:rPr>
              <a:t>TeamEurope</a:t>
            </a:r>
            <a:endParaRPr lang="en-US" sz="2500" kern="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5796136" y="2204864"/>
            <a:ext cx="2688016" cy="307777"/>
          </a:xfrm>
          <a:prstGeom prst="rect">
            <a:avLst/>
          </a:prstGeom>
        </p:spPr>
        <p:txBody>
          <a:bodyPr wrap="square">
            <a:spAutoFit/>
          </a:bodyPr>
          <a:lstStyle/>
          <a:p>
            <a:r>
              <a:rPr lang="en-US" sz="1400" dirty="0">
                <a:solidFill>
                  <a:srgbClr val="2F5597"/>
                </a:solidFill>
                <a:latin typeface="Arial" panose="020B0604020202020204" pitchFamily="34" charset="0"/>
                <a:cs typeface="Arial" panose="020B0604020202020204" pitchFamily="34" charset="0"/>
                <a:hlinkClick r:id="rId5"/>
              </a:rPr>
              <a:t>ec.europa.eu/</a:t>
            </a:r>
            <a:r>
              <a:rPr lang="en-US" sz="1400" b="1" dirty="0" err="1">
                <a:solidFill>
                  <a:srgbClr val="2F5597"/>
                </a:solidFill>
                <a:latin typeface="Arial" panose="020B0604020202020204" pitchFamily="34" charset="0"/>
                <a:cs typeface="Arial" panose="020B0604020202020204" pitchFamily="34" charset="0"/>
                <a:hlinkClick r:id="rId5"/>
              </a:rPr>
              <a:t>taiex</a:t>
            </a:r>
            <a:r>
              <a:rPr lang="en-US" sz="1400" b="1" dirty="0">
                <a:solidFill>
                  <a:srgbClr val="2F5597"/>
                </a:solidFill>
                <a:latin typeface="Arial" panose="020B0604020202020204" pitchFamily="34" charset="0"/>
                <a:cs typeface="Arial" panose="020B0604020202020204" pitchFamily="34" charset="0"/>
                <a:hlinkClick r:id="rId5"/>
              </a:rPr>
              <a:t>/application</a:t>
            </a:r>
            <a:endParaRPr lang="fr-BE" sz="1400" dirty="0"/>
          </a:p>
        </p:txBody>
      </p:sp>
    </p:spTree>
    <p:extLst>
      <p:ext uri="{BB962C8B-B14F-4D97-AF65-F5344CB8AC3E}">
        <p14:creationId xmlns:p14="http://schemas.microsoft.com/office/powerpoint/2010/main" val="1891055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imeline&#10;&#10;Description automatically generated">
            <a:extLst>
              <a:ext uri="{FF2B5EF4-FFF2-40B4-BE49-F238E27FC236}">
                <a16:creationId xmlns:a16="http://schemas.microsoft.com/office/drawing/2014/main" id="{86AD1D8B-75B9-C4F1-613D-69B6AC2D857C}"/>
              </a:ext>
            </a:extLst>
          </p:cNvPr>
          <p:cNvPicPr>
            <a:picLocks noChangeAspect="1"/>
          </p:cNvPicPr>
          <p:nvPr/>
        </p:nvPicPr>
        <p:blipFill>
          <a:blip r:embed="rId2"/>
          <a:stretch>
            <a:fillRect/>
          </a:stretch>
        </p:blipFill>
        <p:spPr>
          <a:xfrm>
            <a:off x="107505" y="1340768"/>
            <a:ext cx="9055620" cy="5287406"/>
          </a:xfrm>
          <a:prstGeom prst="rect">
            <a:avLst/>
          </a:prstGeom>
        </p:spPr>
      </p:pic>
    </p:spTree>
    <p:extLst>
      <p:ext uri="{BB962C8B-B14F-4D97-AF65-F5344CB8AC3E}">
        <p14:creationId xmlns:p14="http://schemas.microsoft.com/office/powerpoint/2010/main" val="3655043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ernalc\AppData\Local\Microsoft\Windows\INetCache\Content.Outlook\A5VFMZ6D\UCLGA LOGO.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13583" y="2852936"/>
            <a:ext cx="3542794" cy="12961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95288" y="1115665"/>
            <a:ext cx="8229600" cy="1384995"/>
          </a:xfrm>
          <a:prstGeom prst="rect">
            <a:avLst/>
          </a:prstGeom>
        </p:spPr>
        <p:txBody>
          <a:bodyPr wrap="square">
            <a:spAutoFit/>
          </a:bodyPr>
          <a:lstStyle/>
          <a:p>
            <a:pPr algn="ctr"/>
            <a:r>
              <a:rPr lang="en-US" sz="2800" dirty="0">
                <a:solidFill>
                  <a:srgbClr val="0070C0"/>
                </a:solidFill>
                <a:latin typeface="+mn-lt"/>
                <a:ea typeface="MS PGothic" charset="0"/>
                <a:cs typeface="Calibri"/>
              </a:rPr>
              <a:t>Les 5 Accords Cadre de </a:t>
            </a:r>
            <a:r>
              <a:rPr lang="en-US" sz="2800" dirty="0" err="1">
                <a:solidFill>
                  <a:srgbClr val="0070C0"/>
                </a:solidFill>
                <a:latin typeface="+mn-lt"/>
                <a:ea typeface="MS PGothic" charset="0"/>
                <a:cs typeface="Calibri"/>
              </a:rPr>
              <a:t>Partenariat</a:t>
            </a:r>
            <a:r>
              <a:rPr lang="en-US" sz="2800" dirty="0">
                <a:solidFill>
                  <a:srgbClr val="0070C0"/>
                </a:solidFill>
                <a:latin typeface="+mn-lt"/>
                <a:ea typeface="MS PGothic" charset="0"/>
                <a:cs typeface="Calibri"/>
              </a:rPr>
              <a:t> avec les A</a:t>
            </a:r>
            <a:r>
              <a:rPr lang="en-US" sz="2800" b="1" dirty="0">
                <a:solidFill>
                  <a:srgbClr val="0070C0"/>
                </a:solidFill>
                <a:latin typeface="+mn-lt"/>
                <a:ea typeface="MS PGothic" charset="0"/>
                <a:cs typeface="Calibri"/>
              </a:rPr>
              <a:t>ssociations </a:t>
            </a:r>
            <a:r>
              <a:rPr lang="en-US" sz="2800" b="1" dirty="0" err="1">
                <a:solidFill>
                  <a:srgbClr val="0070C0"/>
                </a:solidFill>
                <a:latin typeface="+mn-lt"/>
                <a:ea typeface="MS PGothic" charset="0"/>
                <a:cs typeface="Calibri"/>
              </a:rPr>
              <a:t>internationales</a:t>
            </a:r>
            <a:r>
              <a:rPr lang="en-US" sz="2800" b="1" dirty="0">
                <a:solidFill>
                  <a:srgbClr val="0070C0"/>
                </a:solidFill>
                <a:latin typeface="+mn-lt"/>
                <a:ea typeface="MS PGothic" charset="0"/>
                <a:cs typeface="Calibri"/>
              </a:rPr>
              <a:t> </a:t>
            </a:r>
            <a:r>
              <a:rPr lang="en-US" sz="2800" b="1" dirty="0" err="1" smtClean="0">
                <a:solidFill>
                  <a:srgbClr val="0070C0"/>
                </a:solidFill>
                <a:latin typeface="+mn-lt"/>
                <a:ea typeface="MS PGothic" charset="0"/>
                <a:cs typeface="Calibri"/>
              </a:rPr>
              <a:t>d’Autorités</a:t>
            </a:r>
            <a:r>
              <a:rPr lang="en-US" sz="2800" b="1" dirty="0" smtClean="0">
                <a:solidFill>
                  <a:srgbClr val="0070C0"/>
                </a:solidFill>
                <a:latin typeface="+mn-lt"/>
                <a:ea typeface="MS PGothic" charset="0"/>
                <a:cs typeface="Calibri"/>
              </a:rPr>
              <a:t> Locales</a:t>
            </a:r>
            <a:endParaRPr lang="en-US" sz="2800" dirty="0">
              <a:solidFill>
                <a:srgbClr val="0070C0"/>
              </a:solidFill>
              <a:latin typeface="+mn-lt"/>
            </a:endParaRPr>
          </a:p>
        </p:txBody>
      </p:sp>
      <p:pic>
        <p:nvPicPr>
          <p:cNvPr id="1028" name="Picture 4" descr="C:\Users\bernalc\AppData\Local\Microsoft\Windows\INetCache\Content.Outlook\A5VFMZ6D\clgf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3741" y="4510944"/>
            <a:ext cx="1400228" cy="1654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3583" y="4585100"/>
            <a:ext cx="1706063" cy="150819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2996952"/>
            <a:ext cx="3592392" cy="1368152"/>
          </a:xfrm>
          <a:prstGeom prst="rect">
            <a:avLst/>
          </a:prstGeom>
        </p:spPr>
      </p:pic>
      <p:pic>
        <p:nvPicPr>
          <p:cNvPr id="1030" name="Picture 6" descr="C:\Users\bernalc\AppData\Local\Microsoft\Windows\INetCache\Content.Outlook\A5VFMZ6D\logo_platforma_new.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568" y="4682158"/>
            <a:ext cx="3024337" cy="141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16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23528" y="1484784"/>
            <a:ext cx="8536131" cy="4267844"/>
          </a:xfrm>
        </p:spPr>
        <p:txBody>
          <a:bodyPr/>
          <a:lstStyle/>
          <a:p>
            <a:pPr>
              <a:spcBef>
                <a:spcPts val="0"/>
              </a:spcBef>
            </a:pPr>
            <a:r>
              <a:rPr lang="fr-FR" sz="2000" i="0" kern="1200" dirty="0" smtClean="0">
                <a:latin typeface="+mj-lt"/>
              </a:rPr>
              <a:t>* 5 </a:t>
            </a:r>
            <a:r>
              <a:rPr lang="fr-FR" sz="2000" i="0" kern="1200" dirty="0">
                <a:latin typeface="+mj-lt"/>
              </a:rPr>
              <a:t>Conventions cadres de partenariat (politique) </a:t>
            </a:r>
          </a:p>
          <a:p>
            <a:pPr>
              <a:spcBef>
                <a:spcPts val="0"/>
              </a:spcBef>
              <a:buFont typeface="Wingdings" pitchFamily="2" charset="2"/>
              <a:buChar char="Ø"/>
            </a:pPr>
            <a:endParaRPr lang="fr-FR" sz="2000" i="0" kern="1200" dirty="0" smtClean="0">
              <a:latin typeface="+mj-lt"/>
            </a:endParaRPr>
          </a:p>
          <a:p>
            <a:pPr>
              <a:spcBef>
                <a:spcPts val="0"/>
              </a:spcBef>
              <a:buFont typeface="Wingdings" pitchFamily="2" charset="2"/>
              <a:buChar char="Ø"/>
            </a:pPr>
            <a:r>
              <a:rPr lang="fr-FR" sz="2000" i="0" kern="1200" dirty="0" smtClean="0">
                <a:latin typeface="+mj-lt"/>
              </a:rPr>
              <a:t>* 5 </a:t>
            </a:r>
            <a:r>
              <a:rPr lang="fr-FR" sz="2000" i="0" kern="1200" dirty="0">
                <a:latin typeface="+mj-lt"/>
              </a:rPr>
              <a:t>Conventions de subvention spécifiques </a:t>
            </a:r>
            <a:r>
              <a:rPr lang="fr-FR" sz="2000" i="0" kern="1200" dirty="0" smtClean="0">
                <a:latin typeface="+mj-lt"/>
              </a:rPr>
              <a:t>(financement</a:t>
            </a:r>
            <a:r>
              <a:rPr lang="fr-FR" sz="2000" i="0" kern="1200" dirty="0">
                <a:latin typeface="+mj-lt"/>
              </a:rPr>
              <a:t>)</a:t>
            </a:r>
          </a:p>
          <a:p>
            <a:pPr>
              <a:spcBef>
                <a:spcPts val="0"/>
              </a:spcBef>
              <a:buFont typeface="Wingdings" pitchFamily="2" charset="2"/>
              <a:buChar char="Ø"/>
            </a:pPr>
            <a:endParaRPr lang="en-US" sz="2000" i="0" kern="1200" dirty="0">
              <a:latin typeface="+mj-lt"/>
            </a:endParaRPr>
          </a:p>
          <a:p>
            <a:pPr>
              <a:spcBef>
                <a:spcPts val="0"/>
              </a:spcBef>
              <a:buFont typeface="Wingdings" pitchFamily="2" charset="2"/>
              <a:buChar char="Ø"/>
            </a:pPr>
            <a:r>
              <a:rPr lang="en-US" sz="2000" i="0" kern="1200" dirty="0" smtClean="0">
                <a:latin typeface="+mj-lt"/>
              </a:rPr>
              <a:t>* </a:t>
            </a:r>
            <a:r>
              <a:rPr lang="en-US" sz="2000" i="0" kern="1200" dirty="0" err="1" smtClean="0">
                <a:latin typeface="+mj-lt"/>
              </a:rPr>
              <a:t>Objectif</a:t>
            </a:r>
            <a:r>
              <a:rPr lang="en-US" sz="2000" i="0" kern="1200" dirty="0" smtClean="0">
                <a:latin typeface="+mj-lt"/>
              </a:rPr>
              <a:t>: </a:t>
            </a:r>
            <a:r>
              <a:rPr lang="en-US" sz="2000" i="0" kern="1200" dirty="0" err="1" smtClean="0">
                <a:latin typeface="+mj-lt"/>
              </a:rPr>
              <a:t>plaidoyer</a:t>
            </a:r>
            <a:r>
              <a:rPr lang="en-US" sz="2000" i="0" kern="1200" dirty="0" smtClean="0">
                <a:latin typeface="+mj-lt"/>
              </a:rPr>
              <a:t> </a:t>
            </a:r>
            <a:r>
              <a:rPr lang="en-US" sz="2000" i="0" kern="1200" dirty="0">
                <a:latin typeface="+mj-lt"/>
              </a:rPr>
              <a:t>et </a:t>
            </a:r>
            <a:r>
              <a:rPr lang="en-US" sz="2000" i="0" kern="1200" dirty="0" err="1">
                <a:latin typeface="+mj-lt"/>
              </a:rPr>
              <a:t>renforcement</a:t>
            </a:r>
            <a:r>
              <a:rPr lang="en-US" sz="2000" i="0" kern="1200" dirty="0">
                <a:latin typeface="+mj-lt"/>
              </a:rPr>
              <a:t> des </a:t>
            </a:r>
            <a:r>
              <a:rPr lang="en-US" sz="2000" i="0" kern="1200" dirty="0" err="1" smtClean="0">
                <a:latin typeface="+mj-lt"/>
              </a:rPr>
              <a:t>capacités</a:t>
            </a:r>
            <a:endParaRPr lang="en-US" sz="2000" i="0" kern="1200" dirty="0">
              <a:latin typeface="+mj-lt"/>
            </a:endParaRPr>
          </a:p>
          <a:p>
            <a:pPr>
              <a:spcBef>
                <a:spcPts val="0"/>
              </a:spcBef>
              <a:buFont typeface="Wingdings" pitchFamily="2" charset="2"/>
              <a:buChar char="Ø"/>
            </a:pPr>
            <a:endParaRPr lang="en-US" sz="2000" i="0" kern="1200" dirty="0">
              <a:latin typeface="+mj-lt"/>
            </a:endParaRPr>
          </a:p>
          <a:p>
            <a:pPr>
              <a:spcBef>
                <a:spcPts val="0"/>
              </a:spcBef>
              <a:buFont typeface="Wingdings" pitchFamily="2" charset="2"/>
              <a:buChar char="Ø"/>
            </a:pPr>
            <a:r>
              <a:rPr lang="en-US" sz="2000" i="0" kern="1200" dirty="0" smtClean="0">
                <a:latin typeface="+mj-lt"/>
              </a:rPr>
              <a:t>* </a:t>
            </a:r>
            <a:r>
              <a:rPr lang="en-US" sz="2000" i="0" kern="1200" dirty="0" err="1" smtClean="0">
                <a:latin typeface="+mj-lt"/>
              </a:rPr>
              <a:t>Effets</a:t>
            </a:r>
            <a:r>
              <a:rPr lang="en-US" sz="2000" i="0" kern="1200" dirty="0" smtClean="0">
                <a:latin typeface="+mj-lt"/>
              </a:rPr>
              <a:t> </a:t>
            </a:r>
            <a:r>
              <a:rPr lang="en-US" sz="2000" i="0" kern="1200" dirty="0">
                <a:latin typeface="+mj-lt"/>
              </a:rPr>
              <a:t>des </a:t>
            </a:r>
            <a:r>
              <a:rPr lang="en-US" sz="2000" i="0" kern="1200" dirty="0" err="1">
                <a:latin typeface="+mj-lt"/>
              </a:rPr>
              <a:t>partenariats</a:t>
            </a:r>
            <a:r>
              <a:rPr lang="en-US" sz="2000" i="0" kern="1200" dirty="0">
                <a:latin typeface="+mj-lt"/>
              </a:rPr>
              <a:t> avec </a:t>
            </a:r>
            <a:r>
              <a:rPr lang="en-US" sz="2000" i="0" kern="1200" dirty="0" smtClean="0">
                <a:latin typeface="+mj-lt"/>
              </a:rPr>
              <a:t>INTPA: </a:t>
            </a:r>
            <a:r>
              <a:rPr lang="en-US" sz="2000" i="0" kern="1200" dirty="0" err="1" smtClean="0">
                <a:latin typeface="+mj-lt"/>
              </a:rPr>
              <a:t>meilleure</a:t>
            </a:r>
            <a:r>
              <a:rPr lang="en-US" sz="2000" i="0" kern="1200" dirty="0" smtClean="0">
                <a:latin typeface="+mj-lt"/>
              </a:rPr>
              <a:t> </a:t>
            </a:r>
            <a:r>
              <a:rPr lang="en-US" sz="2000" i="0" kern="1200" dirty="0">
                <a:latin typeface="+mj-lt"/>
              </a:rPr>
              <a:t>coordination et </a:t>
            </a:r>
            <a:r>
              <a:rPr lang="en-US" sz="2000" i="0" kern="1200" dirty="0" smtClean="0">
                <a:latin typeface="+mj-lt"/>
              </a:rPr>
              <a:t>reconnaissance </a:t>
            </a:r>
            <a:r>
              <a:rPr lang="en-US" sz="2000" i="0" kern="1200" dirty="0" err="1" smtClean="0">
                <a:latin typeface="+mj-lt"/>
              </a:rPr>
              <a:t>reciproque</a:t>
            </a:r>
            <a:endParaRPr lang="en-US" sz="2000" i="0" kern="1200" dirty="0">
              <a:latin typeface="+mj-lt"/>
            </a:endParaRPr>
          </a:p>
          <a:p>
            <a:pPr>
              <a:spcBef>
                <a:spcPts val="0"/>
              </a:spcBef>
              <a:buFont typeface="Wingdings" pitchFamily="2" charset="2"/>
              <a:buChar char="Ø"/>
            </a:pPr>
            <a:endParaRPr lang="en-US" sz="2000" i="0" kern="1200" dirty="0">
              <a:latin typeface="+mj-lt"/>
            </a:endParaRPr>
          </a:p>
          <a:p>
            <a:pPr>
              <a:spcBef>
                <a:spcPts val="0"/>
              </a:spcBef>
              <a:buFont typeface="Wingdings" pitchFamily="2" charset="2"/>
              <a:buChar char="Ø"/>
            </a:pPr>
            <a:r>
              <a:rPr lang="en-US" sz="2000" i="0" kern="1200" dirty="0" smtClean="0">
                <a:latin typeface="+mj-lt"/>
              </a:rPr>
              <a:t>* Un </a:t>
            </a:r>
            <a:r>
              <a:rPr lang="en-US" sz="2000" i="0" kern="1200" dirty="0">
                <a:latin typeface="+mj-lt"/>
              </a:rPr>
              <a:t>nouveau context pour les </a:t>
            </a:r>
            <a:r>
              <a:rPr lang="en-US" sz="2000" i="0" kern="1200" dirty="0" err="1" smtClean="0">
                <a:latin typeface="+mj-lt"/>
              </a:rPr>
              <a:t>Autorités</a:t>
            </a:r>
            <a:r>
              <a:rPr lang="en-US" sz="2000" i="0" kern="1200" dirty="0" smtClean="0">
                <a:latin typeface="+mj-lt"/>
              </a:rPr>
              <a:t> Locales </a:t>
            </a:r>
            <a:r>
              <a:rPr lang="en-US" sz="2000" i="0" kern="1200" dirty="0" err="1" smtClean="0">
                <a:latin typeface="+mj-lt"/>
              </a:rPr>
              <a:t>dans</a:t>
            </a:r>
            <a:r>
              <a:rPr lang="en-US" sz="2000" i="0" kern="1200" dirty="0" smtClean="0">
                <a:latin typeface="+mj-lt"/>
              </a:rPr>
              <a:t> NDICI: pas </a:t>
            </a:r>
            <a:r>
              <a:rPr lang="en-US" sz="2000" i="0" kern="1200" dirty="0">
                <a:latin typeface="+mj-lt"/>
              </a:rPr>
              <a:t>de </a:t>
            </a:r>
            <a:r>
              <a:rPr lang="en-US" sz="2000" i="0" kern="1200" dirty="0" err="1">
                <a:latin typeface="+mj-lt"/>
              </a:rPr>
              <a:t>ligne</a:t>
            </a:r>
            <a:r>
              <a:rPr lang="en-US" sz="2000" i="0" kern="1200" dirty="0">
                <a:latin typeface="+mj-lt"/>
              </a:rPr>
              <a:t> </a:t>
            </a:r>
            <a:r>
              <a:rPr lang="en-US" sz="2000" i="0" kern="1200" dirty="0" err="1">
                <a:latin typeface="+mj-lt"/>
              </a:rPr>
              <a:t>budgétaire</a:t>
            </a:r>
            <a:r>
              <a:rPr lang="en-US" sz="2000" i="0" kern="1200" dirty="0">
                <a:latin typeface="+mj-lt"/>
              </a:rPr>
              <a:t> </a:t>
            </a:r>
            <a:r>
              <a:rPr lang="en-US" sz="2000" i="0" kern="1200" dirty="0" err="1">
                <a:latin typeface="+mj-lt"/>
              </a:rPr>
              <a:t>spécifique</a:t>
            </a:r>
            <a:r>
              <a:rPr lang="en-US" sz="2000" i="0" kern="1200" dirty="0">
                <a:latin typeface="+mj-lt"/>
              </a:rPr>
              <a:t> </a:t>
            </a:r>
            <a:r>
              <a:rPr lang="en-US" sz="2000" i="0" kern="1200" dirty="0" err="1">
                <a:latin typeface="+mj-lt"/>
              </a:rPr>
              <a:t>mais</a:t>
            </a:r>
            <a:r>
              <a:rPr lang="en-US" sz="2000" i="0" kern="1200" dirty="0">
                <a:latin typeface="+mj-lt"/>
              </a:rPr>
              <a:t> </a:t>
            </a:r>
            <a:r>
              <a:rPr lang="en-US" sz="2000" i="0" kern="1200" dirty="0" err="1" smtClean="0">
                <a:latin typeface="+mj-lt"/>
              </a:rPr>
              <a:t>géographisation</a:t>
            </a:r>
            <a:r>
              <a:rPr lang="en-US" sz="2000" i="0" kern="1200" dirty="0" smtClean="0">
                <a:latin typeface="+mj-lt"/>
              </a:rPr>
              <a:t> </a:t>
            </a:r>
            <a:endParaRPr lang="en-US" sz="2000" i="0" kern="1200" dirty="0">
              <a:latin typeface="+mj-lt"/>
            </a:endParaRPr>
          </a:p>
          <a:p>
            <a:pPr>
              <a:spcBef>
                <a:spcPts val="0"/>
              </a:spcBef>
              <a:buFont typeface="Wingdings" pitchFamily="2" charset="2"/>
              <a:buChar char="Ø"/>
            </a:pPr>
            <a:endParaRPr lang="en-US" sz="2000" i="0" kern="1200" dirty="0">
              <a:latin typeface="+mj-lt"/>
              <a:sym typeface="Wingdings" panose="05000000000000000000" pitchFamily="2" charset="2"/>
            </a:endParaRPr>
          </a:p>
          <a:p>
            <a:pPr>
              <a:spcBef>
                <a:spcPts val="0"/>
              </a:spcBef>
              <a:buFont typeface="Wingdings" pitchFamily="2" charset="2"/>
              <a:buChar char="Ø"/>
            </a:pPr>
            <a:r>
              <a:rPr lang="en-US" sz="2000" i="0" kern="1200" dirty="0" smtClean="0">
                <a:latin typeface="+mj-lt"/>
                <a:sym typeface="Wingdings" panose="05000000000000000000" pitchFamily="2" charset="2"/>
              </a:rPr>
              <a:t>* Les </a:t>
            </a:r>
            <a:r>
              <a:rPr lang="en-US" sz="2000" i="0" kern="1200" dirty="0" err="1" smtClean="0">
                <a:latin typeface="+mj-lt"/>
                <a:sym typeface="Wingdings" panose="05000000000000000000" pitchFamily="2" charset="2"/>
              </a:rPr>
              <a:t>Délegations</a:t>
            </a:r>
            <a:r>
              <a:rPr lang="en-US" sz="2000" i="0" kern="1200" dirty="0" smtClean="0">
                <a:latin typeface="+mj-lt"/>
                <a:sym typeface="Wingdings" panose="05000000000000000000" pitchFamily="2" charset="2"/>
              </a:rPr>
              <a:t> </a:t>
            </a:r>
            <a:r>
              <a:rPr lang="en-US" sz="2000" i="0" kern="1200" dirty="0" err="1">
                <a:latin typeface="+mj-lt"/>
                <a:sym typeface="Wingdings" panose="05000000000000000000" pitchFamily="2" charset="2"/>
              </a:rPr>
              <a:t>deviennent</a:t>
            </a:r>
            <a:r>
              <a:rPr lang="en-US" sz="2000" i="0" kern="1200" dirty="0">
                <a:latin typeface="+mj-lt"/>
                <a:sym typeface="Wingdings" panose="05000000000000000000" pitchFamily="2" charset="2"/>
              </a:rPr>
              <a:t> les points </a:t>
            </a:r>
            <a:r>
              <a:rPr lang="en-US" sz="2000" i="0" kern="1200" dirty="0" err="1">
                <a:latin typeface="+mj-lt"/>
                <a:sym typeface="Wingdings" panose="05000000000000000000" pitchFamily="2" charset="2"/>
              </a:rPr>
              <a:t>d’entrée</a:t>
            </a:r>
            <a:r>
              <a:rPr lang="en-US" sz="2000" i="0" kern="1200" dirty="0">
                <a:latin typeface="+mj-lt"/>
                <a:sym typeface="Wingdings" panose="05000000000000000000" pitchFamily="2" charset="2"/>
              </a:rPr>
              <a:t> pour les AL</a:t>
            </a:r>
          </a:p>
          <a:p>
            <a:pPr>
              <a:spcBef>
                <a:spcPts val="0"/>
              </a:spcBef>
              <a:buFont typeface="Wingdings" pitchFamily="2" charset="2"/>
              <a:buChar char="Ø"/>
            </a:pPr>
            <a:endParaRPr lang="en-US" sz="2000" i="0" kern="1200" dirty="0">
              <a:latin typeface="+mj-lt"/>
              <a:sym typeface="Wingdings" panose="05000000000000000000" pitchFamily="2" charset="2"/>
            </a:endParaRPr>
          </a:p>
          <a:p>
            <a:pPr>
              <a:spcBef>
                <a:spcPts val="0"/>
              </a:spcBef>
              <a:buFont typeface="Wingdings" pitchFamily="2" charset="2"/>
              <a:buChar char="Ø"/>
            </a:pPr>
            <a:r>
              <a:rPr lang="en-US" sz="2000" i="0" kern="1200" dirty="0" smtClean="0">
                <a:latin typeface="+mj-lt"/>
                <a:sym typeface="Wingdings" panose="05000000000000000000" pitchFamily="2" charset="2"/>
              </a:rPr>
              <a:t>* Dialogue </a:t>
            </a:r>
            <a:r>
              <a:rPr lang="en-US" sz="2000" i="0" kern="1200" dirty="0" err="1">
                <a:latin typeface="+mj-lt"/>
                <a:sym typeface="Wingdings" panose="05000000000000000000" pitchFamily="2" charset="2"/>
              </a:rPr>
              <a:t>politique</a:t>
            </a:r>
            <a:r>
              <a:rPr lang="en-US" sz="2000" i="0" kern="1200" dirty="0">
                <a:latin typeface="+mj-lt"/>
                <a:sym typeface="Wingdings" panose="05000000000000000000" pitchFamily="2" charset="2"/>
              </a:rPr>
              <a:t> avec les </a:t>
            </a:r>
            <a:r>
              <a:rPr lang="en-US" sz="2000" i="0" kern="1200" dirty="0" smtClean="0">
                <a:latin typeface="+mj-lt"/>
                <a:sym typeface="Wingdings" panose="05000000000000000000" pitchFamily="2" charset="2"/>
              </a:rPr>
              <a:t>Delegations </a:t>
            </a:r>
            <a:r>
              <a:rPr lang="en-US" sz="2000" i="0" kern="1200" dirty="0">
                <a:latin typeface="+mj-lt"/>
                <a:sym typeface="Wingdings" panose="05000000000000000000" pitchFamily="2" charset="2"/>
              </a:rPr>
              <a:t>(NALAs, ex: </a:t>
            </a:r>
            <a:r>
              <a:rPr lang="en-US" sz="2000" i="0" kern="1200" dirty="0" err="1">
                <a:latin typeface="+mj-lt"/>
                <a:sym typeface="Wingdings" panose="05000000000000000000" pitchFamily="2" charset="2"/>
              </a:rPr>
              <a:t>feuilles</a:t>
            </a:r>
            <a:r>
              <a:rPr lang="en-US" sz="2000" i="0" kern="1200" dirty="0">
                <a:latin typeface="+mj-lt"/>
                <a:sym typeface="Wingdings" panose="05000000000000000000" pitchFamily="2" charset="2"/>
              </a:rPr>
              <a:t> de route CGLU-A)</a:t>
            </a:r>
          </a:p>
          <a:p>
            <a:pPr marL="0" indent="0">
              <a:buNone/>
            </a:pPr>
            <a:endParaRPr lang="fr-BE" i="0" dirty="0">
              <a:solidFill>
                <a:srgbClr val="024B9C"/>
              </a:solidFill>
              <a:sym typeface="Wingdings" panose="05000000000000000000" pitchFamily="2" charset="2"/>
            </a:endParaRPr>
          </a:p>
        </p:txBody>
      </p:sp>
    </p:spTree>
    <p:extLst>
      <p:ext uri="{BB962C8B-B14F-4D97-AF65-F5344CB8AC3E}">
        <p14:creationId xmlns:p14="http://schemas.microsoft.com/office/powerpoint/2010/main" val="2914904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solidFill>
                  <a:srgbClr val="0070C0"/>
                </a:solidFill>
              </a:rPr>
              <a:t>Cérémonie de signature des ACPs</a:t>
            </a:r>
            <a:r>
              <a:rPr lang="en-IE" dirty="0">
                <a:solidFill>
                  <a:srgbClr val="0070C0"/>
                </a:solidFill>
              </a:rPr>
              <a:t/>
            </a:r>
            <a:br>
              <a:rPr lang="en-IE" dirty="0">
                <a:solidFill>
                  <a:srgbClr val="0070C0"/>
                </a:solidFill>
              </a:rPr>
            </a:br>
            <a:r>
              <a:rPr lang="en-IE" sz="2400" b="0">
                <a:solidFill>
                  <a:srgbClr val="0070C0"/>
                </a:solidFill>
              </a:rPr>
              <a:t>12 Septembre </a:t>
            </a:r>
            <a:r>
              <a:rPr lang="en-IE" sz="2400" b="0" dirty="0">
                <a:solidFill>
                  <a:srgbClr val="0070C0"/>
                </a:solidFill>
              </a:rPr>
              <a:t>2022 </a:t>
            </a:r>
            <a:endParaRPr lang="en-GB" sz="2400" b="0" dirty="0">
              <a:solidFill>
                <a:srgbClr val="0070C0"/>
              </a:solidFill>
            </a:endParaRPr>
          </a:p>
        </p:txBody>
      </p:sp>
      <p:pic>
        <p:nvPicPr>
          <p:cNvPr id="1026" name="Picture 2" descr="C:\Users\bernalc\AppData\Local\Microsoft\Windows\INetCache\Content.Outlook\A5VFMZ6D\52353326945_d318e4f544_c.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2210" y="2276475"/>
            <a:ext cx="7475756" cy="33897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9552" y="5805264"/>
            <a:ext cx="4572000" cy="461665"/>
          </a:xfrm>
          <a:prstGeom prst="rect">
            <a:avLst/>
          </a:prstGeom>
        </p:spPr>
        <p:txBody>
          <a:bodyPr>
            <a:spAutoFit/>
          </a:bodyPr>
          <a:lstStyle/>
          <a:p>
            <a:r>
              <a:rPr lang="es-ES" u="sng" dirty="0" err="1">
                <a:solidFill>
                  <a:srgbClr val="0000FF"/>
                </a:solidFill>
                <a:latin typeface="Calibri" panose="020F0502020204030204" pitchFamily="34" charset="0"/>
                <a:ea typeface="Calibri" panose="020F0502020204030204" pitchFamily="34" charset="0"/>
                <a:hlinkClick r:id="rId4"/>
              </a:rPr>
              <a:t>Signature</a:t>
            </a:r>
            <a:r>
              <a:rPr lang="es-ES" u="sng" dirty="0">
                <a:solidFill>
                  <a:srgbClr val="0000FF"/>
                </a:solidFill>
                <a:latin typeface="Calibri" panose="020F0502020204030204" pitchFamily="34" charset="0"/>
                <a:ea typeface="Calibri" panose="020F0502020204030204" pitchFamily="34" charset="0"/>
                <a:hlinkClick r:id="rId4"/>
              </a:rPr>
              <a:t> of Framework </a:t>
            </a:r>
            <a:r>
              <a:rPr lang="es-ES" u="sng" dirty="0" err="1">
                <a:solidFill>
                  <a:srgbClr val="0000FF"/>
                </a:solidFill>
                <a:latin typeface="Calibri" panose="020F0502020204030204" pitchFamily="34" charset="0"/>
                <a:ea typeface="Calibri" panose="020F0502020204030204" pitchFamily="34" charset="0"/>
                <a:hlinkClick r:id="rId4"/>
              </a:rPr>
              <a:t>Partnerhip</a:t>
            </a:r>
            <a:r>
              <a:rPr lang="es-ES" u="sng" dirty="0">
                <a:solidFill>
                  <a:srgbClr val="0000FF"/>
                </a:solidFill>
                <a:latin typeface="Calibri" panose="020F0502020204030204" pitchFamily="34" charset="0"/>
                <a:ea typeface="Calibri" panose="020F0502020204030204" pitchFamily="34" charset="0"/>
                <a:hlinkClick r:id="rId4"/>
              </a:rPr>
              <a:t> </a:t>
            </a:r>
            <a:r>
              <a:rPr lang="es-ES" u="sng" dirty="0" err="1">
                <a:solidFill>
                  <a:srgbClr val="0000FF"/>
                </a:solidFill>
                <a:latin typeface="Calibri" panose="020F0502020204030204" pitchFamily="34" charset="0"/>
                <a:ea typeface="Calibri" panose="020F0502020204030204" pitchFamily="34" charset="0"/>
                <a:hlinkClick r:id="rId4"/>
              </a:rPr>
              <a:t>agreements</a:t>
            </a:r>
            <a:r>
              <a:rPr lang="es-ES" u="sng" dirty="0">
                <a:solidFill>
                  <a:srgbClr val="0000FF"/>
                </a:solidFill>
                <a:latin typeface="Calibri" panose="020F0502020204030204" pitchFamily="34" charset="0"/>
                <a:ea typeface="Calibri" panose="020F0502020204030204" pitchFamily="34" charset="0"/>
                <a:hlinkClick r:id="rId4"/>
              </a:rPr>
              <a:t> </a:t>
            </a:r>
            <a:r>
              <a:rPr lang="es-ES" u="sng" dirty="0" err="1">
                <a:solidFill>
                  <a:srgbClr val="0000FF"/>
                </a:solidFill>
                <a:latin typeface="Calibri" panose="020F0502020204030204" pitchFamily="34" charset="0"/>
                <a:ea typeface="Calibri" panose="020F0502020204030204" pitchFamily="34" charset="0"/>
                <a:hlinkClick r:id="rId4"/>
              </a:rPr>
              <a:t>with</a:t>
            </a:r>
            <a:r>
              <a:rPr lang="es-ES" u="sng" dirty="0">
                <a:solidFill>
                  <a:srgbClr val="0000FF"/>
                </a:solidFill>
                <a:latin typeface="Calibri" panose="020F0502020204030204" pitchFamily="34" charset="0"/>
                <a:ea typeface="Calibri" panose="020F0502020204030204" pitchFamily="34" charset="0"/>
                <a:hlinkClick r:id="rId4"/>
              </a:rPr>
              <a:t> </a:t>
            </a:r>
            <a:r>
              <a:rPr lang="es-ES" u="sng" dirty="0" err="1">
                <a:solidFill>
                  <a:srgbClr val="0000FF"/>
                </a:solidFill>
                <a:latin typeface="Calibri" panose="020F0502020204030204" pitchFamily="34" charset="0"/>
                <a:ea typeface="Calibri" panose="020F0502020204030204" pitchFamily="34" charset="0"/>
                <a:hlinkClick r:id="rId4"/>
              </a:rPr>
              <a:t>Commissioner</a:t>
            </a:r>
            <a:r>
              <a:rPr lang="es-ES" u="sng" dirty="0">
                <a:solidFill>
                  <a:srgbClr val="0000FF"/>
                </a:solidFill>
                <a:latin typeface="Calibri" panose="020F0502020204030204" pitchFamily="34" charset="0"/>
                <a:ea typeface="Calibri" panose="020F0502020204030204" pitchFamily="34" charset="0"/>
                <a:hlinkClick r:id="rId4"/>
              </a:rPr>
              <a:t> </a:t>
            </a:r>
            <a:r>
              <a:rPr lang="es-ES" u="sng" dirty="0" err="1">
                <a:solidFill>
                  <a:srgbClr val="0000FF"/>
                </a:solidFill>
                <a:latin typeface="Calibri" panose="020F0502020204030204" pitchFamily="34" charset="0"/>
                <a:ea typeface="Calibri" panose="020F0502020204030204" pitchFamily="34" charset="0"/>
                <a:hlinkClick r:id="rId4"/>
              </a:rPr>
              <a:t>Urpilainen</a:t>
            </a:r>
            <a:r>
              <a:rPr lang="es-ES" u="sng" dirty="0">
                <a:solidFill>
                  <a:srgbClr val="0000FF"/>
                </a:solidFill>
                <a:latin typeface="Calibri" panose="020F0502020204030204" pitchFamily="34" charset="0"/>
                <a:ea typeface="Calibri" panose="020F0502020204030204" pitchFamily="34" charset="0"/>
                <a:hlinkClick r:id="rId4"/>
              </a:rPr>
              <a:t> - YouTube</a:t>
            </a:r>
            <a:endParaRPr lang="en-GB" dirty="0"/>
          </a:p>
        </p:txBody>
      </p:sp>
    </p:spTree>
    <p:extLst>
      <p:ext uri="{BB962C8B-B14F-4D97-AF65-F5344CB8AC3E}">
        <p14:creationId xmlns:p14="http://schemas.microsoft.com/office/powerpoint/2010/main" val="658009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78B1C2-8704-4C49-86CD-93199A005617}"/>
              </a:ext>
            </a:extLst>
          </p:cNvPr>
          <p:cNvSpPr/>
          <p:nvPr/>
        </p:nvSpPr>
        <p:spPr>
          <a:xfrm>
            <a:off x="1475656" y="3284984"/>
            <a:ext cx="6318448" cy="3785652"/>
          </a:xfrm>
          <a:prstGeom prst="rect">
            <a:avLst/>
          </a:prstGeom>
        </p:spPr>
        <p:txBody>
          <a:bodyPr wrap="square">
            <a:spAutoFit/>
          </a:bodyPr>
          <a:lstStyle/>
          <a:p>
            <a:pPr algn="ctr"/>
            <a:r>
              <a:rPr lang="en-US" sz="5400" b="1" dirty="0" smtClean="0">
                <a:solidFill>
                  <a:srgbClr val="FFFF00"/>
                </a:solidFill>
              </a:rPr>
              <a:t>MERCI</a:t>
            </a:r>
          </a:p>
          <a:p>
            <a:pPr algn="ctr"/>
            <a:endParaRPr lang="en-US" sz="5400" b="1" dirty="0">
              <a:solidFill>
                <a:srgbClr val="FFFF00"/>
              </a:solidFill>
            </a:endParaRPr>
          </a:p>
          <a:p>
            <a:pPr algn="ctr"/>
            <a:endParaRPr lang="en-US" sz="5400" b="1" dirty="0" smtClean="0">
              <a:solidFill>
                <a:srgbClr val="FFFF00"/>
              </a:solidFill>
            </a:endParaRPr>
          </a:p>
          <a:p>
            <a:pPr algn="ctr"/>
            <a:endParaRPr lang="en-US" sz="5400" b="1" dirty="0">
              <a:solidFill>
                <a:srgbClr val="FFFF00"/>
              </a:solidFill>
            </a:endParaRPr>
          </a:p>
          <a:p>
            <a:pPr algn="ctr"/>
            <a:endParaRPr lang="en-US" sz="2400" b="1" dirty="0">
              <a:solidFill>
                <a:srgbClr val="FFFF00"/>
              </a:solidFill>
            </a:endParaRPr>
          </a:p>
        </p:txBody>
      </p:sp>
      <p:sp>
        <p:nvSpPr>
          <p:cNvPr id="3" name="Rectangle 2"/>
          <p:cNvSpPr/>
          <p:nvPr/>
        </p:nvSpPr>
        <p:spPr>
          <a:xfrm>
            <a:off x="1826568" y="4653136"/>
            <a:ext cx="5616624" cy="1569660"/>
          </a:xfrm>
          <a:prstGeom prst="rect">
            <a:avLst/>
          </a:prstGeom>
        </p:spPr>
        <p:txBody>
          <a:bodyPr wrap="square">
            <a:spAutoFit/>
          </a:bodyPr>
          <a:lstStyle/>
          <a:p>
            <a:pPr algn="ctr"/>
            <a:r>
              <a:rPr lang="en-US" sz="3200" dirty="0">
                <a:solidFill>
                  <a:srgbClr val="FFFF00"/>
                </a:solidFill>
              </a:rPr>
              <a:t>Plus </a:t>
            </a:r>
            <a:r>
              <a:rPr lang="en-US" sz="3200" dirty="0" smtClean="0">
                <a:solidFill>
                  <a:srgbClr val="FFFF00"/>
                </a:solidFill>
              </a:rPr>
              <a:t> </a:t>
            </a:r>
            <a:r>
              <a:rPr lang="en-US" sz="3200" dirty="0" err="1" smtClean="0">
                <a:solidFill>
                  <a:srgbClr val="FFFF00"/>
                </a:solidFill>
              </a:rPr>
              <a:t>d‘information</a:t>
            </a:r>
            <a:r>
              <a:rPr lang="en-US" sz="3200" dirty="0" smtClean="0">
                <a:solidFill>
                  <a:srgbClr val="FFFF00"/>
                </a:solidFill>
              </a:rPr>
              <a:t>?</a:t>
            </a:r>
            <a:endParaRPr lang="en-US" sz="3200" dirty="0">
              <a:solidFill>
                <a:srgbClr val="FFFF00"/>
              </a:solidFill>
            </a:endParaRPr>
          </a:p>
          <a:p>
            <a:pPr algn="ctr"/>
            <a:endParaRPr lang="en-US" sz="3200" b="1" dirty="0">
              <a:solidFill>
                <a:srgbClr val="FFFF00"/>
              </a:solidFill>
            </a:endParaRPr>
          </a:p>
          <a:p>
            <a:pPr algn="ctr"/>
            <a:r>
              <a:rPr lang="en-US" sz="3200" b="1" dirty="0">
                <a:solidFill>
                  <a:srgbClr val="FFFF00"/>
                </a:solidFill>
              </a:rPr>
              <a:t>SVP </a:t>
            </a:r>
            <a:r>
              <a:rPr lang="en-US" sz="3200" b="1" dirty="0" err="1">
                <a:solidFill>
                  <a:srgbClr val="FFFF00"/>
                </a:solidFill>
              </a:rPr>
              <a:t>contactez</a:t>
            </a:r>
            <a:r>
              <a:rPr lang="en-US" sz="3200" b="1" dirty="0">
                <a:solidFill>
                  <a:srgbClr val="FFFF00"/>
                </a:solidFill>
              </a:rPr>
              <a:t>-nous</a:t>
            </a:r>
            <a:endParaRPr lang="fr-BE" sz="3200" dirty="0"/>
          </a:p>
        </p:txBody>
      </p:sp>
    </p:spTree>
    <p:extLst>
      <p:ext uri="{BB962C8B-B14F-4D97-AF65-F5344CB8AC3E}">
        <p14:creationId xmlns:p14="http://schemas.microsoft.com/office/powerpoint/2010/main" val="162362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CD507091-A665-8265-2038-3BBA44A8EF3B}"/>
              </a:ext>
            </a:extLst>
          </p:cNvPr>
          <p:cNvSpPr>
            <a:spLocks noGrp="1" noChangeArrowheads="1"/>
          </p:cNvSpPr>
          <p:nvPr>
            <p:ph type="ctrTitle"/>
          </p:nvPr>
        </p:nvSpPr>
        <p:spPr>
          <a:xfrm>
            <a:off x="467518" y="692696"/>
            <a:ext cx="8208963" cy="2952750"/>
          </a:xfrm>
        </p:spPr>
        <p:txBody>
          <a:bodyPr/>
          <a:lstStyle/>
          <a:p>
            <a:pPr algn="ctr">
              <a:spcAft>
                <a:spcPts val="1000"/>
              </a:spcAft>
            </a:pPr>
            <a:r>
              <a:rPr lang="en-US" altLang="en-US" sz="4000" dirty="0">
                <a:solidFill>
                  <a:srgbClr val="FF9900"/>
                </a:solidFill>
                <a:latin typeface="Arial" panose="020B0604020202020204" pitchFamily="34" charset="0"/>
              </a:rPr>
              <a:t/>
            </a:r>
            <a:br>
              <a:rPr lang="en-US" altLang="en-US" sz="4000" dirty="0">
                <a:solidFill>
                  <a:srgbClr val="FF9900"/>
                </a:solidFill>
                <a:latin typeface="Arial" panose="020B0604020202020204" pitchFamily="34" charset="0"/>
              </a:rPr>
            </a:br>
            <a:r>
              <a:rPr lang="ar-AE" altLang="en-US" sz="4000" dirty="0">
                <a:solidFill>
                  <a:srgbClr val="FF9900"/>
                </a:solidFill>
                <a:latin typeface="Arial" panose="020B0604020202020204" pitchFamily="34" charset="0"/>
                <a:cs typeface="Arial" panose="020B0604020202020204" pitchFamily="34" charset="0"/>
              </a:rPr>
              <a:t> </a:t>
            </a:r>
            <a:r>
              <a:rPr lang="fr-BE" altLang="en-US" sz="4000" dirty="0">
                <a:solidFill>
                  <a:srgbClr val="FFFF00"/>
                </a:solidFill>
                <a:latin typeface="Arial" panose="020B0604020202020204" pitchFamily="34" charset="0"/>
                <a:cs typeface="Arial" panose="020B0604020202020204" pitchFamily="34" charset="0"/>
              </a:rPr>
              <a:t/>
            </a:r>
            <a:br>
              <a:rPr lang="fr-BE" altLang="en-US" sz="4000" dirty="0">
                <a:solidFill>
                  <a:srgbClr val="FFFF00"/>
                </a:solidFill>
                <a:latin typeface="Arial" panose="020B0604020202020204" pitchFamily="34" charset="0"/>
                <a:cs typeface="Arial" panose="020B0604020202020204" pitchFamily="34" charset="0"/>
              </a:rPr>
            </a:br>
            <a:r>
              <a:rPr lang="fr-BE" altLang="en-US" sz="4000" dirty="0">
                <a:solidFill>
                  <a:srgbClr val="FFFF00"/>
                </a:solidFill>
                <a:latin typeface="Arial" panose="020B0604020202020204" pitchFamily="34" charset="0"/>
                <a:cs typeface="Arial" panose="020B0604020202020204" pitchFamily="34" charset="0"/>
              </a:rPr>
              <a:t> </a:t>
            </a:r>
            <a:r>
              <a:rPr lang="en-US" altLang="en-US" sz="4000" b="0" dirty="0">
                <a:solidFill>
                  <a:srgbClr val="FFFF00"/>
                </a:solidFill>
                <a:latin typeface="Arial" panose="020B0604020202020204" pitchFamily="34" charset="0"/>
                <a:cs typeface="Arial" panose="020B0604020202020204" pitchFamily="34" charset="0"/>
              </a:rPr>
              <a:t>La </a:t>
            </a:r>
            <a:r>
              <a:rPr lang="en-US" altLang="en-US" sz="4000" b="0" dirty="0" err="1">
                <a:solidFill>
                  <a:srgbClr val="FFFF00"/>
                </a:solidFill>
                <a:latin typeface="Arial" panose="020B0604020202020204" pitchFamily="34" charset="0"/>
                <a:cs typeface="Arial" panose="020B0604020202020204" pitchFamily="34" charset="0"/>
              </a:rPr>
              <a:t>Facilité</a:t>
            </a:r>
            <a:r>
              <a:rPr lang="en-US" sz="4000" b="0" dirty="0">
                <a:solidFill>
                  <a:srgbClr val="FFFF00"/>
                </a:solidFill>
              </a:rPr>
              <a:t> </a:t>
            </a:r>
            <a:r>
              <a:rPr lang="en-US" sz="4000" b="0" dirty="0" smtClean="0">
                <a:solidFill>
                  <a:srgbClr val="FFFF00"/>
                </a:solidFill>
              </a:rPr>
              <a:t>ATDL, TAIEX </a:t>
            </a:r>
            <a:r>
              <a:rPr lang="en-US" sz="4000" b="0" dirty="0">
                <a:solidFill>
                  <a:srgbClr val="FFFF00"/>
                </a:solidFill>
              </a:rPr>
              <a:t>et les Accords Cadre de </a:t>
            </a:r>
            <a:r>
              <a:rPr lang="en-US" sz="4000" b="0" dirty="0" err="1">
                <a:solidFill>
                  <a:srgbClr val="FFFF00"/>
                </a:solidFill>
              </a:rPr>
              <a:t>Partenariat</a:t>
            </a:r>
            <a:r>
              <a:rPr lang="en-US" sz="4000" b="0" dirty="0">
                <a:solidFill>
                  <a:srgbClr val="FFFF00"/>
                </a:solidFill>
              </a:rPr>
              <a:t> </a:t>
            </a:r>
            <a:r>
              <a:rPr lang="en-US" sz="4000" i="1" dirty="0">
                <a:solidFill>
                  <a:srgbClr val="FFFF00"/>
                </a:solidFill>
              </a:rPr>
              <a:t/>
            </a:r>
            <a:br>
              <a:rPr lang="en-US" sz="4000" i="1" dirty="0">
                <a:solidFill>
                  <a:srgbClr val="FFFF00"/>
                </a:solidFill>
              </a:rPr>
            </a:br>
            <a:r>
              <a:rPr lang="en-US" altLang="en-US" sz="4000" dirty="0"/>
              <a:t/>
            </a:r>
            <a:br>
              <a:rPr lang="en-US" altLang="en-US" sz="4000" dirty="0"/>
            </a:br>
            <a:endParaRPr lang="en-GB" altLang="en-US" sz="4000" dirty="0"/>
          </a:p>
        </p:txBody>
      </p:sp>
      <p:sp>
        <p:nvSpPr>
          <p:cNvPr id="3" name="TextBox 2">
            <a:extLst>
              <a:ext uri="{FF2B5EF4-FFF2-40B4-BE49-F238E27FC236}">
                <a16:creationId xmlns:a16="http://schemas.microsoft.com/office/drawing/2014/main" id="{F23DF8EB-F1F5-C491-F15C-9C616309DEE3}"/>
              </a:ext>
            </a:extLst>
          </p:cNvPr>
          <p:cNvSpPr txBox="1"/>
          <p:nvPr/>
        </p:nvSpPr>
        <p:spPr bwMode="auto">
          <a:xfrm>
            <a:off x="3993964" y="6488668"/>
            <a:ext cx="1156072" cy="369332"/>
          </a:xfrm>
          <a:prstGeom prst="rect">
            <a:avLst/>
          </a:prstGeom>
          <a:solidFill>
            <a:schemeClr val="bg1"/>
          </a:solidFill>
          <a:ln>
            <a:noFill/>
          </a:ln>
        </p:spPr>
        <p:txBody>
          <a:bodyPr wrap="square" rtlCol="0">
            <a:spAutoFit/>
          </a:bodyPr>
          <a:lstStyle/>
          <a:p>
            <a:pPr>
              <a:spcBef>
                <a:spcPct val="20000"/>
              </a:spcBef>
            </a:pPr>
            <a:endParaRPr lang="fr-FR" sz="1800" dirty="0"/>
          </a:p>
        </p:txBody>
      </p:sp>
      <p:pic>
        <p:nvPicPr>
          <p:cNvPr id="8" name="Picture 8" descr="Light bulb icon. light bulb vector icon. idea icon. lamp concept. peintures  murales • tableaux plat, signes, électrique | myloview.fr">
            <a:extLst>
              <a:ext uri="{FF2B5EF4-FFF2-40B4-BE49-F238E27FC236}">
                <a16:creationId xmlns:a16="http://schemas.microsoft.com/office/drawing/2014/main" id="{66223546-26ED-DB08-8354-153C5E702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451" y="3072904"/>
            <a:ext cx="3785096" cy="3785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6898D7-DF02-B446-80C4-4CACEB1F0BFD}"/>
              </a:ext>
            </a:extLst>
          </p:cNvPr>
          <p:cNvSpPr/>
          <p:nvPr/>
        </p:nvSpPr>
        <p:spPr>
          <a:xfrm>
            <a:off x="395536" y="1628800"/>
            <a:ext cx="9073008" cy="1169551"/>
          </a:xfrm>
          <a:prstGeom prst="rect">
            <a:avLst/>
          </a:prstGeom>
        </p:spPr>
        <p:txBody>
          <a:bodyPr wrap="square">
            <a:spAutoFit/>
          </a:bodyPr>
          <a:lstStyle/>
          <a:p>
            <a:r>
              <a:rPr lang="en-US" sz="2800" b="1">
                <a:solidFill>
                  <a:srgbClr val="0C5193"/>
                </a:solidFill>
              </a:rPr>
              <a:t>La Facilité ATDL: </a:t>
            </a:r>
            <a:r>
              <a:rPr lang="en-US" sz="2800" b="1" dirty="0">
                <a:solidFill>
                  <a:srgbClr val="0C5193"/>
                </a:solidFill>
              </a:rPr>
              <a:t>(2020-2023)</a:t>
            </a:r>
          </a:p>
          <a:p>
            <a:endParaRPr lang="en-US" sz="1400" dirty="0">
              <a:solidFill>
                <a:srgbClr val="0C5193"/>
              </a:solidFill>
              <a:latin typeface="+mn-lt"/>
            </a:endParaRPr>
          </a:p>
          <a:p>
            <a:endParaRPr lang="en-US" sz="1400" dirty="0">
              <a:solidFill>
                <a:srgbClr val="0C5193"/>
              </a:solidFill>
              <a:latin typeface="+mn-lt"/>
            </a:endParaRPr>
          </a:p>
          <a:p>
            <a:endParaRPr lang="en-US" sz="1400" dirty="0">
              <a:latin typeface="+mn-lt"/>
            </a:endParaRPr>
          </a:p>
        </p:txBody>
      </p:sp>
      <p:sp>
        <p:nvSpPr>
          <p:cNvPr id="4" name="TextBox 3">
            <a:extLst>
              <a:ext uri="{FF2B5EF4-FFF2-40B4-BE49-F238E27FC236}">
                <a16:creationId xmlns:a16="http://schemas.microsoft.com/office/drawing/2014/main" id="{28EF81AC-7D80-7745-948E-D61A5545F575}"/>
              </a:ext>
            </a:extLst>
          </p:cNvPr>
          <p:cNvSpPr txBox="1"/>
          <p:nvPr/>
        </p:nvSpPr>
        <p:spPr>
          <a:xfrm>
            <a:off x="395536" y="2300292"/>
            <a:ext cx="8640960" cy="1204176"/>
          </a:xfrm>
          <a:prstGeom prst="rect">
            <a:avLst/>
          </a:prstGeom>
          <a:noFill/>
        </p:spPr>
        <p:txBody>
          <a:bodyPr wrap="square">
            <a:spAutoFit/>
          </a:bodyPr>
          <a:lstStyle/>
          <a:p>
            <a:pPr marL="0" marR="0" algn="just">
              <a:lnSpc>
                <a:spcPct val="115000"/>
              </a:lnSpc>
              <a:spcBef>
                <a:spcPts val="0"/>
              </a:spcBef>
              <a:spcAft>
                <a:spcPts val="600"/>
              </a:spcAft>
              <a:tabLst>
                <a:tab pos="5581015" algn="r"/>
              </a:tabLst>
            </a:pPr>
            <a:r>
              <a:rPr lang="en-AU" sz="2400" b="1">
                <a:solidFill>
                  <a:srgbClr val="00B050"/>
                </a:solidFill>
                <a:latin typeface="Calibri" panose="020F0502020204030204" pitchFamily="34" charset="0"/>
                <a:ea typeface="Calibri" panose="020F0502020204030204" pitchFamily="34" charset="0"/>
                <a:cs typeface="Calibri" panose="020F0502020204030204" pitchFamily="34" charset="0"/>
              </a:rPr>
              <a:t>Quatre types d’appui </a:t>
            </a:r>
            <a:r>
              <a:rPr lang="en-AU" sz="2000">
                <a:latin typeface="Calibri" panose="020F0502020204030204" pitchFamily="34" charset="0"/>
                <a:ea typeface="Calibri" panose="020F0502020204030204" pitchFamily="34" charset="0"/>
                <a:cs typeface="Calibri" panose="020F0502020204030204" pitchFamily="34" charset="0"/>
              </a:rPr>
              <a:t>pour accompagner les actions de l’UE dans les domaines relatifs à la décentralisation, à la gouvernance locale and au développement territorial</a:t>
            </a:r>
            <a:r>
              <a:rPr lang="en-AU" sz="2000">
                <a:effectLst/>
                <a:latin typeface="Calibri" panose="020F0502020204030204" pitchFamily="34" charset="0"/>
                <a:ea typeface="Calibri" panose="020F0502020204030204" pitchFamily="34" charset="0"/>
                <a:cs typeface="Calibri" panose="020F0502020204030204" pitchFamily="34" charset="0"/>
              </a:rPr>
              <a:t>: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ZoneTexte 7">
            <a:extLst>
              <a:ext uri="{FF2B5EF4-FFF2-40B4-BE49-F238E27FC236}">
                <a16:creationId xmlns:a16="http://schemas.microsoft.com/office/drawing/2014/main" id="{DAE7B08E-76D7-4B2D-B93D-5F659D188D9B}"/>
              </a:ext>
            </a:extLst>
          </p:cNvPr>
          <p:cNvSpPr txBox="1"/>
          <p:nvPr/>
        </p:nvSpPr>
        <p:spPr bwMode="auto">
          <a:xfrm>
            <a:off x="365629" y="3789040"/>
            <a:ext cx="8353425" cy="2677656"/>
          </a:xfrm>
          <a:prstGeom prst="rect">
            <a:avLst/>
          </a:prstGeom>
          <a:noFill/>
          <a:ln>
            <a:noFill/>
          </a:ln>
        </p:spPr>
        <p:txBody>
          <a:bodyPr>
            <a:spAutoFit/>
          </a:bodyPr>
          <a:lstStyle/>
          <a:p>
            <a:pPr marL="641350" lvl="1" indent="-457200">
              <a:spcBef>
                <a:spcPts val="400"/>
              </a:spcBef>
              <a:spcAft>
                <a:spcPts val="0"/>
              </a:spcAft>
              <a:buSzPct val="100000"/>
              <a:buAutoNum type="arabicPeriod"/>
              <a:defRPr/>
            </a:pPr>
            <a:r>
              <a:rPr lang="en-GB" sz="2200" b="1">
                <a:solidFill>
                  <a:srgbClr val="00B050"/>
                </a:solidFill>
                <a:latin typeface="+mj-lt"/>
                <a:ea typeface="Calibri" panose="020F0502020204030204" pitchFamily="34" charset="0"/>
              </a:rPr>
              <a:t>Diagnostic / analyses approfondies du contexte</a:t>
            </a:r>
          </a:p>
          <a:p>
            <a:pPr marL="184150" lvl="1">
              <a:spcBef>
                <a:spcPts val="400"/>
              </a:spcBef>
              <a:spcAft>
                <a:spcPts val="0"/>
              </a:spcAft>
              <a:buSzPct val="100000"/>
              <a:defRPr/>
            </a:pPr>
            <a:r>
              <a:rPr lang="en-GB" sz="1700" i="1">
                <a:solidFill>
                  <a:srgbClr val="00B050"/>
                </a:solidFill>
                <a:latin typeface="+mj-lt"/>
                <a:ea typeface="Calibri" panose="020F0502020204030204" pitchFamily="34" charset="0"/>
              </a:rPr>
              <a:t>P</a:t>
            </a:r>
            <a:r>
              <a:rPr lang="en-GB" sz="1700" i="1">
                <a:solidFill>
                  <a:srgbClr val="00B050"/>
                </a:solidFill>
                <a:ea typeface="Verdana"/>
                <a:cs typeface="Verdana"/>
                <a:sym typeface="Verdana"/>
              </a:rPr>
              <a:t>articulièrement recommandé préalablement à la phase d’identification et de formulation</a:t>
            </a:r>
            <a:r>
              <a:rPr lang="en-GB" sz="1800" i="1">
                <a:solidFill>
                  <a:srgbClr val="00B050"/>
                </a:solidFill>
                <a:ea typeface="Verdana"/>
                <a:cs typeface="Verdana"/>
                <a:sym typeface="Verdana"/>
              </a:rPr>
              <a:t>:</a:t>
            </a:r>
          </a:p>
          <a:p>
            <a:endParaRPr lang="en-US" sz="1800"/>
          </a:p>
          <a:p>
            <a:pPr marL="342900" indent="-342900">
              <a:buFont typeface="Wingdings" pitchFamily="2" charset="2"/>
              <a:buChar char="Ø"/>
            </a:pPr>
            <a:r>
              <a:rPr lang="en-US" sz="1800"/>
              <a:t>Cadre Intégré de Diagnostic de la Décentralisation </a:t>
            </a:r>
            <a:r>
              <a:rPr lang="en-US" sz="1800" b="1"/>
              <a:t>(CIDD</a:t>
            </a:r>
            <a:r>
              <a:rPr lang="en-US" sz="1800"/>
              <a:t>) </a:t>
            </a:r>
            <a:endParaRPr lang="en-US" sz="1800" dirty="0"/>
          </a:p>
          <a:p>
            <a:endParaRPr lang="en-US" sz="1800" dirty="0"/>
          </a:p>
          <a:p>
            <a:pPr marL="342900" indent="-342900">
              <a:buFont typeface="Wingdings" pitchFamily="2" charset="2"/>
              <a:buChar char="Ø"/>
            </a:pPr>
            <a:r>
              <a:rPr lang="en-US" sz="1800"/>
              <a:t>Diagnostic Intégré du Développement Territorial </a:t>
            </a:r>
            <a:r>
              <a:rPr lang="en-US" sz="1800" b="1"/>
              <a:t>(DIDT): </a:t>
            </a:r>
            <a:r>
              <a:rPr lang="en-US" sz="1800"/>
              <a:t>IDDF + évaluation des politiques nationales territoriales (urbaine et rurale)</a:t>
            </a:r>
            <a:endParaRPr lang="en-US" sz="1800" dirty="0"/>
          </a:p>
          <a:p>
            <a:endParaRPr lang="en-GB" sz="1800" dirty="0">
              <a:ea typeface="Verdana"/>
              <a:cs typeface="Verdana"/>
              <a:sym typeface="Verdana"/>
            </a:endParaRPr>
          </a:p>
        </p:txBody>
      </p:sp>
    </p:spTree>
    <p:extLst>
      <p:ext uri="{BB962C8B-B14F-4D97-AF65-F5344CB8AC3E}">
        <p14:creationId xmlns:p14="http://schemas.microsoft.com/office/powerpoint/2010/main" val="3123530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5AEB-F9BC-9409-B70E-7BD93B7798A8}"/>
              </a:ext>
            </a:extLst>
          </p:cNvPr>
          <p:cNvSpPr>
            <a:spLocks noGrp="1"/>
          </p:cNvSpPr>
          <p:nvPr>
            <p:ph type="title"/>
          </p:nvPr>
        </p:nvSpPr>
        <p:spPr>
          <a:xfrm>
            <a:off x="395288" y="1628279"/>
            <a:ext cx="8229600" cy="936625"/>
          </a:xfrm>
        </p:spPr>
        <p:txBody>
          <a:bodyPr/>
          <a:lstStyle/>
          <a:p>
            <a:r>
              <a:rPr lang="fr-FR" sz="2200" kern="1200" dirty="0">
                <a:solidFill>
                  <a:srgbClr val="00B050"/>
                </a:solidFill>
                <a:latin typeface="Verdana" pitchFamily="34" charset="0"/>
                <a:ea typeface="+mn-ea"/>
                <a:cs typeface="+mn-cs"/>
              </a:rPr>
              <a:t>2</a:t>
            </a:r>
            <a:r>
              <a:rPr lang="fr-FR" sz="2200" kern="1200">
                <a:solidFill>
                  <a:srgbClr val="00B050"/>
                </a:solidFill>
                <a:latin typeface="Verdana" pitchFamily="34" charset="0"/>
                <a:ea typeface="+mn-ea"/>
                <a:cs typeface="+mn-cs"/>
              </a:rPr>
              <a:t>. Appui au Dialogue Politique: </a:t>
            </a:r>
            <a:r>
              <a:rPr lang="fr-FR" sz="1800" b="0" i="1" kern="1200">
                <a:solidFill>
                  <a:srgbClr val="00B050"/>
                </a:solidFill>
                <a:latin typeface="Verdana" pitchFamily="34" charset="0"/>
                <a:ea typeface="+mn-ea"/>
                <a:cs typeface="+mn-cs"/>
              </a:rPr>
              <a:t>pour lever les barrières politiques et institutionnelles qui affectent La gouvernance locale</a:t>
            </a:r>
            <a:endParaRPr lang="fr-FR" sz="1800" b="0" i="1" kern="1200" dirty="0">
              <a:solidFill>
                <a:srgbClr val="00B050"/>
              </a:solidFill>
              <a:latin typeface="Verdana" pitchFamily="34" charset="0"/>
              <a:ea typeface="+mn-ea"/>
              <a:cs typeface="+mn-cs"/>
            </a:endParaRPr>
          </a:p>
        </p:txBody>
      </p:sp>
      <p:sp>
        <p:nvSpPr>
          <p:cNvPr id="3" name="Content Placeholder 2">
            <a:extLst>
              <a:ext uri="{FF2B5EF4-FFF2-40B4-BE49-F238E27FC236}">
                <a16:creationId xmlns:a16="http://schemas.microsoft.com/office/drawing/2014/main" id="{6FB44C3F-F00C-5F2E-FE91-34205B15774A}"/>
              </a:ext>
            </a:extLst>
          </p:cNvPr>
          <p:cNvSpPr>
            <a:spLocks noGrp="1"/>
          </p:cNvSpPr>
          <p:nvPr>
            <p:ph idx="1"/>
          </p:nvPr>
        </p:nvSpPr>
        <p:spPr>
          <a:xfrm>
            <a:off x="395288" y="2852936"/>
            <a:ext cx="8229600" cy="3529013"/>
          </a:xfrm>
        </p:spPr>
        <p:txBody>
          <a:bodyPr/>
          <a:lstStyle/>
          <a:p>
            <a:pPr marL="527050" lvl="1" indent="-342900">
              <a:spcBef>
                <a:spcPts val="400"/>
              </a:spcBef>
              <a:spcAft>
                <a:spcPts val="0"/>
              </a:spcAft>
              <a:buSzPct val="100000"/>
              <a:buFont typeface="Wingdings" pitchFamily="2" charset="2"/>
              <a:buChar char="Ø"/>
              <a:defRPr/>
            </a:pPr>
            <a:r>
              <a:rPr lang="en-GB" b="0"/>
              <a:t>Dialogue entre la DUE (éventuellement les Etats members) et le </a:t>
            </a:r>
            <a:r>
              <a:rPr lang="en-GB"/>
              <a:t>Gouvernement central</a:t>
            </a:r>
            <a:endParaRPr lang="en-GB" sz="800" dirty="0"/>
          </a:p>
          <a:p>
            <a:pPr marL="527050" lvl="1" indent="-342900">
              <a:spcBef>
                <a:spcPts val="400"/>
              </a:spcBef>
              <a:spcAft>
                <a:spcPts val="0"/>
              </a:spcAft>
              <a:buSzPct val="100000"/>
              <a:buFont typeface="Wingdings" pitchFamily="2" charset="2"/>
              <a:buChar char="Ø"/>
              <a:defRPr/>
            </a:pPr>
            <a:r>
              <a:rPr lang="en-GB" b="0"/>
              <a:t>Dialogue vertical / </a:t>
            </a:r>
            <a:r>
              <a:rPr lang="en-GB"/>
              <a:t>multi-échelons </a:t>
            </a:r>
            <a:r>
              <a:rPr lang="en-GB" b="0"/>
              <a:t>(</a:t>
            </a:r>
            <a:r>
              <a:rPr lang="en-GB" b="0" dirty="0"/>
              <a:t>National </a:t>
            </a:r>
            <a:r>
              <a:rPr lang="en-GB" b="0"/>
              <a:t>– infranational)</a:t>
            </a:r>
          </a:p>
          <a:p>
            <a:pPr marL="527050" lvl="1" indent="-342900">
              <a:spcBef>
                <a:spcPts val="400"/>
              </a:spcBef>
              <a:spcAft>
                <a:spcPts val="0"/>
              </a:spcAft>
              <a:buSzPct val="100000"/>
              <a:buFont typeface="Wingdings" pitchFamily="2" charset="2"/>
              <a:buChar char="Ø"/>
              <a:defRPr/>
            </a:pPr>
            <a:r>
              <a:rPr lang="en-GB" b="0"/>
              <a:t>Dialogue horizontal / </a:t>
            </a:r>
            <a:r>
              <a:rPr lang="en-GB"/>
              <a:t>multi-acteurs</a:t>
            </a:r>
            <a:r>
              <a:rPr lang="en-GB" b="0"/>
              <a:t> (AL, OSC, secteur privé)</a:t>
            </a:r>
            <a:endParaRPr lang="en-GB" sz="1050" b="0" dirty="0">
              <a:ea typeface="Verdana"/>
              <a:cs typeface="Verdana"/>
              <a:sym typeface="Verdana"/>
            </a:endParaRPr>
          </a:p>
          <a:p>
            <a:pPr marL="527050" lvl="1" indent="-342900">
              <a:spcBef>
                <a:spcPts val="400"/>
              </a:spcBef>
              <a:spcAft>
                <a:spcPts val="0"/>
              </a:spcAft>
              <a:buSzPct val="100000"/>
              <a:buFont typeface="Wingdings" pitchFamily="2" charset="2"/>
              <a:buChar char="Ø"/>
              <a:defRPr/>
            </a:pPr>
            <a:r>
              <a:rPr lang="en-GB"/>
              <a:t>Dialogue structuré </a:t>
            </a:r>
            <a:r>
              <a:rPr lang="en-GB" b="0"/>
              <a:t>entre les DUE et les Associations d’AL (</a:t>
            </a:r>
            <a:r>
              <a:rPr lang="en-GB" b="0" i="1"/>
              <a:t>“</a:t>
            </a:r>
            <a:r>
              <a:rPr lang="fr-FR" b="0" i="1"/>
              <a:t>Feuilles de route UE pour l’engagement avec les AL</a:t>
            </a:r>
            <a:r>
              <a:rPr lang="en-GB" b="0" i="1"/>
              <a:t>”</a:t>
            </a:r>
            <a:r>
              <a:rPr lang="en-GB" b="0"/>
              <a:t>)</a:t>
            </a:r>
            <a:endParaRPr lang="en-GB" b="0" dirty="0"/>
          </a:p>
          <a:p>
            <a:pPr marL="184150" lvl="1" indent="0">
              <a:spcBef>
                <a:spcPts val="400"/>
              </a:spcBef>
              <a:spcAft>
                <a:spcPts val="0"/>
              </a:spcAft>
              <a:buSzPct val="100000"/>
              <a:buNone/>
              <a:defRPr/>
            </a:pPr>
            <a:endParaRPr lang="en-GB" b="0" dirty="0">
              <a:ea typeface="Verdana"/>
              <a:cs typeface="Verdana"/>
              <a:sym typeface="Verdana"/>
            </a:endParaRPr>
          </a:p>
          <a:p>
            <a:endParaRPr lang="fr-FR" dirty="0"/>
          </a:p>
        </p:txBody>
      </p:sp>
    </p:spTree>
    <p:extLst>
      <p:ext uri="{BB962C8B-B14F-4D97-AF65-F5344CB8AC3E}">
        <p14:creationId xmlns:p14="http://schemas.microsoft.com/office/powerpoint/2010/main" val="231235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399">
            <a:extLst>
              <a:ext uri="{FF2B5EF4-FFF2-40B4-BE49-F238E27FC236}">
                <a16:creationId xmlns:a16="http://schemas.microsoft.com/office/drawing/2014/main" id="{2F8CDEE9-2489-3C62-3D48-437B026311AE}"/>
              </a:ext>
            </a:extLst>
          </p:cNvPr>
          <p:cNvSpPr>
            <a:spLocks noGrp="1" noChangeArrowheads="1"/>
          </p:cNvSpPr>
          <p:nvPr>
            <p:ph type="title"/>
          </p:nvPr>
        </p:nvSpPr>
        <p:spPr>
          <a:xfrm>
            <a:off x="179388" y="115888"/>
            <a:ext cx="8785225" cy="649287"/>
          </a:xfrm>
        </p:spPr>
        <p:txBody>
          <a:bodyPr lIns="91425" tIns="45700" rIns="91425" bIns="45700"/>
          <a:lstStyle/>
          <a:p>
            <a:pPr algn="ctr">
              <a:buSzPct val="25000"/>
            </a:pPr>
            <a:r>
              <a:rPr lang="en-GB" altLang="en-US" sz="2400" b="0">
                <a:solidFill>
                  <a:srgbClr val="FFFFFF"/>
                </a:solidFill>
                <a:sym typeface="Verdana" panose="020B0604030504040204" pitchFamily="34" charset="0"/>
              </a:rPr>
              <a:t/>
            </a:r>
            <a:br>
              <a:rPr lang="en-GB" altLang="en-US" sz="2400" b="0">
                <a:solidFill>
                  <a:srgbClr val="FFFFFF"/>
                </a:solidFill>
                <a:sym typeface="Verdana" panose="020B0604030504040204" pitchFamily="34" charset="0"/>
              </a:rPr>
            </a:br>
            <a:r>
              <a:rPr lang="en-GB" altLang="en-US" sz="2400" b="0">
                <a:solidFill>
                  <a:srgbClr val="FFFFFF"/>
                </a:solidFill>
                <a:sym typeface="Verdana" panose="020B0604030504040204" pitchFamily="34" charset="0"/>
              </a:rPr>
              <a:t/>
            </a:r>
            <a:br>
              <a:rPr lang="en-GB" altLang="en-US" sz="2400" b="0">
                <a:solidFill>
                  <a:srgbClr val="FFFFFF"/>
                </a:solidFill>
                <a:sym typeface="Verdana" panose="020B0604030504040204" pitchFamily="34" charset="0"/>
              </a:rPr>
            </a:br>
            <a:endParaRPr lang="en-GB" altLang="en-US" sz="2400" b="0">
              <a:solidFill>
                <a:srgbClr val="FFFFFF"/>
              </a:solidFill>
              <a:sym typeface="Verdana" panose="020B0604030504040204" pitchFamily="34" charset="0"/>
            </a:endParaRPr>
          </a:p>
        </p:txBody>
      </p:sp>
      <p:sp>
        <p:nvSpPr>
          <p:cNvPr id="15364" name="Shape 401">
            <a:extLst>
              <a:ext uri="{FF2B5EF4-FFF2-40B4-BE49-F238E27FC236}">
                <a16:creationId xmlns:a16="http://schemas.microsoft.com/office/drawing/2014/main" id="{AFEF4FEC-CCD9-DAC5-5EE6-DA2FF9D3BCE6}"/>
              </a:ext>
            </a:extLst>
          </p:cNvPr>
          <p:cNvSpPr>
            <a:spLocks noChangeArrowheads="1"/>
          </p:cNvSpPr>
          <p:nvPr/>
        </p:nvSpPr>
        <p:spPr bwMode="auto">
          <a:xfrm>
            <a:off x="4787900" y="6165850"/>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Pct val="25000"/>
              <a:buFontTx/>
              <a:buNone/>
            </a:pPr>
            <a:r>
              <a:rPr lang="en-GB" altLang="en-US" sz="1200" i="0">
                <a:sym typeface="Verdana" panose="020B0604030504040204" pitchFamily="34" charset="0"/>
              </a:rPr>
              <a:t>.</a:t>
            </a:r>
          </a:p>
        </p:txBody>
      </p:sp>
      <p:sp>
        <p:nvSpPr>
          <p:cNvPr id="403" name="Shape 403">
            <a:extLst>
              <a:ext uri="{FF2B5EF4-FFF2-40B4-BE49-F238E27FC236}">
                <a16:creationId xmlns:a16="http://schemas.microsoft.com/office/drawing/2014/main" id="{EF2FAB56-5767-42B6-2C63-2C110AF71F1D}"/>
              </a:ext>
            </a:extLst>
          </p:cNvPr>
          <p:cNvSpPr>
            <a:spLocks noChangeArrowheads="1"/>
          </p:cNvSpPr>
          <p:nvPr/>
        </p:nvSpPr>
        <p:spPr bwMode="auto">
          <a:xfrm>
            <a:off x="323850" y="2486025"/>
            <a:ext cx="84963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Pct val="25000"/>
              <a:buFontTx/>
              <a:buNone/>
            </a:pPr>
            <a:endParaRPr lang="fr-BE" altLang="en-US" sz="2700" i="0">
              <a:sym typeface="Verdana" panose="020B0604030504040204" pitchFamily="34" charset="0"/>
            </a:endParaRPr>
          </a:p>
        </p:txBody>
      </p:sp>
      <p:sp>
        <p:nvSpPr>
          <p:cNvPr id="8" name="ZoneTexte 7">
            <a:extLst>
              <a:ext uri="{FF2B5EF4-FFF2-40B4-BE49-F238E27FC236}">
                <a16:creationId xmlns:a16="http://schemas.microsoft.com/office/drawing/2014/main" id="{4AD1F72E-DB51-3174-A4FE-F531C45A087B}"/>
              </a:ext>
            </a:extLst>
          </p:cNvPr>
          <p:cNvSpPr txBox="1"/>
          <p:nvPr/>
        </p:nvSpPr>
        <p:spPr bwMode="auto">
          <a:xfrm>
            <a:off x="466725" y="1559612"/>
            <a:ext cx="8353425" cy="5221942"/>
          </a:xfrm>
          <a:prstGeom prst="rect">
            <a:avLst/>
          </a:prstGeom>
          <a:noFill/>
          <a:ln>
            <a:noFill/>
          </a:ln>
        </p:spPr>
        <p:txBody>
          <a:bodyPr>
            <a:spAutoFit/>
          </a:bodyPr>
          <a:lstStyle/>
          <a:p>
            <a:pPr marL="184150" lvl="1">
              <a:spcBef>
                <a:spcPts val="400"/>
              </a:spcBef>
              <a:spcAft>
                <a:spcPts val="0"/>
              </a:spcAft>
              <a:buSzPct val="100000"/>
              <a:defRPr/>
            </a:pPr>
            <a:r>
              <a:rPr lang="en-GB" sz="2200" b="1" dirty="0">
                <a:solidFill>
                  <a:srgbClr val="00B050"/>
                </a:solidFill>
              </a:rPr>
              <a:t>3</a:t>
            </a:r>
            <a:r>
              <a:rPr lang="en-GB" sz="2200" b="1">
                <a:solidFill>
                  <a:srgbClr val="00B050"/>
                </a:solidFill>
              </a:rPr>
              <a:t>. Appui à la mise en oeuvre de la programmation:</a:t>
            </a:r>
            <a:r>
              <a:rPr lang="en-GB" sz="1700" i="1">
                <a:solidFill>
                  <a:srgbClr val="00B050"/>
                </a:solidFill>
              </a:rPr>
              <a:t> </a:t>
            </a:r>
            <a:r>
              <a:rPr lang="en-GB" sz="1800" i="1">
                <a:solidFill>
                  <a:srgbClr val="00B050"/>
                </a:solidFill>
              </a:rPr>
              <a:t>l’ATDL peut intervenir à tout stade du cycle de projets</a:t>
            </a:r>
            <a:r>
              <a:rPr lang="en-GB" sz="1800" b="1">
                <a:solidFill>
                  <a:srgbClr val="00B050"/>
                </a:solidFill>
              </a:rPr>
              <a:t> </a:t>
            </a:r>
            <a:endParaRPr lang="en-GB" sz="1800" b="1" dirty="0">
              <a:solidFill>
                <a:srgbClr val="00B050"/>
              </a:solidFill>
            </a:endParaRPr>
          </a:p>
          <a:p>
            <a:pPr marL="184150" lvl="1">
              <a:spcBef>
                <a:spcPts val="400"/>
              </a:spcBef>
              <a:spcAft>
                <a:spcPts val="0"/>
              </a:spcAft>
              <a:buSzPct val="100000"/>
              <a:defRPr/>
            </a:pPr>
            <a:endParaRPr lang="en-GB" sz="800" dirty="0"/>
          </a:p>
          <a:p>
            <a:pPr marL="927100" lvl="2" indent="-285750">
              <a:spcBef>
                <a:spcPts val="400"/>
              </a:spcBef>
              <a:spcAft>
                <a:spcPts val="0"/>
              </a:spcAft>
              <a:buSzPct val="100000"/>
              <a:buFont typeface="Wingdings" panose="05000000000000000000" pitchFamily="2" charset="2"/>
              <a:buChar char="Ø"/>
              <a:defRPr/>
            </a:pPr>
            <a:r>
              <a:rPr lang="en-GB" sz="2000" b="1" dirty="0">
                <a:latin typeface="+mj-lt"/>
                <a:ea typeface="Calibri" panose="020F0502020204030204" pitchFamily="34" charset="0"/>
              </a:rPr>
              <a:t>Identification/</a:t>
            </a:r>
            <a:r>
              <a:rPr lang="en-GB" sz="2000" b="1">
                <a:latin typeface="+mj-lt"/>
                <a:ea typeface="Calibri" panose="020F0502020204030204" pitchFamily="34" charset="0"/>
              </a:rPr>
              <a:t>formulation</a:t>
            </a:r>
            <a:r>
              <a:rPr lang="en-GB" sz="2000">
                <a:latin typeface="+mj-lt"/>
                <a:ea typeface="Calibri" panose="020F0502020204030204" pitchFamily="34" charset="0"/>
              </a:rPr>
              <a:t> des actions ayant trait à la décentralisation, la gouvernance locale et au développement local à inclure dans le Plan d’Action Annuel (AAP</a:t>
            </a:r>
            <a:r>
              <a:rPr lang="en-GB" sz="2000" dirty="0">
                <a:latin typeface="+mj-lt"/>
                <a:ea typeface="Calibri" panose="020F0502020204030204" pitchFamily="34" charset="0"/>
              </a:rPr>
              <a:t>)</a:t>
            </a:r>
          </a:p>
          <a:p>
            <a:pPr marL="641350" lvl="2">
              <a:spcBef>
                <a:spcPts val="400"/>
              </a:spcBef>
              <a:spcAft>
                <a:spcPts val="0"/>
              </a:spcAft>
              <a:buSzPct val="100000"/>
              <a:defRPr/>
            </a:pPr>
            <a:endParaRPr lang="en-GB" sz="2000" dirty="0"/>
          </a:p>
          <a:p>
            <a:pPr marL="927100" lvl="2" indent="-285750">
              <a:spcBef>
                <a:spcPts val="400"/>
              </a:spcBef>
              <a:spcAft>
                <a:spcPts val="0"/>
              </a:spcAft>
              <a:buSzPct val="100000"/>
              <a:buFont typeface="Wingdings" panose="05000000000000000000" pitchFamily="2" charset="2"/>
              <a:buChar char="Ø"/>
              <a:defRPr/>
            </a:pPr>
            <a:r>
              <a:rPr lang="en-GB" sz="2000"/>
              <a:t>Assistance technique pour </a:t>
            </a:r>
            <a:r>
              <a:rPr lang="fr-FR" sz="2000"/>
              <a:t>intégrer l'approche territoriale lors de la </a:t>
            </a:r>
            <a:r>
              <a:rPr lang="fr-FR" sz="2000" b="1"/>
              <a:t>mise en œuvre du programme </a:t>
            </a:r>
            <a:r>
              <a:rPr lang="fr-FR" sz="2000"/>
              <a:t>(tout au long du cycle du projet)</a:t>
            </a:r>
            <a:endParaRPr lang="en-GB" sz="2000" dirty="0"/>
          </a:p>
          <a:p>
            <a:pPr marL="641350" lvl="2">
              <a:spcBef>
                <a:spcPts val="400"/>
              </a:spcBef>
              <a:spcAft>
                <a:spcPts val="0"/>
              </a:spcAft>
              <a:buSzPct val="100000"/>
              <a:defRPr/>
            </a:pPr>
            <a:endParaRPr lang="en-GB" sz="2000" dirty="0">
              <a:ea typeface="Verdana"/>
              <a:cs typeface="Verdana"/>
              <a:sym typeface="Verdana"/>
            </a:endParaRPr>
          </a:p>
          <a:p>
            <a:pPr marL="927100" lvl="2" indent="-285750">
              <a:spcBef>
                <a:spcPts val="400"/>
              </a:spcBef>
              <a:spcAft>
                <a:spcPts val="0"/>
              </a:spcAft>
              <a:buSzPct val="100000"/>
              <a:buFont typeface="Wingdings" panose="05000000000000000000" pitchFamily="2" charset="2"/>
              <a:buChar char="Ø"/>
              <a:defRPr/>
            </a:pPr>
            <a:r>
              <a:rPr lang="en-GB" sz="2000">
                <a:ea typeface="Verdana"/>
                <a:cs typeface="Verdana"/>
                <a:sym typeface="Verdana"/>
              </a:rPr>
              <a:t>Appui spécifique pour intégrer l’ATDL et les AL dans les </a:t>
            </a:r>
            <a:r>
              <a:rPr lang="en-GB" sz="2000" b="1">
                <a:ea typeface="Verdana"/>
                <a:cs typeface="Verdana"/>
                <a:sym typeface="Verdana"/>
              </a:rPr>
              <a:t>Appels à Projets des OSC</a:t>
            </a:r>
            <a:r>
              <a:rPr lang="en-GB" sz="2000">
                <a:ea typeface="Verdana"/>
                <a:cs typeface="Verdana"/>
                <a:sym typeface="Verdana"/>
              </a:rPr>
              <a:t>, </a:t>
            </a:r>
            <a:r>
              <a:rPr lang="fr-FR" sz="2000">
                <a:ea typeface="Verdana"/>
                <a:cs typeface="Verdana"/>
                <a:sym typeface="Verdana"/>
              </a:rPr>
              <a:t>aux côtés d'autres acteurs clés (secteur privé, milieu universitaire, etc).</a:t>
            </a:r>
            <a:endParaRPr lang="en-GB" sz="800" b="1" dirty="0">
              <a:ea typeface="Verdana"/>
              <a:cs typeface="Verdana"/>
              <a:sym typeface="Verdana"/>
            </a:endParaRPr>
          </a:p>
          <a:p>
            <a:pPr marL="584200" lvl="1" indent="-342900">
              <a:spcBef>
                <a:spcPts val="400"/>
              </a:spcBef>
              <a:spcAft>
                <a:spcPts val="0"/>
              </a:spcAft>
              <a:buClr>
                <a:schemeClr val="lt1"/>
              </a:buClr>
              <a:buFont typeface="Wingdings" panose="05000000000000000000" pitchFamily="2" charset="2"/>
              <a:buChar char="Ø"/>
              <a:defRPr/>
            </a:pPr>
            <a:endParaRPr lang="en-GB" sz="1800" dirty="0">
              <a:ea typeface="Verdana"/>
              <a:cs typeface="Verdana"/>
              <a:sym typeface="Verdana"/>
            </a:endParaRPr>
          </a:p>
        </p:txBody>
      </p:sp>
      <p:sp>
        <p:nvSpPr>
          <p:cNvPr id="9" name="TextBox 8">
            <a:extLst>
              <a:ext uri="{FF2B5EF4-FFF2-40B4-BE49-F238E27FC236}">
                <a16:creationId xmlns:a16="http://schemas.microsoft.com/office/drawing/2014/main" id="{1DB4A9BB-7024-18AA-0868-E3975B7438A8}"/>
              </a:ext>
            </a:extLst>
          </p:cNvPr>
          <p:cNvSpPr txBox="1"/>
          <p:nvPr/>
        </p:nvSpPr>
        <p:spPr bwMode="auto">
          <a:xfrm>
            <a:off x="3993964" y="6488668"/>
            <a:ext cx="1156072" cy="369332"/>
          </a:xfrm>
          <a:prstGeom prst="rect">
            <a:avLst/>
          </a:prstGeom>
          <a:solidFill>
            <a:schemeClr val="bg1"/>
          </a:solidFill>
          <a:ln>
            <a:noFill/>
          </a:ln>
        </p:spPr>
        <p:txBody>
          <a:bodyPr wrap="square" rtlCol="0">
            <a:spAutoFit/>
          </a:bodyPr>
          <a:lstStyle/>
          <a:p>
            <a:pPr>
              <a:spcBef>
                <a:spcPct val="20000"/>
              </a:spcBef>
            </a:pPr>
            <a:endParaRPr lang="fr-FR" sz="1800"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5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399">
            <a:extLst>
              <a:ext uri="{FF2B5EF4-FFF2-40B4-BE49-F238E27FC236}">
                <a16:creationId xmlns:a16="http://schemas.microsoft.com/office/drawing/2014/main" id="{2F8CDEE9-2489-3C62-3D48-437B026311AE}"/>
              </a:ext>
            </a:extLst>
          </p:cNvPr>
          <p:cNvSpPr>
            <a:spLocks noGrp="1" noChangeArrowheads="1"/>
          </p:cNvSpPr>
          <p:nvPr>
            <p:ph type="title"/>
          </p:nvPr>
        </p:nvSpPr>
        <p:spPr>
          <a:xfrm>
            <a:off x="179388" y="115888"/>
            <a:ext cx="8785225" cy="649287"/>
          </a:xfrm>
        </p:spPr>
        <p:txBody>
          <a:bodyPr lIns="91425" tIns="45700" rIns="91425" bIns="45700"/>
          <a:lstStyle/>
          <a:p>
            <a:pPr algn="ctr">
              <a:buSzPct val="25000"/>
            </a:pPr>
            <a:r>
              <a:rPr lang="en-GB" altLang="en-US" sz="2400" b="0">
                <a:solidFill>
                  <a:srgbClr val="FFFFFF"/>
                </a:solidFill>
                <a:sym typeface="Verdana" panose="020B0604030504040204" pitchFamily="34" charset="0"/>
              </a:rPr>
              <a:t/>
            </a:r>
            <a:br>
              <a:rPr lang="en-GB" altLang="en-US" sz="2400" b="0">
                <a:solidFill>
                  <a:srgbClr val="FFFFFF"/>
                </a:solidFill>
                <a:sym typeface="Verdana" panose="020B0604030504040204" pitchFamily="34" charset="0"/>
              </a:rPr>
            </a:br>
            <a:r>
              <a:rPr lang="en-GB" altLang="en-US" sz="2400" b="0">
                <a:solidFill>
                  <a:srgbClr val="FFFFFF"/>
                </a:solidFill>
                <a:sym typeface="Verdana" panose="020B0604030504040204" pitchFamily="34" charset="0"/>
              </a:rPr>
              <a:t/>
            </a:r>
            <a:br>
              <a:rPr lang="en-GB" altLang="en-US" sz="2400" b="0">
                <a:solidFill>
                  <a:srgbClr val="FFFFFF"/>
                </a:solidFill>
                <a:sym typeface="Verdana" panose="020B0604030504040204" pitchFamily="34" charset="0"/>
              </a:rPr>
            </a:br>
            <a:endParaRPr lang="en-GB" altLang="en-US" sz="2400" b="0">
              <a:solidFill>
                <a:srgbClr val="FFFFFF"/>
              </a:solidFill>
              <a:sym typeface="Verdana" panose="020B0604030504040204" pitchFamily="34" charset="0"/>
            </a:endParaRPr>
          </a:p>
        </p:txBody>
      </p:sp>
      <p:sp>
        <p:nvSpPr>
          <p:cNvPr id="15364" name="Shape 401">
            <a:extLst>
              <a:ext uri="{FF2B5EF4-FFF2-40B4-BE49-F238E27FC236}">
                <a16:creationId xmlns:a16="http://schemas.microsoft.com/office/drawing/2014/main" id="{AFEF4FEC-CCD9-DAC5-5EE6-DA2FF9D3BCE6}"/>
              </a:ext>
            </a:extLst>
          </p:cNvPr>
          <p:cNvSpPr>
            <a:spLocks noChangeArrowheads="1"/>
          </p:cNvSpPr>
          <p:nvPr/>
        </p:nvSpPr>
        <p:spPr bwMode="auto">
          <a:xfrm>
            <a:off x="4787900" y="6165850"/>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Pct val="25000"/>
              <a:buFontTx/>
              <a:buNone/>
            </a:pPr>
            <a:r>
              <a:rPr lang="en-GB" altLang="en-US" sz="1200" i="0">
                <a:sym typeface="Verdana" panose="020B0604030504040204" pitchFamily="34" charset="0"/>
              </a:rPr>
              <a:t>.</a:t>
            </a:r>
          </a:p>
        </p:txBody>
      </p:sp>
      <p:sp>
        <p:nvSpPr>
          <p:cNvPr id="403" name="Shape 403">
            <a:extLst>
              <a:ext uri="{FF2B5EF4-FFF2-40B4-BE49-F238E27FC236}">
                <a16:creationId xmlns:a16="http://schemas.microsoft.com/office/drawing/2014/main" id="{EF2FAB56-5767-42B6-2C63-2C110AF71F1D}"/>
              </a:ext>
            </a:extLst>
          </p:cNvPr>
          <p:cNvSpPr>
            <a:spLocks noChangeArrowheads="1"/>
          </p:cNvSpPr>
          <p:nvPr/>
        </p:nvSpPr>
        <p:spPr bwMode="auto">
          <a:xfrm>
            <a:off x="323850" y="2486025"/>
            <a:ext cx="84963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Pct val="25000"/>
              <a:buFontTx/>
              <a:buNone/>
            </a:pPr>
            <a:endParaRPr lang="fr-BE" altLang="en-US" sz="2700" i="0">
              <a:sym typeface="Verdana" panose="020B0604030504040204" pitchFamily="34" charset="0"/>
            </a:endParaRPr>
          </a:p>
        </p:txBody>
      </p:sp>
      <p:sp>
        <p:nvSpPr>
          <p:cNvPr id="8" name="ZoneTexte 7">
            <a:extLst>
              <a:ext uri="{FF2B5EF4-FFF2-40B4-BE49-F238E27FC236}">
                <a16:creationId xmlns:a16="http://schemas.microsoft.com/office/drawing/2014/main" id="{4AD1F72E-DB51-3174-A4FE-F531C45A087B}"/>
              </a:ext>
            </a:extLst>
          </p:cNvPr>
          <p:cNvSpPr txBox="1"/>
          <p:nvPr/>
        </p:nvSpPr>
        <p:spPr bwMode="auto">
          <a:xfrm>
            <a:off x="0" y="1235153"/>
            <a:ext cx="8353425" cy="5519460"/>
          </a:xfrm>
          <a:prstGeom prst="rect">
            <a:avLst/>
          </a:prstGeom>
          <a:noFill/>
          <a:ln>
            <a:noFill/>
          </a:ln>
        </p:spPr>
        <p:txBody>
          <a:bodyPr>
            <a:spAutoFit/>
          </a:bodyPr>
          <a:lstStyle/>
          <a:p>
            <a:pPr marL="184150" lvl="1">
              <a:spcBef>
                <a:spcPts val="400"/>
              </a:spcBef>
              <a:spcAft>
                <a:spcPts val="0"/>
              </a:spcAft>
              <a:buSzPct val="100000"/>
              <a:defRPr/>
            </a:pPr>
            <a:r>
              <a:rPr lang="en-GB" sz="2200" b="1">
                <a:solidFill>
                  <a:srgbClr val="00B050"/>
                </a:solidFill>
              </a:rPr>
              <a:t>    4. Renforcement des capacités: </a:t>
            </a:r>
          </a:p>
          <a:p>
            <a:pPr marL="184150" lvl="1">
              <a:spcBef>
                <a:spcPts val="400"/>
              </a:spcBef>
              <a:spcAft>
                <a:spcPts val="0"/>
              </a:spcAft>
              <a:buSzPct val="100000"/>
              <a:defRPr/>
            </a:pPr>
            <a:endParaRPr lang="en-GB" sz="800" dirty="0"/>
          </a:p>
          <a:p>
            <a:pPr marL="927100" lvl="2" indent="-285750">
              <a:spcBef>
                <a:spcPts val="400"/>
              </a:spcBef>
              <a:spcAft>
                <a:spcPts val="0"/>
              </a:spcAft>
              <a:buSzPct val="100000"/>
              <a:buFont typeface="Wingdings" panose="05000000000000000000" pitchFamily="2" charset="2"/>
              <a:buChar char="Ø"/>
              <a:defRPr/>
            </a:pPr>
            <a:r>
              <a:rPr lang="en-GB" sz="1800" b="1"/>
              <a:t>Séminaire “Global” ATDL: </a:t>
            </a:r>
            <a:endParaRPr lang="en-GB" sz="1800" b="1" dirty="0"/>
          </a:p>
          <a:p>
            <a:pPr marL="641350" lvl="2">
              <a:spcBef>
                <a:spcPts val="400"/>
              </a:spcBef>
              <a:spcAft>
                <a:spcPts val="0"/>
              </a:spcAft>
              <a:buSzPct val="100000"/>
              <a:defRPr/>
            </a:pPr>
            <a:r>
              <a:rPr lang="en-GB" sz="1800"/>
              <a:t>Pour les DUEs de toutes les zones: séminaire virtuel-Juillet 2020</a:t>
            </a:r>
            <a:endParaRPr lang="en-GB" sz="1800" dirty="0"/>
          </a:p>
          <a:p>
            <a:pPr marL="641350" lvl="2">
              <a:spcBef>
                <a:spcPts val="400"/>
              </a:spcBef>
              <a:spcAft>
                <a:spcPts val="0"/>
              </a:spcAft>
              <a:buSzPct val="100000"/>
              <a:defRPr/>
            </a:pPr>
            <a:r>
              <a:rPr lang="en-GB" sz="1800"/>
              <a:t>Pour le personnel du siège, Bruxelles-Juillet 2022</a:t>
            </a:r>
            <a:endParaRPr lang="en-GB" sz="1800" dirty="0">
              <a:latin typeface="+mj-lt"/>
              <a:ea typeface="Calibri" panose="020F0502020204030204" pitchFamily="34" charset="0"/>
            </a:endParaRPr>
          </a:p>
          <a:p>
            <a:pPr marL="927100" lvl="2" indent="-285750">
              <a:spcBef>
                <a:spcPts val="400"/>
              </a:spcBef>
              <a:spcAft>
                <a:spcPts val="0"/>
              </a:spcAft>
              <a:buSzPct val="100000"/>
              <a:buFont typeface="Wingdings" panose="05000000000000000000" pitchFamily="2" charset="2"/>
              <a:buChar char="Ø"/>
              <a:defRPr/>
            </a:pPr>
            <a:endParaRPr lang="en-GB" dirty="0"/>
          </a:p>
          <a:p>
            <a:pPr marL="927100" lvl="2" indent="-285750">
              <a:spcBef>
                <a:spcPts val="400"/>
              </a:spcBef>
              <a:spcAft>
                <a:spcPts val="0"/>
              </a:spcAft>
              <a:buSzPct val="100000"/>
              <a:buFont typeface="Wingdings" panose="05000000000000000000" pitchFamily="2" charset="2"/>
              <a:buChar char="Ø"/>
              <a:defRPr/>
            </a:pPr>
            <a:r>
              <a:rPr lang="en-GB" sz="1800" b="1"/>
              <a:t>Séminaires régionaux ATDL:  </a:t>
            </a:r>
            <a:r>
              <a:rPr lang="en-GB" sz="1800"/>
              <a:t>pour le personnel des DUEs</a:t>
            </a:r>
            <a:endParaRPr lang="en-GB" sz="1800" dirty="0"/>
          </a:p>
          <a:p>
            <a:pPr marL="1384300" lvl="3" indent="-285750">
              <a:spcBef>
                <a:spcPts val="400"/>
              </a:spcBef>
              <a:spcAft>
                <a:spcPts val="0"/>
              </a:spcAft>
              <a:buSzPct val="100000"/>
              <a:buFont typeface="Wingdings" panose="05000000000000000000" pitchFamily="2" charset="2"/>
              <a:buChar char="Ø"/>
              <a:defRPr/>
            </a:pPr>
            <a:r>
              <a:rPr lang="en-GB" sz="1800"/>
              <a:t>Amérique Latine et Caraïbes:  </a:t>
            </a:r>
            <a:r>
              <a:rPr lang="en-GB" sz="1800" dirty="0"/>
              <a:t>Cuba (Sept, 2022)</a:t>
            </a:r>
          </a:p>
          <a:p>
            <a:pPr marL="1384300" lvl="3" indent="-285750">
              <a:spcBef>
                <a:spcPts val="400"/>
              </a:spcBef>
              <a:spcAft>
                <a:spcPts val="0"/>
              </a:spcAft>
              <a:buSzPct val="100000"/>
              <a:buFont typeface="Wingdings" panose="05000000000000000000" pitchFamily="2" charset="2"/>
              <a:buChar char="Ø"/>
              <a:defRPr/>
            </a:pPr>
            <a:r>
              <a:rPr lang="en-GB" sz="1800"/>
              <a:t>Afrique (pays anglophones):  Afrique du Sud </a:t>
            </a:r>
            <a:r>
              <a:rPr lang="en-GB" sz="1800" dirty="0"/>
              <a:t>(Oct 2022)</a:t>
            </a:r>
          </a:p>
          <a:p>
            <a:pPr marL="1384300" lvl="3" indent="-285750">
              <a:spcBef>
                <a:spcPts val="400"/>
              </a:spcBef>
              <a:spcAft>
                <a:spcPts val="0"/>
              </a:spcAft>
              <a:buSzPct val="100000"/>
              <a:buFont typeface="Wingdings" panose="05000000000000000000" pitchFamily="2" charset="2"/>
              <a:buChar char="Ø"/>
              <a:defRPr/>
            </a:pPr>
            <a:r>
              <a:rPr lang="en-GB" sz="1800"/>
              <a:t>Afrique (pays francophones):  Côte d’Ivoire </a:t>
            </a:r>
            <a:r>
              <a:rPr lang="en-GB" sz="1800" dirty="0"/>
              <a:t>(Nov 2022)</a:t>
            </a:r>
          </a:p>
          <a:p>
            <a:pPr marL="1384300" lvl="3" indent="-285750">
              <a:spcBef>
                <a:spcPts val="400"/>
              </a:spcBef>
              <a:spcAft>
                <a:spcPts val="0"/>
              </a:spcAft>
              <a:buSzPct val="100000"/>
              <a:buFont typeface="Wingdings" panose="05000000000000000000" pitchFamily="2" charset="2"/>
              <a:buChar char="Ø"/>
              <a:defRPr/>
            </a:pPr>
            <a:r>
              <a:rPr lang="en-GB" sz="1800"/>
              <a:t>Asie-Pacifique (lieu et dates à confirmer): </a:t>
            </a:r>
            <a:r>
              <a:rPr lang="en-GB" sz="1800" dirty="0"/>
              <a:t>2023</a:t>
            </a:r>
          </a:p>
          <a:p>
            <a:pPr marL="1098550" lvl="3">
              <a:spcBef>
                <a:spcPts val="400"/>
              </a:spcBef>
              <a:spcAft>
                <a:spcPts val="0"/>
              </a:spcAft>
              <a:buSzPct val="100000"/>
              <a:defRPr/>
            </a:pPr>
            <a:endParaRPr lang="en-GB" dirty="0"/>
          </a:p>
          <a:p>
            <a:pPr marL="984250" lvl="2" indent="-342900">
              <a:spcBef>
                <a:spcPts val="400"/>
              </a:spcBef>
              <a:spcAft>
                <a:spcPts val="0"/>
              </a:spcAft>
              <a:buSzPct val="100000"/>
              <a:buFont typeface="Wingdings" pitchFamily="2" charset="2"/>
              <a:buChar char="Ø"/>
              <a:defRPr/>
            </a:pPr>
            <a:r>
              <a:rPr lang="en-GB" sz="1800"/>
              <a:t>La </a:t>
            </a:r>
            <a:r>
              <a:rPr lang="fr-FR" sz="1800"/>
              <a:t>Facilité ATDL propose </a:t>
            </a:r>
            <a:r>
              <a:rPr lang="fr-FR" sz="1800" b="1"/>
              <a:t>une réponse sur mesure</a:t>
            </a:r>
            <a:r>
              <a:rPr lang="fr-FR" sz="1800"/>
              <a:t> en fonction des demandes des DUEs et peut offrir une assistance technique pour le renforcement des capacités des AL.</a:t>
            </a:r>
          </a:p>
          <a:p>
            <a:pPr marL="984250" lvl="2" indent="-342900">
              <a:spcBef>
                <a:spcPts val="400"/>
              </a:spcBef>
              <a:spcAft>
                <a:spcPts val="0"/>
              </a:spcAft>
              <a:buSzPct val="100000"/>
              <a:buFont typeface="Wingdings" pitchFamily="2" charset="2"/>
              <a:buChar char="Ø"/>
              <a:defRPr/>
            </a:pPr>
            <a:endParaRPr lang="fr-FR"/>
          </a:p>
          <a:p>
            <a:pPr marL="984250" lvl="2" indent="-342900">
              <a:spcBef>
                <a:spcPts val="400"/>
              </a:spcBef>
              <a:spcAft>
                <a:spcPts val="0"/>
              </a:spcAft>
              <a:buSzPct val="100000"/>
              <a:buFont typeface="Wingdings" pitchFamily="2" charset="2"/>
              <a:buChar char="Ø"/>
              <a:defRPr/>
            </a:pPr>
            <a:r>
              <a:rPr lang="fr-FR" sz="1800"/>
              <a:t>Il peut soutenir les échanges de la Coopération décentralisée (en partenariat avec TAIEX).</a:t>
            </a:r>
          </a:p>
        </p:txBody>
      </p:sp>
    </p:spTree>
    <p:extLst>
      <p:ext uri="{BB962C8B-B14F-4D97-AF65-F5344CB8AC3E}">
        <p14:creationId xmlns:p14="http://schemas.microsoft.com/office/powerpoint/2010/main" val="396424952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5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399">
            <a:extLst>
              <a:ext uri="{FF2B5EF4-FFF2-40B4-BE49-F238E27FC236}">
                <a16:creationId xmlns:a16="http://schemas.microsoft.com/office/drawing/2014/main" id="{2F8CDEE9-2489-3C62-3D48-437B026311AE}"/>
              </a:ext>
            </a:extLst>
          </p:cNvPr>
          <p:cNvSpPr>
            <a:spLocks noGrp="1" noChangeArrowheads="1"/>
          </p:cNvSpPr>
          <p:nvPr>
            <p:ph type="title"/>
          </p:nvPr>
        </p:nvSpPr>
        <p:spPr>
          <a:xfrm>
            <a:off x="179388" y="115888"/>
            <a:ext cx="8785225" cy="649287"/>
          </a:xfrm>
        </p:spPr>
        <p:txBody>
          <a:bodyPr lIns="91425" tIns="45700" rIns="91425" bIns="45700"/>
          <a:lstStyle/>
          <a:p>
            <a:pPr algn="ctr">
              <a:buSzPct val="25000"/>
            </a:pPr>
            <a:r>
              <a:rPr lang="en-GB" altLang="en-US" sz="2400" b="0">
                <a:solidFill>
                  <a:srgbClr val="FFFFFF"/>
                </a:solidFill>
                <a:sym typeface="Verdana" panose="020B0604030504040204" pitchFamily="34" charset="0"/>
              </a:rPr>
              <a:t/>
            </a:r>
            <a:br>
              <a:rPr lang="en-GB" altLang="en-US" sz="2400" b="0">
                <a:solidFill>
                  <a:srgbClr val="FFFFFF"/>
                </a:solidFill>
                <a:sym typeface="Verdana" panose="020B0604030504040204" pitchFamily="34" charset="0"/>
              </a:rPr>
            </a:br>
            <a:r>
              <a:rPr lang="en-GB" altLang="en-US" sz="2400" b="0">
                <a:solidFill>
                  <a:srgbClr val="FFFFFF"/>
                </a:solidFill>
                <a:sym typeface="Verdana" panose="020B0604030504040204" pitchFamily="34" charset="0"/>
              </a:rPr>
              <a:t/>
            </a:r>
            <a:br>
              <a:rPr lang="en-GB" altLang="en-US" sz="2400" b="0">
                <a:solidFill>
                  <a:srgbClr val="FFFFFF"/>
                </a:solidFill>
                <a:sym typeface="Verdana" panose="020B0604030504040204" pitchFamily="34" charset="0"/>
              </a:rPr>
            </a:br>
            <a:endParaRPr lang="en-GB" altLang="en-US" sz="2400" b="0">
              <a:solidFill>
                <a:srgbClr val="FFFFFF"/>
              </a:solidFill>
              <a:sym typeface="Verdana" panose="020B0604030504040204" pitchFamily="34" charset="0"/>
            </a:endParaRPr>
          </a:p>
        </p:txBody>
      </p:sp>
      <p:sp>
        <p:nvSpPr>
          <p:cNvPr id="15364" name="Shape 401">
            <a:extLst>
              <a:ext uri="{FF2B5EF4-FFF2-40B4-BE49-F238E27FC236}">
                <a16:creationId xmlns:a16="http://schemas.microsoft.com/office/drawing/2014/main" id="{AFEF4FEC-CCD9-DAC5-5EE6-DA2FF9D3BCE6}"/>
              </a:ext>
            </a:extLst>
          </p:cNvPr>
          <p:cNvSpPr>
            <a:spLocks noChangeArrowheads="1"/>
          </p:cNvSpPr>
          <p:nvPr/>
        </p:nvSpPr>
        <p:spPr bwMode="auto">
          <a:xfrm>
            <a:off x="4787900" y="6165850"/>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Pct val="25000"/>
              <a:buFontTx/>
              <a:buNone/>
            </a:pPr>
            <a:r>
              <a:rPr lang="en-GB" altLang="en-US" sz="1200" i="0">
                <a:sym typeface="Verdana" panose="020B0604030504040204" pitchFamily="34" charset="0"/>
              </a:rPr>
              <a:t>.</a:t>
            </a:r>
          </a:p>
        </p:txBody>
      </p:sp>
      <p:sp>
        <p:nvSpPr>
          <p:cNvPr id="403" name="Shape 403">
            <a:extLst>
              <a:ext uri="{FF2B5EF4-FFF2-40B4-BE49-F238E27FC236}">
                <a16:creationId xmlns:a16="http://schemas.microsoft.com/office/drawing/2014/main" id="{EF2FAB56-5767-42B6-2C63-2C110AF71F1D}"/>
              </a:ext>
            </a:extLst>
          </p:cNvPr>
          <p:cNvSpPr>
            <a:spLocks noChangeArrowheads="1"/>
          </p:cNvSpPr>
          <p:nvPr/>
        </p:nvSpPr>
        <p:spPr bwMode="auto">
          <a:xfrm>
            <a:off x="323850" y="2486025"/>
            <a:ext cx="84963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Pct val="25000"/>
              <a:buFontTx/>
              <a:buNone/>
            </a:pPr>
            <a:endParaRPr lang="fr-BE" altLang="en-US" sz="2700" i="0">
              <a:sym typeface="Verdana" panose="020B0604030504040204" pitchFamily="34" charset="0"/>
            </a:endParaRPr>
          </a:p>
        </p:txBody>
      </p:sp>
      <p:sp>
        <p:nvSpPr>
          <p:cNvPr id="8" name="ZoneTexte 7">
            <a:extLst>
              <a:ext uri="{FF2B5EF4-FFF2-40B4-BE49-F238E27FC236}">
                <a16:creationId xmlns:a16="http://schemas.microsoft.com/office/drawing/2014/main" id="{4AD1F72E-DB51-3174-A4FE-F531C45A087B}"/>
              </a:ext>
            </a:extLst>
          </p:cNvPr>
          <p:cNvSpPr txBox="1"/>
          <p:nvPr/>
        </p:nvSpPr>
        <p:spPr bwMode="auto">
          <a:xfrm>
            <a:off x="395287" y="2021920"/>
            <a:ext cx="8353425" cy="4657685"/>
          </a:xfrm>
          <a:prstGeom prst="rect">
            <a:avLst/>
          </a:prstGeom>
          <a:noFill/>
          <a:ln>
            <a:noFill/>
          </a:ln>
        </p:spPr>
        <p:txBody>
          <a:bodyPr>
            <a:spAutoFit/>
          </a:bodyPr>
          <a:lstStyle/>
          <a:p>
            <a:pPr marL="184150" lvl="1">
              <a:spcBef>
                <a:spcPts val="400"/>
              </a:spcBef>
              <a:spcAft>
                <a:spcPts val="0"/>
              </a:spcAft>
              <a:buSzPct val="100000"/>
              <a:defRPr/>
            </a:pPr>
            <a:r>
              <a:rPr lang="en-GB" sz="2200" b="1"/>
              <a:t>Types d’appui: </a:t>
            </a:r>
            <a:endParaRPr lang="en-GB" sz="2200" b="1" dirty="0"/>
          </a:p>
          <a:p>
            <a:pPr marL="184150" lvl="1">
              <a:spcBef>
                <a:spcPts val="400"/>
              </a:spcBef>
              <a:spcAft>
                <a:spcPts val="0"/>
              </a:spcAft>
              <a:buSzPct val="100000"/>
              <a:defRPr/>
            </a:pPr>
            <a:endParaRPr lang="en-GB" sz="800" dirty="0"/>
          </a:p>
          <a:p>
            <a:pPr marL="927100" lvl="2" indent="-285750">
              <a:spcBef>
                <a:spcPts val="400"/>
              </a:spcBef>
              <a:spcAft>
                <a:spcPts val="0"/>
              </a:spcAft>
              <a:buSzPct val="100000"/>
              <a:buFont typeface="Wingdings" panose="05000000000000000000" pitchFamily="2" charset="2"/>
              <a:buChar char="Ø"/>
              <a:defRPr/>
            </a:pPr>
            <a:r>
              <a:rPr lang="en-GB" sz="2000">
                <a:latin typeface="+mj-lt"/>
                <a:ea typeface="Calibri" panose="020F0502020204030204" pitchFamily="34" charset="0"/>
              </a:rPr>
              <a:t>Jours d’Assistance Technique par un expert international senior et éventuellement local </a:t>
            </a:r>
          </a:p>
          <a:p>
            <a:pPr marL="927100" lvl="2" indent="-285750">
              <a:spcBef>
                <a:spcPts val="400"/>
              </a:spcBef>
              <a:spcAft>
                <a:spcPts val="0"/>
              </a:spcAft>
              <a:buSzPct val="100000"/>
              <a:buFont typeface="Wingdings" panose="05000000000000000000" pitchFamily="2" charset="2"/>
              <a:buChar char="Ø"/>
              <a:defRPr/>
            </a:pPr>
            <a:r>
              <a:rPr lang="en-GB" sz="2000">
                <a:latin typeface="+mj-lt"/>
                <a:ea typeface="Calibri" panose="020F0502020204030204" pitchFamily="34" charset="0"/>
              </a:rPr>
              <a:t>Jours d’Assistance Technique par un expert international junior et éventuellement local</a:t>
            </a:r>
            <a:endParaRPr lang="en-GB" sz="2000" dirty="0">
              <a:latin typeface="+mj-lt"/>
              <a:ea typeface="Calibri" panose="020F0502020204030204" pitchFamily="34" charset="0"/>
            </a:endParaRPr>
          </a:p>
          <a:p>
            <a:pPr marL="927100" lvl="2" indent="-285750">
              <a:spcBef>
                <a:spcPts val="400"/>
              </a:spcBef>
              <a:spcAft>
                <a:spcPts val="0"/>
              </a:spcAft>
              <a:buSzPct val="100000"/>
              <a:buFont typeface="Wingdings" panose="05000000000000000000" pitchFamily="2" charset="2"/>
              <a:buChar char="Ø"/>
              <a:defRPr/>
            </a:pPr>
            <a:r>
              <a:rPr lang="fr-FR" sz="2000">
                <a:latin typeface="+mj-lt"/>
                <a:ea typeface="Calibri" panose="020F0502020204030204" pitchFamily="34" charset="0"/>
              </a:rPr>
              <a:t>Frais de déplacement des experts (billets d'avion en classe économique et indemnités journalières en cours dans le pays).</a:t>
            </a:r>
          </a:p>
          <a:p>
            <a:pPr marL="927100" lvl="2" indent="-285750">
              <a:spcBef>
                <a:spcPts val="400"/>
              </a:spcBef>
              <a:spcAft>
                <a:spcPts val="0"/>
              </a:spcAft>
              <a:buSzPct val="100000"/>
              <a:buFont typeface="Wingdings" panose="05000000000000000000" pitchFamily="2" charset="2"/>
              <a:buChar char="Ø"/>
              <a:defRPr/>
            </a:pPr>
            <a:r>
              <a:rPr lang="fr-FR" sz="2000">
                <a:latin typeface="+mj-lt"/>
                <a:ea typeface="Calibri" panose="020F0502020204030204" pitchFamily="34" charset="0"/>
              </a:rPr>
              <a:t>Dans des cas exceptionnels, cofinancement des besoins logistiques (salle, restauration, transport local).</a:t>
            </a:r>
            <a:endParaRPr lang="en-GB" sz="2000">
              <a:latin typeface="+mj-lt"/>
              <a:ea typeface="Calibri" panose="020F0502020204030204" pitchFamily="34" charset="0"/>
            </a:endParaRPr>
          </a:p>
          <a:p>
            <a:pPr marL="927100" lvl="2" indent="-285750">
              <a:spcBef>
                <a:spcPts val="400"/>
              </a:spcBef>
              <a:spcAft>
                <a:spcPts val="0"/>
              </a:spcAft>
              <a:buSzPct val="100000"/>
              <a:buFont typeface="Wingdings" panose="05000000000000000000" pitchFamily="2" charset="2"/>
              <a:buChar char="Ø"/>
              <a:defRPr/>
            </a:pPr>
            <a:endParaRPr lang="en-GB" sz="2000">
              <a:latin typeface="+mj-lt"/>
              <a:ea typeface="Calibri" panose="020F0502020204030204" pitchFamily="34" charset="0"/>
            </a:endParaRPr>
          </a:p>
          <a:p>
            <a:pPr marL="927100" lvl="2" indent="-285750">
              <a:spcBef>
                <a:spcPts val="400"/>
              </a:spcBef>
              <a:spcAft>
                <a:spcPts val="0"/>
              </a:spcAft>
              <a:buSzPct val="100000"/>
              <a:buFont typeface="Wingdings" panose="05000000000000000000" pitchFamily="2" charset="2"/>
              <a:buChar char="Ø"/>
              <a:defRPr/>
            </a:pPr>
            <a:endParaRPr lang="en-GB" sz="2000">
              <a:latin typeface="+mj-lt"/>
              <a:ea typeface="Calibri" panose="020F0502020204030204" pitchFamily="34" charset="0"/>
            </a:endParaRPr>
          </a:p>
          <a:p>
            <a:pPr marL="927100" lvl="2" indent="-285750">
              <a:spcBef>
                <a:spcPts val="400"/>
              </a:spcBef>
              <a:spcAft>
                <a:spcPts val="0"/>
              </a:spcAft>
              <a:buSzPct val="100000"/>
              <a:buFont typeface="Wingdings" panose="05000000000000000000" pitchFamily="2" charset="2"/>
              <a:buChar char="Ø"/>
              <a:defRPr/>
            </a:pPr>
            <a:endParaRPr lang="en-GB" sz="2000" dirty="0">
              <a:latin typeface="+mj-lt"/>
              <a:ea typeface="Calibri" panose="020F0502020204030204" pitchFamily="34" charset="0"/>
            </a:endParaRPr>
          </a:p>
        </p:txBody>
      </p:sp>
      <p:sp>
        <p:nvSpPr>
          <p:cNvPr id="9" name="TextBox 8">
            <a:extLst>
              <a:ext uri="{FF2B5EF4-FFF2-40B4-BE49-F238E27FC236}">
                <a16:creationId xmlns:a16="http://schemas.microsoft.com/office/drawing/2014/main" id="{1DB4A9BB-7024-18AA-0868-E3975B7438A8}"/>
              </a:ext>
            </a:extLst>
          </p:cNvPr>
          <p:cNvSpPr txBox="1"/>
          <p:nvPr/>
        </p:nvSpPr>
        <p:spPr bwMode="auto">
          <a:xfrm>
            <a:off x="3993964" y="6488668"/>
            <a:ext cx="1156072" cy="369332"/>
          </a:xfrm>
          <a:prstGeom prst="rect">
            <a:avLst/>
          </a:prstGeom>
          <a:solidFill>
            <a:schemeClr val="bg1"/>
          </a:solidFill>
          <a:ln>
            <a:noFill/>
          </a:ln>
        </p:spPr>
        <p:txBody>
          <a:bodyPr wrap="square" rtlCol="0">
            <a:spAutoFit/>
          </a:bodyPr>
          <a:lstStyle/>
          <a:p>
            <a:pPr>
              <a:spcBef>
                <a:spcPct val="20000"/>
              </a:spcBef>
            </a:pPr>
            <a:endParaRPr lang="fr-FR" sz="1800" dirty="0"/>
          </a:p>
        </p:txBody>
      </p:sp>
    </p:spTree>
    <p:extLst>
      <p:ext uri="{BB962C8B-B14F-4D97-AF65-F5344CB8AC3E}">
        <p14:creationId xmlns:p14="http://schemas.microsoft.com/office/powerpoint/2010/main" val="210098247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5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399">
            <a:extLst>
              <a:ext uri="{FF2B5EF4-FFF2-40B4-BE49-F238E27FC236}">
                <a16:creationId xmlns:a16="http://schemas.microsoft.com/office/drawing/2014/main" id="{2F8CDEE9-2489-3C62-3D48-437B026311AE}"/>
              </a:ext>
            </a:extLst>
          </p:cNvPr>
          <p:cNvSpPr>
            <a:spLocks noGrp="1" noChangeArrowheads="1"/>
          </p:cNvSpPr>
          <p:nvPr>
            <p:ph type="title"/>
          </p:nvPr>
        </p:nvSpPr>
        <p:spPr>
          <a:xfrm>
            <a:off x="179388" y="115888"/>
            <a:ext cx="8785225" cy="649287"/>
          </a:xfrm>
        </p:spPr>
        <p:txBody>
          <a:bodyPr lIns="91425" tIns="45700" rIns="91425" bIns="45700"/>
          <a:lstStyle/>
          <a:p>
            <a:pPr algn="ctr">
              <a:buSzPct val="25000"/>
            </a:pPr>
            <a:r>
              <a:rPr lang="en-GB" altLang="en-US" sz="2400" b="0">
                <a:solidFill>
                  <a:srgbClr val="FFFFFF"/>
                </a:solidFill>
                <a:sym typeface="Verdana" panose="020B0604030504040204" pitchFamily="34" charset="0"/>
              </a:rPr>
              <a:t/>
            </a:r>
            <a:br>
              <a:rPr lang="en-GB" altLang="en-US" sz="2400" b="0">
                <a:solidFill>
                  <a:srgbClr val="FFFFFF"/>
                </a:solidFill>
                <a:sym typeface="Verdana" panose="020B0604030504040204" pitchFamily="34" charset="0"/>
              </a:rPr>
            </a:br>
            <a:r>
              <a:rPr lang="en-GB" altLang="en-US" sz="2400" b="0">
                <a:solidFill>
                  <a:srgbClr val="FFFFFF"/>
                </a:solidFill>
                <a:sym typeface="Verdana" panose="020B0604030504040204" pitchFamily="34" charset="0"/>
              </a:rPr>
              <a:t/>
            </a:r>
            <a:br>
              <a:rPr lang="en-GB" altLang="en-US" sz="2400" b="0">
                <a:solidFill>
                  <a:srgbClr val="FFFFFF"/>
                </a:solidFill>
                <a:sym typeface="Verdana" panose="020B0604030504040204" pitchFamily="34" charset="0"/>
              </a:rPr>
            </a:br>
            <a:endParaRPr lang="en-GB" altLang="en-US" sz="2400" b="0">
              <a:solidFill>
                <a:srgbClr val="FFFFFF"/>
              </a:solidFill>
              <a:sym typeface="Verdana" panose="020B0604030504040204" pitchFamily="34" charset="0"/>
            </a:endParaRPr>
          </a:p>
        </p:txBody>
      </p:sp>
      <p:sp>
        <p:nvSpPr>
          <p:cNvPr id="15364" name="Shape 401">
            <a:extLst>
              <a:ext uri="{FF2B5EF4-FFF2-40B4-BE49-F238E27FC236}">
                <a16:creationId xmlns:a16="http://schemas.microsoft.com/office/drawing/2014/main" id="{AFEF4FEC-CCD9-DAC5-5EE6-DA2FF9D3BCE6}"/>
              </a:ext>
            </a:extLst>
          </p:cNvPr>
          <p:cNvSpPr>
            <a:spLocks noChangeArrowheads="1"/>
          </p:cNvSpPr>
          <p:nvPr/>
        </p:nvSpPr>
        <p:spPr bwMode="auto">
          <a:xfrm>
            <a:off x="4787900" y="6165850"/>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Pct val="25000"/>
              <a:buFontTx/>
              <a:buNone/>
            </a:pPr>
            <a:r>
              <a:rPr lang="en-GB" altLang="en-US" sz="1200" i="0">
                <a:sym typeface="Verdana" panose="020B0604030504040204" pitchFamily="34" charset="0"/>
              </a:rPr>
              <a:t>.</a:t>
            </a:r>
          </a:p>
        </p:txBody>
      </p:sp>
      <p:sp>
        <p:nvSpPr>
          <p:cNvPr id="403" name="Shape 403">
            <a:extLst>
              <a:ext uri="{FF2B5EF4-FFF2-40B4-BE49-F238E27FC236}">
                <a16:creationId xmlns:a16="http://schemas.microsoft.com/office/drawing/2014/main" id="{EF2FAB56-5767-42B6-2C63-2C110AF71F1D}"/>
              </a:ext>
            </a:extLst>
          </p:cNvPr>
          <p:cNvSpPr>
            <a:spLocks noChangeArrowheads="1"/>
          </p:cNvSpPr>
          <p:nvPr/>
        </p:nvSpPr>
        <p:spPr bwMode="auto">
          <a:xfrm>
            <a:off x="323850" y="2486025"/>
            <a:ext cx="84963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Pct val="25000"/>
              <a:buFontTx/>
              <a:buNone/>
            </a:pPr>
            <a:endParaRPr lang="fr-BE" altLang="en-US" sz="2700" i="0">
              <a:sym typeface="Verdana" panose="020B0604030504040204" pitchFamily="34" charset="0"/>
            </a:endParaRPr>
          </a:p>
        </p:txBody>
      </p:sp>
      <p:sp>
        <p:nvSpPr>
          <p:cNvPr id="8" name="ZoneTexte 7">
            <a:extLst>
              <a:ext uri="{FF2B5EF4-FFF2-40B4-BE49-F238E27FC236}">
                <a16:creationId xmlns:a16="http://schemas.microsoft.com/office/drawing/2014/main" id="{4AD1F72E-DB51-3174-A4FE-F531C45A087B}"/>
              </a:ext>
            </a:extLst>
          </p:cNvPr>
          <p:cNvSpPr txBox="1"/>
          <p:nvPr/>
        </p:nvSpPr>
        <p:spPr bwMode="auto">
          <a:xfrm>
            <a:off x="466725" y="1400096"/>
            <a:ext cx="8353425" cy="5457904"/>
          </a:xfrm>
          <a:prstGeom prst="rect">
            <a:avLst/>
          </a:prstGeom>
          <a:noFill/>
          <a:ln>
            <a:noFill/>
          </a:ln>
        </p:spPr>
        <p:txBody>
          <a:bodyPr>
            <a:spAutoFit/>
          </a:bodyPr>
          <a:lstStyle/>
          <a:p>
            <a:pPr marL="184150" lvl="1">
              <a:spcBef>
                <a:spcPts val="400"/>
              </a:spcBef>
              <a:spcAft>
                <a:spcPts val="0"/>
              </a:spcAft>
              <a:buSzPct val="100000"/>
              <a:defRPr/>
            </a:pPr>
            <a:r>
              <a:rPr lang="en-GB" sz="2200" b="1"/>
              <a:t>Les étape pour bénéficier des services de la Facilité ATDL: </a:t>
            </a:r>
            <a:endParaRPr lang="en-GB" sz="2200" b="1" dirty="0"/>
          </a:p>
          <a:p>
            <a:pPr marL="927100" lvl="2" indent="-285750">
              <a:spcBef>
                <a:spcPts val="400"/>
              </a:spcBef>
              <a:spcAft>
                <a:spcPts val="0"/>
              </a:spcAft>
              <a:buSzPct val="100000"/>
              <a:buFont typeface="Wingdings" panose="05000000000000000000" pitchFamily="2" charset="2"/>
              <a:buChar char="Ø"/>
              <a:defRPr/>
            </a:pPr>
            <a:r>
              <a:rPr lang="en-GB" sz="2000">
                <a:latin typeface="+mj-lt"/>
                <a:ea typeface="Calibri" panose="020F0502020204030204" pitchFamily="34" charset="0"/>
              </a:rPr>
              <a:t>Demande de la DUE (par email) à </a:t>
            </a:r>
            <a:r>
              <a:rPr lang="en-GB" sz="2000" dirty="0">
                <a:latin typeface="+mj-lt"/>
                <a:ea typeface="Calibri" panose="020F0502020204030204" pitchFamily="34" charset="0"/>
              </a:rPr>
              <a:t>INTPA G2</a:t>
            </a:r>
          </a:p>
          <a:p>
            <a:pPr marL="927100" lvl="2" indent="-285750">
              <a:spcBef>
                <a:spcPts val="400"/>
              </a:spcBef>
              <a:spcAft>
                <a:spcPts val="0"/>
              </a:spcAft>
              <a:buSzPct val="100000"/>
              <a:buFont typeface="Wingdings" panose="05000000000000000000" pitchFamily="2" charset="2"/>
              <a:buChar char="Ø"/>
              <a:defRPr/>
            </a:pPr>
            <a:r>
              <a:rPr lang="en-GB" sz="2000">
                <a:latin typeface="+mj-lt"/>
                <a:ea typeface="Calibri" panose="020F0502020204030204" pitchFamily="34" charset="0"/>
              </a:rPr>
              <a:t>Réunion en ligne programmée entre DUE-G2-ATDL pour discuter des besoins</a:t>
            </a:r>
            <a:endParaRPr lang="en-GB" sz="2000" dirty="0">
              <a:latin typeface="+mj-lt"/>
              <a:ea typeface="Calibri" panose="020F0502020204030204" pitchFamily="34" charset="0"/>
            </a:endParaRPr>
          </a:p>
          <a:p>
            <a:pPr marL="927100" lvl="2" indent="-285750">
              <a:spcBef>
                <a:spcPts val="400"/>
              </a:spcBef>
              <a:spcAft>
                <a:spcPts val="0"/>
              </a:spcAft>
              <a:buSzPct val="100000"/>
              <a:buFont typeface="Wingdings" panose="05000000000000000000" pitchFamily="2" charset="2"/>
              <a:buChar char="Ø"/>
              <a:defRPr/>
            </a:pPr>
            <a:r>
              <a:rPr lang="en-GB" sz="2000">
                <a:latin typeface="+mj-lt"/>
                <a:ea typeface="Calibri" panose="020F0502020204030204" pitchFamily="34" charset="0"/>
              </a:rPr>
              <a:t>Si pertinent, la Facilité partage un modèle de TdR avec la DUE</a:t>
            </a:r>
            <a:endParaRPr lang="en-GB" sz="2000" dirty="0">
              <a:latin typeface="+mj-lt"/>
              <a:ea typeface="Calibri" panose="020F0502020204030204" pitchFamily="34" charset="0"/>
            </a:endParaRPr>
          </a:p>
          <a:p>
            <a:pPr marL="927100" lvl="2" indent="-285750">
              <a:spcBef>
                <a:spcPts val="400"/>
              </a:spcBef>
              <a:spcAft>
                <a:spcPts val="0"/>
              </a:spcAft>
              <a:buSzPct val="100000"/>
              <a:buFont typeface="Wingdings" panose="05000000000000000000" pitchFamily="2" charset="2"/>
              <a:buChar char="Ø"/>
              <a:defRPr/>
            </a:pPr>
            <a:r>
              <a:rPr lang="en-GB" sz="2000">
                <a:latin typeface="+mj-lt"/>
                <a:ea typeface="Calibri" panose="020F0502020204030204" pitchFamily="34" charset="0"/>
              </a:rPr>
              <a:t>La DUE complète les TdR pour affiner sa demande</a:t>
            </a:r>
            <a:endParaRPr lang="en-GB" sz="2000" dirty="0">
              <a:latin typeface="+mj-lt"/>
              <a:ea typeface="Calibri" panose="020F0502020204030204" pitchFamily="34" charset="0"/>
            </a:endParaRPr>
          </a:p>
          <a:p>
            <a:pPr marL="927100" lvl="2" indent="-285750">
              <a:spcBef>
                <a:spcPts val="400"/>
              </a:spcBef>
              <a:spcAft>
                <a:spcPts val="0"/>
              </a:spcAft>
              <a:buSzPct val="100000"/>
              <a:buFont typeface="Wingdings" panose="05000000000000000000" pitchFamily="2" charset="2"/>
              <a:buChar char="Ø"/>
              <a:defRPr/>
            </a:pPr>
            <a:r>
              <a:rPr lang="en-GB" sz="2000">
                <a:latin typeface="+mj-lt"/>
                <a:ea typeface="Calibri" panose="020F0502020204030204" pitchFamily="34" charset="0"/>
              </a:rPr>
              <a:t>G2 approuves les TdR</a:t>
            </a:r>
            <a:endParaRPr lang="en-GB" sz="2000" dirty="0">
              <a:latin typeface="+mj-lt"/>
              <a:ea typeface="Calibri" panose="020F0502020204030204" pitchFamily="34" charset="0"/>
            </a:endParaRPr>
          </a:p>
          <a:p>
            <a:pPr marL="927100" lvl="2" indent="-285750">
              <a:spcBef>
                <a:spcPts val="400"/>
              </a:spcBef>
              <a:spcAft>
                <a:spcPts val="0"/>
              </a:spcAft>
              <a:buSzPct val="100000"/>
              <a:buFont typeface="Wingdings" panose="05000000000000000000" pitchFamily="2" charset="2"/>
              <a:buChar char="Ø"/>
              <a:defRPr/>
            </a:pPr>
            <a:r>
              <a:rPr lang="en-GB" sz="2000">
                <a:latin typeface="+mj-lt"/>
                <a:ea typeface="Calibri" panose="020F0502020204030204" pitchFamily="34" charset="0"/>
              </a:rPr>
              <a:t>La Facilité proposes des experts à la DUE</a:t>
            </a:r>
            <a:endParaRPr lang="en-GB" sz="2000" dirty="0">
              <a:latin typeface="+mj-lt"/>
              <a:ea typeface="Calibri" panose="020F0502020204030204" pitchFamily="34" charset="0"/>
            </a:endParaRPr>
          </a:p>
          <a:p>
            <a:pPr marL="927100" lvl="2" indent="-285750">
              <a:spcBef>
                <a:spcPts val="400"/>
              </a:spcBef>
              <a:spcAft>
                <a:spcPts val="0"/>
              </a:spcAft>
              <a:buSzPct val="100000"/>
              <a:buFont typeface="Wingdings" panose="05000000000000000000" pitchFamily="2" charset="2"/>
              <a:buChar char="Ø"/>
              <a:defRPr/>
            </a:pPr>
            <a:r>
              <a:rPr lang="en-GB" sz="2000">
                <a:latin typeface="+mj-lt"/>
                <a:ea typeface="Calibri" panose="020F0502020204030204" pitchFamily="34" charset="0"/>
              </a:rPr>
              <a:t>La DUE et G2 se mettent d’accord sur le(s) profil(s) retenu(s)</a:t>
            </a:r>
            <a:endParaRPr lang="en-GB" sz="2000" dirty="0">
              <a:latin typeface="+mj-lt"/>
              <a:ea typeface="Calibri" panose="020F0502020204030204" pitchFamily="34" charset="0"/>
            </a:endParaRPr>
          </a:p>
          <a:p>
            <a:pPr marL="927100" lvl="2" indent="-285750">
              <a:spcBef>
                <a:spcPts val="400"/>
              </a:spcBef>
              <a:spcAft>
                <a:spcPts val="0"/>
              </a:spcAft>
              <a:buSzPct val="100000"/>
              <a:buFont typeface="Wingdings" panose="05000000000000000000" pitchFamily="2" charset="2"/>
              <a:buChar char="Ø"/>
              <a:defRPr/>
            </a:pPr>
            <a:r>
              <a:rPr lang="en-GB" sz="2000">
                <a:latin typeface="+mj-lt"/>
                <a:ea typeface="Calibri" panose="020F0502020204030204" pitchFamily="34" charset="0"/>
              </a:rPr>
              <a:t>Les experts rendent compte directement à la DUE</a:t>
            </a:r>
            <a:endParaRPr lang="en-GB" sz="2000" dirty="0">
              <a:latin typeface="+mj-lt"/>
              <a:ea typeface="Calibri" panose="020F0502020204030204" pitchFamily="34" charset="0"/>
            </a:endParaRPr>
          </a:p>
          <a:p>
            <a:pPr marL="927100" lvl="2" indent="-285750">
              <a:spcBef>
                <a:spcPts val="400"/>
              </a:spcBef>
              <a:spcAft>
                <a:spcPts val="0"/>
              </a:spcAft>
              <a:buSzPct val="100000"/>
              <a:buFont typeface="Wingdings" panose="05000000000000000000" pitchFamily="2" charset="2"/>
              <a:buChar char="Ø"/>
              <a:defRPr/>
            </a:pPr>
            <a:r>
              <a:rPr lang="en-GB" sz="2000">
                <a:latin typeface="+mj-lt"/>
                <a:ea typeface="Calibri" panose="020F0502020204030204" pitchFamily="34" charset="0"/>
              </a:rPr>
              <a:t>La DUE approuves les rapport de l’expert</a:t>
            </a:r>
            <a:r>
              <a:rPr lang="en-GB" sz="2000" dirty="0">
                <a:latin typeface="+mj-lt"/>
                <a:ea typeface="Calibri" panose="020F0502020204030204" pitchFamily="34" charset="0"/>
              </a:rPr>
              <a:t>(s</a:t>
            </a:r>
            <a:r>
              <a:rPr lang="en-GB" sz="2000">
                <a:latin typeface="+mj-lt"/>
                <a:ea typeface="Calibri" panose="020F0502020204030204" pitchFamily="34" charset="0"/>
              </a:rPr>
              <a:t>) </a:t>
            </a:r>
          </a:p>
          <a:p>
            <a:pPr marL="927100" lvl="2" indent="-285750">
              <a:spcBef>
                <a:spcPts val="400"/>
              </a:spcBef>
              <a:spcAft>
                <a:spcPts val="0"/>
              </a:spcAft>
              <a:buSzPct val="100000"/>
              <a:buFont typeface="Wingdings" panose="05000000000000000000" pitchFamily="2" charset="2"/>
              <a:buChar char="Ø"/>
              <a:defRPr/>
            </a:pPr>
            <a:r>
              <a:rPr lang="en-GB" sz="2000">
                <a:latin typeface="+mj-lt"/>
                <a:ea typeface="Calibri" panose="020F0502020204030204" pitchFamily="34" charset="0"/>
              </a:rPr>
              <a:t>G2/Facilité ATDL vérifient la conformité contractuelle.</a:t>
            </a:r>
            <a:endParaRPr lang="en-GB" sz="2000" dirty="0">
              <a:latin typeface="+mj-lt"/>
              <a:ea typeface="Calibri" panose="020F0502020204030204" pitchFamily="34" charset="0"/>
            </a:endParaRPr>
          </a:p>
        </p:txBody>
      </p:sp>
    </p:spTree>
    <p:extLst>
      <p:ext uri="{BB962C8B-B14F-4D97-AF65-F5344CB8AC3E}">
        <p14:creationId xmlns:p14="http://schemas.microsoft.com/office/powerpoint/2010/main" val="397523974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5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988840"/>
            <a:ext cx="5184576" cy="446276"/>
          </a:xfrm>
          <a:prstGeom prst="rect">
            <a:avLst/>
          </a:prstGeom>
        </p:spPr>
        <p:txBody>
          <a:bodyPr wrap="square">
            <a:spAutoFit/>
          </a:bodyPr>
          <a:lstStyle/>
          <a:p>
            <a:pPr>
              <a:lnSpc>
                <a:spcPct val="115000"/>
              </a:lnSpc>
              <a:spcAft>
                <a:spcPts val="0"/>
              </a:spcAft>
            </a:pPr>
            <a:r>
              <a:rPr lang="fr-FR" sz="2000" b="1" dirty="0">
                <a:solidFill>
                  <a:srgbClr val="1F497D"/>
                </a:solidFill>
                <a:latin typeface="Arial" panose="020B0604020202020204" pitchFamily="34" charset="0"/>
                <a:ea typeface="MS Mincho"/>
              </a:rPr>
              <a:t>Comment peut l’Unité G2 vous aider ?</a:t>
            </a:r>
            <a:endParaRPr lang="fr-BE" sz="2000" dirty="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16571513"/>
              </p:ext>
            </p:extLst>
          </p:nvPr>
        </p:nvGraphicFramePr>
        <p:xfrm>
          <a:off x="2401294" y="2564904"/>
          <a:ext cx="4746929" cy="4032448"/>
        </p:xfrm>
        <a:graphic>
          <a:graphicData uri="http://schemas.openxmlformats.org/drawingml/2006/table">
            <a:tbl>
              <a:tblPr/>
              <a:tblGrid>
                <a:gridCol w="4746929">
                  <a:extLst>
                    <a:ext uri="{9D8B030D-6E8A-4147-A177-3AD203B41FA5}">
                      <a16:colId xmlns:a16="http://schemas.microsoft.com/office/drawing/2014/main" val="1974746244"/>
                    </a:ext>
                  </a:extLst>
                </a:gridCol>
              </a:tblGrid>
              <a:tr h="4032448">
                <a:tc>
                  <a:txBody>
                    <a:bodyPr/>
                    <a:lstStyle/>
                    <a:p>
                      <a:pPr marL="285750" indent="-285750">
                        <a:buFontTx/>
                        <a:buChar char="-"/>
                      </a:pPr>
                      <a:r>
                        <a:rPr lang="fr-BE" dirty="0" smtClean="0"/>
                        <a:t>TALD</a:t>
                      </a:r>
                    </a:p>
                    <a:p>
                      <a:pPr marL="285750" indent="-285750">
                        <a:buFontTx/>
                        <a:buChar char="-"/>
                      </a:pPr>
                      <a:endParaRPr lang="fr-BE" dirty="0" smtClean="0"/>
                    </a:p>
                    <a:p>
                      <a:pPr marL="285750" indent="-285750">
                        <a:buFontTx/>
                        <a:buChar char="-"/>
                      </a:pPr>
                      <a:r>
                        <a:rPr lang="fr-BE" dirty="0" smtClean="0"/>
                        <a:t>5</a:t>
                      </a:r>
                      <a:r>
                        <a:rPr lang="fr-BE" baseline="0" dirty="0" smtClean="0"/>
                        <a:t> </a:t>
                      </a:r>
                      <a:r>
                        <a:rPr lang="fr-BE" baseline="0" dirty="0" err="1" smtClean="0"/>
                        <a:t>FPAs</a:t>
                      </a:r>
                      <a:endParaRPr lang="fr-BE" baseline="0" dirty="0" smtClean="0"/>
                    </a:p>
                    <a:p>
                      <a:pPr marL="285750" indent="-285750">
                        <a:buFontTx/>
                        <a:buChar char="-"/>
                      </a:pPr>
                      <a:endParaRPr lang="fr-BE" baseline="0" dirty="0" smtClean="0"/>
                    </a:p>
                    <a:p>
                      <a:pPr marL="285750" indent="-285750">
                        <a:buFontTx/>
                        <a:buChar char="-"/>
                      </a:pPr>
                      <a:r>
                        <a:rPr lang="fr-BE" baseline="0" dirty="0" smtClean="0"/>
                        <a:t>Coordination 57 City-to-city </a:t>
                      </a:r>
                      <a:r>
                        <a:rPr lang="fr-BE" baseline="0" dirty="0" err="1" smtClean="0"/>
                        <a:t>Sustainable</a:t>
                      </a:r>
                      <a:r>
                        <a:rPr lang="fr-BE" baseline="0" dirty="0" smtClean="0"/>
                        <a:t> </a:t>
                      </a:r>
                      <a:r>
                        <a:rPr lang="fr-BE" baseline="0" dirty="0" err="1" smtClean="0"/>
                        <a:t>Partnerships</a:t>
                      </a:r>
                      <a:endParaRPr lang="fr-BE" baseline="0" dirty="0" smtClean="0"/>
                    </a:p>
                    <a:p>
                      <a:pPr marL="285750" indent="-285750">
                        <a:buFontTx/>
                        <a:buChar char="-"/>
                      </a:pPr>
                      <a:endParaRPr lang="fr-BE" baseline="0" dirty="0" smtClean="0"/>
                    </a:p>
                    <a:p>
                      <a:pPr marL="285750" indent="-285750">
                        <a:buFontTx/>
                        <a:buChar char="-"/>
                      </a:pPr>
                      <a:r>
                        <a:rPr lang="fr-BE" baseline="0" dirty="0" smtClean="0"/>
                        <a:t>TAIEX</a:t>
                      </a:r>
                    </a:p>
                    <a:p>
                      <a:pPr marL="285750" indent="-285750">
                        <a:buFontTx/>
                        <a:buChar char="-"/>
                      </a:pPr>
                      <a:endParaRPr lang="fr-BE" baseline="0" dirty="0" smtClean="0"/>
                    </a:p>
                    <a:p>
                      <a:pPr marL="285750" indent="-285750">
                        <a:buFontTx/>
                        <a:buChar char="-"/>
                      </a:pPr>
                      <a:r>
                        <a:rPr lang="fr-BE" baseline="0" dirty="0" smtClean="0"/>
                        <a:t>Bi-</a:t>
                      </a:r>
                      <a:r>
                        <a:rPr lang="fr-BE" baseline="0" dirty="0" err="1" smtClean="0"/>
                        <a:t>annual</a:t>
                      </a:r>
                      <a:r>
                        <a:rPr lang="fr-BE" baseline="0" dirty="0" smtClean="0"/>
                        <a:t> Forum « CITIES AND REGIONS FOR INTERNATIONAL PARTNERSHIPS</a:t>
                      </a:r>
                    </a:p>
                    <a:p>
                      <a:pPr marL="285750" indent="-285750">
                        <a:buFontTx/>
                        <a:buChar char="-"/>
                      </a:pPr>
                      <a:endParaRPr lang="fr-BE" baseline="0" dirty="0" smtClean="0"/>
                    </a:p>
                    <a:p>
                      <a:pPr marL="285750" indent="-285750">
                        <a:buFontTx/>
                        <a:buChar char="-"/>
                      </a:pPr>
                      <a:r>
                        <a:rPr lang="fr-BE" baseline="0" dirty="0" smtClean="0"/>
                        <a:t>PFD</a:t>
                      </a:r>
                      <a:endParaRPr lang="fr-B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611213743"/>
                  </a:ext>
                </a:extLst>
              </a:tr>
            </a:tbl>
          </a:graphicData>
        </a:graphic>
      </p:graphicFrame>
    </p:spTree>
    <p:extLst>
      <p:ext uri="{BB962C8B-B14F-4D97-AF65-F5344CB8AC3E}">
        <p14:creationId xmlns:p14="http://schemas.microsoft.com/office/powerpoint/2010/main" val="2055520571"/>
      </p:ext>
    </p:extLst>
  </p:cSld>
  <p:clrMapOvr>
    <a:masterClrMapping/>
  </p:clrMapOvr>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6291</TotalTime>
  <Words>2447</Words>
  <Application>Microsoft Office PowerPoint</Application>
  <PresentationFormat>On-screen Show (4:3)</PresentationFormat>
  <Paragraphs>193</Paragraphs>
  <Slides>16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MS PGothic</vt:lpstr>
      <vt:lpstr>Arial</vt:lpstr>
      <vt:lpstr>Calibri</vt:lpstr>
      <vt:lpstr>MS Mincho</vt:lpstr>
      <vt:lpstr>Times New Roman</vt:lpstr>
      <vt:lpstr>Verdana</vt:lpstr>
      <vt:lpstr>Wingdings</vt:lpstr>
      <vt:lpstr>blank</vt:lpstr>
      <vt:lpstr>PowerPoint Presentation</vt:lpstr>
      <vt:lpstr>    La Facilité ATDL, TAIEX et les Accords Cadre de Partenariat   </vt:lpstr>
      <vt:lpstr>PowerPoint Presentation</vt:lpstr>
      <vt:lpstr>2. Appui au Dialogue Politique: pour lever les barrières politiques et institutionnelles qui affectent La gouvernance locale</vt:lpstr>
      <vt:lpstr>  </vt:lpstr>
      <vt:lpstr>  </vt:lpstr>
      <vt:lpstr>  </vt:lpstr>
      <vt:lpstr>  </vt:lpstr>
      <vt:lpstr>PowerPoint Presentation</vt:lpstr>
      <vt:lpstr>TAIEX INTPA: Introduction</vt:lpstr>
      <vt:lpstr>TAIEX INTPA: Application Process </vt:lpstr>
      <vt:lpstr>PowerPoint Presentation</vt:lpstr>
      <vt:lpstr>Les 5 Accords Cadre de Partenariat avec les Associations internationales d’Autorités Locales</vt:lpstr>
      <vt:lpstr>PowerPoint Presentation</vt:lpstr>
      <vt:lpstr>Cérémonie de signature des ACPs 12 Septembre 2022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Eugene Zapata</dc:creator>
  <cp:lastModifiedBy>FICARELLI Giorgio (INTPA)</cp:lastModifiedBy>
  <cp:revision>75</cp:revision>
  <dcterms:created xsi:type="dcterms:W3CDTF">2020-07-01T16:45:12Z</dcterms:created>
  <dcterms:modified xsi:type="dcterms:W3CDTF">2022-11-30T17:21:17Z</dcterms:modified>
</cp:coreProperties>
</file>