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</p:sldMasterIdLst>
  <p:notesMasterIdLst>
    <p:notesMasterId r:id="rId25"/>
  </p:notesMasterIdLst>
  <p:sldIdLst>
    <p:sldId id="308" r:id="rId5"/>
    <p:sldId id="380" r:id="rId6"/>
    <p:sldId id="363" r:id="rId7"/>
    <p:sldId id="411" r:id="rId8"/>
    <p:sldId id="397" r:id="rId9"/>
    <p:sldId id="395" r:id="rId10"/>
    <p:sldId id="401" r:id="rId11"/>
    <p:sldId id="371" r:id="rId12"/>
    <p:sldId id="402" r:id="rId13"/>
    <p:sldId id="372" r:id="rId14"/>
    <p:sldId id="403" r:id="rId15"/>
    <p:sldId id="373" r:id="rId16"/>
    <p:sldId id="404" r:id="rId17"/>
    <p:sldId id="374" r:id="rId18"/>
    <p:sldId id="405" r:id="rId19"/>
    <p:sldId id="400" r:id="rId20"/>
    <p:sldId id="410" r:id="rId21"/>
    <p:sldId id="409" r:id="rId22"/>
    <p:sldId id="406" r:id="rId23"/>
    <p:sldId id="408" r:id="rId24"/>
  </p:sldIdLst>
  <p:sldSz cx="9985375" cy="5616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2" userDrawn="1">
          <p15:clr>
            <a:srgbClr val="A4A3A4"/>
          </p15:clr>
        </p15:guide>
        <p15:guide id="2" pos="31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DRIGUEZ SARRO Maria Mercedes (EEAS)" initials="RSMM(" lastIdx="6" clrIdx="0">
    <p:extLst>
      <p:ext uri="{19B8F6BF-5375-455C-9EA6-DF929625EA0E}">
        <p15:presenceInfo xmlns:p15="http://schemas.microsoft.com/office/powerpoint/2012/main" userId="RODRIGUEZ SARRO Maria Mercedes (EEA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99"/>
    <a:srgbClr val="CE1126"/>
    <a:srgbClr val="006239"/>
    <a:srgbClr val="FF4E12"/>
    <a:srgbClr val="FFD520"/>
    <a:srgbClr val="0097C3"/>
    <a:srgbClr val="FFB700"/>
    <a:srgbClr val="F5CE2A"/>
    <a:srgbClr val="9BB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/>
    <p:restoredTop sz="94626"/>
  </p:normalViewPr>
  <p:slideViewPr>
    <p:cSldViewPr snapToGrid="0">
      <p:cViewPr varScale="1">
        <p:scale>
          <a:sx n="129" d="100"/>
          <a:sy n="129" d="100"/>
        </p:scale>
        <p:origin x="954" y="126"/>
      </p:cViewPr>
      <p:guideLst>
        <p:guide orient="horz" pos="1792"/>
        <p:guide pos="31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4EDB6-D969-475C-BFB7-C8B21B196ED7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BD435-AFFB-4B94-8764-5BC75E222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084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18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16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576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11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28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700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74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57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23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8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44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6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8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42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10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08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D435-AFFB-4B94-8764-5BC75E2223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8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gradFill>
            <a:gsLst>
              <a:gs pos="0">
                <a:srgbClr val="DBD2CC"/>
              </a:gs>
              <a:gs pos="25000">
                <a:srgbClr val="F5CE2A"/>
              </a:gs>
              <a:gs pos="75000">
                <a:srgbClr val="003399"/>
              </a:gs>
              <a:gs pos="50000">
                <a:srgbClr val="FA6E25"/>
              </a:gs>
              <a:gs pos="100000">
                <a:srgbClr val="9BB1DC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</p:pic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0" y="2508251"/>
            <a:ext cx="9985375" cy="564888"/>
          </a:xfrm>
          <a:prstGeom prst="rect">
            <a:avLst/>
          </a:prstGeom>
        </p:spPr>
        <p:txBody>
          <a:bodyPr/>
          <a:lstStyle>
            <a:lvl1pPr algn="ctr">
              <a:defRPr sz="3200"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1pPr>
            <a:lvl2pPr marL="374447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2pPr>
            <a:lvl3pPr marL="748894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3pPr>
            <a:lvl4pPr marL="1123341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4pPr>
            <a:lvl5pPr marL="1497788" indent="0" algn="ctr">
              <a:buNone/>
              <a:defRPr b="1" cap="all" baseline="0">
                <a:gradFill>
                  <a:gsLst>
                    <a:gs pos="0">
                      <a:schemeClr val="accent3"/>
                    </a:gs>
                    <a:gs pos="25000">
                      <a:schemeClr val="accent2"/>
                    </a:gs>
                    <a:gs pos="75000">
                      <a:schemeClr val="tx1"/>
                    </a:gs>
                    <a:gs pos="50000">
                      <a:schemeClr val="accent1"/>
                    </a:gs>
                    <a:gs pos="100000">
                      <a:schemeClr val="accent4"/>
                    </a:gs>
                  </a:gsLst>
                  <a:lin ang="0" scaled="1"/>
                </a:gra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556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6495" y="5205733"/>
            <a:ext cx="2246709" cy="299031"/>
          </a:xfrm>
          <a:prstGeom prst="rect">
            <a:avLst/>
          </a:prstGeom>
        </p:spPr>
        <p:txBody>
          <a:bodyPr/>
          <a:lstStyle/>
          <a:p>
            <a:fld id="{0B8FB8B2-E5E6-4661-98FB-ABC898B9EE12}" type="datetimeFigureOut">
              <a:rPr lang="en-GB" smtClean="0"/>
              <a:t>10/01/2023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07656" y="5205733"/>
            <a:ext cx="3370064" cy="29903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52171" y="5205733"/>
            <a:ext cx="2246709" cy="299031"/>
          </a:xfrm>
          <a:prstGeom prst="rect">
            <a:avLst/>
          </a:prstGeom>
        </p:spPr>
        <p:txBody>
          <a:bodyPr/>
          <a:lstStyle/>
          <a:p>
            <a:fld id="{6837DFC1-C186-431C-8681-C60978C59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1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9985375" cy="883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/>
          </a:p>
        </p:txBody>
      </p:sp>
      <p:sp>
        <p:nvSpPr>
          <p:cNvPr id="5" name="Rectangle 4"/>
          <p:cNvSpPr/>
          <p:nvPr userDrawn="1"/>
        </p:nvSpPr>
        <p:spPr>
          <a:xfrm>
            <a:off x="0" y="883004"/>
            <a:ext cx="9985375" cy="4733571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93" y="211332"/>
            <a:ext cx="1359388" cy="94384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77447" y="1631880"/>
            <a:ext cx="8243523" cy="1760420"/>
          </a:xfrm>
        </p:spPr>
        <p:txBody>
          <a:bodyPr wrap="none" anchor="t">
            <a:noAutofit/>
          </a:bodyPr>
          <a:lstStyle>
            <a:lvl1pPr algn="l">
              <a:defRPr sz="4914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6495" y="1620703"/>
            <a:ext cx="0" cy="3995872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702069" y="5420973"/>
            <a:ext cx="579375" cy="197042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74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877448" y="3618300"/>
            <a:ext cx="8243523" cy="735244"/>
          </a:xfrm>
        </p:spPr>
        <p:txBody>
          <a:bodyPr>
            <a:noAutofit/>
          </a:bodyPr>
          <a:lstStyle>
            <a:lvl1pPr marL="0" indent="0" algn="l">
              <a:buNone/>
              <a:defRPr sz="2293" i="0">
                <a:solidFill>
                  <a:schemeClr val="accent5"/>
                </a:solidFill>
              </a:defRPr>
            </a:lvl1pPr>
            <a:lvl2pPr marL="374447" indent="0" algn="ctr">
              <a:buNone/>
              <a:defRPr sz="1638"/>
            </a:lvl2pPr>
            <a:lvl3pPr marL="748894" indent="0" algn="ctr">
              <a:buNone/>
              <a:defRPr sz="1474"/>
            </a:lvl3pPr>
            <a:lvl4pPr marL="1123340" indent="0" algn="ctr">
              <a:buNone/>
              <a:defRPr sz="1310"/>
            </a:lvl4pPr>
            <a:lvl5pPr marL="1497787" indent="0" algn="ctr">
              <a:buNone/>
              <a:defRPr sz="1310"/>
            </a:lvl5pPr>
            <a:lvl6pPr marL="1872234" indent="0" algn="ctr">
              <a:buNone/>
              <a:defRPr sz="1310"/>
            </a:lvl6pPr>
            <a:lvl7pPr marL="2246681" indent="0" algn="ctr">
              <a:buNone/>
              <a:defRPr sz="1310"/>
            </a:lvl7pPr>
            <a:lvl8pPr marL="2621128" indent="0" algn="ctr">
              <a:buNone/>
              <a:defRPr sz="1310"/>
            </a:lvl8pPr>
            <a:lvl9pPr marL="2995574" indent="0" algn="ctr">
              <a:buNone/>
              <a:defRPr sz="131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992688" y="4551819"/>
            <a:ext cx="4128069" cy="433240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802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754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686494" y="0"/>
            <a:ext cx="1" cy="1045313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95031" y="395454"/>
            <a:ext cx="8612386" cy="640736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041698" y="1768965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041697" y="3250440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179870" y="1768964"/>
            <a:ext cx="2016070" cy="1341622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7318044" y="3250439"/>
            <a:ext cx="2063906" cy="1341621"/>
          </a:xfrm>
          <a:noFill/>
        </p:spPr>
        <p:txBody>
          <a:bodyPr tIns="90000"/>
          <a:lstStyle>
            <a:lvl1pPr marL="0" indent="0" algn="l">
              <a:buNone/>
              <a:defRPr sz="1638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46543" y="1768965"/>
            <a:ext cx="2063906" cy="1341622"/>
          </a:xfrm>
          <a:noFill/>
        </p:spPr>
        <p:txBody>
          <a:bodyPr tIns="90000"/>
          <a:lstStyle>
            <a:lvl1pPr marL="0" indent="0" algn="r">
              <a:buNone/>
              <a:defRPr sz="1638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5179872" y="3250439"/>
            <a:ext cx="2016069" cy="1341621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846543" y="3250440"/>
            <a:ext cx="2063906" cy="1341621"/>
          </a:xfrm>
          <a:noFill/>
        </p:spPr>
        <p:txBody>
          <a:bodyPr tIns="90000"/>
          <a:lstStyle>
            <a:lvl1pPr marL="0" indent="0" algn="r">
              <a:buNone/>
              <a:defRPr sz="1638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7343511" y="1768964"/>
            <a:ext cx="2063906" cy="1341622"/>
          </a:xfrm>
          <a:noFill/>
        </p:spPr>
        <p:txBody>
          <a:bodyPr tIns="90000"/>
          <a:lstStyle>
            <a:lvl1pPr marL="0" indent="0" algn="l">
              <a:buNone/>
              <a:defRPr sz="1638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4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8157" y="2560961"/>
            <a:ext cx="8269061" cy="499836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8257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hit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8157" y="2560961"/>
            <a:ext cx="8269061" cy="499836"/>
          </a:xfrm>
          <a:prstGeom prst="rect">
            <a:avLst/>
          </a:prstGeom>
        </p:spPr>
        <p:txBody>
          <a:bodyPr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Frame 5"/>
          <p:cNvSpPr/>
          <p:nvPr userDrawn="1"/>
        </p:nvSpPr>
        <p:spPr>
          <a:xfrm>
            <a:off x="194007" y="190834"/>
            <a:ext cx="9601380" cy="5240090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673873 w 9748299"/>
              <a:gd name="connsiteY5" fmla="*/ 673873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673873 w 9748299"/>
              <a:gd name="connsiteY9" fmla="*/ 673873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44502 w 9748299"/>
              <a:gd name="connsiteY5" fmla="*/ 19679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244502 w 9748299"/>
              <a:gd name="connsiteY9" fmla="*/ 19679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85476 w 9748299"/>
              <a:gd name="connsiteY5" fmla="*/ 77525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85476 w 9748299"/>
              <a:gd name="connsiteY9" fmla="*/ 77525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3671 w 9748299"/>
              <a:gd name="connsiteY5" fmla="*/ 53671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53671 w 9748299"/>
              <a:gd name="connsiteY9" fmla="*/ 53671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673873 w 9748299"/>
              <a:gd name="connsiteY6" fmla="*/ 4717112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52320 w 9748299"/>
              <a:gd name="connsiteY6" fmla="*/ 5344641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074426 w 9748299"/>
              <a:gd name="connsiteY8" fmla="*/ 673873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337391 w 9748299"/>
              <a:gd name="connsiteY8" fmla="*/ 94156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582427 w 9748299"/>
              <a:gd name="connsiteY8" fmla="*/ 135991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89013 w 9748299"/>
              <a:gd name="connsiteY8" fmla="*/ 51844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074426 w 9748299"/>
              <a:gd name="connsiteY7" fmla="*/ 471711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85896 w 9748299"/>
              <a:gd name="connsiteY7" fmla="*/ 5322972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25388 w 9748299"/>
              <a:gd name="connsiteY5" fmla="*/ 11941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25388 w 9748299"/>
              <a:gd name="connsiteY9" fmla="*/ 11941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58713 w 9748299"/>
              <a:gd name="connsiteY5" fmla="*/ 622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58713 w 9748299"/>
              <a:gd name="connsiteY9" fmla="*/ 622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77763 w 9748299"/>
              <a:gd name="connsiteY5" fmla="*/ 3368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77763 w 9748299"/>
              <a:gd name="connsiteY9" fmla="*/ 3368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90837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90837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39664 w 9748299"/>
              <a:gd name="connsiteY5" fmla="*/ 241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39664 w 9748299"/>
              <a:gd name="connsiteY9" fmla="*/ 241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24037 w 9748299"/>
              <a:gd name="connsiteY6" fmla="*/ 5290853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71649 w 9748299"/>
              <a:gd name="connsiteY6" fmla="*/ 5352765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101576 w 9748299"/>
              <a:gd name="connsiteY5" fmla="*/ 100362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101576 w 9748299"/>
              <a:gd name="connsiteY9" fmla="*/ 100362 h 5390985"/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0 w 9748299"/>
              <a:gd name="connsiteY4" fmla="*/ 0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87465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0 w 9748299"/>
              <a:gd name="connsiteY3" fmla="*/ 5390985 h 5390985"/>
              <a:gd name="connsiteX4" fmla="*/ 87464 w 9748299"/>
              <a:gd name="connsiteY4" fmla="*/ 87465 h 5390985"/>
              <a:gd name="connsiteX5" fmla="*/ 220845 w 9748299"/>
              <a:gd name="connsiteY5" fmla="*/ 227583 h 5390985"/>
              <a:gd name="connsiteX6" fmla="*/ 109749 w 9748299"/>
              <a:gd name="connsiteY6" fmla="*/ 5281328 h 5390985"/>
              <a:gd name="connsiteX7" fmla="*/ 9641018 w 9748299"/>
              <a:gd name="connsiteY7" fmla="*/ 5278094 h 5390985"/>
              <a:gd name="connsiteX8" fmla="*/ 9644135 w 9748299"/>
              <a:gd name="connsiteY8" fmla="*/ 113552 h 5390985"/>
              <a:gd name="connsiteX9" fmla="*/ 220845 w 9748299"/>
              <a:gd name="connsiteY9" fmla="*/ 227583 h 5390985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109749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87464 w 9748299"/>
              <a:gd name="connsiteY0" fmla="*/ 23854 h 5327374"/>
              <a:gd name="connsiteX1" fmla="*/ 9748299 w 9748299"/>
              <a:gd name="connsiteY1" fmla="*/ 0 h 5327374"/>
              <a:gd name="connsiteX2" fmla="*/ 9748299 w 9748299"/>
              <a:gd name="connsiteY2" fmla="*/ 5327374 h 5327374"/>
              <a:gd name="connsiteX3" fmla="*/ 0 w 9748299"/>
              <a:gd name="connsiteY3" fmla="*/ 5327374 h 5327374"/>
              <a:gd name="connsiteX4" fmla="*/ 87464 w 9748299"/>
              <a:gd name="connsiteY4" fmla="*/ 23854 h 5327374"/>
              <a:gd name="connsiteX5" fmla="*/ 220845 w 9748299"/>
              <a:gd name="connsiteY5" fmla="*/ 163972 h 5327374"/>
              <a:gd name="connsiteX6" fmla="*/ 213116 w 9748299"/>
              <a:gd name="connsiteY6" fmla="*/ 5217717 h 5327374"/>
              <a:gd name="connsiteX7" fmla="*/ 9641018 w 9748299"/>
              <a:gd name="connsiteY7" fmla="*/ 5214483 h 5327374"/>
              <a:gd name="connsiteX8" fmla="*/ 9644135 w 9748299"/>
              <a:gd name="connsiteY8" fmla="*/ 49941 h 5327374"/>
              <a:gd name="connsiteX9" fmla="*/ 220845 w 9748299"/>
              <a:gd name="connsiteY9" fmla="*/ 163972 h 5327374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564622 w 9668786"/>
              <a:gd name="connsiteY8" fmla="*/ 49941 h 5343277"/>
              <a:gd name="connsiteX9" fmla="*/ 141332 w 9668786"/>
              <a:gd name="connsiteY9" fmla="*/ 163972 h 5343277"/>
              <a:gd name="connsiteX0" fmla="*/ 7951 w 9668786"/>
              <a:gd name="connsiteY0" fmla="*/ 23854 h 5343277"/>
              <a:gd name="connsiteX1" fmla="*/ 9668786 w 9668786"/>
              <a:gd name="connsiteY1" fmla="*/ 0 h 5343277"/>
              <a:gd name="connsiteX2" fmla="*/ 9668786 w 9668786"/>
              <a:gd name="connsiteY2" fmla="*/ 5327374 h 5343277"/>
              <a:gd name="connsiteX3" fmla="*/ 0 w 9668786"/>
              <a:gd name="connsiteY3" fmla="*/ 5343277 h 5343277"/>
              <a:gd name="connsiteX4" fmla="*/ 7951 w 9668786"/>
              <a:gd name="connsiteY4" fmla="*/ 23854 h 5343277"/>
              <a:gd name="connsiteX5" fmla="*/ 141332 w 9668786"/>
              <a:gd name="connsiteY5" fmla="*/ 163972 h 5343277"/>
              <a:gd name="connsiteX6" fmla="*/ 133603 w 9668786"/>
              <a:gd name="connsiteY6" fmla="*/ 5217717 h 5343277"/>
              <a:gd name="connsiteX7" fmla="*/ 9561505 w 9668786"/>
              <a:gd name="connsiteY7" fmla="*/ 5214483 h 5343277"/>
              <a:gd name="connsiteX8" fmla="*/ 9461255 w 9668786"/>
              <a:gd name="connsiteY8" fmla="*/ 145356 h 5343277"/>
              <a:gd name="connsiteX9" fmla="*/ 141332 w 9668786"/>
              <a:gd name="connsiteY9" fmla="*/ 163972 h 5343277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561505 w 9668786"/>
              <a:gd name="connsiteY7" fmla="*/ 5198580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668786"/>
              <a:gd name="connsiteY0" fmla="*/ 7951 h 5327374"/>
              <a:gd name="connsiteX1" fmla="*/ 9597224 w 9668786"/>
              <a:gd name="connsiteY1" fmla="*/ 0 h 5327374"/>
              <a:gd name="connsiteX2" fmla="*/ 9668786 w 9668786"/>
              <a:gd name="connsiteY2" fmla="*/ 5311471 h 5327374"/>
              <a:gd name="connsiteX3" fmla="*/ 0 w 9668786"/>
              <a:gd name="connsiteY3" fmla="*/ 5327374 h 5327374"/>
              <a:gd name="connsiteX4" fmla="*/ 7951 w 9668786"/>
              <a:gd name="connsiteY4" fmla="*/ 7951 h 5327374"/>
              <a:gd name="connsiteX5" fmla="*/ 141332 w 9668786"/>
              <a:gd name="connsiteY5" fmla="*/ 148069 h 5327374"/>
              <a:gd name="connsiteX6" fmla="*/ 133603 w 9668786"/>
              <a:gd name="connsiteY6" fmla="*/ 5201814 h 5327374"/>
              <a:gd name="connsiteX7" fmla="*/ 9481992 w 9668786"/>
              <a:gd name="connsiteY7" fmla="*/ 5190629 h 5327374"/>
              <a:gd name="connsiteX8" fmla="*/ 9461255 w 9668786"/>
              <a:gd name="connsiteY8" fmla="*/ 129453 h 5327374"/>
              <a:gd name="connsiteX9" fmla="*/ 141332 w 9668786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354669 w 9597224"/>
              <a:gd name="connsiteY8" fmla="*/ 241649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722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75762"/>
              <a:gd name="connsiteY0" fmla="*/ 47220 h 5366643"/>
              <a:gd name="connsiteX1" fmla="*/ 9675762 w 9675762"/>
              <a:gd name="connsiteY1" fmla="*/ 0 h 5366643"/>
              <a:gd name="connsiteX2" fmla="*/ 9597224 w 9675762"/>
              <a:gd name="connsiteY2" fmla="*/ 5366643 h 5366643"/>
              <a:gd name="connsiteX3" fmla="*/ 0 w 9675762"/>
              <a:gd name="connsiteY3" fmla="*/ 5366643 h 5366643"/>
              <a:gd name="connsiteX4" fmla="*/ 7951 w 9675762"/>
              <a:gd name="connsiteY4" fmla="*/ 47220 h 5366643"/>
              <a:gd name="connsiteX5" fmla="*/ 141332 w 9675762"/>
              <a:gd name="connsiteY5" fmla="*/ 187338 h 5366643"/>
              <a:gd name="connsiteX6" fmla="*/ 133603 w 9675762"/>
              <a:gd name="connsiteY6" fmla="*/ 5241083 h 5366643"/>
              <a:gd name="connsiteX7" fmla="*/ 9481992 w 9675762"/>
              <a:gd name="connsiteY7" fmla="*/ 5229898 h 5366643"/>
              <a:gd name="connsiteX8" fmla="*/ 9461255 w 9675762"/>
              <a:gd name="connsiteY8" fmla="*/ 168722 h 5366643"/>
              <a:gd name="connsiteX9" fmla="*/ 141332 w 9675762"/>
              <a:gd name="connsiteY9" fmla="*/ 187338 h 5366643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3603 w 9597224"/>
              <a:gd name="connsiteY6" fmla="*/ 5201814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327374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90629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597224"/>
              <a:gd name="connsiteY0" fmla="*/ 7951 h 5327374"/>
              <a:gd name="connsiteX1" fmla="*/ 9591614 w 9597224"/>
              <a:gd name="connsiteY1" fmla="*/ 0 h 5327374"/>
              <a:gd name="connsiteX2" fmla="*/ 9597224 w 9597224"/>
              <a:gd name="connsiteY2" fmla="*/ 5327374 h 5327374"/>
              <a:gd name="connsiteX3" fmla="*/ 0 w 9597224"/>
              <a:gd name="connsiteY3" fmla="*/ 5240090 h 5327374"/>
              <a:gd name="connsiteX4" fmla="*/ 7951 w 9597224"/>
              <a:gd name="connsiteY4" fmla="*/ 7951 h 5327374"/>
              <a:gd name="connsiteX5" fmla="*/ 141332 w 9597224"/>
              <a:gd name="connsiteY5" fmla="*/ 148069 h 5327374"/>
              <a:gd name="connsiteX6" fmla="*/ 137760 w 9597224"/>
              <a:gd name="connsiteY6" fmla="*/ 5118686 h 5327374"/>
              <a:gd name="connsiteX7" fmla="*/ 9481992 w 9597224"/>
              <a:gd name="connsiteY7" fmla="*/ 5119971 h 5327374"/>
              <a:gd name="connsiteX8" fmla="*/ 9461255 w 9597224"/>
              <a:gd name="connsiteY8" fmla="*/ 129453 h 5327374"/>
              <a:gd name="connsiteX9" fmla="*/ 141332 w 9597224"/>
              <a:gd name="connsiteY9" fmla="*/ 148069 h 5327374"/>
              <a:gd name="connsiteX0" fmla="*/ 7951 w 9601380"/>
              <a:gd name="connsiteY0" fmla="*/ 7951 h 5240090"/>
              <a:gd name="connsiteX1" fmla="*/ 9591614 w 9601380"/>
              <a:gd name="connsiteY1" fmla="*/ 0 h 5240090"/>
              <a:gd name="connsiteX2" fmla="*/ 9601380 w 9601380"/>
              <a:gd name="connsiteY2" fmla="*/ 5240090 h 5240090"/>
              <a:gd name="connsiteX3" fmla="*/ 0 w 9601380"/>
              <a:gd name="connsiteY3" fmla="*/ 5240090 h 5240090"/>
              <a:gd name="connsiteX4" fmla="*/ 7951 w 9601380"/>
              <a:gd name="connsiteY4" fmla="*/ 7951 h 5240090"/>
              <a:gd name="connsiteX5" fmla="*/ 141332 w 9601380"/>
              <a:gd name="connsiteY5" fmla="*/ 148069 h 5240090"/>
              <a:gd name="connsiteX6" fmla="*/ 137760 w 9601380"/>
              <a:gd name="connsiteY6" fmla="*/ 5118686 h 5240090"/>
              <a:gd name="connsiteX7" fmla="*/ 9481992 w 9601380"/>
              <a:gd name="connsiteY7" fmla="*/ 5119971 h 5240090"/>
              <a:gd name="connsiteX8" fmla="*/ 9461255 w 9601380"/>
              <a:gd name="connsiteY8" fmla="*/ 129453 h 5240090"/>
              <a:gd name="connsiteX9" fmla="*/ 141332 w 9601380"/>
              <a:gd name="connsiteY9" fmla="*/ 148069 h 5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380" h="5240090">
                <a:moveTo>
                  <a:pt x="7951" y="7951"/>
                </a:moveTo>
                <a:lnTo>
                  <a:pt x="9591614" y="0"/>
                </a:lnTo>
                <a:cubicBezTo>
                  <a:pt x="9594869" y="1746697"/>
                  <a:pt x="9598125" y="3493393"/>
                  <a:pt x="9601380" y="5240090"/>
                </a:cubicBezTo>
                <a:lnTo>
                  <a:pt x="0" y="5240090"/>
                </a:lnTo>
                <a:cubicBezTo>
                  <a:pt x="2650" y="3466949"/>
                  <a:pt x="5301" y="1781092"/>
                  <a:pt x="7951" y="7951"/>
                </a:cubicBezTo>
                <a:close/>
                <a:moveTo>
                  <a:pt x="141332" y="148069"/>
                </a:moveTo>
                <a:cubicBezTo>
                  <a:pt x="140882" y="1871883"/>
                  <a:pt x="138210" y="3394872"/>
                  <a:pt x="137760" y="5118686"/>
                </a:cubicBezTo>
                <a:lnTo>
                  <a:pt x="9481992" y="5119971"/>
                </a:lnTo>
                <a:cubicBezTo>
                  <a:pt x="9475080" y="3432912"/>
                  <a:pt x="9468167" y="1816512"/>
                  <a:pt x="9461255" y="129453"/>
                </a:cubicBezTo>
                <a:lnTo>
                  <a:pt x="141332" y="148069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204" y="58153"/>
            <a:ext cx="954968" cy="5590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5957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111389" y="111319"/>
            <a:ext cx="9754502" cy="5390985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408553" y="0"/>
            <a:ext cx="1929960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114658" y="2417075"/>
            <a:ext cx="2967569" cy="407892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1114658" y="3207848"/>
            <a:ext cx="2967569" cy="407892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14657" y="1626302"/>
            <a:ext cx="2967570" cy="407892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4658" y="3998621"/>
            <a:ext cx="2967569" cy="407892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>
              <a:buFontTx/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4657" y="530511"/>
            <a:ext cx="3943572" cy="407892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FontTx/>
              <a:buNone/>
              <a:defRPr sz="2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191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photo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4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Title here</a:t>
            </a:r>
            <a:endParaRPr lang="en-GB"/>
          </a:p>
        </p:txBody>
      </p:sp>
      <p:sp>
        <p:nvSpPr>
          <p:cNvPr id="35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IE"/>
              <a:t>Click to add text</a:t>
            </a:r>
            <a:endParaRPr lang="en-GB"/>
          </a:p>
        </p:txBody>
      </p:sp>
      <p:sp>
        <p:nvSpPr>
          <p:cNvPr id="36" name="Picture Placeholder 41"/>
          <p:cNvSpPr>
            <a:spLocks noGrp="1"/>
          </p:cNvSpPr>
          <p:nvPr>
            <p:ph type="pic" sz="quarter" idx="12" hasCustomPrompt="1"/>
          </p:nvPr>
        </p:nvSpPr>
        <p:spPr>
          <a:xfrm>
            <a:off x="6421438" y="1371600"/>
            <a:ext cx="2911136" cy="28924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IE"/>
              <a:t>Click to add picture</a:t>
            </a:r>
            <a:endParaRPr lang="en-GB"/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38" name="Rectangle 37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72835" y="4820881"/>
              <a:ext cx="2659600" cy="534328"/>
              <a:chOff x="372835" y="4820881"/>
              <a:chExt cx="2659600" cy="534328"/>
            </a:xfrm>
            <a:solidFill>
              <a:schemeClr val="bg1"/>
            </a:solidFill>
          </p:grpSpPr>
          <p:grpSp>
            <p:nvGrpSpPr>
              <p:cNvPr id="40" name="Group 39"/>
              <p:cNvGrpSpPr/>
              <p:nvPr/>
            </p:nvGrpSpPr>
            <p:grpSpPr>
              <a:xfrm>
                <a:off x="372835" y="4820881"/>
                <a:ext cx="2386604" cy="534328"/>
                <a:chOff x="815523" y="4954553"/>
                <a:chExt cx="2386604" cy="534328"/>
              </a:xfrm>
              <a:grpFill/>
            </p:grpSpPr>
            <p:pic>
              <p:nvPicPr>
                <p:cNvPr id="43" name="Picture 4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59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5" name="Picture 4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6" name="Picture 45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537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6209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594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5481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4863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7434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742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6642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5387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1" name="Picture 40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1382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2" name="Picture 41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48468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photo whi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5" name="TextBox 4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7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/>
              <a:t>Title here</a:t>
            </a:r>
            <a:endParaRPr lang="en-GB"/>
          </a:p>
        </p:txBody>
      </p:sp>
      <p:sp>
        <p:nvSpPr>
          <p:cNvPr id="8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/>
              <a:t>Click to add text</a:t>
            </a:r>
            <a:endParaRPr lang="en-GB"/>
          </a:p>
        </p:txBody>
      </p:sp>
      <p:sp>
        <p:nvSpPr>
          <p:cNvPr id="9" name="Picture Placeholder 41"/>
          <p:cNvSpPr>
            <a:spLocks noGrp="1"/>
          </p:cNvSpPr>
          <p:nvPr>
            <p:ph type="pic" sz="quarter" idx="12" hasCustomPrompt="1"/>
          </p:nvPr>
        </p:nvSpPr>
        <p:spPr>
          <a:xfrm>
            <a:off x="6421438" y="1371600"/>
            <a:ext cx="2911136" cy="2892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IE"/>
              <a:t>Click to add picture</a:t>
            </a:r>
            <a:endParaRPr lang="en-GB"/>
          </a:p>
        </p:txBody>
      </p:sp>
      <p:grpSp>
        <p:nvGrpSpPr>
          <p:cNvPr id="38" name="Group 37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39" name="Rectangle 38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41" name="Group 40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5" name="Picture 44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6" name="Picture 4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2" name="Picture 41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3" name="Picture 42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77352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gradFill>
            <a:gsLst>
              <a:gs pos="0">
                <a:srgbClr val="DBD2CC"/>
              </a:gs>
              <a:gs pos="25000">
                <a:srgbClr val="F5CE2A"/>
              </a:gs>
              <a:gs pos="75000">
                <a:srgbClr val="003399"/>
              </a:gs>
              <a:gs pos="50000">
                <a:srgbClr val="FA6E25"/>
              </a:gs>
              <a:gs pos="100000">
                <a:srgbClr val="9BB1DC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>
                <a:gradFill>
                  <a:gsLst>
                    <a:gs pos="0">
                      <a:srgbClr val="DBD2CC"/>
                    </a:gs>
                    <a:gs pos="25000">
                      <a:srgbClr val="FFC000"/>
                    </a:gs>
                    <a:gs pos="75000">
                      <a:srgbClr val="003399"/>
                    </a:gs>
                    <a:gs pos="50000">
                      <a:srgbClr val="FA6E25"/>
                    </a:gs>
                    <a:gs pos="100000">
                      <a:srgbClr val="9BB1DC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45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/>
            </a:lvl1pPr>
          </a:lstStyle>
          <a:p>
            <a:pPr lvl="0"/>
            <a:r>
              <a:rPr lang="en-US"/>
              <a:t>Title here</a:t>
            </a:r>
            <a:endParaRPr lang="en-GB"/>
          </a:p>
        </p:txBody>
      </p:sp>
      <p:sp>
        <p:nvSpPr>
          <p:cNvPr id="46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/>
              <a:t>Click to add text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Chart title</a:t>
            </a:r>
            <a:endParaRPr lang="en-GB"/>
          </a:p>
        </p:txBody>
      </p:sp>
      <p:grpSp>
        <p:nvGrpSpPr>
          <p:cNvPr id="47" name="Group 46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48" name="Rectangle 47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50" name="Group 49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1" name="Picture 70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2" name="Picture 71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3" name="Picture 72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4" name="Picture 73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5" name="Picture 74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6" name="Picture 75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7" name="Picture 76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8" name="Picture 77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9" name="Picture 78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51" name="Picture 50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99622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blu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rgbClr val="003399"/>
          </a:solidFill>
        </p:spPr>
        <p:txBody>
          <a:bodyPr wrap="none" rtlCol="0">
            <a:spAutoFit/>
          </a:bodyPr>
          <a:lstStyle/>
          <a:p>
            <a:r>
              <a:rPr lang="fr-BE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35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IE"/>
              <a:t>Click to add text</a:t>
            </a:r>
            <a:endParaRPr lang="en-GB"/>
          </a:p>
        </p:txBody>
      </p:sp>
      <p:sp>
        <p:nvSpPr>
          <p:cNvPr id="37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Title here</a:t>
            </a:r>
            <a:endParaRPr lang="en-GB"/>
          </a:p>
        </p:txBody>
      </p:sp>
      <p:sp>
        <p:nvSpPr>
          <p:cNvPr id="38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Chart title</a:t>
            </a:r>
            <a:endParaRPr lang="en-GB"/>
          </a:p>
        </p:txBody>
      </p:sp>
      <p:grpSp>
        <p:nvGrpSpPr>
          <p:cNvPr id="73" name="Group 72"/>
          <p:cNvGrpSpPr/>
          <p:nvPr userDrawn="1"/>
        </p:nvGrpSpPr>
        <p:grpSpPr>
          <a:xfrm>
            <a:off x="758401" y="4894497"/>
            <a:ext cx="2873072" cy="642276"/>
            <a:chOff x="258714" y="4768065"/>
            <a:chExt cx="2873072" cy="642276"/>
          </a:xfrm>
        </p:grpSpPr>
        <p:sp>
          <p:nvSpPr>
            <p:cNvPr id="74" name="Rectangle 73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372835" y="4820881"/>
              <a:ext cx="2659600" cy="534328"/>
              <a:chOff x="372835" y="4820881"/>
              <a:chExt cx="2659600" cy="534328"/>
            </a:xfrm>
            <a:solidFill>
              <a:schemeClr val="bg1"/>
            </a:solidFill>
          </p:grpSpPr>
          <p:grpSp>
            <p:nvGrpSpPr>
              <p:cNvPr id="76" name="Group 75"/>
              <p:cNvGrpSpPr/>
              <p:nvPr/>
            </p:nvGrpSpPr>
            <p:grpSpPr>
              <a:xfrm>
                <a:off x="372835" y="4820881"/>
                <a:ext cx="2386604" cy="534328"/>
                <a:chOff x="815523" y="4954553"/>
                <a:chExt cx="2386604" cy="534328"/>
              </a:xfrm>
              <a:grpFill/>
            </p:grpSpPr>
            <p:pic>
              <p:nvPicPr>
                <p:cNvPr id="79" name="Picture 78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59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0" name="Picture 79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1" name="Picture 8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2" name="Picture 81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537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3" name="Picture 8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4" name="Picture 83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6209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5" name="Picture 84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594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6" name="Picture 85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7" name="Picture 86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8" name="Picture 87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5481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89" name="Picture 88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4863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0" name="Picture 89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1" name="Picture 90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7434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2" name="Picture 91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3" name="Picture 92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4" name="Picture 93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5" name="Picture 94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5632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6" name="Picture 95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742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7" name="Picture 96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6642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8" name="Picture 97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99" name="Picture 98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7211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0" name="Picture 99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5387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1" name="Picture 100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2" name="Picture 101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3" name="Picture 102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4" name="Picture 103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105" name="Picture 104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77" name="Picture 76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1382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78" name="Picture 77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08841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+chart whi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111318" y="186267"/>
            <a:ext cx="9748299" cy="5316036"/>
          </a:xfrm>
          <a:custGeom>
            <a:avLst/>
            <a:gdLst>
              <a:gd name="connsiteX0" fmla="*/ 0 w 9748299"/>
              <a:gd name="connsiteY0" fmla="*/ 0 h 5390985"/>
              <a:gd name="connsiteX1" fmla="*/ 9748299 w 9748299"/>
              <a:gd name="connsiteY1" fmla="*/ 0 h 5390985"/>
              <a:gd name="connsiteX2" fmla="*/ 9748299 w 9748299"/>
              <a:gd name="connsiteY2" fmla="*/ 5390985 h 5390985"/>
              <a:gd name="connsiteX3" fmla="*/ 3168704 w 9748299"/>
              <a:gd name="connsiteY3" fmla="*/ 5390985 h 5390985"/>
              <a:gd name="connsiteX4" fmla="*/ 3168704 w 9748299"/>
              <a:gd name="connsiteY4" fmla="*/ 5280290 h 5390985"/>
              <a:gd name="connsiteX5" fmla="*/ 9641018 w 9748299"/>
              <a:gd name="connsiteY5" fmla="*/ 5278094 h 5390985"/>
              <a:gd name="connsiteX6" fmla="*/ 9644135 w 9748299"/>
              <a:gd name="connsiteY6" fmla="*/ 113552 h 5390985"/>
              <a:gd name="connsiteX7" fmla="*/ 101576 w 9748299"/>
              <a:gd name="connsiteY7" fmla="*/ 100362 h 5390985"/>
              <a:gd name="connsiteX8" fmla="*/ 109749 w 9748299"/>
              <a:gd name="connsiteY8" fmla="*/ 5281328 h 5390985"/>
              <a:gd name="connsiteX9" fmla="*/ 646328 w 9748299"/>
              <a:gd name="connsiteY9" fmla="*/ 5281146 h 5390985"/>
              <a:gd name="connsiteX10" fmla="*/ 646328 w 9748299"/>
              <a:gd name="connsiteY10" fmla="*/ 5390985 h 5390985"/>
              <a:gd name="connsiteX11" fmla="*/ 0 w 9748299"/>
              <a:gd name="connsiteY11" fmla="*/ 5390985 h 5390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48299" h="5390985">
                <a:moveTo>
                  <a:pt x="0" y="0"/>
                </a:moveTo>
                <a:lnTo>
                  <a:pt x="9748299" y="0"/>
                </a:lnTo>
                <a:lnTo>
                  <a:pt x="9748299" y="5390985"/>
                </a:lnTo>
                <a:lnTo>
                  <a:pt x="3168704" y="5390985"/>
                </a:lnTo>
                <a:lnTo>
                  <a:pt x="3168704" y="5280290"/>
                </a:lnTo>
                <a:lnTo>
                  <a:pt x="9641018" y="5278094"/>
                </a:lnTo>
                <a:lnTo>
                  <a:pt x="9644135" y="113552"/>
                </a:lnTo>
                <a:lnTo>
                  <a:pt x="101576" y="100362"/>
                </a:lnTo>
                <a:cubicBezTo>
                  <a:pt x="101126" y="1824176"/>
                  <a:pt x="110199" y="3557514"/>
                  <a:pt x="109749" y="5281328"/>
                </a:cubicBezTo>
                <a:lnTo>
                  <a:pt x="646328" y="5281146"/>
                </a:lnTo>
                <a:lnTo>
                  <a:pt x="646328" y="5390985"/>
                </a:lnTo>
                <a:lnTo>
                  <a:pt x="0" y="5390985"/>
                </a:ln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5" name="TextBox 4"/>
          <p:cNvSpPr txBox="1"/>
          <p:nvPr userDrawn="1"/>
        </p:nvSpPr>
        <p:spPr>
          <a:xfrm>
            <a:off x="7403841" y="39134"/>
            <a:ext cx="192873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BE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#TEAMEUROPE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30" y="104672"/>
            <a:ext cx="538914" cy="315462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8" name="Text Placeholder 39"/>
          <p:cNvSpPr>
            <a:spLocks noGrp="1"/>
          </p:cNvSpPr>
          <p:nvPr>
            <p:ph type="body" sz="quarter" idx="11" hasCustomPrompt="1"/>
          </p:nvPr>
        </p:nvSpPr>
        <p:spPr>
          <a:xfrm>
            <a:off x="681038" y="2136775"/>
            <a:ext cx="4316412" cy="212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en-IE"/>
              <a:t>Click to add text</a:t>
            </a:r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681038" y="989013"/>
            <a:ext cx="4592711" cy="4659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cap="all" baseline="0"/>
            </a:lvl1pPr>
          </a:lstStyle>
          <a:p>
            <a:pPr lvl="0"/>
            <a:r>
              <a:rPr lang="en-US"/>
              <a:t>Title here</a:t>
            </a:r>
            <a:endParaRPr lang="en-GB"/>
          </a:p>
        </p:txBody>
      </p:sp>
      <p:sp>
        <p:nvSpPr>
          <p:cNvPr id="39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6337006" y="1374298"/>
            <a:ext cx="2995908" cy="288972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326188" y="892026"/>
            <a:ext cx="3006725" cy="4369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Chart title</a:t>
            </a:r>
            <a:endParaRPr lang="en-GB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758401" y="4907023"/>
            <a:ext cx="2873072" cy="642276"/>
            <a:chOff x="258714" y="4768065"/>
            <a:chExt cx="2873072" cy="642276"/>
          </a:xfrm>
        </p:grpSpPr>
        <p:sp>
          <p:nvSpPr>
            <p:cNvPr id="42" name="Rectangle 41"/>
            <p:cNvSpPr/>
            <p:nvPr/>
          </p:nvSpPr>
          <p:spPr>
            <a:xfrm>
              <a:off x="258714" y="4768065"/>
              <a:ext cx="2873072" cy="6422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72835" y="4820881"/>
              <a:ext cx="2659600" cy="536150"/>
              <a:chOff x="372835" y="4820881"/>
              <a:chExt cx="2659600" cy="536150"/>
            </a:xfrm>
            <a:solidFill>
              <a:schemeClr val="bg1"/>
            </a:solidFill>
          </p:grpSpPr>
          <p:grpSp>
            <p:nvGrpSpPr>
              <p:cNvPr id="44" name="Group 43"/>
              <p:cNvGrpSpPr/>
              <p:nvPr/>
            </p:nvGrpSpPr>
            <p:grpSpPr>
              <a:xfrm>
                <a:off x="372835" y="4820881"/>
                <a:ext cx="2386604" cy="536150"/>
                <a:chOff x="815523" y="4954553"/>
                <a:chExt cx="2386604" cy="536150"/>
              </a:xfrm>
              <a:grpFill/>
            </p:grpSpPr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986" y="5358080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4" y="495587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4793" y="4956425"/>
                  <a:ext cx="224382" cy="133170"/>
                </a:xfrm>
                <a:prstGeom prst="rect">
                  <a:avLst/>
                </a:prstGeom>
                <a:grpFill/>
                <a:ln w="9525"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86575" y="515966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6895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657" b="1544"/>
                <a:stretch/>
              </p:blipFill>
              <p:spPr>
                <a:xfrm>
                  <a:off x="1354063" y="4955385"/>
                  <a:ext cx="224382" cy="133984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3448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4476" y="4955385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7055" y="5357134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16125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2717" y="4957209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4204" y="495538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87"/>
                <a:stretch/>
              </p:blipFill>
              <p:spPr>
                <a:xfrm>
                  <a:off x="2704204" y="5159580"/>
                  <a:ext cx="224382" cy="130789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0" name="Picture 59"/>
                <p:cNvPicPr>
                  <a:picLocks/>
                </p:cNvPicPr>
                <p:nvPr/>
              </p:nvPicPr>
              <p:blipFill rotWithShape="1"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828"/>
                <a:stretch/>
              </p:blipFill>
              <p:spPr>
                <a:xfrm>
                  <a:off x="2433153" y="4957061"/>
                  <a:ext cx="224382" cy="13320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626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898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5550" y="5157778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4819" y="5159575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5" name="Picture 64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158788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523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57004" y="5359357"/>
                  <a:ext cx="224382" cy="131345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>
                <a:blip r:embed="rId2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5674" y="535753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>
                <a:blip r:embed="rId2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754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>
                <a:blip r:embed="rId2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36083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1" name="Picture 70"/>
                <p:cNvPicPr>
                  <a:picLocks noChangeAspect="1"/>
                </p:cNvPicPr>
                <p:nvPr/>
              </p:nvPicPr>
              <p:blipFill>
                <a:blip r:embed="rId2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66375" y="5355130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2" name="Picture 71"/>
                <p:cNvPicPr>
                  <a:picLocks noChangeAspect="1"/>
                </p:cNvPicPr>
                <p:nvPr/>
              </p:nvPicPr>
              <p:blipFill>
                <a:blip r:embed="rId2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4954553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  <p:pic>
              <p:nvPicPr>
                <p:cNvPr id="73" name="Picture 72"/>
                <p:cNvPicPr>
                  <a:picLocks noChangeAspect="1"/>
                </p:cNvPicPr>
                <p:nvPr/>
              </p:nvPicPr>
              <p:blipFill>
                <a:blip r:embed="rId2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77745" y="5355711"/>
                  <a:ext cx="224382" cy="133170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85000"/>
                    </a:schemeClr>
                  </a:solidFill>
                </a:ln>
              </p:spPr>
            </p:pic>
          </p:grpSp>
          <p:pic>
            <p:nvPicPr>
              <p:cNvPr id="45" name="Picture 44"/>
              <p:cNvPicPr>
                <a:picLocks noChangeAspect="1"/>
              </p:cNvPicPr>
              <p:nvPr/>
            </p:nvPicPr>
            <p:blipFill rotWithShape="1"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36" r="3339"/>
              <a:stretch/>
            </p:blipFill>
            <p:spPr>
              <a:xfrm>
                <a:off x="2808598" y="5023528"/>
                <a:ext cx="223837" cy="13320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46" name="Picture 45"/>
              <p:cNvPicPr>
                <a:picLocks noChangeAspect="1"/>
              </p:cNvPicPr>
              <p:nvPr/>
            </p:nvPicPr>
            <p:blipFill rotWithShape="1"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2620" t="-17167" r="-1" b="-9664"/>
              <a:stretch/>
            </p:blipFill>
            <p:spPr>
              <a:xfrm>
                <a:off x="2808916" y="5220490"/>
                <a:ext cx="223200" cy="133350"/>
              </a:xfrm>
              <a:prstGeom prst="rect">
                <a:avLst/>
              </a:prstGeom>
              <a:grpFill/>
              <a:ln>
                <a:solidFill>
                  <a:schemeClr val="bg1">
                    <a:lumMod val="85000"/>
                  </a:schemeClr>
                </a:solidFill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417861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660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21" r:id="rId3"/>
    <p:sldLayoutId id="2147483722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04" r:id="rId10"/>
    <p:sldLayoutId id="2147483723" r:id="rId11"/>
    <p:sldLayoutId id="2147483724" r:id="rId12"/>
  </p:sldLayoutIdLst>
  <p:txStyles>
    <p:titleStyle>
      <a:lvl1pPr algn="l" defTabSz="748894" rtl="0" eaLnBrk="1" latinLnBrk="0" hangingPunct="1">
        <a:lnSpc>
          <a:spcPct val="90000"/>
        </a:lnSpc>
        <a:spcBef>
          <a:spcPct val="0"/>
        </a:spcBef>
        <a:buNone/>
        <a:defRPr sz="36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223" indent="-187223" algn="l" defTabSz="748894" rtl="0" eaLnBrk="1" latinLnBrk="0" hangingPunct="1">
        <a:lnSpc>
          <a:spcPct val="90000"/>
        </a:lnSpc>
        <a:spcBef>
          <a:spcPts val="819"/>
        </a:spcBef>
        <a:buFont typeface="Arial" panose="020B0604020202020204" pitchFamily="34" charset="0"/>
        <a:buChar char="•"/>
        <a:defRPr sz="2293" kern="1200">
          <a:solidFill>
            <a:schemeClr val="tx1"/>
          </a:solidFill>
          <a:latin typeface="+mn-lt"/>
          <a:ea typeface="+mn-ea"/>
          <a:cs typeface="+mn-cs"/>
        </a:defRPr>
      </a:lvl1pPr>
      <a:lvl2pPr marL="561670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966" kern="1200">
          <a:solidFill>
            <a:schemeClr val="tx1"/>
          </a:solidFill>
          <a:latin typeface="+mn-lt"/>
          <a:ea typeface="+mn-ea"/>
          <a:cs typeface="+mn-cs"/>
        </a:defRPr>
      </a:lvl2pPr>
      <a:lvl3pPr marL="93611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638" kern="1200">
          <a:solidFill>
            <a:schemeClr val="tx1"/>
          </a:solidFill>
          <a:latin typeface="+mn-lt"/>
          <a:ea typeface="+mn-ea"/>
          <a:cs typeface="+mn-cs"/>
        </a:defRPr>
      </a:lvl3pPr>
      <a:lvl4pPr marL="131056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68501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2059457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433904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808351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3182798" indent="-187223" algn="l" defTabSz="748894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7444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2pPr>
      <a:lvl3pPr marL="74889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3pPr>
      <a:lvl4pPr marL="1123340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497787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187223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246681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621128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2995574" algn="l" defTabSz="748894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58210" y="2257145"/>
            <a:ext cx="184731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fr-BE" sz="4000" b="1">
              <a:gradFill>
                <a:gsLst>
                  <a:gs pos="0">
                    <a:srgbClr val="DBD2CC"/>
                  </a:gs>
                  <a:gs pos="25000">
                    <a:srgbClr val="FFC000"/>
                  </a:gs>
                  <a:gs pos="75000">
                    <a:srgbClr val="003399"/>
                  </a:gs>
                  <a:gs pos="50000">
                    <a:srgbClr val="FA6E25"/>
                  </a:gs>
                  <a:gs pos="100000">
                    <a:srgbClr val="9BB1DC"/>
                  </a:gs>
                </a:gsLst>
                <a:lin ang="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39078" y="816465"/>
            <a:ext cx="8261874" cy="3763262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IE" sz="2800" dirty="0"/>
              <a:t>Regional programming </a:t>
            </a:r>
          </a:p>
          <a:p>
            <a:pPr marL="0" indent="0">
              <a:buNone/>
            </a:pPr>
            <a:r>
              <a:rPr lang="en-IE" sz="2800" dirty="0"/>
              <a:t>Americas and the Caribbean //</a:t>
            </a:r>
          </a:p>
          <a:p>
            <a:pPr marL="0" indent="0">
              <a:buNone/>
            </a:pPr>
            <a:r>
              <a:rPr lang="en-IE" sz="2800" dirty="0"/>
              <a:t>PROGRAMA REGIONAL </a:t>
            </a:r>
          </a:p>
          <a:p>
            <a:pPr marL="0" indent="0">
              <a:buNone/>
            </a:pPr>
            <a:r>
              <a:rPr lang="en-IE" sz="2800" dirty="0"/>
              <a:t>AMÉRICAS Y EL CARIBE</a:t>
            </a:r>
          </a:p>
          <a:p>
            <a:pPr marL="0" indent="0">
              <a:buNone/>
            </a:pPr>
            <a:r>
              <a:rPr lang="en-IE" sz="2000" dirty="0"/>
              <a:t>---------</a:t>
            </a:r>
            <a:endParaRPr lang="en-IE" sz="2000" dirty="0">
              <a:cs typeface="Arial"/>
            </a:endParaRPr>
          </a:p>
          <a:p>
            <a:pPr marL="0" indent="0">
              <a:buNone/>
            </a:pPr>
            <a:r>
              <a:rPr lang="en-IE" sz="2000" dirty="0"/>
              <a:t>PFD Consultation  // CONSULTA PFD</a:t>
            </a:r>
            <a:endParaRPr lang="en-IE" sz="2000" dirty="0">
              <a:cs typeface="Arial"/>
            </a:endParaRPr>
          </a:p>
          <a:p>
            <a:pPr marL="0" indent="0">
              <a:buNone/>
            </a:pPr>
            <a:r>
              <a:rPr lang="en-IE" sz="2000" dirty="0"/>
              <a:t>CIVIL SOCIETY &amp; Local </a:t>
            </a:r>
            <a:r>
              <a:rPr lang="en-IE" sz="2000" dirty="0" err="1"/>
              <a:t>autHorities</a:t>
            </a:r>
            <a:r>
              <a:rPr lang="en-IE" sz="2000" dirty="0"/>
              <a:t> //</a:t>
            </a:r>
          </a:p>
          <a:p>
            <a:pPr marL="0" indent="0">
              <a:buNone/>
            </a:pPr>
            <a:r>
              <a:rPr lang="en-IE" sz="2000" dirty="0"/>
              <a:t>SOCIEDAD CIVIL &amp; AUTORIDADES LOCALES // </a:t>
            </a:r>
          </a:p>
          <a:p>
            <a:pPr marL="0" indent="0">
              <a:buNone/>
            </a:pPr>
            <a:endParaRPr lang="en-IE" sz="2000" dirty="0"/>
          </a:p>
          <a:p>
            <a:pPr marL="0" indent="0">
              <a:buNone/>
            </a:pPr>
            <a:r>
              <a:rPr lang="en-IE" sz="2000" dirty="0"/>
              <a:t>15 DECEMBER // DICIEMBRE 2022</a:t>
            </a:r>
            <a:endParaRPr lang="en-IE" sz="2000" dirty="0">
              <a:cs typeface="Arial"/>
            </a:endParaRPr>
          </a:p>
          <a:p>
            <a:pPr marL="0" indent="0">
              <a:buNone/>
            </a:pPr>
            <a:r>
              <a:rPr lang="en-IE" sz="2000" dirty="0"/>
              <a:t>_______________</a:t>
            </a:r>
            <a:endParaRPr lang="en-IE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661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38532" y="882092"/>
            <a:ext cx="3896058" cy="514560"/>
          </a:xfrm>
        </p:spPr>
        <p:txBody>
          <a:bodyPr/>
          <a:lstStyle/>
          <a:p>
            <a:pPr algn="ctr"/>
            <a:r>
              <a:rPr lang="en-GB" sz="1600" dirty="0"/>
              <a:t>Priority area 3 - SUSTAINABLE AND INCLUSIVE ECONOMIC RECOVERY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17990" y="1803288"/>
            <a:ext cx="3834595" cy="2850079"/>
          </a:xfrm>
        </p:spPr>
        <p:txBody>
          <a:bodyPr lIns="91440" tIns="45720" rIns="91440" bIns="45720" anchor="t"/>
          <a:lstStyle/>
          <a:p>
            <a:r>
              <a:rPr lang="en-IE" sz="1400" b="0" dirty="0">
                <a:solidFill>
                  <a:srgbClr val="000000"/>
                </a:solidFill>
              </a:rPr>
              <a:t>1. S</a:t>
            </a:r>
            <a:r>
              <a:rPr lang="en-GB" sz="1400" b="0" dirty="0" err="1">
                <a:solidFill>
                  <a:srgbClr val="000000"/>
                </a:solidFill>
              </a:rPr>
              <a:t>trengthen</a:t>
            </a:r>
            <a:r>
              <a:rPr lang="en-GB" sz="1400" b="0" dirty="0">
                <a:solidFill>
                  <a:srgbClr val="000000"/>
                </a:solidFill>
              </a:rPr>
              <a:t> EU-LAC trade, investment and economic relations as enablers for sustainable and inclusive economic recovery </a:t>
            </a:r>
            <a:endParaRPr lang="en-GB" sz="1200" dirty="0">
              <a:solidFill>
                <a:srgbClr val="000000"/>
              </a:solidFill>
            </a:endParaRPr>
          </a:p>
          <a:p>
            <a:r>
              <a:rPr lang="en-IE" sz="1400" b="0" dirty="0">
                <a:solidFill>
                  <a:srgbClr val="000000"/>
                </a:solidFill>
              </a:rPr>
              <a:t>2. Support LAC’s transition to sustainable economic practices and value chains </a:t>
            </a:r>
            <a:endParaRPr lang="en-GB" sz="1400" b="0" dirty="0">
              <a:solidFill>
                <a:srgbClr val="000000"/>
              </a:solidFill>
              <a:cs typeface="Arial"/>
            </a:endParaRPr>
          </a:p>
          <a:p>
            <a:r>
              <a:rPr lang="en-IE" sz="1400" b="0" dirty="0">
                <a:solidFill>
                  <a:srgbClr val="000000"/>
                </a:solidFill>
              </a:rPr>
              <a:t>3. </a:t>
            </a:r>
            <a:r>
              <a:rPr lang="en-US" sz="1400" b="0" dirty="0">
                <a:solidFill>
                  <a:srgbClr val="000000"/>
                </a:solidFill>
              </a:rPr>
              <a:t>Support the inclusiveness of LAC’s economic recovery</a:t>
            </a:r>
            <a:endParaRPr lang="en-GB" sz="1400" b="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  <p:pic>
        <p:nvPicPr>
          <p:cNvPr id="2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DB4A81B7-297C-16A1-D7A0-6D8D8ACB2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4590" y="795487"/>
            <a:ext cx="1046174" cy="1007801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xmlns="" id="{9EAAF4D8-BFA9-5845-DA0A-0C51FCB51A8F}"/>
              </a:ext>
            </a:extLst>
          </p:cNvPr>
          <p:cNvSpPr txBox="1">
            <a:spLocks/>
          </p:cNvSpPr>
          <p:nvPr/>
        </p:nvSpPr>
        <p:spPr>
          <a:xfrm>
            <a:off x="5180764" y="882092"/>
            <a:ext cx="3896058" cy="514560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3 – RECUPERACIÓN SOSTENIBLE E INCLUSIVA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xmlns="" id="{B095E2CF-4C25-FC63-E23A-BBC56BFF8A77}"/>
              </a:ext>
            </a:extLst>
          </p:cNvPr>
          <p:cNvSpPr txBox="1">
            <a:spLocks/>
          </p:cNvSpPr>
          <p:nvPr/>
        </p:nvSpPr>
        <p:spPr>
          <a:xfrm>
            <a:off x="5180764" y="1803287"/>
            <a:ext cx="3834595" cy="285007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b="0" dirty="0">
                <a:solidFill>
                  <a:srgbClr val="000000"/>
                </a:solidFill>
              </a:rPr>
              <a:t>1. Fortalecimiento del comercio, la inversión y las relaciones económicas entre la UE y ALC como facilitadores de una recuperación económica sostenible e inclusiva. </a:t>
            </a:r>
            <a:endParaRPr lang="es-ES_tradnl" sz="1200" dirty="0">
              <a:solidFill>
                <a:srgbClr val="000000"/>
              </a:solidFill>
            </a:endParaRPr>
          </a:p>
          <a:p>
            <a:r>
              <a:rPr lang="es-ES_tradnl" sz="1400" b="0" dirty="0">
                <a:solidFill>
                  <a:srgbClr val="000000"/>
                </a:solidFill>
              </a:rPr>
              <a:t>2. Apoyo a la transición de ALC hacia prácticas económicas y cadenas de valor sostenibles.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r>
              <a:rPr lang="es-ES_tradnl" sz="1400" b="0" dirty="0">
                <a:solidFill>
                  <a:srgbClr val="000000"/>
                </a:solidFill>
              </a:rPr>
              <a:t>3. Apoyo a la inclusividad en la recuperación económica de ALC.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08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53569" y="1527527"/>
            <a:ext cx="4143275" cy="3206956"/>
          </a:xfrm>
        </p:spPr>
        <p:txBody>
          <a:bodyPr lIns="91440" tIns="45720" rIns="91440" bIns="45720" anchor="t"/>
          <a:lstStyle/>
          <a:p>
            <a:r>
              <a:rPr lang="en-IE" sz="1200" i="1" dirty="0">
                <a:solidFill>
                  <a:srgbClr val="000000"/>
                </a:solidFill>
              </a:rPr>
              <a:t>What has been done, actions:</a:t>
            </a:r>
            <a:r>
              <a:rPr lang="fr-BE" sz="1200" b="0" dirty="0">
                <a:solidFill>
                  <a:srgbClr val="000000"/>
                </a:solidFill>
              </a:rPr>
              <a:t> </a:t>
            </a:r>
            <a:endParaRPr lang="en-US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r-BE" sz="1200" b="0" dirty="0" err="1">
                <a:solidFill>
                  <a:srgbClr val="000000"/>
                </a:solidFill>
              </a:rPr>
              <a:t>Ongoing</a:t>
            </a:r>
            <a:r>
              <a:rPr lang="fr-BE" sz="1200" b="0" dirty="0">
                <a:solidFill>
                  <a:srgbClr val="000000"/>
                </a:solidFill>
              </a:rPr>
              <a:t> design of new </a:t>
            </a:r>
            <a:r>
              <a:rPr lang="fr-BE" sz="1200" b="0" dirty="0" err="1">
                <a:solidFill>
                  <a:srgbClr val="000000"/>
                </a:solidFill>
              </a:rPr>
              <a:t>Sustainable</a:t>
            </a:r>
            <a:r>
              <a:rPr lang="fr-BE" sz="1200" b="0" dirty="0">
                <a:solidFill>
                  <a:srgbClr val="000000"/>
                </a:solidFill>
              </a:rPr>
              <a:t> and Inclusive Economy Programme to support </a:t>
            </a:r>
            <a:r>
              <a:rPr lang="fr-BE" sz="1200" b="0" dirty="0" err="1">
                <a:solidFill>
                  <a:srgbClr val="000000"/>
                </a:solidFill>
              </a:rPr>
              <a:t>work</a:t>
            </a:r>
            <a:r>
              <a:rPr lang="fr-BE" sz="1200" b="0" dirty="0">
                <a:solidFill>
                  <a:srgbClr val="000000"/>
                </a:solidFill>
              </a:rPr>
              <a:t> on </a:t>
            </a:r>
            <a:r>
              <a:rPr lang="fr-BE" sz="1200" b="0" dirty="0" err="1">
                <a:solidFill>
                  <a:srgbClr val="000000"/>
                </a:solidFill>
              </a:rPr>
              <a:t>market</a:t>
            </a:r>
            <a:r>
              <a:rPr lang="fr-BE" sz="1200" b="0" dirty="0">
                <a:solidFill>
                  <a:srgbClr val="000000"/>
                </a:solidFill>
              </a:rPr>
              <a:t> </a:t>
            </a:r>
            <a:r>
              <a:rPr lang="fr-BE" sz="1200" b="0" dirty="0" err="1">
                <a:solidFill>
                  <a:srgbClr val="000000"/>
                </a:solidFill>
              </a:rPr>
              <a:t>access</a:t>
            </a:r>
            <a:r>
              <a:rPr lang="fr-BE" sz="1200" b="0" dirty="0">
                <a:solidFill>
                  <a:srgbClr val="000000"/>
                </a:solidFill>
              </a:rPr>
              <a:t>, </a:t>
            </a:r>
            <a:r>
              <a:rPr lang="fr-BE" sz="1200" b="0" dirty="0" err="1">
                <a:solidFill>
                  <a:srgbClr val="000000"/>
                </a:solidFill>
              </a:rPr>
              <a:t>sustainable</a:t>
            </a:r>
            <a:r>
              <a:rPr lang="fr-BE" sz="1200" b="0" dirty="0">
                <a:solidFill>
                  <a:srgbClr val="000000"/>
                </a:solidFill>
              </a:rPr>
              <a:t> value </a:t>
            </a:r>
            <a:r>
              <a:rPr lang="fr-BE" sz="1200" b="0" dirty="0" err="1">
                <a:solidFill>
                  <a:srgbClr val="000000"/>
                </a:solidFill>
              </a:rPr>
              <a:t>chains</a:t>
            </a:r>
            <a:r>
              <a:rPr lang="fr-BE" sz="1200" b="0" dirty="0">
                <a:solidFill>
                  <a:srgbClr val="000000"/>
                </a:solidFill>
              </a:rPr>
              <a:t> and inclusive </a:t>
            </a:r>
            <a:r>
              <a:rPr lang="fr-BE" sz="1200" b="0" dirty="0" err="1">
                <a:solidFill>
                  <a:srgbClr val="000000"/>
                </a:solidFill>
              </a:rPr>
              <a:t>economic</a:t>
            </a:r>
            <a:r>
              <a:rPr lang="fr-BE" sz="1200" b="0" dirty="0">
                <a:solidFill>
                  <a:srgbClr val="000000"/>
                </a:solidFill>
              </a:rPr>
              <a:t> </a:t>
            </a:r>
            <a:r>
              <a:rPr lang="fr-BE" sz="1200" b="0" dirty="0" err="1">
                <a:solidFill>
                  <a:srgbClr val="000000"/>
                </a:solidFill>
              </a:rPr>
              <a:t>growth</a:t>
            </a:r>
            <a:r>
              <a:rPr lang="fr-BE" sz="1200" b="0" dirty="0">
                <a:solidFill>
                  <a:srgbClr val="000000"/>
                </a:solidFill>
              </a:rPr>
              <a:t>.</a:t>
            </a:r>
            <a:endParaRPr lang="en-IE" sz="1200" b="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IE" sz="1200" b="0" dirty="0">
                <a:solidFill>
                  <a:srgbClr val="000000"/>
                </a:solidFill>
              </a:rPr>
              <a:t>Responsible Business Conduct in LAC project to start in January 2023.</a:t>
            </a:r>
            <a:endParaRPr lang="en-IE" sz="1200" b="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IE" sz="1200" b="0" dirty="0">
                <a:solidFill>
                  <a:srgbClr val="000000"/>
                </a:solidFill>
              </a:rPr>
              <a:t>Support to Sustainable Finance and improvement of fiscal space in LAC</a:t>
            </a:r>
            <a:endParaRPr lang="fr-BE" sz="1200" dirty="0">
              <a:solidFill>
                <a:srgbClr val="000000"/>
              </a:solidFill>
              <a:cs typeface="Arial"/>
            </a:endParaRPr>
          </a:p>
          <a:p>
            <a:r>
              <a:rPr lang="en-IE" sz="1200" i="1" dirty="0">
                <a:solidFill>
                  <a:srgbClr val="000000"/>
                </a:solidFill>
              </a:rPr>
              <a:t>Next steps, political engagement:</a:t>
            </a:r>
            <a:r>
              <a:rPr lang="fr-BE" sz="1200" b="0" dirty="0">
                <a:solidFill>
                  <a:srgbClr val="000000"/>
                </a:solidFill>
              </a:rPr>
              <a:t> </a:t>
            </a:r>
            <a:endParaRPr lang="fr-BE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IE" sz="1200" b="0" dirty="0">
                <a:solidFill>
                  <a:srgbClr val="000000"/>
                </a:solidFill>
              </a:rPr>
              <a:t>Business Summit in 2023 </a:t>
            </a:r>
            <a:endParaRPr lang="fr-BE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IE" sz="1200" b="0" dirty="0">
                <a:solidFill>
                  <a:srgbClr val="000000"/>
                </a:solidFill>
              </a:rPr>
              <a:t>Macroeconomic dialogues with G20 member countries from LAC: Brazil, Mexico and Argentina</a:t>
            </a:r>
            <a:endParaRPr lang="fr-BE" sz="1200" dirty="0">
              <a:solidFill>
                <a:srgbClr val="000000"/>
              </a:solidFill>
              <a:cs typeface="Arial"/>
            </a:endParaRPr>
          </a:p>
          <a:p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b="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F2BF4319-1D13-380C-5009-4EB1CAAFE392}"/>
              </a:ext>
            </a:extLst>
          </p:cNvPr>
          <p:cNvSpPr txBox="1">
            <a:spLocks/>
          </p:cNvSpPr>
          <p:nvPr/>
        </p:nvSpPr>
        <p:spPr>
          <a:xfrm>
            <a:off x="238532" y="882092"/>
            <a:ext cx="3896058" cy="514560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/>
              <a:t>Priority area 3 - SUSTAINABLE AND INCLUSIVE ECONOMIC RECOVERY </a:t>
            </a:r>
            <a:endParaRPr lang="en-GB" sz="1600" dirty="0"/>
          </a:p>
        </p:txBody>
      </p:sp>
      <p:pic>
        <p:nvPicPr>
          <p:cNvPr id="8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C6843D06-2B11-380C-6BD5-FC3F1A384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4590" y="795487"/>
            <a:ext cx="1046174" cy="1007801"/>
          </a:xfrm>
          <a:prstGeom prst="rect">
            <a:avLst/>
          </a:prstGeom>
        </p:spPr>
      </p:pic>
      <p:sp>
        <p:nvSpPr>
          <p:cNvPr id="9" name="Text Placeholder 4">
            <a:extLst>
              <a:ext uri="{FF2B5EF4-FFF2-40B4-BE49-F238E27FC236}">
                <a16:creationId xmlns:a16="http://schemas.microsoft.com/office/drawing/2014/main" xmlns="" id="{1480C416-4D60-389F-228D-0CE939E90E0A}"/>
              </a:ext>
            </a:extLst>
          </p:cNvPr>
          <p:cNvSpPr txBox="1">
            <a:spLocks/>
          </p:cNvSpPr>
          <p:nvPr/>
        </p:nvSpPr>
        <p:spPr>
          <a:xfrm>
            <a:off x="5180764" y="882092"/>
            <a:ext cx="3896058" cy="514560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3 – RECUPERACIÓN SOSTENIBLE E INCLUSIVA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xmlns="" id="{D49283B8-E5DB-2F96-B539-8C8F7A35AEAF}"/>
              </a:ext>
            </a:extLst>
          </p:cNvPr>
          <p:cNvSpPr txBox="1">
            <a:spLocks/>
          </p:cNvSpPr>
          <p:nvPr/>
        </p:nvSpPr>
        <p:spPr>
          <a:xfrm>
            <a:off x="5134336" y="1609308"/>
            <a:ext cx="4143275" cy="320695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200" i="1" dirty="0">
                <a:solidFill>
                  <a:srgbClr val="000000"/>
                </a:solidFill>
              </a:rPr>
              <a:t>Lo que se ha hecho, acciones:</a:t>
            </a:r>
            <a:r>
              <a:rPr lang="es-ES_tradnl" sz="1200" b="0" dirty="0">
                <a:solidFill>
                  <a:srgbClr val="000000"/>
                </a:solidFill>
              </a:rPr>
              <a:t> 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Diseño en curso de un nuevo Programa de Economía Sostenible e Inclusiva para apoyar el acceso a los mercados, las cadenas de valor sostenibles y el crecimiento económico inclusivo. </a:t>
            </a:r>
            <a:endParaRPr lang="es-ES_tradnl" sz="1200" b="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Proyecto de Conducta Responsable de Negocios en ALC para comenzar en enero 2023.</a:t>
            </a:r>
            <a:endParaRPr lang="es-ES_tradnl" sz="1200" b="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Apoyo a las Finanzas Sostenibles y mejora del espacio fiscal en ALC.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r>
              <a:rPr lang="es-ES_tradnl" sz="1200" i="1" dirty="0">
                <a:solidFill>
                  <a:srgbClr val="000000"/>
                </a:solidFill>
              </a:rPr>
              <a:t>Próximos pasos, contribución política:</a:t>
            </a:r>
            <a:r>
              <a:rPr lang="es-ES_tradnl" sz="1200" b="0" dirty="0">
                <a:solidFill>
                  <a:srgbClr val="000000"/>
                </a:solidFill>
              </a:rPr>
              <a:t> 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Cumbre de Negocios en 2023 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Diálogos macroeconómicos con los países de ALC miembros del G20: Brasil, México y Argentina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b="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0637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41893" y="608812"/>
            <a:ext cx="4380004" cy="528238"/>
          </a:xfrm>
        </p:spPr>
        <p:txBody>
          <a:bodyPr/>
          <a:lstStyle/>
          <a:p>
            <a:pPr algn="ctr"/>
            <a:r>
              <a:rPr lang="en-US" sz="1600" dirty="0"/>
              <a:t>Priority area 4 - DEMOCRATIC GOVERNANCE, SECURITY AND MIGRATION </a:t>
            </a:r>
            <a:endParaRPr lang="en-GB" sz="16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484416"/>
            <a:ext cx="3784491" cy="3348842"/>
          </a:xfrm>
        </p:spPr>
        <p:txBody>
          <a:bodyPr/>
          <a:lstStyle/>
          <a:p>
            <a:pPr fontAlgn="base"/>
            <a:r>
              <a:rPr lang="en-GB" sz="1400" b="0" dirty="0">
                <a:solidFill>
                  <a:srgbClr val="000000"/>
                </a:solidFill>
              </a:rPr>
              <a:t>1. Strengthen democratic governance and enhance transparency, integrity, accountability and capacity of LAC democratic institutions.</a:t>
            </a:r>
          </a:p>
          <a:p>
            <a:pPr fontAlgn="base"/>
            <a:r>
              <a:rPr lang="en-GB" sz="1400" b="0" dirty="0">
                <a:solidFill>
                  <a:srgbClr val="000000"/>
                </a:solidFill>
              </a:rPr>
              <a:t>2. Enhance the rule of law and the fight against transnational organised crime across the region.</a:t>
            </a:r>
          </a:p>
          <a:p>
            <a:pPr fontAlgn="base"/>
            <a:r>
              <a:rPr lang="en-GB" sz="1400" b="0" dirty="0">
                <a:solidFill>
                  <a:srgbClr val="000000"/>
                </a:solidFill>
              </a:rPr>
              <a:t>3. Improve migration management policies and capacities, including in the areas of forced displacement, migrant protection and fight against trafficking in human beings and migrants smuggling.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  <p:pic>
        <p:nvPicPr>
          <p:cNvPr id="3" name="Picture 3" descr="Icon&#10;&#10;Description automatically generated">
            <a:extLst>
              <a:ext uri="{FF2B5EF4-FFF2-40B4-BE49-F238E27FC236}">
                <a16:creationId xmlns:a16="http://schemas.microsoft.com/office/drawing/2014/main" xmlns="" id="{B9188256-D638-E10A-6530-E7FC5CEE5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174" y="401926"/>
            <a:ext cx="944504" cy="942010"/>
          </a:xfrm>
          <a:prstGeom prst="rect">
            <a:avLst/>
          </a:prstGeom>
        </p:spPr>
      </p:pic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C19F1B2E-AF98-F371-0E12-30884BD7325D}"/>
              </a:ext>
            </a:extLst>
          </p:cNvPr>
          <p:cNvSpPr txBox="1">
            <a:spLocks/>
          </p:cNvSpPr>
          <p:nvPr/>
        </p:nvSpPr>
        <p:spPr>
          <a:xfrm>
            <a:off x="5354876" y="519198"/>
            <a:ext cx="4173255" cy="528238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Área</a:t>
            </a:r>
            <a:r>
              <a:rPr lang="en-US" sz="1600" dirty="0"/>
              <a:t> </a:t>
            </a:r>
            <a:r>
              <a:rPr lang="en-US" sz="1600" dirty="0" err="1"/>
              <a:t>prioritaria</a:t>
            </a:r>
            <a:r>
              <a:rPr lang="en-US" sz="1600" dirty="0"/>
              <a:t> 4 – GOBERNANZA DEMOCRATICA, SEGURIDAD Y MIGRACION </a:t>
            </a:r>
            <a:endParaRPr lang="en-GB" sz="1600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xmlns="" id="{A7C5775F-52E5-1E9D-E50E-592D61DC5887}"/>
              </a:ext>
            </a:extLst>
          </p:cNvPr>
          <p:cNvSpPr txBox="1">
            <a:spLocks/>
          </p:cNvSpPr>
          <p:nvPr/>
        </p:nvSpPr>
        <p:spPr>
          <a:xfrm>
            <a:off x="5377005" y="1492848"/>
            <a:ext cx="3784491" cy="3348842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_tradnl" sz="1400" b="0" dirty="0">
                <a:solidFill>
                  <a:srgbClr val="000000"/>
                </a:solidFill>
              </a:rPr>
              <a:t>1. Fortalecimiento de la gobernanza democrática y mejora de la transparencia, la integridad, la rendición de cuentas y las capacidades de las instituciones democráticas en ALC. </a:t>
            </a:r>
          </a:p>
          <a:p>
            <a:pPr fontAlgn="base"/>
            <a:r>
              <a:rPr lang="es-ES_tradnl" sz="1400" b="0" dirty="0">
                <a:solidFill>
                  <a:srgbClr val="000000"/>
                </a:solidFill>
              </a:rPr>
              <a:t>2. Mejora del estado de derecho y lucha contra el crimen transnacional organizado en toda la región.</a:t>
            </a:r>
          </a:p>
          <a:p>
            <a:pPr fontAlgn="base"/>
            <a:r>
              <a:rPr lang="es-ES_tradnl" sz="1400" b="0" dirty="0">
                <a:solidFill>
                  <a:srgbClr val="000000"/>
                </a:solidFill>
              </a:rPr>
              <a:t>3. Mejora de las políticas y capacidades de gestión migratoria, incluido en las áreas de desplazamientos forzados, protección de las personas migrantes y lucha contra la trata de personas y el tráfico de personas migrantes.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74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636688" y="1544174"/>
            <a:ext cx="3947838" cy="2243197"/>
          </a:xfrm>
        </p:spPr>
        <p:txBody>
          <a:bodyPr lIns="91440" tIns="45720" rIns="91440" bIns="45720" anchor="t"/>
          <a:lstStyle/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600" b="1" dirty="0">
                <a:solidFill>
                  <a:srgbClr val="000000"/>
                </a:solidFill>
              </a:rPr>
              <a:t>What has been done</a:t>
            </a:r>
            <a:endParaRPr lang="en-US" sz="1800" dirty="0"/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600" dirty="0">
                <a:solidFill>
                  <a:srgbClr val="000000"/>
                </a:solidFill>
              </a:rPr>
              <a:t>El </a:t>
            </a:r>
            <a:r>
              <a:rPr lang="en-US" sz="1600" dirty="0" err="1">
                <a:solidFill>
                  <a:srgbClr val="000000"/>
                </a:solidFill>
              </a:rPr>
              <a:t>PAcCTO</a:t>
            </a:r>
            <a:r>
              <a:rPr lang="en-US" sz="1600" dirty="0">
                <a:solidFill>
                  <a:srgbClr val="000000"/>
                </a:solidFill>
              </a:rPr>
              <a:t> 2.0  (</a:t>
            </a:r>
            <a:r>
              <a:rPr lang="en-GB" sz="1600" dirty="0">
                <a:solidFill>
                  <a:srgbClr val="000000"/>
                </a:solidFill>
                <a:ea typeface="+mn-lt"/>
                <a:cs typeface="+mn-lt"/>
              </a:rPr>
              <a:t>Program to assist against transnational organised crime</a:t>
            </a:r>
            <a:r>
              <a:rPr lang="en-US" sz="1600" dirty="0">
                <a:solidFill>
                  <a:srgbClr val="000000"/>
                </a:solidFill>
                <a:ea typeface="+mn-lt"/>
                <a:cs typeface="+mn-lt"/>
              </a:rPr>
              <a:t>)</a:t>
            </a:r>
            <a:r>
              <a:rPr lang="en-US" sz="1600" dirty="0">
                <a:solidFill>
                  <a:srgbClr val="000000"/>
                </a:solidFill>
              </a:rPr>
              <a:t> 58 M€</a:t>
            </a:r>
            <a:endParaRPr lang="en-US" sz="1600" dirty="0">
              <a:solidFill>
                <a:srgbClr val="000000"/>
              </a:solidFill>
              <a:cs typeface="Arial" panose="020B0604020202020204"/>
            </a:endParaRPr>
          </a:p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600" b="1" dirty="0">
                <a:solidFill>
                  <a:srgbClr val="000000"/>
                </a:solidFill>
              </a:rPr>
              <a:t>Next steps</a:t>
            </a:r>
            <a:endParaRPr lang="en-US" sz="1600" b="1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600" dirty="0">
                <a:solidFill>
                  <a:srgbClr val="000000"/>
                </a:solidFill>
              </a:rPr>
              <a:t>Contracting, implementing</a:t>
            </a:r>
            <a:endParaRPr lang="en-US" sz="16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AutoNum type="arabicPeriod"/>
            </a:pPr>
            <a:r>
              <a:rPr lang="en-US" sz="1600" dirty="0">
                <a:solidFill>
                  <a:srgbClr val="000000"/>
                </a:solidFill>
                <a:cs typeface="Arial"/>
              </a:rPr>
              <a:t>Consolidating the regional Team Europe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xmlns="" id="{2DA85A0F-6A96-D03B-D53A-3639C1EF0AA6}"/>
              </a:ext>
            </a:extLst>
          </p:cNvPr>
          <p:cNvSpPr txBox="1">
            <a:spLocks/>
          </p:cNvSpPr>
          <p:nvPr/>
        </p:nvSpPr>
        <p:spPr>
          <a:xfrm>
            <a:off x="141893" y="608812"/>
            <a:ext cx="4380004" cy="528238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/>
              <a:t>Priority area 4 - DEMOCRATIC GOVERNANCE, SECURITY AND MIGRATION </a:t>
            </a:r>
            <a:endParaRPr lang="en-GB" sz="1600" dirty="0"/>
          </a:p>
        </p:txBody>
      </p:sp>
      <p:pic>
        <p:nvPicPr>
          <p:cNvPr id="8" name="Picture 3" descr="Icon&#10;&#10;Description automatically generated">
            <a:extLst>
              <a:ext uri="{FF2B5EF4-FFF2-40B4-BE49-F238E27FC236}">
                <a16:creationId xmlns:a16="http://schemas.microsoft.com/office/drawing/2014/main" xmlns="" id="{4DD4EED8-A545-D0CA-E1B3-FFCF0760A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174" y="401926"/>
            <a:ext cx="944504" cy="94201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xmlns="" id="{745093B2-A84A-1689-7BA1-C3E1462AE9B0}"/>
              </a:ext>
            </a:extLst>
          </p:cNvPr>
          <p:cNvSpPr txBox="1">
            <a:spLocks/>
          </p:cNvSpPr>
          <p:nvPr/>
        </p:nvSpPr>
        <p:spPr>
          <a:xfrm>
            <a:off x="5349678" y="1544174"/>
            <a:ext cx="3947838" cy="2243197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600" b="1" dirty="0">
                <a:solidFill>
                  <a:srgbClr val="000000"/>
                </a:solidFill>
              </a:rPr>
              <a:t>Lo que se ha hecho</a:t>
            </a:r>
            <a:endParaRPr lang="es-ES_tradnl" sz="1800" dirty="0"/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600" dirty="0">
                <a:solidFill>
                  <a:srgbClr val="000000"/>
                </a:solidFill>
              </a:rPr>
              <a:t>El </a:t>
            </a:r>
            <a:r>
              <a:rPr lang="es-ES_tradnl" sz="1600" dirty="0" err="1">
                <a:solidFill>
                  <a:srgbClr val="000000"/>
                </a:solidFill>
              </a:rPr>
              <a:t>PAcCTO</a:t>
            </a:r>
            <a:r>
              <a:rPr lang="es-ES_tradnl" sz="1600" dirty="0">
                <a:solidFill>
                  <a:srgbClr val="000000"/>
                </a:solidFill>
              </a:rPr>
              <a:t> 2.0  (</a:t>
            </a:r>
            <a:r>
              <a:rPr lang="es-ES_tradnl" sz="1600" dirty="0">
                <a:solidFill>
                  <a:srgbClr val="000000"/>
                </a:solidFill>
                <a:ea typeface="+mn-lt"/>
                <a:cs typeface="+mn-lt"/>
              </a:rPr>
              <a:t>Programa de asistencia contra el crimen transnacional organizado)</a:t>
            </a:r>
            <a:r>
              <a:rPr lang="es-ES_tradnl" sz="1600" dirty="0">
                <a:solidFill>
                  <a:srgbClr val="000000"/>
                </a:solidFill>
              </a:rPr>
              <a:t> 58 M€</a:t>
            </a:r>
            <a:endParaRPr lang="es-ES_tradnl" sz="1600" dirty="0">
              <a:solidFill>
                <a:srgbClr val="000000"/>
              </a:solidFill>
              <a:cs typeface="Arial" panose="020B0604020202020204"/>
            </a:endParaRPr>
          </a:p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600" b="1" dirty="0">
                <a:solidFill>
                  <a:srgbClr val="000000"/>
                </a:solidFill>
              </a:rPr>
              <a:t>Próximos pasos</a:t>
            </a:r>
            <a:endParaRPr lang="es-ES_tradnl" sz="1600" b="1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600" dirty="0">
                <a:solidFill>
                  <a:srgbClr val="000000"/>
                </a:solidFill>
              </a:rPr>
              <a:t>Contratación, ejecución</a:t>
            </a:r>
            <a:endParaRPr lang="es-ES_tradnl" sz="16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600" dirty="0">
                <a:solidFill>
                  <a:srgbClr val="000000"/>
                </a:solidFill>
                <a:cs typeface="Arial"/>
              </a:rPr>
              <a:t>Consolidación del Equipo Europa regional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EC67E252-F352-59AA-3543-E02291B0E55B}"/>
              </a:ext>
            </a:extLst>
          </p:cNvPr>
          <p:cNvSpPr txBox="1">
            <a:spLocks/>
          </p:cNvSpPr>
          <p:nvPr/>
        </p:nvSpPr>
        <p:spPr>
          <a:xfrm>
            <a:off x="5354876" y="519198"/>
            <a:ext cx="4173255" cy="528238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Área</a:t>
            </a:r>
            <a:r>
              <a:rPr lang="en-US" sz="1600" dirty="0"/>
              <a:t> </a:t>
            </a:r>
            <a:r>
              <a:rPr lang="en-US" sz="1600" dirty="0" err="1"/>
              <a:t>prioritaria</a:t>
            </a:r>
            <a:r>
              <a:rPr lang="en-US" sz="1600" dirty="0"/>
              <a:t> 4 – GOBERNANZA DEMOCRATICA, SEGURIDAD Y MIGRACION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042826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0621" y="621571"/>
            <a:ext cx="4066326" cy="645090"/>
          </a:xfrm>
        </p:spPr>
        <p:txBody>
          <a:bodyPr lIns="91440" tIns="45720" rIns="91440" bIns="45720" anchor="t"/>
          <a:lstStyle/>
          <a:p>
            <a:pPr algn="ctr"/>
            <a:r>
              <a:rPr lang="en-GB" sz="1600" dirty="0"/>
              <a:t>Priority area 5 – SOCIAL COHESION AND ADDRESSING INEQUALITIES</a:t>
            </a:r>
            <a:endParaRPr lang="en-GB" sz="1600" dirty="0">
              <a:cs typeface="Arial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2145" y="1422657"/>
            <a:ext cx="4110167" cy="3372593"/>
          </a:xfrm>
        </p:spPr>
        <p:txBody>
          <a:bodyPr lIns="91440" tIns="45720" rIns="91440" bIns="45720" anchor="t"/>
          <a:lstStyle/>
          <a:p>
            <a:pPr marL="342900" indent="-342900">
              <a:buFont typeface="+mj-lt"/>
              <a:buAutoNum type="arabicPeriod"/>
            </a:pPr>
            <a:r>
              <a:rPr lang="en-US" sz="1400" b="0" dirty="0">
                <a:solidFill>
                  <a:srgbClr val="000000"/>
                </a:solidFill>
              </a:rPr>
              <a:t>Strengthening social contracts, guaranteeing inclusive participation in public policies.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0" dirty="0">
                <a:solidFill>
                  <a:srgbClr val="000000"/>
                </a:solidFill>
              </a:rPr>
              <a:t>Improving equitable revenue collection, use of public resources to finance key social sectors, reducing inequalities and addressing informality.</a:t>
            </a:r>
            <a:endParaRPr lang="en-US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b="0" dirty="0">
                <a:solidFill>
                  <a:srgbClr val="000000"/>
                </a:solidFill>
              </a:rPr>
              <a:t>Strengthening systems to protect people from risks and ensure equal access to public goods and services.</a:t>
            </a:r>
            <a:endParaRPr lang="en-US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b="0" dirty="0">
                <a:solidFill>
                  <a:srgbClr val="000000"/>
                </a:solidFill>
              </a:rPr>
              <a:t>Enhancing regional and bi-regional dialogue on social cohesion and inequality.</a:t>
            </a:r>
            <a:endParaRPr lang="en-US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  <p:pic>
        <p:nvPicPr>
          <p:cNvPr id="2" name="Picture 2" descr="Icon&#10;&#10;Description automatically generated">
            <a:extLst>
              <a:ext uri="{FF2B5EF4-FFF2-40B4-BE49-F238E27FC236}">
                <a16:creationId xmlns:a16="http://schemas.microsoft.com/office/drawing/2014/main" xmlns="" id="{E42CCF0B-DE66-79DC-1525-64C33EDC6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839" y="514493"/>
            <a:ext cx="880968" cy="859245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xmlns="" id="{E56740C2-252F-F4E2-CD3B-A158F5FAB8BF}"/>
              </a:ext>
            </a:extLst>
          </p:cNvPr>
          <p:cNvSpPr txBox="1">
            <a:spLocks/>
          </p:cNvSpPr>
          <p:nvPr/>
        </p:nvSpPr>
        <p:spPr>
          <a:xfrm>
            <a:off x="5342807" y="621571"/>
            <a:ext cx="4066326" cy="64509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5 –COHESION SOCIAL Y ABORDAR LAS DESIGUALDADES</a:t>
            </a:r>
            <a:endParaRPr lang="en-GB" sz="1600" dirty="0">
              <a:cs typeface="Arial"/>
            </a:endParaRP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xmlns="" id="{37E4A643-DC0A-289A-6A92-0BBC62D728C7}"/>
              </a:ext>
            </a:extLst>
          </p:cNvPr>
          <p:cNvSpPr txBox="1">
            <a:spLocks/>
          </p:cNvSpPr>
          <p:nvPr/>
        </p:nvSpPr>
        <p:spPr>
          <a:xfrm>
            <a:off x="5342807" y="1392901"/>
            <a:ext cx="4110167" cy="337259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s-ES_tradnl" sz="1400" b="0" dirty="0">
                <a:solidFill>
                  <a:srgbClr val="000000"/>
                </a:solidFill>
              </a:rPr>
              <a:t>Fortalecimiento de los contratos sociales, garantizar la participación inclusiva en las políticas públicas. 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b="0" dirty="0">
                <a:solidFill>
                  <a:srgbClr val="000000"/>
                </a:solidFill>
              </a:rPr>
              <a:t>Mejorar la recaudación justa, uso de los recursos públicos para financiar sectores sociales clave, reducción de las desigualdades y hacer frente a la informalidad.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+mj-lt"/>
              <a:buAutoNum type="arabicPeriod"/>
            </a:pPr>
            <a:r>
              <a:rPr lang="es-ES_tradnl" sz="1400" b="0" dirty="0">
                <a:solidFill>
                  <a:srgbClr val="000000"/>
                </a:solidFill>
              </a:rPr>
              <a:t>Fortalecimiento de los sistemas de protección de las personas frente a riesgos y asegurar la igualdad de acceso a los bienes y servicios públicos.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+mj-lt"/>
              <a:buAutoNum type="arabicPeriod"/>
            </a:pPr>
            <a:r>
              <a:rPr lang="es-ES_tradnl" sz="1400" b="0" dirty="0">
                <a:solidFill>
                  <a:srgbClr val="000000"/>
                </a:solidFill>
              </a:rPr>
              <a:t>Potenciar el diálogo regional y </a:t>
            </a:r>
            <a:r>
              <a:rPr lang="es-ES_tradnl" sz="1400" b="0" dirty="0" err="1">
                <a:solidFill>
                  <a:srgbClr val="000000"/>
                </a:solidFill>
              </a:rPr>
              <a:t>bi</a:t>
            </a:r>
            <a:r>
              <a:rPr lang="es-ES_tradnl" sz="1400" b="0" dirty="0">
                <a:solidFill>
                  <a:srgbClr val="000000"/>
                </a:solidFill>
              </a:rPr>
              <a:t>-regional sobre cohesión social y desigualdad.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88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81038" y="1579419"/>
            <a:ext cx="8563170" cy="3140500"/>
          </a:xfrm>
        </p:spPr>
        <p:txBody>
          <a:bodyPr lIns="91440" tIns="45720" rIns="91440" bIns="45720" anchor="t"/>
          <a:lstStyle/>
          <a:p>
            <a:endParaRPr lang="en-US" sz="2250" b="0">
              <a:solidFill>
                <a:srgbClr val="000000"/>
              </a:solidFill>
              <a:cs typeface="Arial"/>
            </a:endParaRPr>
          </a:p>
          <a:p>
            <a:endParaRPr lang="en-US" sz="2250" b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xmlns="" id="{8B2DFFC5-EF6F-10D2-23A3-580E949A94E4}"/>
              </a:ext>
            </a:extLst>
          </p:cNvPr>
          <p:cNvSpPr txBox="1">
            <a:spLocks/>
          </p:cNvSpPr>
          <p:nvPr/>
        </p:nvSpPr>
        <p:spPr>
          <a:xfrm>
            <a:off x="396398" y="1370165"/>
            <a:ext cx="4596289" cy="3222020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n-US" sz="1400" b="1" dirty="0">
                <a:solidFill>
                  <a:srgbClr val="000000"/>
                </a:solidFill>
              </a:rPr>
              <a:t>On-going</a:t>
            </a:r>
            <a:endParaRPr lang="en-US" sz="1600" dirty="0"/>
          </a:p>
          <a:p>
            <a:pPr marL="716915" lvl="1" indent="-342900">
              <a:spcAft>
                <a:spcPts val="82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Design of the next </a:t>
            </a:r>
            <a:r>
              <a:rPr lang="en-US" sz="1400" dirty="0" err="1">
                <a:solidFill>
                  <a:srgbClr val="000000"/>
                </a:solidFill>
              </a:rPr>
              <a:t>programme</a:t>
            </a:r>
            <a:r>
              <a:rPr lang="en-US" sz="1400" dirty="0">
                <a:solidFill>
                  <a:srgbClr val="000000"/>
                </a:solidFill>
              </a:rPr>
              <a:t> on human development and addressing inequalities in LAC.</a:t>
            </a:r>
            <a:endParaRPr lang="en-US" sz="1400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Aft>
                <a:spcPts val="82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cs typeface="Arial" panose="020B0604020202020204"/>
              </a:rPr>
              <a:t>Design of Team Europe Initiative on inclusive LAC societies.</a:t>
            </a:r>
          </a:p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n-US" sz="1400" b="1" dirty="0">
                <a:solidFill>
                  <a:srgbClr val="000000"/>
                </a:solidFill>
              </a:rPr>
              <a:t>Next steps</a:t>
            </a:r>
            <a:endParaRPr lang="en-US" sz="1400" b="1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Aft>
                <a:spcPts val="82"/>
              </a:spcAft>
            </a:pPr>
            <a:r>
              <a:rPr lang="en-US" sz="1400" dirty="0" err="1">
                <a:solidFill>
                  <a:srgbClr val="000000"/>
                </a:solidFill>
              </a:rPr>
              <a:t>Finalising</a:t>
            </a:r>
            <a:r>
              <a:rPr lang="en-US" sz="1400" dirty="0">
                <a:solidFill>
                  <a:srgbClr val="000000"/>
                </a:solidFill>
              </a:rPr>
              <a:t> design, contracting, implementing.</a:t>
            </a:r>
            <a:endParaRPr lang="en-US" sz="1400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Bef>
                <a:spcPts val="409"/>
              </a:spcBef>
              <a:spcAft>
                <a:spcPts val="82"/>
              </a:spcAft>
            </a:pPr>
            <a:r>
              <a:rPr lang="en-US" sz="1400" dirty="0">
                <a:solidFill>
                  <a:srgbClr val="000000"/>
                </a:solidFill>
                <a:cs typeface="Arial" panose="020B0604020202020204"/>
              </a:rPr>
              <a:t>Consolidating the regional Team Europe.</a:t>
            </a: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AD1F0B7C-15CC-367E-FED9-7CC74855C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5460" y="3704396"/>
            <a:ext cx="3044574" cy="1699707"/>
          </a:xfrm>
          <a:prstGeom prst="rect">
            <a:avLst/>
          </a:prstGeom>
        </p:spPr>
      </p:pic>
      <p:sp>
        <p:nvSpPr>
          <p:cNvPr id="9" name="Text Placeholder 4">
            <a:extLst>
              <a:ext uri="{FF2B5EF4-FFF2-40B4-BE49-F238E27FC236}">
                <a16:creationId xmlns:a16="http://schemas.microsoft.com/office/drawing/2014/main" xmlns="" id="{923C8C72-63F5-6E93-6A1E-4044D471887E}"/>
              </a:ext>
            </a:extLst>
          </p:cNvPr>
          <p:cNvSpPr txBox="1">
            <a:spLocks/>
          </p:cNvSpPr>
          <p:nvPr/>
        </p:nvSpPr>
        <p:spPr>
          <a:xfrm>
            <a:off x="480621" y="621571"/>
            <a:ext cx="4066326" cy="64509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/>
              <a:t>Priority area 5 – SOCIAL COHESION AND ADDRESSING INEQUALITIES</a:t>
            </a:r>
            <a:endParaRPr lang="en-GB" sz="1600" dirty="0">
              <a:cs typeface="Arial"/>
            </a:endParaRPr>
          </a:p>
        </p:txBody>
      </p:sp>
      <p:pic>
        <p:nvPicPr>
          <p:cNvPr id="10" name="Picture 2" descr="Icon&#10;&#10;Description automatically generated">
            <a:extLst>
              <a:ext uri="{FF2B5EF4-FFF2-40B4-BE49-F238E27FC236}">
                <a16:creationId xmlns:a16="http://schemas.microsoft.com/office/drawing/2014/main" xmlns="" id="{C344256F-3861-9353-6454-4D2659F012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839" y="514493"/>
            <a:ext cx="880968" cy="859245"/>
          </a:xfrm>
          <a:prstGeom prst="rect">
            <a:avLst/>
          </a:prstGeom>
        </p:spPr>
      </p:pic>
      <p:sp>
        <p:nvSpPr>
          <p:cNvPr id="11" name="Text Placeholder 4">
            <a:extLst>
              <a:ext uri="{FF2B5EF4-FFF2-40B4-BE49-F238E27FC236}">
                <a16:creationId xmlns:a16="http://schemas.microsoft.com/office/drawing/2014/main" xmlns="" id="{6E8A75A9-1986-7998-7515-05A5FD1CA2F2}"/>
              </a:ext>
            </a:extLst>
          </p:cNvPr>
          <p:cNvSpPr txBox="1">
            <a:spLocks/>
          </p:cNvSpPr>
          <p:nvPr/>
        </p:nvSpPr>
        <p:spPr>
          <a:xfrm>
            <a:off x="5342807" y="621571"/>
            <a:ext cx="4066326" cy="64509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5 –COHESION SOCIAL Y ABORDAR LAS DESIGUALDADES</a:t>
            </a:r>
            <a:endParaRPr lang="en-GB" sz="1600" dirty="0">
              <a:cs typeface="Arial"/>
            </a:endParaRP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xmlns="" id="{6BC99929-B3BA-8DAE-2BED-4D07C7D6EC30}"/>
              </a:ext>
            </a:extLst>
          </p:cNvPr>
          <p:cNvSpPr txBox="1">
            <a:spLocks/>
          </p:cNvSpPr>
          <p:nvPr/>
        </p:nvSpPr>
        <p:spPr>
          <a:xfrm>
            <a:off x="4992686" y="1480816"/>
            <a:ext cx="4536161" cy="3222020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b="1" dirty="0">
                <a:solidFill>
                  <a:srgbClr val="000000"/>
                </a:solidFill>
              </a:rPr>
              <a:t>En marcha</a:t>
            </a:r>
            <a:endParaRPr lang="es-ES_tradnl" sz="1600" dirty="0"/>
          </a:p>
          <a:p>
            <a:pPr marL="716915" lvl="1" indent="-342900">
              <a:spcAft>
                <a:spcPts val="82"/>
              </a:spcAft>
              <a:buFont typeface="Arial" panose="020B0604020202020204" pitchFamily="34" charset="0"/>
              <a:buChar char="•"/>
            </a:pPr>
            <a:r>
              <a:rPr lang="es-ES_tradnl" sz="1400" dirty="0">
                <a:solidFill>
                  <a:srgbClr val="000000"/>
                </a:solidFill>
              </a:rPr>
              <a:t>Diseño del próximo programa de desarrollo humano y desigualdades en ALC.</a:t>
            </a:r>
            <a:endParaRPr lang="es-ES_tradnl" sz="1400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Aft>
                <a:spcPts val="82"/>
              </a:spcAft>
              <a:buFont typeface="Arial" panose="020B0604020202020204" pitchFamily="34" charset="0"/>
              <a:buChar char="•"/>
            </a:pPr>
            <a:r>
              <a:rPr lang="es-ES_tradnl" sz="1400" dirty="0">
                <a:solidFill>
                  <a:srgbClr val="000000"/>
                </a:solidFill>
                <a:cs typeface="Arial" panose="020B0604020202020204"/>
              </a:rPr>
              <a:t>Diseño de una Iniciativa del Equipo Europa sobre sociedades inclusivas en ALC.</a:t>
            </a:r>
          </a:p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b="1" dirty="0">
                <a:solidFill>
                  <a:srgbClr val="000000"/>
                </a:solidFill>
              </a:rPr>
              <a:t>Próximos pasos</a:t>
            </a:r>
            <a:endParaRPr lang="es-ES_tradnl" sz="1400" b="1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Aft>
                <a:spcPts val="82"/>
              </a:spcAft>
            </a:pPr>
            <a:r>
              <a:rPr lang="es-ES_tradnl" sz="1400" dirty="0">
                <a:solidFill>
                  <a:srgbClr val="000000"/>
                </a:solidFill>
              </a:rPr>
              <a:t>Finalizar el diseño, contratar, ejecutar.</a:t>
            </a:r>
            <a:endParaRPr lang="es-ES_tradnl" sz="1400" dirty="0">
              <a:solidFill>
                <a:srgbClr val="000000"/>
              </a:solidFill>
              <a:cs typeface="Arial" panose="020B0604020202020204"/>
            </a:endParaRPr>
          </a:p>
          <a:p>
            <a:pPr marL="716915" lvl="1" indent="-342900">
              <a:spcBef>
                <a:spcPts val="409"/>
              </a:spcBef>
              <a:spcAft>
                <a:spcPts val="82"/>
              </a:spcAft>
            </a:pPr>
            <a:r>
              <a:rPr lang="es-ES_tradnl" sz="1400" dirty="0">
                <a:solidFill>
                  <a:srgbClr val="000000"/>
                </a:solidFill>
                <a:cs typeface="Arial" panose="020B0604020202020204"/>
              </a:rPr>
              <a:t>Consolidación del Equipo Europa regional</a:t>
            </a:r>
          </a:p>
          <a:p>
            <a:pPr marL="716915" lvl="1" indent="-342900">
              <a:spcBef>
                <a:spcPts val="409"/>
              </a:spcBef>
              <a:spcAft>
                <a:spcPts val="82"/>
              </a:spcAft>
            </a:pPr>
            <a:endParaRPr lang="en-US" sz="1400" dirty="0">
              <a:solidFill>
                <a:srgbClr val="000000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331037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22709" y="1244509"/>
            <a:ext cx="9311778" cy="4027915"/>
          </a:xfrm>
        </p:spPr>
        <p:txBody>
          <a:bodyPr lIns="91440" tIns="45720" rIns="91440" bIns="45720" anchor="t"/>
          <a:lstStyle/>
          <a:p>
            <a:pPr fontAlgn="base"/>
            <a:endParaRPr lang="en-GB" sz="2200" dirty="0">
              <a:solidFill>
                <a:srgbClr val="000000"/>
              </a:solidFill>
              <a:cs typeface="Arial"/>
            </a:endParaRPr>
          </a:p>
          <a:p>
            <a:r>
              <a:rPr lang="en-GB" sz="1800" b="0" dirty="0">
                <a:solidFill>
                  <a:srgbClr val="000000"/>
                </a:solidFill>
              </a:rPr>
              <a:t>      </a:t>
            </a:r>
            <a:endParaRPr lang="en-GB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</a:endParaRP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0370" y="600791"/>
            <a:ext cx="3640901" cy="425218"/>
          </a:xfrm>
        </p:spPr>
        <p:txBody>
          <a:bodyPr lIns="91440" tIns="45720" rIns="91440" bIns="45720" anchor="t"/>
          <a:lstStyle/>
          <a:p>
            <a:pPr algn="ctr"/>
            <a:r>
              <a:rPr lang="en-GB" sz="1800" dirty="0"/>
              <a:t>Central America Sub-window </a:t>
            </a:r>
            <a:endParaRPr lang="fr-BE" sz="1800" dirty="0">
              <a:cs typeface="Arial" panose="020B060402020202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E3316BB-65AE-A656-EA04-CDC300F963C8}"/>
              </a:ext>
            </a:extLst>
          </p:cNvPr>
          <p:cNvSpPr txBox="1"/>
          <p:nvPr/>
        </p:nvSpPr>
        <p:spPr>
          <a:xfrm>
            <a:off x="580370" y="1166740"/>
            <a:ext cx="3955554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fr-BE" sz="1600" b="1" dirty="0">
                <a:solidFill>
                  <a:srgbClr val="000000"/>
                </a:solidFill>
              </a:rPr>
              <a:t>Green and </a:t>
            </a:r>
            <a:r>
              <a:rPr lang="fr-BE" sz="1600" b="1" dirty="0" err="1">
                <a:solidFill>
                  <a:srgbClr val="000000"/>
                </a:solidFill>
              </a:rPr>
              <a:t>blue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600" b="1" dirty="0" err="1">
                <a:solidFill>
                  <a:srgbClr val="000000"/>
                </a:solidFill>
              </a:rPr>
              <a:t>recovery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aligned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with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priority</a:t>
            </a:r>
            <a:r>
              <a:rPr lang="fr-BE" sz="1200" i="1" dirty="0">
                <a:solidFill>
                  <a:srgbClr val="000000"/>
                </a:solidFill>
              </a:rPr>
              <a:t> area 1</a:t>
            </a:r>
            <a:r>
              <a:rPr lang="fr-BE" sz="1200" dirty="0">
                <a:solidFill>
                  <a:srgbClr val="000000"/>
                </a:solidFill>
              </a:rPr>
              <a:t>, land and marine </a:t>
            </a:r>
            <a:r>
              <a:rPr lang="fr-BE" sz="1200" dirty="0" err="1">
                <a:solidFill>
                  <a:srgbClr val="000000"/>
                </a:solidFill>
              </a:rPr>
              <a:t>ecosystems</a:t>
            </a:r>
            <a:r>
              <a:rPr lang="fr-BE" sz="1200" dirty="0">
                <a:solidFill>
                  <a:srgbClr val="000000"/>
                </a:solidFill>
              </a:rPr>
              <a:t> management, </a:t>
            </a:r>
            <a:r>
              <a:rPr lang="fr-BE" sz="1200" dirty="0" err="1">
                <a:solidFill>
                  <a:srgbClr val="000000"/>
                </a:solidFill>
              </a:rPr>
              <a:t>indigeneous</a:t>
            </a:r>
            <a:r>
              <a:rPr lang="fr-BE" sz="1200" dirty="0">
                <a:solidFill>
                  <a:srgbClr val="000000"/>
                </a:solidFill>
              </a:rPr>
              <a:t> participation and </a:t>
            </a:r>
            <a:r>
              <a:rPr lang="fr-BE" sz="1200" dirty="0" err="1">
                <a:solidFill>
                  <a:srgbClr val="000000"/>
                </a:solidFill>
              </a:rPr>
              <a:t>food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systems</a:t>
            </a:r>
            <a:endParaRPr lang="en-US" sz="1200" dirty="0">
              <a:cs typeface="Arial" panose="020B0604020202020204"/>
            </a:endParaRPr>
          </a:p>
          <a:p>
            <a:pPr marL="457200" indent="-457200">
              <a:buAutoNum type="arabicPeriod"/>
            </a:pPr>
            <a:r>
              <a:rPr lang="fr-BE" sz="1600" b="1" dirty="0">
                <a:solidFill>
                  <a:srgbClr val="000000"/>
                </a:solidFill>
              </a:rPr>
              <a:t>Digital </a:t>
            </a:r>
            <a:r>
              <a:rPr lang="fr-BE" sz="1600" b="1" dirty="0" err="1">
                <a:solidFill>
                  <a:srgbClr val="000000"/>
                </a:solidFill>
              </a:rPr>
              <a:t>connectivity</a:t>
            </a:r>
            <a:r>
              <a:rPr lang="fr-BE" sz="1600" b="1" dirty="0">
                <a:solidFill>
                  <a:srgbClr val="000000"/>
                </a:solidFill>
              </a:rPr>
              <a:t> and transformation </a:t>
            </a:r>
            <a:r>
              <a:rPr lang="fr-BE" sz="1200" i="1" dirty="0" err="1">
                <a:solidFill>
                  <a:srgbClr val="000000"/>
                </a:solidFill>
              </a:rPr>
              <a:t>aligned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with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priority</a:t>
            </a:r>
            <a:r>
              <a:rPr lang="fr-BE" sz="1200" i="1" dirty="0">
                <a:solidFill>
                  <a:srgbClr val="000000"/>
                </a:solidFill>
              </a:rPr>
              <a:t> area 2</a:t>
            </a:r>
            <a:r>
              <a:rPr lang="fr-BE" sz="1200" dirty="0">
                <a:solidFill>
                  <a:srgbClr val="000000"/>
                </a:solidFill>
              </a:rPr>
              <a:t>, digital services and business </a:t>
            </a:r>
            <a:r>
              <a:rPr lang="fr-BE" sz="1200" dirty="0" err="1">
                <a:solidFill>
                  <a:srgbClr val="000000"/>
                </a:solidFill>
              </a:rPr>
              <a:t>competitiveness</a:t>
            </a:r>
            <a:endParaRPr lang="fr-BE" sz="1200" dirty="0">
              <a:solidFill>
                <a:srgbClr val="000000"/>
              </a:solidFill>
              <a:cs typeface="Arial" panose="020B0604020202020204"/>
            </a:endParaRPr>
          </a:p>
          <a:p>
            <a:pPr marL="457200" indent="-457200">
              <a:buAutoNum type="arabicPeriod"/>
            </a:pPr>
            <a:r>
              <a:rPr lang="fr-BE" sz="1600" b="1" dirty="0" err="1">
                <a:solidFill>
                  <a:srgbClr val="000000"/>
                </a:solidFill>
              </a:rPr>
              <a:t>Sustainable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600" b="1" dirty="0" err="1">
                <a:solidFill>
                  <a:srgbClr val="000000"/>
                </a:solidFill>
              </a:rPr>
              <a:t>economic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600" b="1" dirty="0" err="1">
                <a:solidFill>
                  <a:srgbClr val="000000"/>
                </a:solidFill>
              </a:rPr>
              <a:t>integration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aligned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with</a:t>
            </a:r>
            <a:r>
              <a:rPr lang="fr-BE" sz="1200" i="1" dirty="0">
                <a:solidFill>
                  <a:srgbClr val="000000"/>
                </a:solidFill>
              </a:rPr>
              <a:t> </a:t>
            </a:r>
            <a:r>
              <a:rPr lang="fr-BE" sz="1200" i="1" dirty="0" err="1">
                <a:solidFill>
                  <a:srgbClr val="000000"/>
                </a:solidFill>
              </a:rPr>
              <a:t>priority</a:t>
            </a:r>
            <a:r>
              <a:rPr lang="fr-BE" sz="1200" i="1" dirty="0">
                <a:solidFill>
                  <a:srgbClr val="000000"/>
                </a:solidFill>
              </a:rPr>
              <a:t> area 3</a:t>
            </a:r>
            <a:r>
              <a:rPr lang="fr-BE" sz="1200" dirty="0">
                <a:solidFill>
                  <a:srgbClr val="000000"/>
                </a:solidFill>
              </a:rPr>
              <a:t>, </a:t>
            </a:r>
            <a:r>
              <a:rPr lang="fr-BE" sz="1200" dirty="0" err="1">
                <a:solidFill>
                  <a:srgbClr val="000000"/>
                </a:solidFill>
              </a:rPr>
              <a:t>sub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regional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economic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integration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with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sustainable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development</a:t>
            </a:r>
            <a:r>
              <a:rPr lang="fr-BE" sz="1200" dirty="0">
                <a:solidFill>
                  <a:srgbClr val="000000"/>
                </a:solidFill>
              </a:rPr>
              <a:t> standards</a:t>
            </a:r>
            <a:endParaRPr lang="fr-BE" sz="1200" dirty="0">
              <a:solidFill>
                <a:srgbClr val="000000"/>
              </a:solidFill>
              <a:cs typeface="Arial" panose="020B0604020202020204"/>
            </a:endParaRPr>
          </a:p>
          <a:p>
            <a:pPr marL="457200" indent="-457200">
              <a:buAutoNum type="arabicPeriod"/>
            </a:pPr>
            <a:r>
              <a:rPr lang="fr-BE" sz="1600" b="1" dirty="0">
                <a:solidFill>
                  <a:srgbClr val="000000"/>
                </a:solidFill>
              </a:rPr>
              <a:t>Inclusive and </a:t>
            </a:r>
            <a:r>
              <a:rPr lang="fr-BE" sz="1600" b="1" dirty="0" err="1">
                <a:solidFill>
                  <a:srgbClr val="000000"/>
                </a:solidFill>
              </a:rPr>
              <a:t>peaceful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600" b="1" dirty="0" err="1">
                <a:solidFill>
                  <a:srgbClr val="000000"/>
                </a:solidFill>
              </a:rPr>
              <a:t>development</a:t>
            </a:r>
            <a:r>
              <a:rPr lang="fr-BE" sz="1600" b="1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aligned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with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priority</a:t>
            </a:r>
            <a:r>
              <a:rPr lang="fr-BE" sz="1200" dirty="0">
                <a:solidFill>
                  <a:srgbClr val="000000"/>
                </a:solidFill>
              </a:rPr>
              <a:t> area 5, </a:t>
            </a:r>
            <a:r>
              <a:rPr lang="fr-BE" sz="1200" dirty="0" err="1">
                <a:solidFill>
                  <a:srgbClr val="000000"/>
                </a:solidFill>
              </a:rPr>
              <a:t>improved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policies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facilitating</a:t>
            </a:r>
            <a:r>
              <a:rPr lang="fr-BE" sz="1200" dirty="0">
                <a:solidFill>
                  <a:srgbClr val="000000"/>
                </a:solidFill>
              </a:rPr>
              <a:t> </a:t>
            </a:r>
            <a:r>
              <a:rPr lang="fr-BE" sz="1200" dirty="0" err="1">
                <a:solidFill>
                  <a:srgbClr val="000000"/>
                </a:solidFill>
              </a:rPr>
              <a:t>peace</a:t>
            </a:r>
            <a:r>
              <a:rPr lang="fr-BE" sz="1200" dirty="0">
                <a:solidFill>
                  <a:srgbClr val="000000"/>
                </a:solidFill>
              </a:rPr>
              <a:t> and </a:t>
            </a:r>
            <a:r>
              <a:rPr lang="fr-BE" sz="1200" dirty="0" err="1">
                <a:solidFill>
                  <a:srgbClr val="000000"/>
                </a:solidFill>
              </a:rPr>
              <a:t>stability</a:t>
            </a:r>
            <a:r>
              <a:rPr lang="fr-BE" sz="1200" dirty="0">
                <a:solidFill>
                  <a:srgbClr val="000000"/>
                </a:solidFill>
              </a:rPr>
              <a:t>, </a:t>
            </a:r>
            <a:r>
              <a:rPr lang="fr-BE" sz="1200" dirty="0" err="1">
                <a:solidFill>
                  <a:srgbClr val="000000"/>
                </a:solidFill>
              </a:rPr>
              <a:t>greater</a:t>
            </a:r>
            <a:r>
              <a:rPr lang="fr-BE" sz="1200" dirty="0">
                <a:solidFill>
                  <a:srgbClr val="000000"/>
                </a:solidFill>
              </a:rPr>
              <a:t> inclusion </a:t>
            </a:r>
            <a:r>
              <a:rPr lang="fr-BE" sz="1200" dirty="0" err="1">
                <a:solidFill>
                  <a:srgbClr val="000000"/>
                </a:solidFill>
              </a:rPr>
              <a:t>including</a:t>
            </a:r>
            <a:r>
              <a:rPr lang="fr-BE" sz="1200" dirty="0">
                <a:solidFill>
                  <a:srgbClr val="000000"/>
                </a:solidFill>
              </a:rPr>
              <a:t> for migrants</a:t>
            </a:r>
            <a:endParaRPr lang="fr-BE" sz="1200" dirty="0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xmlns="" id="{C174177B-3570-6486-CA77-8796B562A11F}"/>
              </a:ext>
            </a:extLst>
          </p:cNvPr>
          <p:cNvSpPr txBox="1">
            <a:spLocks/>
          </p:cNvSpPr>
          <p:nvPr/>
        </p:nvSpPr>
        <p:spPr>
          <a:xfrm>
            <a:off x="5239851" y="596929"/>
            <a:ext cx="3640901" cy="42521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Sub-Ventana América Central</a:t>
            </a:r>
            <a:endParaRPr lang="fr-BE" sz="1800" dirty="0">
              <a:cs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B29E875-FC36-BC63-055E-EBA3BA835268}"/>
              </a:ext>
            </a:extLst>
          </p:cNvPr>
          <p:cNvSpPr txBox="1"/>
          <p:nvPr/>
        </p:nvSpPr>
        <p:spPr>
          <a:xfrm>
            <a:off x="4986424" y="1192460"/>
            <a:ext cx="3955554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es-ES" sz="1600" b="1" dirty="0">
                <a:solidFill>
                  <a:srgbClr val="000000"/>
                </a:solidFill>
              </a:rPr>
              <a:t>Recuperación Verde y Digital </a:t>
            </a:r>
            <a:r>
              <a:rPr lang="es-ES" sz="1200" i="1" dirty="0">
                <a:solidFill>
                  <a:srgbClr val="000000"/>
                </a:solidFill>
              </a:rPr>
              <a:t>alineada con el área prioritaria 1</a:t>
            </a:r>
            <a:r>
              <a:rPr lang="es-ES" sz="1200" dirty="0">
                <a:solidFill>
                  <a:srgbClr val="000000"/>
                </a:solidFill>
              </a:rPr>
              <a:t>, gestión de ecosistemas terrestres y marinos, participación de la población indígena y sistemas alimentarios. </a:t>
            </a:r>
            <a:endParaRPr lang="es-ES" sz="1200" dirty="0">
              <a:solidFill>
                <a:srgbClr val="000000"/>
              </a:solidFill>
              <a:cs typeface="Arial" panose="020B0604020202020204"/>
            </a:endParaRPr>
          </a:p>
          <a:p>
            <a:pPr marL="457200" indent="-457200">
              <a:buAutoNum type="arabicPeriod"/>
            </a:pPr>
            <a:r>
              <a:rPr lang="es-ES" sz="1600" b="1" dirty="0">
                <a:solidFill>
                  <a:srgbClr val="000000"/>
                </a:solidFill>
              </a:rPr>
              <a:t>Conectividad y transformación Digital</a:t>
            </a:r>
            <a:r>
              <a:rPr lang="es-ES" sz="1200" i="1" dirty="0">
                <a:solidFill>
                  <a:srgbClr val="000000"/>
                </a:solidFill>
              </a:rPr>
              <a:t> alineada con el área prioritaria 2</a:t>
            </a:r>
            <a:r>
              <a:rPr lang="es-ES" sz="1200" dirty="0">
                <a:solidFill>
                  <a:srgbClr val="000000"/>
                </a:solidFill>
              </a:rPr>
              <a:t>, servicios digitales y competitividad empresarial. </a:t>
            </a:r>
            <a:endParaRPr lang="es-ES" sz="1200" dirty="0">
              <a:solidFill>
                <a:srgbClr val="000000"/>
              </a:solidFill>
              <a:cs typeface="Arial" panose="020B0604020202020204"/>
            </a:endParaRPr>
          </a:p>
          <a:p>
            <a:pPr marL="457200" indent="-457200">
              <a:buAutoNum type="arabicPeriod"/>
            </a:pPr>
            <a:r>
              <a:rPr lang="es-ES" sz="1600" b="1" dirty="0">
                <a:solidFill>
                  <a:srgbClr val="000000"/>
                </a:solidFill>
              </a:rPr>
              <a:t>Integración económica sostenible</a:t>
            </a:r>
            <a:r>
              <a:rPr lang="es-ES" sz="1200" dirty="0">
                <a:solidFill>
                  <a:srgbClr val="000000"/>
                </a:solidFill>
              </a:rPr>
              <a:t>, </a:t>
            </a:r>
            <a:r>
              <a:rPr lang="es-ES" sz="1200" i="1" dirty="0">
                <a:solidFill>
                  <a:srgbClr val="000000"/>
                </a:solidFill>
              </a:rPr>
              <a:t>alineada con el área prioritaria 3, </a:t>
            </a:r>
            <a:r>
              <a:rPr lang="es-ES" sz="1200" dirty="0">
                <a:solidFill>
                  <a:srgbClr val="000000"/>
                </a:solidFill>
              </a:rPr>
              <a:t>integración económica con estándares de desarrollo sostenible </a:t>
            </a:r>
          </a:p>
          <a:p>
            <a:pPr marL="457200" indent="-457200">
              <a:buAutoNum type="arabicPeriod"/>
            </a:pPr>
            <a:r>
              <a:rPr lang="es-ES" sz="1600" b="1" dirty="0">
                <a:solidFill>
                  <a:srgbClr val="000000"/>
                </a:solidFill>
              </a:rPr>
              <a:t>Desarrollo inclusivo y pacifico </a:t>
            </a:r>
            <a:r>
              <a:rPr lang="es-ES" sz="1200" i="1" dirty="0">
                <a:solidFill>
                  <a:srgbClr val="000000"/>
                </a:solidFill>
              </a:rPr>
              <a:t>alineada con el área prioritaria 5</a:t>
            </a:r>
            <a:r>
              <a:rPr lang="es-ES" sz="1200" dirty="0">
                <a:solidFill>
                  <a:srgbClr val="000000"/>
                </a:solidFill>
              </a:rPr>
              <a:t>, mejora de las políticas que faciliten la paz y la estabilidad, mayor inclusión incluyendo para migrantes</a:t>
            </a:r>
            <a:endParaRPr lang="es-ES" sz="1200" dirty="0">
              <a:solidFill>
                <a:srgbClr val="000000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48569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22709" y="1244509"/>
            <a:ext cx="9311778" cy="4027915"/>
          </a:xfrm>
        </p:spPr>
        <p:txBody>
          <a:bodyPr lIns="91440" tIns="45720" rIns="91440" bIns="45720" anchor="t"/>
          <a:lstStyle/>
          <a:p>
            <a:pPr fontAlgn="base"/>
            <a:endParaRPr lang="en-GB" sz="2200" dirty="0">
              <a:solidFill>
                <a:srgbClr val="000000"/>
              </a:solidFill>
              <a:cs typeface="Arial"/>
            </a:endParaRPr>
          </a:p>
          <a:p>
            <a:r>
              <a:rPr lang="en-GB" sz="1800" b="0" dirty="0">
                <a:solidFill>
                  <a:srgbClr val="000000"/>
                </a:solidFill>
              </a:rPr>
              <a:t>      </a:t>
            </a:r>
            <a:endParaRPr lang="en-GB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E3316BB-65AE-A656-EA04-CDC300F963C8}"/>
              </a:ext>
            </a:extLst>
          </p:cNvPr>
          <p:cNvSpPr txBox="1"/>
          <p:nvPr/>
        </p:nvSpPr>
        <p:spPr>
          <a:xfrm>
            <a:off x="991864" y="1306766"/>
            <a:ext cx="80330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AutoNum type="arabicPeriod"/>
            </a:pPr>
            <a:endParaRPr lang="fr-BE">
              <a:solidFill>
                <a:srgbClr val="000000"/>
              </a:solidFill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6F81CE6-4BFF-7C9B-2CB2-02DFD1AA0CC2}"/>
              </a:ext>
            </a:extLst>
          </p:cNvPr>
          <p:cNvSpPr txBox="1"/>
          <p:nvPr/>
        </p:nvSpPr>
        <p:spPr>
          <a:xfrm>
            <a:off x="746076" y="1440194"/>
            <a:ext cx="3309487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AutoNum type="arabicPeriod"/>
            </a:pPr>
            <a:r>
              <a:rPr lang="en-US" sz="1400" b="1" dirty="0">
                <a:solidFill>
                  <a:srgbClr val="000000"/>
                </a:solidFill>
                <a:cs typeface="Arial"/>
              </a:rPr>
              <a:t> What has been done</a:t>
            </a:r>
            <a:r>
              <a:rPr lang="en-US" sz="1400" dirty="0">
                <a:solidFill>
                  <a:srgbClr val="000000"/>
                </a:solidFill>
                <a:cs typeface="Arial"/>
              </a:rPr>
              <a:t>​</a:t>
            </a:r>
          </a:p>
          <a:p>
            <a:pPr lvl="1">
              <a:buAutoNum type="arabicPeriod"/>
            </a:pPr>
            <a:r>
              <a:rPr lang="en-US" sz="1400" dirty="0">
                <a:solidFill>
                  <a:srgbClr val="000000"/>
                </a:solidFill>
                <a:cs typeface="Arial"/>
              </a:rPr>
              <a:t>​ Central American Digital Trade platform (5 M€)</a:t>
            </a:r>
          </a:p>
          <a:p>
            <a:pPr lvl="1">
              <a:buAutoNum type="arabicPeriod"/>
            </a:pPr>
            <a:r>
              <a:rPr lang="en-US" sz="1400" dirty="0">
                <a:solidFill>
                  <a:srgbClr val="000000"/>
                </a:solidFill>
                <a:cs typeface="Arial"/>
              </a:rPr>
              <a:t> Five Great Forests in </a:t>
            </a:r>
            <a:r>
              <a:rPr lang="en-US" sz="1400" dirty="0" err="1">
                <a:solidFill>
                  <a:srgbClr val="000000"/>
                </a:solidFill>
                <a:cs typeface="Arial"/>
              </a:rPr>
              <a:t>Meso</a:t>
            </a:r>
            <a:r>
              <a:rPr lang="en-US" sz="1400" dirty="0">
                <a:solidFill>
                  <a:srgbClr val="000000"/>
                </a:solidFill>
                <a:cs typeface="Arial"/>
              </a:rPr>
              <a:t> America (25,5 M€ in total)</a:t>
            </a:r>
            <a:endParaRPr lang="en-US" sz="1400" dirty="0"/>
          </a:p>
          <a:p>
            <a:pPr>
              <a:buAutoNum type="arabicPeriod" startAt="2"/>
            </a:pPr>
            <a:r>
              <a:rPr lang="en-US" sz="1400" b="1" dirty="0">
                <a:solidFill>
                  <a:srgbClr val="000000"/>
                </a:solidFill>
                <a:cs typeface="Arial"/>
              </a:rPr>
              <a:t> Next steps</a:t>
            </a:r>
            <a:r>
              <a:rPr lang="en-US" sz="1400" dirty="0">
                <a:solidFill>
                  <a:srgbClr val="000000"/>
                </a:solidFill>
                <a:cs typeface="Arial"/>
              </a:rPr>
              <a:t>​</a:t>
            </a:r>
          </a:p>
          <a:p>
            <a:pPr lvl="1">
              <a:buAutoNum type="arabicPeriod"/>
            </a:pPr>
            <a:r>
              <a:rPr lang="en-US" sz="1400" dirty="0">
                <a:solidFill>
                  <a:srgbClr val="000000"/>
                </a:solidFill>
                <a:cs typeface="Arial"/>
              </a:rPr>
              <a:t>working on the design of digital ​and trade actions</a:t>
            </a:r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595CEB29-56E4-C0D4-3533-4871BBFE438B}"/>
              </a:ext>
            </a:extLst>
          </p:cNvPr>
          <p:cNvSpPr txBox="1">
            <a:spLocks/>
          </p:cNvSpPr>
          <p:nvPr/>
        </p:nvSpPr>
        <p:spPr>
          <a:xfrm>
            <a:off x="580370" y="788681"/>
            <a:ext cx="3640901" cy="42521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Central America Sub-window </a:t>
            </a:r>
            <a:endParaRPr lang="fr-BE" sz="1800" dirty="0">
              <a:cs typeface="Arial" panose="020B0604020202020204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xmlns="" id="{DD08133A-EA44-792E-B164-D72F8459F637}"/>
              </a:ext>
            </a:extLst>
          </p:cNvPr>
          <p:cNvSpPr txBox="1">
            <a:spLocks/>
          </p:cNvSpPr>
          <p:nvPr/>
        </p:nvSpPr>
        <p:spPr>
          <a:xfrm>
            <a:off x="5239851" y="784819"/>
            <a:ext cx="3640901" cy="42521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Sub-Ventana América Central</a:t>
            </a:r>
            <a:endParaRPr lang="fr-BE" sz="1800" dirty="0">
              <a:cs typeface="Arial" panose="020B06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E71C324-4FCF-8817-700D-561BBE632B96}"/>
              </a:ext>
            </a:extLst>
          </p:cNvPr>
          <p:cNvSpPr txBox="1"/>
          <p:nvPr/>
        </p:nvSpPr>
        <p:spPr>
          <a:xfrm>
            <a:off x="5278598" y="1491432"/>
            <a:ext cx="3309487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AutoNum type="arabicPeriod"/>
            </a:pPr>
            <a:r>
              <a:rPr lang="en-US" sz="1400" b="1" dirty="0">
                <a:solidFill>
                  <a:srgbClr val="000000"/>
                </a:solidFill>
                <a:cs typeface="Arial"/>
              </a:rPr>
              <a:t> </a:t>
            </a:r>
            <a:r>
              <a:rPr lang="es-ES_tradnl" sz="1400" b="1" dirty="0">
                <a:solidFill>
                  <a:srgbClr val="000000"/>
                </a:solidFill>
                <a:cs typeface="Arial"/>
              </a:rPr>
              <a:t>Lo que se ha hecho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lvl="1">
              <a:buAutoNum type="arabicPeriod"/>
            </a:pPr>
            <a:r>
              <a:rPr lang="es-ES_tradnl" sz="1400" dirty="0">
                <a:solidFill>
                  <a:srgbClr val="000000"/>
                </a:solidFill>
                <a:cs typeface="Arial"/>
              </a:rPr>
              <a:t> ​Plataforma Digital de Comercio Centroamericana (5 M€)</a:t>
            </a:r>
          </a:p>
          <a:p>
            <a:pPr lvl="1">
              <a:buAutoNum type="arabicPeriod"/>
            </a:pPr>
            <a:r>
              <a:rPr lang="es-ES_tradnl" sz="1400" dirty="0">
                <a:solidFill>
                  <a:srgbClr val="000000"/>
                </a:solidFill>
                <a:cs typeface="Arial"/>
              </a:rPr>
              <a:t> Cinco Grandes Bosques de Mesoamérica (25,5 M€ en total)</a:t>
            </a:r>
            <a:endParaRPr lang="es-ES_tradnl" sz="1400" dirty="0"/>
          </a:p>
          <a:p>
            <a:pPr>
              <a:buAutoNum type="arabicPeriod" startAt="2"/>
            </a:pPr>
            <a:r>
              <a:rPr lang="es-ES_tradnl" sz="1400" b="1" dirty="0">
                <a:solidFill>
                  <a:srgbClr val="000000"/>
                </a:solidFill>
                <a:cs typeface="Arial"/>
              </a:rPr>
              <a:t> Próximos pasos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lvl="1">
              <a:buAutoNum type="arabicPeriod"/>
            </a:pPr>
            <a:r>
              <a:rPr lang="es-ES_tradnl" sz="1400" dirty="0">
                <a:solidFill>
                  <a:srgbClr val="000000"/>
                </a:solidFill>
                <a:cs typeface="Arial"/>
              </a:rPr>
              <a:t> Diseño de intervenciones en los ámbitos digital y comercial</a:t>
            </a:r>
            <a:endParaRPr lang="es-ES_tradnl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6965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29548" y="1727368"/>
            <a:ext cx="3854562" cy="4027915"/>
          </a:xfrm>
        </p:spPr>
        <p:txBody>
          <a:bodyPr lIns="91440" tIns="45720" rIns="91440" bIns="45720" anchor="t"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0000"/>
                </a:solidFill>
              </a:rPr>
              <a:t>Partnership 1 for a Green Deal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0000"/>
                </a:solidFill>
              </a:rPr>
              <a:t>Partnership 2 for Economic Resilience and Trade </a:t>
            </a:r>
            <a:endParaRPr lang="en-GB" sz="14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0000"/>
                </a:solidFill>
              </a:rPr>
              <a:t>Partnership 3 for governance, security and human development</a:t>
            </a:r>
          </a:p>
          <a:p>
            <a:endParaRPr lang="en-GB" sz="1100" b="0" dirty="0">
              <a:solidFill>
                <a:srgbClr val="000000"/>
              </a:solidFill>
              <a:cs typeface="Arial"/>
            </a:endParaRPr>
          </a:p>
          <a:p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Launched on 12 October 2022 in Barbados at the CARIFORUM Ministerial</a:t>
            </a:r>
            <a:endParaRPr lang="en-US" sz="1200" b="0" dirty="0">
              <a:ea typeface="+mn-lt"/>
              <a:cs typeface="+mn-lt"/>
            </a:endParaRPr>
          </a:p>
          <a:p>
            <a:endParaRPr lang="en-GB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  <a:cs typeface="Arial" panose="020B0604020202020204"/>
            </a:endParaRP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0371" y="600791"/>
            <a:ext cx="3584534" cy="884060"/>
          </a:xfrm>
        </p:spPr>
        <p:txBody>
          <a:bodyPr lIns="91440" tIns="45720" rIns="91440" bIns="45720" anchor="t"/>
          <a:lstStyle/>
          <a:p>
            <a:pPr algn="ctr"/>
            <a:r>
              <a:rPr lang="en-GB" sz="1800" dirty="0"/>
              <a:t>EU - Caribbean Window: </a:t>
            </a:r>
          </a:p>
          <a:p>
            <a:pPr algn="ctr"/>
            <a:r>
              <a:rPr lang="fr-BE" sz="1800" dirty="0"/>
              <a:t>3 Partnerships </a:t>
            </a:r>
            <a:r>
              <a:rPr lang="fr-BE" sz="1800" dirty="0" err="1"/>
              <a:t>aligned</a:t>
            </a:r>
            <a:r>
              <a:rPr lang="fr-BE" sz="1800" dirty="0"/>
              <a:t> </a:t>
            </a:r>
            <a:r>
              <a:rPr lang="fr-BE" sz="1800" dirty="0" err="1"/>
              <a:t>with</a:t>
            </a:r>
            <a:r>
              <a:rPr lang="fr-BE" sz="1800" dirty="0"/>
              <a:t> the Caribbean </a:t>
            </a:r>
            <a:r>
              <a:rPr lang="fr-BE" sz="1800" dirty="0" err="1"/>
              <a:t>protocol</a:t>
            </a:r>
            <a:endParaRPr lang="en-GB" sz="18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E98366D0-36BF-4981-ECAD-72BCD1993EE5}"/>
              </a:ext>
            </a:extLst>
          </p:cNvPr>
          <p:cNvSpPr txBox="1">
            <a:spLocks/>
          </p:cNvSpPr>
          <p:nvPr/>
        </p:nvSpPr>
        <p:spPr>
          <a:xfrm>
            <a:off x="5436294" y="596157"/>
            <a:ext cx="3584534" cy="88406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Ventana UE - Caribe: </a:t>
            </a:r>
          </a:p>
          <a:p>
            <a:pPr algn="ctr"/>
            <a:r>
              <a:rPr lang="fr-BE" sz="1800" dirty="0"/>
              <a:t>3 </a:t>
            </a:r>
            <a:r>
              <a:rPr lang="fr-BE" sz="1800" dirty="0" err="1"/>
              <a:t>alianzas</a:t>
            </a:r>
            <a:r>
              <a:rPr lang="fr-BE" sz="1800" dirty="0"/>
              <a:t> </a:t>
            </a:r>
            <a:r>
              <a:rPr lang="fr-BE" sz="1800" dirty="0" err="1"/>
              <a:t>alienadas</a:t>
            </a:r>
            <a:r>
              <a:rPr lang="fr-BE" sz="1800" dirty="0"/>
              <a:t> con el </a:t>
            </a:r>
            <a:r>
              <a:rPr lang="fr-BE" sz="1800" dirty="0" err="1"/>
              <a:t>protocolo</a:t>
            </a:r>
            <a:r>
              <a:rPr lang="fr-BE" sz="1800" dirty="0"/>
              <a:t> Caribe</a:t>
            </a:r>
            <a:endParaRPr lang="en-GB" sz="1800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xmlns="" id="{403CF34E-0680-A7B6-925A-79C887A621DC}"/>
              </a:ext>
            </a:extLst>
          </p:cNvPr>
          <p:cNvSpPr txBox="1">
            <a:spLocks/>
          </p:cNvSpPr>
          <p:nvPr/>
        </p:nvSpPr>
        <p:spPr>
          <a:xfrm>
            <a:off x="5066058" y="1727367"/>
            <a:ext cx="3854562" cy="402791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rgbClr val="000000"/>
                </a:solidFill>
              </a:rPr>
              <a:t>Alianza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por</a:t>
            </a:r>
            <a:r>
              <a:rPr lang="en-GB" sz="1400" dirty="0">
                <a:solidFill>
                  <a:srgbClr val="000000"/>
                </a:solidFill>
              </a:rPr>
              <a:t> un </a:t>
            </a:r>
            <a:r>
              <a:rPr lang="en-GB" sz="1400" dirty="0" err="1">
                <a:solidFill>
                  <a:srgbClr val="000000"/>
                </a:solidFill>
              </a:rPr>
              <a:t>Pacto</a:t>
            </a:r>
            <a:r>
              <a:rPr lang="en-GB" sz="1400" dirty="0">
                <a:solidFill>
                  <a:srgbClr val="000000"/>
                </a:solidFill>
              </a:rPr>
              <a:t> Verde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rgbClr val="000000"/>
                </a:solidFill>
              </a:rPr>
              <a:t>Alianza</a:t>
            </a:r>
            <a:r>
              <a:rPr lang="en-GB" sz="1400" dirty="0">
                <a:solidFill>
                  <a:srgbClr val="000000"/>
                </a:solidFill>
              </a:rPr>
              <a:t> para la </a:t>
            </a:r>
            <a:r>
              <a:rPr lang="en-GB" sz="1400" dirty="0" err="1">
                <a:solidFill>
                  <a:srgbClr val="000000"/>
                </a:solidFill>
              </a:rPr>
              <a:t>Resiliencia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Económica</a:t>
            </a:r>
            <a:r>
              <a:rPr lang="en-GB" sz="1400" dirty="0">
                <a:solidFill>
                  <a:srgbClr val="000000"/>
                </a:solidFill>
              </a:rPr>
              <a:t> y </a:t>
            </a:r>
            <a:r>
              <a:rPr lang="en-GB" sz="1400" dirty="0" err="1">
                <a:solidFill>
                  <a:srgbClr val="000000"/>
                </a:solidFill>
              </a:rPr>
              <a:t>el</a:t>
            </a:r>
            <a:r>
              <a:rPr lang="en-GB" sz="1400" dirty="0">
                <a:solidFill>
                  <a:srgbClr val="000000"/>
                </a:solidFill>
              </a:rPr>
              <a:t> Comercio </a:t>
            </a:r>
            <a:endParaRPr lang="en-GB" sz="1400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rgbClr val="000000"/>
                </a:solidFill>
              </a:rPr>
              <a:t>Alianza</a:t>
            </a:r>
            <a:r>
              <a:rPr lang="en-GB" sz="1400" dirty="0">
                <a:solidFill>
                  <a:srgbClr val="000000"/>
                </a:solidFill>
              </a:rPr>
              <a:t> para la </a:t>
            </a:r>
            <a:r>
              <a:rPr lang="en-GB" sz="1400" dirty="0" err="1">
                <a:solidFill>
                  <a:srgbClr val="000000"/>
                </a:solidFill>
              </a:rPr>
              <a:t>gobernanza</a:t>
            </a:r>
            <a:r>
              <a:rPr lang="en-GB" sz="1400" dirty="0">
                <a:solidFill>
                  <a:srgbClr val="000000"/>
                </a:solidFill>
              </a:rPr>
              <a:t>, la </a:t>
            </a:r>
            <a:r>
              <a:rPr lang="en-GB" sz="1400" dirty="0" err="1">
                <a:solidFill>
                  <a:srgbClr val="000000"/>
                </a:solidFill>
              </a:rPr>
              <a:t>seguridad</a:t>
            </a:r>
            <a:r>
              <a:rPr lang="en-GB" sz="1400" dirty="0">
                <a:solidFill>
                  <a:srgbClr val="000000"/>
                </a:solidFill>
              </a:rPr>
              <a:t> y </a:t>
            </a:r>
            <a:r>
              <a:rPr lang="en-GB" sz="1400" dirty="0" err="1">
                <a:solidFill>
                  <a:srgbClr val="000000"/>
                </a:solidFill>
              </a:rPr>
              <a:t>el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desarrollo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humano</a:t>
            </a:r>
            <a:endParaRPr lang="en-GB" sz="1400" dirty="0">
              <a:solidFill>
                <a:srgbClr val="000000"/>
              </a:solidFill>
            </a:endParaRPr>
          </a:p>
          <a:p>
            <a:endParaRPr lang="en-GB" sz="1100" b="0" dirty="0">
              <a:solidFill>
                <a:srgbClr val="000000"/>
              </a:solidFill>
              <a:cs typeface="Arial"/>
            </a:endParaRPr>
          </a:p>
          <a:p>
            <a:r>
              <a:rPr lang="en-GB" sz="1200" b="0" dirty="0" err="1">
                <a:solidFill>
                  <a:srgbClr val="000000"/>
                </a:solidFill>
                <a:ea typeface="+mn-lt"/>
                <a:cs typeface="+mn-lt"/>
              </a:rPr>
              <a:t>Lanzamiento</a:t>
            </a:r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GB" sz="1200" b="0" dirty="0" err="1">
                <a:solidFill>
                  <a:srgbClr val="000000"/>
                </a:solidFill>
                <a:ea typeface="+mn-lt"/>
                <a:cs typeface="+mn-lt"/>
              </a:rPr>
              <a:t>el</a:t>
            </a:r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 12 de </a:t>
            </a:r>
            <a:r>
              <a:rPr lang="en-GB" sz="1200" b="0" dirty="0" err="1">
                <a:solidFill>
                  <a:srgbClr val="000000"/>
                </a:solidFill>
                <a:ea typeface="+mn-lt"/>
                <a:cs typeface="+mn-lt"/>
              </a:rPr>
              <a:t>octubre</a:t>
            </a:r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 de 2022 </a:t>
            </a:r>
            <a:r>
              <a:rPr lang="en-GB" sz="1200" b="0" dirty="0" err="1">
                <a:solidFill>
                  <a:srgbClr val="000000"/>
                </a:solidFill>
                <a:ea typeface="+mn-lt"/>
                <a:cs typeface="+mn-lt"/>
              </a:rPr>
              <a:t>en</a:t>
            </a:r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 Barbados </a:t>
            </a:r>
            <a:r>
              <a:rPr lang="en-GB" sz="1200" b="0" dirty="0" err="1">
                <a:solidFill>
                  <a:srgbClr val="000000"/>
                </a:solidFill>
                <a:ea typeface="+mn-lt"/>
                <a:cs typeface="+mn-lt"/>
              </a:rPr>
              <a:t>en</a:t>
            </a:r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 la reunion ministerial de CARIFORUM</a:t>
            </a:r>
            <a:endParaRPr lang="en-US" sz="1200" b="0" dirty="0">
              <a:ea typeface="+mn-lt"/>
              <a:cs typeface="+mn-lt"/>
            </a:endParaRPr>
          </a:p>
          <a:p>
            <a:endParaRPr lang="en-GB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426701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22521" y="1463547"/>
            <a:ext cx="4418789" cy="4027915"/>
          </a:xfrm>
        </p:spPr>
        <p:txBody>
          <a:bodyPr lIns="91440" tIns="45720" rIns="91440" bIns="45720" anchor="t"/>
          <a:lstStyle/>
          <a:p>
            <a:pPr fontAlgn="base"/>
            <a:r>
              <a:rPr lang="en-GB" sz="1600" dirty="0">
                <a:solidFill>
                  <a:srgbClr val="000000"/>
                </a:solidFill>
              </a:rPr>
              <a:t>What has been done (adopted): </a:t>
            </a:r>
            <a:endParaRPr lang="en-US" sz="1600" dirty="0"/>
          </a:p>
          <a:p>
            <a:r>
              <a:rPr lang="en-GB" sz="1200" b="0" dirty="0">
                <a:solidFill>
                  <a:srgbClr val="000000"/>
                </a:solidFill>
              </a:rPr>
              <a:t>Partnership 1 for a Green Deal</a:t>
            </a:r>
          </a:p>
          <a:p>
            <a:pPr marL="285750" indent="-285750">
              <a:buChar char="•"/>
            </a:pPr>
            <a:r>
              <a:rPr lang="fr-BE" sz="1200" b="0" dirty="0" err="1">
                <a:solidFill>
                  <a:srgbClr val="000000"/>
                </a:solidFill>
              </a:rPr>
              <a:t>Euroclima</a:t>
            </a:r>
            <a:r>
              <a:rPr lang="fr-BE" sz="1200" b="0" dirty="0">
                <a:solidFill>
                  <a:srgbClr val="000000"/>
                </a:solidFill>
              </a:rPr>
              <a:t> Caribbean 35 M€</a:t>
            </a:r>
            <a:endParaRPr lang="en-GB" sz="1200" b="0" dirty="0">
              <a:solidFill>
                <a:srgbClr val="000000"/>
              </a:solidFill>
              <a:cs typeface="Arial" panose="020B0604020202020204"/>
            </a:endParaRPr>
          </a:p>
          <a:p>
            <a:pPr marL="285750" indent="-285750">
              <a:buChar char="•"/>
            </a:pPr>
            <a:r>
              <a:rPr lang="fr-BE" sz="1200" b="0" dirty="0" err="1">
                <a:solidFill>
                  <a:srgbClr val="000000"/>
                </a:solidFill>
              </a:rPr>
              <a:t>Resilience</a:t>
            </a:r>
            <a:r>
              <a:rPr lang="fr-BE" sz="1200" b="0" dirty="0">
                <a:solidFill>
                  <a:srgbClr val="000000"/>
                </a:solidFill>
              </a:rPr>
              <a:t> 15 M€</a:t>
            </a:r>
            <a:endParaRPr lang="en-GB" sz="1200" b="0" dirty="0">
              <a:solidFill>
                <a:srgbClr val="000000"/>
              </a:solidFill>
              <a:cs typeface="Arial" panose="020B0604020202020204"/>
            </a:endParaRPr>
          </a:p>
          <a:p>
            <a:r>
              <a:rPr lang="en-GB" sz="1200" b="0" dirty="0">
                <a:solidFill>
                  <a:srgbClr val="000000"/>
                </a:solidFill>
                <a:ea typeface="+mn-lt"/>
                <a:cs typeface="+mn-lt"/>
              </a:rPr>
              <a:t>Partnership 2 for Economic Resilience and Trade</a:t>
            </a:r>
            <a:r>
              <a:rPr lang="en-GB" sz="1600" b="0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  <a:endParaRPr lang="en-GB" sz="1600" b="0" dirty="0">
              <a:ea typeface="+mn-lt"/>
              <a:cs typeface="+mn-lt"/>
            </a:endParaRPr>
          </a:p>
          <a:p>
            <a:pPr marL="285750" indent="-285750">
              <a:buChar char="•"/>
            </a:pPr>
            <a:r>
              <a:rPr lang="fr-BE" sz="1200" b="0" dirty="0">
                <a:solidFill>
                  <a:srgbClr val="000000"/>
                </a:solidFill>
                <a:ea typeface="+mn-lt"/>
                <a:cs typeface="+mn-lt"/>
              </a:rPr>
              <a:t>Participation to Digital Alliance 5 M€</a:t>
            </a:r>
          </a:p>
          <a:p>
            <a:r>
              <a:rPr lang="fr-BE" sz="1200" b="0" dirty="0">
                <a:solidFill>
                  <a:srgbClr val="000000"/>
                </a:solidFill>
                <a:ea typeface="+mn-lt"/>
                <a:cs typeface="+mn-lt"/>
              </a:rPr>
              <a:t>+ Caribbean </a:t>
            </a:r>
            <a:r>
              <a:rPr lang="fr-BE" sz="1200" b="0" dirty="0" err="1">
                <a:solidFill>
                  <a:srgbClr val="000000"/>
                </a:solidFill>
                <a:ea typeface="+mn-lt"/>
                <a:cs typeface="+mn-lt"/>
              </a:rPr>
              <a:t>Cooperation</a:t>
            </a:r>
            <a:r>
              <a:rPr lang="fr-BE" sz="1200" b="0" dirty="0">
                <a:solidFill>
                  <a:srgbClr val="000000"/>
                </a:solidFill>
                <a:ea typeface="+mn-lt"/>
                <a:cs typeface="+mn-lt"/>
              </a:rPr>
              <a:t> Facility 9 M€</a:t>
            </a:r>
          </a:p>
          <a:p>
            <a:r>
              <a:rPr lang="en-GB" sz="1600" dirty="0">
                <a:solidFill>
                  <a:srgbClr val="000000"/>
                </a:solidFill>
              </a:rPr>
              <a:t>Next steps:</a:t>
            </a:r>
            <a:endParaRPr lang="en-GB" sz="1600" dirty="0">
              <a:solidFill>
                <a:srgbClr val="003399"/>
              </a:solidFill>
              <a:cs typeface="Arial"/>
            </a:endParaRPr>
          </a:p>
          <a:p>
            <a:pPr marL="285750" indent="-285750">
              <a:buChar char="•"/>
            </a:pPr>
            <a:r>
              <a:rPr lang="en-GB" sz="1200" b="0" dirty="0">
                <a:solidFill>
                  <a:srgbClr val="000000"/>
                </a:solidFill>
              </a:rPr>
              <a:t>Partnership 2: Design of an action on Economic Resilience (8 M€)</a:t>
            </a:r>
            <a:endParaRPr lang="en-GB" sz="1200" b="0" dirty="0">
              <a:solidFill>
                <a:srgbClr val="003399"/>
              </a:solidFill>
              <a:cs typeface="Arial" panose="020B0604020202020204"/>
            </a:endParaRPr>
          </a:p>
          <a:p>
            <a:pPr marL="285750" indent="-285750">
              <a:buChar char="•"/>
            </a:pPr>
            <a:r>
              <a:rPr lang="en-GB" sz="1200" b="0" dirty="0">
                <a:solidFill>
                  <a:srgbClr val="000000"/>
                </a:solidFill>
                <a:cs typeface="Arial"/>
              </a:rPr>
              <a:t>Building the dialogue in the context of post Cotonou</a:t>
            </a:r>
          </a:p>
          <a:p>
            <a:pPr marL="374015" lvl="1" indent="0">
              <a:buNone/>
            </a:pPr>
            <a:endParaRPr lang="en-GB" sz="1800" dirty="0">
              <a:solidFill>
                <a:srgbClr val="000000"/>
              </a:solidFill>
              <a:cs typeface="Arial" panose="020B0604020202020204"/>
            </a:endParaRPr>
          </a:p>
          <a:p>
            <a:endParaRPr lang="en-GB" sz="2200" dirty="0">
              <a:solidFill>
                <a:srgbClr val="000000"/>
              </a:solidFill>
              <a:cs typeface="Arial"/>
            </a:endParaRPr>
          </a:p>
          <a:p>
            <a:r>
              <a:rPr lang="en-GB" sz="1800" b="0" dirty="0">
                <a:solidFill>
                  <a:srgbClr val="000000"/>
                </a:solidFill>
              </a:rPr>
              <a:t>      </a:t>
            </a:r>
            <a:endParaRPr lang="en-GB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C626849E-4194-1F86-6989-CB2517A286D1}"/>
              </a:ext>
            </a:extLst>
          </p:cNvPr>
          <p:cNvSpPr txBox="1">
            <a:spLocks/>
          </p:cNvSpPr>
          <p:nvPr/>
        </p:nvSpPr>
        <p:spPr>
          <a:xfrm>
            <a:off x="580371" y="600791"/>
            <a:ext cx="3584534" cy="88406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EU - Caribbean Window : </a:t>
            </a:r>
          </a:p>
          <a:p>
            <a:pPr algn="ctr"/>
            <a:r>
              <a:rPr lang="fr-BE" sz="1800" dirty="0"/>
              <a:t>3 Partnerships - State of </a:t>
            </a:r>
            <a:r>
              <a:rPr lang="fr-BE" sz="1800" dirty="0" err="1"/>
              <a:t>play</a:t>
            </a:r>
            <a:endParaRPr lang="en-GB" sz="1800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xmlns="" id="{A3F39B8C-BCF0-183A-F2BF-B8A8FF283540}"/>
              </a:ext>
            </a:extLst>
          </p:cNvPr>
          <p:cNvSpPr txBox="1">
            <a:spLocks/>
          </p:cNvSpPr>
          <p:nvPr/>
        </p:nvSpPr>
        <p:spPr>
          <a:xfrm>
            <a:off x="5436294" y="596157"/>
            <a:ext cx="3828476" cy="88406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/>
              <a:t>Ventana UE - Caribe: </a:t>
            </a:r>
          </a:p>
          <a:p>
            <a:pPr algn="ctr"/>
            <a:r>
              <a:rPr lang="fr-BE" sz="1800" dirty="0"/>
              <a:t>3 </a:t>
            </a:r>
            <a:r>
              <a:rPr lang="fr-BE" sz="1800" dirty="0" err="1"/>
              <a:t>alianzas</a:t>
            </a:r>
            <a:r>
              <a:rPr lang="fr-BE" sz="1800" dirty="0"/>
              <a:t> - </a:t>
            </a:r>
            <a:r>
              <a:rPr lang="fr-BE" sz="1800" dirty="0" err="1"/>
              <a:t>Situación</a:t>
            </a:r>
            <a:r>
              <a:rPr lang="fr-BE" sz="1800" dirty="0"/>
              <a:t> </a:t>
            </a:r>
            <a:r>
              <a:rPr lang="fr-BE" sz="1800" dirty="0" err="1"/>
              <a:t>actual</a:t>
            </a:r>
            <a:endParaRPr lang="en-GB" sz="180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C7936253-0BE9-5931-5DFE-042AD2A0B382}"/>
              </a:ext>
            </a:extLst>
          </p:cNvPr>
          <p:cNvSpPr txBox="1">
            <a:spLocks/>
          </p:cNvSpPr>
          <p:nvPr/>
        </p:nvSpPr>
        <p:spPr>
          <a:xfrm>
            <a:off x="4992687" y="1463546"/>
            <a:ext cx="4418789" cy="402791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_tradnl" sz="1600" dirty="0">
                <a:solidFill>
                  <a:srgbClr val="000000"/>
                </a:solidFill>
              </a:rPr>
              <a:t>Lo que se ha hecho (adoptado): </a:t>
            </a:r>
            <a:endParaRPr lang="es-ES_tradnl" sz="1600" dirty="0"/>
          </a:p>
          <a:p>
            <a:r>
              <a:rPr lang="es-ES_tradnl" sz="1200" b="0" dirty="0">
                <a:solidFill>
                  <a:srgbClr val="000000"/>
                </a:solidFill>
              </a:rPr>
              <a:t>Alianza por un Pacto Verde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b="0" dirty="0" err="1">
                <a:solidFill>
                  <a:srgbClr val="000000"/>
                </a:solidFill>
              </a:rPr>
              <a:t>Euroclima</a:t>
            </a:r>
            <a:r>
              <a:rPr lang="es-ES_tradnl" sz="1200" b="0" dirty="0">
                <a:solidFill>
                  <a:srgbClr val="000000"/>
                </a:solidFill>
              </a:rPr>
              <a:t> Caribe 35 M€</a:t>
            </a:r>
            <a:endParaRPr lang="es-ES_tradnl" sz="1200" b="0" dirty="0">
              <a:solidFill>
                <a:srgbClr val="000000"/>
              </a:solidFill>
              <a:cs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Resiliencia 15 M€</a:t>
            </a:r>
            <a:endParaRPr lang="es-ES_tradnl" sz="1200" b="0" dirty="0">
              <a:solidFill>
                <a:srgbClr val="000000"/>
              </a:solidFill>
              <a:cs typeface="Arial" panose="020B0604020202020204"/>
            </a:endParaRPr>
          </a:p>
          <a:p>
            <a:r>
              <a:rPr lang="es-ES_tradnl" sz="1200" b="0" dirty="0">
                <a:solidFill>
                  <a:srgbClr val="000000"/>
                </a:solidFill>
                <a:ea typeface="+mn-lt"/>
                <a:cs typeface="+mn-lt"/>
              </a:rPr>
              <a:t>Alianza para la Resiliencia Económica y el Comercio</a:t>
            </a:r>
            <a:endParaRPr lang="es-ES_tradnl" sz="1600" b="0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b="0" dirty="0">
                <a:solidFill>
                  <a:srgbClr val="000000"/>
                </a:solidFill>
                <a:ea typeface="+mn-lt"/>
                <a:cs typeface="+mn-lt"/>
              </a:rPr>
              <a:t>Participación en la Alianza Digital 5 M€</a:t>
            </a:r>
          </a:p>
          <a:p>
            <a:r>
              <a:rPr lang="es-ES_tradnl" sz="1200" b="0" dirty="0">
                <a:solidFill>
                  <a:srgbClr val="000000"/>
                </a:solidFill>
                <a:ea typeface="+mn-lt"/>
                <a:cs typeface="+mn-lt"/>
              </a:rPr>
              <a:t>+ Facilidad de Cooperación Caribe 9 </a:t>
            </a:r>
            <a:r>
              <a:rPr lang="fr-BE" sz="1200" b="0" dirty="0">
                <a:solidFill>
                  <a:srgbClr val="000000"/>
                </a:solidFill>
                <a:ea typeface="+mn-lt"/>
                <a:cs typeface="+mn-lt"/>
              </a:rPr>
              <a:t>M€</a:t>
            </a:r>
            <a:endParaRPr lang="es-ES_tradnl" sz="1200" b="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_tradnl" sz="1600" dirty="0">
                <a:solidFill>
                  <a:srgbClr val="000000"/>
                </a:solidFill>
              </a:rPr>
              <a:t>Próximos pasos:</a:t>
            </a:r>
            <a:endParaRPr lang="es-ES_tradnl" sz="1600" dirty="0">
              <a:solidFill>
                <a:srgbClr val="003399"/>
              </a:solidFill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b="0" dirty="0">
                <a:solidFill>
                  <a:srgbClr val="000000"/>
                </a:solidFill>
              </a:rPr>
              <a:t>Alianza 2: Diseño de una intervención en Resiliencia Económica (8 M€)</a:t>
            </a:r>
            <a:endParaRPr lang="es-ES_tradnl" sz="1200" b="0" dirty="0">
              <a:solidFill>
                <a:srgbClr val="003399"/>
              </a:solidFill>
              <a:cs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b="0" dirty="0">
                <a:solidFill>
                  <a:srgbClr val="000000"/>
                </a:solidFill>
                <a:cs typeface="Arial"/>
              </a:rPr>
              <a:t>Construcción de diálogo en el contexto post Cotonou</a:t>
            </a:r>
            <a:endParaRPr lang="es-ES_tradnl" sz="2200" dirty="0">
              <a:solidFill>
                <a:srgbClr val="000000"/>
              </a:solidFill>
              <a:cs typeface="Arial"/>
            </a:endParaRPr>
          </a:p>
          <a:p>
            <a:r>
              <a:rPr lang="es-ES_tradnl" sz="1800" b="0" dirty="0">
                <a:solidFill>
                  <a:srgbClr val="000000"/>
                </a:solidFill>
              </a:rPr>
              <a:t>      </a:t>
            </a:r>
            <a:endParaRPr lang="es-ES_tradnl" sz="1800" b="0" dirty="0">
              <a:solidFill>
                <a:srgbClr val="000000"/>
              </a:solidFill>
              <a:cs typeface="Arial"/>
            </a:endParaRPr>
          </a:p>
          <a:p>
            <a:endParaRPr lang="en-GB" sz="24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25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77640" y="367180"/>
            <a:ext cx="8563170" cy="616703"/>
          </a:xfrm>
        </p:spPr>
        <p:txBody>
          <a:bodyPr lIns="91440" tIns="45720" rIns="91440" bIns="45720" anchor="t"/>
          <a:lstStyle/>
          <a:p>
            <a:pPr algn="ctr"/>
            <a:r>
              <a:rPr lang="en-GB" sz="1800" dirty="0"/>
              <a:t>LAC Regional Multi-Annual Indicative Programme (RMIP) </a:t>
            </a:r>
          </a:p>
          <a:p>
            <a:pPr algn="ctr"/>
            <a:r>
              <a:rPr lang="en-GB" sz="1800" dirty="0" err="1"/>
              <a:t>Programa</a:t>
            </a:r>
            <a:r>
              <a:rPr lang="en-GB" sz="1800" dirty="0"/>
              <a:t> </a:t>
            </a:r>
            <a:r>
              <a:rPr lang="en-GB" sz="1800" dirty="0" err="1"/>
              <a:t>Indicativo</a:t>
            </a:r>
            <a:r>
              <a:rPr lang="en-GB" sz="1800" dirty="0"/>
              <a:t> </a:t>
            </a:r>
            <a:r>
              <a:rPr lang="en-GB" sz="1800" dirty="0" err="1"/>
              <a:t>Plurianual</a:t>
            </a:r>
            <a:r>
              <a:rPr lang="en-GB" sz="1800" dirty="0"/>
              <a:t> Regional LAC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908842" y="1690768"/>
            <a:ext cx="4779858" cy="2765725"/>
          </a:xfrm>
        </p:spPr>
        <p:txBody>
          <a:bodyPr lIns="91440" tIns="45720" rIns="91440" bIns="45720" anchor="t"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ES_tradnl" sz="1600" b="0" dirty="0">
                <a:solidFill>
                  <a:srgbClr val="000000"/>
                </a:solidFill>
              </a:rPr>
              <a:t>Consultas durante el primer semestre de 2021. Incluida la consulta con SCO y AL el 21/05/2021.</a:t>
            </a:r>
            <a:endParaRPr lang="es-ES_tradnl" sz="1600" dirty="0">
              <a:cs typeface="Arial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ES_tradnl" sz="1600" b="0" dirty="0">
                <a:solidFill>
                  <a:srgbClr val="000000"/>
                </a:solidFill>
              </a:rPr>
              <a:t>Aprobación de la Comisión del 13/12/2021 </a:t>
            </a:r>
            <a:r>
              <a:rPr lang="es-ES_tradnl" sz="1600" b="0" dirty="0" err="1">
                <a:solidFill>
                  <a:srgbClr val="000000"/>
                </a:solidFill>
              </a:rPr>
              <a:t>doc</a:t>
            </a:r>
            <a:r>
              <a:rPr lang="es-ES_tradnl" sz="1600" b="0" dirty="0">
                <a:solidFill>
                  <a:srgbClr val="000000"/>
                </a:solidFill>
              </a:rPr>
              <a:t> C(2021) 9356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342900" indent="-342900" fontAlgn="base">
              <a:buChar char="•"/>
            </a:pPr>
            <a:r>
              <a:rPr lang="es-ES_tradnl" sz="1600" b="0" dirty="0">
                <a:solidFill>
                  <a:srgbClr val="000000"/>
                </a:solidFill>
              </a:rPr>
              <a:t>Insumos clave de la consulta con SCO y AL para seguimiento:</a:t>
            </a:r>
            <a:endParaRPr lang="es-ES_tradnl" sz="1600" b="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es-ES_tradnl" sz="1400" dirty="0">
                <a:solidFill>
                  <a:srgbClr val="000000"/>
                </a:solidFill>
              </a:rPr>
              <a:t>Colaboración con las autoridades locales</a:t>
            </a:r>
            <a:endParaRPr lang="es-ES_tradnl" sz="140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es-ES_tradnl" sz="1400" dirty="0">
                <a:solidFill>
                  <a:srgbClr val="000000"/>
                </a:solidFill>
              </a:rPr>
              <a:t>Fortalecimiento de la sociedad civil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marL="904240" lvl="1" indent="-342900" fontAlgn="base"/>
            <a:r>
              <a:rPr lang="es-ES_tradnl" sz="1400" dirty="0">
                <a:solidFill>
                  <a:srgbClr val="000000"/>
                </a:solidFill>
              </a:rPr>
              <a:t>Trabajar en las desigualdades y en educación</a:t>
            </a:r>
            <a:endParaRPr lang="es-ES_tradnl" sz="1400" b="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es-ES_tradnl" sz="1400" dirty="0">
                <a:solidFill>
                  <a:srgbClr val="000000"/>
                </a:solidFill>
              </a:rPr>
              <a:t>Construir transiciones ecológica y digital justas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xmlns="" id="{63372845-D7EB-7DB4-C50A-54DDDCA3EC5B}"/>
              </a:ext>
            </a:extLst>
          </p:cNvPr>
          <p:cNvSpPr txBox="1">
            <a:spLocks/>
          </p:cNvSpPr>
          <p:nvPr/>
        </p:nvSpPr>
        <p:spPr>
          <a:xfrm>
            <a:off x="296675" y="1690768"/>
            <a:ext cx="4503813" cy="306899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sz="1600" b="0" dirty="0">
                <a:solidFill>
                  <a:srgbClr val="000000"/>
                </a:solidFill>
              </a:rPr>
              <a:t>Consultations </a:t>
            </a:r>
            <a:r>
              <a:rPr lang="fr-BE" sz="1600" b="0" dirty="0" err="1">
                <a:solidFill>
                  <a:srgbClr val="000000"/>
                </a:solidFill>
              </a:rPr>
              <a:t>during</a:t>
            </a:r>
            <a:r>
              <a:rPr lang="fr-BE" sz="1600" b="0" dirty="0">
                <a:solidFill>
                  <a:srgbClr val="000000"/>
                </a:solidFill>
              </a:rPr>
              <a:t> the first </a:t>
            </a:r>
            <a:r>
              <a:rPr lang="fr-BE" sz="1600" b="0" dirty="0" err="1">
                <a:solidFill>
                  <a:srgbClr val="000000"/>
                </a:solidFill>
              </a:rPr>
              <a:t>semester</a:t>
            </a:r>
            <a:r>
              <a:rPr lang="fr-BE" sz="1600" b="0" dirty="0">
                <a:solidFill>
                  <a:srgbClr val="000000"/>
                </a:solidFill>
              </a:rPr>
              <a:t> of 2021. This </a:t>
            </a:r>
            <a:r>
              <a:rPr lang="fr-BE" sz="1600" b="0" dirty="0" err="1">
                <a:solidFill>
                  <a:srgbClr val="000000"/>
                </a:solidFill>
              </a:rPr>
              <a:t>included</a:t>
            </a:r>
            <a:r>
              <a:rPr lang="fr-BE" sz="1600" b="0" dirty="0">
                <a:solidFill>
                  <a:srgbClr val="000000"/>
                </a:solidFill>
              </a:rPr>
              <a:t> consultations </a:t>
            </a:r>
            <a:r>
              <a:rPr lang="fr-BE" sz="1600" b="0" dirty="0" err="1">
                <a:solidFill>
                  <a:srgbClr val="000000"/>
                </a:solidFill>
              </a:rPr>
              <a:t>with</a:t>
            </a:r>
            <a:r>
              <a:rPr lang="fr-BE" sz="1600" b="0" dirty="0">
                <a:solidFill>
                  <a:srgbClr val="000000"/>
                </a:solidFill>
              </a:rPr>
              <a:t> CSO &amp; LA on 21/05/2021.</a:t>
            </a:r>
            <a:endParaRPr lang="fr-BE" sz="1600" dirty="0">
              <a:cs typeface="Arial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sz="1600" b="0" dirty="0" err="1">
                <a:solidFill>
                  <a:srgbClr val="000000"/>
                </a:solidFill>
              </a:rPr>
              <a:t>Approval</a:t>
            </a:r>
            <a:r>
              <a:rPr lang="fr-BE" sz="1600" b="0" dirty="0">
                <a:solidFill>
                  <a:srgbClr val="000000"/>
                </a:solidFill>
              </a:rPr>
              <a:t> by the Commission on 13/12/2021 doc C(2021) 9356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BE" sz="1600" b="0" dirty="0">
                <a:solidFill>
                  <a:srgbClr val="000000"/>
                </a:solidFill>
              </a:rPr>
              <a:t>Key inputs </a:t>
            </a:r>
            <a:r>
              <a:rPr lang="fr-BE" sz="1600" b="0" dirty="0" err="1">
                <a:solidFill>
                  <a:srgbClr val="000000"/>
                </a:solidFill>
              </a:rPr>
              <a:t>from</a:t>
            </a:r>
            <a:r>
              <a:rPr lang="fr-BE" sz="1600" b="0" dirty="0">
                <a:solidFill>
                  <a:srgbClr val="000000"/>
                </a:solidFill>
              </a:rPr>
              <a:t> the CSO &amp; LA consultation for the follow up:</a:t>
            </a:r>
            <a:endParaRPr lang="fr-BE" sz="1600" b="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fr-BE" sz="1400" dirty="0" err="1">
                <a:solidFill>
                  <a:srgbClr val="000000"/>
                </a:solidFill>
              </a:rPr>
              <a:t>Engaging</a:t>
            </a:r>
            <a:r>
              <a:rPr lang="fr-BE" sz="1400" dirty="0">
                <a:solidFill>
                  <a:srgbClr val="000000"/>
                </a:solidFill>
              </a:rPr>
              <a:t> </a:t>
            </a:r>
            <a:r>
              <a:rPr lang="fr-BE" sz="1400" dirty="0" err="1">
                <a:solidFill>
                  <a:srgbClr val="000000"/>
                </a:solidFill>
              </a:rPr>
              <a:t>with</a:t>
            </a:r>
            <a:r>
              <a:rPr lang="fr-BE" sz="1400" dirty="0">
                <a:solidFill>
                  <a:srgbClr val="000000"/>
                </a:solidFill>
              </a:rPr>
              <a:t> local </a:t>
            </a:r>
            <a:r>
              <a:rPr lang="fr-BE" sz="1400" dirty="0" err="1">
                <a:solidFill>
                  <a:srgbClr val="000000"/>
                </a:solidFill>
              </a:rPr>
              <a:t>authorities</a:t>
            </a:r>
            <a:endParaRPr lang="fr-BE" sz="140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fr-BE" sz="1400" dirty="0" err="1">
                <a:solidFill>
                  <a:srgbClr val="000000"/>
                </a:solidFill>
              </a:rPr>
              <a:t>Strengthening</a:t>
            </a:r>
            <a:r>
              <a:rPr lang="fr-BE" sz="1400" dirty="0">
                <a:solidFill>
                  <a:srgbClr val="000000"/>
                </a:solidFill>
              </a:rPr>
              <a:t> civil society</a:t>
            </a:r>
            <a:endParaRPr lang="fr-BE" sz="1400" dirty="0">
              <a:solidFill>
                <a:srgbClr val="000000"/>
              </a:solidFill>
              <a:cs typeface="Arial"/>
            </a:endParaRPr>
          </a:p>
          <a:p>
            <a:pPr marL="904240" lvl="1" indent="-342900" fontAlgn="base"/>
            <a:r>
              <a:rPr lang="fr-BE" sz="1400" dirty="0" err="1">
                <a:solidFill>
                  <a:srgbClr val="000000"/>
                </a:solidFill>
              </a:rPr>
              <a:t>Working</a:t>
            </a:r>
            <a:r>
              <a:rPr lang="fr-BE" sz="1400" dirty="0">
                <a:solidFill>
                  <a:srgbClr val="000000"/>
                </a:solidFill>
              </a:rPr>
              <a:t> on </a:t>
            </a:r>
            <a:r>
              <a:rPr lang="fr-BE" sz="1400" dirty="0" err="1">
                <a:solidFill>
                  <a:srgbClr val="000000"/>
                </a:solidFill>
              </a:rPr>
              <a:t>inequalities</a:t>
            </a:r>
            <a:r>
              <a:rPr lang="fr-BE" sz="1400" dirty="0">
                <a:solidFill>
                  <a:srgbClr val="000000"/>
                </a:solidFill>
              </a:rPr>
              <a:t> and </a:t>
            </a:r>
            <a:r>
              <a:rPr lang="fr-BE" sz="1400" dirty="0" err="1">
                <a:solidFill>
                  <a:srgbClr val="000000"/>
                </a:solidFill>
              </a:rPr>
              <a:t>education</a:t>
            </a:r>
            <a:endParaRPr lang="fr-BE" sz="1400" dirty="0">
              <a:solidFill>
                <a:srgbClr val="000000"/>
              </a:solidFill>
              <a:cs typeface="Arial" panose="020B0604020202020204"/>
            </a:endParaRPr>
          </a:p>
          <a:p>
            <a:pPr marL="904240" lvl="1" indent="-342900" fontAlgn="base"/>
            <a:r>
              <a:rPr lang="fr-BE" sz="1400" dirty="0">
                <a:solidFill>
                  <a:srgbClr val="000000"/>
                </a:solidFill>
              </a:rPr>
              <a:t>Building </a:t>
            </a:r>
            <a:r>
              <a:rPr lang="fr-BE" sz="1400" dirty="0" err="1">
                <a:solidFill>
                  <a:srgbClr val="000000"/>
                </a:solidFill>
              </a:rPr>
              <a:t>just</a:t>
            </a:r>
            <a:r>
              <a:rPr lang="fr-BE" sz="1400" dirty="0">
                <a:solidFill>
                  <a:srgbClr val="000000"/>
                </a:solidFill>
              </a:rPr>
              <a:t> green and digital transitions</a:t>
            </a:r>
            <a:endParaRPr lang="fr-BE" sz="140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B270EC-4A49-0742-177E-6ECF3DA96BB1}"/>
              </a:ext>
            </a:extLst>
          </p:cNvPr>
          <p:cNvSpPr txBox="1"/>
          <p:nvPr/>
        </p:nvSpPr>
        <p:spPr>
          <a:xfrm>
            <a:off x="5792606" y="1205710"/>
            <a:ext cx="3012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Características clave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80E7B59-4780-61AA-3937-829C8DABDAAF}"/>
              </a:ext>
            </a:extLst>
          </p:cNvPr>
          <p:cNvSpPr txBox="1"/>
          <p:nvPr/>
        </p:nvSpPr>
        <p:spPr>
          <a:xfrm>
            <a:off x="1570008" y="1205710"/>
            <a:ext cx="270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Key </a:t>
            </a:r>
            <a:r>
              <a:rPr lang="pt-BR" dirty="0" err="1"/>
              <a:t>features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9749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FBCA5DEF-FA89-A458-C184-EB0F55A7CE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3420" y="1507528"/>
            <a:ext cx="4592711" cy="1094738"/>
          </a:xfrm>
        </p:spPr>
        <p:txBody>
          <a:bodyPr lIns="91440" tIns="45720" rIns="91440" bIns="45720" anchor="t">
            <a:noAutofit/>
          </a:bodyPr>
          <a:lstStyle/>
          <a:p>
            <a:pPr algn="ctr"/>
            <a:r>
              <a:rPr lang="en-US" dirty="0">
                <a:ea typeface="+mn-lt"/>
                <a:cs typeface="+mn-lt"/>
              </a:rPr>
              <a:t>THANK YOU </a:t>
            </a:r>
            <a:endParaRPr lang="en-US" dirty="0"/>
          </a:p>
          <a:p>
            <a:pPr algn="ctr"/>
            <a:r>
              <a:rPr lang="en-US" dirty="0">
                <a:ea typeface="+mn-lt"/>
                <a:cs typeface="+mn-lt"/>
              </a:rPr>
              <a:t>FOR YOUR ATTENTION</a:t>
            </a:r>
          </a:p>
          <a:p>
            <a:pPr algn="ctr"/>
            <a:endParaRPr lang="en-US" dirty="0">
              <a:ea typeface="+mn-lt"/>
              <a:cs typeface="+mn-lt"/>
            </a:endParaRPr>
          </a:p>
          <a:p>
            <a:pPr algn="ctr"/>
            <a:r>
              <a:rPr lang="en-US" dirty="0" err="1">
                <a:ea typeface="+mn-lt"/>
                <a:cs typeface="+mn-lt"/>
              </a:rPr>
              <a:t>Muchas</a:t>
            </a:r>
            <a:r>
              <a:rPr lang="en-US" dirty="0">
                <a:ea typeface="+mn-lt"/>
                <a:cs typeface="+mn-lt"/>
              </a:rPr>
              <a:t> gracias </a:t>
            </a:r>
            <a:r>
              <a:rPr lang="en-US" dirty="0" err="1">
                <a:ea typeface="+mn-lt"/>
                <a:cs typeface="+mn-lt"/>
              </a:rPr>
              <a:t>por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atención</a:t>
            </a:r>
            <a:endParaRPr lang="en-US" dirty="0"/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09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13649" y="430860"/>
            <a:ext cx="8970298" cy="488515"/>
          </a:xfrm>
        </p:spPr>
        <p:txBody>
          <a:bodyPr lIns="91440" tIns="45720" rIns="91440" bIns="45720" anchor="t"/>
          <a:lstStyle/>
          <a:p>
            <a:pPr algn="ctr"/>
            <a:r>
              <a:rPr lang="fr-BE" sz="2000" dirty="0"/>
              <a:t>REGIONAL MIP PRIORITIES // PRIORIDADES REGIONALES (I)</a:t>
            </a:r>
            <a:endParaRPr lang="en-GB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3015" y="951240"/>
            <a:ext cx="4191989" cy="2102492"/>
          </a:xfrm>
        </p:spPr>
        <p:txBody>
          <a:bodyPr lIns="91440" tIns="45720" rIns="91440" bIns="45720" anchor="t"/>
          <a:lstStyle/>
          <a:p>
            <a:pPr>
              <a:lnSpc>
                <a:spcPct val="100000"/>
              </a:lnSpc>
            </a:pPr>
            <a:r>
              <a:rPr lang="fr-BE" sz="1800" u="sng" dirty="0">
                <a:solidFill>
                  <a:srgbClr val="000000"/>
                </a:solidFill>
              </a:rPr>
              <a:t>Pan American </a:t>
            </a:r>
            <a:r>
              <a:rPr lang="fr-BE" sz="1800" u="sng" dirty="0" err="1">
                <a:solidFill>
                  <a:srgbClr val="000000"/>
                </a:solidFill>
              </a:rPr>
              <a:t>window</a:t>
            </a:r>
            <a:endParaRPr lang="fr-BE" sz="1800" u="sng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BE" sz="1600" b="0" dirty="0">
                <a:solidFill>
                  <a:srgbClr val="000000"/>
                </a:solidFill>
              </a:rPr>
              <a:t>Green transition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BE" sz="1600" b="0" dirty="0">
                <a:solidFill>
                  <a:srgbClr val="000000"/>
                </a:solidFill>
              </a:rPr>
              <a:t>Digital transformation and innovation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BE" sz="1600" b="0" dirty="0" err="1">
                <a:solidFill>
                  <a:srgbClr val="000000"/>
                </a:solidFill>
              </a:rPr>
              <a:t>Sustainable</a:t>
            </a:r>
            <a:r>
              <a:rPr lang="fr-BE" sz="1600" b="0" dirty="0">
                <a:solidFill>
                  <a:srgbClr val="000000"/>
                </a:solidFill>
              </a:rPr>
              <a:t> and inclusive </a:t>
            </a:r>
            <a:r>
              <a:rPr lang="fr-BE" sz="1600" b="0" dirty="0" err="1">
                <a:solidFill>
                  <a:srgbClr val="000000"/>
                </a:solidFill>
              </a:rPr>
              <a:t>economy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BE" sz="1600" b="0" dirty="0">
                <a:solidFill>
                  <a:srgbClr val="000000"/>
                </a:solidFill>
              </a:rPr>
              <a:t>Democratic </a:t>
            </a:r>
            <a:r>
              <a:rPr lang="fr-BE" sz="1600" b="0" dirty="0" err="1">
                <a:solidFill>
                  <a:srgbClr val="000000"/>
                </a:solidFill>
              </a:rPr>
              <a:t>governance</a:t>
            </a:r>
            <a:r>
              <a:rPr lang="fr-BE" sz="1600" b="0" dirty="0">
                <a:solidFill>
                  <a:srgbClr val="000000"/>
                </a:solidFill>
              </a:rPr>
              <a:t>, </a:t>
            </a:r>
            <a:r>
              <a:rPr lang="fr-BE" sz="1600" b="0" dirty="0" err="1">
                <a:solidFill>
                  <a:srgbClr val="000000"/>
                </a:solidFill>
              </a:rPr>
              <a:t>security</a:t>
            </a:r>
            <a:r>
              <a:rPr lang="fr-BE" sz="1600" b="0" dirty="0">
                <a:solidFill>
                  <a:srgbClr val="000000"/>
                </a:solidFill>
              </a:rPr>
              <a:t> and migration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BE" sz="1600" b="0" dirty="0">
                <a:solidFill>
                  <a:srgbClr val="000000"/>
                </a:solidFill>
              </a:rPr>
              <a:t>Social </a:t>
            </a:r>
            <a:r>
              <a:rPr lang="fr-BE" sz="1600" b="0" dirty="0" err="1">
                <a:solidFill>
                  <a:srgbClr val="000000"/>
                </a:solidFill>
              </a:rPr>
              <a:t>cohesion</a:t>
            </a:r>
            <a:r>
              <a:rPr lang="fr-BE" sz="1600" b="0" dirty="0">
                <a:solidFill>
                  <a:srgbClr val="000000"/>
                </a:solidFill>
              </a:rPr>
              <a:t> and </a:t>
            </a:r>
            <a:r>
              <a:rPr lang="fr-BE" sz="1600" b="0" dirty="0" err="1">
                <a:solidFill>
                  <a:srgbClr val="000000"/>
                </a:solidFill>
              </a:rPr>
              <a:t>addressing</a:t>
            </a:r>
            <a:r>
              <a:rPr lang="fr-BE" sz="1600" b="0" dirty="0">
                <a:solidFill>
                  <a:srgbClr val="000000"/>
                </a:solidFill>
              </a:rPr>
              <a:t> </a:t>
            </a:r>
            <a:r>
              <a:rPr lang="fr-BE" sz="1600" b="0" dirty="0" err="1">
                <a:solidFill>
                  <a:srgbClr val="000000"/>
                </a:solidFill>
              </a:rPr>
              <a:t>inequalities</a:t>
            </a:r>
            <a:endParaRPr lang="fr-BE" sz="1600" b="0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xmlns="" id="{6E7AD595-F233-0FCC-8C38-A9080A6DBFB9}"/>
              </a:ext>
            </a:extLst>
          </p:cNvPr>
          <p:cNvSpPr txBox="1">
            <a:spLocks/>
          </p:cNvSpPr>
          <p:nvPr/>
        </p:nvSpPr>
        <p:spPr>
          <a:xfrm>
            <a:off x="509433" y="3284923"/>
            <a:ext cx="4327285" cy="145080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1800" u="sng" dirty="0">
                <a:solidFill>
                  <a:srgbClr val="000000"/>
                </a:solidFill>
              </a:rPr>
              <a:t>Central American </a:t>
            </a:r>
            <a:r>
              <a:rPr lang="fr-BE" sz="1800" u="sng" dirty="0" err="1">
                <a:solidFill>
                  <a:srgbClr val="000000"/>
                </a:solidFill>
              </a:rPr>
              <a:t>sub-window</a:t>
            </a:r>
            <a:endParaRPr lang="fr-BE" sz="1800" u="sng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600" b="0" dirty="0">
                <a:solidFill>
                  <a:srgbClr val="000000"/>
                </a:solidFill>
                <a:ea typeface="+mn-lt"/>
                <a:cs typeface="+mn-lt"/>
              </a:rPr>
              <a:t>Green and blue recovery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600" b="0" dirty="0">
                <a:solidFill>
                  <a:srgbClr val="000000"/>
                </a:solidFill>
                <a:ea typeface="+mn-lt"/>
                <a:cs typeface="+mn-lt"/>
              </a:rPr>
              <a:t>Digital connectivity and transformation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600" b="0" dirty="0">
                <a:solidFill>
                  <a:srgbClr val="000000"/>
                </a:solidFill>
                <a:ea typeface="+mn-lt"/>
                <a:cs typeface="+mn-lt"/>
              </a:rPr>
              <a:t>Sustainable economic integration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600" b="0" dirty="0">
                <a:solidFill>
                  <a:srgbClr val="000000"/>
                </a:solidFill>
                <a:ea typeface="+mn-lt"/>
                <a:cs typeface="+mn-lt"/>
              </a:rPr>
              <a:t>Inclusive and peaceful development</a:t>
            </a:r>
          </a:p>
          <a:p>
            <a:endParaRPr lang="fr-BE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F589C4C7-258B-95F2-016D-27DB68608862}"/>
              </a:ext>
            </a:extLst>
          </p:cNvPr>
          <p:cNvSpPr txBox="1">
            <a:spLocks/>
          </p:cNvSpPr>
          <p:nvPr/>
        </p:nvSpPr>
        <p:spPr>
          <a:xfrm>
            <a:off x="4992687" y="951240"/>
            <a:ext cx="4191989" cy="210249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_tradnl" sz="1800" u="sng" dirty="0">
                <a:solidFill>
                  <a:srgbClr val="000000"/>
                </a:solidFill>
              </a:rPr>
              <a:t>Ventana Panamericana</a:t>
            </a:r>
            <a:endParaRPr lang="es-ES_tradnl" sz="1800" u="sng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Transición ecológica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Transformación digital e innovación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Economía sostenible e inclusiva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Gobernanza democrática, seguridad y migración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Cohesión social y hacer frente a las desigualdades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xmlns="" id="{90ED376E-4238-868D-1EDD-DFC26D86F54D}"/>
              </a:ext>
            </a:extLst>
          </p:cNvPr>
          <p:cNvSpPr txBox="1">
            <a:spLocks/>
          </p:cNvSpPr>
          <p:nvPr/>
        </p:nvSpPr>
        <p:spPr>
          <a:xfrm>
            <a:off x="4925038" y="3284923"/>
            <a:ext cx="4327285" cy="145080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800" u="sng" dirty="0">
                <a:solidFill>
                  <a:srgbClr val="000000"/>
                </a:solidFill>
              </a:rPr>
              <a:t>Sub-ventana Centroamericana</a:t>
            </a:r>
            <a:endParaRPr lang="es-ES_tradnl" sz="1800" u="sng" dirty="0">
              <a:solidFill>
                <a:srgbClr val="000000"/>
              </a:solidFill>
              <a:cs typeface="Arial"/>
            </a:endParaRP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s-ES_tradnl" sz="1600" b="0" dirty="0">
                <a:solidFill>
                  <a:srgbClr val="000000"/>
                </a:solidFill>
                <a:ea typeface="+mn-lt"/>
                <a:cs typeface="+mn-lt"/>
              </a:rPr>
              <a:t>Recuperación verde y azul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s-ES_tradnl" sz="1600" b="0" dirty="0">
                <a:solidFill>
                  <a:srgbClr val="000000"/>
                </a:solidFill>
                <a:ea typeface="+mn-lt"/>
                <a:cs typeface="+mn-lt"/>
              </a:rPr>
              <a:t>Conectividad digital y transformación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s-ES_tradnl" sz="1600" b="0" dirty="0">
                <a:solidFill>
                  <a:srgbClr val="000000"/>
                </a:solidFill>
                <a:ea typeface="+mn-lt"/>
                <a:cs typeface="+mn-lt"/>
              </a:rPr>
              <a:t>Integración económica sostenible</a:t>
            </a:r>
          </a:p>
          <a:p>
            <a:pPr marL="54864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s-ES_tradnl" sz="1600" b="0" dirty="0">
                <a:solidFill>
                  <a:srgbClr val="000000"/>
                </a:solidFill>
                <a:ea typeface="+mn-lt"/>
                <a:cs typeface="+mn-lt"/>
              </a:rPr>
              <a:t>Desarrollo inclusiv</a:t>
            </a:r>
            <a:r>
              <a:rPr lang="es-ES_tradnl" sz="1600" b="0" dirty="0">
                <a:solidFill>
                  <a:srgbClr val="00B050"/>
                </a:solidFill>
                <a:ea typeface="+mn-lt"/>
                <a:cs typeface="+mn-lt"/>
              </a:rPr>
              <a:t>o</a:t>
            </a:r>
            <a:r>
              <a:rPr lang="es-ES_tradnl" sz="1600" b="0" dirty="0">
                <a:solidFill>
                  <a:srgbClr val="000000"/>
                </a:solidFill>
                <a:ea typeface="+mn-lt"/>
                <a:cs typeface="+mn-lt"/>
              </a:rPr>
              <a:t> y pacífico</a:t>
            </a:r>
            <a:endParaRPr lang="es-ES_tradnl" sz="18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388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98372" y="461656"/>
            <a:ext cx="8788630" cy="488515"/>
          </a:xfrm>
        </p:spPr>
        <p:txBody>
          <a:bodyPr lIns="91440" tIns="45720" rIns="91440" bIns="45720" anchor="t"/>
          <a:lstStyle/>
          <a:p>
            <a:pPr algn="ctr"/>
            <a:r>
              <a:rPr lang="fr-BE" sz="2000" dirty="0"/>
              <a:t>REGIONAL MIP PRIORITIES // PRIORIDADES REGIONALES (II)</a:t>
            </a:r>
            <a:endParaRPr lang="en-GB" sz="2000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24472" y="950171"/>
            <a:ext cx="4191840" cy="1698606"/>
          </a:xfrm>
        </p:spPr>
        <p:txBody>
          <a:bodyPr lIns="91440" tIns="45720" rIns="91440" bIns="45720" anchor="t"/>
          <a:lstStyle/>
          <a:p>
            <a:r>
              <a:rPr lang="es-ES_tradnl" sz="1800" u="sng" dirty="0">
                <a:solidFill>
                  <a:srgbClr val="000000"/>
                </a:solidFill>
              </a:rPr>
              <a:t>Ventana caribeña</a:t>
            </a:r>
            <a:endParaRPr lang="es-ES_tradnl" sz="1800" u="sng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Alianza para un Pacto Verde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Alianza por una economía resiliente y el comercio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es-ES_tradnl" sz="1600" b="0" dirty="0">
                <a:solidFill>
                  <a:srgbClr val="000000"/>
                </a:solidFill>
              </a:rPr>
              <a:t>Alianza para la gobernanza, la seguridad y el desarrollo humano</a:t>
            </a:r>
            <a:endParaRPr lang="es-ES_tradnl" sz="1600" b="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92687" y="2875783"/>
            <a:ext cx="4701015" cy="183360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s-ES_tradnl" sz="1700" b="1" dirty="0">
                <a:solidFill>
                  <a:srgbClr val="000000"/>
                </a:solidFill>
              </a:rPr>
              <a:t>Financiación:</a:t>
            </a:r>
            <a:r>
              <a:rPr lang="es-ES_tradnl" sz="1700" dirty="0">
                <a:solidFill>
                  <a:srgbClr val="000000"/>
                </a:solidFill>
              </a:rPr>
              <a:t> </a:t>
            </a:r>
            <a:endParaRPr lang="es-ES_tradnl" sz="1700" dirty="0">
              <a:solidFill>
                <a:srgbClr val="000000"/>
              </a:solidFill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es-ES_tradnl" sz="1600" u="sng" dirty="0">
                <a:solidFill>
                  <a:srgbClr val="000000"/>
                </a:solidFill>
              </a:rPr>
              <a:t>Total para la región</a:t>
            </a:r>
            <a:r>
              <a:rPr lang="es-ES_tradnl" sz="1600" dirty="0">
                <a:solidFill>
                  <a:srgbClr val="000000"/>
                </a:solidFill>
              </a:rPr>
              <a:t>: € 3.395 millones, incluidos €800 millones para el Caribe</a:t>
            </a:r>
            <a:endParaRPr lang="es-ES_tradnl" sz="1600" dirty="0">
              <a:solidFill>
                <a:srgbClr val="000000"/>
              </a:solidFill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es-ES_tradnl" sz="1600" u="sng" dirty="0">
                <a:solidFill>
                  <a:srgbClr val="000000"/>
                </a:solidFill>
              </a:rPr>
              <a:t>MIP Regional</a:t>
            </a:r>
            <a:r>
              <a:rPr lang="es-ES_tradnl" sz="1600" dirty="0">
                <a:solidFill>
                  <a:srgbClr val="000000"/>
                </a:solidFill>
              </a:rPr>
              <a:t>: €1.280 millones, incluidos €208 millones para el Caribe y €50 millones para Centroamérica</a:t>
            </a:r>
            <a:endParaRPr lang="es-ES_tradnl" sz="16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0FD0F11F-319F-7E57-371D-94E188166B0B}"/>
              </a:ext>
            </a:extLst>
          </p:cNvPr>
          <p:cNvSpPr txBox="1">
            <a:spLocks/>
          </p:cNvSpPr>
          <p:nvPr/>
        </p:nvSpPr>
        <p:spPr>
          <a:xfrm>
            <a:off x="861942" y="1042186"/>
            <a:ext cx="4191840" cy="169860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1800" u="sng">
                <a:solidFill>
                  <a:srgbClr val="000000"/>
                </a:solidFill>
              </a:rPr>
              <a:t>Caribbean window</a:t>
            </a:r>
            <a:endParaRPr lang="fr-BE" sz="1800" u="sng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fr-BE" sz="1600" b="0">
                <a:solidFill>
                  <a:srgbClr val="000000"/>
                </a:solidFill>
              </a:rPr>
              <a:t>Partnership for a Green Deal</a:t>
            </a:r>
            <a:endParaRPr lang="fr-BE" sz="1600" b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fr-BE" sz="1600" b="0">
                <a:solidFill>
                  <a:srgbClr val="000000"/>
                </a:solidFill>
              </a:rPr>
              <a:t>Partnership for economic resilience and trade</a:t>
            </a:r>
            <a:endParaRPr lang="fr-BE" sz="1600" b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400"/>
              </a:spcBef>
              <a:buFont typeface="+mj-lt"/>
              <a:buAutoNum type="arabicPeriod"/>
            </a:pPr>
            <a:r>
              <a:rPr lang="fr-BE" sz="1600" b="0">
                <a:solidFill>
                  <a:srgbClr val="000000"/>
                </a:solidFill>
              </a:rPr>
              <a:t>Partnership for governance, security and human development</a:t>
            </a:r>
            <a:endParaRPr lang="en-GB" sz="1600" b="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0E464D-D029-064A-2075-DFF920CA44FC}"/>
              </a:ext>
            </a:extLst>
          </p:cNvPr>
          <p:cNvSpPr/>
          <p:nvPr/>
        </p:nvSpPr>
        <p:spPr>
          <a:xfrm>
            <a:off x="735264" y="2875783"/>
            <a:ext cx="4112737" cy="183360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fr-BE" sz="1700" b="1" dirty="0" err="1">
                <a:solidFill>
                  <a:srgbClr val="000000"/>
                </a:solidFill>
              </a:rPr>
              <a:t>Financing</a:t>
            </a:r>
            <a:r>
              <a:rPr lang="fr-BE" sz="1700" b="1" dirty="0">
                <a:solidFill>
                  <a:srgbClr val="000000"/>
                </a:solidFill>
              </a:rPr>
              <a:t>:</a:t>
            </a:r>
            <a:r>
              <a:rPr lang="fr-BE" sz="1700" dirty="0">
                <a:solidFill>
                  <a:srgbClr val="000000"/>
                </a:solidFill>
              </a:rPr>
              <a:t> </a:t>
            </a:r>
            <a:endParaRPr lang="fr-BE" sz="1700" dirty="0">
              <a:solidFill>
                <a:srgbClr val="000000"/>
              </a:solidFill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fr-BE" sz="1600" u="sng" dirty="0">
                <a:solidFill>
                  <a:srgbClr val="000000"/>
                </a:solidFill>
              </a:rPr>
              <a:t>Total for the </a:t>
            </a:r>
            <a:r>
              <a:rPr lang="fr-BE" sz="1600" u="sng" dirty="0" err="1">
                <a:solidFill>
                  <a:srgbClr val="000000"/>
                </a:solidFill>
              </a:rPr>
              <a:t>region</a:t>
            </a:r>
            <a:r>
              <a:rPr lang="fr-BE" sz="1600" dirty="0">
                <a:solidFill>
                  <a:srgbClr val="000000"/>
                </a:solidFill>
              </a:rPr>
              <a:t>: € 3.395 billion, of </a:t>
            </a:r>
            <a:r>
              <a:rPr lang="fr-BE" sz="1600" dirty="0" err="1">
                <a:solidFill>
                  <a:srgbClr val="000000"/>
                </a:solidFill>
              </a:rPr>
              <a:t>which</a:t>
            </a:r>
            <a:r>
              <a:rPr lang="fr-BE" sz="1600" dirty="0">
                <a:solidFill>
                  <a:srgbClr val="000000"/>
                </a:solidFill>
              </a:rPr>
              <a:t> €800 million for the Caribbean</a:t>
            </a:r>
            <a:endParaRPr lang="fr-BE" sz="1600" dirty="0">
              <a:solidFill>
                <a:srgbClr val="000000"/>
              </a:solidFill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fr-BE" sz="1600" u="sng" dirty="0" err="1">
                <a:solidFill>
                  <a:srgbClr val="000000"/>
                </a:solidFill>
              </a:rPr>
              <a:t>Regional</a:t>
            </a:r>
            <a:r>
              <a:rPr lang="fr-BE" sz="1600" u="sng" dirty="0">
                <a:solidFill>
                  <a:srgbClr val="000000"/>
                </a:solidFill>
              </a:rPr>
              <a:t> MIP</a:t>
            </a:r>
            <a:r>
              <a:rPr lang="fr-BE" sz="1600" dirty="0">
                <a:solidFill>
                  <a:srgbClr val="000000"/>
                </a:solidFill>
              </a:rPr>
              <a:t>: €</a:t>
            </a:r>
            <a:r>
              <a:rPr lang="fr-BE" sz="1600">
                <a:solidFill>
                  <a:srgbClr val="000000"/>
                </a:solidFill>
              </a:rPr>
              <a:t>1.280 billion</a:t>
            </a:r>
            <a:r>
              <a:rPr lang="fr-BE" sz="1600" dirty="0">
                <a:solidFill>
                  <a:srgbClr val="000000"/>
                </a:solidFill>
              </a:rPr>
              <a:t>, of </a:t>
            </a:r>
            <a:r>
              <a:rPr lang="fr-BE" sz="1600" dirty="0" err="1">
                <a:solidFill>
                  <a:srgbClr val="000000"/>
                </a:solidFill>
              </a:rPr>
              <a:t>which</a:t>
            </a:r>
            <a:r>
              <a:rPr lang="fr-BE" sz="1600" dirty="0">
                <a:solidFill>
                  <a:srgbClr val="000000"/>
                </a:solidFill>
              </a:rPr>
              <a:t> €208 million for the Caribbean and €50 million for Central America</a:t>
            </a:r>
            <a:endParaRPr lang="fr-BE" sz="16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667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10646" y="430751"/>
            <a:ext cx="4089594" cy="554860"/>
          </a:xfrm>
        </p:spPr>
        <p:txBody>
          <a:bodyPr/>
          <a:lstStyle/>
          <a:p>
            <a:pPr algn="ctr"/>
            <a:r>
              <a:rPr lang="fr-BE" sz="1800" i="1" dirty="0" err="1"/>
              <a:t>Reminder</a:t>
            </a:r>
            <a:r>
              <a:rPr lang="fr-BE" sz="1800" i="1" dirty="0"/>
              <a:t> </a:t>
            </a:r>
          </a:p>
          <a:p>
            <a:pPr algn="ctr"/>
            <a:r>
              <a:rPr lang="fr-BE" sz="1800" dirty="0" err="1"/>
              <a:t>Specific</a:t>
            </a:r>
            <a:r>
              <a:rPr lang="fr-BE" sz="1800" dirty="0"/>
              <a:t> </a:t>
            </a:r>
            <a:r>
              <a:rPr lang="fr-BE" sz="1800" dirty="0" err="1"/>
              <a:t>features</a:t>
            </a:r>
            <a:r>
              <a:rPr lang="fr-BE" sz="1800" dirty="0"/>
              <a:t> </a:t>
            </a:r>
            <a:r>
              <a:rPr lang="fr-BE" sz="1800" dirty="0" err="1"/>
              <a:t>relating</a:t>
            </a:r>
            <a:r>
              <a:rPr lang="fr-BE" sz="1800" dirty="0"/>
              <a:t> to CSO and LA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0646" y="1506214"/>
            <a:ext cx="4482041" cy="3505630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2060"/>
                </a:solidFill>
              </a:rPr>
              <a:t>Engagement in all priority areas</a:t>
            </a:r>
            <a:r>
              <a:rPr lang="en-GB" sz="1200" b="0" dirty="0">
                <a:solidFill>
                  <a:srgbClr val="002060"/>
                </a:solidFill>
              </a:rPr>
              <a:t>:  green transition and digital transformation (e.g. </a:t>
            </a:r>
            <a:r>
              <a:rPr lang="en-GB" sz="1200" b="0" i="1" dirty="0">
                <a:solidFill>
                  <a:srgbClr val="002060"/>
                </a:solidFill>
              </a:rPr>
              <a:t>awareness and action, urban mobility</a:t>
            </a:r>
            <a:r>
              <a:rPr lang="en-GB" sz="1200" b="0" dirty="0">
                <a:solidFill>
                  <a:srgbClr val="002060"/>
                </a:solidFill>
              </a:rPr>
              <a:t>); trade and economic recovery (e.g. </a:t>
            </a:r>
            <a:r>
              <a:rPr lang="en-GB" sz="1200" b="0" i="1" dirty="0">
                <a:solidFill>
                  <a:srgbClr val="002060"/>
                </a:solidFill>
              </a:rPr>
              <a:t>dialogue platforms</a:t>
            </a:r>
            <a:r>
              <a:rPr lang="en-GB" sz="1200" b="0" dirty="0">
                <a:solidFill>
                  <a:srgbClr val="002060"/>
                </a:solidFill>
              </a:rPr>
              <a:t>); security and migration (e.g. </a:t>
            </a:r>
            <a:r>
              <a:rPr lang="en-GB" sz="1200" b="0" i="1" dirty="0">
                <a:solidFill>
                  <a:srgbClr val="002060"/>
                </a:solidFill>
              </a:rPr>
              <a:t>rights-based approach</a:t>
            </a:r>
            <a:r>
              <a:rPr lang="en-GB" sz="1200" b="0" dirty="0">
                <a:solidFill>
                  <a:srgbClr val="002060"/>
                </a:solidFill>
              </a:rPr>
              <a:t>); democratic governance, social cohesion and fiscal policies (e.g. </a:t>
            </a:r>
            <a:r>
              <a:rPr lang="en-GB" sz="1200" b="0" i="1" dirty="0">
                <a:solidFill>
                  <a:srgbClr val="002060"/>
                </a:solidFill>
              </a:rPr>
              <a:t>oversight</a:t>
            </a:r>
            <a:r>
              <a:rPr lang="en-GB" sz="1200" b="0" dirty="0">
                <a:solidFill>
                  <a:srgbClr val="002060"/>
                </a:solidFill>
              </a:rPr>
              <a:t>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2060"/>
                </a:solidFill>
              </a:rPr>
              <a:t>Team Europe initiatives to include both civil society and local authorities dimension </a:t>
            </a:r>
            <a:r>
              <a:rPr lang="en-GB" sz="1200" b="0" dirty="0">
                <a:solidFill>
                  <a:srgbClr val="002060"/>
                </a:solidFill>
              </a:rPr>
              <a:t>(role in protecting the Amazon, work at decentralised level).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2060"/>
                </a:solidFill>
              </a:rPr>
              <a:t>Regional support measures: </a:t>
            </a:r>
            <a:r>
              <a:rPr lang="en-GB" sz="1200" b="0" dirty="0">
                <a:solidFill>
                  <a:srgbClr val="002060"/>
                </a:solidFill>
              </a:rPr>
              <a:t>to facilitate the participation in regional/sub-regional platforms, dialogues and integration processes (including private sector)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2060"/>
                </a:solidFill>
              </a:rPr>
              <a:t>Complementarities with Country and Thematic programming </a:t>
            </a:r>
            <a:r>
              <a:rPr lang="en-GB" sz="1200" b="0" dirty="0">
                <a:solidFill>
                  <a:srgbClr val="002060"/>
                </a:solidFill>
              </a:rPr>
              <a:t>(worldwide: human rights and democracy 1.362 bn€, civil society 1.362 bn€).</a:t>
            </a:r>
            <a:endParaRPr lang="en-GB" sz="1100" b="0" dirty="0">
              <a:solidFill>
                <a:srgbClr val="000000"/>
              </a:solidFill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AB8E9E65-74DC-21E2-CF56-007593F66BA9}"/>
              </a:ext>
            </a:extLst>
          </p:cNvPr>
          <p:cNvSpPr txBox="1">
            <a:spLocks/>
          </p:cNvSpPr>
          <p:nvPr/>
        </p:nvSpPr>
        <p:spPr>
          <a:xfrm>
            <a:off x="5055080" y="430751"/>
            <a:ext cx="4755246" cy="542594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1800" i="1" dirty="0" err="1"/>
              <a:t>Recordatorio</a:t>
            </a:r>
            <a:r>
              <a:rPr lang="fr-BE" sz="1800" dirty="0"/>
              <a:t> </a:t>
            </a:r>
          </a:p>
          <a:p>
            <a:pPr algn="ctr"/>
            <a:r>
              <a:rPr lang="fr-BE" sz="1800" dirty="0" err="1"/>
              <a:t>Características</a:t>
            </a:r>
            <a:r>
              <a:rPr lang="fr-BE" sz="1800" dirty="0"/>
              <a:t> </a:t>
            </a:r>
            <a:r>
              <a:rPr lang="fr-BE" sz="1800" dirty="0" err="1"/>
              <a:t>específicas</a:t>
            </a:r>
            <a:r>
              <a:rPr lang="fr-BE" sz="1800" dirty="0"/>
              <a:t> en </a:t>
            </a:r>
            <a:r>
              <a:rPr lang="fr-BE" sz="1800" dirty="0" err="1"/>
              <a:t>relación</a:t>
            </a:r>
            <a:r>
              <a:rPr lang="fr-BE" sz="1800" dirty="0"/>
              <a:t> a la SCO y las AL</a:t>
            </a:r>
            <a:endParaRPr lang="en-GB" sz="1800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xmlns="" id="{3CEBF733-E7A2-4E9E-801D-0D6E5380DEB9}"/>
              </a:ext>
            </a:extLst>
          </p:cNvPr>
          <p:cNvSpPr txBox="1">
            <a:spLocks/>
          </p:cNvSpPr>
          <p:nvPr/>
        </p:nvSpPr>
        <p:spPr>
          <a:xfrm>
            <a:off x="4992687" y="1430644"/>
            <a:ext cx="4708020" cy="3505630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1200" dirty="0">
                <a:solidFill>
                  <a:srgbClr val="002060"/>
                </a:solidFill>
              </a:rPr>
              <a:t>Contribución en todas las áreas prioritarias</a:t>
            </a:r>
            <a:r>
              <a:rPr lang="es-ES_tradnl" sz="1200" b="0" dirty="0">
                <a:solidFill>
                  <a:srgbClr val="002060"/>
                </a:solidFill>
              </a:rPr>
              <a:t>: transición ecológica y transformación digital (ej. </a:t>
            </a:r>
            <a:r>
              <a:rPr lang="es-ES_tradnl" sz="1200" b="0" i="1" dirty="0">
                <a:solidFill>
                  <a:srgbClr val="002060"/>
                </a:solidFill>
              </a:rPr>
              <a:t>sensibilización y acción, movilidad urbana</a:t>
            </a:r>
            <a:r>
              <a:rPr lang="es-ES_tradnl" sz="1200" b="0" dirty="0">
                <a:solidFill>
                  <a:srgbClr val="002060"/>
                </a:solidFill>
              </a:rPr>
              <a:t>); comercio y recuperación económica (ej. </a:t>
            </a:r>
            <a:r>
              <a:rPr lang="es-ES_tradnl" sz="1200" b="0" i="1" dirty="0">
                <a:solidFill>
                  <a:srgbClr val="002060"/>
                </a:solidFill>
              </a:rPr>
              <a:t>plataformas de diálogo</a:t>
            </a:r>
            <a:r>
              <a:rPr lang="es-ES_tradnl" sz="1200" b="0" dirty="0">
                <a:solidFill>
                  <a:srgbClr val="002060"/>
                </a:solidFill>
              </a:rPr>
              <a:t>); seguridad y migración (ej. </a:t>
            </a:r>
            <a:r>
              <a:rPr lang="es-ES_tradnl" sz="1200" b="0" i="1" dirty="0">
                <a:solidFill>
                  <a:srgbClr val="002060"/>
                </a:solidFill>
              </a:rPr>
              <a:t>enfoque basado en derechos</a:t>
            </a:r>
            <a:r>
              <a:rPr lang="es-ES_tradnl" sz="1200" b="0" dirty="0">
                <a:solidFill>
                  <a:srgbClr val="002060"/>
                </a:solidFill>
              </a:rPr>
              <a:t>); gobernanza democrática, cohesión social y políticas fiscales (ej. </a:t>
            </a:r>
            <a:r>
              <a:rPr lang="es-ES_tradnl" sz="1200" b="0" i="1" dirty="0">
                <a:solidFill>
                  <a:srgbClr val="002060"/>
                </a:solidFill>
              </a:rPr>
              <a:t>vigilancia</a:t>
            </a:r>
            <a:r>
              <a:rPr lang="es-ES_tradnl" sz="1200" b="0" dirty="0">
                <a:solidFill>
                  <a:srgbClr val="002060"/>
                </a:solidFill>
              </a:rPr>
              <a:t>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1200" dirty="0">
                <a:solidFill>
                  <a:srgbClr val="002060"/>
                </a:solidFill>
              </a:rPr>
              <a:t>Incluir dimensiones de la sociedad civil y autoridades locales en las  Iniciativas d</a:t>
            </a:r>
            <a:r>
              <a:rPr lang="es-ES_tradnl" sz="1200" dirty="0">
                <a:solidFill>
                  <a:srgbClr val="000000"/>
                </a:solidFill>
              </a:rPr>
              <a:t>el</a:t>
            </a:r>
            <a:r>
              <a:rPr lang="es-ES_tradnl" sz="1200" dirty="0">
                <a:solidFill>
                  <a:srgbClr val="FF0000"/>
                </a:solidFill>
              </a:rPr>
              <a:t> </a:t>
            </a:r>
            <a:r>
              <a:rPr lang="es-ES_tradnl" sz="1200" dirty="0">
                <a:solidFill>
                  <a:srgbClr val="002060"/>
                </a:solidFill>
              </a:rPr>
              <a:t>Equipo Europa </a:t>
            </a:r>
            <a:r>
              <a:rPr lang="es-ES_tradnl" sz="1200" b="0" dirty="0">
                <a:solidFill>
                  <a:srgbClr val="002060"/>
                </a:solidFill>
              </a:rPr>
              <a:t>(papel en la protección de la Cuenca Amazónica, </a:t>
            </a:r>
            <a:r>
              <a:rPr lang="es-ES_tradnl" sz="1200" b="0" dirty="0">
                <a:solidFill>
                  <a:srgbClr val="000000"/>
                </a:solidFill>
              </a:rPr>
              <a:t>trabajo a nivel </a:t>
            </a:r>
            <a:r>
              <a:rPr lang="es-ES_tradnl" sz="1200" b="0" dirty="0">
                <a:solidFill>
                  <a:srgbClr val="002060"/>
                </a:solidFill>
              </a:rPr>
              <a:t>descentralizado).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1200" dirty="0">
                <a:solidFill>
                  <a:srgbClr val="002060"/>
                </a:solidFill>
              </a:rPr>
              <a:t>Medidas de apoyo regional: </a:t>
            </a:r>
            <a:r>
              <a:rPr lang="es-ES_tradnl" sz="1200" b="0" dirty="0">
                <a:solidFill>
                  <a:srgbClr val="002060"/>
                </a:solidFill>
              </a:rPr>
              <a:t>facilitar la participación en las plataformas, diálogos y procesos de integración regionales y sub-regionales (incluido el sector privado)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sz="1200" dirty="0">
                <a:solidFill>
                  <a:srgbClr val="002060"/>
                </a:solidFill>
              </a:rPr>
              <a:t>Complementariedades con la </a:t>
            </a:r>
            <a:r>
              <a:rPr lang="es-ES_tradnl" sz="1200" dirty="0">
                <a:solidFill>
                  <a:srgbClr val="000000"/>
                </a:solidFill>
              </a:rPr>
              <a:t>programación a nivel país y temática </a:t>
            </a:r>
            <a:r>
              <a:rPr lang="es-ES_tradnl" sz="1200" b="0" dirty="0">
                <a:solidFill>
                  <a:srgbClr val="000000"/>
                </a:solidFill>
              </a:rPr>
              <a:t>(a nivel mundial : derechos humanos </a:t>
            </a:r>
            <a:r>
              <a:rPr lang="es-ES_tradnl" sz="1200" b="0" dirty="0">
                <a:solidFill>
                  <a:srgbClr val="002060"/>
                </a:solidFill>
              </a:rPr>
              <a:t>y democracia 1.362 millones €, sociedad civil 1.362 millones €).</a:t>
            </a:r>
            <a:endParaRPr lang="es-ES_tradnl" sz="11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712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513699" y="461614"/>
            <a:ext cx="3763940" cy="4152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GB" sz="1600" b="1" dirty="0"/>
              <a:t>Priority area 1 - GREEN TRANSITION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503340" y="929220"/>
            <a:ext cx="3774299" cy="4675285"/>
          </a:xfrm>
        </p:spPr>
        <p:txBody>
          <a:bodyPr lIns="91440" tIns="45720" rIns="91440" bIns="45720" anchor="t"/>
          <a:lstStyle/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200" b="1" dirty="0">
                <a:solidFill>
                  <a:srgbClr val="000000"/>
                </a:solidFill>
              </a:rPr>
              <a:t>Climate Action</a:t>
            </a:r>
            <a:endParaRPr lang="en-US" sz="1600" dirty="0"/>
          </a:p>
          <a:p>
            <a:pPr marL="186690" indent="-186690">
              <a:spcAft>
                <a:spcPts val="82"/>
              </a:spcAft>
            </a:pPr>
            <a:r>
              <a:rPr lang="en-US" sz="1200" dirty="0">
                <a:solidFill>
                  <a:srgbClr val="000000"/>
                </a:solidFill>
              </a:rPr>
              <a:t>Implementation of the Paris Agreement – NDCs &amp; long-term de-</a:t>
            </a:r>
            <a:r>
              <a:rPr lang="en-US" sz="1200" dirty="0" err="1">
                <a:solidFill>
                  <a:srgbClr val="000000"/>
                </a:solidFill>
              </a:rPr>
              <a:t>carbonisation</a:t>
            </a:r>
            <a:endParaRPr lang="en-US" sz="1200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n-US" sz="1200" dirty="0">
                <a:solidFill>
                  <a:srgbClr val="000000"/>
                </a:solidFill>
              </a:rPr>
              <a:t>Support to adaptation &amp; resilience </a:t>
            </a:r>
          </a:p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</a:rPr>
              <a:t>2.   Biodiversity</a:t>
            </a:r>
            <a:endParaRPr lang="en-US" sz="1200" b="1" dirty="0">
              <a:solidFill>
                <a:srgbClr val="000000"/>
              </a:solidFill>
              <a:cs typeface="Arial"/>
            </a:endParaRPr>
          </a:p>
          <a:p>
            <a:pPr marL="186690" indent="-186690" algn="l"/>
            <a:r>
              <a:rPr lang="en-US" sz="1200" dirty="0">
                <a:solidFill>
                  <a:srgbClr val="000000"/>
                </a:solidFill>
              </a:rPr>
              <a:t>Marine and forest conservation, transboundary management of ecosystems</a:t>
            </a:r>
            <a:endParaRPr lang="en-US" sz="1200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n-US" sz="1200" dirty="0">
                <a:solidFill>
                  <a:srgbClr val="000000"/>
                </a:solidFill>
              </a:rPr>
              <a:t>Indigenous groups &amp; environmental justice </a:t>
            </a:r>
            <a:endParaRPr lang="en-US" sz="1200" dirty="0">
              <a:solidFill>
                <a:srgbClr val="000000"/>
              </a:solidFill>
              <a:cs typeface="Arial"/>
            </a:endParaRPr>
          </a:p>
          <a:p>
            <a:pPr marL="280670" indent="-280670" algn="l">
              <a:buAutoNum type="arabicPeriod" startAt="3"/>
            </a:pPr>
            <a:r>
              <a:rPr lang="en-US" sz="1200" b="1" dirty="0">
                <a:solidFill>
                  <a:srgbClr val="000000"/>
                </a:solidFill>
              </a:rPr>
              <a:t>Circular economy</a:t>
            </a:r>
            <a:endParaRPr lang="en-US" sz="1200" b="1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n-US" sz="1200" dirty="0">
                <a:solidFill>
                  <a:srgbClr val="000000"/>
                </a:solidFill>
              </a:rPr>
              <a:t>Promotion of sustainable consumption &amp; production, diversification of LAC productive sectors, creation of green jobs </a:t>
            </a:r>
            <a:endParaRPr lang="en-US" sz="1200" dirty="0">
              <a:solidFill>
                <a:srgbClr val="000000"/>
              </a:solidFill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114" y="3393890"/>
            <a:ext cx="2075768" cy="1619191"/>
          </a:xfrm>
          <a:prstGeom prst="rect">
            <a:avLst/>
          </a:prstGeom>
        </p:spPr>
      </p:pic>
      <p:sp>
        <p:nvSpPr>
          <p:cNvPr id="2" name="Title 8">
            <a:extLst>
              <a:ext uri="{FF2B5EF4-FFF2-40B4-BE49-F238E27FC236}">
                <a16:creationId xmlns:a16="http://schemas.microsoft.com/office/drawing/2014/main" xmlns="" id="{F8106420-EC12-E9EC-F049-324F8968CFD2}"/>
              </a:ext>
            </a:extLst>
          </p:cNvPr>
          <p:cNvSpPr txBox="1">
            <a:spLocks/>
          </p:cNvSpPr>
          <p:nvPr/>
        </p:nvSpPr>
        <p:spPr>
          <a:xfrm>
            <a:off x="5141934" y="461614"/>
            <a:ext cx="4632247" cy="4152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7488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 err="1"/>
              <a:t>Área</a:t>
            </a:r>
            <a:r>
              <a:rPr lang="en-GB" sz="1600" b="1" dirty="0"/>
              <a:t> </a:t>
            </a:r>
            <a:r>
              <a:rPr lang="en-GB" sz="1600" b="1" dirty="0" err="1"/>
              <a:t>prioritaria</a:t>
            </a:r>
            <a:r>
              <a:rPr lang="en-GB" sz="1600" b="1" dirty="0"/>
              <a:t> 1 – TRANSICIÓN ECOLÓGICA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xmlns="" id="{DC245DAB-2C15-0C20-0EA7-A445C9AFC933}"/>
              </a:ext>
            </a:extLst>
          </p:cNvPr>
          <p:cNvSpPr txBox="1">
            <a:spLocks/>
          </p:cNvSpPr>
          <p:nvPr/>
        </p:nvSpPr>
        <p:spPr>
          <a:xfrm>
            <a:off x="5999883" y="1028972"/>
            <a:ext cx="3774299" cy="4675285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b="1" dirty="0">
                <a:solidFill>
                  <a:srgbClr val="000000"/>
                </a:solidFill>
              </a:rPr>
              <a:t>Acción climática</a:t>
            </a:r>
            <a:endParaRPr lang="es-ES_tradnl" sz="1600" dirty="0"/>
          </a:p>
          <a:p>
            <a:pPr marL="186690" indent="-186690">
              <a:spcAft>
                <a:spcPts val="82"/>
              </a:spcAft>
            </a:pPr>
            <a:r>
              <a:rPr lang="es-ES_tradnl" sz="1200" dirty="0">
                <a:solidFill>
                  <a:srgbClr val="000000"/>
                </a:solidFill>
              </a:rPr>
              <a:t>Aplicación del Acuerdo de París - </a:t>
            </a:r>
            <a:r>
              <a:rPr lang="es-ES_tradnl" sz="1200" dirty="0" err="1">
                <a:solidFill>
                  <a:srgbClr val="000000"/>
                </a:solidFill>
              </a:rPr>
              <a:t>CNDs</a:t>
            </a:r>
            <a:r>
              <a:rPr lang="es-ES_tradnl" sz="1200" dirty="0">
                <a:solidFill>
                  <a:srgbClr val="000000"/>
                </a:solidFill>
              </a:rPr>
              <a:t> y descarbonización a largo plazo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s-ES_tradnl" sz="1200" dirty="0">
                <a:solidFill>
                  <a:srgbClr val="000000"/>
                </a:solidFill>
              </a:rPr>
              <a:t>Apoyo para la adaptación y resiliencia</a:t>
            </a:r>
          </a:p>
          <a:p>
            <a:pPr marL="0" indent="0">
              <a:buNone/>
            </a:pPr>
            <a:r>
              <a:rPr lang="es-ES_tradnl" sz="1200" b="1" dirty="0">
                <a:solidFill>
                  <a:srgbClr val="000000"/>
                </a:solidFill>
              </a:rPr>
              <a:t>2.   Biodiversidad</a:t>
            </a:r>
            <a:endParaRPr lang="es-ES_tradnl" sz="1200" b="1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s-ES_tradnl" sz="1200" dirty="0">
                <a:solidFill>
                  <a:srgbClr val="000000"/>
                </a:solidFill>
              </a:rPr>
              <a:t>Conservación marina y forestal, gestión de ecosistemas transfronteriza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s-ES_tradnl" sz="1200" dirty="0">
                <a:solidFill>
                  <a:srgbClr val="000000"/>
                </a:solidFill>
              </a:rPr>
              <a:t>Grupos indígenas y justicia medioambiental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280670" indent="-280670">
              <a:buFont typeface="Arial" panose="020B0604020202020204" pitchFamily="34" charset="0"/>
              <a:buAutoNum type="arabicPeriod" startAt="3"/>
            </a:pPr>
            <a:r>
              <a:rPr lang="es-ES_tradnl" sz="1200" b="1" dirty="0">
                <a:solidFill>
                  <a:srgbClr val="000000"/>
                </a:solidFill>
              </a:rPr>
              <a:t>Economía circular</a:t>
            </a:r>
            <a:endParaRPr lang="es-ES_tradnl" sz="1200" b="1" dirty="0">
              <a:solidFill>
                <a:srgbClr val="000000"/>
              </a:solidFill>
              <a:cs typeface="Arial"/>
            </a:endParaRPr>
          </a:p>
          <a:p>
            <a:pPr marL="186690" indent="-186690"/>
            <a:r>
              <a:rPr lang="es-ES_tradnl" sz="1200" dirty="0">
                <a:solidFill>
                  <a:srgbClr val="000000"/>
                </a:solidFill>
              </a:rPr>
              <a:t>Promoción del consumo y la producción sostenibles, diversificación de los sectores productivos en ALC, creación de empleos verdes  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529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315592" y="989645"/>
            <a:ext cx="4677095" cy="2670643"/>
          </a:xfrm>
        </p:spPr>
        <p:txBody>
          <a:bodyPr lIns="91440" tIns="45720" rIns="91440" bIns="45720" anchor="t"/>
          <a:lstStyle/>
          <a:p>
            <a:pPr marL="280670" indent="-280670">
              <a:spcAft>
                <a:spcPts val="82"/>
              </a:spcAft>
              <a:buAutoNum type="arabicPeriod"/>
            </a:pPr>
            <a:r>
              <a:rPr lang="en-US" sz="1400" b="1" dirty="0">
                <a:solidFill>
                  <a:srgbClr val="000000"/>
                </a:solidFill>
              </a:rPr>
              <a:t>What has been done, </a:t>
            </a:r>
            <a:r>
              <a:rPr lang="en-US" sz="1400" dirty="0">
                <a:solidFill>
                  <a:srgbClr val="000000"/>
                </a:solidFill>
              </a:rPr>
              <a:t>3 actions adopted:</a:t>
            </a:r>
            <a:endParaRPr lang="en-US" sz="1600" dirty="0"/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400" dirty="0" err="1">
                <a:solidFill>
                  <a:srgbClr val="000000"/>
                </a:solidFill>
              </a:rPr>
              <a:t>Euroclima</a:t>
            </a:r>
            <a:r>
              <a:rPr lang="en-US" sz="1400" dirty="0">
                <a:solidFill>
                  <a:srgbClr val="000000"/>
                </a:solidFill>
              </a:rPr>
              <a:t> and country windows 70 M€</a:t>
            </a:r>
            <a:endParaRPr lang="en-US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400" dirty="0">
                <a:solidFill>
                  <a:srgbClr val="000000"/>
                </a:solidFill>
              </a:rPr>
              <a:t>Amazon Basin initiative 35 M€</a:t>
            </a:r>
            <a:endParaRPr lang="en-US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400" dirty="0">
                <a:solidFill>
                  <a:srgbClr val="000000"/>
                </a:solidFill>
              </a:rPr>
              <a:t>Five great forests in Mesoamerica 25.5 M€</a:t>
            </a:r>
            <a:endParaRPr lang="en-US" sz="1400" dirty="0">
              <a:solidFill>
                <a:srgbClr val="000000"/>
              </a:solidFill>
              <a:cs typeface="Arial"/>
            </a:endParaRPr>
          </a:p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400" b="1" dirty="0">
                <a:solidFill>
                  <a:srgbClr val="000000"/>
                </a:solidFill>
              </a:rPr>
              <a:t>Next steps</a:t>
            </a:r>
            <a:endParaRPr lang="en-US" sz="1400" b="1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400" dirty="0" err="1">
                <a:solidFill>
                  <a:srgbClr val="000000"/>
                </a:solidFill>
              </a:rPr>
              <a:t>Finalising</a:t>
            </a:r>
            <a:r>
              <a:rPr lang="en-US" sz="1400" dirty="0">
                <a:solidFill>
                  <a:srgbClr val="000000"/>
                </a:solidFill>
              </a:rPr>
              <a:t> contracting, implementing</a:t>
            </a:r>
            <a:endParaRPr lang="en-US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AutoNum type="arabicPeriod"/>
            </a:pPr>
            <a:r>
              <a:rPr lang="en-US" sz="1400" dirty="0">
                <a:solidFill>
                  <a:srgbClr val="000000"/>
                </a:solidFill>
                <a:cs typeface="Arial"/>
              </a:rPr>
              <a:t>Consolidating regional Team Europe</a:t>
            </a: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AutoNum type="arabicPeriod"/>
            </a:pPr>
            <a:r>
              <a:rPr lang="en-US" sz="1400" dirty="0">
                <a:solidFill>
                  <a:srgbClr val="000000"/>
                </a:solidFill>
                <a:cs typeface="Arial"/>
              </a:rPr>
              <a:t>Dialogue with LAC countries</a:t>
            </a:r>
            <a:endParaRPr lang="en-US" sz="2000" dirty="0">
              <a:solidFill>
                <a:srgbClr val="000000"/>
              </a:solidFill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790" y="3263946"/>
            <a:ext cx="2556906" cy="1995383"/>
          </a:xfrm>
          <a:prstGeom prst="rect">
            <a:avLst/>
          </a:prstGeom>
        </p:spPr>
      </p:pic>
      <p:sp>
        <p:nvSpPr>
          <p:cNvPr id="2" name="Title 8">
            <a:extLst>
              <a:ext uri="{FF2B5EF4-FFF2-40B4-BE49-F238E27FC236}">
                <a16:creationId xmlns:a16="http://schemas.microsoft.com/office/drawing/2014/main" xmlns="" id="{F4B21480-26E4-4A69-C9A9-32A1A7B43D47}"/>
              </a:ext>
            </a:extLst>
          </p:cNvPr>
          <p:cNvSpPr txBox="1">
            <a:spLocks/>
          </p:cNvSpPr>
          <p:nvPr/>
        </p:nvSpPr>
        <p:spPr>
          <a:xfrm>
            <a:off x="513699" y="461614"/>
            <a:ext cx="3763940" cy="4152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7488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/>
              <a:t>Priority area 1 - GREEN TRANSITION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xmlns="" id="{3BB8CE8A-61BE-A72D-0744-C2BE658330C6}"/>
              </a:ext>
            </a:extLst>
          </p:cNvPr>
          <p:cNvSpPr txBox="1">
            <a:spLocks/>
          </p:cNvSpPr>
          <p:nvPr/>
        </p:nvSpPr>
        <p:spPr>
          <a:xfrm>
            <a:off x="5041726" y="461614"/>
            <a:ext cx="4732455" cy="4152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7488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 err="1"/>
              <a:t>Área</a:t>
            </a:r>
            <a:r>
              <a:rPr lang="en-GB" sz="1600" b="1" dirty="0"/>
              <a:t> </a:t>
            </a:r>
            <a:r>
              <a:rPr lang="en-GB" sz="1600" b="1" dirty="0" err="1"/>
              <a:t>prioritaria</a:t>
            </a:r>
            <a:r>
              <a:rPr lang="en-GB" sz="1600" b="1" dirty="0"/>
              <a:t> 1 – TRANSICIÓN ECOLÓGICA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xmlns="" id="{E3B802D9-E977-E403-069D-0695E9AD847C}"/>
              </a:ext>
            </a:extLst>
          </p:cNvPr>
          <p:cNvSpPr txBox="1">
            <a:spLocks/>
          </p:cNvSpPr>
          <p:nvPr/>
        </p:nvSpPr>
        <p:spPr>
          <a:xfrm>
            <a:off x="4802135" y="936852"/>
            <a:ext cx="4972045" cy="2219708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b="1" dirty="0">
                <a:solidFill>
                  <a:srgbClr val="000000"/>
                </a:solidFill>
              </a:rPr>
              <a:t>Lo que se ha hecho, </a:t>
            </a:r>
            <a:r>
              <a:rPr lang="es-ES_tradnl" sz="1400" dirty="0">
                <a:solidFill>
                  <a:srgbClr val="000000"/>
                </a:solidFill>
              </a:rPr>
              <a:t>adopción de 3 intervenciones:</a:t>
            </a:r>
            <a:endParaRPr lang="es-ES_tradnl" sz="1600" dirty="0"/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 err="1">
                <a:solidFill>
                  <a:srgbClr val="000000"/>
                </a:solidFill>
              </a:rPr>
              <a:t>Euroclima</a:t>
            </a:r>
            <a:r>
              <a:rPr lang="es-ES_tradnl" sz="1400" dirty="0">
                <a:solidFill>
                  <a:srgbClr val="000000"/>
                </a:solidFill>
              </a:rPr>
              <a:t> y ventanas nacionales 70 M€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>
                <a:solidFill>
                  <a:srgbClr val="000000"/>
                </a:solidFill>
              </a:rPr>
              <a:t>Iniciativa Cuenca del Amazonas 35 M€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>
                <a:solidFill>
                  <a:srgbClr val="000000"/>
                </a:solidFill>
              </a:rPr>
              <a:t>Cinco grandes bosques de Mesoamérica 25.5 M€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b="1" dirty="0">
                <a:solidFill>
                  <a:srgbClr val="000000"/>
                </a:solidFill>
              </a:rPr>
              <a:t>Próximos pasos</a:t>
            </a:r>
            <a:endParaRPr lang="es-ES_tradnl" sz="1400" b="1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>
                <a:solidFill>
                  <a:srgbClr val="000000"/>
                </a:solidFill>
              </a:rPr>
              <a:t>Finalizar la contratación, ejecución</a:t>
            </a:r>
            <a:endParaRPr lang="es-ES_tradnl" sz="14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>
                <a:solidFill>
                  <a:srgbClr val="000000"/>
                </a:solidFill>
                <a:cs typeface="Arial"/>
              </a:rPr>
              <a:t>Consolidar el Equipo Europa regional</a:t>
            </a:r>
          </a:p>
          <a:p>
            <a:pPr marL="654685" lvl="1" indent="-280670">
              <a:spcBef>
                <a:spcPts val="409"/>
              </a:spcBef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400" dirty="0">
                <a:solidFill>
                  <a:srgbClr val="000000"/>
                </a:solidFill>
                <a:cs typeface="Arial"/>
              </a:rPr>
              <a:t>Diálogo con países ALC</a:t>
            </a:r>
            <a:endParaRPr lang="es-ES_tradnl" sz="20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6642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2731" y="914813"/>
            <a:ext cx="4548578" cy="309424"/>
          </a:xfrm>
        </p:spPr>
        <p:txBody>
          <a:bodyPr/>
          <a:lstStyle/>
          <a:p>
            <a:pPr algn="ctr"/>
            <a:r>
              <a:rPr lang="en-GB" sz="1600" dirty="0"/>
              <a:t>Priority area 2 - DIGITAL TRANSFORMATION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17992" y="1564303"/>
            <a:ext cx="3552759" cy="2762194"/>
          </a:xfrm>
        </p:spPr>
        <p:txBody>
          <a:bodyPr lIns="91440" tIns="45720" rIns="91440" bIns="45720" anchor="t"/>
          <a:lstStyle/>
          <a:p>
            <a:r>
              <a:rPr lang="en-GB" sz="1400" b="0" dirty="0">
                <a:solidFill>
                  <a:srgbClr val="000000"/>
                </a:solidFill>
              </a:rPr>
              <a:t>1. Strengthen standardisation and regulatory and policy cooperation on issues of common interest.</a:t>
            </a:r>
          </a:p>
          <a:p>
            <a:r>
              <a:rPr lang="en-GB" sz="1400" b="0" dirty="0">
                <a:solidFill>
                  <a:srgbClr val="000000"/>
                </a:solidFill>
              </a:rPr>
              <a:t>2. Develop digital backbone connectivity within the LAC region and with the EU.</a:t>
            </a:r>
            <a:endParaRPr lang="en-GB" sz="1400" b="0" dirty="0">
              <a:solidFill>
                <a:srgbClr val="000000"/>
              </a:solidFill>
              <a:cs typeface="Arial"/>
            </a:endParaRPr>
          </a:p>
          <a:p>
            <a:r>
              <a:rPr lang="en-GB" sz="1400" b="0" dirty="0">
                <a:solidFill>
                  <a:srgbClr val="000000"/>
                </a:solidFill>
              </a:rPr>
              <a:t>3. Foster private sector collaboration, competitiveness and innovation in the digital area.</a:t>
            </a:r>
            <a:endParaRPr lang="en-GB" sz="1400" b="0" dirty="0">
              <a:solidFill>
                <a:srgbClr val="000000"/>
              </a:solidFill>
              <a:cs typeface="Arial"/>
            </a:endParaRPr>
          </a:p>
          <a:p>
            <a:r>
              <a:rPr lang="en-GB" sz="1400" b="0" dirty="0">
                <a:solidFill>
                  <a:srgbClr val="000000"/>
                </a:solidFill>
              </a:rPr>
              <a:t>4. Support the development of e-services where the EU has specific expertise (e.g., space sector, Earth observation, green digital services).</a:t>
            </a:r>
            <a:endParaRPr lang="en-GB" sz="1400" b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0" dirty="0">
              <a:solidFill>
                <a:srgbClr val="000000"/>
              </a:solidFill>
            </a:endParaRPr>
          </a:p>
        </p:txBody>
      </p:sp>
      <p:pic>
        <p:nvPicPr>
          <p:cNvPr id="2" name="Picture 2" descr="Icon&#10;&#10;Description automatically generated">
            <a:extLst>
              <a:ext uri="{FF2B5EF4-FFF2-40B4-BE49-F238E27FC236}">
                <a16:creationId xmlns:a16="http://schemas.microsoft.com/office/drawing/2014/main" xmlns="" id="{E55BA677-418F-3FB2-DD74-AE35AA4CB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7390" y="2210175"/>
            <a:ext cx="1003720" cy="984366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xmlns="" id="{B24F1D05-5BCF-E2F0-1763-C586D7D5F9DD}"/>
              </a:ext>
            </a:extLst>
          </p:cNvPr>
          <p:cNvSpPr txBox="1">
            <a:spLocks/>
          </p:cNvSpPr>
          <p:nvPr/>
        </p:nvSpPr>
        <p:spPr>
          <a:xfrm>
            <a:off x="4934417" y="914813"/>
            <a:ext cx="4859641" cy="481883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2 – TRANSFORMACIÓN DIGITAL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xmlns="" id="{27757AF6-C538-68AD-B16D-AF69781441FB}"/>
              </a:ext>
            </a:extLst>
          </p:cNvPr>
          <p:cNvSpPr txBox="1">
            <a:spLocks/>
          </p:cNvSpPr>
          <p:nvPr/>
        </p:nvSpPr>
        <p:spPr>
          <a:xfrm>
            <a:off x="5447750" y="1564303"/>
            <a:ext cx="3552759" cy="277756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b="0" dirty="0">
                <a:solidFill>
                  <a:srgbClr val="000000"/>
                </a:solidFill>
              </a:rPr>
              <a:t>1. Reforzar la normalización y la cooperación en materia regulatoria y de políticas sobre asuntos de interés común.  </a:t>
            </a:r>
          </a:p>
          <a:p>
            <a:r>
              <a:rPr lang="es-ES_tradnl" sz="1400" b="0" dirty="0">
                <a:solidFill>
                  <a:srgbClr val="000000"/>
                </a:solidFill>
              </a:rPr>
              <a:t>2. Desarrollar el eje de conectividad digital dentro de la región ALC y con la UE.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r>
              <a:rPr lang="es-ES_tradnl" sz="1400" b="0" dirty="0">
                <a:solidFill>
                  <a:srgbClr val="000000"/>
                </a:solidFill>
              </a:rPr>
              <a:t>3. Promover la colaboración del sector privado, la competitividad y la innovación en el ámbito digital. </a:t>
            </a:r>
            <a:endParaRPr lang="es-ES_tradnl" sz="1400" b="0" dirty="0">
              <a:solidFill>
                <a:srgbClr val="000000"/>
              </a:solidFill>
              <a:cs typeface="Arial"/>
            </a:endParaRPr>
          </a:p>
          <a:p>
            <a:r>
              <a:rPr lang="es-ES_tradnl" sz="1400" b="0" dirty="0">
                <a:solidFill>
                  <a:srgbClr val="000000"/>
                </a:solidFill>
              </a:rPr>
              <a:t>4. Apoyar el desarrollo de servicios digitales donde la UE tiene experiencia concreta (ej. sector especial, observación de la Tierra, servicios digitales verdes). </a:t>
            </a:r>
            <a:endParaRPr lang="es-ES_tradnl" sz="20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17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3"/>
          <p:cNvSpPr>
            <a:spLocks noGrp="1"/>
          </p:cNvSpPr>
          <p:nvPr>
            <p:ph type="body" sz="quarter" idx="4294967295"/>
          </p:nvPr>
        </p:nvSpPr>
        <p:spPr>
          <a:xfrm>
            <a:off x="343625" y="1002672"/>
            <a:ext cx="4497684" cy="3611227"/>
          </a:xfrm>
        </p:spPr>
        <p:txBody>
          <a:bodyPr lIns="91440" tIns="45720" rIns="91440" bIns="45720" anchor="t"/>
          <a:lstStyle/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200" b="1" dirty="0">
                <a:solidFill>
                  <a:srgbClr val="000000"/>
                </a:solidFill>
              </a:rPr>
              <a:t>What has been done</a:t>
            </a:r>
            <a:endParaRPr lang="en-US" sz="1400" dirty="0"/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Digital Alliance action designed and approved, 50 M€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Copernicus center: Panama and Chile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Bella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Digital accelerator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Regulatory framework: ECLAC and EU MS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280670" indent="-280670" algn="l">
              <a:spcAft>
                <a:spcPts val="82"/>
              </a:spcAft>
              <a:buAutoNum type="arabicPeriod"/>
            </a:pPr>
            <a:r>
              <a:rPr lang="en-US" sz="1200" b="1" dirty="0">
                <a:solidFill>
                  <a:srgbClr val="000000"/>
                </a:solidFill>
              </a:rPr>
              <a:t>Next steps</a:t>
            </a:r>
            <a:endParaRPr lang="en-US" sz="1200" b="1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 err="1">
                <a:solidFill>
                  <a:srgbClr val="000000"/>
                </a:solidFill>
              </a:rPr>
              <a:t>Finalising</a:t>
            </a:r>
            <a:r>
              <a:rPr lang="en-US" sz="1200" dirty="0">
                <a:solidFill>
                  <a:srgbClr val="000000"/>
                </a:solidFill>
              </a:rPr>
              <a:t> contracting, implementing </a:t>
            </a:r>
            <a:endParaRPr lang="en-US" sz="12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Launching the Digital Alliance, dialogue: mid March?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AutoNum type="arabicPeriod"/>
            </a:pPr>
            <a:r>
              <a:rPr lang="en-US" sz="1200" dirty="0">
                <a:solidFill>
                  <a:srgbClr val="000000"/>
                </a:solidFill>
              </a:rPr>
              <a:t>Consolidating regional Team Europe</a:t>
            </a:r>
            <a:endParaRPr lang="en-US" sz="1200" dirty="0">
              <a:solidFill>
                <a:srgbClr val="000000"/>
              </a:solidFill>
              <a:cs typeface="Arial" panose="020B0604020202020204"/>
            </a:endParaRPr>
          </a:p>
        </p:txBody>
      </p:sp>
      <p:pic>
        <p:nvPicPr>
          <p:cNvPr id="2" name="Picture 2" descr="Icon&#10;&#10;Description automatically generated">
            <a:extLst>
              <a:ext uri="{FF2B5EF4-FFF2-40B4-BE49-F238E27FC236}">
                <a16:creationId xmlns:a16="http://schemas.microsoft.com/office/drawing/2014/main" xmlns="" id="{E9FDB6F7-5AC4-2B1C-87B8-9111CF019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20" y="3645278"/>
            <a:ext cx="985353" cy="968622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xmlns="" id="{DD3FDB09-3B82-EE54-270E-B9706BD5883A}"/>
              </a:ext>
            </a:extLst>
          </p:cNvPr>
          <p:cNvSpPr txBox="1">
            <a:spLocks/>
          </p:cNvSpPr>
          <p:nvPr/>
        </p:nvSpPr>
        <p:spPr>
          <a:xfrm>
            <a:off x="292731" y="590774"/>
            <a:ext cx="4548578" cy="481883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/>
              <a:t>Priority area 2 - DIGITAL TRANSFORMATION 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1E7EFA7F-2B42-2440-3C2F-694687C369E9}"/>
              </a:ext>
            </a:extLst>
          </p:cNvPr>
          <p:cNvSpPr txBox="1">
            <a:spLocks/>
          </p:cNvSpPr>
          <p:nvPr/>
        </p:nvSpPr>
        <p:spPr>
          <a:xfrm>
            <a:off x="4941974" y="579953"/>
            <a:ext cx="4859641" cy="481883"/>
          </a:xfrm>
          <a:prstGeom prst="rect">
            <a:avLst/>
          </a:prstGeom>
        </p:spPr>
        <p:txBody>
          <a:bodyPr/>
          <a:lstStyle>
            <a:lvl1pPr marL="0" indent="0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None/>
              <a:defRPr sz="2293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 err="1"/>
              <a:t>Área</a:t>
            </a:r>
            <a:r>
              <a:rPr lang="en-GB" sz="1600" dirty="0"/>
              <a:t> </a:t>
            </a:r>
            <a:r>
              <a:rPr lang="en-GB" sz="1600" dirty="0" err="1"/>
              <a:t>prioritaria</a:t>
            </a:r>
            <a:r>
              <a:rPr lang="en-GB" sz="1600" dirty="0"/>
              <a:t> 2 – TRANSFORMACIÓN DIGITAL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xmlns="" id="{ECC288D4-D0A6-9A5B-C057-440A50C2F8F1}"/>
              </a:ext>
            </a:extLst>
          </p:cNvPr>
          <p:cNvSpPr txBox="1">
            <a:spLocks/>
          </p:cNvSpPr>
          <p:nvPr/>
        </p:nvSpPr>
        <p:spPr>
          <a:xfrm>
            <a:off x="5200173" y="1002673"/>
            <a:ext cx="4388501" cy="3611227"/>
          </a:xfrm>
        </p:spPr>
        <p:txBody>
          <a:bodyPr lIns="91440" tIns="45720" rIns="91440" bIns="45720" anchor="t"/>
          <a:lstStyle>
            <a:lvl1pPr marL="187223" indent="-187223" algn="l" defTabSz="748894" rtl="0" eaLnBrk="1" latinLnBrk="0" hangingPunct="1">
              <a:lnSpc>
                <a:spcPct val="90000"/>
              </a:lnSpc>
              <a:spcBef>
                <a:spcPts val="819"/>
              </a:spcBef>
              <a:buFont typeface="Arial" panose="020B0604020202020204" pitchFamily="34" charset="0"/>
              <a:buChar char="•"/>
              <a:defRPr sz="22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1670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9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611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6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1056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501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9457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3904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8351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82798" indent="-187223" algn="l" defTabSz="748894" rtl="0" eaLnBrk="1" latinLnBrk="0" hangingPunct="1">
              <a:lnSpc>
                <a:spcPct val="90000"/>
              </a:lnSpc>
              <a:spcBef>
                <a:spcPts val="410"/>
              </a:spcBef>
              <a:buFont typeface="Arial" panose="020B0604020202020204" pitchFamily="34" charset="0"/>
              <a:buChar char="•"/>
              <a:defRPr sz="14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b="1" dirty="0">
                <a:solidFill>
                  <a:srgbClr val="000000"/>
                </a:solidFill>
              </a:rPr>
              <a:t>Lo que se ha hecho</a:t>
            </a:r>
            <a:endParaRPr lang="es-ES_tradnl" sz="1400" dirty="0"/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Diseño y aprobación de la Alianza Digital, 50 M€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Centro </a:t>
            </a:r>
            <a:r>
              <a:rPr lang="es-ES_tradnl" sz="1200" dirty="0" err="1">
                <a:solidFill>
                  <a:srgbClr val="000000"/>
                </a:solidFill>
              </a:rPr>
              <a:t>Copernicus</a:t>
            </a:r>
            <a:r>
              <a:rPr lang="es-ES_tradnl" sz="1200" dirty="0">
                <a:solidFill>
                  <a:srgbClr val="000000"/>
                </a:solidFill>
              </a:rPr>
              <a:t>: Panamá y Chile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Bella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Acelerador Digital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Marco normativo: CELAC y Estados miembros UE 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280670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b="1" dirty="0">
                <a:solidFill>
                  <a:srgbClr val="000000"/>
                </a:solidFill>
              </a:rPr>
              <a:t>Próximos pasos</a:t>
            </a:r>
            <a:endParaRPr lang="es-ES_tradnl" sz="1200" b="1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Finalizar la contratación, ejecutar </a:t>
            </a:r>
            <a:endParaRPr lang="es-ES_tradnl" sz="1200" dirty="0">
              <a:solidFill>
                <a:srgbClr val="000000"/>
              </a:solidFill>
              <a:cs typeface="Arial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Lanzamiento de la Alianza Digital, diálogo: mitad de marzo?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  <a:p>
            <a:pPr marL="654685" lvl="1" indent="-280670">
              <a:spcAft>
                <a:spcPts val="82"/>
              </a:spcAft>
              <a:buFont typeface="Arial" panose="020B0604020202020204" pitchFamily="34" charset="0"/>
              <a:buAutoNum type="arabicPeriod"/>
            </a:pPr>
            <a:r>
              <a:rPr lang="es-ES_tradnl" sz="1200" dirty="0">
                <a:solidFill>
                  <a:srgbClr val="000000"/>
                </a:solidFill>
              </a:rPr>
              <a:t>Consolidar el Equipo Europa regional</a:t>
            </a:r>
            <a:endParaRPr lang="es-ES_tradnl" sz="1200" dirty="0">
              <a:solidFill>
                <a:srgbClr val="000000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3420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amEurope">
      <a:dk1>
        <a:srgbClr val="003399"/>
      </a:dk1>
      <a:lt1>
        <a:srgbClr val="FFFFFF"/>
      </a:lt1>
      <a:dk2>
        <a:srgbClr val="003399"/>
      </a:dk2>
      <a:lt2>
        <a:srgbClr val="7F7F7F"/>
      </a:lt2>
      <a:accent1>
        <a:srgbClr val="FA6E25"/>
      </a:accent1>
      <a:accent2>
        <a:srgbClr val="F5CE2A"/>
      </a:accent2>
      <a:accent3>
        <a:srgbClr val="DBD2CC"/>
      </a:accent3>
      <a:accent4>
        <a:srgbClr val="9BB1DC"/>
      </a:accent4>
      <a:accent5>
        <a:srgbClr val="585EAA"/>
      </a:accent5>
      <a:accent6>
        <a:srgbClr val="967E1F"/>
      </a:accent6>
      <a:hlink>
        <a:srgbClr val="85C0FB"/>
      </a:hlink>
      <a:folHlink>
        <a:srgbClr val="E0BFC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DF3D715AA394A9B15E0E0FAA07E37" ma:contentTypeVersion="6" ma:contentTypeDescription="Create a new document." ma:contentTypeScope="" ma:versionID="e0d4bc6cd3c5e98079bae5aa7d4388f2">
  <xsd:schema xmlns:xsd="http://www.w3.org/2001/XMLSchema" xmlns:xs="http://www.w3.org/2001/XMLSchema" xmlns:p="http://schemas.microsoft.com/office/2006/metadata/properties" xmlns:ns2="33e07890-6196-4e26-9dd2-53178dae8e48" xmlns:ns3="faa54b14-608b-44ba-8621-4287d9574b27" targetNamespace="http://schemas.microsoft.com/office/2006/metadata/properties" ma:root="true" ma:fieldsID="7d5748803a84f346d4728a13f81825c7" ns2:_="" ns3:_="">
    <xsd:import namespace="33e07890-6196-4e26-9dd2-53178dae8e48"/>
    <xsd:import namespace="faa54b14-608b-44ba-8621-4287d9574b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07890-6196-4e26-9dd2-53178dae8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54b14-608b-44ba-8621-4287d9574b2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9BF6A2-FD9C-4A03-9E91-A8716B5A62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ED74C9-C03B-475F-9B43-D0353725577F}">
  <ds:schemaRefs>
    <ds:schemaRef ds:uri="33e07890-6196-4e26-9dd2-53178dae8e48"/>
    <ds:schemaRef ds:uri="faa54b14-608b-44ba-8621-4287d9574b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1AE46D9-D6D3-4EA3-BA0A-1732C9E4A5DF}">
  <ds:schemaRefs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faa54b14-608b-44ba-8621-4287d9574b27"/>
    <ds:schemaRef ds:uri="33e07890-6196-4e26-9dd2-53178dae8e4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1298</Words>
  <Application>Microsoft Office PowerPoint</Application>
  <PresentationFormat>Custom</PresentationFormat>
  <Paragraphs>306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Priority area 1 - GREEN TRANSITION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lastModifiedBy>Microsoft account</cp:lastModifiedBy>
  <cp:revision>293</cp:revision>
  <dcterms:created xsi:type="dcterms:W3CDTF">2019-11-29T10:40:35Z</dcterms:created>
  <dcterms:modified xsi:type="dcterms:W3CDTF">2023-01-10T16:39:09Z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0x010100ECFDF3D715AA394A9B15E0E0FAA07E37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2022-12-08T13:48:58Z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9db64006-d7c6-4cde-91a3-22d69e3c66ce</vt:lpwstr>
  </property>
  <property fmtid="{D5CDD505-2E9C-101B-9397-08002B2CF9AE}" pid="9" name="MSIP_Label_6bd9ddd1-4d20-43f6-abfa-fc3c07406f94_ContentBits">
    <vt:lpwstr>0</vt:lpwstr>
  </property>
</Properties>
</file>