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handoutMasterIdLst>
    <p:handoutMasterId r:id="rId9"/>
  </p:handoutMasterIdLst>
  <p:sldIdLst>
    <p:sldId id="265" r:id="rId2"/>
    <p:sldId id="272" r:id="rId3"/>
    <p:sldId id="370" r:id="rId4"/>
    <p:sldId id="368" r:id="rId5"/>
    <p:sldId id="372" r:id="rId6"/>
    <p:sldId id="373" r:id="rId7"/>
  </p:sldIdLst>
  <p:sldSz cx="243236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s" id="{BFCBCA8E-00E3-4C42-BA12-BB50E93E9671}">
          <p14:sldIdLst>
            <p14:sldId id="265"/>
          </p14:sldIdLst>
        </p14:section>
        <p14:section name="Internal pages" id="{7441D39D-2AAE-4B9F-AA88-0EFA3D61CE2F}">
          <p14:sldIdLst>
            <p14:sldId id="272"/>
            <p14:sldId id="370"/>
            <p14:sldId id="368"/>
            <p14:sldId id="372"/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97" userDrawn="1">
          <p15:clr>
            <a:srgbClr val="A4A3A4"/>
          </p15:clr>
        </p15:guide>
        <p15:guide id="2" pos="76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5C"/>
    <a:srgbClr val="FF5C55"/>
    <a:srgbClr val="18B8A6"/>
    <a:srgbClr val="1A53EA"/>
    <a:srgbClr val="FFCC02"/>
    <a:srgbClr val="903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3853" autoAdjust="0"/>
  </p:normalViewPr>
  <p:slideViewPr>
    <p:cSldViewPr snapToGrid="0" showGuides="1">
      <p:cViewPr varScale="1">
        <p:scale>
          <a:sx n="29" d="100"/>
          <a:sy n="29" d="100"/>
        </p:scale>
        <p:origin x="804" y="56"/>
      </p:cViewPr>
      <p:guideLst>
        <p:guide orient="horz" pos="4297"/>
        <p:guide pos="76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EE7CE-91A1-447B-B52A-4F48D03ABEFF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BA9C-0A60-486D-9733-3D29183FE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6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4DF21-69E7-4602-9409-03FB79E9BD12}" type="datetimeFigureOut">
              <a:rPr lang="en-IE" smtClean="0"/>
              <a:t>22/03/2023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74351-0AC3-4156-8121-883B7F7A6D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70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Team Europe Initiative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(TEI) OP-VET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intends to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complement Vocational Education and Training (VET) </a:t>
            </a:r>
            <a:r>
              <a:rPr lang="en-US" sz="12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programmes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financed by the European Commission or Member States at country level. </a:t>
            </a:r>
          </a:p>
          <a:p>
            <a:endParaRPr lang="en-US" sz="12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seeks to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orient these </a:t>
            </a:r>
            <a:r>
              <a:rPr lang="en-US" sz="12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programmes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towards concrete employment opportunities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created by (EU) investments, trade, (regional) value chain development and other market dynamics in partner countries, including those supported by the Global Gateway. 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implementation will be done using country envelopes and managed by EUDs or local TEIs.</a:t>
            </a:r>
            <a:endParaRPr lang="en-IE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endParaRPr lang="en-US" sz="12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74351-0AC3-4156-8121-883B7F7A6D50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642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Why the TEI OP-VET: </a:t>
            </a:r>
          </a:p>
          <a:p>
            <a:endParaRPr lang="en-US" b="1" dirty="0"/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forthcoming Team Europe Initiative Opportunity-driven-skills and VET in Africa aims to address  :</a:t>
            </a: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very high and still increasing numbers of African youth reaching working age  </a:t>
            </a: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coupled to a lack of – decent – jobs and a majority of jobseekers and workers ending up in informal and precarious jobs.</a:t>
            </a: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far, a large number of VET interventions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failed to successfully support the transition to employment and earning as VET does not create jobs.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 is not a standalone solution to youth unemployment. 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 and skills development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a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crucial role as an important enabling factor for inclusive employment when coupled to measures that expand the demand side of the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market,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such as investments with a clear job creation ambition.</a:t>
            </a: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74351-0AC3-4156-8121-883B7F7A6D50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37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4"/>
                </a:solidFill>
              </a:rPr>
              <a:t>Opportunity-driven VET </a:t>
            </a:r>
            <a:r>
              <a:rPr lang="en-US" dirty="0"/>
              <a:t>means </a:t>
            </a:r>
            <a:r>
              <a:rPr lang="en-US" b="1" dirty="0"/>
              <a:t>reverse engineering </a:t>
            </a:r>
            <a:r>
              <a:rPr lang="en-US" dirty="0"/>
              <a:t>vocational education and training</a:t>
            </a:r>
            <a:r>
              <a:rPr lang="en-US" b="1" dirty="0"/>
              <a:t> starting from concrete and decent employment opportunities</a:t>
            </a:r>
            <a:r>
              <a:rPr lang="en-US" dirty="0"/>
              <a:t> created by investments, trade, economic diversification, value chain development and other market dynamics.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TEI OP-VET thus seeks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 </a:t>
            </a:r>
            <a:r>
              <a:rPr lang="en-US" b="1" dirty="0"/>
              <a:t>support a paradigm shift </a:t>
            </a:r>
            <a:r>
              <a:rPr lang="en-US" dirty="0"/>
              <a:t>where the VET offer is </a:t>
            </a:r>
            <a:r>
              <a:rPr lang="en-US" b="1" dirty="0"/>
              <a:t>reverse engineered </a:t>
            </a:r>
            <a:r>
              <a:rPr lang="en-US" dirty="0"/>
              <a:t>from concrete job-opportunities and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to generate a </a:t>
            </a:r>
            <a:r>
              <a:rPr lang="en-US" b="1" dirty="0"/>
              <a:t>win-win situation </a:t>
            </a:r>
            <a:r>
              <a:rPr lang="en-US" dirty="0"/>
              <a:t>as </a:t>
            </a:r>
            <a:r>
              <a:rPr lang="en-US" b="1" dirty="0"/>
              <a:t>jobseekers are better prepared to grab employment opportunities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while </a:t>
            </a:r>
            <a:r>
              <a:rPr lang="en-US" b="1" dirty="0"/>
              <a:t>business/companies benefit </a:t>
            </a:r>
            <a:r>
              <a:rPr lang="en-US" dirty="0"/>
              <a:t>from the </a:t>
            </a:r>
            <a:r>
              <a:rPr lang="en-US" b="1" dirty="0"/>
              <a:t>availability of skilled </a:t>
            </a:r>
            <a:r>
              <a:rPr lang="en-US" b="1" dirty="0" err="1"/>
              <a:t>labour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74351-0AC3-4156-8121-883B7F7A6D50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828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What is key and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what makes a difference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compared to standard VET interventions: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step and the starting point is the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identification of concrete employment opportunities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second step related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 profiles will be identified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only in a third step that the question will be clarified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translate this into recommendations for VET provision </a:t>
            </a:r>
            <a:r>
              <a:rPr lang="en-US" sz="12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is responsive to the identified opportunities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profiles. </a:t>
            </a: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9550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09550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09550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this requires to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fully engage the private sector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to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stimulate opportunity-driven public-private partnerships for VET.</a:t>
            </a:r>
          </a:p>
          <a:p>
            <a:pPr marL="209550">
              <a:lnSpc>
                <a:spcPct val="107000"/>
              </a:lnSpc>
              <a:spcAft>
                <a:spcPts val="800"/>
              </a:spcAft>
            </a:pPr>
            <a:endParaRPr lang="en-US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09550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implementation will be done using country envelopes and managed by EUDs or local TEIs.</a:t>
            </a:r>
            <a:endParaRPr lang="en-IE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endParaRPr lang="en-US" sz="12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3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74351-0AC3-4156-8121-883B7F7A6D50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007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4484">
            <a:off x="4621162" y="-11545596"/>
            <a:ext cx="29501091" cy="2085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3400">
            <a:off x="-14005632" y="-2260293"/>
            <a:ext cx="29501091" cy="20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" y="13665"/>
            <a:ext cx="3979515" cy="2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27118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27119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75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77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2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2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5218230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8229" y="0"/>
            <a:ext cx="910544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1350737"/>
            <a:ext cx="7863634" cy="2568120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4604657"/>
            <a:ext cx="5148942" cy="7749268"/>
          </a:xfrm>
        </p:spPr>
        <p:txBody>
          <a:bodyPr>
            <a:normAutofit/>
          </a:bodyPr>
          <a:lstStyle>
            <a:lvl1pPr marL="0" marR="0" indent="0" algn="l" defTabSz="1824319" rtl="0" eaLnBrk="1" fontAlgn="auto" latinLnBrk="0" hangingPunct="1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6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15200" y="4604657"/>
            <a:ext cx="6727370" cy="7749268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58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530752" y="3717471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1824653" y="3714750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92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3562350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850037" y="3534066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16027788" y="3556627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6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6270171"/>
            <a:ext cx="9692433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1672252" y="3951451"/>
            <a:ext cx="9692433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5"/>
          </p:nvPr>
        </p:nvSpPr>
        <p:spPr>
          <a:xfrm>
            <a:off x="12246430" y="6241887"/>
            <a:ext cx="10404020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/>
          </p:nvPr>
        </p:nvSpPr>
        <p:spPr>
          <a:xfrm>
            <a:off x="12246429" y="3923167"/>
            <a:ext cx="10404020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87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39811" y="0"/>
            <a:ext cx="4567822" cy="4567822"/>
          </a:xfrm>
          <a:ln>
            <a:noFill/>
          </a:ln>
        </p:spPr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204073" y="4567821"/>
            <a:ext cx="4567822" cy="4605423"/>
          </a:xfrm>
          <a:ln>
            <a:noFill/>
          </a:ln>
        </p:spPr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2252" y="730251"/>
            <a:ext cx="11875305" cy="1242928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2358190"/>
            <a:ext cx="11875305" cy="99957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9779917" y="4567821"/>
            <a:ext cx="4567822" cy="4605423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15188031" y="9173245"/>
            <a:ext cx="4591884" cy="4567822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15188031" y="13538"/>
            <a:ext cx="4575842" cy="4554283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19755853" y="9173245"/>
            <a:ext cx="4591885" cy="4567822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/>
          <p:cNvSpPr>
            <a:spLocks noGrp="1"/>
          </p:cNvSpPr>
          <p:nvPr>
            <p:ph sz="half" idx="16"/>
          </p:nvPr>
        </p:nvSpPr>
        <p:spPr>
          <a:xfrm>
            <a:off x="15543097" y="50886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7"/>
          </p:nvPr>
        </p:nvSpPr>
        <p:spPr>
          <a:xfrm>
            <a:off x="20134982" y="512137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18"/>
          </p:nvPr>
        </p:nvSpPr>
        <p:spPr>
          <a:xfrm>
            <a:off x="15543096" y="9675336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9"/>
          </p:nvPr>
        </p:nvSpPr>
        <p:spPr>
          <a:xfrm>
            <a:off x="20134982" y="9726793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3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92662">
            <a:off x="-4115749" y="-9047591"/>
            <a:ext cx="32555174" cy="35814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50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6" name="Rectangle 15"/>
          <p:cNvSpPr/>
          <p:nvPr userDrawn="1"/>
        </p:nvSpPr>
        <p:spPr>
          <a:xfrm>
            <a:off x="17469852" y="8355"/>
            <a:ext cx="6853823" cy="6862177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0616398" y="6860090"/>
            <a:ext cx="6853823" cy="686217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18223070" y="71659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11348918" y="773425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00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05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448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55853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755853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55853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188031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188031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88031" y="9148178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6381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469852" y="12533"/>
            <a:ext cx="6853823" cy="6853823"/>
          </a:xfrm>
        </p:spPr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16029" y="6862177"/>
            <a:ext cx="6853823" cy="6853823"/>
          </a:xfrm>
        </p:spPr>
      </p:sp>
    </p:spTree>
    <p:extLst>
      <p:ext uri="{BB962C8B-B14F-4D97-AF65-F5344CB8AC3E}">
        <p14:creationId xmlns:p14="http://schemas.microsoft.com/office/powerpoint/2010/main" val="3255077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6630" y="730250"/>
            <a:ext cx="5244792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253" y="730250"/>
            <a:ext cx="15430331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7820" y="-340242"/>
            <a:ext cx="15925800" cy="125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75099">
            <a:off x="1240607" y="1817616"/>
            <a:ext cx="27532747" cy="19464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952" y="-10873904"/>
            <a:ext cx="27532747" cy="1946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54994" y="12203001"/>
            <a:ext cx="1684421" cy="1184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953037" y="12472082"/>
            <a:ext cx="122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Partner logo-flag</a:t>
            </a:r>
            <a:endParaRPr lang="en-GB" dirty="0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5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50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22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98171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1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39193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33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59776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59777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0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2253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D864-7D01-4D6D-A999-672658A2FBDB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7218" y="12712701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78595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21" r:id="rId3"/>
    <p:sldLayoutId id="2147483722" r:id="rId4"/>
    <p:sldLayoutId id="2147483710" r:id="rId5"/>
    <p:sldLayoutId id="2147483723" r:id="rId6"/>
    <p:sldLayoutId id="2147483711" r:id="rId7"/>
    <p:sldLayoutId id="2147483724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5" r:id="rId14"/>
    <p:sldLayoutId id="2147483732" r:id="rId15"/>
    <p:sldLayoutId id="2147483712" r:id="rId16"/>
    <p:sldLayoutId id="2147483725" r:id="rId17"/>
    <p:sldLayoutId id="2147483726" r:id="rId18"/>
    <p:sldLayoutId id="2147483713" r:id="rId19"/>
    <p:sldLayoutId id="2147483714" r:id="rId20"/>
    <p:sldLayoutId id="2147483715" r:id="rId21"/>
    <p:sldLayoutId id="2147483733" r:id="rId22"/>
    <p:sldLayoutId id="2147483716" r:id="rId23"/>
    <p:sldLayoutId id="2147483717" r:id="rId24"/>
    <p:sldLayoutId id="2147483718" r:id="rId25"/>
    <p:sldLayoutId id="2147483719" r:id="rId26"/>
  </p:sldLayoutIdLst>
  <p:txStyles>
    <p:titleStyle>
      <a:lvl1pPr algn="l" defTabSz="1824319" rtl="0" eaLnBrk="1" latinLnBrk="0" hangingPunct="1">
        <a:lnSpc>
          <a:spcPct val="90000"/>
        </a:lnSpc>
        <a:spcBef>
          <a:spcPct val="0"/>
        </a:spcBef>
        <a:buNone/>
        <a:defRPr sz="8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80" indent="-456080" algn="l" defTabSz="1824319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240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2pPr>
      <a:lvl3pPr marL="228039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3pPr>
      <a:lvl4pPr marL="319255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410471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501687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03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19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35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16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1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47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63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79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95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11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27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TEI </a:t>
            </a:r>
            <a:br>
              <a:rPr lang="en-US" dirty="0"/>
            </a:br>
            <a:r>
              <a:rPr lang="en-US" dirty="0"/>
              <a:t>Opportunity-driven Skills and </a:t>
            </a:r>
            <a:r>
              <a:rPr lang="en-US" dirty="0" smtClean="0"/>
              <a:t>VET </a:t>
            </a:r>
            <a:r>
              <a:rPr lang="en-US" dirty="0"/>
              <a:t>(TEI OP-VET)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Team </a:t>
            </a:r>
            <a:r>
              <a:rPr lang="en-GB" dirty="0"/>
              <a:t>Europe Initiative</a:t>
            </a:r>
          </a:p>
          <a:p>
            <a:endParaRPr lang="en-GB" dirty="0"/>
          </a:p>
          <a:p>
            <a:r>
              <a:rPr lang="en-GB" dirty="0" smtClean="0"/>
              <a:t>Regional training/workshop/technical advice event EUD’s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March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25B97-3EB9-61E5-9C79-EAC4C4CC1BC2}"/>
              </a:ext>
            </a:extLst>
          </p:cNvPr>
          <p:cNvSpPr txBox="1"/>
          <p:nvPr/>
        </p:nvSpPr>
        <p:spPr>
          <a:xfrm>
            <a:off x="13977257" y="10998926"/>
            <a:ext cx="7707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Alexis Hoyaux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E2 DG-INTPA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9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3F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Employment as leading perspective 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E90F3A2-54D4-16A4-8F8D-9384BBF3D8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7559" y="2669434"/>
            <a:ext cx="12308556" cy="10748939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CB2F034-8225-676F-CB50-B846F1C28408}"/>
              </a:ext>
            </a:extLst>
          </p:cNvPr>
          <p:cNvSpPr txBox="1">
            <a:spLocks/>
          </p:cNvSpPr>
          <p:nvPr/>
        </p:nvSpPr>
        <p:spPr>
          <a:xfrm>
            <a:off x="17928029" y="5640317"/>
            <a:ext cx="3536307" cy="3599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1824319">
              <a:lnSpc>
                <a:spcPct val="100000"/>
              </a:lnSpc>
              <a:spcBef>
                <a:spcPts val="1995"/>
              </a:spcBef>
              <a:buFont typeface="Arial" panose="020B0604020202020204" pitchFamily="34" charset="0"/>
              <a:buNone/>
              <a:defRPr sz="4800" b="1">
                <a:solidFill>
                  <a:schemeClr val="bg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 defTabSz="1824319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/>
            </a:lvl2pPr>
            <a:lvl3pPr marL="1824319" indent="0" defTabSz="1824319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/>
            </a:lvl3pPr>
            <a:lvl4pPr marL="2736479" indent="0" defTabSz="1824319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/>
            </a:lvl4pPr>
            <a:lvl5pPr marL="3648639" indent="0" defTabSz="1824319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/>
            </a:lvl5pPr>
            <a:lvl6pPr marL="5016878" indent="-456080" defTabSz="1824319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/>
            </a:lvl6pPr>
            <a:lvl7pPr marL="5929038" indent="-456080" defTabSz="1824319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/>
            </a:lvl7pPr>
            <a:lvl8pPr marL="6841198" indent="-456080" defTabSz="1824319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/>
            </a:lvl8pPr>
            <a:lvl9pPr marL="7753358" indent="-456080" defTabSz="1824319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/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Investment</a:t>
            </a:r>
          </a:p>
          <a:p>
            <a:r>
              <a:rPr lang="en-US" dirty="0">
                <a:solidFill>
                  <a:schemeClr val="accent3"/>
                </a:solidFill>
              </a:rPr>
              <a:t>PSD</a:t>
            </a:r>
          </a:p>
          <a:p>
            <a:r>
              <a:rPr lang="en-US" dirty="0">
                <a:solidFill>
                  <a:schemeClr val="accent3"/>
                </a:solidFill>
              </a:rPr>
              <a:t>Trade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345666D-9886-DC1A-D9E0-A38BEA08FFC2}"/>
              </a:ext>
            </a:extLst>
          </p:cNvPr>
          <p:cNvSpPr txBox="1">
            <a:spLocks/>
          </p:cNvSpPr>
          <p:nvPr/>
        </p:nvSpPr>
        <p:spPr>
          <a:xfrm>
            <a:off x="3933399" y="8284621"/>
            <a:ext cx="1438023" cy="1141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685800" indent="-685800" algn="l" defTabSz="1824319" rtl="0" eaLnBrk="1" latinLnBrk="0" hangingPunct="1">
              <a:lnSpc>
                <a:spcPct val="10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3"/>
                </a:solidFill>
              </a:rPr>
              <a:t>VET</a:t>
            </a:r>
          </a:p>
        </p:txBody>
      </p:sp>
    </p:spTree>
    <p:extLst>
      <p:ext uri="{BB962C8B-B14F-4D97-AF65-F5344CB8AC3E}">
        <p14:creationId xmlns:p14="http://schemas.microsoft.com/office/powerpoint/2010/main" val="313500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672253" y="1256021"/>
            <a:ext cx="10337562" cy="2446086"/>
          </a:xfrm>
        </p:spPr>
        <p:txBody>
          <a:bodyPr/>
          <a:lstStyle/>
          <a:p>
            <a:r>
              <a:rPr lang="en-US" dirty="0"/>
              <a:t>Definition</a:t>
            </a:r>
            <a:r>
              <a:rPr lang="en-US" dirty="0">
                <a:solidFill>
                  <a:srgbClr val="FFCC02"/>
                </a:solidFill>
              </a:rPr>
              <a:t>.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1458119" y="3811540"/>
            <a:ext cx="12080082" cy="7644394"/>
          </a:xfrm>
        </p:spPr>
        <p:txBody>
          <a:bodyPr>
            <a:noAutofit/>
          </a:bodyPr>
          <a:lstStyle/>
          <a:p>
            <a:pPr algn="just"/>
            <a:r>
              <a:rPr lang="en-US" b="1" dirty="0">
                <a:solidFill>
                  <a:schemeClr val="accent4"/>
                </a:solidFill>
              </a:rPr>
              <a:t>Opportunity-driven VET </a:t>
            </a:r>
            <a:r>
              <a:rPr lang="en-US" dirty="0"/>
              <a:t>means </a:t>
            </a:r>
            <a:r>
              <a:rPr lang="en-US" b="1" dirty="0"/>
              <a:t>reverse engineering </a:t>
            </a:r>
            <a:r>
              <a:rPr lang="en-US" dirty="0"/>
              <a:t>vocational education and training</a:t>
            </a:r>
            <a:r>
              <a:rPr lang="en-US" b="1" dirty="0"/>
              <a:t> starting from concrete and decent employment opportunities</a:t>
            </a:r>
            <a:r>
              <a:rPr lang="en-US" dirty="0"/>
              <a:t> created by investments, trade, economic diversification, value chain development and other market dynamics.</a:t>
            </a:r>
            <a:endParaRPr lang="en-GB" dirty="0"/>
          </a:p>
        </p:txBody>
      </p:sp>
      <p:sp>
        <p:nvSpPr>
          <p:cNvPr id="7" name="Content Placeholder 15"/>
          <p:cNvSpPr txBox="1">
            <a:spLocks/>
          </p:cNvSpPr>
          <p:nvPr/>
        </p:nvSpPr>
        <p:spPr>
          <a:xfrm>
            <a:off x="0" y="-2769960"/>
            <a:ext cx="10711543" cy="20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Example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 pictures in this examples are placeholders. When using pictures, make sure to add, when necessary, the correct accreditation.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10" name="Content Placeholder 33" descr="Silhouette of a construction site">
            <a:extLst>
              <a:ext uri="{FF2B5EF4-FFF2-40B4-BE49-F238E27FC236}">
                <a16:creationId xmlns:a16="http://schemas.microsoft.com/office/drawing/2014/main" id="{6D0081EF-B419-5001-E3EE-5AF284830D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8" r="2"/>
          <a:stretch/>
        </p:blipFill>
        <p:spPr>
          <a:xfrm>
            <a:off x="14362721" y="0"/>
            <a:ext cx="9990441" cy="1371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5233" y="1637184"/>
            <a:ext cx="19822516" cy="139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2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want to achieve it?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E2517-DC1D-917B-88A1-14937163B816}"/>
              </a:ext>
            </a:extLst>
          </p:cNvPr>
          <p:cNvSpPr txBox="1"/>
          <p:nvPr/>
        </p:nvSpPr>
        <p:spPr>
          <a:xfrm>
            <a:off x="3158837" y="3611477"/>
            <a:ext cx="19491612" cy="81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4788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 starting point is the identification of </a:t>
            </a:r>
            <a:r>
              <a:rPr lang="en-US" b="1" dirty="0"/>
              <a:t>concrete employment opportunities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 a second step </a:t>
            </a:r>
            <a:r>
              <a:rPr lang="en-US" b="1" dirty="0"/>
              <a:t>related skills profiles </a:t>
            </a:r>
            <a:r>
              <a:rPr lang="en-US" dirty="0"/>
              <a:t>will be identified.</a:t>
            </a:r>
          </a:p>
          <a:p>
            <a:pPr marL="914400" indent="-9144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It is only in a third step that the question will be clarified </a:t>
            </a:r>
            <a:r>
              <a:rPr lang="en-US" b="1" dirty="0"/>
              <a:t>how</a:t>
            </a:r>
            <a:r>
              <a:rPr lang="en-US" dirty="0"/>
              <a:t> to translate this into recommendations for VET provision that is </a:t>
            </a:r>
            <a:r>
              <a:rPr lang="en-US" b="1" dirty="0"/>
              <a:t>responsive</a:t>
            </a:r>
            <a:r>
              <a:rPr lang="en-US" dirty="0"/>
              <a:t> to the </a:t>
            </a:r>
            <a:r>
              <a:rPr lang="en-US" b="1" dirty="0"/>
              <a:t>identified opportunities and profiles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All this requires to </a:t>
            </a:r>
            <a:r>
              <a:rPr lang="en-US" b="1" dirty="0"/>
              <a:t>fully engage the private sector </a:t>
            </a:r>
            <a:r>
              <a:rPr lang="en-US" dirty="0"/>
              <a:t>and to stimulate </a:t>
            </a:r>
            <a:r>
              <a:rPr lang="en-US" b="1" dirty="0"/>
              <a:t>opportunity-driven public-private partnerships for VET</a:t>
            </a:r>
            <a:r>
              <a:rPr lang="en-US" dirty="0"/>
              <a:t>.</a:t>
            </a:r>
          </a:p>
        </p:txBody>
      </p:sp>
      <p:pic>
        <p:nvPicPr>
          <p:cNvPr id="16" name="Graphic 15" descr="Badge 1 outline">
            <a:extLst>
              <a:ext uri="{FF2B5EF4-FFF2-40B4-BE49-F238E27FC236}">
                <a16:creationId xmlns:a16="http://schemas.microsoft.com/office/drawing/2014/main" id="{197C90D3-16F1-1B4D-51ED-36CB7D55D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9166" y="3611477"/>
            <a:ext cx="1136792" cy="1136792"/>
          </a:xfrm>
          <a:prstGeom prst="rect">
            <a:avLst/>
          </a:prstGeom>
        </p:spPr>
      </p:pic>
      <p:pic>
        <p:nvPicPr>
          <p:cNvPr id="18" name="Graphic 17" descr="Badge outline">
            <a:extLst>
              <a:ext uri="{FF2B5EF4-FFF2-40B4-BE49-F238E27FC236}">
                <a16:creationId xmlns:a16="http://schemas.microsoft.com/office/drawing/2014/main" id="{F0A711C0-F41C-DEA3-340F-ECA4F5076D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9166" y="5526555"/>
            <a:ext cx="1208159" cy="1208159"/>
          </a:xfrm>
          <a:prstGeom prst="rect">
            <a:avLst/>
          </a:prstGeom>
        </p:spPr>
      </p:pic>
      <p:pic>
        <p:nvPicPr>
          <p:cNvPr id="20" name="Graphic 19" descr="Badge 3 outline">
            <a:extLst>
              <a:ext uri="{FF2B5EF4-FFF2-40B4-BE49-F238E27FC236}">
                <a16:creationId xmlns:a16="http://schemas.microsoft.com/office/drawing/2014/main" id="{AC02573B-3D3B-8284-6A7D-1BF7392C84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9166" y="7279842"/>
            <a:ext cx="1136792" cy="1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01686" y="494021"/>
            <a:ext cx="11738948" cy="2446086"/>
          </a:xfrm>
        </p:spPr>
        <p:txBody>
          <a:bodyPr/>
          <a:lstStyle/>
          <a:p>
            <a:r>
              <a:rPr lang="en-US" dirty="0"/>
              <a:t>What is in it for you</a:t>
            </a:r>
            <a:endParaRPr lang="en-US" dirty="0">
              <a:solidFill>
                <a:srgbClr val="FFCC02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1160552" y="2526677"/>
            <a:ext cx="12080082" cy="6595176"/>
          </a:xfrm>
        </p:spPr>
        <p:txBody>
          <a:bodyPr>
            <a:noAutofit/>
          </a:bodyPr>
          <a:lstStyle/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800" b="1" dirty="0"/>
              <a:t>Identification</a:t>
            </a:r>
            <a:r>
              <a:rPr lang="en-US" sz="4800" dirty="0"/>
              <a:t> of Sectors and Value Chains, relevant to Global Gateway and other flagship initiatives (e.g. country level TEIs) with </a:t>
            </a:r>
            <a:r>
              <a:rPr lang="en-US" sz="4800" b="1" dirty="0"/>
              <a:t>employment potential </a:t>
            </a:r>
            <a:r>
              <a:rPr lang="en-US" sz="4800" dirty="0"/>
              <a:t>and </a:t>
            </a:r>
            <a:r>
              <a:rPr lang="en-US" sz="4800" b="1" dirty="0"/>
              <a:t>skills needs</a:t>
            </a:r>
            <a:r>
              <a:rPr lang="en-US" sz="4800" dirty="0"/>
              <a:t>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800" b="1" dirty="0"/>
              <a:t>Analysis </a:t>
            </a:r>
            <a:r>
              <a:rPr lang="en-US" sz="4800" dirty="0"/>
              <a:t> of skills gaps and recommendations for skills provisions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800" b="1" dirty="0"/>
              <a:t>Strengthening</a:t>
            </a:r>
            <a:r>
              <a:rPr lang="en-US" sz="4800" dirty="0"/>
              <a:t> PPP</a:t>
            </a:r>
            <a:endParaRPr lang="en-US" sz="4800" b="1" dirty="0"/>
          </a:p>
          <a:p>
            <a:pPr algn="just"/>
            <a:endParaRPr lang="en-GB" sz="4800" dirty="0"/>
          </a:p>
        </p:txBody>
      </p:sp>
      <p:sp>
        <p:nvSpPr>
          <p:cNvPr id="7" name="Content Placeholder 15"/>
          <p:cNvSpPr txBox="1">
            <a:spLocks/>
          </p:cNvSpPr>
          <p:nvPr/>
        </p:nvSpPr>
        <p:spPr>
          <a:xfrm>
            <a:off x="0" y="-2769960"/>
            <a:ext cx="10711543" cy="20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Example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 pictures in this examples are placeholders. When using pictures, make sure to add, when necessary, the correct accreditation.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B470127C-A27A-7E8D-7E78-376C660EF9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23" r="30140"/>
          <a:stretch/>
        </p:blipFill>
        <p:spPr>
          <a:xfrm>
            <a:off x="14062005" y="0"/>
            <a:ext cx="10337562" cy="1371900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4CE7B1-A2A5-3B86-C063-909379AB2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6147">
            <a:off x="12913327" y="-504760"/>
            <a:ext cx="15880140" cy="147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5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01686" y="494021"/>
            <a:ext cx="11738948" cy="2446086"/>
          </a:xfrm>
        </p:spPr>
        <p:txBody>
          <a:bodyPr/>
          <a:lstStyle/>
          <a:p>
            <a:r>
              <a:rPr lang="en-US" dirty="0"/>
              <a:t>What is your role</a:t>
            </a:r>
            <a:endParaRPr lang="en-US" dirty="0">
              <a:solidFill>
                <a:srgbClr val="FFCC02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1160552" y="2526677"/>
            <a:ext cx="12080082" cy="6595176"/>
          </a:xfrm>
        </p:spPr>
        <p:txBody>
          <a:bodyPr>
            <a:no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GB" sz="4800" b="1" dirty="0"/>
              <a:t>Demand-driven / request-based </a:t>
            </a:r>
            <a:r>
              <a:rPr lang="en-GB" sz="4800" dirty="0"/>
              <a:t>requires </a:t>
            </a:r>
            <a:r>
              <a:rPr lang="en-GB" sz="4800" b="1" dirty="0"/>
              <a:t>EUDs or MS actions </a:t>
            </a:r>
            <a:r>
              <a:rPr lang="en-GB" sz="4800" dirty="0"/>
              <a:t>to reach out and </a:t>
            </a:r>
            <a:r>
              <a:rPr lang="en-GB" sz="4800" b="1" dirty="0"/>
              <a:t>express interest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GB" sz="4800" b="1" dirty="0"/>
              <a:t>Facilitate</a:t>
            </a:r>
            <a:r>
              <a:rPr lang="en-GB" sz="4800" dirty="0"/>
              <a:t> </a:t>
            </a:r>
            <a:r>
              <a:rPr lang="en-GB" sz="4800" b="1" dirty="0"/>
              <a:t>engagement </a:t>
            </a:r>
            <a:r>
              <a:rPr lang="en-GB" sz="4800" dirty="0"/>
              <a:t> with relevant public and private stakeholders and relevant EU interventions in country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GB" sz="4800" b="1" dirty="0"/>
              <a:t>Finance recommendations</a:t>
            </a:r>
            <a:r>
              <a:rPr lang="en-GB" sz="4800" dirty="0"/>
              <a:t> in country level actions</a:t>
            </a:r>
            <a:endParaRPr lang="en-GB" sz="4800" b="1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GB" sz="4800" b="1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GB" sz="4800" b="1" dirty="0"/>
          </a:p>
        </p:txBody>
      </p:sp>
      <p:sp>
        <p:nvSpPr>
          <p:cNvPr id="7" name="Content Placeholder 15"/>
          <p:cNvSpPr txBox="1">
            <a:spLocks/>
          </p:cNvSpPr>
          <p:nvPr/>
        </p:nvSpPr>
        <p:spPr>
          <a:xfrm>
            <a:off x="0" y="-2769960"/>
            <a:ext cx="10711543" cy="20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None/>
              <a:defRPr sz="6000" kern="1200">
                <a:solidFill>
                  <a:srgbClr val="00125C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912160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431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47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8639" indent="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Example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The pictures in this examples are placeholders. When using pictures, make sure to add, when necessary, the correct accreditation.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B470127C-A27A-7E8D-7E78-376C660EF9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23" r="30140"/>
          <a:stretch/>
        </p:blipFill>
        <p:spPr>
          <a:xfrm>
            <a:off x="14062005" y="0"/>
            <a:ext cx="10337562" cy="1371900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4CE7B1-A2A5-3B86-C063-909379AB2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6147">
            <a:off x="12913327" y="-504760"/>
            <a:ext cx="15880140" cy="147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4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71616"/>
      </a:dk1>
      <a:lt1>
        <a:sysClr val="window" lastClr="FFFFFF"/>
      </a:lt1>
      <a:dk2>
        <a:srgbClr val="44546A"/>
      </a:dk2>
      <a:lt2>
        <a:srgbClr val="FF5C55"/>
      </a:lt2>
      <a:accent1>
        <a:srgbClr val="1A54EB"/>
      </a:accent1>
      <a:accent2>
        <a:srgbClr val="FFCC03"/>
      </a:accent2>
      <a:accent3>
        <a:srgbClr val="8F4099"/>
      </a:accent3>
      <a:accent4>
        <a:srgbClr val="18BAA8"/>
      </a:accent4>
      <a:accent5>
        <a:srgbClr val="404042"/>
      </a:accent5>
      <a:accent6>
        <a:srgbClr val="00125C"/>
      </a:accent6>
      <a:hlink>
        <a:srgbClr val="0563C1"/>
      </a:hlink>
      <a:folHlink>
        <a:srgbClr val="FF5C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05446CC665A48A81EE6EB83C8EB71" ma:contentTypeVersion="12" ma:contentTypeDescription="Create a new document." ma:contentTypeScope="" ma:versionID="6dc42404172279c3f99301b6991f2b05">
  <xsd:schema xmlns:xsd="http://www.w3.org/2001/XMLSchema" xmlns:xs="http://www.w3.org/2001/XMLSchema" xmlns:p="http://schemas.microsoft.com/office/2006/metadata/properties" xmlns:ns2="db2ac159-ab1f-4eee-9445-534d17aac9c4" xmlns:ns3="d6b2250c-dc3b-4a20-965d-62ac2eebb400" targetNamespace="http://schemas.microsoft.com/office/2006/metadata/properties" ma:root="true" ma:fieldsID="6850e83058afa7e3d4e3a66d01c7d4d1" ns2:_="" ns3:_="">
    <xsd:import namespace="db2ac159-ab1f-4eee-9445-534d17aac9c4"/>
    <xsd:import namespace="d6b2250c-dc3b-4a20-965d-62ac2eebb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ac159-ab1f-4eee-9445-534d17aac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2250c-dc3b-4a20-965d-62ac2eebb4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4be6eda-18b1-42e9-b4e0-71b0bcc67b73}" ma:internalName="TaxCatchAll" ma:showField="CatchAllData" ma:web="d6b2250c-dc3b-4a20-965d-62ac2eebb4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974354-3C9B-4B36-86F1-5EB58AF46FF6}"/>
</file>

<file path=customXml/itemProps2.xml><?xml version="1.0" encoding="utf-8"?>
<ds:datastoreItem xmlns:ds="http://schemas.openxmlformats.org/officeDocument/2006/customXml" ds:itemID="{BCB27E46-9A5A-4B5D-99AB-7C72486B532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714</Words>
  <Application>Microsoft Office PowerPoint</Application>
  <PresentationFormat>Custom</PresentationFormat>
  <Paragraphs>71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Noto Sans</vt:lpstr>
      <vt:lpstr>Symbol</vt:lpstr>
      <vt:lpstr>Times New Roman</vt:lpstr>
      <vt:lpstr>Office Theme</vt:lpstr>
      <vt:lpstr>TEI  Opportunity-driven Skills and VET (TEI OP-VET)</vt:lpstr>
      <vt:lpstr>Employment as leading perspective </vt:lpstr>
      <vt:lpstr>Definition.</vt:lpstr>
      <vt:lpstr>How do we want to achieve it?</vt:lpstr>
      <vt:lpstr>What is in it for you</vt:lpstr>
      <vt:lpstr>What is your role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COELHO Catarina (COMM-EXT)</dc:creator>
  <cp:lastModifiedBy>HOYAUX Alexis (INTPA)</cp:lastModifiedBy>
  <cp:revision>110</cp:revision>
  <dcterms:created xsi:type="dcterms:W3CDTF">2021-11-10T13:16:55Z</dcterms:created>
  <dcterms:modified xsi:type="dcterms:W3CDTF">2023-03-22T08:22:26Z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2023-01-27T16:16:50Z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21137456-6759-4d27-8971-36363132884d</vt:lpwstr>
  </property>
  <property fmtid="{D5CDD505-2E9C-101B-9397-08002B2CF9AE}" pid="8" name="MSIP_Label_6bd9ddd1-4d20-43f6-abfa-fc3c07406f94_ContentBits">
    <vt:lpwstr>0</vt:lpwstr>
  </property>
</Properties>
</file>