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7"/>
  </p:notesMasterIdLst>
  <p:handoutMasterIdLst>
    <p:handoutMasterId r:id="rId48"/>
  </p:handoutMasterIdLst>
  <p:sldIdLst>
    <p:sldId id="259" r:id="rId6"/>
    <p:sldId id="304" r:id="rId7"/>
    <p:sldId id="356" r:id="rId8"/>
    <p:sldId id="359" r:id="rId9"/>
    <p:sldId id="360" r:id="rId10"/>
    <p:sldId id="357" r:id="rId11"/>
    <p:sldId id="361" r:id="rId12"/>
    <p:sldId id="362" r:id="rId13"/>
    <p:sldId id="363" r:id="rId14"/>
    <p:sldId id="364" r:id="rId15"/>
    <p:sldId id="305" r:id="rId16"/>
    <p:sldId id="306" r:id="rId17"/>
    <p:sldId id="365" r:id="rId18"/>
    <p:sldId id="366" r:id="rId19"/>
    <p:sldId id="308" r:id="rId20"/>
    <p:sldId id="309" r:id="rId21"/>
    <p:sldId id="310" r:id="rId22"/>
    <p:sldId id="311" r:id="rId23"/>
    <p:sldId id="312" r:id="rId24"/>
    <p:sldId id="313" r:id="rId25"/>
    <p:sldId id="300" r:id="rId26"/>
    <p:sldId id="314" r:id="rId27"/>
    <p:sldId id="315" r:id="rId28"/>
    <p:sldId id="316" r:id="rId29"/>
    <p:sldId id="302" r:id="rId30"/>
    <p:sldId id="317" r:id="rId31"/>
    <p:sldId id="318" r:id="rId32"/>
    <p:sldId id="284" r:id="rId33"/>
    <p:sldId id="272" r:id="rId34"/>
    <p:sldId id="273" r:id="rId35"/>
    <p:sldId id="287" r:id="rId36"/>
    <p:sldId id="282" r:id="rId37"/>
    <p:sldId id="256" r:id="rId38"/>
    <p:sldId id="279" r:id="rId39"/>
    <p:sldId id="280" r:id="rId40"/>
    <p:sldId id="281" r:id="rId41"/>
    <p:sldId id="263" r:id="rId42"/>
    <p:sldId id="319" r:id="rId43"/>
    <p:sldId id="303" r:id="rId44"/>
    <p:sldId id="354" r:id="rId45"/>
    <p:sldId id="295" r:id="rId4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E0DE3-F99B-4944-86EB-0E065B5AF30D}" v="4" dt="2023-03-20T15:20:30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4719" autoAdjust="0"/>
  </p:normalViewPr>
  <p:slideViewPr>
    <p:cSldViewPr snapToGrid="0" showGuides="1">
      <p:cViewPr varScale="1">
        <p:scale>
          <a:sx n="81" d="100"/>
          <a:sy n="81" d="100"/>
        </p:scale>
        <p:origin x="117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8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Thomas (ETF)" userId="22da98d6-11f4-4c9a-81df-f7ddbbfb5093" providerId="ADAL" clId="{D6BE0DE3-F99B-4944-86EB-0E065B5AF30D}"/>
    <pc:docChg chg="addSld delSld modSld sldOrd">
      <pc:chgData name="Stefan Thomas (ETF)" userId="22da98d6-11f4-4c9a-81df-f7ddbbfb5093" providerId="ADAL" clId="{D6BE0DE3-F99B-4944-86EB-0E065B5AF30D}" dt="2023-03-20T16:14:44.381" v="367" actId="20577"/>
      <pc:docMkLst>
        <pc:docMk/>
      </pc:docMkLst>
      <pc:sldChg chg="del">
        <pc:chgData name="Stefan Thomas (ETF)" userId="22da98d6-11f4-4c9a-81df-f7ddbbfb5093" providerId="ADAL" clId="{D6BE0DE3-F99B-4944-86EB-0E065B5AF30D}" dt="2023-03-20T15:18:24.744" v="82" actId="2696"/>
        <pc:sldMkLst>
          <pc:docMk/>
          <pc:sldMk cId="1973535627" sldId="256"/>
        </pc:sldMkLst>
      </pc:sldChg>
      <pc:sldChg chg="add">
        <pc:chgData name="Stefan Thomas (ETF)" userId="22da98d6-11f4-4c9a-81df-f7ddbbfb5093" providerId="ADAL" clId="{D6BE0DE3-F99B-4944-86EB-0E065B5AF30D}" dt="2023-03-20T15:18:35.023" v="83"/>
        <pc:sldMkLst>
          <pc:docMk/>
          <pc:sldMk cId="4174905507" sldId="256"/>
        </pc:sldMkLst>
      </pc:sldChg>
      <pc:sldChg chg="modSp mod">
        <pc:chgData name="Stefan Thomas (ETF)" userId="22da98d6-11f4-4c9a-81df-f7ddbbfb5093" providerId="ADAL" clId="{D6BE0DE3-F99B-4944-86EB-0E065B5AF30D}" dt="2023-03-20T16:13:25.670" v="338" actId="20577"/>
        <pc:sldMkLst>
          <pc:docMk/>
          <pc:sldMk cId="864322396" sldId="259"/>
        </pc:sldMkLst>
        <pc:spChg chg="mod">
          <ac:chgData name="Stefan Thomas (ETF)" userId="22da98d6-11f4-4c9a-81df-f7ddbbfb5093" providerId="ADAL" clId="{D6BE0DE3-F99B-4944-86EB-0E065B5AF30D}" dt="2023-03-20T16:13:25.670" v="338" actId="20577"/>
          <ac:spMkLst>
            <pc:docMk/>
            <pc:sldMk cId="864322396" sldId="259"/>
            <ac:spMk id="6" creationId="{00000000-0000-0000-0000-000000000000}"/>
          </ac:spMkLst>
        </pc:spChg>
        <pc:spChg chg="mod">
          <ac:chgData name="Stefan Thomas (ETF)" userId="22da98d6-11f4-4c9a-81df-f7ddbbfb5093" providerId="ADAL" clId="{D6BE0DE3-F99B-4944-86EB-0E065B5AF30D}" dt="2023-03-20T15:14:15.381" v="78" actId="20577"/>
          <ac:spMkLst>
            <pc:docMk/>
            <pc:sldMk cId="864322396" sldId="259"/>
            <ac:spMk id="7" creationId="{00000000-0000-0000-0000-000000000000}"/>
          </ac:spMkLst>
        </pc:spChg>
      </pc:sldChg>
      <pc:sldChg chg="add">
        <pc:chgData name="Stefan Thomas (ETF)" userId="22da98d6-11f4-4c9a-81df-f7ddbbfb5093" providerId="ADAL" clId="{D6BE0DE3-F99B-4944-86EB-0E065B5AF30D}" dt="2023-03-20T15:20:30.907" v="88"/>
        <pc:sldMkLst>
          <pc:docMk/>
          <pc:sldMk cId="1626820848" sldId="263"/>
        </pc:sldMkLst>
      </pc:sldChg>
      <pc:sldChg chg="del">
        <pc:chgData name="Stefan Thomas (ETF)" userId="22da98d6-11f4-4c9a-81df-f7ddbbfb5093" providerId="ADAL" clId="{D6BE0DE3-F99B-4944-86EB-0E065B5AF30D}" dt="2023-03-20T15:20:13.180" v="87" actId="2696"/>
        <pc:sldMkLst>
          <pc:docMk/>
          <pc:sldMk cId="3357730243" sldId="263"/>
        </pc:sldMkLst>
      </pc:sldChg>
      <pc:sldChg chg="add">
        <pc:chgData name="Stefan Thomas (ETF)" userId="22da98d6-11f4-4c9a-81df-f7ddbbfb5093" providerId="ADAL" clId="{D6BE0DE3-F99B-4944-86EB-0E065B5AF30D}" dt="2023-03-20T15:18:35.023" v="83"/>
        <pc:sldMkLst>
          <pc:docMk/>
          <pc:sldMk cId="3714157915" sldId="279"/>
        </pc:sldMkLst>
      </pc:sldChg>
      <pc:sldChg chg="del">
        <pc:chgData name="Stefan Thomas (ETF)" userId="22da98d6-11f4-4c9a-81df-f7ddbbfb5093" providerId="ADAL" clId="{D6BE0DE3-F99B-4944-86EB-0E065B5AF30D}" dt="2023-03-20T15:18:24.744" v="82" actId="2696"/>
        <pc:sldMkLst>
          <pc:docMk/>
          <pc:sldMk cId="4020931449" sldId="279"/>
        </pc:sldMkLst>
      </pc:sldChg>
      <pc:sldChg chg="del">
        <pc:chgData name="Stefan Thomas (ETF)" userId="22da98d6-11f4-4c9a-81df-f7ddbbfb5093" providerId="ADAL" clId="{D6BE0DE3-F99B-4944-86EB-0E065B5AF30D}" dt="2023-03-20T15:18:24.744" v="82" actId="2696"/>
        <pc:sldMkLst>
          <pc:docMk/>
          <pc:sldMk cId="3545421042" sldId="280"/>
        </pc:sldMkLst>
      </pc:sldChg>
      <pc:sldChg chg="add">
        <pc:chgData name="Stefan Thomas (ETF)" userId="22da98d6-11f4-4c9a-81df-f7ddbbfb5093" providerId="ADAL" clId="{D6BE0DE3-F99B-4944-86EB-0E065B5AF30D}" dt="2023-03-20T15:18:35.023" v="83"/>
        <pc:sldMkLst>
          <pc:docMk/>
          <pc:sldMk cId="3761835404" sldId="280"/>
        </pc:sldMkLst>
      </pc:sldChg>
      <pc:sldChg chg="add">
        <pc:chgData name="Stefan Thomas (ETF)" userId="22da98d6-11f4-4c9a-81df-f7ddbbfb5093" providerId="ADAL" clId="{D6BE0DE3-F99B-4944-86EB-0E065B5AF30D}" dt="2023-03-20T15:18:35.023" v="83"/>
        <pc:sldMkLst>
          <pc:docMk/>
          <pc:sldMk cId="467887113" sldId="281"/>
        </pc:sldMkLst>
      </pc:sldChg>
      <pc:sldChg chg="del">
        <pc:chgData name="Stefan Thomas (ETF)" userId="22da98d6-11f4-4c9a-81df-f7ddbbfb5093" providerId="ADAL" clId="{D6BE0DE3-F99B-4944-86EB-0E065B5AF30D}" dt="2023-03-20T15:18:24.744" v="82" actId="2696"/>
        <pc:sldMkLst>
          <pc:docMk/>
          <pc:sldMk cId="1091108921" sldId="281"/>
        </pc:sldMkLst>
      </pc:sldChg>
      <pc:sldChg chg="del">
        <pc:chgData name="Stefan Thomas (ETF)" userId="22da98d6-11f4-4c9a-81df-f7ddbbfb5093" providerId="ADAL" clId="{D6BE0DE3-F99B-4944-86EB-0E065B5AF30D}" dt="2023-03-20T15:18:54.778" v="85" actId="47"/>
        <pc:sldMkLst>
          <pc:docMk/>
          <pc:sldMk cId="2252434827" sldId="297"/>
        </pc:sldMkLst>
      </pc:sldChg>
      <pc:sldChg chg="del">
        <pc:chgData name="Stefan Thomas (ETF)" userId="22da98d6-11f4-4c9a-81df-f7ddbbfb5093" providerId="ADAL" clId="{D6BE0DE3-F99B-4944-86EB-0E065B5AF30D}" dt="2023-03-20T15:18:54.778" v="85" actId="47"/>
        <pc:sldMkLst>
          <pc:docMk/>
          <pc:sldMk cId="3121136125" sldId="298"/>
        </pc:sldMkLst>
      </pc:sldChg>
      <pc:sldChg chg="add del">
        <pc:chgData name="Stefan Thomas (ETF)" userId="22da98d6-11f4-4c9a-81df-f7ddbbfb5093" providerId="ADAL" clId="{D6BE0DE3-F99B-4944-86EB-0E065B5AF30D}" dt="2023-03-20T15:18:45.009" v="84" actId="47"/>
        <pc:sldMkLst>
          <pc:docMk/>
          <pc:sldMk cId="16220975" sldId="299"/>
        </pc:sldMkLst>
      </pc:sldChg>
      <pc:sldChg chg="del">
        <pc:chgData name="Stefan Thomas (ETF)" userId="22da98d6-11f4-4c9a-81df-f7ddbbfb5093" providerId="ADAL" clId="{D6BE0DE3-F99B-4944-86EB-0E065B5AF30D}" dt="2023-03-20T15:18:24.744" v="82" actId="2696"/>
        <pc:sldMkLst>
          <pc:docMk/>
          <pc:sldMk cId="3375013183" sldId="299"/>
        </pc:sldMkLst>
      </pc:sldChg>
      <pc:sldChg chg="modSp mod">
        <pc:chgData name="Stefan Thomas (ETF)" userId="22da98d6-11f4-4c9a-81df-f7ddbbfb5093" providerId="ADAL" clId="{D6BE0DE3-F99B-4944-86EB-0E065B5AF30D}" dt="2023-03-20T16:12:43.947" v="323" actId="20577"/>
        <pc:sldMkLst>
          <pc:docMk/>
          <pc:sldMk cId="1526817587" sldId="302"/>
        </pc:sldMkLst>
        <pc:graphicFrameChg chg="modGraphic">
          <ac:chgData name="Stefan Thomas (ETF)" userId="22da98d6-11f4-4c9a-81df-f7ddbbfb5093" providerId="ADAL" clId="{D6BE0DE3-F99B-4944-86EB-0E065B5AF30D}" dt="2023-03-20T16:12:43.947" v="323" actId="20577"/>
          <ac:graphicFrameMkLst>
            <pc:docMk/>
            <pc:sldMk cId="1526817587" sldId="302"/>
            <ac:graphicFrameMk id="28" creationId="{3F070689-4480-418D-95BA-1E67CAC94C7F}"/>
          </ac:graphicFrameMkLst>
        </pc:graphicFrameChg>
      </pc:sldChg>
      <pc:sldChg chg="ord">
        <pc:chgData name="Stefan Thomas (ETF)" userId="22da98d6-11f4-4c9a-81df-f7ddbbfb5093" providerId="ADAL" clId="{D6BE0DE3-F99B-4944-86EB-0E065B5AF30D}" dt="2023-03-20T15:17:42.593" v="81"/>
        <pc:sldMkLst>
          <pc:docMk/>
          <pc:sldMk cId="4148476094" sldId="304"/>
        </pc:sldMkLst>
      </pc:sldChg>
      <pc:sldChg chg="del">
        <pc:chgData name="Stefan Thomas (ETF)" userId="22da98d6-11f4-4c9a-81df-f7ddbbfb5093" providerId="ADAL" clId="{D6BE0DE3-F99B-4944-86EB-0E065B5AF30D}" dt="2023-03-20T16:03:34.983" v="90" actId="47"/>
        <pc:sldMkLst>
          <pc:docMk/>
          <pc:sldMk cId="3634769880" sldId="307"/>
        </pc:sldMkLst>
      </pc:sldChg>
      <pc:sldChg chg="modSp mod">
        <pc:chgData name="Stefan Thomas (ETF)" userId="22da98d6-11f4-4c9a-81df-f7ddbbfb5093" providerId="ADAL" clId="{D6BE0DE3-F99B-4944-86EB-0E065B5AF30D}" dt="2023-03-20T16:14:44.381" v="367" actId="20577"/>
        <pc:sldMkLst>
          <pc:docMk/>
          <pc:sldMk cId="771071524" sldId="308"/>
        </pc:sldMkLst>
        <pc:spChg chg="mod">
          <ac:chgData name="Stefan Thomas (ETF)" userId="22da98d6-11f4-4c9a-81df-f7ddbbfb5093" providerId="ADAL" clId="{D6BE0DE3-F99B-4944-86EB-0E065B5AF30D}" dt="2023-03-20T16:06:55.462" v="229" actId="1036"/>
          <ac:spMkLst>
            <pc:docMk/>
            <pc:sldMk cId="771071524" sldId="308"/>
            <ac:spMk id="3" creationId="{6D416495-F00D-40A7-BF9A-4F9E32759CCA}"/>
          </ac:spMkLst>
        </pc:spChg>
        <pc:spChg chg="mod">
          <ac:chgData name="Stefan Thomas (ETF)" userId="22da98d6-11f4-4c9a-81df-f7ddbbfb5093" providerId="ADAL" clId="{D6BE0DE3-F99B-4944-86EB-0E065B5AF30D}" dt="2023-03-20T16:14:44.381" v="367" actId="20577"/>
          <ac:spMkLst>
            <pc:docMk/>
            <pc:sldMk cId="771071524" sldId="308"/>
            <ac:spMk id="5" creationId="{00000000-0000-0000-0000-000000000000}"/>
          </ac:spMkLst>
        </pc:spChg>
        <pc:spChg chg="mod">
          <ac:chgData name="Stefan Thomas (ETF)" userId="22da98d6-11f4-4c9a-81df-f7ddbbfb5093" providerId="ADAL" clId="{D6BE0DE3-F99B-4944-86EB-0E065B5AF30D}" dt="2023-03-20T16:07:01.533" v="237" actId="1036"/>
          <ac:spMkLst>
            <pc:docMk/>
            <pc:sldMk cId="771071524" sldId="308"/>
            <ac:spMk id="7" creationId="{8B59058C-AF33-4FDC-8D19-9F1C2AA2D14B}"/>
          </ac:spMkLst>
        </pc:spChg>
      </pc:sldChg>
      <pc:sldChg chg="del">
        <pc:chgData name="Stefan Thomas (ETF)" userId="22da98d6-11f4-4c9a-81df-f7ddbbfb5093" providerId="ADAL" clId="{D6BE0DE3-F99B-4944-86EB-0E065B5AF30D}" dt="2023-03-20T16:03:27.020" v="89" actId="47"/>
        <pc:sldMkLst>
          <pc:docMk/>
          <pc:sldMk cId="228707788" sldId="355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3336095635" sldId="356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704149587" sldId="357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1627612476" sldId="359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1229462068" sldId="360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3967930866" sldId="361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51593634" sldId="362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251603237" sldId="363"/>
        </pc:sldMkLst>
      </pc:sldChg>
      <pc:sldChg chg="add">
        <pc:chgData name="Stefan Thomas (ETF)" userId="22da98d6-11f4-4c9a-81df-f7ddbbfb5093" providerId="ADAL" clId="{D6BE0DE3-F99B-4944-86EB-0E065B5AF30D}" dt="2023-03-20T15:17:18.196" v="79"/>
        <pc:sldMkLst>
          <pc:docMk/>
          <pc:sldMk cId="2036907212" sldId="364"/>
        </pc:sldMkLst>
      </pc:sldChg>
      <pc:sldChg chg="add">
        <pc:chgData name="Stefan Thomas (ETF)" userId="22da98d6-11f4-4c9a-81df-f7ddbbfb5093" providerId="ADAL" clId="{D6BE0DE3-F99B-4944-86EB-0E065B5AF30D}" dt="2023-03-20T15:19:58.342" v="86"/>
        <pc:sldMkLst>
          <pc:docMk/>
          <pc:sldMk cId="3407477971" sldId="365"/>
        </pc:sldMkLst>
      </pc:sldChg>
      <pc:sldChg chg="add">
        <pc:chgData name="Stefan Thomas (ETF)" userId="22da98d6-11f4-4c9a-81df-f7ddbbfb5093" providerId="ADAL" clId="{D6BE0DE3-F99B-4944-86EB-0E065B5AF30D}" dt="2023-03-20T15:19:58.342" v="86"/>
        <pc:sldMkLst>
          <pc:docMk/>
          <pc:sldMk cId="2280998915" sldId="3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A2BE6-3BB2-45BC-9DDE-187FFF7E891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95E974-FBFF-445C-BBE3-65321615EF6D}">
      <dgm:prSet phldrT="[Text]" custT="1"/>
      <dgm:spPr/>
      <dgm:t>
        <a:bodyPr/>
        <a:lstStyle/>
        <a:p>
          <a:r>
            <a:rPr lang="en-GB" sz="1800" b="1" dirty="0"/>
            <a:t>Programme Design</a:t>
          </a:r>
        </a:p>
      </dgm:t>
    </dgm:pt>
    <dgm:pt modelId="{22F38062-80B4-4722-996E-0782A13C5FF8}" type="parTrans" cxnId="{2C8FE180-D8ED-448C-A162-7A08F47A504A}">
      <dgm:prSet/>
      <dgm:spPr/>
      <dgm:t>
        <a:bodyPr/>
        <a:lstStyle/>
        <a:p>
          <a:endParaRPr lang="en-GB" sz="1800"/>
        </a:p>
      </dgm:t>
    </dgm:pt>
    <dgm:pt modelId="{8893F656-C5C3-4E83-8A17-06E9394B96F7}" type="sibTrans" cxnId="{2C8FE180-D8ED-448C-A162-7A08F47A504A}">
      <dgm:prSet/>
      <dgm:spPr/>
      <dgm:t>
        <a:bodyPr/>
        <a:lstStyle/>
        <a:p>
          <a:endParaRPr lang="en-GB" sz="1800"/>
        </a:p>
      </dgm:t>
    </dgm:pt>
    <dgm:pt modelId="{9DEC4902-6EF5-4991-B18A-4053A45860EF}">
      <dgm:prSet phldrT="[Text]" custT="1"/>
      <dgm:spPr/>
      <dgm:t>
        <a:bodyPr/>
        <a:lstStyle/>
        <a:p>
          <a:r>
            <a:rPr lang="en-GB" sz="1800" b="1" dirty="0"/>
            <a:t>Programme Implementation: Learning</a:t>
          </a:r>
        </a:p>
      </dgm:t>
    </dgm:pt>
    <dgm:pt modelId="{2DF85E48-AFBB-47B5-8B47-E8837BB53BEB}" type="parTrans" cxnId="{338298B4-85DF-4E90-8B80-404269768AB3}">
      <dgm:prSet/>
      <dgm:spPr/>
      <dgm:t>
        <a:bodyPr/>
        <a:lstStyle/>
        <a:p>
          <a:endParaRPr lang="en-GB" sz="1800"/>
        </a:p>
      </dgm:t>
    </dgm:pt>
    <dgm:pt modelId="{EC3D25C7-22AF-40B5-B557-48E59B9AE0A1}" type="sibTrans" cxnId="{338298B4-85DF-4E90-8B80-404269768AB3}">
      <dgm:prSet/>
      <dgm:spPr/>
      <dgm:t>
        <a:bodyPr/>
        <a:lstStyle/>
        <a:p>
          <a:endParaRPr lang="en-GB" sz="1800"/>
        </a:p>
      </dgm:t>
    </dgm:pt>
    <dgm:pt modelId="{4413FC72-7A1E-4AD8-BD18-D8220F1BA130}">
      <dgm:prSet phldrT="[Text]" custT="1"/>
      <dgm:spPr/>
      <dgm:t>
        <a:bodyPr/>
        <a:lstStyle/>
        <a:p>
          <a:r>
            <a:rPr lang="en-GB" sz="1600" b="1" dirty="0"/>
            <a:t>Programme Implementation: Learners’ assessment</a:t>
          </a:r>
        </a:p>
      </dgm:t>
    </dgm:pt>
    <dgm:pt modelId="{3586E367-36C6-447F-8669-9A98E01950B4}" type="parTrans" cxnId="{8CC24B4A-3A96-4EF0-B03B-2E5CC8A1750B}">
      <dgm:prSet/>
      <dgm:spPr/>
      <dgm:t>
        <a:bodyPr/>
        <a:lstStyle/>
        <a:p>
          <a:endParaRPr lang="en-GB" sz="1800"/>
        </a:p>
      </dgm:t>
    </dgm:pt>
    <dgm:pt modelId="{7E5CEDCB-8A8A-470F-813C-2AC60B8D9417}" type="sibTrans" cxnId="{8CC24B4A-3A96-4EF0-B03B-2E5CC8A1750B}">
      <dgm:prSet/>
      <dgm:spPr/>
      <dgm:t>
        <a:bodyPr/>
        <a:lstStyle/>
        <a:p>
          <a:endParaRPr lang="en-GB" sz="1800"/>
        </a:p>
      </dgm:t>
    </dgm:pt>
    <dgm:pt modelId="{72B0232C-CE4A-4F83-ACCB-CC657671CD0C}">
      <dgm:prSet phldrT="[Text]" custT="1"/>
      <dgm:spPr/>
      <dgm:t>
        <a:bodyPr/>
        <a:lstStyle/>
        <a:p>
          <a:r>
            <a:rPr lang="en-GB" sz="1800" b="1" dirty="0"/>
            <a:t>Evaluation of Outcomes: (Self-) Employment, </a:t>
          </a:r>
          <a:br>
            <a:rPr lang="en-GB" sz="1800" b="1" dirty="0"/>
          </a:br>
          <a:r>
            <a:rPr lang="en-GB" sz="1800" b="1" dirty="0"/>
            <a:t>further education etc.</a:t>
          </a:r>
        </a:p>
      </dgm:t>
    </dgm:pt>
    <dgm:pt modelId="{0D8D63BB-1367-4D40-971E-D4F9D44B8319}" type="parTrans" cxnId="{638D800B-4F54-44B7-9888-6E3C8AE98FBC}">
      <dgm:prSet/>
      <dgm:spPr/>
      <dgm:t>
        <a:bodyPr/>
        <a:lstStyle/>
        <a:p>
          <a:endParaRPr lang="en-GB" sz="1800"/>
        </a:p>
      </dgm:t>
    </dgm:pt>
    <dgm:pt modelId="{BC43589A-0368-423E-BD9B-63B088C9BA66}" type="sibTrans" cxnId="{638D800B-4F54-44B7-9888-6E3C8AE98FBC}">
      <dgm:prSet/>
      <dgm:spPr/>
      <dgm:t>
        <a:bodyPr/>
        <a:lstStyle/>
        <a:p>
          <a:endParaRPr lang="en-GB" sz="1800"/>
        </a:p>
      </dgm:t>
    </dgm:pt>
    <dgm:pt modelId="{74042B3C-74E6-4247-9E8A-689608241421}">
      <dgm:prSet phldrT="[Text]" custT="1"/>
      <dgm:spPr/>
      <dgm:t>
        <a:bodyPr/>
        <a:lstStyle/>
        <a:p>
          <a:r>
            <a:rPr lang="en-GB" sz="1800" b="1" dirty="0"/>
            <a:t>Feedback</a:t>
          </a:r>
        </a:p>
      </dgm:t>
    </dgm:pt>
    <dgm:pt modelId="{9339C313-8E39-438F-A8C4-786666BF396A}" type="parTrans" cxnId="{02635968-1B49-4266-9449-F0B68D24E2F4}">
      <dgm:prSet/>
      <dgm:spPr/>
      <dgm:t>
        <a:bodyPr/>
        <a:lstStyle/>
        <a:p>
          <a:endParaRPr lang="en-GB" sz="1800"/>
        </a:p>
      </dgm:t>
    </dgm:pt>
    <dgm:pt modelId="{444E699A-9974-417E-ABC4-366E06D3566E}" type="sibTrans" cxnId="{02635968-1B49-4266-9449-F0B68D24E2F4}">
      <dgm:prSet/>
      <dgm:spPr/>
      <dgm:t>
        <a:bodyPr/>
        <a:lstStyle/>
        <a:p>
          <a:endParaRPr lang="en-GB" sz="1800"/>
        </a:p>
      </dgm:t>
    </dgm:pt>
    <dgm:pt modelId="{A6145AD7-3C99-4152-AC5B-F9ABD1044CC0}" type="pres">
      <dgm:prSet presAssocID="{EFEA2BE6-3BB2-45BC-9DDE-187FFF7E8916}" presName="cycle" presStyleCnt="0">
        <dgm:presLayoutVars>
          <dgm:dir/>
          <dgm:resizeHandles val="exact"/>
        </dgm:presLayoutVars>
      </dgm:prSet>
      <dgm:spPr/>
    </dgm:pt>
    <dgm:pt modelId="{9E749EF4-EF4F-42F8-BA3C-9CFF2D83D587}" type="pres">
      <dgm:prSet presAssocID="{5895E974-FBFF-445C-BBE3-65321615EF6D}" presName="dummy" presStyleCnt="0"/>
      <dgm:spPr/>
    </dgm:pt>
    <dgm:pt modelId="{6CBB4B37-0648-46DC-83B8-95370963CCC9}" type="pres">
      <dgm:prSet presAssocID="{5895E974-FBFF-445C-BBE3-65321615EF6D}" presName="node" presStyleLbl="revTx" presStyleIdx="0" presStyleCnt="5">
        <dgm:presLayoutVars>
          <dgm:bulletEnabled val="1"/>
        </dgm:presLayoutVars>
      </dgm:prSet>
      <dgm:spPr/>
    </dgm:pt>
    <dgm:pt modelId="{F824F762-9D04-4A65-B18E-685F48814335}" type="pres">
      <dgm:prSet presAssocID="{8893F656-C5C3-4E83-8A17-06E9394B96F7}" presName="sibTrans" presStyleLbl="node1" presStyleIdx="0" presStyleCnt="5"/>
      <dgm:spPr/>
    </dgm:pt>
    <dgm:pt modelId="{36DF744F-5ECD-4C2C-B99B-6B8F11F202F5}" type="pres">
      <dgm:prSet presAssocID="{9DEC4902-6EF5-4991-B18A-4053A45860EF}" presName="dummy" presStyleCnt="0"/>
      <dgm:spPr/>
    </dgm:pt>
    <dgm:pt modelId="{22C004A1-C298-4E45-84E1-602192A3BCC9}" type="pres">
      <dgm:prSet presAssocID="{9DEC4902-6EF5-4991-B18A-4053A45860EF}" presName="node" presStyleLbl="revTx" presStyleIdx="1" presStyleCnt="5" custScaleX="194058">
        <dgm:presLayoutVars>
          <dgm:bulletEnabled val="1"/>
        </dgm:presLayoutVars>
      </dgm:prSet>
      <dgm:spPr/>
    </dgm:pt>
    <dgm:pt modelId="{D611F183-9EAF-42D1-BD5C-5510F2E66671}" type="pres">
      <dgm:prSet presAssocID="{EC3D25C7-22AF-40B5-B557-48E59B9AE0A1}" presName="sibTrans" presStyleLbl="node1" presStyleIdx="1" presStyleCnt="5"/>
      <dgm:spPr/>
    </dgm:pt>
    <dgm:pt modelId="{19DBA89D-22F1-479B-B399-897A7B342706}" type="pres">
      <dgm:prSet presAssocID="{4413FC72-7A1E-4AD8-BD18-D8220F1BA130}" presName="dummy" presStyleCnt="0"/>
      <dgm:spPr/>
    </dgm:pt>
    <dgm:pt modelId="{D7B6C0AC-32AF-4647-B0B4-C7B82AAB6F16}" type="pres">
      <dgm:prSet presAssocID="{4413FC72-7A1E-4AD8-BD18-D8220F1BA130}" presName="node" presStyleLbl="revTx" presStyleIdx="2" presStyleCnt="5" custScaleX="117325">
        <dgm:presLayoutVars>
          <dgm:bulletEnabled val="1"/>
        </dgm:presLayoutVars>
      </dgm:prSet>
      <dgm:spPr/>
    </dgm:pt>
    <dgm:pt modelId="{B7CC17D5-7AAD-4F43-B6F2-948B07456BCD}" type="pres">
      <dgm:prSet presAssocID="{7E5CEDCB-8A8A-470F-813C-2AC60B8D9417}" presName="sibTrans" presStyleLbl="node1" presStyleIdx="2" presStyleCnt="5"/>
      <dgm:spPr/>
    </dgm:pt>
    <dgm:pt modelId="{782D5D3E-C27B-468F-9CCC-7813B3B0AC8A}" type="pres">
      <dgm:prSet presAssocID="{72B0232C-CE4A-4F83-ACCB-CC657671CD0C}" presName="dummy" presStyleCnt="0"/>
      <dgm:spPr/>
    </dgm:pt>
    <dgm:pt modelId="{90AA7F77-F094-40DF-88D8-B686C0F25540}" type="pres">
      <dgm:prSet presAssocID="{72B0232C-CE4A-4F83-ACCB-CC657671CD0C}" presName="node" presStyleLbl="revTx" presStyleIdx="3" presStyleCnt="5" custScaleX="205994">
        <dgm:presLayoutVars>
          <dgm:bulletEnabled val="1"/>
        </dgm:presLayoutVars>
      </dgm:prSet>
      <dgm:spPr/>
    </dgm:pt>
    <dgm:pt modelId="{A51BB029-3BF2-402B-B9F5-B4FD4B0A6924}" type="pres">
      <dgm:prSet presAssocID="{BC43589A-0368-423E-BD9B-63B088C9BA66}" presName="sibTrans" presStyleLbl="node1" presStyleIdx="3" presStyleCnt="5"/>
      <dgm:spPr/>
    </dgm:pt>
    <dgm:pt modelId="{4DE7FBC2-ABDF-4539-90AF-C809B73F97B7}" type="pres">
      <dgm:prSet presAssocID="{74042B3C-74E6-4247-9E8A-689608241421}" presName="dummy" presStyleCnt="0"/>
      <dgm:spPr/>
    </dgm:pt>
    <dgm:pt modelId="{35D53F1E-D22F-4F1C-88E0-1EC0CF839FBC}" type="pres">
      <dgm:prSet presAssocID="{74042B3C-74E6-4247-9E8A-689608241421}" presName="node" presStyleLbl="revTx" presStyleIdx="4" presStyleCnt="5">
        <dgm:presLayoutVars>
          <dgm:bulletEnabled val="1"/>
        </dgm:presLayoutVars>
      </dgm:prSet>
      <dgm:spPr/>
    </dgm:pt>
    <dgm:pt modelId="{0EBB15A7-31F5-442D-9F90-1EA5A0737312}" type="pres">
      <dgm:prSet presAssocID="{444E699A-9974-417E-ABC4-366E06D3566E}" presName="sibTrans" presStyleLbl="node1" presStyleIdx="4" presStyleCnt="5"/>
      <dgm:spPr/>
    </dgm:pt>
  </dgm:ptLst>
  <dgm:cxnLst>
    <dgm:cxn modelId="{3D1EBF01-6738-424A-9299-3B37DFA6AC12}" type="presOf" srcId="{4413FC72-7A1E-4AD8-BD18-D8220F1BA130}" destId="{D7B6C0AC-32AF-4647-B0B4-C7B82AAB6F16}" srcOrd="0" destOrd="0" presId="urn:microsoft.com/office/officeart/2005/8/layout/cycle1"/>
    <dgm:cxn modelId="{638D800B-4F54-44B7-9888-6E3C8AE98FBC}" srcId="{EFEA2BE6-3BB2-45BC-9DDE-187FFF7E8916}" destId="{72B0232C-CE4A-4F83-ACCB-CC657671CD0C}" srcOrd="3" destOrd="0" parTransId="{0D8D63BB-1367-4D40-971E-D4F9D44B8319}" sibTransId="{BC43589A-0368-423E-BD9B-63B088C9BA66}"/>
    <dgm:cxn modelId="{9B0AF614-9C78-4C8D-B59F-403C1B64A561}" type="presOf" srcId="{8893F656-C5C3-4E83-8A17-06E9394B96F7}" destId="{F824F762-9D04-4A65-B18E-685F48814335}" srcOrd="0" destOrd="0" presId="urn:microsoft.com/office/officeart/2005/8/layout/cycle1"/>
    <dgm:cxn modelId="{421F3316-E6E9-4D36-B50A-EB13B033917E}" type="presOf" srcId="{72B0232C-CE4A-4F83-ACCB-CC657671CD0C}" destId="{90AA7F77-F094-40DF-88D8-B686C0F25540}" srcOrd="0" destOrd="0" presId="urn:microsoft.com/office/officeart/2005/8/layout/cycle1"/>
    <dgm:cxn modelId="{489B2F1B-95F4-47BF-B068-F48723BEB095}" type="presOf" srcId="{74042B3C-74E6-4247-9E8A-689608241421}" destId="{35D53F1E-D22F-4F1C-88E0-1EC0CF839FBC}" srcOrd="0" destOrd="0" presId="urn:microsoft.com/office/officeart/2005/8/layout/cycle1"/>
    <dgm:cxn modelId="{02635968-1B49-4266-9449-F0B68D24E2F4}" srcId="{EFEA2BE6-3BB2-45BC-9DDE-187FFF7E8916}" destId="{74042B3C-74E6-4247-9E8A-689608241421}" srcOrd="4" destOrd="0" parTransId="{9339C313-8E39-438F-A8C4-786666BF396A}" sibTransId="{444E699A-9974-417E-ABC4-366E06D3566E}"/>
    <dgm:cxn modelId="{8CC24B4A-3A96-4EF0-B03B-2E5CC8A1750B}" srcId="{EFEA2BE6-3BB2-45BC-9DDE-187FFF7E8916}" destId="{4413FC72-7A1E-4AD8-BD18-D8220F1BA130}" srcOrd="2" destOrd="0" parTransId="{3586E367-36C6-447F-8669-9A98E01950B4}" sibTransId="{7E5CEDCB-8A8A-470F-813C-2AC60B8D9417}"/>
    <dgm:cxn modelId="{44080A78-E948-469B-9108-E7FA5F70572D}" type="presOf" srcId="{444E699A-9974-417E-ABC4-366E06D3566E}" destId="{0EBB15A7-31F5-442D-9F90-1EA5A0737312}" srcOrd="0" destOrd="0" presId="urn:microsoft.com/office/officeart/2005/8/layout/cycle1"/>
    <dgm:cxn modelId="{2C8FE180-D8ED-448C-A162-7A08F47A504A}" srcId="{EFEA2BE6-3BB2-45BC-9DDE-187FFF7E8916}" destId="{5895E974-FBFF-445C-BBE3-65321615EF6D}" srcOrd="0" destOrd="0" parTransId="{22F38062-80B4-4722-996E-0782A13C5FF8}" sibTransId="{8893F656-C5C3-4E83-8A17-06E9394B96F7}"/>
    <dgm:cxn modelId="{28D46981-7E2E-4728-9456-E6D9FD88AE83}" type="presOf" srcId="{7E5CEDCB-8A8A-470F-813C-2AC60B8D9417}" destId="{B7CC17D5-7AAD-4F43-B6F2-948B07456BCD}" srcOrd="0" destOrd="0" presId="urn:microsoft.com/office/officeart/2005/8/layout/cycle1"/>
    <dgm:cxn modelId="{338298B4-85DF-4E90-8B80-404269768AB3}" srcId="{EFEA2BE6-3BB2-45BC-9DDE-187FFF7E8916}" destId="{9DEC4902-6EF5-4991-B18A-4053A45860EF}" srcOrd="1" destOrd="0" parTransId="{2DF85E48-AFBB-47B5-8B47-E8837BB53BEB}" sibTransId="{EC3D25C7-22AF-40B5-B557-48E59B9AE0A1}"/>
    <dgm:cxn modelId="{8F6E3CBB-5FD2-4A37-8B2A-DA18B4DE9B93}" type="presOf" srcId="{EC3D25C7-22AF-40B5-B557-48E59B9AE0A1}" destId="{D611F183-9EAF-42D1-BD5C-5510F2E66671}" srcOrd="0" destOrd="0" presId="urn:microsoft.com/office/officeart/2005/8/layout/cycle1"/>
    <dgm:cxn modelId="{BE4BB6C7-A29F-4152-9FB4-E9133261CEBE}" type="presOf" srcId="{5895E974-FBFF-445C-BBE3-65321615EF6D}" destId="{6CBB4B37-0648-46DC-83B8-95370963CCC9}" srcOrd="0" destOrd="0" presId="urn:microsoft.com/office/officeart/2005/8/layout/cycle1"/>
    <dgm:cxn modelId="{EA0397E4-28B4-4DC6-9970-0E217BE74721}" type="presOf" srcId="{BC43589A-0368-423E-BD9B-63B088C9BA66}" destId="{A51BB029-3BF2-402B-B9F5-B4FD4B0A6924}" srcOrd="0" destOrd="0" presId="urn:microsoft.com/office/officeart/2005/8/layout/cycle1"/>
    <dgm:cxn modelId="{021CECE5-9DB7-4DAF-B253-6E290F4F4F96}" type="presOf" srcId="{9DEC4902-6EF5-4991-B18A-4053A45860EF}" destId="{22C004A1-C298-4E45-84E1-602192A3BCC9}" srcOrd="0" destOrd="0" presId="urn:microsoft.com/office/officeart/2005/8/layout/cycle1"/>
    <dgm:cxn modelId="{12DB7FF4-916D-416D-BCC7-159FBCB6F901}" type="presOf" srcId="{EFEA2BE6-3BB2-45BC-9DDE-187FFF7E8916}" destId="{A6145AD7-3C99-4152-AC5B-F9ABD1044CC0}" srcOrd="0" destOrd="0" presId="urn:microsoft.com/office/officeart/2005/8/layout/cycle1"/>
    <dgm:cxn modelId="{CF16B3CD-19F0-444D-A1ED-BD63470298B4}" type="presParOf" srcId="{A6145AD7-3C99-4152-AC5B-F9ABD1044CC0}" destId="{9E749EF4-EF4F-42F8-BA3C-9CFF2D83D587}" srcOrd="0" destOrd="0" presId="urn:microsoft.com/office/officeart/2005/8/layout/cycle1"/>
    <dgm:cxn modelId="{58969AAE-4B29-43CC-8D83-AA54C4F4AB92}" type="presParOf" srcId="{A6145AD7-3C99-4152-AC5B-F9ABD1044CC0}" destId="{6CBB4B37-0648-46DC-83B8-95370963CCC9}" srcOrd="1" destOrd="0" presId="urn:microsoft.com/office/officeart/2005/8/layout/cycle1"/>
    <dgm:cxn modelId="{F1A0C11D-F60C-4CEA-8CE8-40D27FF5683D}" type="presParOf" srcId="{A6145AD7-3C99-4152-AC5B-F9ABD1044CC0}" destId="{F824F762-9D04-4A65-B18E-685F48814335}" srcOrd="2" destOrd="0" presId="urn:microsoft.com/office/officeart/2005/8/layout/cycle1"/>
    <dgm:cxn modelId="{201211A9-87DB-4953-9BBB-D0F726FB7120}" type="presParOf" srcId="{A6145AD7-3C99-4152-AC5B-F9ABD1044CC0}" destId="{36DF744F-5ECD-4C2C-B99B-6B8F11F202F5}" srcOrd="3" destOrd="0" presId="urn:microsoft.com/office/officeart/2005/8/layout/cycle1"/>
    <dgm:cxn modelId="{4CCD64DC-6894-4B14-8E2F-F0297A24A55D}" type="presParOf" srcId="{A6145AD7-3C99-4152-AC5B-F9ABD1044CC0}" destId="{22C004A1-C298-4E45-84E1-602192A3BCC9}" srcOrd="4" destOrd="0" presId="urn:microsoft.com/office/officeart/2005/8/layout/cycle1"/>
    <dgm:cxn modelId="{9D0A3CA8-CC51-4FEB-A0CF-B6C624B2BCA4}" type="presParOf" srcId="{A6145AD7-3C99-4152-AC5B-F9ABD1044CC0}" destId="{D611F183-9EAF-42D1-BD5C-5510F2E66671}" srcOrd="5" destOrd="0" presId="urn:microsoft.com/office/officeart/2005/8/layout/cycle1"/>
    <dgm:cxn modelId="{40CA5832-B089-4993-8664-0439FC464661}" type="presParOf" srcId="{A6145AD7-3C99-4152-AC5B-F9ABD1044CC0}" destId="{19DBA89D-22F1-479B-B399-897A7B342706}" srcOrd="6" destOrd="0" presId="urn:microsoft.com/office/officeart/2005/8/layout/cycle1"/>
    <dgm:cxn modelId="{FE243022-E5E5-440B-8AE3-8050BF74AE1E}" type="presParOf" srcId="{A6145AD7-3C99-4152-AC5B-F9ABD1044CC0}" destId="{D7B6C0AC-32AF-4647-B0B4-C7B82AAB6F16}" srcOrd="7" destOrd="0" presId="urn:microsoft.com/office/officeart/2005/8/layout/cycle1"/>
    <dgm:cxn modelId="{17BBEDC4-816C-46F5-B8BD-9670153A2EB4}" type="presParOf" srcId="{A6145AD7-3C99-4152-AC5B-F9ABD1044CC0}" destId="{B7CC17D5-7AAD-4F43-B6F2-948B07456BCD}" srcOrd="8" destOrd="0" presId="urn:microsoft.com/office/officeart/2005/8/layout/cycle1"/>
    <dgm:cxn modelId="{52C2B9FC-97AA-4A24-A4C6-916B223D4A9A}" type="presParOf" srcId="{A6145AD7-3C99-4152-AC5B-F9ABD1044CC0}" destId="{782D5D3E-C27B-468F-9CCC-7813B3B0AC8A}" srcOrd="9" destOrd="0" presId="urn:microsoft.com/office/officeart/2005/8/layout/cycle1"/>
    <dgm:cxn modelId="{7862671B-6295-4010-AA32-22E3E1FB36D4}" type="presParOf" srcId="{A6145AD7-3C99-4152-AC5B-F9ABD1044CC0}" destId="{90AA7F77-F094-40DF-88D8-B686C0F25540}" srcOrd="10" destOrd="0" presId="urn:microsoft.com/office/officeart/2005/8/layout/cycle1"/>
    <dgm:cxn modelId="{47DF89B9-A2B9-49A4-B3F4-82DD13A865CC}" type="presParOf" srcId="{A6145AD7-3C99-4152-AC5B-F9ABD1044CC0}" destId="{A51BB029-3BF2-402B-B9F5-B4FD4B0A6924}" srcOrd="11" destOrd="0" presId="urn:microsoft.com/office/officeart/2005/8/layout/cycle1"/>
    <dgm:cxn modelId="{D05066E7-E6A1-4E7C-A25A-367C4043A7E9}" type="presParOf" srcId="{A6145AD7-3C99-4152-AC5B-F9ABD1044CC0}" destId="{4DE7FBC2-ABDF-4539-90AF-C809B73F97B7}" srcOrd="12" destOrd="0" presId="urn:microsoft.com/office/officeart/2005/8/layout/cycle1"/>
    <dgm:cxn modelId="{91BE4261-0EE2-4BFF-8B0D-AFE027B435F8}" type="presParOf" srcId="{A6145AD7-3C99-4152-AC5B-F9ABD1044CC0}" destId="{35D53F1E-D22F-4F1C-88E0-1EC0CF839FBC}" srcOrd="13" destOrd="0" presId="urn:microsoft.com/office/officeart/2005/8/layout/cycle1"/>
    <dgm:cxn modelId="{58CB2DAF-5005-43A7-90BB-5D248B1E3132}" type="presParOf" srcId="{A6145AD7-3C99-4152-AC5B-F9ABD1044CC0}" destId="{0EBB15A7-31F5-442D-9F90-1EA5A073731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C6845C-44EC-4237-A9FB-779C0B908A5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E948B75-6EF9-449F-8514-755BF6A7F045}">
      <dgm:prSet phldrT="[Text]"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 dirty="0">
              <a:solidFill>
                <a:srgbClr val="002060"/>
              </a:solidFill>
            </a:rPr>
            <a:t>Occupation or industry</a:t>
          </a:r>
        </a:p>
      </dgm:t>
    </dgm:pt>
    <dgm:pt modelId="{0BC5AC27-5254-496A-880F-2014CED0D875}" type="parTrans" cxnId="{C87A86BC-D15B-4E21-8398-40BC439405B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5C3D36B-FA68-4A10-92CD-5C80C78776AC}" type="sibTrans" cxnId="{C87A86BC-D15B-4E21-8398-40BC439405B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A7A50981-BAE9-4CA5-8038-D584FF33B123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 dirty="0">
              <a:solidFill>
                <a:srgbClr val="002060"/>
              </a:solidFill>
            </a:rPr>
            <a:t> Car repair: high cost</a:t>
          </a:r>
        </a:p>
      </dgm:t>
    </dgm:pt>
    <dgm:pt modelId="{796B9E2E-94E8-4056-BFAF-7EB3E129F2E0}" type="parTrans" cxnId="{6CBD55A9-E07F-423B-AB23-49C0328286D6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BEDE5764-4059-49C4-8E2A-DA5A6DB1A380}" type="sibTrans" cxnId="{6CBD55A9-E07F-423B-AB23-49C0328286D6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97DA62C9-282C-4056-866E-9C95ECBF63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 dirty="0">
              <a:solidFill>
                <a:srgbClr val="002060"/>
              </a:solidFill>
            </a:rPr>
            <a:t> Retailing: low cost</a:t>
          </a:r>
        </a:p>
      </dgm:t>
    </dgm:pt>
    <dgm:pt modelId="{767CF7D5-370E-4DD0-AFEC-26E737EA818A}" type="parTrans" cxnId="{20F84AE4-640E-4412-A924-F8D4C66D5CA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E868D46-E65B-4AFF-B413-C70351279441}" type="sibTrans" cxnId="{20F84AE4-640E-4412-A924-F8D4C66D5CAA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487376B-6364-40B9-BC25-E1B290F2BD10}">
      <dgm:prSet phldrT="[Text]"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Company size</a:t>
          </a:r>
          <a:endParaRPr lang="en-AU" dirty="0">
            <a:solidFill>
              <a:srgbClr val="002060"/>
            </a:solidFill>
          </a:endParaRPr>
        </a:p>
      </dgm:t>
    </dgm:pt>
    <dgm:pt modelId="{6DE7502B-235C-4FF2-A7C5-4DB657DB84C0}" type="parTrans" cxnId="{08FA3310-F81C-4C6B-A24C-A68768BBDFA9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D1BD16B9-B4EC-429B-9970-BC32F00FF213}" type="sibTrans" cxnId="{08FA3310-F81C-4C6B-A24C-A68768BBDFA9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467CAF94-02BB-4CE8-9D1F-69F4B8EBC88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Economies of scale in large companies</a:t>
          </a:r>
          <a:endParaRPr lang="en-AU" b="1" dirty="0">
            <a:solidFill>
              <a:srgbClr val="002060"/>
            </a:solidFill>
          </a:endParaRPr>
        </a:p>
      </dgm:t>
    </dgm:pt>
    <dgm:pt modelId="{BDAFACC9-D9EC-4B2F-9E58-4D865134C697}" type="parTrans" cxnId="{63A171B8-5F7A-4FA8-8BEF-CEAB5291451E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436F126A-6EBA-4E93-9386-ED2E89C5B2CA}" type="sibTrans" cxnId="{63A171B8-5F7A-4FA8-8BEF-CEAB5291451E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5466F3C-1EB3-41A6-B3CA-24E43E5AF799}">
      <dgm:prSet/>
      <dgm:spPr/>
      <dgm:t>
        <a:bodyPr/>
        <a:lstStyle/>
        <a:p>
          <a:pPr>
            <a:lnSpc>
              <a:spcPct val="150000"/>
            </a:lnSpc>
          </a:pPr>
          <a:endParaRPr lang="en-AU">
            <a:solidFill>
              <a:srgbClr val="002060"/>
            </a:solidFill>
          </a:endParaRPr>
        </a:p>
      </dgm:t>
    </dgm:pt>
    <dgm:pt modelId="{F8CF6981-B59A-4EF3-ACBA-EFFAB19DC78D}" type="parTrans" cxnId="{05C8E175-77EB-402F-86BD-87BFAA85B084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C0CB59E5-CCC0-4C07-B355-FDFB602355E3}" type="sibTrans" cxnId="{05C8E175-77EB-402F-86BD-87BFAA85B084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787DA911-8450-4A3C-AC91-0257481A5E91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Duration of work-based learning	</a:t>
          </a:r>
          <a:endParaRPr lang="en-AU" dirty="0">
            <a:solidFill>
              <a:srgbClr val="002060"/>
            </a:solidFill>
          </a:endParaRPr>
        </a:p>
      </dgm:t>
    </dgm:pt>
    <dgm:pt modelId="{80EA46F7-7302-42BE-BE70-0E1FFF021E91}" type="parTrans" cxnId="{8EA79038-9EEE-42D8-BAB8-039022319DD2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5C7EA5EC-26A1-4F1C-8835-692D69F05138}" type="sibTrans" cxnId="{8EA79038-9EEE-42D8-BAB8-039022319DD2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F27F0D7B-7927-4C86-8BFA-B16BAE6BA9F1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With longer training companies may recover more of their training costs</a:t>
          </a:r>
          <a:endParaRPr lang="en-AU" b="1" dirty="0">
            <a:solidFill>
              <a:srgbClr val="002060"/>
            </a:solidFill>
          </a:endParaRPr>
        </a:p>
      </dgm:t>
    </dgm:pt>
    <dgm:pt modelId="{0EF36FD6-6267-477B-B8B5-F713FB563C4C}" type="parTrans" cxnId="{06014C1C-4B7D-4D92-9107-E3EAA855E4A5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6832BB33-DFFC-4B6C-ADD1-FBFA10732C3D}" type="sibTrans" cxnId="{06014C1C-4B7D-4D92-9107-E3EAA855E4A5}">
      <dgm:prSet/>
      <dgm:spPr/>
      <dgm:t>
        <a:bodyPr/>
        <a:lstStyle/>
        <a:p>
          <a:endParaRPr lang="en-AU">
            <a:solidFill>
              <a:srgbClr val="002060"/>
            </a:solidFill>
          </a:endParaRPr>
        </a:p>
      </dgm:t>
    </dgm:pt>
    <dgm:pt modelId="{99B3C15E-D1BB-48A3-A270-72B205C8FE4F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Training wages</a:t>
          </a:r>
          <a:endParaRPr lang="en-AU" dirty="0">
            <a:solidFill>
              <a:srgbClr val="002060"/>
            </a:solidFill>
          </a:endParaRPr>
        </a:p>
      </dgm:t>
    </dgm:pt>
    <dgm:pt modelId="{A8B2EB2D-1492-4BBE-AC2A-BFE82CAEC282}" type="parTrans" cxnId="{5ABF16DC-6D32-4046-BE22-DE1C2EFAA65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286978F-E3D2-4062-9ACB-CA869047F1A9}" type="sibTrans" cxnId="{5ABF16DC-6D32-4046-BE22-DE1C2EFAA65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3B0B81D-D263-43E0-A1D9-DFEDBD77EE79}">
      <dgm:prSet/>
      <dgm:spPr>
        <a:noFill/>
        <a:ln w="28575">
          <a:solidFill>
            <a:schemeClr val="accent3"/>
          </a:solidFill>
        </a:ln>
      </dgm:spPr>
      <dgm:t>
        <a:bodyPr/>
        <a:lstStyle/>
        <a:p>
          <a:pPr algn="l"/>
          <a:r>
            <a:rPr lang="en-AU">
              <a:solidFill>
                <a:srgbClr val="002060"/>
              </a:solidFill>
            </a:rPr>
            <a:t>Incentives</a:t>
          </a:r>
          <a:endParaRPr lang="en-AU" dirty="0">
            <a:solidFill>
              <a:srgbClr val="002060"/>
            </a:solidFill>
          </a:endParaRPr>
        </a:p>
      </dgm:t>
    </dgm:pt>
    <dgm:pt modelId="{D9C12712-25E3-4EC0-95FA-25A84A118C76}" type="parTrans" cxnId="{4C7D9A36-6E2B-43A2-A8CD-DD86783BEED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D3916C4-1FDD-4249-85D5-2F64B2F04BB9}" type="sibTrans" cxnId="{4C7D9A36-6E2B-43A2-A8CD-DD86783BEED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08C21F0-EDF0-41D7-AD2E-057C44BB3C38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Benefits are harder to realise if training wages are too high, and easier if wages and allowances are low. </a:t>
          </a:r>
          <a:endParaRPr lang="en-AU" b="1" dirty="0">
            <a:solidFill>
              <a:srgbClr val="002060"/>
            </a:solidFill>
          </a:endParaRPr>
        </a:p>
      </dgm:t>
    </dgm:pt>
    <dgm:pt modelId="{7551A82A-0D71-4DFA-92F3-2465DDB6F4B6}" type="parTrans" cxnId="{1BF1EF5E-B85D-4504-B40D-2FBCF7944EE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58A1069F-2206-4E7E-AA1E-A079517169D2}" type="sibTrans" cxnId="{1BF1EF5E-B85D-4504-B40D-2FBCF7944EE0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FE7E2F58-9444-4782-9DFE-07981AB3D694}">
      <dgm:prSet/>
      <dgm:spPr/>
      <dgm:t>
        <a:bodyPr/>
        <a:lstStyle/>
        <a:p>
          <a:pPr>
            <a:lnSpc>
              <a:spcPct val="150000"/>
            </a:lnSpc>
          </a:pPr>
          <a:r>
            <a:rPr lang="en-AU" b="1">
              <a:solidFill>
                <a:srgbClr val="002060"/>
              </a:solidFill>
            </a:rPr>
            <a:t>Government subsidies and grants can reduce costs and raise benefits</a:t>
          </a:r>
          <a:endParaRPr lang="en-AU" b="1" dirty="0">
            <a:solidFill>
              <a:srgbClr val="002060"/>
            </a:solidFill>
          </a:endParaRPr>
        </a:p>
      </dgm:t>
    </dgm:pt>
    <dgm:pt modelId="{576721BE-C5C8-47B9-A10D-07210BC8E6EC}" type="parTrans" cxnId="{15CC19EA-6487-4B91-BC70-46473E30CDA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AB76FC66-E175-424D-8A0F-87268ECD3A5C}" type="sibTrans" cxnId="{15CC19EA-6487-4B91-BC70-46473E30CDA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D10545FD-3411-4289-A808-17054CE0AE5B}" type="pres">
      <dgm:prSet presAssocID="{CDC6845C-44EC-4237-A9FB-779C0B908A50}" presName="Name0" presStyleCnt="0">
        <dgm:presLayoutVars>
          <dgm:dir/>
          <dgm:animLvl val="lvl"/>
          <dgm:resizeHandles/>
        </dgm:presLayoutVars>
      </dgm:prSet>
      <dgm:spPr/>
    </dgm:pt>
    <dgm:pt modelId="{0D4D6346-A17A-43D9-919D-509BB1F79F76}" type="pres">
      <dgm:prSet presAssocID="{EE948B75-6EF9-449F-8514-755BF6A7F045}" presName="linNode" presStyleCnt="0"/>
      <dgm:spPr/>
    </dgm:pt>
    <dgm:pt modelId="{D56BF10A-5205-4C8B-BFA8-5813A8E63518}" type="pres">
      <dgm:prSet presAssocID="{EE948B75-6EF9-449F-8514-755BF6A7F045}" presName="parentShp" presStyleLbl="node1" presStyleIdx="0" presStyleCnt="5">
        <dgm:presLayoutVars>
          <dgm:bulletEnabled val="1"/>
        </dgm:presLayoutVars>
      </dgm:prSet>
      <dgm:spPr/>
    </dgm:pt>
    <dgm:pt modelId="{01ABBBF4-EAC6-4893-8B05-E2D300177DE2}" type="pres">
      <dgm:prSet presAssocID="{EE948B75-6EF9-449F-8514-755BF6A7F045}" presName="childShp" presStyleLbl="bgAccFollowNode1" presStyleIdx="0" presStyleCnt="5">
        <dgm:presLayoutVars>
          <dgm:bulletEnabled val="1"/>
        </dgm:presLayoutVars>
      </dgm:prSet>
      <dgm:spPr/>
    </dgm:pt>
    <dgm:pt modelId="{84C25547-7F19-433B-B81B-1FB55F84337E}" type="pres">
      <dgm:prSet presAssocID="{C5C3D36B-FA68-4A10-92CD-5C80C78776AC}" presName="spacing" presStyleCnt="0"/>
      <dgm:spPr/>
    </dgm:pt>
    <dgm:pt modelId="{55585121-3C68-42F2-991D-7F0B77E44908}" type="pres">
      <dgm:prSet presAssocID="{F487376B-6364-40B9-BC25-E1B290F2BD10}" presName="linNode" presStyleCnt="0"/>
      <dgm:spPr/>
    </dgm:pt>
    <dgm:pt modelId="{91E7E082-90D2-4977-B588-7382CB4C89DD}" type="pres">
      <dgm:prSet presAssocID="{F487376B-6364-40B9-BC25-E1B290F2BD10}" presName="parentShp" presStyleLbl="node1" presStyleIdx="1" presStyleCnt="5">
        <dgm:presLayoutVars>
          <dgm:bulletEnabled val="1"/>
        </dgm:presLayoutVars>
      </dgm:prSet>
      <dgm:spPr/>
    </dgm:pt>
    <dgm:pt modelId="{E31FC8E7-2DAD-487C-93A1-318417ABE94E}" type="pres">
      <dgm:prSet presAssocID="{F487376B-6364-40B9-BC25-E1B290F2BD10}" presName="childShp" presStyleLbl="bgAccFollowNode1" presStyleIdx="1" presStyleCnt="5">
        <dgm:presLayoutVars>
          <dgm:bulletEnabled val="1"/>
        </dgm:presLayoutVars>
      </dgm:prSet>
      <dgm:spPr/>
    </dgm:pt>
    <dgm:pt modelId="{EBB61F4A-059B-4E20-BEB6-8EFF57269C46}" type="pres">
      <dgm:prSet presAssocID="{D1BD16B9-B4EC-429B-9970-BC32F00FF213}" presName="spacing" presStyleCnt="0"/>
      <dgm:spPr/>
    </dgm:pt>
    <dgm:pt modelId="{DA87829F-03C2-425C-8064-F60E49B11EC8}" type="pres">
      <dgm:prSet presAssocID="{787DA911-8450-4A3C-AC91-0257481A5E91}" presName="linNode" presStyleCnt="0"/>
      <dgm:spPr/>
    </dgm:pt>
    <dgm:pt modelId="{494EEA79-FD79-4FA2-A12D-D54AF8383090}" type="pres">
      <dgm:prSet presAssocID="{787DA911-8450-4A3C-AC91-0257481A5E91}" presName="parentShp" presStyleLbl="node1" presStyleIdx="2" presStyleCnt="5">
        <dgm:presLayoutVars>
          <dgm:bulletEnabled val="1"/>
        </dgm:presLayoutVars>
      </dgm:prSet>
      <dgm:spPr/>
    </dgm:pt>
    <dgm:pt modelId="{0855C387-B2A7-4A87-9245-D51D5954776E}" type="pres">
      <dgm:prSet presAssocID="{787DA911-8450-4A3C-AC91-0257481A5E91}" presName="childShp" presStyleLbl="bgAccFollowNode1" presStyleIdx="2" presStyleCnt="5">
        <dgm:presLayoutVars>
          <dgm:bulletEnabled val="1"/>
        </dgm:presLayoutVars>
      </dgm:prSet>
      <dgm:spPr/>
    </dgm:pt>
    <dgm:pt modelId="{6DEE843C-5B06-4F3E-9625-C3A5499BCD35}" type="pres">
      <dgm:prSet presAssocID="{5C7EA5EC-26A1-4F1C-8835-692D69F05138}" presName="spacing" presStyleCnt="0"/>
      <dgm:spPr/>
    </dgm:pt>
    <dgm:pt modelId="{2267913B-E085-4CDB-AF1A-10371E9EC1F2}" type="pres">
      <dgm:prSet presAssocID="{99B3C15E-D1BB-48A3-A270-72B205C8FE4F}" presName="linNode" presStyleCnt="0"/>
      <dgm:spPr/>
    </dgm:pt>
    <dgm:pt modelId="{A5EB535C-5F70-4916-9F3E-7A50E5300F81}" type="pres">
      <dgm:prSet presAssocID="{99B3C15E-D1BB-48A3-A270-72B205C8FE4F}" presName="parentShp" presStyleLbl="node1" presStyleIdx="3" presStyleCnt="5">
        <dgm:presLayoutVars>
          <dgm:bulletEnabled val="1"/>
        </dgm:presLayoutVars>
      </dgm:prSet>
      <dgm:spPr/>
    </dgm:pt>
    <dgm:pt modelId="{D96A8C17-4B6A-45DA-B415-DF9DD02D5B0F}" type="pres">
      <dgm:prSet presAssocID="{99B3C15E-D1BB-48A3-A270-72B205C8FE4F}" presName="childShp" presStyleLbl="bgAccFollowNode1" presStyleIdx="3" presStyleCnt="5">
        <dgm:presLayoutVars>
          <dgm:bulletEnabled val="1"/>
        </dgm:presLayoutVars>
      </dgm:prSet>
      <dgm:spPr/>
    </dgm:pt>
    <dgm:pt modelId="{F1DA133A-4A78-4993-A96D-A1A51A9A452E}" type="pres">
      <dgm:prSet presAssocID="{2286978F-E3D2-4062-9ACB-CA869047F1A9}" presName="spacing" presStyleCnt="0"/>
      <dgm:spPr/>
    </dgm:pt>
    <dgm:pt modelId="{859FBB46-EC5A-40C4-BCC0-477E8B9E0B08}" type="pres">
      <dgm:prSet presAssocID="{83B0B81D-D263-43E0-A1D9-DFEDBD77EE79}" presName="linNode" presStyleCnt="0"/>
      <dgm:spPr/>
    </dgm:pt>
    <dgm:pt modelId="{0ED4D1E2-1FF5-4873-A6C1-D0EEB3A1D0F8}" type="pres">
      <dgm:prSet presAssocID="{83B0B81D-D263-43E0-A1D9-DFEDBD77EE79}" presName="parentShp" presStyleLbl="node1" presStyleIdx="4" presStyleCnt="5">
        <dgm:presLayoutVars>
          <dgm:bulletEnabled val="1"/>
        </dgm:presLayoutVars>
      </dgm:prSet>
      <dgm:spPr/>
    </dgm:pt>
    <dgm:pt modelId="{2F6CDD42-8022-4EB2-8B81-45D839B31C01}" type="pres">
      <dgm:prSet presAssocID="{83B0B81D-D263-43E0-A1D9-DFEDBD77EE7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0983B807-97AD-48A9-8C82-C2EC8498311D}" type="presOf" srcId="{FE7E2F58-9444-4782-9DFE-07981AB3D694}" destId="{2F6CDD42-8022-4EB2-8B81-45D839B31C01}" srcOrd="0" destOrd="0" presId="urn:microsoft.com/office/officeart/2005/8/layout/vList6"/>
    <dgm:cxn modelId="{B270AF0F-373C-4A9E-AFCA-1A978BD42C5B}" type="presOf" srcId="{787DA911-8450-4A3C-AC91-0257481A5E91}" destId="{494EEA79-FD79-4FA2-A12D-D54AF8383090}" srcOrd="0" destOrd="0" presId="urn:microsoft.com/office/officeart/2005/8/layout/vList6"/>
    <dgm:cxn modelId="{08FA3310-F81C-4C6B-A24C-A68768BBDFA9}" srcId="{CDC6845C-44EC-4237-A9FB-779C0B908A50}" destId="{F487376B-6364-40B9-BC25-E1B290F2BD10}" srcOrd="1" destOrd="0" parTransId="{6DE7502B-235C-4FF2-A7C5-4DB657DB84C0}" sibTransId="{D1BD16B9-B4EC-429B-9970-BC32F00FF213}"/>
    <dgm:cxn modelId="{06014C1C-4B7D-4D92-9107-E3EAA855E4A5}" srcId="{787DA911-8450-4A3C-AC91-0257481A5E91}" destId="{F27F0D7B-7927-4C86-8BFA-B16BAE6BA9F1}" srcOrd="0" destOrd="0" parTransId="{0EF36FD6-6267-477B-B8B5-F713FB563C4C}" sibTransId="{6832BB33-DFFC-4B6C-ADD1-FBFA10732C3D}"/>
    <dgm:cxn modelId="{3999BE1F-60CE-47AA-9BED-4D4A00EDEB3F}" type="presOf" srcId="{EE948B75-6EF9-449F-8514-755BF6A7F045}" destId="{D56BF10A-5205-4C8B-BFA8-5813A8E63518}" srcOrd="0" destOrd="0" presId="urn:microsoft.com/office/officeart/2005/8/layout/vList6"/>
    <dgm:cxn modelId="{3C2E0D31-722E-4B51-9A68-7E32C1042354}" type="presOf" srcId="{C5466F3C-1EB3-41A6-B3CA-24E43E5AF799}" destId="{E31FC8E7-2DAD-487C-93A1-318417ABE94E}" srcOrd="0" destOrd="1" presId="urn:microsoft.com/office/officeart/2005/8/layout/vList6"/>
    <dgm:cxn modelId="{4C7D9A36-6E2B-43A2-A8CD-DD86783BEEDA}" srcId="{CDC6845C-44EC-4237-A9FB-779C0B908A50}" destId="{83B0B81D-D263-43E0-A1D9-DFEDBD77EE79}" srcOrd="4" destOrd="0" parTransId="{D9C12712-25E3-4EC0-95FA-25A84A118C76}" sibTransId="{2D3916C4-1FDD-4249-85D5-2F64B2F04BB9}"/>
    <dgm:cxn modelId="{8EA79038-9EEE-42D8-BAB8-039022319DD2}" srcId="{CDC6845C-44EC-4237-A9FB-779C0B908A50}" destId="{787DA911-8450-4A3C-AC91-0257481A5E91}" srcOrd="2" destOrd="0" parTransId="{80EA46F7-7302-42BE-BE70-0E1FFF021E91}" sibTransId="{5C7EA5EC-26A1-4F1C-8835-692D69F05138}"/>
    <dgm:cxn modelId="{1BF1EF5E-B85D-4504-B40D-2FBCF7944EE0}" srcId="{99B3C15E-D1BB-48A3-A270-72B205C8FE4F}" destId="{808C21F0-EDF0-41D7-AD2E-057C44BB3C38}" srcOrd="0" destOrd="0" parTransId="{7551A82A-0D71-4DFA-92F3-2465DDB6F4B6}" sibTransId="{58A1069F-2206-4E7E-AA1E-A079517169D2}"/>
    <dgm:cxn modelId="{70470963-3A0E-406E-BE3E-2482DB3B4152}" type="presOf" srcId="{F487376B-6364-40B9-BC25-E1B290F2BD10}" destId="{91E7E082-90D2-4977-B588-7382CB4C89DD}" srcOrd="0" destOrd="0" presId="urn:microsoft.com/office/officeart/2005/8/layout/vList6"/>
    <dgm:cxn modelId="{932FE86F-DCA4-4F42-8FF2-0B0124CDB916}" type="presOf" srcId="{97DA62C9-282C-4056-866E-9C95ECBF638D}" destId="{01ABBBF4-EAC6-4893-8B05-E2D300177DE2}" srcOrd="0" destOrd="1" presId="urn:microsoft.com/office/officeart/2005/8/layout/vList6"/>
    <dgm:cxn modelId="{395B3073-2DAE-4881-8CDA-D0112CBEAE5C}" type="presOf" srcId="{99B3C15E-D1BB-48A3-A270-72B205C8FE4F}" destId="{A5EB535C-5F70-4916-9F3E-7A50E5300F81}" srcOrd="0" destOrd="0" presId="urn:microsoft.com/office/officeart/2005/8/layout/vList6"/>
    <dgm:cxn modelId="{05C8E175-77EB-402F-86BD-87BFAA85B084}" srcId="{F487376B-6364-40B9-BC25-E1B290F2BD10}" destId="{C5466F3C-1EB3-41A6-B3CA-24E43E5AF799}" srcOrd="1" destOrd="0" parTransId="{F8CF6981-B59A-4EF3-ACBA-EFFAB19DC78D}" sibTransId="{C0CB59E5-CCC0-4C07-B355-FDFB602355E3}"/>
    <dgm:cxn modelId="{B6BE0BA5-B560-40B7-9650-77028A40FD4B}" type="presOf" srcId="{A7A50981-BAE9-4CA5-8038-D584FF33B123}" destId="{01ABBBF4-EAC6-4893-8B05-E2D300177DE2}" srcOrd="0" destOrd="0" presId="urn:microsoft.com/office/officeart/2005/8/layout/vList6"/>
    <dgm:cxn modelId="{FFA0B1A7-FD36-42AC-9249-8F80832954CC}" type="presOf" srcId="{CDC6845C-44EC-4237-A9FB-779C0B908A50}" destId="{D10545FD-3411-4289-A808-17054CE0AE5B}" srcOrd="0" destOrd="0" presId="urn:microsoft.com/office/officeart/2005/8/layout/vList6"/>
    <dgm:cxn modelId="{6CBD55A9-E07F-423B-AB23-49C0328286D6}" srcId="{EE948B75-6EF9-449F-8514-755BF6A7F045}" destId="{A7A50981-BAE9-4CA5-8038-D584FF33B123}" srcOrd="0" destOrd="0" parTransId="{796B9E2E-94E8-4056-BFAF-7EB3E129F2E0}" sibTransId="{BEDE5764-4059-49C4-8E2A-DA5A6DB1A380}"/>
    <dgm:cxn modelId="{1CCBC0B2-6B39-42FA-8F99-DF8CAE27B553}" type="presOf" srcId="{83B0B81D-D263-43E0-A1D9-DFEDBD77EE79}" destId="{0ED4D1E2-1FF5-4873-A6C1-D0EEB3A1D0F8}" srcOrd="0" destOrd="0" presId="urn:microsoft.com/office/officeart/2005/8/layout/vList6"/>
    <dgm:cxn modelId="{6056FDB4-28D4-4049-8FBB-86574D2FBF48}" type="presOf" srcId="{F27F0D7B-7927-4C86-8BFA-B16BAE6BA9F1}" destId="{0855C387-B2A7-4A87-9245-D51D5954776E}" srcOrd="0" destOrd="0" presId="urn:microsoft.com/office/officeart/2005/8/layout/vList6"/>
    <dgm:cxn modelId="{63A171B8-5F7A-4FA8-8BEF-CEAB5291451E}" srcId="{F487376B-6364-40B9-BC25-E1B290F2BD10}" destId="{467CAF94-02BB-4CE8-9D1F-69F4B8EBC880}" srcOrd="0" destOrd="0" parTransId="{BDAFACC9-D9EC-4B2F-9E58-4D865134C697}" sibTransId="{436F126A-6EBA-4E93-9386-ED2E89C5B2CA}"/>
    <dgm:cxn modelId="{C87A86BC-D15B-4E21-8398-40BC439405BA}" srcId="{CDC6845C-44EC-4237-A9FB-779C0B908A50}" destId="{EE948B75-6EF9-449F-8514-755BF6A7F045}" srcOrd="0" destOrd="0" parTransId="{0BC5AC27-5254-496A-880F-2014CED0D875}" sibTransId="{C5C3D36B-FA68-4A10-92CD-5C80C78776AC}"/>
    <dgm:cxn modelId="{489173CC-1725-4453-8912-BE097FFE7A54}" type="presOf" srcId="{467CAF94-02BB-4CE8-9D1F-69F4B8EBC880}" destId="{E31FC8E7-2DAD-487C-93A1-318417ABE94E}" srcOrd="0" destOrd="0" presId="urn:microsoft.com/office/officeart/2005/8/layout/vList6"/>
    <dgm:cxn modelId="{5ABF16DC-6D32-4046-BE22-DE1C2EFAA650}" srcId="{CDC6845C-44EC-4237-A9FB-779C0B908A50}" destId="{99B3C15E-D1BB-48A3-A270-72B205C8FE4F}" srcOrd="3" destOrd="0" parTransId="{A8B2EB2D-1492-4BBE-AC2A-BFE82CAEC282}" sibTransId="{2286978F-E3D2-4062-9ACB-CA869047F1A9}"/>
    <dgm:cxn modelId="{20F84AE4-640E-4412-A924-F8D4C66D5CAA}" srcId="{EE948B75-6EF9-449F-8514-755BF6A7F045}" destId="{97DA62C9-282C-4056-866E-9C95ECBF638D}" srcOrd="1" destOrd="0" parTransId="{767CF7D5-370E-4DD0-AFEC-26E737EA818A}" sibTransId="{FE868D46-E65B-4AFF-B413-C70351279441}"/>
    <dgm:cxn modelId="{15CC19EA-6487-4B91-BC70-46473E30CDA7}" srcId="{83B0B81D-D263-43E0-A1D9-DFEDBD77EE79}" destId="{FE7E2F58-9444-4782-9DFE-07981AB3D694}" srcOrd="0" destOrd="0" parTransId="{576721BE-C5C8-47B9-A10D-07210BC8E6EC}" sibTransId="{AB76FC66-E175-424D-8A0F-87268ECD3A5C}"/>
    <dgm:cxn modelId="{0C24ECF4-51AE-461F-BFB3-70E2ACBE824C}" type="presOf" srcId="{808C21F0-EDF0-41D7-AD2E-057C44BB3C38}" destId="{D96A8C17-4B6A-45DA-B415-DF9DD02D5B0F}" srcOrd="0" destOrd="0" presId="urn:microsoft.com/office/officeart/2005/8/layout/vList6"/>
    <dgm:cxn modelId="{936621F4-C760-4859-96C1-9396B15DB349}" type="presParOf" srcId="{D10545FD-3411-4289-A808-17054CE0AE5B}" destId="{0D4D6346-A17A-43D9-919D-509BB1F79F76}" srcOrd="0" destOrd="0" presId="urn:microsoft.com/office/officeart/2005/8/layout/vList6"/>
    <dgm:cxn modelId="{4C0EB106-8794-4462-AE88-893BA69B3302}" type="presParOf" srcId="{0D4D6346-A17A-43D9-919D-509BB1F79F76}" destId="{D56BF10A-5205-4C8B-BFA8-5813A8E63518}" srcOrd="0" destOrd="0" presId="urn:microsoft.com/office/officeart/2005/8/layout/vList6"/>
    <dgm:cxn modelId="{1DAD9E2F-8E1C-4CAA-9370-4D99A8D9419C}" type="presParOf" srcId="{0D4D6346-A17A-43D9-919D-509BB1F79F76}" destId="{01ABBBF4-EAC6-4893-8B05-E2D300177DE2}" srcOrd="1" destOrd="0" presId="urn:microsoft.com/office/officeart/2005/8/layout/vList6"/>
    <dgm:cxn modelId="{5C314A87-0D23-48E7-B102-A1311E269D87}" type="presParOf" srcId="{D10545FD-3411-4289-A808-17054CE0AE5B}" destId="{84C25547-7F19-433B-B81B-1FB55F84337E}" srcOrd="1" destOrd="0" presId="urn:microsoft.com/office/officeart/2005/8/layout/vList6"/>
    <dgm:cxn modelId="{D9BABE7D-6025-43C4-95DE-B53C0A093745}" type="presParOf" srcId="{D10545FD-3411-4289-A808-17054CE0AE5B}" destId="{55585121-3C68-42F2-991D-7F0B77E44908}" srcOrd="2" destOrd="0" presId="urn:microsoft.com/office/officeart/2005/8/layout/vList6"/>
    <dgm:cxn modelId="{75FDD75C-F4C0-4043-8699-F8014F26A96E}" type="presParOf" srcId="{55585121-3C68-42F2-991D-7F0B77E44908}" destId="{91E7E082-90D2-4977-B588-7382CB4C89DD}" srcOrd="0" destOrd="0" presId="urn:microsoft.com/office/officeart/2005/8/layout/vList6"/>
    <dgm:cxn modelId="{C289D3AD-0E2E-4B89-816C-CF9F8F0F39C8}" type="presParOf" srcId="{55585121-3C68-42F2-991D-7F0B77E44908}" destId="{E31FC8E7-2DAD-487C-93A1-318417ABE94E}" srcOrd="1" destOrd="0" presId="urn:microsoft.com/office/officeart/2005/8/layout/vList6"/>
    <dgm:cxn modelId="{EF8737E0-24CF-4E88-A0FF-54DC9D4526A4}" type="presParOf" srcId="{D10545FD-3411-4289-A808-17054CE0AE5B}" destId="{EBB61F4A-059B-4E20-BEB6-8EFF57269C46}" srcOrd="3" destOrd="0" presId="urn:microsoft.com/office/officeart/2005/8/layout/vList6"/>
    <dgm:cxn modelId="{23CC6E70-86DB-4CC4-A650-0059FDE06A91}" type="presParOf" srcId="{D10545FD-3411-4289-A808-17054CE0AE5B}" destId="{DA87829F-03C2-425C-8064-F60E49B11EC8}" srcOrd="4" destOrd="0" presId="urn:microsoft.com/office/officeart/2005/8/layout/vList6"/>
    <dgm:cxn modelId="{2F62D9F7-93AD-43BF-8500-629A2ADFC74F}" type="presParOf" srcId="{DA87829F-03C2-425C-8064-F60E49B11EC8}" destId="{494EEA79-FD79-4FA2-A12D-D54AF8383090}" srcOrd="0" destOrd="0" presId="urn:microsoft.com/office/officeart/2005/8/layout/vList6"/>
    <dgm:cxn modelId="{0DF5144D-88F7-458D-9979-C6ECB817BE5B}" type="presParOf" srcId="{DA87829F-03C2-425C-8064-F60E49B11EC8}" destId="{0855C387-B2A7-4A87-9245-D51D5954776E}" srcOrd="1" destOrd="0" presId="urn:microsoft.com/office/officeart/2005/8/layout/vList6"/>
    <dgm:cxn modelId="{FCD8D92A-63BE-428A-B5DB-B00347BF20BA}" type="presParOf" srcId="{D10545FD-3411-4289-A808-17054CE0AE5B}" destId="{6DEE843C-5B06-4F3E-9625-C3A5499BCD35}" srcOrd="5" destOrd="0" presId="urn:microsoft.com/office/officeart/2005/8/layout/vList6"/>
    <dgm:cxn modelId="{F0C30981-F373-40A3-9EE1-56357D632065}" type="presParOf" srcId="{D10545FD-3411-4289-A808-17054CE0AE5B}" destId="{2267913B-E085-4CDB-AF1A-10371E9EC1F2}" srcOrd="6" destOrd="0" presId="urn:microsoft.com/office/officeart/2005/8/layout/vList6"/>
    <dgm:cxn modelId="{273DCB17-4012-4923-B401-4895D8DDD34B}" type="presParOf" srcId="{2267913B-E085-4CDB-AF1A-10371E9EC1F2}" destId="{A5EB535C-5F70-4916-9F3E-7A50E5300F81}" srcOrd="0" destOrd="0" presId="urn:microsoft.com/office/officeart/2005/8/layout/vList6"/>
    <dgm:cxn modelId="{9D97DFB1-5A86-41DF-A3CA-C4AF34E2F106}" type="presParOf" srcId="{2267913B-E085-4CDB-AF1A-10371E9EC1F2}" destId="{D96A8C17-4B6A-45DA-B415-DF9DD02D5B0F}" srcOrd="1" destOrd="0" presId="urn:microsoft.com/office/officeart/2005/8/layout/vList6"/>
    <dgm:cxn modelId="{39848F44-CC6D-41C8-A700-1112587A0860}" type="presParOf" srcId="{D10545FD-3411-4289-A808-17054CE0AE5B}" destId="{F1DA133A-4A78-4993-A96D-A1A51A9A452E}" srcOrd="7" destOrd="0" presId="urn:microsoft.com/office/officeart/2005/8/layout/vList6"/>
    <dgm:cxn modelId="{DD1CB65C-138A-49ED-BA3E-A6372026131E}" type="presParOf" srcId="{D10545FD-3411-4289-A808-17054CE0AE5B}" destId="{859FBB46-EC5A-40C4-BCC0-477E8B9E0B08}" srcOrd="8" destOrd="0" presId="urn:microsoft.com/office/officeart/2005/8/layout/vList6"/>
    <dgm:cxn modelId="{70F6D744-B786-41FB-9DD5-D6DD8FFFF125}" type="presParOf" srcId="{859FBB46-EC5A-40C4-BCC0-477E8B9E0B08}" destId="{0ED4D1E2-1FF5-4873-A6C1-D0EEB3A1D0F8}" srcOrd="0" destOrd="0" presId="urn:microsoft.com/office/officeart/2005/8/layout/vList6"/>
    <dgm:cxn modelId="{1823293D-DE01-4105-8030-8B74A03C183A}" type="presParOf" srcId="{859FBB46-EC5A-40C4-BCC0-477E8B9E0B08}" destId="{2F6CDD42-8022-4EB2-8B81-45D839B31C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B4B37-0648-46DC-83B8-95370963CCC9}">
      <dsp:nvSpPr>
        <dsp:cNvPr id="0" name=""/>
        <dsp:cNvSpPr/>
      </dsp:nvSpPr>
      <dsp:spPr>
        <a:xfrm>
          <a:off x="4744694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Programme Design</a:t>
          </a:r>
        </a:p>
      </dsp:txBody>
      <dsp:txXfrm>
        <a:off x="4744694" y="39140"/>
        <a:ext cx="1341437" cy="1341437"/>
      </dsp:txXfrm>
    </dsp:sp>
    <dsp:sp modelId="{F824F762-9D04-4A65-B18E-685F48814335}">
      <dsp:nvSpPr>
        <dsp:cNvPr id="0" name=""/>
        <dsp:cNvSpPr/>
      </dsp:nvSpPr>
      <dsp:spPr>
        <a:xfrm>
          <a:off x="1589589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004A1-C298-4E45-84E1-602192A3BCC9}">
      <dsp:nvSpPr>
        <dsp:cNvPr id="0" name=""/>
        <dsp:cNvSpPr/>
      </dsp:nvSpPr>
      <dsp:spPr>
        <a:xfrm>
          <a:off x="4924309" y="2533541"/>
          <a:ext cx="2603166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Programme Implementation: Learning</a:t>
          </a:r>
        </a:p>
      </dsp:txBody>
      <dsp:txXfrm>
        <a:off x="4924309" y="2533541"/>
        <a:ext cx="2603166" cy="1341437"/>
      </dsp:txXfrm>
    </dsp:sp>
    <dsp:sp modelId="{D611F183-9EAF-42D1-BD5C-5510F2E66671}">
      <dsp:nvSpPr>
        <dsp:cNvPr id="0" name=""/>
        <dsp:cNvSpPr/>
      </dsp:nvSpPr>
      <dsp:spPr>
        <a:xfrm>
          <a:off x="1589589" y="385"/>
          <a:ext cx="5028878" cy="5028878"/>
        </a:xfrm>
        <a:prstGeom prst="circularArrow">
          <a:avLst>
            <a:gd name="adj1" fmla="val 5202"/>
            <a:gd name="adj2" fmla="val 336015"/>
            <a:gd name="adj3" fmla="val 3824789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6C0AC-32AF-4647-B0B4-C7B82AAB6F16}">
      <dsp:nvSpPr>
        <dsp:cNvPr id="0" name=""/>
        <dsp:cNvSpPr/>
      </dsp:nvSpPr>
      <dsp:spPr>
        <a:xfrm>
          <a:off x="3317107" y="4075166"/>
          <a:ext cx="1573841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Programme Implementation: Learners’ assessment</a:t>
          </a:r>
        </a:p>
      </dsp:txBody>
      <dsp:txXfrm>
        <a:off x="3317107" y="4075166"/>
        <a:ext cx="1573841" cy="1341437"/>
      </dsp:txXfrm>
    </dsp:sp>
    <dsp:sp modelId="{B7CC17D5-7AAD-4F43-B6F2-948B07456BCD}">
      <dsp:nvSpPr>
        <dsp:cNvPr id="0" name=""/>
        <dsp:cNvSpPr/>
      </dsp:nvSpPr>
      <dsp:spPr>
        <a:xfrm>
          <a:off x="1589589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639195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A7F77-F094-40DF-88D8-B686C0F25540}">
      <dsp:nvSpPr>
        <dsp:cNvPr id="0" name=""/>
        <dsp:cNvSpPr/>
      </dsp:nvSpPr>
      <dsp:spPr>
        <a:xfrm>
          <a:off x="600523" y="2533541"/>
          <a:ext cx="2763280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Evaluation of Outcomes: (Self-) Employment, </a:t>
          </a:r>
          <a:br>
            <a:rPr lang="en-GB" sz="1800" b="1" kern="1200" dirty="0"/>
          </a:br>
          <a:r>
            <a:rPr lang="en-GB" sz="1800" b="1" kern="1200" dirty="0"/>
            <a:t>further education etc.</a:t>
          </a:r>
        </a:p>
      </dsp:txBody>
      <dsp:txXfrm>
        <a:off x="600523" y="2533541"/>
        <a:ext cx="2763280" cy="1341437"/>
      </dsp:txXfrm>
    </dsp:sp>
    <dsp:sp modelId="{A51BB029-3BF2-402B-B9F5-B4FD4B0A6924}">
      <dsp:nvSpPr>
        <dsp:cNvPr id="0" name=""/>
        <dsp:cNvSpPr/>
      </dsp:nvSpPr>
      <dsp:spPr>
        <a:xfrm>
          <a:off x="1589589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53F1E-D22F-4F1C-88E0-1EC0CF839FBC}">
      <dsp:nvSpPr>
        <dsp:cNvPr id="0" name=""/>
        <dsp:cNvSpPr/>
      </dsp:nvSpPr>
      <dsp:spPr>
        <a:xfrm>
          <a:off x="212192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Feedback</a:t>
          </a:r>
        </a:p>
      </dsp:txBody>
      <dsp:txXfrm>
        <a:off x="2121925" y="39140"/>
        <a:ext cx="1341437" cy="1341437"/>
      </dsp:txXfrm>
    </dsp:sp>
    <dsp:sp modelId="{0EBB15A7-31F5-442D-9F90-1EA5A0737312}">
      <dsp:nvSpPr>
        <dsp:cNvPr id="0" name=""/>
        <dsp:cNvSpPr/>
      </dsp:nvSpPr>
      <dsp:spPr>
        <a:xfrm>
          <a:off x="1589589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BBF4-EAC6-4893-8B05-E2D300177DE2}">
      <dsp:nvSpPr>
        <dsp:cNvPr id="0" name=""/>
        <dsp:cNvSpPr/>
      </dsp:nvSpPr>
      <dsp:spPr>
        <a:xfrm>
          <a:off x="3291839" y="1546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 dirty="0">
              <a:solidFill>
                <a:srgbClr val="002060"/>
              </a:solidFill>
            </a:rPr>
            <a:t> Car repair: high cost</a:t>
          </a: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 dirty="0">
              <a:solidFill>
                <a:srgbClr val="002060"/>
              </a:solidFill>
            </a:rPr>
            <a:t> Retailing: low cost</a:t>
          </a:r>
        </a:p>
      </dsp:txBody>
      <dsp:txXfrm>
        <a:off x="3291839" y="106242"/>
        <a:ext cx="4623672" cy="628176"/>
      </dsp:txXfrm>
    </dsp:sp>
    <dsp:sp modelId="{D56BF10A-5205-4C8B-BFA8-5813A8E63518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>
              <a:solidFill>
                <a:srgbClr val="002060"/>
              </a:solidFill>
            </a:rPr>
            <a:t>Occupation or industry</a:t>
          </a:r>
        </a:p>
      </dsp:txBody>
      <dsp:txXfrm>
        <a:off x="40887" y="42433"/>
        <a:ext cx="3210066" cy="755794"/>
      </dsp:txXfrm>
    </dsp:sp>
    <dsp:sp modelId="{E31FC8E7-2DAD-487C-93A1-318417ABE94E}">
      <dsp:nvSpPr>
        <dsp:cNvPr id="0" name=""/>
        <dsp:cNvSpPr/>
      </dsp:nvSpPr>
      <dsp:spPr>
        <a:xfrm>
          <a:off x="3291839" y="92287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Economies of scale in large companies</a:t>
          </a:r>
          <a:endParaRPr lang="en-AU" sz="1300" b="1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300" kern="1200">
            <a:solidFill>
              <a:srgbClr val="002060"/>
            </a:solidFill>
          </a:endParaRPr>
        </a:p>
      </dsp:txBody>
      <dsp:txXfrm>
        <a:off x="3291839" y="1027568"/>
        <a:ext cx="4623672" cy="628176"/>
      </dsp:txXfrm>
    </dsp:sp>
    <dsp:sp modelId="{91E7E082-90D2-4977-B588-7382CB4C89DD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Company size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963759"/>
        <a:ext cx="3210066" cy="755794"/>
      </dsp:txXfrm>
    </dsp:sp>
    <dsp:sp modelId="{0855C387-B2A7-4A87-9245-D51D5954776E}">
      <dsp:nvSpPr>
        <dsp:cNvPr id="0" name=""/>
        <dsp:cNvSpPr/>
      </dsp:nvSpPr>
      <dsp:spPr>
        <a:xfrm>
          <a:off x="3291839" y="184419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With longer training companies may recover more of their training costs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1948893"/>
        <a:ext cx="4623672" cy="628176"/>
      </dsp:txXfrm>
    </dsp:sp>
    <dsp:sp modelId="{494EEA79-FD79-4FA2-A12D-D54AF8383090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Duration of work-based learning	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1885084"/>
        <a:ext cx="3210066" cy="755794"/>
      </dsp:txXfrm>
    </dsp:sp>
    <dsp:sp modelId="{D96A8C17-4B6A-45DA-B415-DF9DD02D5B0F}">
      <dsp:nvSpPr>
        <dsp:cNvPr id="0" name=""/>
        <dsp:cNvSpPr/>
      </dsp:nvSpPr>
      <dsp:spPr>
        <a:xfrm>
          <a:off x="3291839" y="276552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Benefits are harder to realise if training wages are too high, and easier if wages and allowances are low. 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2870218"/>
        <a:ext cx="4623672" cy="628176"/>
      </dsp:txXfrm>
    </dsp:sp>
    <dsp:sp modelId="{A5EB535C-5F70-4916-9F3E-7A50E5300F81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Training wages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2806409"/>
        <a:ext cx="3210066" cy="755794"/>
      </dsp:txXfrm>
    </dsp:sp>
    <dsp:sp modelId="{2F6CDD42-8022-4EB2-8B81-45D839B31C01}">
      <dsp:nvSpPr>
        <dsp:cNvPr id="0" name=""/>
        <dsp:cNvSpPr/>
      </dsp:nvSpPr>
      <dsp:spPr>
        <a:xfrm>
          <a:off x="3291839" y="368684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b="1" kern="1200">
              <a:solidFill>
                <a:srgbClr val="002060"/>
              </a:solidFill>
            </a:rPr>
            <a:t>Government subsidies and grants can reduce costs and raise benefits</a:t>
          </a:r>
          <a:endParaRPr lang="en-AU" sz="1300" b="1" kern="1200" dirty="0">
            <a:solidFill>
              <a:srgbClr val="002060"/>
            </a:solidFill>
          </a:endParaRPr>
        </a:p>
      </dsp:txBody>
      <dsp:txXfrm>
        <a:off x="3291839" y="3791543"/>
        <a:ext cx="4623672" cy="628176"/>
      </dsp:txXfrm>
    </dsp:sp>
    <dsp:sp modelId="{0ED4D1E2-1FF5-4873-A6C1-D0EEB3A1D0F8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noFill/>
        <a:ln w="28575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solidFill>
                <a:srgbClr val="002060"/>
              </a:solidFill>
            </a:rPr>
            <a:t>Incentives</a:t>
          </a:r>
          <a:endParaRPr lang="en-AU" sz="2300" kern="1200" dirty="0">
            <a:solidFill>
              <a:srgbClr val="002060"/>
            </a:solidFill>
          </a:endParaRPr>
        </a:p>
      </dsp:txBody>
      <dsp:txXfrm>
        <a:off x="40887" y="3727734"/>
        <a:ext cx="3210066" cy="75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C56D5-5135-40A2-ABD2-0B46EBFA5DFF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9808A-F6D2-4042-8627-2E97541A2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54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ACF2A-E66C-44A5-A930-63F35ECD4EBC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94CF1-147B-454C-8893-92A7326775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8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2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4CF1-147B-454C-8893-92A7326775F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9175" y="6175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8DE320-A0D4-47B4-8B88-A7646D1D9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532" y="6194425"/>
            <a:ext cx="1456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62916" y="6194424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40573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8592" y="6194425"/>
            <a:ext cx="1385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39116" y="6199188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5622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6732" y="6194425"/>
            <a:ext cx="150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820583" y="618225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7999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6667" y="6184900"/>
            <a:ext cx="1620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64983" y="6184899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6674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41466" y="6194425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625849" y="619442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005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4332" y="6203950"/>
            <a:ext cx="165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10515" y="6204480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1325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28200" y="6184900"/>
            <a:ext cx="16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10515" y="6184899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1999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9067" y="6194425"/>
            <a:ext cx="1464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78249" y="6216650"/>
            <a:ext cx="5910944" cy="342900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2266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2200" y="61753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78" y="5684978"/>
            <a:ext cx="1494589" cy="1036497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057649" y="6175375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6357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4532" y="6184900"/>
            <a:ext cx="1329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52849" y="6197600"/>
            <a:ext cx="5910944" cy="365125"/>
          </a:xfrm>
        </p:spPr>
        <p:txBody>
          <a:bodyPr/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Joint EC-ETF Seminar on Western Balkans and Turkey – ETF, Turin 4 – 5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1386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100" smtClean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UNESCO Regional Seminar on Work-based Learning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ETF, Gaborone 1 – 2 March 2018</a:t>
            </a:r>
          </a:p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4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Turin, </a:t>
            </a:r>
            <a:fld id="{A5015943-61C0-44DC-907F-CAE94D453A0F}" type="datetimeFigureOut">
              <a:rPr lang="en-GB" smtClean="0"/>
              <a:pPr/>
              <a:t>20/03/2023</a:t>
            </a:fld>
            <a:r>
              <a:rPr lang="en-GB"/>
              <a:t> 	</a:t>
            </a:r>
            <a:fld id="{B28DE320-A0D4-47B4-8B88-A7646D1D9E6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44200" y="6299200"/>
            <a:ext cx="0" cy="15805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4" y="5933869"/>
            <a:ext cx="1457331" cy="6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tf.europa.eu/en/publications-and-resources/publications/work-based-learning-how-ready-are-we-tool-etf-partn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tf.europa.eu/en/publications-and-resources/publications/financing-work-based-learning-part-vocational-educatio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tf.europa.eu/en/publications-and-resources/publications/monitoring-and-evaluating-work-based-learning-vocational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thomas@etf.europa.e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50976" y="517389"/>
            <a:ext cx="9936480" cy="262651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Potential roles and responsibilities of Social Partners, Employers and Vocational Schools in (1) designing, (2) implementing and (3) evaluating VET </a:t>
            </a:r>
            <a:r>
              <a:rPr lang="en-US" sz="3200" b="1" dirty="0" err="1">
                <a:solidFill>
                  <a:srgbClr val="002060"/>
                </a:solidFill>
              </a:rPr>
              <a:t>programmes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563270"/>
            <a:ext cx="9144000" cy="231937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Training for EU Delegations in Asia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Vientiane, Laos, 28 – 30 March 2023</a:t>
            </a:r>
          </a:p>
          <a:p>
            <a:r>
              <a:rPr lang="en-GB" sz="2000" dirty="0">
                <a:solidFill>
                  <a:srgbClr val="002060"/>
                </a:solidFill>
              </a:rPr>
              <a:t>Stefan Thomas, ETF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DE320-A0D4-47B4-8B88-A7646D1D9E6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05141" y="934658"/>
            <a:ext cx="8473752" cy="49429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e-AT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Regulatory framework </a:t>
            </a:r>
            <a:r>
              <a:rPr lang="en-GB" sz="1400" dirty="0">
                <a:solidFill>
                  <a:srgbClr val="002060"/>
                </a:solidFill>
              </a:rPr>
              <a:t>based on partnership and dialogue between stakeholders. </a:t>
            </a:r>
            <a:r>
              <a:rPr lang="en-US" sz="1400" dirty="0">
                <a:solidFill>
                  <a:srgbClr val="002060"/>
                </a:solidFill>
              </a:rPr>
              <a:t>This may include accreditation procedures for companies.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Involvement of social partners</a:t>
            </a:r>
            <a:r>
              <a:rPr lang="en-GB" sz="1400" dirty="0">
                <a:solidFill>
                  <a:srgbClr val="002060"/>
                </a:solidFill>
              </a:rPr>
              <a:t> in the design, governance and implementation of apprenticeship schemes.</a:t>
            </a: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Support for companies: </a:t>
            </a:r>
            <a:r>
              <a:rPr lang="en-GB" sz="1400" dirty="0">
                <a:solidFill>
                  <a:srgbClr val="002060"/>
                </a:solidFill>
              </a:rPr>
              <a:t>financial and/or non-financial support should be envisaged, </a:t>
            </a:r>
            <a:r>
              <a:rPr lang="en-US" sz="1400" dirty="0">
                <a:solidFill>
                  <a:srgbClr val="002060"/>
                </a:solidFill>
              </a:rPr>
              <a:t>enabling cost-effective apprenticeships for companies. </a:t>
            </a:r>
            <a:r>
              <a:rPr lang="en-GB" sz="1400" dirty="0">
                <a:solidFill>
                  <a:srgbClr val="002060"/>
                </a:solidFill>
              </a:rPr>
              <a:t>  </a:t>
            </a: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Flexible pathways and mobility: </a:t>
            </a:r>
            <a:r>
              <a:rPr lang="en-GB" sz="1400" dirty="0">
                <a:solidFill>
                  <a:srgbClr val="002060"/>
                </a:solidFill>
              </a:rPr>
              <a:t>Apprenticeship should lead to a nationally recognised qualification. </a:t>
            </a:r>
            <a:r>
              <a:rPr lang="en-US" sz="1400" dirty="0">
                <a:solidFill>
                  <a:srgbClr val="002060"/>
                </a:solidFill>
              </a:rPr>
              <a:t>Apprenticeships should allow access to higher education and training levels. Transnational mobility should be promoted.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Career guidance and awareness raising: </a:t>
            </a:r>
            <a:r>
              <a:rPr lang="en-GB" sz="1400" dirty="0">
                <a:solidFill>
                  <a:srgbClr val="002060"/>
                </a:solidFill>
              </a:rPr>
              <a:t>Learner support</a:t>
            </a:r>
            <a:r>
              <a:rPr lang="en-US" sz="1400" dirty="0">
                <a:solidFill>
                  <a:srgbClr val="002060"/>
                </a:solidFill>
              </a:rPr>
              <a:t> before and during the apprenticeship.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US" sz="1400" b="1" dirty="0">
                <a:solidFill>
                  <a:srgbClr val="002060"/>
                </a:solidFill>
              </a:rPr>
              <a:t> Transparency: </a:t>
            </a:r>
            <a:r>
              <a:rPr lang="en-US" sz="1400" dirty="0">
                <a:solidFill>
                  <a:srgbClr val="002060"/>
                </a:solidFill>
              </a:rPr>
              <a:t>Transparency and access to apprenticeship offers should be ensured.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8"/>
            </a:pPr>
            <a:r>
              <a:rPr lang="en-GB" sz="1400" b="1" dirty="0">
                <a:solidFill>
                  <a:srgbClr val="002060"/>
                </a:solidFill>
              </a:rPr>
              <a:t> Quality assurance and graduate tracking:  </a:t>
            </a:r>
            <a:r>
              <a:rPr lang="en-GB" sz="1400" dirty="0">
                <a:solidFill>
                  <a:srgbClr val="002060"/>
                </a:solidFill>
              </a:rPr>
              <a:t>There should be quality assurance of apprenticeships  and tracking of employment of apprentices.</a:t>
            </a:r>
            <a:endParaRPr lang="de-AT" sz="14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2508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European Framework for Quality and Effective Apprenticeships (2018)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10 Critical success factors for WBL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887"/>
            <a:ext cx="4762500" cy="3814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</a:rPr>
              <a:t>Place of apprenticeship in the VET system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Governance structures (roles and responsibilities of key players)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Training content and learning outcomes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Cooperation among learning venues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Participation of and support to companies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174" y="1766887"/>
            <a:ext cx="461962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support to teachers and in-company trainers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and cost-sharing mechanisms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and learning conditions of learners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the labour market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9093" y="6244018"/>
            <a:ext cx="1277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CEDEFOP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40697-90B8-403F-9B7A-B9BF520059AB}"/>
              </a:ext>
            </a:extLst>
          </p:cNvPr>
          <p:cNvSpPr/>
          <p:nvPr/>
        </p:nvSpPr>
        <p:spPr>
          <a:xfrm>
            <a:off x="782426" y="2353056"/>
            <a:ext cx="4317476" cy="108411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1317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Governance: a strong link between education and employment is key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7222" y="2074760"/>
            <a:ext cx="10042394" cy="35341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400" dirty="0">
                <a:latin typeface="+mn-lt"/>
              </a:rPr>
              <a:t>Employers’ organisations, trade unions and work councils play a crucial role</a:t>
            </a:r>
          </a:p>
          <a:p>
            <a:r>
              <a:rPr lang="en-GB" sz="2400" dirty="0">
                <a:latin typeface="+mn-lt"/>
              </a:rPr>
              <a:t>Employers have a strong influence on qualifications and assessment standards (programme design phase)*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provide</a:t>
            </a:r>
            <a:r>
              <a:rPr lang="it-IT" sz="2400" dirty="0">
                <a:latin typeface="+mn-lt"/>
              </a:rPr>
              <a:t> training (</a:t>
            </a:r>
            <a:r>
              <a:rPr lang="it-IT" sz="2400" dirty="0" err="1">
                <a:latin typeface="+mn-lt"/>
              </a:rPr>
              <a:t>programme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application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)*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are </a:t>
            </a:r>
            <a:r>
              <a:rPr lang="it-IT" sz="2400" dirty="0" err="1">
                <a:latin typeface="+mn-lt"/>
              </a:rPr>
              <a:t>involved</a:t>
            </a:r>
            <a:r>
              <a:rPr lang="it-IT" sz="2400" dirty="0">
                <a:latin typeface="+mn-lt"/>
              </a:rPr>
              <a:t> in </a:t>
            </a:r>
            <a:r>
              <a:rPr lang="it-IT" sz="2400" dirty="0" err="1">
                <a:latin typeface="+mn-lt"/>
              </a:rPr>
              <a:t>learners</a:t>
            </a:r>
            <a:r>
              <a:rPr lang="it-IT" sz="2400" dirty="0">
                <a:latin typeface="+mn-lt"/>
              </a:rPr>
              <a:t>’ </a:t>
            </a:r>
            <a:r>
              <a:rPr lang="it-IT" sz="2400" dirty="0" err="1">
                <a:latin typeface="+mn-lt"/>
              </a:rPr>
              <a:t>assessment</a:t>
            </a:r>
            <a:r>
              <a:rPr lang="it-IT" sz="2400" dirty="0">
                <a:latin typeface="+mn-lt"/>
              </a:rPr>
              <a:t> (</a:t>
            </a:r>
            <a:r>
              <a:rPr lang="it-IT" sz="2400" dirty="0" err="1">
                <a:latin typeface="+mn-lt"/>
              </a:rPr>
              <a:t>programme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application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</a:t>
            </a:r>
          </a:p>
          <a:p>
            <a:r>
              <a:rPr lang="it-IT" sz="2400" dirty="0" err="1">
                <a:latin typeface="+mn-lt"/>
              </a:rPr>
              <a:t>Employers</a:t>
            </a:r>
            <a:r>
              <a:rPr lang="it-IT" sz="2400" dirty="0">
                <a:latin typeface="+mn-lt"/>
              </a:rPr>
              <a:t> are </a:t>
            </a:r>
            <a:r>
              <a:rPr lang="it-IT" sz="2400" dirty="0" err="1">
                <a:latin typeface="+mn-lt"/>
              </a:rPr>
              <a:t>involved</a:t>
            </a:r>
            <a:r>
              <a:rPr lang="it-IT" sz="2400" dirty="0">
                <a:latin typeface="+mn-lt"/>
              </a:rPr>
              <a:t> in the </a:t>
            </a:r>
            <a:r>
              <a:rPr lang="it-IT" sz="2400" dirty="0" err="1">
                <a:latin typeface="+mn-lt"/>
              </a:rPr>
              <a:t>evaluation</a:t>
            </a:r>
            <a:r>
              <a:rPr lang="it-IT" sz="2400" dirty="0">
                <a:latin typeface="+mn-lt"/>
              </a:rPr>
              <a:t> of </a:t>
            </a:r>
            <a:r>
              <a:rPr lang="it-IT" sz="2400" dirty="0" err="1">
                <a:latin typeface="+mn-lt"/>
              </a:rPr>
              <a:t>results</a:t>
            </a:r>
            <a:r>
              <a:rPr lang="it-IT" sz="2400" dirty="0">
                <a:latin typeface="+mn-lt"/>
              </a:rPr>
              <a:t> (e.g. do </a:t>
            </a:r>
            <a:r>
              <a:rPr lang="it-IT" sz="2400" dirty="0" err="1">
                <a:latin typeface="+mn-lt"/>
              </a:rPr>
              <a:t>graduates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find</a:t>
            </a:r>
            <a:r>
              <a:rPr lang="it-IT" sz="2400" dirty="0">
                <a:latin typeface="+mn-lt"/>
              </a:rPr>
              <a:t> </a:t>
            </a:r>
            <a:r>
              <a:rPr lang="it-IT" sz="2400" dirty="0" err="1">
                <a:latin typeface="+mn-lt"/>
              </a:rPr>
              <a:t>employment</a:t>
            </a:r>
            <a:r>
              <a:rPr lang="it-IT" sz="2400" dirty="0">
                <a:latin typeface="+mn-lt"/>
              </a:rPr>
              <a:t>?) (feedback </a:t>
            </a:r>
            <a:r>
              <a:rPr lang="it-IT" sz="2400" dirty="0" err="1">
                <a:latin typeface="+mn-lt"/>
              </a:rPr>
              <a:t>phase</a:t>
            </a:r>
            <a:r>
              <a:rPr lang="it-IT" sz="2400" dirty="0">
                <a:latin typeface="+mn-lt"/>
              </a:rPr>
              <a:t>)*</a:t>
            </a:r>
            <a:endParaRPr lang="en-GB" sz="24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D25DBC-61EF-4E71-AAE6-11E2D404F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093" y="6244018"/>
            <a:ext cx="11480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Renold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0E1D75-0487-C52D-FFF2-7295C1A6A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FE70A5-405A-DC98-F623-16E24AAEA3A1}"/>
              </a:ext>
            </a:extLst>
          </p:cNvPr>
          <p:cNvGraphicFramePr/>
          <p:nvPr/>
        </p:nvGraphicFramePr>
        <p:xfrm>
          <a:off x="1768048" y="12569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16D914B8-B485-D5CC-FCAD-F28170FD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093" y="6244018"/>
            <a:ext cx="11480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Renold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A023DE-926B-23AC-A5C2-6A2631AD0319}"/>
              </a:ext>
            </a:extLst>
          </p:cNvPr>
          <p:cNvSpPr txBox="1">
            <a:spLocks/>
          </p:cNvSpPr>
          <p:nvPr/>
        </p:nvSpPr>
        <p:spPr>
          <a:xfrm>
            <a:off x="838200" y="40948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Programme value chain*</a:t>
            </a:r>
          </a:p>
        </p:txBody>
      </p:sp>
    </p:spTree>
    <p:extLst>
      <p:ext uri="{BB962C8B-B14F-4D97-AF65-F5344CB8AC3E}">
        <p14:creationId xmlns:p14="http://schemas.microsoft.com/office/powerpoint/2010/main" val="34074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334416" y="2162029"/>
            <a:ext cx="8668851" cy="3857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Who will the learners be?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purpose of the programme and the (learning) outcomes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time learners spend in the workplace and in the classroom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type and content of the apprenticeship or traineeship contract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financing mechanism and the learners’ wage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The roles and responsibilities of stakeholders in monitoring, supervision, evaluation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GB" sz="2200" dirty="0">
              <a:solidFill>
                <a:srgbClr val="00206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200" i="1" dirty="0">
                <a:solidFill>
                  <a:srgbClr val="002060"/>
                </a:solidFill>
              </a:rPr>
              <a:t>How will the social partners be involved in</a:t>
            </a:r>
            <a:r>
              <a:rPr lang="en-GB" sz="2200" i="1" dirty="0">
                <a:solidFill>
                  <a:srgbClr val="002060"/>
                </a:solidFill>
              </a:rPr>
              <a:t> decision making?</a:t>
            </a:r>
            <a:endParaRPr lang="en-GB" sz="2200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4D909F-A027-4BAE-B937-5010CE6A2B47}"/>
              </a:ext>
            </a:extLst>
          </p:cNvPr>
          <p:cNvSpPr txBox="1">
            <a:spLocks/>
          </p:cNvSpPr>
          <p:nvPr/>
        </p:nvSpPr>
        <p:spPr>
          <a:xfrm>
            <a:off x="838200" y="506530"/>
            <a:ext cx="10515600" cy="13915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400" b="1" dirty="0">
                <a:solidFill>
                  <a:srgbClr val="002060"/>
                </a:solidFill>
                <a:latin typeface="+mn-lt"/>
              </a:rPr>
              <a:t>The Essentials: What needs to be regulated?</a:t>
            </a:r>
          </a:p>
          <a:p>
            <a:r>
              <a:rPr lang="en-GB" sz="112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br>
              <a:rPr lang="en-GB" sz="8600" b="1" dirty="0">
                <a:solidFill>
                  <a:srgbClr val="002060"/>
                </a:solidFill>
                <a:latin typeface="+mn-lt"/>
              </a:rPr>
            </a:b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8000" b="1" dirty="0">
                <a:solidFill>
                  <a:srgbClr val="002060"/>
                </a:solidFill>
                <a:latin typeface="+mn-lt"/>
              </a:rPr>
              <a:t>Let’s look at the </a:t>
            </a:r>
            <a:r>
              <a:rPr lang="en-GB" sz="8000" b="1" u="sng" dirty="0">
                <a:solidFill>
                  <a:srgbClr val="002060"/>
                </a:solidFill>
                <a:latin typeface="+mn-lt"/>
              </a:rPr>
              <a:t>programme design phase</a:t>
            </a:r>
            <a:r>
              <a:rPr lang="en-GB" sz="80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09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13178"/>
            <a:ext cx="10515600" cy="9008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Some questions to answer…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7795" y="1462014"/>
            <a:ext cx="10515600" cy="4619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+mn-lt"/>
              </a:rPr>
              <a:t>Which institutions are already in place in your country?</a:t>
            </a:r>
            <a:br>
              <a:rPr lang="en-GB" dirty="0">
                <a:latin typeface="+mn-lt"/>
              </a:rPr>
            </a:br>
            <a:r>
              <a:rPr lang="en-GB" sz="2000" dirty="0">
                <a:latin typeface="+mn-lt"/>
              </a:rPr>
              <a:t>E.g. Ministry, VET Agency, Sector Skill Councils</a:t>
            </a:r>
            <a:r>
              <a:rPr lang="en-GB" sz="2000">
                <a:latin typeface="+mn-lt"/>
              </a:rPr>
              <a:t>, Chambers, Federation, </a:t>
            </a:r>
            <a:r>
              <a:rPr lang="en-GB" sz="2000" dirty="0">
                <a:latin typeface="+mn-lt"/>
              </a:rPr>
              <a:t>Business associations,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Guilds, Unions, Companies, Employment Agency, Municipalities, NGOs, Vocational Schools etc.</a:t>
            </a:r>
          </a:p>
          <a:p>
            <a:r>
              <a:rPr lang="en-GB" dirty="0">
                <a:latin typeface="+mn-lt"/>
              </a:rPr>
              <a:t>Which institutions are willing to do what in your country?</a:t>
            </a:r>
          </a:p>
          <a:p>
            <a:r>
              <a:rPr lang="en-GB" dirty="0">
                <a:latin typeface="+mn-lt"/>
              </a:rPr>
              <a:t>What can be done jointly, e.g. by a school/training centre and a company?</a:t>
            </a:r>
          </a:p>
          <a:p>
            <a:r>
              <a:rPr lang="en-GB" dirty="0">
                <a:latin typeface="+mn-lt"/>
              </a:rPr>
              <a:t>Which resources are needed? What is really feasible?</a:t>
            </a:r>
            <a:br>
              <a:rPr lang="en-GB" sz="1600" dirty="0">
                <a:latin typeface="+mn-lt"/>
              </a:rPr>
            </a:br>
            <a:br>
              <a:rPr lang="en-GB" sz="1600" dirty="0">
                <a:latin typeface="+mn-lt"/>
              </a:rPr>
            </a:b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D416495-F00D-40A7-BF9A-4F9E32759CCA}"/>
              </a:ext>
            </a:extLst>
          </p:cNvPr>
          <p:cNvSpPr/>
          <p:nvPr/>
        </p:nvSpPr>
        <p:spPr>
          <a:xfrm>
            <a:off x="1485769" y="5555530"/>
            <a:ext cx="829559" cy="2733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8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9058C-AF33-4FDC-8D19-9F1C2AA2D14B}"/>
              </a:ext>
            </a:extLst>
          </p:cNvPr>
          <p:cNvSpPr txBox="1"/>
          <p:nvPr/>
        </p:nvSpPr>
        <p:spPr>
          <a:xfrm>
            <a:off x="2579279" y="5461265"/>
            <a:ext cx="7795965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</a:rPr>
              <a:t>The link </a:t>
            </a:r>
            <a:r>
              <a:rPr lang="de-DE" sz="2800" dirty="0" err="1">
                <a:solidFill>
                  <a:srgbClr val="002060"/>
                </a:solidFill>
              </a:rPr>
              <a:t>between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education</a:t>
            </a:r>
            <a:r>
              <a:rPr lang="de-DE" sz="2800" dirty="0">
                <a:solidFill>
                  <a:srgbClr val="002060"/>
                </a:solidFill>
              </a:rPr>
              <a:t> and </a:t>
            </a:r>
            <a:r>
              <a:rPr lang="de-DE" sz="2800" dirty="0" err="1">
                <a:solidFill>
                  <a:srgbClr val="002060"/>
                </a:solidFill>
              </a:rPr>
              <a:t>employment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is</a:t>
            </a:r>
            <a:r>
              <a:rPr lang="de-DE" sz="2800" dirty="0">
                <a:solidFill>
                  <a:srgbClr val="002060"/>
                </a:solidFill>
              </a:rPr>
              <a:t> </a:t>
            </a:r>
            <a:r>
              <a:rPr lang="de-DE" sz="2800" dirty="0" err="1">
                <a:solidFill>
                  <a:srgbClr val="002060"/>
                </a:solidFill>
              </a:rPr>
              <a:t>key</a:t>
            </a:r>
            <a:r>
              <a:rPr lang="de-DE" sz="2800" dirty="0">
                <a:solidFill>
                  <a:srgbClr val="002060"/>
                </a:solidFill>
              </a:rPr>
              <a:t>!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408401" y="1901947"/>
            <a:ext cx="8668851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­</a:t>
            </a:r>
            <a:r>
              <a:rPr lang="en-GB" sz="2200" dirty="0">
                <a:solidFill>
                  <a:srgbClr val="002060"/>
                </a:solidFill>
              </a:rPr>
              <a:t>Getting to know each other: Bringing businesses to the school or training centre, bringing students to businesses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Getting employers on board and selecting workplaces </a:t>
            </a:r>
            <a:endParaRPr lang="en-US" sz="22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Supporting the application and selection process of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Matching students with employers (e.g. by using databases)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Distributing students to companies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Training of company mentors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Checking companies’ capability, willingness, resources to train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Checking whether companies meet occupational health and safety requirements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4D909F-A027-4BAE-B937-5010CE6A2B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before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work-based learning starts:</a:t>
            </a:r>
          </a:p>
        </p:txBody>
      </p:sp>
    </p:spTree>
    <p:extLst>
      <p:ext uri="{BB962C8B-B14F-4D97-AF65-F5344CB8AC3E}">
        <p14:creationId xmlns:p14="http://schemas.microsoft.com/office/powerpoint/2010/main" val="11754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898597" y="1751116"/>
            <a:ext cx="81130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</a:rPr>
              <a:t>­Planning and </a:t>
            </a:r>
            <a:r>
              <a:rPr lang="en-US" sz="2200" dirty="0" err="1">
                <a:solidFill>
                  <a:srgbClr val="002060"/>
                </a:solidFill>
              </a:rPr>
              <a:t>organising</a:t>
            </a:r>
            <a:r>
              <a:rPr lang="en-US" sz="2200" dirty="0">
                <a:solidFill>
                  <a:srgbClr val="002060"/>
                </a:solidFill>
              </a:rPr>
              <a:t> the alternation between school and company, taking into account the school timetable and school holidays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Organising transport and accommodation for students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Supervising, monitoring students at the workplace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Supporting company mentors during work-based learning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Adapting school curriculum/company training plan to local industry needs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Developing personal learning plans for each student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2060"/>
                </a:solidFill>
              </a:rPr>
              <a:t>Support the cooperation of companies, e.g. when a company cannot cover the full range of knowledge and skills that need to be learned at 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0EAF9C-F332-4487-8A3A-8129C097F8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during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4000" b="1" dirty="0">
                <a:solidFill>
                  <a:srgbClr val="002060"/>
                </a:solidFill>
              </a:rPr>
              <a:t>work-based learning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22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1DC08-BD9A-40CD-8114-6C88397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F77D5-0321-4B1D-8765-C0B46E03EF73}"/>
              </a:ext>
            </a:extLst>
          </p:cNvPr>
          <p:cNvSpPr txBox="1"/>
          <p:nvPr/>
        </p:nvSpPr>
        <p:spPr>
          <a:xfrm>
            <a:off x="1464957" y="2015064"/>
            <a:ext cx="737674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Debriefing students after they have been in the workplace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Assessment of what students have learned at work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Organising students’ assessments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Hosting students’ assessments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Evaluating the cooperation between schools and companies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</a:rPr>
              <a:t>Developing improvement plans and a common quality approach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11FD73-E025-485F-A990-4F17F52950A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Examples for tasks that need to be done</a:t>
            </a:r>
          </a:p>
          <a:p>
            <a:r>
              <a:rPr lang="en-GB" sz="4000" b="1" u="sng" dirty="0">
                <a:solidFill>
                  <a:srgbClr val="002060"/>
                </a:solidFill>
                <a:latin typeface="+mn-lt"/>
              </a:rPr>
              <a:t>after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> work-based learning:</a:t>
            </a:r>
          </a:p>
        </p:txBody>
      </p:sp>
    </p:spTree>
    <p:extLst>
      <p:ext uri="{BB962C8B-B14F-4D97-AF65-F5344CB8AC3E}">
        <p14:creationId xmlns:p14="http://schemas.microsoft.com/office/powerpoint/2010/main" val="354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+mn-lt"/>
              </a:rPr>
              <a:t>10 Critical success factors for WBL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887"/>
            <a:ext cx="4762500" cy="3814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</a:rPr>
              <a:t>Place of apprenticeship in the VET system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Governance structures (roles and responsibilities of key players)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Training content and learning outcomes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Cooperation among learning venues</a:t>
            </a:r>
          </a:p>
          <a:p>
            <a:pPr lvl="0"/>
            <a:r>
              <a:rPr lang="en-GB" sz="2400" dirty="0">
                <a:solidFill>
                  <a:srgbClr val="002060"/>
                </a:solidFill>
              </a:rPr>
              <a:t>Participation of and support to companies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174" y="1766887"/>
            <a:ext cx="4619625" cy="355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and support to teachers and in-company trainers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and cost-sharing mechanisms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and learning conditions of learners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Responsiveness to the labour market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9093" y="6244018"/>
            <a:ext cx="1277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CEDEFOP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40697-90B8-403F-9B7A-B9BF520059AB}"/>
              </a:ext>
            </a:extLst>
          </p:cNvPr>
          <p:cNvSpPr/>
          <p:nvPr/>
        </p:nvSpPr>
        <p:spPr>
          <a:xfrm>
            <a:off x="6334811" y="2522742"/>
            <a:ext cx="4317476" cy="9345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1E3D9-A85B-4425-9EB9-1A36B69F1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19A77-4EBC-4EA9-B89D-D578083E72D3}"/>
              </a:ext>
            </a:extLst>
          </p:cNvPr>
          <p:cNvSpPr/>
          <p:nvPr/>
        </p:nvSpPr>
        <p:spPr>
          <a:xfrm>
            <a:off x="1558713" y="1301737"/>
            <a:ext cx="9560560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Apprenticeships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Provide occupational skills and typically lead to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recognised qualification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Combine learning in the workplace with school-based learning in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structured way</a:t>
            </a:r>
          </a:p>
          <a:p>
            <a:pPr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In most cases, apprenticeships last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several years</a:t>
            </a:r>
          </a:p>
          <a:p>
            <a:pPr marL="216000" indent="-228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Most often the apprentice is considered an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employee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, and has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work contract 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and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salary</a:t>
            </a:r>
            <a:endParaRPr lang="en-GB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Traineeships and internships</a:t>
            </a:r>
          </a:p>
          <a:p>
            <a:pPr marL="216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Are workplace training periods that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complement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 formal or nonformal education and training programmes</a:t>
            </a:r>
          </a:p>
          <a:p>
            <a:pPr marL="216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They may last from a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few days or weeks to months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. They may or may not include a work contract and payment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ABB3F7-84D6-4831-876A-76D1D196DD0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What are the differences?</a:t>
            </a:r>
          </a:p>
        </p:txBody>
      </p:sp>
    </p:spTree>
    <p:extLst>
      <p:ext uri="{BB962C8B-B14F-4D97-AF65-F5344CB8AC3E}">
        <p14:creationId xmlns:p14="http://schemas.microsoft.com/office/powerpoint/2010/main" val="41484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feld 3"/>
          <p:cNvSpPr txBox="1"/>
          <p:nvPr/>
        </p:nvSpPr>
        <p:spPr>
          <a:xfrm>
            <a:off x="3708700" y="2070588"/>
            <a:ext cx="230425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Work-</a:t>
            </a:r>
            <a:r>
              <a:rPr lang="de-DE" dirty="0" err="1">
                <a:solidFill>
                  <a:srgbClr val="002060"/>
                </a:solidFill>
              </a:rPr>
              <a:t>based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learning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component</a:t>
            </a:r>
            <a:r>
              <a:rPr lang="de-DE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6" name="Ellipse 4"/>
          <p:cNvSpPr/>
          <p:nvPr/>
        </p:nvSpPr>
        <p:spPr>
          <a:xfrm>
            <a:off x="2842591" y="785192"/>
            <a:ext cx="6986789" cy="4830418"/>
          </a:xfrm>
          <a:prstGeom prst="ellipse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3996732" y="2862676"/>
            <a:ext cx="18002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In-company </a:t>
            </a:r>
            <a:r>
              <a:rPr lang="de-DE" sz="1200" dirty="0" err="1">
                <a:solidFill>
                  <a:srgbClr val="002060"/>
                </a:solidFill>
              </a:rPr>
              <a:t>trainer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Professional </a:t>
            </a:r>
            <a:r>
              <a:rPr lang="de-DE" sz="1200" dirty="0" err="1">
                <a:solidFill>
                  <a:srgbClr val="002060"/>
                </a:solidFill>
              </a:rPr>
              <a:t>development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in-company </a:t>
            </a:r>
            <a:r>
              <a:rPr lang="de-DE" sz="1200" dirty="0" err="1">
                <a:solidFill>
                  <a:srgbClr val="002060"/>
                </a:solidFill>
              </a:rPr>
              <a:t>trainer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Facilities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equipment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tools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Learning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wage/</a:t>
            </a:r>
            <a:r>
              <a:rPr lang="de-DE" sz="1200" dirty="0" err="1">
                <a:solidFill>
                  <a:srgbClr val="002060"/>
                </a:solidFill>
              </a:rPr>
              <a:t>allowance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insurance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transport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6210312" y="2214604"/>
            <a:ext cx="3600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9" name="Textfeld 7"/>
          <p:cNvSpPr txBox="1"/>
          <p:nvPr/>
        </p:nvSpPr>
        <p:spPr>
          <a:xfrm>
            <a:off x="6733036" y="2070588"/>
            <a:ext cx="230425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School-</a:t>
            </a:r>
            <a:r>
              <a:rPr lang="de-DE" dirty="0" err="1">
                <a:solidFill>
                  <a:srgbClr val="002060"/>
                </a:solidFill>
              </a:rPr>
              <a:t>based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learning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component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Textfeld 8"/>
          <p:cNvSpPr txBox="1"/>
          <p:nvPr/>
        </p:nvSpPr>
        <p:spPr>
          <a:xfrm>
            <a:off x="7021068" y="2862676"/>
            <a:ext cx="1800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Teachers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instructors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Professional </a:t>
            </a:r>
            <a:r>
              <a:rPr lang="de-DE" sz="1200" dirty="0" err="1">
                <a:solidFill>
                  <a:srgbClr val="002060"/>
                </a:solidFill>
              </a:rPr>
              <a:t>development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of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teachers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Facilities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equipment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tools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Maintenance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Learning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insurance</a:t>
            </a:r>
            <a:endParaRPr lang="de-DE" sz="12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Learner‘s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transport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1" name="Textfeld 9"/>
          <p:cNvSpPr txBox="1"/>
          <p:nvPr/>
        </p:nvSpPr>
        <p:spPr>
          <a:xfrm>
            <a:off x="599372" y="3674032"/>
            <a:ext cx="1944216" cy="19389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002060"/>
                </a:solidFill>
              </a:rPr>
              <a:t>Costs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related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to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r>
              <a:rPr lang="de-DE" sz="1200" b="1" dirty="0" err="1">
                <a:solidFill>
                  <a:srgbClr val="002060"/>
                </a:solidFill>
              </a:rPr>
              <a:t>the</a:t>
            </a:r>
            <a:r>
              <a:rPr lang="de-DE" sz="1200" b="1" dirty="0">
                <a:solidFill>
                  <a:srgbClr val="002060"/>
                </a:solidFill>
              </a:rPr>
              <a:t> </a:t>
            </a:r>
            <a:br>
              <a:rPr lang="de-DE" sz="1200" b="1" dirty="0">
                <a:solidFill>
                  <a:srgbClr val="002060"/>
                </a:solidFill>
              </a:rPr>
            </a:br>
            <a:r>
              <a:rPr lang="de-DE" sz="1200" b="1" dirty="0">
                <a:solidFill>
                  <a:srgbClr val="002060"/>
                </a:solidFill>
              </a:rPr>
              <a:t>VET System</a:t>
            </a:r>
            <a:r>
              <a:rPr lang="de-DE" sz="1200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Occupational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educational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standards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Inspection</a:t>
            </a:r>
            <a:r>
              <a:rPr lang="de-DE" sz="1200" dirty="0">
                <a:solidFill>
                  <a:srgbClr val="002060"/>
                </a:solidFill>
              </a:rPr>
              <a:t>, </a:t>
            </a:r>
            <a:r>
              <a:rPr lang="de-DE" sz="1200" dirty="0" err="1">
                <a:solidFill>
                  <a:srgbClr val="002060"/>
                </a:solidFill>
              </a:rPr>
              <a:t>supervision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rgbClr val="002060"/>
                </a:solidFill>
              </a:rPr>
              <a:t>Counselling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and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guidance</a:t>
            </a:r>
            <a:endParaRPr lang="de-DE" sz="12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2060"/>
                </a:solidFill>
              </a:rPr>
              <a:t>Administration</a:t>
            </a:r>
          </a:p>
        </p:txBody>
      </p:sp>
      <p:sp>
        <p:nvSpPr>
          <p:cNvPr id="12" name="Geschweifte Klammer links 11"/>
          <p:cNvSpPr/>
          <p:nvPr/>
        </p:nvSpPr>
        <p:spPr>
          <a:xfrm rot="5400000">
            <a:off x="6138304" y="-17644"/>
            <a:ext cx="360040" cy="3672408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900" y="1206492"/>
            <a:ext cx="1728192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VET Programme</a:t>
            </a:r>
          </a:p>
        </p:txBody>
      </p:sp>
      <p:cxnSp>
        <p:nvCxnSpPr>
          <p:cNvPr id="14" name="Gewinkelte Verbindung 14"/>
          <p:cNvCxnSpPr>
            <a:stCxn id="11" idx="0"/>
            <a:endCxn id="6" idx="2"/>
          </p:cNvCxnSpPr>
          <p:nvPr/>
        </p:nvCxnSpPr>
        <p:spPr>
          <a:xfrm rot="5400000" flipH="1" flipV="1">
            <a:off x="1970220" y="2801662"/>
            <a:ext cx="473631" cy="1271111"/>
          </a:xfrm>
          <a:prstGeom prst="bentConnector2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6"/>
          <p:cNvSpPr txBox="1"/>
          <p:nvPr/>
        </p:nvSpPr>
        <p:spPr>
          <a:xfrm>
            <a:off x="5976648" y="5777683"/>
            <a:ext cx="4464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</a:rPr>
              <a:t>*In </a:t>
            </a:r>
            <a:r>
              <a:rPr lang="de-DE" sz="1200" dirty="0" err="1">
                <a:solidFill>
                  <a:srgbClr val="002060"/>
                </a:solidFill>
              </a:rPr>
              <a:t>some</a:t>
            </a:r>
            <a:r>
              <a:rPr lang="de-DE" sz="1200" dirty="0">
                <a:solidFill>
                  <a:srgbClr val="002060"/>
                </a:solidFill>
              </a:rPr>
              <a:t> countries,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work-based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learning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component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is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complemented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by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addtional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in inter-company </a:t>
            </a:r>
            <a:r>
              <a:rPr lang="de-DE" sz="1200" dirty="0" err="1">
                <a:solidFill>
                  <a:srgbClr val="002060"/>
                </a:solidFill>
              </a:rPr>
              <a:t>training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centres</a:t>
            </a:r>
            <a:r>
              <a:rPr lang="de-DE" sz="1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2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58A08-FE19-4160-971E-8F0B1D799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94FB-E82E-47E7-A98F-975A8802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655" y="451068"/>
            <a:ext cx="3941998" cy="26325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4C115F-F44E-425D-8BD8-3B30B709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670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Example:</a:t>
            </a:r>
            <a:br>
              <a:rPr lang="en-AU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009E4-4DB3-4608-BC01-3F486CB473B0}"/>
              </a:ext>
            </a:extLst>
          </p:cNvPr>
          <p:cNvSpPr/>
          <p:nvPr/>
        </p:nvSpPr>
        <p:spPr>
          <a:xfrm>
            <a:off x="6475892" y="3429000"/>
            <a:ext cx="4435914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latin typeface="Arial"/>
                <a:ea typeface="Calibri"/>
              </a:rPr>
              <a:t>Benefits for the company:</a:t>
            </a:r>
            <a:endParaRPr lang="en-AU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Elena is replacing a qualified worker 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20% in year 1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40% in year 2  </a:t>
            </a:r>
          </a:p>
          <a:p>
            <a:pPr marL="7429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to 70% in year 3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8B86CD-11F2-49A6-85B0-AB76D4A13505}"/>
              </a:ext>
            </a:extLst>
          </p:cNvPr>
          <p:cNvSpPr txBox="1">
            <a:spLocks/>
          </p:cNvSpPr>
          <p:nvPr/>
        </p:nvSpPr>
        <p:spPr>
          <a:xfrm>
            <a:off x="896819" y="1477814"/>
            <a:ext cx="62386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70000"/>
              </a:lnSpc>
            </a:pPr>
            <a:r>
              <a:rPr lang="en-AU" sz="2400" dirty="0">
                <a:solidFill>
                  <a:srgbClr val="002060"/>
                </a:solidFill>
              </a:rPr>
              <a:t>Elena is doing a 3-year apprenticeship programme in </a:t>
            </a:r>
            <a:r>
              <a:rPr lang="en-AU" sz="2400" b="1" dirty="0">
                <a:solidFill>
                  <a:srgbClr val="002060"/>
                </a:solidFill>
              </a:rPr>
              <a:t>Technical Drawing</a:t>
            </a:r>
            <a:br>
              <a:rPr lang="en-AU" sz="2400" dirty="0">
                <a:solidFill>
                  <a:srgbClr val="002060"/>
                </a:solidFill>
              </a:rPr>
            </a:b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C04E2-7305-4A34-BD20-8F83DE63A4E1}"/>
              </a:ext>
            </a:extLst>
          </p:cNvPr>
          <p:cNvSpPr/>
          <p:nvPr/>
        </p:nvSpPr>
        <p:spPr>
          <a:xfrm>
            <a:off x="782384" y="3429000"/>
            <a:ext cx="4435914" cy="29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2060"/>
                </a:solidFill>
                <a:latin typeface="Arial"/>
                <a:ea typeface="Calibri"/>
              </a:rPr>
              <a:t>Costs for the company:</a:t>
            </a:r>
            <a:endParaRPr lang="en-AU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Elena’s salary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Time that Elena’s mentor spends on training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Learning material, equipment</a:t>
            </a:r>
          </a:p>
          <a:p>
            <a:pPr marL="185420" indent="-18542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2060"/>
                </a:solidFill>
                <a:latin typeface="Arial"/>
                <a:ea typeface="Calibri"/>
              </a:rPr>
              <a:t>Health and accident insurance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AU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7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8" y="365125"/>
            <a:ext cx="3445565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2060"/>
                </a:solidFill>
                <a:latin typeface="+mn-lt"/>
              </a:rPr>
              <a:t>Potential</a:t>
            </a:r>
            <a:br>
              <a:rPr lang="en-AU" sz="3200" b="1" dirty="0">
                <a:solidFill>
                  <a:srgbClr val="002060"/>
                </a:solidFill>
                <a:latin typeface="+mn-lt"/>
              </a:rPr>
            </a:br>
            <a:r>
              <a:rPr lang="en-AU" sz="3200" b="1" dirty="0">
                <a:solidFill>
                  <a:srgbClr val="002060"/>
                </a:solidFill>
                <a:latin typeface="+mn-lt"/>
              </a:rPr>
              <a:t>employer benefits 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417383" y="2875223"/>
            <a:ext cx="2245602" cy="753485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Productive work 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415117" y="3787406"/>
            <a:ext cx="2245601" cy="637531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Unskilled tasks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415117" y="4553461"/>
            <a:ext cx="2253104" cy="663564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Semi-skilled/skilled tasks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8513957" y="6190955"/>
            <a:ext cx="2145816" cy="351739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Image (CSR)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4964282" y="2043395"/>
            <a:ext cx="5691074" cy="608319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During and after work-based learning</a:t>
            </a:r>
            <a:br>
              <a:rPr lang="en-GB" altLang="de-DE" sz="1400" b="1" dirty="0">
                <a:solidFill>
                  <a:srgbClr val="002060"/>
                </a:solidFill>
                <a:cs typeface="Arial" charset="0"/>
              </a:rPr>
            </a:b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 (long-term)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8513956" y="2875223"/>
            <a:ext cx="2145818" cy="753485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Other benefits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8513956" y="3828424"/>
            <a:ext cx="2145816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Company- and job-specific skills</a:t>
            </a:r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8533833" y="4459228"/>
            <a:ext cx="2141399" cy="494817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Reduced risk of skills mismatch</a:t>
            </a: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8513957" y="5649073"/>
            <a:ext cx="2145816" cy="459317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Employee loyalty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129579" y="949776"/>
            <a:ext cx="2689678" cy="710717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Benefits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4969518" y="3828423"/>
            <a:ext cx="1666699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b="1" dirty="0">
                <a:solidFill>
                  <a:srgbClr val="002060"/>
                </a:solidFill>
                <a:cs typeface="Arial" charset="0"/>
              </a:rPr>
              <a:t>Recruitment costs</a:t>
            </a:r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4969518" y="4459228"/>
            <a:ext cx="1666699" cy="50310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Advertisement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5692496" y="2875223"/>
            <a:ext cx="1986546" cy="753484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Savings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4969519" y="5607887"/>
            <a:ext cx="1682240" cy="553419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Interview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969518" y="5052793"/>
            <a:ext cx="1682241" cy="457371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Pre-selection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52633" y="3828423"/>
            <a:ext cx="1640961" cy="54027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b="1" dirty="0">
                <a:solidFill>
                  <a:srgbClr val="002060"/>
                </a:solidFill>
                <a:cs typeface="Arial" charset="0"/>
              </a:rPr>
              <a:t>Job familiarisation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738483" y="5049536"/>
            <a:ext cx="1645778" cy="503108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Further training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6738482" y="5638455"/>
            <a:ext cx="1645778" cy="522852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Commitment of skilled personnel</a:t>
            </a:r>
          </a:p>
        </p:txBody>
      </p:sp>
      <p:cxnSp>
        <p:nvCxnSpPr>
          <p:cNvPr id="23" name="Gewinkelter Verbinder 25"/>
          <p:cNvCxnSpPr>
            <a:stCxn id="9" idx="2"/>
            <a:endCxn id="17" idx="0"/>
          </p:cNvCxnSpPr>
          <p:nvPr/>
        </p:nvCxnSpPr>
        <p:spPr>
          <a:xfrm rot="5400000">
            <a:off x="7136040" y="2201443"/>
            <a:ext cx="223509" cy="1124050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r Verbinder 27"/>
          <p:cNvCxnSpPr/>
          <p:nvPr/>
        </p:nvCxnSpPr>
        <p:spPr>
          <a:xfrm rot="16200000" flipV="1">
            <a:off x="8638533" y="1937820"/>
            <a:ext cx="110007" cy="1767608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r Verbinder 29"/>
          <p:cNvCxnSpPr>
            <a:stCxn id="17" idx="2"/>
            <a:endCxn id="15" idx="0"/>
          </p:cNvCxnSpPr>
          <p:nvPr/>
        </p:nvCxnSpPr>
        <p:spPr>
          <a:xfrm rot="5400000">
            <a:off x="6144461" y="3287115"/>
            <a:ext cx="199716" cy="882901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r Verbinder 32"/>
          <p:cNvCxnSpPr/>
          <p:nvPr/>
        </p:nvCxnSpPr>
        <p:spPr>
          <a:xfrm rot="16200000" flipV="1">
            <a:off x="7079557" y="3336268"/>
            <a:ext cx="78992" cy="866568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5"/>
          <p:cNvSpPr>
            <a:spLocks noChangeArrowheads="1"/>
          </p:cNvSpPr>
          <p:nvPr/>
        </p:nvSpPr>
        <p:spPr bwMode="auto">
          <a:xfrm>
            <a:off x="8513955" y="5050696"/>
            <a:ext cx="2145816" cy="510854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Reduced risk of skills shortage	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6724118" y="4454511"/>
            <a:ext cx="1674293" cy="499533"/>
          </a:xfrm>
          <a:prstGeom prst="rect">
            <a:avLst/>
          </a:prstGeom>
          <a:noFill/>
          <a:ln w="126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200" dirty="0">
                <a:solidFill>
                  <a:srgbClr val="002060"/>
                </a:solidFill>
                <a:cs typeface="Arial" charset="0"/>
              </a:rPr>
              <a:t>Differences in productivity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417383" y="2036659"/>
            <a:ext cx="2245602" cy="608319"/>
          </a:xfrm>
          <a:prstGeom prst="rect">
            <a:avLst/>
          </a:prstGeom>
          <a:noFill/>
          <a:ln w="28575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During work-based learning</a:t>
            </a:r>
            <a:br>
              <a:rPr lang="en-GB" altLang="de-DE" sz="1400" b="1" dirty="0">
                <a:solidFill>
                  <a:srgbClr val="002060"/>
                </a:solidFill>
                <a:cs typeface="Arial" charset="0"/>
              </a:rPr>
            </a:br>
            <a:r>
              <a:rPr lang="en-GB" altLang="de-DE" sz="1400" b="1" dirty="0">
                <a:solidFill>
                  <a:srgbClr val="002060"/>
                </a:solidFill>
                <a:cs typeface="Arial" charset="0"/>
              </a:rPr>
              <a:t>(short-term)</a:t>
            </a:r>
          </a:p>
        </p:txBody>
      </p:sp>
      <p:cxnSp>
        <p:nvCxnSpPr>
          <p:cNvPr id="30" name="Elbow Connector 29"/>
          <p:cNvCxnSpPr>
            <a:stCxn id="14" idx="2"/>
            <a:endCxn id="29" idx="0"/>
          </p:cNvCxnSpPr>
          <p:nvPr/>
        </p:nvCxnSpPr>
        <p:spPr>
          <a:xfrm rot="5400000">
            <a:off x="4819218" y="381459"/>
            <a:ext cx="376166" cy="2934234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2"/>
            <a:endCxn id="9" idx="0"/>
          </p:cNvCxnSpPr>
          <p:nvPr/>
        </p:nvCxnSpPr>
        <p:spPr>
          <a:xfrm rot="16200000" flipH="1">
            <a:off x="6950667" y="1184243"/>
            <a:ext cx="382902" cy="1335401"/>
          </a:xfrm>
          <a:prstGeom prst="bentConnector3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2"/>
            <a:endCxn id="6" idx="0"/>
          </p:cNvCxnSpPr>
          <p:nvPr/>
        </p:nvCxnSpPr>
        <p:spPr>
          <a:xfrm flipH="1">
            <a:off x="3537918" y="3628708"/>
            <a:ext cx="2266" cy="15869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2"/>
            <a:endCxn id="5" idx="0"/>
          </p:cNvCxnSpPr>
          <p:nvPr/>
        </p:nvCxnSpPr>
        <p:spPr>
          <a:xfrm>
            <a:off x="3540184" y="2644978"/>
            <a:ext cx="0" cy="23024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2"/>
            <a:endCxn id="11" idx="0"/>
          </p:cNvCxnSpPr>
          <p:nvPr/>
        </p:nvCxnSpPr>
        <p:spPr>
          <a:xfrm flipH="1">
            <a:off x="9586864" y="3628708"/>
            <a:ext cx="1" cy="199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2099126" y="6333420"/>
            <a:ext cx="13965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BiBB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GoVET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Balancing costs and benefits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591877" y="2148269"/>
            <a:ext cx="2832652" cy="3379113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Learners’ productive work 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(short-term benefit)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1" y="2162202"/>
            <a:ext cx="2842591" cy="3379113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Costs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335" y="3437804"/>
            <a:ext cx="31791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1853" y="3441917"/>
            <a:ext cx="31791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99173" y="2148269"/>
            <a:ext cx="2773017" cy="3409176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Costs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What influences the cost-benefit ratio?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/>
        </p:nvGraphicFramePr>
        <p:xfrm>
          <a:off x="1651690" y="16990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1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Duration of work-based learning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11" y="3127899"/>
            <a:ext cx="5424616" cy="11715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get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familar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with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job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work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processes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get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to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know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colleagues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clients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More time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for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productive</a:t>
            </a:r>
            <a:r>
              <a:rPr lang="de-DE" sz="1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1400" b="1" dirty="0" err="1">
                <a:solidFill>
                  <a:srgbClr val="002060"/>
                </a:solidFill>
                <a:cs typeface="Arial" charset="0"/>
              </a:rPr>
              <a:t>work</a:t>
            </a:r>
            <a:endParaRPr lang="de-DE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C8E5F54-5748-4AD7-A16C-95E664E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1" y="1320431"/>
            <a:ext cx="52048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Switzerland (3-year apprenticeship)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8589A97B-B655-42AE-BD22-816FFFADFE11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015439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372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75%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25%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974AE10A-FC57-4A33-87D7-4F9EACC484B0}"/>
              </a:ext>
            </a:extLst>
          </p:cNvPr>
          <p:cNvSpPr/>
          <p:nvPr/>
        </p:nvSpPr>
        <p:spPr>
          <a:xfrm>
            <a:off x="1835150" y="3467152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77FD6AA-BB43-4DF3-BA9C-435FB522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2" y="4407700"/>
            <a:ext cx="49381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Montenegro (3-year dual </a:t>
            </a:r>
            <a:r>
              <a:rPr lang="de-DE" altLang="de-DE" sz="2000" b="1" dirty="0" err="1">
                <a:solidFill>
                  <a:srgbClr val="002060"/>
                </a:solidFill>
                <a:cs typeface="Arial" charset="0"/>
              </a:rPr>
              <a:t>education</a:t>
            </a: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)</a:t>
            </a:r>
            <a:endParaRPr lang="en-GB" altLang="de-DE" sz="2000" b="1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3F070689-4480-418D-95BA-1E67CAC94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93798"/>
              </p:ext>
            </p:extLst>
          </p:nvPr>
        </p:nvGraphicFramePr>
        <p:xfrm>
          <a:off x="1482725" y="5112233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31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45561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45%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55%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Improving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 the </a:t>
            </a:r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cost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-benefit ratio for </a:t>
            </a:r>
            <a:r>
              <a:rPr lang="it-IT" sz="4000" b="1" dirty="0" err="1">
                <a:solidFill>
                  <a:srgbClr val="002060"/>
                </a:solidFill>
                <a:latin typeface="+mn-lt"/>
              </a:rPr>
              <a:t>employers</a:t>
            </a:r>
            <a:r>
              <a:rPr lang="it-IT" sz="4000" b="1" dirty="0">
                <a:solidFill>
                  <a:srgbClr val="002060"/>
                </a:solidFill>
                <a:latin typeface="+mn-lt"/>
              </a:rPr>
              <a:t>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21" name="Rounded Rectangle 20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Incentives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328054" y="4103145"/>
            <a:ext cx="2913011" cy="837568"/>
            <a:chOff x="0" y="3686847"/>
            <a:chExt cx="3291840" cy="837568"/>
          </a:xfrm>
        </p:grpSpPr>
        <p:sp>
          <p:nvSpPr>
            <p:cNvPr id="25" name="Rounded Rectangle 2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Financial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84577" y="4098799"/>
            <a:ext cx="2847694" cy="837568"/>
            <a:chOff x="0" y="3686847"/>
            <a:chExt cx="3291840" cy="837568"/>
          </a:xfrm>
        </p:grpSpPr>
        <p:sp>
          <p:nvSpPr>
            <p:cNvPr id="28" name="Rounded Rectangle 27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Non-financial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0" name="Straight Connector 29"/>
          <p:cNvCxnSpPr>
            <a:stCxn id="21" idx="2"/>
            <a:endCxn id="25" idx="0"/>
          </p:cNvCxnSpPr>
          <p:nvPr/>
        </p:nvCxnSpPr>
        <p:spPr>
          <a:xfrm flipH="1">
            <a:off x="2784560" y="2802754"/>
            <a:ext cx="3006642" cy="13003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2"/>
            <a:endCxn id="28" idx="0"/>
          </p:cNvCxnSpPr>
          <p:nvPr/>
        </p:nvCxnSpPr>
        <p:spPr>
          <a:xfrm>
            <a:off x="5791202" y="2802754"/>
            <a:ext cx="2817222" cy="12960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27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5" name="Rounded Rectangle 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Financial Incentives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+mn-lt"/>
              </a:rPr>
              <a:t>Financial </a:t>
            </a:r>
            <a:r>
              <a:rPr lang="it-IT" b="1" dirty="0" err="1">
                <a:solidFill>
                  <a:srgbClr val="002060"/>
                </a:solidFill>
                <a:latin typeface="+mn-lt"/>
              </a:rPr>
              <a:t>incentives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0394" y="3798342"/>
            <a:ext cx="2860783" cy="837568"/>
            <a:chOff x="0" y="3686847"/>
            <a:chExt cx="3291840" cy="837568"/>
          </a:xfrm>
        </p:grpSpPr>
        <p:sp>
          <p:nvSpPr>
            <p:cNvPr id="9" name="Rounded Rectangle 8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Tax</a:t>
              </a:r>
              <a:r>
                <a:rPr lang="en-AU" sz="2000" kern="1200" dirty="0">
                  <a:solidFill>
                    <a:srgbClr val="002060"/>
                  </a:solidFill>
                </a:rPr>
                <a:t> Incentives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41227" y="3798346"/>
            <a:ext cx="2913011" cy="837568"/>
            <a:chOff x="0" y="3686847"/>
            <a:chExt cx="3291840" cy="83756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Subsidy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16695" y="3793994"/>
            <a:ext cx="2847694" cy="837568"/>
            <a:chOff x="0" y="3686847"/>
            <a:chExt cx="3291840" cy="83756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Levy-fund scheme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8" name="Straight Connector 17"/>
          <p:cNvCxnSpPr>
            <a:stCxn id="5" idx="2"/>
          </p:cNvCxnSpPr>
          <p:nvPr/>
        </p:nvCxnSpPr>
        <p:spPr>
          <a:xfrm flipH="1">
            <a:off x="1889760" y="2802754"/>
            <a:ext cx="3901442" cy="991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12" idx="0"/>
          </p:cNvCxnSpPr>
          <p:nvPr/>
        </p:nvCxnSpPr>
        <p:spPr>
          <a:xfrm>
            <a:off x="5791202" y="2802754"/>
            <a:ext cx="6531" cy="9955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15" idx="0"/>
          </p:cNvCxnSpPr>
          <p:nvPr/>
        </p:nvCxnSpPr>
        <p:spPr>
          <a:xfrm>
            <a:off x="5791202" y="2802754"/>
            <a:ext cx="3949340" cy="9912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28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145282" y="1965186"/>
            <a:ext cx="3291840" cy="837568"/>
            <a:chOff x="0" y="3686847"/>
            <a:chExt cx="3291840" cy="837568"/>
          </a:xfrm>
        </p:grpSpPr>
        <p:sp>
          <p:nvSpPr>
            <p:cNvPr id="5" name="Rounded Rectangle 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300" b="1" kern="1200" dirty="0">
                  <a:solidFill>
                    <a:srgbClr val="002060"/>
                  </a:solidFill>
                </a:rPr>
                <a:t>Financial Incentives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469633"/>
            <a:ext cx="10515600" cy="871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>
                <a:solidFill>
                  <a:srgbClr val="002060"/>
                </a:solidFill>
                <a:latin typeface="+mn-lt"/>
              </a:rPr>
              <a:t>Financial </a:t>
            </a:r>
            <a:r>
              <a:rPr lang="it-IT" b="1" dirty="0" err="1">
                <a:solidFill>
                  <a:srgbClr val="002060"/>
                </a:solidFill>
                <a:latin typeface="+mn-lt"/>
              </a:rPr>
              <a:t>incentives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8054" y="4103145"/>
            <a:ext cx="2913011" cy="837568"/>
            <a:chOff x="0" y="3686847"/>
            <a:chExt cx="3291840" cy="83756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0887" y="3727734"/>
              <a:ext cx="2979285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Universal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4577" y="4098799"/>
            <a:ext cx="2847694" cy="837568"/>
            <a:chOff x="0" y="3686847"/>
            <a:chExt cx="3291840" cy="837568"/>
          </a:xfrm>
        </p:grpSpPr>
        <p:sp>
          <p:nvSpPr>
            <p:cNvPr id="15" name="Rounded Rectangle 14"/>
            <p:cNvSpPr/>
            <p:nvPr/>
          </p:nvSpPr>
          <p:spPr>
            <a:xfrm>
              <a:off x="0" y="3686847"/>
              <a:ext cx="3291840" cy="837568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0887" y="3727734"/>
              <a:ext cx="3210066" cy="755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000" dirty="0">
                  <a:solidFill>
                    <a:srgbClr val="002060"/>
                  </a:solidFill>
                </a:rPr>
                <a:t>Targeted incentives</a:t>
              </a:r>
              <a:endParaRPr lang="en-AU" sz="2000" kern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0" name="Straight Connector 19"/>
          <p:cNvCxnSpPr>
            <a:stCxn id="5" idx="2"/>
            <a:endCxn id="12" idx="0"/>
          </p:cNvCxnSpPr>
          <p:nvPr/>
        </p:nvCxnSpPr>
        <p:spPr>
          <a:xfrm flipH="1">
            <a:off x="2784560" y="2802754"/>
            <a:ext cx="3006642" cy="13003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2"/>
            <a:endCxn id="15" idx="0"/>
          </p:cNvCxnSpPr>
          <p:nvPr/>
        </p:nvCxnSpPr>
        <p:spPr>
          <a:xfrm>
            <a:off x="5791202" y="2802754"/>
            <a:ext cx="2817222" cy="12960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5">
            <a:extLst>
              <a:ext uri="{FF2B5EF4-FFF2-40B4-BE49-F238E27FC236}">
                <a16:creationId xmlns:a16="http://schemas.microsoft.com/office/drawing/2014/main" id="{A57A1D18-ED30-4B81-800D-CD987AFEC3F5}"/>
              </a:ext>
            </a:extLst>
          </p:cNvPr>
          <p:cNvSpPr txBox="1"/>
          <p:nvPr/>
        </p:nvSpPr>
        <p:spPr>
          <a:xfrm>
            <a:off x="1432874" y="5121720"/>
            <a:ext cx="300664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All </a:t>
            </a:r>
            <a:r>
              <a:rPr lang="de-DE" dirty="0" err="1">
                <a:solidFill>
                  <a:srgbClr val="002060"/>
                </a:solidFill>
              </a:rPr>
              <a:t>companies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your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country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are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eligible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incentive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payments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8" name="Textfeld 5">
            <a:extLst>
              <a:ext uri="{FF2B5EF4-FFF2-40B4-BE49-F238E27FC236}">
                <a16:creationId xmlns:a16="http://schemas.microsoft.com/office/drawing/2014/main" id="{570511D9-FC94-4E18-A3E6-A30966F32DE2}"/>
              </a:ext>
            </a:extLst>
          </p:cNvPr>
          <p:cNvSpPr txBox="1"/>
          <p:nvPr/>
        </p:nvSpPr>
        <p:spPr>
          <a:xfrm>
            <a:off x="7219947" y="5061673"/>
            <a:ext cx="3006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Incentive </a:t>
            </a:r>
            <a:r>
              <a:rPr lang="de-DE" dirty="0" err="1">
                <a:solidFill>
                  <a:srgbClr val="002060"/>
                </a:solidFill>
              </a:rPr>
              <a:t>payments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depend</a:t>
            </a:r>
            <a:r>
              <a:rPr lang="de-DE" dirty="0">
                <a:solidFill>
                  <a:srgbClr val="002060"/>
                </a:solidFill>
              </a:rPr>
              <a:t> e.g. on </a:t>
            </a:r>
            <a:r>
              <a:rPr lang="de-DE" dirty="0" err="1">
                <a:solidFill>
                  <a:srgbClr val="002060"/>
                </a:solidFill>
              </a:rPr>
              <a:t>size</a:t>
            </a:r>
            <a:r>
              <a:rPr lang="de-DE" dirty="0">
                <a:solidFill>
                  <a:srgbClr val="002060"/>
                </a:solidFill>
              </a:rPr>
              <a:t> of </a:t>
            </a:r>
            <a:r>
              <a:rPr lang="de-DE" dirty="0" err="1">
                <a:solidFill>
                  <a:srgbClr val="002060"/>
                </a:solidFill>
              </a:rPr>
              <a:t>the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company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economic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sector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region</a:t>
            </a:r>
            <a:r>
              <a:rPr lang="de-DE" dirty="0">
                <a:solidFill>
                  <a:srgbClr val="002060"/>
                </a:solidFill>
              </a:rPr>
              <a:t>, type of </a:t>
            </a:r>
            <a:r>
              <a:rPr lang="de-DE" dirty="0" err="1">
                <a:solidFill>
                  <a:srgbClr val="002060"/>
                </a:solidFill>
              </a:rPr>
              <a:t>programme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offered</a:t>
            </a:r>
            <a:r>
              <a:rPr lang="de-DE" dirty="0">
                <a:solidFill>
                  <a:srgbClr val="002060"/>
                </a:solidFill>
              </a:rPr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5433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Cost reimbursement &amp; levy rebate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69992" y="2479589"/>
            <a:ext cx="1293341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Firms that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do </a:t>
            </a:r>
            <a:r>
              <a:rPr lang="en-GB" sz="1600" u="sng" dirty="0">
                <a:solidFill>
                  <a:srgbClr val="002060"/>
                </a:solidFill>
              </a:rPr>
              <a:t>not</a:t>
            </a:r>
            <a:r>
              <a:rPr lang="en-GB" sz="1600" dirty="0">
                <a:solidFill>
                  <a:srgbClr val="002060"/>
                </a:solidFill>
              </a:rPr>
              <a:t> train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8822" y="3777050"/>
            <a:ext cx="1264510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Firms that</a:t>
            </a:r>
            <a:br>
              <a:rPr lang="en-GB" dirty="0"/>
            </a:br>
            <a:r>
              <a:rPr lang="en-GB" dirty="0"/>
              <a:t>do train</a:t>
            </a:r>
          </a:p>
        </p:txBody>
      </p:sp>
      <p:sp>
        <p:nvSpPr>
          <p:cNvPr id="7" name="Donut 6"/>
          <p:cNvSpPr/>
          <p:nvPr/>
        </p:nvSpPr>
        <p:spPr>
          <a:xfrm>
            <a:off x="5546696" y="2106676"/>
            <a:ext cx="2736304" cy="2664296"/>
          </a:xfrm>
          <a:prstGeom prst="don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4074" y="3070293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VET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Fund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96284" y="2693771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192162" y="3974759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/>
          <p:cNvCxnSpPr>
            <a:stCxn id="7" idx="4"/>
            <a:endCxn id="6" idx="2"/>
          </p:cNvCxnSpPr>
          <p:nvPr/>
        </p:nvCxnSpPr>
        <p:spPr>
          <a:xfrm rot="5400000" flipH="1">
            <a:off x="4518389" y="2374514"/>
            <a:ext cx="409147" cy="4383771"/>
          </a:xfrm>
          <a:prstGeom prst="bentConnector3">
            <a:avLst>
              <a:gd name="adj1" fmla="val -55872"/>
            </a:avLst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2" y="5206315"/>
            <a:ext cx="1894702" cy="3385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Cost reimbursement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5156" y="5877698"/>
            <a:ext cx="1894702" cy="33855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dirty="0"/>
              <a:t>Rebate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1" y="5552306"/>
            <a:ext cx="1894702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1400" dirty="0"/>
              <a:t>and/or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4086" y="5210436"/>
            <a:ext cx="405713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Reimbursement is based on actual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Partial refund of the levy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393" y="3249832"/>
            <a:ext cx="189470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2000" dirty="0"/>
              <a:t>Levy</a:t>
            </a:r>
          </a:p>
        </p:txBody>
      </p:sp>
    </p:spTree>
    <p:extLst>
      <p:ext uri="{BB962C8B-B14F-4D97-AF65-F5344CB8AC3E}">
        <p14:creationId xmlns:p14="http://schemas.microsoft.com/office/powerpoint/2010/main" val="22971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Apprenticeship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11" y="3608668"/>
            <a:ext cx="5424616" cy="11715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Learner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is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an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employee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Attendance at school only possible with an apprenticeship contract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Market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-driven system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C8E5F54-5748-4AD7-A16C-95E664E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1" y="1593810"/>
            <a:ext cx="5850718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Switzerland (3-year dual education and training)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8589A97B-B655-42AE-BD22-816FFFADFE11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288818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372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75%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25%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974AE10A-FC57-4A33-87D7-4F9EACC484B0}"/>
              </a:ext>
            </a:extLst>
          </p:cNvPr>
          <p:cNvSpPr/>
          <p:nvPr/>
        </p:nvSpPr>
        <p:spPr>
          <a:xfrm>
            <a:off x="1835150" y="3947921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+mn-lt"/>
              </a:rPr>
              <a:t>Exemption from the levy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23072" y="2883246"/>
            <a:ext cx="1293341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Firms that</a:t>
            </a:r>
            <a:br>
              <a:rPr lang="en-GB" sz="1600" dirty="0">
                <a:solidFill>
                  <a:srgbClr val="002060"/>
                </a:solidFill>
              </a:rPr>
            </a:br>
            <a:r>
              <a:rPr lang="en-GB" sz="1600" dirty="0">
                <a:solidFill>
                  <a:srgbClr val="002060"/>
                </a:solidFill>
              </a:rPr>
              <a:t>do </a:t>
            </a:r>
            <a:r>
              <a:rPr lang="en-GB" sz="1600" u="sng" dirty="0">
                <a:solidFill>
                  <a:srgbClr val="002060"/>
                </a:solidFill>
              </a:rPr>
              <a:t>not</a:t>
            </a:r>
            <a:r>
              <a:rPr lang="en-GB" sz="1600" dirty="0">
                <a:solidFill>
                  <a:srgbClr val="002060"/>
                </a:solidFill>
              </a:rPr>
              <a:t> train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902" y="4180707"/>
            <a:ext cx="1264510" cy="584775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Firms that</a:t>
            </a:r>
            <a:br>
              <a:rPr lang="en-GB" dirty="0"/>
            </a:br>
            <a:r>
              <a:rPr lang="en-GB" dirty="0"/>
              <a:t>do train</a:t>
            </a:r>
          </a:p>
        </p:txBody>
      </p:sp>
      <p:sp>
        <p:nvSpPr>
          <p:cNvPr id="7" name="Donut 6"/>
          <p:cNvSpPr/>
          <p:nvPr/>
        </p:nvSpPr>
        <p:spPr>
          <a:xfrm>
            <a:off x="5999776" y="2510333"/>
            <a:ext cx="2736304" cy="2664296"/>
          </a:xfrm>
          <a:prstGeom prst="donu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154" y="34739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VET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rgbClr val="002060"/>
                </a:solidFill>
              </a:rPr>
              <a:t>Fund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49364" y="3097428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645242" y="4378416"/>
            <a:ext cx="2487827" cy="17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826473" y="2697901"/>
            <a:ext cx="18947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sz="1800" dirty="0"/>
              <a:t>Levy</a:t>
            </a:r>
          </a:p>
        </p:txBody>
      </p:sp>
      <p:sp>
        <p:nvSpPr>
          <p:cNvPr id="4" name="Multiply 3"/>
          <p:cNvSpPr/>
          <p:nvPr/>
        </p:nvSpPr>
        <p:spPr>
          <a:xfrm>
            <a:off x="4374289" y="3789403"/>
            <a:ext cx="823783" cy="141690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30589" y="5041563"/>
            <a:ext cx="189470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 algn="ctr"/>
            <a:r>
              <a:rPr lang="en-GB" dirty="0"/>
              <a:t>Exemption from the levy</a:t>
            </a:r>
          </a:p>
        </p:txBody>
      </p:sp>
    </p:spTree>
    <p:extLst>
      <p:ext uri="{BB962C8B-B14F-4D97-AF65-F5344CB8AC3E}">
        <p14:creationId xmlns:p14="http://schemas.microsoft.com/office/powerpoint/2010/main" val="9710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Non - financial incentives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32235" y="1688608"/>
            <a:ext cx="81959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 the design of work-based learning schemes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training capacities within companies (in-company trainers, training material)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cooperation of companies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managerial and administrative tasks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Preferential treatment in the award of public contracts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A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4784" y="2651129"/>
            <a:ext cx="8923421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Back up: work-based learning</a:t>
            </a:r>
          </a:p>
        </p:txBody>
      </p:sp>
    </p:spTree>
    <p:extLst>
      <p:ext uri="{BB962C8B-B14F-4D97-AF65-F5344CB8AC3E}">
        <p14:creationId xmlns:p14="http://schemas.microsoft.com/office/powerpoint/2010/main" val="7866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Work-based learning is…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73641" y="1897518"/>
            <a:ext cx="669888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–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defRPr sz="20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charset="0"/>
              <a:buChar char="»"/>
              <a:defRPr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rgbClr val="0092BB">
                  <a:lumMod val="75000"/>
                </a:srgbClr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Learning by doing real work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through production of real goods and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whether work is paid or unpaid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may or may not be combined with school-based or centre-based learning (classroom or workshop)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But it usually 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rgbClr val="0092BB">
                  <a:lumMod val="75000"/>
                </a:srgbClr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rPr>
              <a:t>Borderline cases: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WBL simulation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J</a:t>
            </a:r>
            <a:r>
              <a:rPr lang="en-GB" altLang="en-US" kern="0" dirty="0" err="1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ob</a:t>
            </a:r>
            <a:r>
              <a:rPr lang="en-GB" altLang="en-US" kern="0" dirty="0">
                <a:solidFill>
                  <a:srgbClr val="002060"/>
                </a:solidFill>
                <a:latin typeface="Arial" panose="020B0604020202020204"/>
                <a:cs typeface="Times New Roman" panose="02020603050405020304" pitchFamily="18" charset="0"/>
              </a:rPr>
              <a:t> shadowing</a:t>
            </a:r>
          </a:p>
        </p:txBody>
      </p:sp>
    </p:spTree>
    <p:extLst>
      <p:ext uri="{BB962C8B-B14F-4D97-AF65-F5344CB8AC3E}">
        <p14:creationId xmlns:p14="http://schemas.microsoft.com/office/powerpoint/2010/main" val="41749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Types of work-based learning (I)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5960" y="2359303"/>
            <a:ext cx="3168352" cy="42299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66BED6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Learner is an employee</a:t>
            </a:r>
          </a:p>
        </p:txBody>
      </p: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 flipV="1">
            <a:off x="3470760" y="2978031"/>
            <a:ext cx="64770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>
            <a:off x="7096610" y="2978031"/>
            <a:ext cx="53975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684923" y="3640589"/>
            <a:ext cx="2143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>
                <a:solidFill>
                  <a:srgbClr val="002060"/>
                </a:solidFill>
              </a:rPr>
              <a:t>Informal Apprenticeship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932153" y="3655447"/>
            <a:ext cx="2416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Formal 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Apprenticeship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206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276171" y="3655447"/>
            <a:ext cx="158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On-the-job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Learning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02224" y="2978031"/>
            <a:ext cx="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41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Types of work-based learning (II)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	</a:t>
            </a:r>
            <a:fld id="{B28DE320-A0D4-47B4-8B88-A7646D1D9E6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16528" y="2348878"/>
            <a:ext cx="3168352" cy="42299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66BED6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Learner is a student</a:t>
            </a:r>
          </a:p>
        </p:txBody>
      </p:sp>
      <p:cxnSp>
        <p:nvCxnSpPr>
          <p:cNvPr id="8" name="Straight Connector 10"/>
          <p:cNvCxnSpPr>
            <a:cxnSpLocks noChangeShapeType="1"/>
          </p:cNvCxnSpPr>
          <p:nvPr/>
        </p:nvCxnSpPr>
        <p:spPr bwMode="auto">
          <a:xfrm flipV="1">
            <a:off x="4298309" y="2967606"/>
            <a:ext cx="64770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2"/>
          <p:cNvCxnSpPr>
            <a:cxnSpLocks noChangeShapeType="1"/>
          </p:cNvCxnSpPr>
          <p:nvPr/>
        </p:nvCxnSpPr>
        <p:spPr bwMode="auto">
          <a:xfrm>
            <a:off x="6176768" y="2967606"/>
            <a:ext cx="539750" cy="533400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12472" y="3630164"/>
            <a:ext cx="2143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 err="1">
                <a:solidFill>
                  <a:srgbClr val="002060"/>
                </a:solidFill>
              </a:rPr>
              <a:t>Alternance</a:t>
            </a:r>
            <a:r>
              <a:rPr lang="en-GB" altLang="en-US" dirty="0">
                <a:solidFill>
                  <a:srgbClr val="002060"/>
                </a:solidFill>
              </a:rPr>
              <a:t>/</a:t>
            </a:r>
          </a:p>
          <a:p>
            <a:pPr marL="0" lvl="1">
              <a:spcBef>
                <a:spcPct val="0"/>
              </a:spcBef>
              <a:buClrTx/>
              <a:buSzPct val="87000"/>
              <a:buFontTx/>
              <a:buNone/>
            </a:pPr>
            <a:r>
              <a:rPr lang="en-GB" altLang="en-US" dirty="0">
                <a:solidFill>
                  <a:srgbClr val="002060"/>
                </a:solidFill>
              </a:rPr>
              <a:t>Co-operative education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356329" y="3645022"/>
            <a:ext cx="18003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–"/>
              <a:tabLst>
                <a:tab pos="377825" algn="l"/>
              </a:tabLst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–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 New Roman" panose="02020603050405020304" pitchFamily="18" charset="0"/>
              <a:buChar char="»"/>
              <a:tabLst>
                <a:tab pos="377825" algn="l"/>
              </a:tabLst>
              <a:defRPr sz="20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Internship,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Traineeship,</a:t>
            </a:r>
          </a:p>
          <a:p>
            <a:pPr marL="0" lvl="1">
              <a:spcBef>
                <a:spcPct val="0"/>
              </a:spcBef>
              <a:buClrTx/>
              <a:buSzPct val="87000"/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2060"/>
                </a:solidFill>
              </a:rPr>
              <a:t>Placement</a:t>
            </a:r>
          </a:p>
        </p:txBody>
      </p:sp>
    </p:spTree>
    <p:extLst>
      <p:ext uri="{BB962C8B-B14F-4D97-AF65-F5344CB8AC3E}">
        <p14:creationId xmlns:p14="http://schemas.microsoft.com/office/powerpoint/2010/main" val="37618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Why does it matter?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8DE320-A0D4-47B4-8B88-A7646D1D9E6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7"/>
            <a:ext cx="2828925" cy="3919537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92BB">
                  <a:lumMod val="75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92BB">
                    <a:lumMod val="75000"/>
                  </a:srgbClr>
                </a:solidFill>
                <a:effectLst/>
                <a:uLnTx/>
                <a:uFillTx/>
              </a:rPr>
              <a:t>	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Good for Learners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Improved employability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Faster school-to-work transition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Personal and professional development</a:t>
            </a:r>
          </a:p>
          <a:p>
            <a:pPr marL="355600" marR="0" lvl="1" indent="-355600" defTabSz="3429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Better access to jobs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9100" y="1712913"/>
            <a:ext cx="3143249" cy="3518357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Clr>
                <a:srgbClr val="0092BB">
                  <a:lumMod val="75000"/>
                </a:srgbClr>
              </a:buClr>
              <a:buFont typeface="Wingdings 3" charset="2"/>
              <a:buNone/>
              <a:defRPr/>
            </a:pPr>
            <a:r>
              <a:rPr lang="en-GB" sz="2000" b="1" dirty="0">
                <a:solidFill>
                  <a:srgbClr val="0092BB">
                    <a:lumMod val="75000"/>
                  </a:srgbClr>
                </a:solidFill>
                <a:latin typeface="Arial" panose="020B0604020202020204"/>
              </a:rPr>
              <a:t>	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Employers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productivity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job-specific skills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recruitment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0337" y="1712914"/>
            <a:ext cx="3236288" cy="3518356"/>
          </a:xfrm>
          <a:prstGeom prst="rect">
            <a:avLst/>
          </a:prstGeom>
        </p:spPr>
        <p:txBody>
          <a:bodyPr/>
          <a:lstStyle>
            <a:lvl1pPr marL="257175" indent="-257175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00038" lvl="1" indent="0" defTabSz="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50" b="1">
                <a:solidFill>
                  <a:schemeClr val="accent1"/>
                </a:solidFill>
              </a:defRPr>
            </a:lvl2pPr>
            <a:lvl3pPr marL="8572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1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30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2288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5717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914650" indent="-171450" defTabSz="34290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lnSpc>
                <a:spcPct val="90000"/>
              </a:lnSpc>
              <a:buClr>
                <a:srgbClr val="0092BB">
                  <a:lumMod val="75000"/>
                </a:srgbClr>
              </a:buClr>
              <a:buFont typeface="Wingdings 3" charset="2"/>
              <a:buNone/>
              <a:defRPr/>
            </a:pPr>
            <a:r>
              <a:rPr lang="en-GB" sz="2000" dirty="0">
                <a:solidFill>
                  <a:srgbClr val="009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Society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relevant skills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development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of less advantaged groups</a:t>
            </a:r>
          </a:p>
          <a:p>
            <a:pPr marL="355600" lvl="1" indent="-355600">
              <a:spcBef>
                <a:spcPts val="600"/>
              </a:spcBef>
              <a:spcAft>
                <a:spcPts val="600"/>
              </a:spcAft>
              <a:buClr>
                <a:srgbClr val="0092BB">
                  <a:lumMod val="75000"/>
                </a:srgbClr>
              </a:buClr>
              <a:buSzPct val="87000"/>
              <a:buFont typeface="Wingdings" panose="05000000000000000000" pitchFamily="2" charset="2"/>
              <a:buChar char="§"/>
              <a:tabLst>
                <a:tab pos="378744" algn="l"/>
              </a:tabLst>
              <a:defRPr/>
            </a:pPr>
            <a:r>
              <a:rPr lang="en-GB" sz="1800" b="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links between VET and business</a:t>
            </a:r>
          </a:p>
        </p:txBody>
      </p:sp>
    </p:spTree>
    <p:extLst>
      <p:ext uri="{BB962C8B-B14F-4D97-AF65-F5344CB8AC3E}">
        <p14:creationId xmlns:p14="http://schemas.microsoft.com/office/powerpoint/2010/main" val="4678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The challenge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2" y="1419225"/>
          <a:ext cx="9648824" cy="3911340"/>
        </p:xfrm>
        <a:graphic>
          <a:graphicData uri="http://schemas.openxmlformats.org/drawingml/2006/table">
            <a:tbl>
              <a:tblPr firstRow="1" bandRow="1"/>
              <a:tblGrid>
                <a:gridCol w="305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4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commitment to VET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State-centred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Collective skills formation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Liberal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Employer-dominated system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GB" sz="1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Involvement of companies in VET</a:t>
                      </a:r>
                      <a:endParaRPr lang="en-GB" sz="100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965330" y="2585847"/>
            <a:ext cx="2432771" cy="5614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54164" y="2585847"/>
            <a:ext cx="3526487" cy="56995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533525" y="2962275"/>
            <a:ext cx="9525" cy="638175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85357" y="4127055"/>
            <a:ext cx="2234693" cy="9525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cxnSpLocks/>
            <a:stCxn id="6" idx="0"/>
          </p:cNvCxnSpPr>
          <p:nvPr/>
        </p:nvCxnSpPr>
        <p:spPr>
          <a:xfrm rot="5400000" flipH="1" flipV="1">
            <a:off x="6775048" y="986175"/>
            <a:ext cx="6340" cy="3193005"/>
          </a:xfrm>
          <a:prstGeom prst="curvedConnector2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42075" y="5338320"/>
            <a:ext cx="20152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</a:t>
            </a: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Busemeyer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Trampusch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4425" y="4032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“Work-based learning: How ready are we?”: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https://www.etf.europa.eu/en/publications-and-resources/publications/work-based-learning-how-ready-are-we-tool-etf-partner</a:t>
            </a:r>
            <a:endParaRPr lang="en-GB" sz="20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69FD4-CA1F-471D-A410-A2A419A1C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46" y="2652158"/>
            <a:ext cx="4630248" cy="326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4EFA5-A920-46EE-8C5E-C8FF10E4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39" y="2613300"/>
            <a:ext cx="4618094" cy="32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4425" y="4032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“Financing work-based learning as part of vocational education reform”: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https://www.etf.europa.eu/en/publications-and-resources/publications/financing-work-based-learning-part-vocational-education</a:t>
            </a:r>
            <a:endParaRPr lang="en-GB" sz="20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272606-F90C-4482-AF4E-4A150B70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42" y="2583786"/>
            <a:ext cx="5401454" cy="38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Apprenticeship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603" y="4853008"/>
            <a:ext cx="5424616" cy="11715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The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two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components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can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be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called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by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a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number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of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names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…</a:t>
            </a: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work-based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learning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work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placement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on-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-job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training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…</a:t>
            </a: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C8E5F54-5748-4AD7-A16C-95E664E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1" y="1593810"/>
            <a:ext cx="5850718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de-DE" sz="2000" b="1" dirty="0">
                <a:solidFill>
                  <a:srgbClr val="002060"/>
                </a:solidFill>
                <a:cs typeface="Arial" charset="0"/>
              </a:rPr>
              <a:t>Switzerland (3-year dual education and training)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8589A97B-B655-42AE-BD22-816FFFADFE11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288818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372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75%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25%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974AE10A-FC57-4A33-87D7-4F9EACC484B0}"/>
              </a:ext>
            </a:extLst>
          </p:cNvPr>
          <p:cNvSpPr/>
          <p:nvPr/>
        </p:nvSpPr>
        <p:spPr>
          <a:xfrm rot="5400000">
            <a:off x="3937328" y="3561422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1E9A810F-F836-76B4-FEBD-376CF677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331" y="5093186"/>
            <a:ext cx="5424616" cy="117157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school-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based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learning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classroom-based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learning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off-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-job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education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training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…</a:t>
            </a: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6C6A8C7-7F69-C99A-3B4D-6A6396399209}"/>
              </a:ext>
            </a:extLst>
          </p:cNvPr>
          <p:cNvSpPr/>
          <p:nvPr/>
        </p:nvSpPr>
        <p:spPr>
          <a:xfrm rot="5400000">
            <a:off x="8322365" y="3562990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6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1304" y="298450"/>
            <a:ext cx="10515600" cy="19025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“Monitoring and evaluating work-based learning in vocational education and training"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https://www.etf.europa.eu/en/publications-and-resources/publications/monitoring-and-evaluating-work-based-learning-vocational</a:t>
            </a:r>
            <a:endParaRPr lang="en-US" sz="2000" b="1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</a:pP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4DAB4-31AF-4034-8126-AC07A4A7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21" y="2321718"/>
            <a:ext cx="5515726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54215" y="2162908"/>
            <a:ext cx="576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Thank You!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hlinkClick r:id="rId2"/>
              </a:rPr>
              <a:t>stefan.thomas@etf.europa.eu</a:t>
            </a:r>
            <a:endParaRPr lang="en-GB" sz="3600" dirty="0"/>
          </a:p>
          <a:p>
            <a:pPr algn="ctr"/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Apprenticeship…and some more clarifications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C8E5F54-5748-4AD7-A16C-95E664EB6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36" y="1564856"/>
            <a:ext cx="9046406" cy="4817097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The term “Apprenticeship” is usually used for the whole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 (e.g. 3 years), but sometimes only for the work-based learning component</a:t>
            </a: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Most apprenticeship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programmes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 are “Dual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programmes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”, because they take place at two different learning venues (e.g. company and school)</a:t>
            </a: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However, there are “Apprenticeships” that do not include any classroom-based learning. Consequently, not all apprenticeship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programmes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 are dual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programmes</a:t>
            </a:r>
            <a:endParaRPr lang="en-US" altLang="de-DE" sz="2000" dirty="0">
              <a:solidFill>
                <a:srgbClr val="002060"/>
              </a:solidFill>
              <a:cs typeface="Arial" charset="0"/>
            </a:endParaRP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Dual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programmes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 and “Dual systems” are two different things. Dual system refers mainly to the Governance of vocational education and training</a:t>
            </a: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“Off-the-job training” can take place in a school or </a:t>
            </a:r>
            <a:r>
              <a:rPr lang="en-US" altLang="de-DE" sz="2000" dirty="0" err="1">
                <a:solidFill>
                  <a:srgbClr val="002060"/>
                </a:solidFill>
                <a:cs typeface="Arial" charset="0"/>
              </a:rPr>
              <a:t>centre</a:t>
            </a: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, but also in an area of the company set aside for education and training</a:t>
            </a: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de-DE" sz="2000" dirty="0">
                <a:solidFill>
                  <a:srgbClr val="002060"/>
                </a:solidFill>
                <a:cs typeface="Arial" charset="0"/>
              </a:rPr>
              <a:t>“Practical training” is sometimes used for the work-based learning component. But beware: practical training can also take place in a school’s workshop or laboratory</a:t>
            </a:r>
          </a:p>
          <a:p>
            <a:pPr marL="342900" indent="-342900">
              <a:spcBef>
                <a:spcPts val="813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de-DE" sz="20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Apprenticeship?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11" y="3022311"/>
            <a:ext cx="5424616" cy="3162589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Learner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is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a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student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After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enrolment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vocational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school</a:t>
            </a:r>
            <a:br>
              <a:rPr lang="de-DE" sz="2000" b="1" dirty="0">
                <a:solidFill>
                  <a:srgbClr val="002060"/>
                </a:solidFill>
                <a:cs typeface="Arial" charset="0"/>
              </a:rPr>
            </a:b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organises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the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placement</a:t>
            </a:r>
            <a:r>
              <a:rPr lang="de-DE" sz="2000" b="1" dirty="0">
                <a:solidFill>
                  <a:srgbClr val="002060"/>
                </a:solidFill>
                <a:cs typeface="Arial" charset="0"/>
              </a:rPr>
              <a:t> of </a:t>
            </a:r>
            <a:r>
              <a:rPr lang="de-DE" sz="2000" b="1" dirty="0" err="1">
                <a:solidFill>
                  <a:srgbClr val="002060"/>
                </a:solidFill>
                <a:cs typeface="Arial" charset="0"/>
              </a:rPr>
              <a:t>students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Contract between student and company covers</a:t>
            </a:r>
            <a:br>
              <a:rPr lang="en-US" sz="2000" b="1" dirty="0">
                <a:solidFill>
                  <a:srgbClr val="002060"/>
                </a:solidFill>
                <a:cs typeface="Arial" charset="0"/>
              </a:rPr>
            </a:b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the vocational practice in the company</a:t>
            </a: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Attendance at school possible without contract</a:t>
            </a:r>
            <a:endParaRPr lang="de-DE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74AE10A-FC57-4A33-87D7-4F9EACC484B0}"/>
              </a:ext>
            </a:extLst>
          </p:cNvPr>
          <p:cNvSpPr/>
          <p:nvPr/>
        </p:nvSpPr>
        <p:spPr>
          <a:xfrm>
            <a:off x="1835150" y="4343845"/>
            <a:ext cx="793750" cy="39047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77FD6AA-BB43-4DF3-BA9C-435FB522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592" y="1494818"/>
            <a:ext cx="49381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Montenegro (3-year dual </a:t>
            </a:r>
            <a:r>
              <a:rPr lang="de-DE" altLang="de-DE" sz="2000" b="1" dirty="0" err="1">
                <a:solidFill>
                  <a:srgbClr val="002060"/>
                </a:solidFill>
                <a:cs typeface="Arial" charset="0"/>
              </a:rPr>
              <a:t>education</a:t>
            </a: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)</a:t>
            </a:r>
            <a:endParaRPr lang="en-GB" altLang="de-DE" sz="2000" b="1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3F070689-4480-418D-95BA-1E67CAC94C7F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199351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31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45561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45%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school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55%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1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88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Traineeship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9E0757A9-69BD-457B-B97F-380A8661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3" y="3064899"/>
            <a:ext cx="5424616" cy="3810669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002060"/>
                </a:solidFill>
                <a:cs typeface="Arial" charset="0"/>
              </a:rPr>
              <a:t>Two types of Traineeships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(1) Active </a:t>
            </a:r>
            <a:r>
              <a:rPr lang="en-US" sz="2000" b="1" dirty="0" err="1">
                <a:solidFill>
                  <a:srgbClr val="002060"/>
                </a:solidFill>
                <a:cs typeface="Arial" charset="0"/>
              </a:rPr>
              <a:t>Labour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Market Policy (ALMP) traineeships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Part of active </a:t>
            </a:r>
            <a:r>
              <a:rPr lang="en-US" b="1" dirty="0" err="1">
                <a:solidFill>
                  <a:srgbClr val="002060"/>
                </a:solidFill>
                <a:cs typeface="Arial" charset="0"/>
              </a:rPr>
              <a:t>labour</a:t>
            </a:r>
            <a:r>
              <a:rPr lang="en-US" b="1" dirty="0">
                <a:solidFill>
                  <a:srgbClr val="002060"/>
                </a:solidFill>
                <a:cs typeface="Arial" charset="0"/>
              </a:rPr>
              <a:t> market policies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>
                <a:solidFill>
                  <a:srgbClr val="002060"/>
                </a:solidFill>
                <a:cs typeface="Arial" charset="0"/>
              </a:rPr>
              <a:t>Organised</a:t>
            </a:r>
            <a:r>
              <a:rPr lang="en-US" b="1" dirty="0">
                <a:solidFill>
                  <a:srgbClr val="002060"/>
                </a:solidFill>
                <a:cs typeface="Arial" charset="0"/>
              </a:rPr>
              <a:t> by Public Employment Services (PES)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In cooperation with employers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To help unemployed or inactive </a:t>
            </a:r>
            <a:br>
              <a:rPr lang="en-US" b="1" dirty="0">
                <a:solidFill>
                  <a:srgbClr val="002060"/>
                </a:solidFill>
                <a:cs typeface="Arial" charset="0"/>
              </a:rPr>
            </a:br>
            <a:r>
              <a:rPr lang="en-US" b="1" dirty="0">
                <a:solidFill>
                  <a:srgbClr val="002060"/>
                </a:solidFill>
                <a:cs typeface="Arial" charset="0"/>
              </a:rPr>
              <a:t>young people into employment </a:t>
            </a: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>
              <a:solidFill>
                <a:srgbClr val="002060"/>
              </a:solidFill>
              <a:cs typeface="Arial" charset="0"/>
            </a:endParaRPr>
          </a:p>
          <a:p>
            <a:pPr marL="285750" indent="-285750">
              <a:spcBef>
                <a:spcPts val="12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77FD6AA-BB43-4DF3-BA9C-435FB522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136" y="1095983"/>
            <a:ext cx="4938183" cy="637531"/>
          </a:xfrm>
          <a:prstGeom prst="rect">
            <a:avLst/>
          </a:prstGeom>
          <a:noFill/>
          <a:ln w="12600" cap="sq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spcBef>
                <a:spcPts val="81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Portugal (6-months </a:t>
            </a:r>
            <a:r>
              <a:rPr lang="de-DE" altLang="de-DE" sz="2000" b="1" dirty="0" err="1">
                <a:solidFill>
                  <a:srgbClr val="002060"/>
                </a:solidFill>
                <a:cs typeface="Arial" charset="0"/>
              </a:rPr>
              <a:t>traineeship</a:t>
            </a:r>
            <a:r>
              <a:rPr lang="de-DE" altLang="de-DE" sz="2000" b="1" dirty="0">
                <a:solidFill>
                  <a:srgbClr val="002060"/>
                </a:solidFill>
                <a:cs typeface="Arial" charset="0"/>
              </a:rPr>
              <a:t>)</a:t>
            </a:r>
            <a:endParaRPr lang="en-GB" altLang="de-DE" sz="2000" b="1" dirty="0">
              <a:solidFill>
                <a:srgbClr val="002060"/>
              </a:solidFill>
              <a:cs typeface="Arial" charset="0"/>
            </a:endParaRPr>
          </a:p>
        </p:txBody>
      </p:sp>
      <p:graphicFrame>
        <p:nvGraphicFramePr>
          <p:cNvPr id="28" name="Table 22">
            <a:extLst>
              <a:ext uri="{FF2B5EF4-FFF2-40B4-BE49-F238E27FC236}">
                <a16:creationId xmlns:a16="http://schemas.microsoft.com/office/drawing/2014/main" id="{3F070689-4480-418D-95BA-1E67CAC94C7F}"/>
              </a:ext>
            </a:extLst>
          </p:cNvPr>
          <p:cNvGraphicFramePr>
            <a:graphicFrameLocks noGrp="1"/>
          </p:cNvGraphicFramePr>
          <p:nvPr/>
        </p:nvGraphicFramePr>
        <p:xfrm>
          <a:off x="1463269" y="1800516"/>
          <a:ext cx="8369300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3175">
                  <a:extLst>
                    <a:ext uri="{9D8B030D-6E8A-4147-A177-3AD203B41FA5}">
                      <a16:colId xmlns:a16="http://schemas.microsoft.com/office/drawing/2014/main" val="3810379596"/>
                    </a:ext>
                  </a:extLst>
                </a:gridCol>
                <a:gridCol w="4556125">
                  <a:extLst>
                    <a:ext uri="{9D8B030D-6E8A-4147-A177-3AD203B41FA5}">
                      <a16:colId xmlns:a16="http://schemas.microsoft.com/office/drawing/2014/main" val="3213378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workplace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%</a:t>
                      </a:r>
                    </a:p>
                    <a:p>
                      <a:pPr algn="ctr"/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Learning at VET </a:t>
                      </a:r>
                      <a:r>
                        <a:rPr lang="de-DE" sz="1600" b="1" dirty="0" err="1">
                          <a:solidFill>
                            <a:srgbClr val="002060"/>
                          </a:solidFill>
                        </a:rPr>
                        <a:t>provider</a:t>
                      </a:r>
                      <a:r>
                        <a:rPr lang="de-DE" sz="1600" b="1" dirty="0">
                          <a:solidFill>
                            <a:srgbClr val="002060"/>
                          </a:solidFill>
                        </a:rPr>
                        <a:t>: %</a:t>
                      </a:r>
                      <a:endParaRPr lang="en-GB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309295"/>
                  </a:ext>
                </a:extLst>
              </a:tr>
            </a:tbl>
          </a:graphicData>
        </a:graphic>
      </p:graphicFrame>
      <p:sp>
        <p:nvSpPr>
          <p:cNvPr id="4" name="Rectangle 42">
            <a:extLst>
              <a:ext uri="{FF2B5EF4-FFF2-40B4-BE49-F238E27FC236}">
                <a16:creationId xmlns:a16="http://schemas.microsoft.com/office/drawing/2014/main" id="{1C2C4B49-9A1E-6BC3-6EAA-5F3AC6D05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963" y="3182423"/>
            <a:ext cx="5424616" cy="334144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(2) Traineeships offered in the open market (OMTs)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Are non-mandatory, bilateral, and private</a:t>
            </a:r>
            <a:br>
              <a:rPr lang="en-US" b="1" dirty="0">
                <a:solidFill>
                  <a:srgbClr val="002060"/>
                </a:solidFill>
                <a:cs typeface="Arial" charset="0"/>
              </a:rPr>
            </a:br>
            <a:r>
              <a:rPr lang="en-US" b="1" dirty="0">
                <a:solidFill>
                  <a:srgbClr val="002060"/>
                </a:solidFill>
                <a:cs typeface="Arial" charset="0"/>
              </a:rPr>
              <a:t>agreements agreed between a trainee</a:t>
            </a:r>
            <a:br>
              <a:rPr lang="en-US" b="1" dirty="0">
                <a:solidFill>
                  <a:srgbClr val="002060"/>
                </a:solidFill>
                <a:cs typeface="Arial" charset="0"/>
              </a:rPr>
            </a:br>
            <a:r>
              <a:rPr lang="en-US" b="1" dirty="0">
                <a:solidFill>
                  <a:srgbClr val="002060"/>
                </a:solidFill>
                <a:cs typeface="Arial" charset="0"/>
              </a:rPr>
              <a:t>and a traineeship provider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Without the involvement of a third party</a:t>
            </a:r>
          </a:p>
          <a:p>
            <a:pPr marL="800100" lvl="1" indent="-342900">
              <a:spcBef>
                <a:spcPts val="1250"/>
              </a:spcBef>
              <a:buFont typeface="Wingdings" panose="05000000000000000000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002060"/>
                </a:solidFill>
                <a:cs typeface="Arial" charset="0"/>
              </a:rPr>
              <a:t>Without a formal connection </a:t>
            </a:r>
            <a:br>
              <a:rPr lang="en-US" b="1" dirty="0">
                <a:solidFill>
                  <a:srgbClr val="002060"/>
                </a:solidFill>
                <a:cs typeface="Arial" charset="0"/>
              </a:rPr>
            </a:br>
            <a:r>
              <a:rPr lang="en-US" b="1" dirty="0">
                <a:solidFill>
                  <a:srgbClr val="002060"/>
                </a:solidFill>
                <a:cs typeface="Arial" charset="0"/>
              </a:rPr>
              <a:t>to education or training</a:t>
            </a:r>
            <a:endParaRPr lang="de-DE" b="1" dirty="0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E36DB9-95FE-642D-AE41-386C1D822B42}"/>
              </a:ext>
            </a:extLst>
          </p:cNvPr>
          <p:cNvCxnSpPr>
            <a:cxnSpLocks/>
          </p:cNvCxnSpPr>
          <p:nvPr/>
        </p:nvCxnSpPr>
        <p:spPr>
          <a:xfrm>
            <a:off x="6313248" y="3657595"/>
            <a:ext cx="0" cy="274651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353684" y="1244188"/>
            <a:ext cx="8229600" cy="45484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002060"/>
                </a:solidFill>
              </a:rPr>
              <a:t>The framework makes recommendations in the following areas:</a:t>
            </a:r>
            <a:r>
              <a:rPr lang="de-AT" sz="1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e-AT" sz="15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Conclusion of a written traineeship agreement</a:t>
            </a:r>
            <a:endParaRPr lang="de-AT" sz="15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de-AT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Learning and training objectives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Working conditions applicable to trainees</a:t>
            </a:r>
            <a:r>
              <a:rPr lang="en-GB" sz="15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500" b="1" dirty="0">
                <a:solidFill>
                  <a:srgbClr val="002060"/>
                </a:solidFill>
              </a:rPr>
              <a:t>Rights and obligations </a:t>
            </a:r>
            <a:r>
              <a:rPr lang="en-GB" sz="15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Reasonable duration (</a:t>
            </a:r>
            <a:r>
              <a:rPr lang="en-US" sz="1500" b="1">
                <a:solidFill>
                  <a:srgbClr val="002060"/>
                </a:solidFill>
              </a:rPr>
              <a:t>max. six </a:t>
            </a:r>
            <a:r>
              <a:rPr lang="en-US" sz="1500" b="1" dirty="0">
                <a:solidFill>
                  <a:srgbClr val="002060"/>
                </a:solidFill>
              </a:rPr>
              <a:t>months)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GB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Proper recognition of traineeships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Transparency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Cross-border traineeships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Use of European Structural and Investment Funds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5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b="1" dirty="0">
                <a:solidFill>
                  <a:srgbClr val="002060"/>
                </a:solidFill>
              </a:rPr>
              <a:t> Applying the Quality Framework for Traineeships</a:t>
            </a:r>
            <a:endParaRPr lang="de-AT" sz="15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31115"/>
            <a:ext cx="10515600" cy="9546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European Quality Framework for Traineeships (2014)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2076935" y="6351145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+mj-ea"/>
                <a:cs typeface="+mj-cs"/>
              </a:rPr>
              <a:t>Source: Council Recommendation </a:t>
            </a:r>
            <a:r>
              <a:rPr lang="en-US" sz="1000" dirty="0">
                <a:ea typeface="+mj-ea"/>
                <a:cs typeface="+mj-cs"/>
              </a:rPr>
              <a:t>on a Quality Framework for Traineeships (2014/C 88/01)</a:t>
            </a:r>
            <a:endParaRPr lang="en-GB" sz="1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5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/>
              <a:t>	</a:t>
            </a:r>
            <a:fld id="{B28DE320-A0D4-47B4-8B88-A7646D1D9E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476990" y="1658964"/>
            <a:ext cx="8229600" cy="4548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AT" sz="1400" b="1" dirty="0" err="1">
                <a:solidFill>
                  <a:srgbClr val="002060"/>
                </a:solidFill>
              </a:rPr>
              <a:t>Fourteen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criteria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for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learning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and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working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de-AT" sz="1400" b="1" dirty="0" err="1">
                <a:solidFill>
                  <a:srgbClr val="002060"/>
                </a:solidFill>
              </a:rPr>
              <a:t>conditions</a:t>
            </a:r>
            <a:endParaRPr lang="de-AT" sz="1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de-A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Written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contract</a:t>
            </a:r>
            <a:r>
              <a:rPr lang="de-AT" sz="1400" b="1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between employer, the apprentice and the training institutions</a:t>
            </a:r>
            <a:r>
              <a:rPr lang="de-AT" sz="1400" b="1" dirty="0">
                <a:solidFill>
                  <a:srgbClr val="002060"/>
                </a:solidFill>
              </a:rPr>
              <a:t>.</a:t>
            </a:r>
            <a:endParaRPr lang="de-AT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de-AT" sz="1400" b="1" dirty="0">
                <a:solidFill>
                  <a:srgbClr val="002060"/>
                </a:solidFill>
              </a:rPr>
              <a:t>Learning Outcomes</a:t>
            </a:r>
            <a:r>
              <a:rPr lang="de-AT" sz="1400" dirty="0">
                <a:solidFill>
                  <a:srgbClr val="002060"/>
                </a:solidFill>
              </a:rPr>
              <a:t> </a:t>
            </a:r>
            <a:r>
              <a:rPr lang="en-GB" sz="1400" dirty="0">
                <a:solidFill>
                  <a:srgbClr val="002060"/>
                </a:solidFill>
              </a:rPr>
              <a:t>should be defined by employers and training institutions, ensuring both job-related skills and personal development.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Pedagogical support: 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close cooperation of designated in-company trainers and teachers.</a:t>
            </a:r>
            <a:endParaRPr lang="en-GB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Workplace component</a:t>
            </a:r>
            <a:r>
              <a:rPr lang="en-GB" sz="1400" dirty="0">
                <a:solidFill>
                  <a:srgbClr val="002060"/>
                </a:solidFill>
              </a:rPr>
              <a:t>: at least 50% of the duration should take place at the workplace.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Remuneration: </a:t>
            </a:r>
            <a:r>
              <a:rPr lang="en-GB" sz="1400" dirty="0">
                <a:solidFill>
                  <a:srgbClr val="002060"/>
                </a:solidFill>
              </a:rPr>
              <a:t>Apprentices should be paid and/or compensated.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Social Protection</a:t>
            </a:r>
            <a:r>
              <a:rPr lang="en-GB" sz="1400" dirty="0">
                <a:solidFill>
                  <a:srgbClr val="002060"/>
                </a:solidFill>
              </a:rPr>
              <a:t>: Apprentices should be entitled to social protection including insurance.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n-GB" sz="1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002060"/>
                </a:solidFill>
              </a:rPr>
              <a:t>Work, health and safety conditions: </a:t>
            </a:r>
            <a:r>
              <a:rPr lang="en-GB" sz="1400" dirty="0">
                <a:solidFill>
                  <a:srgbClr val="002060"/>
                </a:solidFill>
              </a:rPr>
              <a:t>The workplace should comply with relevant rules and regulations on working conditions, in particular health and safety legislation. 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de-AT" sz="1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AT" sz="12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European Framework for Quality and Effective Apprenticeships (2018) 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Textfeld 4"/>
          <p:cNvSpPr txBox="1"/>
          <p:nvPr/>
        </p:nvSpPr>
        <p:spPr>
          <a:xfrm>
            <a:off x="2076935" y="6351145"/>
            <a:ext cx="74888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+mj-ea"/>
                <a:cs typeface="+mj-cs"/>
              </a:rPr>
              <a:t>Source: Council Recommendation on a European Framework for Quality and  Effective Apprenticeships  (2018/C 153/01).</a:t>
            </a:r>
          </a:p>
        </p:txBody>
      </p:sp>
    </p:spTree>
    <p:extLst>
      <p:ext uri="{BB962C8B-B14F-4D97-AF65-F5344CB8AC3E}">
        <p14:creationId xmlns:p14="http://schemas.microsoft.com/office/powerpoint/2010/main" val="251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12" ma:contentTypeDescription="Create a new document." ma:contentTypeScope="" ma:versionID="6dc42404172279c3f99301b6991f2b05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6850e83058afa7e3d4e3a66d01c7d4d1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4be6eda-18b1-42e9-b4e0-71b0bcc67b73}" ma:internalName="TaxCatchAll" ma:showField="CatchAllData" ma:web="d6b2250c-dc3b-4a20-965d-62ac2eebb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2ac159-ab1f-4eee-9445-534d17aac9c4">
      <Terms xmlns="http://schemas.microsoft.com/office/infopath/2007/PartnerControls"/>
    </lcf76f155ced4ddcb4097134ff3c332f>
    <TaxCatchAll xmlns="d6b2250c-dc3b-4a20-965d-62ac2eebb400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52A3B9-3214-4E04-A80A-38440D9920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26966-DBC1-4592-83FB-FE690D7FA1D5}"/>
</file>

<file path=customXml/itemProps3.xml><?xml version="1.0" encoding="utf-8"?>
<ds:datastoreItem xmlns:ds="http://schemas.openxmlformats.org/officeDocument/2006/customXml" ds:itemID="{F21FDD0E-754E-49F9-B6BF-0F58A2616F0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1404a0f7-7811-4ba3-8101-734d0e502789"/>
    <ds:schemaRef ds:uri="df6b2545-d15d-4d63-86ca-644416e434f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0A4DEC2-0170-4410-956E-90F31510E6F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2537</Words>
  <Application>Microsoft Office PowerPoint</Application>
  <PresentationFormat>Widescreen</PresentationFormat>
  <Paragraphs>461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Times New Roman</vt:lpstr>
      <vt:lpstr>Wingdings</vt:lpstr>
      <vt:lpstr>Wingdings 3</vt:lpstr>
      <vt:lpstr>Office Theme</vt:lpstr>
      <vt:lpstr>Potential roles and responsibilities of Social Partners, Employers and Vocational Schools in (1) designing, (2) implementing and (3) evaluating VET programmes </vt:lpstr>
      <vt:lpstr>PowerPoint Presentation</vt:lpstr>
      <vt:lpstr>Apprenticeship</vt:lpstr>
      <vt:lpstr>Apprenticeship</vt:lpstr>
      <vt:lpstr>Apprenticeship…and some more clarifications</vt:lpstr>
      <vt:lpstr>Apprenticeship?</vt:lpstr>
      <vt:lpstr>Traineeship</vt:lpstr>
      <vt:lpstr>PowerPoint Presentation</vt:lpstr>
      <vt:lpstr>PowerPoint Presentation</vt:lpstr>
      <vt:lpstr>PowerPoint Presentation</vt:lpstr>
      <vt:lpstr>10 Critical success factors for WBL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Critical success factors for WBL</vt:lpstr>
      <vt:lpstr>Costs</vt:lpstr>
      <vt:lpstr>Example: </vt:lpstr>
      <vt:lpstr>Potential employer benefits </vt:lpstr>
      <vt:lpstr>Balancing costs and benefits</vt:lpstr>
      <vt:lpstr>What influences the cost-benefit ratio?</vt:lpstr>
      <vt:lpstr>Duration of work-based learning</vt:lpstr>
      <vt:lpstr>PowerPoint Presentation</vt:lpstr>
      <vt:lpstr>PowerPoint Presentation</vt:lpstr>
      <vt:lpstr>PowerPoint Presentation</vt:lpstr>
      <vt:lpstr>Cost reimbursement &amp; levy rebate</vt:lpstr>
      <vt:lpstr>Exemption from the levy</vt:lpstr>
      <vt:lpstr>Non - financial incentives</vt:lpstr>
      <vt:lpstr>Back up: work-based learning</vt:lpstr>
      <vt:lpstr>Work-based learning is…</vt:lpstr>
      <vt:lpstr>Types of work-based learning (I)</vt:lpstr>
      <vt:lpstr>Types of work-based learning (II)</vt:lpstr>
      <vt:lpstr>Why does it matter?</vt:lpstr>
      <vt:lpstr>The challenge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WBL_joint EC-ETF seminar 4-5 December 2017</dc:title>
  <dc:creator>Joanna Anstey</dc:creator>
  <cp:lastModifiedBy>Stefan Thomas (ETF)</cp:lastModifiedBy>
  <cp:revision>151</cp:revision>
  <cp:lastPrinted>2018-11-13T17:32:57Z</cp:lastPrinted>
  <dcterms:created xsi:type="dcterms:W3CDTF">2017-11-16T14:24:21Z</dcterms:created>
  <dcterms:modified xsi:type="dcterms:W3CDTF">2023-03-20T16:14:48Z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0x0101000E605446CC665A48A81EE6EB83C8EB71</vt:lpwstr>
  </property>
  <property fmtid="{D5CDD505-2E9C-101B-9397-08002B2CF9AE}" pid="3" name="Area">
    <vt:lpwstr>Operations</vt:lpwstr>
  </property>
  <property fmtid="{D5CDD505-2E9C-101B-9397-08002B2CF9AE}" pid="4" name="Event Meeting Document Type">
    <vt:lpwstr>Presentation</vt:lpwstr>
  </property>
  <property fmtid="{D5CDD505-2E9C-101B-9397-08002B2CF9AE}" pid="5" name="_dlc_DocIdItemGuid">
    <vt:lpwstr>521bed48-7cf8-4296-a896-2fb5b973eda5</vt:lpwstr>
  </property>
</Properties>
</file>