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diagrams/data3.xml" ContentType="application/vnd.openxmlformats-officedocument.drawingml.diagramData+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diagrams/colors1.xml" ContentType="application/vnd.openxmlformats-officedocument.drawingml.diagramColors+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quickStyle1.xml" ContentType="application/vnd.openxmlformats-officedocument.drawingml.diagramStyle+xml"/>
  <Override PartName="/ppt/diagrams/layout1.xml" ContentType="application/vnd.openxmlformats-officedocument.drawingml.diagramLayout+xml"/>
  <Override PartName="/ppt/diagrams/quickStyle2.xml" ContentType="application/vnd.openxmlformats-officedocument.drawingml.diagramStyle+xml"/>
  <Override PartName="/ppt/theme/theme2.xml" ContentType="application/vnd.openxmlformats-officedocument.theme+xml"/>
  <Override PartName="/ppt/diagrams/colors2.xml" ContentType="application/vnd.openxmlformats-officedocument.drawingml.diagramColors+xml"/>
  <Override PartName="/ppt/diagrams/drawing2.xml" ContentType="application/vnd.ms-office.drawingml.diagramDrawing+xml"/>
  <Override PartName="/ppt/handoutMasters/handoutMaster1.xml" ContentType="application/vnd.openxmlformats-officedocument.presentationml.handoutMaster+xml"/>
  <Override PartName="/ppt/diagrams/drawing1.xml" ContentType="application/vnd.ms-office.drawingml.diagramDrawing+xml"/>
  <Override PartName="/ppt/diagrams/layout2.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13"/>
  </p:notesMasterIdLst>
  <p:handoutMasterIdLst>
    <p:handoutMasterId r:id="rId14"/>
  </p:handoutMasterIdLst>
  <p:sldIdLst>
    <p:sldId id="257" r:id="rId2"/>
    <p:sldId id="280" r:id="rId3"/>
    <p:sldId id="281" r:id="rId4"/>
    <p:sldId id="260" r:id="rId5"/>
    <p:sldId id="259" r:id="rId6"/>
    <p:sldId id="266" r:id="rId7"/>
    <p:sldId id="264" r:id="rId8"/>
    <p:sldId id="282" r:id="rId9"/>
    <p:sldId id="283" r:id="rId10"/>
    <p:sldId id="326" r:id="rId11"/>
    <p:sldId id="262" r:id="rId12"/>
  </p:sldIdLst>
  <p:sldSz cx="12192000" cy="6858000"/>
  <p:notesSz cx="6797675" cy="9928225"/>
  <p:custDataLst>
    <p:tags r:id="rId15"/>
  </p:custDataLst>
  <p:defaultTextStyle>
    <a:defPPr>
      <a:defRPr lang="id-ID"/>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FIORE" initials="" lastIdx="0" clrIdx="0"/>
  <p:cmAuthor id="1" name="Chandni Lanfranchi" initials="CL" lastIdx="8" clrIdx="5">
    <p:extLst>
      <p:ext uri="{19B8F6BF-5375-455C-9EA6-DF929625EA0E}">
        <p15:presenceInfo xmlns:p15="http://schemas.microsoft.com/office/powerpoint/2012/main" userId="S-1-5-21-3487482986-404963800-4258118431-21363" providerId="AD"/>
      </p:ext>
    </p:extLst>
  </p:cmAuthor>
  <p:cmAuthor id="2" name="Hokayem, Rania" initials="HR" lastIdx="25" clrIdx="3">
    <p:extLst>
      <p:ext uri="{19B8F6BF-5375-455C-9EA6-DF929625EA0E}">
        <p15:presenceInfo xmlns:p15="http://schemas.microsoft.com/office/powerpoint/2012/main" userId="S-1-5-21-525788414-1921020387-24915789-30186" providerId="AD"/>
      </p:ext>
    </p:extLst>
  </p:cmAuthor>
  <p:cmAuthor id="3" name="François Ravalison" initials="FR" lastIdx="3"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C430"/>
    <a:srgbClr val="A2C944"/>
    <a:srgbClr val="75BC57"/>
    <a:srgbClr val="154F98"/>
    <a:srgbClr val="82A8B6"/>
    <a:srgbClr val="269610"/>
    <a:srgbClr val="B11B86"/>
    <a:srgbClr val="F2650E"/>
    <a:srgbClr val="993366"/>
    <a:srgbClr val="98C3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12" autoAdjust="0"/>
    <p:restoredTop sz="75581" autoAdjust="0"/>
  </p:normalViewPr>
  <p:slideViewPr>
    <p:cSldViewPr>
      <p:cViewPr>
        <p:scale>
          <a:sx n="66" d="100"/>
          <a:sy n="66" d="100"/>
        </p:scale>
        <p:origin x="162" y="-1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76" d="100"/>
          <a:sy n="76" d="100"/>
        </p:scale>
        <p:origin x="-221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A79BD0-E7A0-4FFA-9F92-DF7BC646673A}" type="doc">
      <dgm:prSet loTypeId="urn:microsoft.com/office/officeart/2005/8/layout/venn2" loCatId="relationship" qsTypeId="urn:microsoft.com/office/officeart/2005/8/quickstyle/simple1" qsCatId="simple" csTypeId="urn:microsoft.com/office/officeart/2005/8/colors/colorful2" csCatId="colorful" phldr="1"/>
      <dgm:spPr/>
      <dgm:t>
        <a:bodyPr/>
        <a:lstStyle/>
        <a:p>
          <a:endParaRPr lang="en-US"/>
        </a:p>
      </dgm:t>
    </dgm:pt>
    <dgm:pt modelId="{939E548B-926A-42CE-85E7-B8B76D640693}">
      <dgm:prSet phldrT="[Text]"/>
      <dgm:spPr/>
      <dgm:t>
        <a:bodyPr/>
        <a:lstStyle/>
        <a:p>
          <a:r>
            <a:rPr lang="en-US" dirty="0"/>
            <a:t>Macro</a:t>
          </a:r>
        </a:p>
      </dgm:t>
    </dgm:pt>
    <dgm:pt modelId="{9F02B4FC-57C4-4D9F-9AAB-4EF639122BAA}" type="parTrans" cxnId="{AEF3BC23-501E-45D5-A037-070E9EAE61F3}">
      <dgm:prSet/>
      <dgm:spPr/>
      <dgm:t>
        <a:bodyPr/>
        <a:lstStyle/>
        <a:p>
          <a:endParaRPr lang="en-US"/>
        </a:p>
      </dgm:t>
    </dgm:pt>
    <dgm:pt modelId="{A978BEF3-1647-4FB6-8673-6F4E9BDA9885}" type="sibTrans" cxnId="{AEF3BC23-501E-45D5-A037-070E9EAE61F3}">
      <dgm:prSet/>
      <dgm:spPr/>
      <dgm:t>
        <a:bodyPr/>
        <a:lstStyle/>
        <a:p>
          <a:endParaRPr lang="en-US"/>
        </a:p>
      </dgm:t>
    </dgm:pt>
    <dgm:pt modelId="{47F62827-3654-4DE7-98BA-E9E454798F04}">
      <dgm:prSet phldrT="[Text]"/>
      <dgm:spPr/>
      <dgm:t>
        <a:bodyPr/>
        <a:lstStyle/>
        <a:p>
          <a:r>
            <a:rPr lang="en-US" dirty="0"/>
            <a:t>Meso</a:t>
          </a:r>
        </a:p>
      </dgm:t>
    </dgm:pt>
    <dgm:pt modelId="{387303D8-7BE2-4EBA-ABBB-07AB1CF8B853}" type="parTrans" cxnId="{E0B4DD85-7721-47E5-B283-4E55E509101D}">
      <dgm:prSet/>
      <dgm:spPr/>
      <dgm:t>
        <a:bodyPr/>
        <a:lstStyle/>
        <a:p>
          <a:endParaRPr lang="en-US"/>
        </a:p>
      </dgm:t>
    </dgm:pt>
    <dgm:pt modelId="{91E10B52-5EB0-41A8-8EE6-C5986F3F906C}" type="sibTrans" cxnId="{E0B4DD85-7721-47E5-B283-4E55E509101D}">
      <dgm:prSet/>
      <dgm:spPr/>
      <dgm:t>
        <a:bodyPr/>
        <a:lstStyle/>
        <a:p>
          <a:endParaRPr lang="en-US"/>
        </a:p>
      </dgm:t>
    </dgm:pt>
    <dgm:pt modelId="{DBAA534C-A8EB-407C-81A4-C8D6D4986F41}">
      <dgm:prSet phldrT="[Text]"/>
      <dgm:spPr/>
      <dgm:t>
        <a:bodyPr/>
        <a:lstStyle/>
        <a:p>
          <a:r>
            <a:rPr lang="en-US" dirty="0"/>
            <a:t>Micro </a:t>
          </a:r>
        </a:p>
      </dgm:t>
    </dgm:pt>
    <dgm:pt modelId="{9FF833EE-D6D5-4783-ACD3-D3A5DA733BD0}" type="sibTrans" cxnId="{9C1AD3A2-2D8E-49F3-9D98-7FFEB596B3DF}">
      <dgm:prSet/>
      <dgm:spPr/>
      <dgm:t>
        <a:bodyPr/>
        <a:lstStyle/>
        <a:p>
          <a:endParaRPr lang="en-US"/>
        </a:p>
      </dgm:t>
    </dgm:pt>
    <dgm:pt modelId="{53A0759C-360E-40ED-B082-EEEFEF7F668C}" type="parTrans" cxnId="{9C1AD3A2-2D8E-49F3-9D98-7FFEB596B3DF}">
      <dgm:prSet/>
      <dgm:spPr/>
      <dgm:t>
        <a:bodyPr/>
        <a:lstStyle/>
        <a:p>
          <a:endParaRPr lang="en-US"/>
        </a:p>
      </dgm:t>
    </dgm:pt>
    <dgm:pt modelId="{B7ED00B8-F920-46A0-85CE-6805F3B03289}" type="pres">
      <dgm:prSet presAssocID="{9FA79BD0-E7A0-4FFA-9F92-DF7BC646673A}" presName="Name0" presStyleCnt="0">
        <dgm:presLayoutVars>
          <dgm:chMax val="7"/>
          <dgm:resizeHandles val="exact"/>
        </dgm:presLayoutVars>
      </dgm:prSet>
      <dgm:spPr/>
    </dgm:pt>
    <dgm:pt modelId="{49F27D2A-B85D-4C0A-8D7E-0FC8EBAFF3A4}" type="pres">
      <dgm:prSet presAssocID="{9FA79BD0-E7A0-4FFA-9F92-DF7BC646673A}" presName="comp1" presStyleCnt="0"/>
      <dgm:spPr/>
    </dgm:pt>
    <dgm:pt modelId="{3D7A1D07-0625-41D3-A3A8-889EB9A5CB4A}" type="pres">
      <dgm:prSet presAssocID="{9FA79BD0-E7A0-4FFA-9F92-DF7BC646673A}" presName="circle1" presStyleLbl="node1" presStyleIdx="0" presStyleCnt="3"/>
      <dgm:spPr/>
    </dgm:pt>
    <dgm:pt modelId="{3BE6BA5C-1DB8-49B4-A179-B31D58AAB6E4}" type="pres">
      <dgm:prSet presAssocID="{9FA79BD0-E7A0-4FFA-9F92-DF7BC646673A}" presName="c1text" presStyleLbl="node1" presStyleIdx="0" presStyleCnt="3">
        <dgm:presLayoutVars>
          <dgm:bulletEnabled val="1"/>
        </dgm:presLayoutVars>
      </dgm:prSet>
      <dgm:spPr/>
    </dgm:pt>
    <dgm:pt modelId="{D177E9D9-D20B-42D8-844B-0595B0A03669}" type="pres">
      <dgm:prSet presAssocID="{9FA79BD0-E7A0-4FFA-9F92-DF7BC646673A}" presName="comp2" presStyleCnt="0"/>
      <dgm:spPr/>
    </dgm:pt>
    <dgm:pt modelId="{F0B9BAF2-F28F-4D06-BC8C-FDBFD660AB94}" type="pres">
      <dgm:prSet presAssocID="{9FA79BD0-E7A0-4FFA-9F92-DF7BC646673A}" presName="circle2" presStyleLbl="node1" presStyleIdx="1" presStyleCnt="3"/>
      <dgm:spPr/>
    </dgm:pt>
    <dgm:pt modelId="{4B838DA3-CF86-40E6-905D-14D8BE15C2FA}" type="pres">
      <dgm:prSet presAssocID="{9FA79BD0-E7A0-4FFA-9F92-DF7BC646673A}" presName="c2text" presStyleLbl="node1" presStyleIdx="1" presStyleCnt="3">
        <dgm:presLayoutVars>
          <dgm:bulletEnabled val="1"/>
        </dgm:presLayoutVars>
      </dgm:prSet>
      <dgm:spPr/>
    </dgm:pt>
    <dgm:pt modelId="{90FC6EE8-9BC3-4BF6-BB5B-BD567567C844}" type="pres">
      <dgm:prSet presAssocID="{9FA79BD0-E7A0-4FFA-9F92-DF7BC646673A}" presName="comp3" presStyleCnt="0"/>
      <dgm:spPr/>
    </dgm:pt>
    <dgm:pt modelId="{37685034-71FF-4977-ACB3-014ED110C098}" type="pres">
      <dgm:prSet presAssocID="{9FA79BD0-E7A0-4FFA-9F92-DF7BC646673A}" presName="circle3" presStyleLbl="node1" presStyleIdx="2" presStyleCnt="3"/>
      <dgm:spPr/>
    </dgm:pt>
    <dgm:pt modelId="{84E6E106-99DC-493A-B9FC-42F24E7F4514}" type="pres">
      <dgm:prSet presAssocID="{9FA79BD0-E7A0-4FFA-9F92-DF7BC646673A}" presName="c3text" presStyleLbl="node1" presStyleIdx="2" presStyleCnt="3">
        <dgm:presLayoutVars>
          <dgm:bulletEnabled val="1"/>
        </dgm:presLayoutVars>
      </dgm:prSet>
      <dgm:spPr/>
    </dgm:pt>
  </dgm:ptLst>
  <dgm:cxnLst>
    <dgm:cxn modelId="{CFE3830B-A6BE-4EBD-9FB5-48CD59514338}" type="presOf" srcId="{DBAA534C-A8EB-407C-81A4-C8D6D4986F41}" destId="{84E6E106-99DC-493A-B9FC-42F24E7F4514}" srcOrd="1" destOrd="0" presId="urn:microsoft.com/office/officeart/2005/8/layout/venn2"/>
    <dgm:cxn modelId="{AEF3BC23-501E-45D5-A037-070E9EAE61F3}" srcId="{9FA79BD0-E7A0-4FFA-9F92-DF7BC646673A}" destId="{939E548B-926A-42CE-85E7-B8B76D640693}" srcOrd="0" destOrd="0" parTransId="{9F02B4FC-57C4-4D9F-9AAB-4EF639122BAA}" sibTransId="{A978BEF3-1647-4FB6-8673-6F4E9BDA9885}"/>
    <dgm:cxn modelId="{21002867-83D7-478E-B55D-9AC471E43E91}" type="presOf" srcId="{47F62827-3654-4DE7-98BA-E9E454798F04}" destId="{4B838DA3-CF86-40E6-905D-14D8BE15C2FA}" srcOrd="1" destOrd="0" presId="urn:microsoft.com/office/officeart/2005/8/layout/venn2"/>
    <dgm:cxn modelId="{D9A2BD7D-2974-4997-B727-8F424F2B58AB}" type="presOf" srcId="{9FA79BD0-E7A0-4FFA-9F92-DF7BC646673A}" destId="{B7ED00B8-F920-46A0-85CE-6805F3B03289}" srcOrd="0" destOrd="0" presId="urn:microsoft.com/office/officeart/2005/8/layout/venn2"/>
    <dgm:cxn modelId="{563D1185-F37C-4ED0-AC8F-B09287DDEAA3}" type="presOf" srcId="{939E548B-926A-42CE-85E7-B8B76D640693}" destId="{3D7A1D07-0625-41D3-A3A8-889EB9A5CB4A}" srcOrd="0" destOrd="0" presId="urn:microsoft.com/office/officeart/2005/8/layout/venn2"/>
    <dgm:cxn modelId="{E0B4DD85-7721-47E5-B283-4E55E509101D}" srcId="{9FA79BD0-E7A0-4FFA-9F92-DF7BC646673A}" destId="{47F62827-3654-4DE7-98BA-E9E454798F04}" srcOrd="1" destOrd="0" parTransId="{387303D8-7BE2-4EBA-ABBB-07AB1CF8B853}" sibTransId="{91E10B52-5EB0-41A8-8EE6-C5986F3F906C}"/>
    <dgm:cxn modelId="{9C1AD3A2-2D8E-49F3-9D98-7FFEB596B3DF}" srcId="{9FA79BD0-E7A0-4FFA-9F92-DF7BC646673A}" destId="{DBAA534C-A8EB-407C-81A4-C8D6D4986F41}" srcOrd="2" destOrd="0" parTransId="{53A0759C-360E-40ED-B082-EEEFEF7F668C}" sibTransId="{9FF833EE-D6D5-4783-ACD3-D3A5DA733BD0}"/>
    <dgm:cxn modelId="{27ABEBDD-A3E7-4065-B81D-C48B07CAB8FD}" type="presOf" srcId="{47F62827-3654-4DE7-98BA-E9E454798F04}" destId="{F0B9BAF2-F28F-4D06-BC8C-FDBFD660AB94}" srcOrd="0" destOrd="0" presId="urn:microsoft.com/office/officeart/2005/8/layout/venn2"/>
    <dgm:cxn modelId="{4E399CF4-930F-4893-84FB-7E3B95B01BD8}" type="presOf" srcId="{939E548B-926A-42CE-85E7-B8B76D640693}" destId="{3BE6BA5C-1DB8-49B4-A179-B31D58AAB6E4}" srcOrd="1" destOrd="0" presId="urn:microsoft.com/office/officeart/2005/8/layout/venn2"/>
    <dgm:cxn modelId="{B987A0FB-825F-4B8B-B3F7-3FEE881F9C8E}" type="presOf" srcId="{DBAA534C-A8EB-407C-81A4-C8D6D4986F41}" destId="{37685034-71FF-4977-ACB3-014ED110C098}" srcOrd="0" destOrd="0" presId="urn:microsoft.com/office/officeart/2005/8/layout/venn2"/>
    <dgm:cxn modelId="{19191967-EFC2-4C43-8898-96963926482E}" type="presParOf" srcId="{B7ED00B8-F920-46A0-85CE-6805F3B03289}" destId="{49F27D2A-B85D-4C0A-8D7E-0FC8EBAFF3A4}" srcOrd="0" destOrd="0" presId="urn:microsoft.com/office/officeart/2005/8/layout/venn2"/>
    <dgm:cxn modelId="{7150F916-74C0-4352-A601-867568C89816}" type="presParOf" srcId="{49F27D2A-B85D-4C0A-8D7E-0FC8EBAFF3A4}" destId="{3D7A1D07-0625-41D3-A3A8-889EB9A5CB4A}" srcOrd="0" destOrd="0" presId="urn:microsoft.com/office/officeart/2005/8/layout/venn2"/>
    <dgm:cxn modelId="{B9F51A94-4A30-445F-8427-9FE1173A7026}" type="presParOf" srcId="{49F27D2A-B85D-4C0A-8D7E-0FC8EBAFF3A4}" destId="{3BE6BA5C-1DB8-49B4-A179-B31D58AAB6E4}" srcOrd="1" destOrd="0" presId="urn:microsoft.com/office/officeart/2005/8/layout/venn2"/>
    <dgm:cxn modelId="{2ED639F3-1594-49E3-B4FF-6E9AF526B0E4}" type="presParOf" srcId="{B7ED00B8-F920-46A0-85CE-6805F3B03289}" destId="{D177E9D9-D20B-42D8-844B-0595B0A03669}" srcOrd="1" destOrd="0" presId="urn:microsoft.com/office/officeart/2005/8/layout/venn2"/>
    <dgm:cxn modelId="{14C9C78E-B37A-4741-9C20-2A62FE54C310}" type="presParOf" srcId="{D177E9D9-D20B-42D8-844B-0595B0A03669}" destId="{F0B9BAF2-F28F-4D06-BC8C-FDBFD660AB94}" srcOrd="0" destOrd="0" presId="urn:microsoft.com/office/officeart/2005/8/layout/venn2"/>
    <dgm:cxn modelId="{0E07DF14-FB47-4C53-8149-8B5C6D34A03F}" type="presParOf" srcId="{D177E9D9-D20B-42D8-844B-0595B0A03669}" destId="{4B838DA3-CF86-40E6-905D-14D8BE15C2FA}" srcOrd="1" destOrd="0" presId="urn:microsoft.com/office/officeart/2005/8/layout/venn2"/>
    <dgm:cxn modelId="{A160886D-D5D8-48ED-8B92-8C45ED7A1BFD}" type="presParOf" srcId="{B7ED00B8-F920-46A0-85CE-6805F3B03289}" destId="{90FC6EE8-9BC3-4BF6-BB5B-BD567567C844}" srcOrd="2" destOrd="0" presId="urn:microsoft.com/office/officeart/2005/8/layout/venn2"/>
    <dgm:cxn modelId="{334CE874-A971-48A6-8542-7B4891434F02}" type="presParOf" srcId="{90FC6EE8-9BC3-4BF6-BB5B-BD567567C844}" destId="{37685034-71FF-4977-ACB3-014ED110C098}" srcOrd="0" destOrd="0" presId="urn:microsoft.com/office/officeart/2005/8/layout/venn2"/>
    <dgm:cxn modelId="{FBC366FF-899F-4F78-AD61-324F4094D511}" type="presParOf" srcId="{90FC6EE8-9BC3-4BF6-BB5B-BD567567C844}" destId="{84E6E106-99DC-493A-B9FC-42F24E7F4514}"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2ED24B-6740-4D0C-BCCB-3C43A04AB481}" type="doc">
      <dgm:prSet loTypeId="urn:microsoft.com/office/officeart/2005/8/layout/hChevron3" loCatId="process" qsTypeId="urn:microsoft.com/office/officeart/2005/8/quickstyle/simple1" qsCatId="simple" csTypeId="urn:microsoft.com/office/officeart/2005/8/colors/colorful2" csCatId="colorful" phldr="1"/>
      <dgm:spPr/>
    </dgm:pt>
    <dgm:pt modelId="{DB633346-E846-46D5-A4DE-D0A2CE8221CA}">
      <dgm:prSet phldrT="[Text]" custT="1"/>
      <dgm:spPr/>
      <dgm:t>
        <a:bodyPr tIns="0" bIns="252000"/>
        <a:lstStyle/>
        <a:p>
          <a:pPr algn="l"/>
          <a:r>
            <a:rPr lang="en-GB" sz="1100" b="1" noProof="0" dirty="0">
              <a:latin typeface="Arial" panose="020B0604020202020204" pitchFamily="34" charset="0"/>
              <a:cs typeface="Arial" panose="020B0604020202020204" pitchFamily="34" charset="0"/>
            </a:rPr>
            <a:t>PROCESS 1.</a:t>
          </a:r>
          <a:r>
            <a:rPr lang="en-GB" sz="1100" noProof="0" dirty="0">
              <a:latin typeface="Arial" panose="020B0604020202020204" pitchFamily="34" charset="0"/>
              <a:cs typeface="Arial" panose="020B0604020202020204" pitchFamily="34" charset="0"/>
            </a:rPr>
            <a:t> Institutional organization and planning</a:t>
          </a:r>
        </a:p>
      </dgm:t>
    </dgm:pt>
    <dgm:pt modelId="{D626DB2C-35F8-490F-876B-69ACCE3AACBA}" type="parTrans" cxnId="{2DCE3DB6-2E4C-49CA-B264-9D6BF591D1B6}">
      <dgm:prSet/>
      <dgm:spPr/>
      <dgm:t>
        <a:bodyPr/>
        <a:lstStyle/>
        <a:p>
          <a:endParaRPr lang="fr-FR"/>
        </a:p>
      </dgm:t>
    </dgm:pt>
    <dgm:pt modelId="{697BC091-6358-4FF9-98B8-025A14FB3730}" type="sibTrans" cxnId="{2DCE3DB6-2E4C-49CA-B264-9D6BF591D1B6}">
      <dgm:prSet/>
      <dgm:spPr/>
      <dgm:t>
        <a:bodyPr/>
        <a:lstStyle/>
        <a:p>
          <a:endParaRPr lang="fr-FR"/>
        </a:p>
      </dgm:t>
    </dgm:pt>
    <dgm:pt modelId="{80BEFD31-30EA-45D2-8CC8-C91C01EDFBAE}">
      <dgm:prSet phldrT="[Text]" custT="1"/>
      <dgm:spPr>
        <a:solidFill>
          <a:srgbClr val="75BC57"/>
        </a:solidFill>
      </dgm:spPr>
      <dgm:t>
        <a:bodyPr lIns="36000" rIns="0"/>
        <a:lstStyle/>
        <a:p>
          <a:pPr algn="l"/>
          <a:r>
            <a:rPr lang="en-GB" sz="1050" b="1" noProof="0" dirty="0">
              <a:latin typeface="Arial" panose="020B0604020202020204" pitchFamily="34" charset="0"/>
              <a:cs typeface="Arial" panose="020B0604020202020204" pitchFamily="34" charset="0"/>
            </a:rPr>
            <a:t>PROCESS 2. </a:t>
          </a:r>
          <a:r>
            <a:rPr lang="en-GB" sz="1050" noProof="0" dirty="0">
              <a:latin typeface="Arial" panose="020B0604020202020204" pitchFamily="34" charset="0"/>
              <a:cs typeface="Arial" panose="020B0604020202020204" pitchFamily="34" charset="0"/>
            </a:rPr>
            <a:t>Identification of economic opportunities and training needs assessment</a:t>
          </a:r>
        </a:p>
      </dgm:t>
    </dgm:pt>
    <dgm:pt modelId="{92173B3E-FC91-43CB-9FFE-1216F6CA61F2}" type="parTrans" cxnId="{5D5B2226-7C62-43C6-BA29-90B6951426A5}">
      <dgm:prSet/>
      <dgm:spPr/>
      <dgm:t>
        <a:bodyPr/>
        <a:lstStyle/>
        <a:p>
          <a:endParaRPr lang="fr-FR"/>
        </a:p>
      </dgm:t>
    </dgm:pt>
    <dgm:pt modelId="{A90861B4-0D31-4396-BF1E-ADC12A18514A}" type="sibTrans" cxnId="{5D5B2226-7C62-43C6-BA29-90B6951426A5}">
      <dgm:prSet/>
      <dgm:spPr/>
      <dgm:t>
        <a:bodyPr/>
        <a:lstStyle/>
        <a:p>
          <a:endParaRPr lang="fr-FR"/>
        </a:p>
      </dgm:t>
    </dgm:pt>
    <dgm:pt modelId="{9ADFB572-870F-4122-81AC-4206E7887E93}">
      <dgm:prSet phldrT="[Text]" custT="1"/>
      <dgm:spPr>
        <a:solidFill>
          <a:srgbClr val="A2C944"/>
        </a:solidFill>
      </dgm:spPr>
      <dgm:t>
        <a:bodyPr tIns="0" bIns="108000"/>
        <a:lstStyle/>
        <a:p>
          <a:pPr algn="l"/>
          <a:r>
            <a:rPr lang="en-GB" sz="1100" b="1" noProof="0" dirty="0">
              <a:latin typeface="Arial" panose="020B0604020202020204" pitchFamily="34" charset="0"/>
              <a:cs typeface="Arial" panose="020B0604020202020204" pitchFamily="34" charset="0"/>
            </a:rPr>
            <a:t>PROCESS 3</a:t>
          </a:r>
          <a:r>
            <a:rPr lang="en-GB" sz="1100" noProof="0" dirty="0">
              <a:latin typeface="Arial" panose="020B0604020202020204" pitchFamily="34" charset="0"/>
              <a:cs typeface="Arial" panose="020B0604020202020204" pitchFamily="34" charset="0"/>
            </a:rPr>
            <a:t>. </a:t>
          </a:r>
        </a:p>
        <a:p>
          <a:pPr algn="l"/>
          <a:r>
            <a:rPr lang="en-GB" sz="1100" noProof="0" dirty="0">
              <a:latin typeface="Arial" panose="020B0604020202020204" pitchFamily="34" charset="0"/>
              <a:cs typeface="Arial" panose="020B0604020202020204" pitchFamily="34" charset="0"/>
            </a:rPr>
            <a:t>Training design, organization and delivery</a:t>
          </a:r>
        </a:p>
      </dgm:t>
    </dgm:pt>
    <dgm:pt modelId="{E950C2CB-3AA2-4200-A691-4DDFD764AE1D}" type="parTrans" cxnId="{919BA2CE-8FDA-4312-A431-ECF69627789A}">
      <dgm:prSet/>
      <dgm:spPr/>
      <dgm:t>
        <a:bodyPr/>
        <a:lstStyle/>
        <a:p>
          <a:endParaRPr lang="fr-FR"/>
        </a:p>
      </dgm:t>
    </dgm:pt>
    <dgm:pt modelId="{C44FBAEC-3BAC-4615-B4B4-CCCACD2B848D}" type="sibTrans" cxnId="{919BA2CE-8FDA-4312-A431-ECF69627789A}">
      <dgm:prSet/>
      <dgm:spPr/>
      <dgm:t>
        <a:bodyPr/>
        <a:lstStyle/>
        <a:p>
          <a:endParaRPr lang="fr-FR"/>
        </a:p>
      </dgm:t>
    </dgm:pt>
    <dgm:pt modelId="{46E71821-FCE8-493B-AEE5-263AD9B9D5F0}">
      <dgm:prSet custT="1"/>
      <dgm:spPr>
        <a:solidFill>
          <a:srgbClr val="D7C430"/>
        </a:solidFill>
      </dgm:spPr>
      <dgm:t>
        <a:bodyPr rIns="0"/>
        <a:lstStyle/>
        <a:p>
          <a:pPr algn="l">
            <a:lnSpc>
              <a:spcPct val="100000"/>
            </a:lnSpc>
          </a:pPr>
          <a:r>
            <a:rPr lang="en-GB" sz="1100" b="1" noProof="0" dirty="0">
              <a:latin typeface="Arial" panose="020B0604020202020204" pitchFamily="34" charset="0"/>
              <a:cs typeface="Arial" panose="020B0604020202020204" pitchFamily="34" charset="0"/>
            </a:rPr>
            <a:t>PROCESS 4. </a:t>
          </a:r>
          <a:r>
            <a:rPr lang="en-GB" sz="1100" noProof="0" dirty="0">
              <a:latin typeface="Arial" panose="020B0604020202020204" pitchFamily="34" charset="0"/>
              <a:cs typeface="Arial" panose="020B0604020202020204" pitchFamily="34" charset="0"/>
            </a:rPr>
            <a:t>Post-training support for microenterprise development and wage employment</a:t>
          </a:r>
        </a:p>
      </dgm:t>
    </dgm:pt>
    <dgm:pt modelId="{A5E7B758-A2D0-4038-8ADE-475286CC90F2}" type="parTrans" cxnId="{53088960-6132-4147-81A7-E75AC1C558C3}">
      <dgm:prSet/>
      <dgm:spPr/>
      <dgm:t>
        <a:bodyPr/>
        <a:lstStyle/>
        <a:p>
          <a:endParaRPr lang="fr-FR"/>
        </a:p>
      </dgm:t>
    </dgm:pt>
    <dgm:pt modelId="{ACC2C689-0738-4D0D-A9FC-69DB6117B1B8}" type="sibTrans" cxnId="{53088960-6132-4147-81A7-E75AC1C558C3}">
      <dgm:prSet/>
      <dgm:spPr/>
      <dgm:t>
        <a:bodyPr/>
        <a:lstStyle/>
        <a:p>
          <a:endParaRPr lang="fr-FR"/>
        </a:p>
      </dgm:t>
    </dgm:pt>
    <dgm:pt modelId="{534EADE3-0C9D-4E04-AB46-B64E8683E9CF}">
      <dgm:prSet custT="1"/>
      <dgm:spPr/>
      <dgm:t>
        <a:bodyPr tIns="0" bIns="216000"/>
        <a:lstStyle/>
        <a:p>
          <a:pPr algn="l"/>
          <a:r>
            <a:rPr lang="en-GB" sz="1100" b="1" noProof="0" dirty="0">
              <a:latin typeface="Arial" panose="020B0604020202020204" pitchFamily="34" charset="0"/>
              <a:cs typeface="Arial" panose="020B0604020202020204" pitchFamily="34" charset="0"/>
            </a:rPr>
            <a:t>PROCESS 5. </a:t>
          </a:r>
          <a:r>
            <a:rPr lang="en-GB" sz="1100" noProof="0" dirty="0">
              <a:latin typeface="Arial" panose="020B0604020202020204" pitchFamily="34" charset="0"/>
              <a:cs typeface="Arial" panose="020B0604020202020204" pitchFamily="34" charset="0"/>
            </a:rPr>
            <a:t>Monitoring, evaluation and documentation</a:t>
          </a:r>
        </a:p>
      </dgm:t>
    </dgm:pt>
    <dgm:pt modelId="{FA060A04-7DF6-416C-9CC6-BD9235DFBA39}" type="parTrans" cxnId="{1FABFB80-F055-47F2-B1AB-38ADA9B7FCB7}">
      <dgm:prSet/>
      <dgm:spPr/>
      <dgm:t>
        <a:bodyPr/>
        <a:lstStyle/>
        <a:p>
          <a:endParaRPr lang="fr-FR"/>
        </a:p>
      </dgm:t>
    </dgm:pt>
    <dgm:pt modelId="{3330BE1B-B1E2-4D4F-BABA-34FB5E2F18FD}" type="sibTrans" cxnId="{1FABFB80-F055-47F2-B1AB-38ADA9B7FCB7}">
      <dgm:prSet/>
      <dgm:spPr/>
      <dgm:t>
        <a:bodyPr/>
        <a:lstStyle/>
        <a:p>
          <a:endParaRPr lang="fr-FR"/>
        </a:p>
      </dgm:t>
    </dgm:pt>
    <dgm:pt modelId="{4CA65B57-F177-4710-95BB-6B51D98427F5}" type="pres">
      <dgm:prSet presAssocID="{6A2ED24B-6740-4D0C-BCCB-3C43A04AB481}" presName="Name0" presStyleCnt="0">
        <dgm:presLayoutVars>
          <dgm:dir/>
          <dgm:resizeHandles val="exact"/>
        </dgm:presLayoutVars>
      </dgm:prSet>
      <dgm:spPr/>
    </dgm:pt>
    <dgm:pt modelId="{57EF2267-1707-4B8C-AED9-E4838565C962}" type="pres">
      <dgm:prSet presAssocID="{DB633346-E846-46D5-A4DE-D0A2CE8221CA}" presName="parTxOnly" presStyleLbl="node1" presStyleIdx="0" presStyleCnt="5" custScaleY="155144" custLinFactNeighborX="18689" custLinFactNeighborY="1878">
        <dgm:presLayoutVars>
          <dgm:bulletEnabled val="1"/>
        </dgm:presLayoutVars>
      </dgm:prSet>
      <dgm:spPr/>
    </dgm:pt>
    <dgm:pt modelId="{2FA9CFAE-6C79-4CA5-92DC-A2FA430BE569}" type="pres">
      <dgm:prSet presAssocID="{697BC091-6358-4FF9-98B8-025A14FB3730}" presName="parSpace" presStyleCnt="0"/>
      <dgm:spPr/>
    </dgm:pt>
    <dgm:pt modelId="{72073180-52DB-4EF7-8397-9C8EEF09D3C5}" type="pres">
      <dgm:prSet presAssocID="{80BEFD31-30EA-45D2-8CC8-C91C01EDFBAE}" presName="parTxOnly" presStyleLbl="node1" presStyleIdx="1" presStyleCnt="5" custScaleY="151414" custLinFactNeighborX="-35935" custLinFactNeighborY="2283">
        <dgm:presLayoutVars>
          <dgm:bulletEnabled val="1"/>
        </dgm:presLayoutVars>
      </dgm:prSet>
      <dgm:spPr/>
    </dgm:pt>
    <dgm:pt modelId="{F955C52F-7E01-4C62-936B-95A4A69CC9D0}" type="pres">
      <dgm:prSet presAssocID="{A90861B4-0D31-4396-BF1E-ADC12A18514A}" presName="parSpace" presStyleCnt="0"/>
      <dgm:spPr/>
    </dgm:pt>
    <dgm:pt modelId="{C5E62DA2-736E-4A28-81B4-9FBD27B2397A}" type="pres">
      <dgm:prSet presAssocID="{9ADFB572-870F-4122-81AC-4206E7887E93}" presName="parTxOnly" presStyleLbl="node1" presStyleIdx="2" presStyleCnt="5" custScaleY="147563" custLinFactNeighborX="-83284" custLinFactNeighborY="2360">
        <dgm:presLayoutVars>
          <dgm:bulletEnabled val="1"/>
        </dgm:presLayoutVars>
      </dgm:prSet>
      <dgm:spPr/>
    </dgm:pt>
    <dgm:pt modelId="{19FE1A64-7240-43C9-A38C-310B0F122D06}" type="pres">
      <dgm:prSet presAssocID="{C44FBAEC-3BAC-4615-B4B4-CCCACD2B848D}" presName="parSpace" presStyleCnt="0"/>
      <dgm:spPr/>
    </dgm:pt>
    <dgm:pt modelId="{09F9246A-7850-4EF9-8E00-FF86F8AD4FAF}" type="pres">
      <dgm:prSet presAssocID="{46E71821-FCE8-493B-AEE5-263AD9B9D5F0}" presName="parTxOnly" presStyleLbl="node1" presStyleIdx="3" presStyleCnt="5" custScaleX="103957" custScaleY="143987" custLinFactX="-4894" custLinFactNeighborX="-100000" custLinFactNeighborY="0">
        <dgm:presLayoutVars>
          <dgm:bulletEnabled val="1"/>
        </dgm:presLayoutVars>
      </dgm:prSet>
      <dgm:spPr/>
    </dgm:pt>
    <dgm:pt modelId="{59D2C3A6-3335-4782-9E1B-3B8520D04B0A}" type="pres">
      <dgm:prSet presAssocID="{ACC2C689-0738-4D0D-A9FC-69DB6117B1B8}" presName="parSpace" presStyleCnt="0"/>
      <dgm:spPr/>
    </dgm:pt>
    <dgm:pt modelId="{0B84EFDD-6FAA-41BD-B7D0-507988EE04C1}" type="pres">
      <dgm:prSet presAssocID="{534EADE3-0C9D-4E04-AB46-B64E8683E9CF}" presName="parTxOnly" presStyleLbl="node1" presStyleIdx="4" presStyleCnt="5" custScaleX="104346" custScaleY="142023" custLinFactX="-15493" custLinFactNeighborX="-100000" custLinFactNeighborY="-285">
        <dgm:presLayoutVars>
          <dgm:bulletEnabled val="1"/>
        </dgm:presLayoutVars>
      </dgm:prSet>
      <dgm:spPr/>
    </dgm:pt>
  </dgm:ptLst>
  <dgm:cxnLst>
    <dgm:cxn modelId="{5D5B2226-7C62-43C6-BA29-90B6951426A5}" srcId="{6A2ED24B-6740-4D0C-BCCB-3C43A04AB481}" destId="{80BEFD31-30EA-45D2-8CC8-C91C01EDFBAE}" srcOrd="1" destOrd="0" parTransId="{92173B3E-FC91-43CB-9FFE-1216F6CA61F2}" sibTransId="{A90861B4-0D31-4396-BF1E-ADC12A18514A}"/>
    <dgm:cxn modelId="{53088960-6132-4147-81A7-E75AC1C558C3}" srcId="{6A2ED24B-6740-4D0C-BCCB-3C43A04AB481}" destId="{46E71821-FCE8-493B-AEE5-263AD9B9D5F0}" srcOrd="3" destOrd="0" parTransId="{A5E7B758-A2D0-4038-8ADE-475286CC90F2}" sibTransId="{ACC2C689-0738-4D0D-A9FC-69DB6117B1B8}"/>
    <dgm:cxn modelId="{BECD1C62-5B31-469B-9B68-69A8B02C5968}" type="presOf" srcId="{9ADFB572-870F-4122-81AC-4206E7887E93}" destId="{C5E62DA2-736E-4A28-81B4-9FBD27B2397A}" srcOrd="0" destOrd="0" presId="urn:microsoft.com/office/officeart/2005/8/layout/hChevron3"/>
    <dgm:cxn modelId="{54568847-855F-46FD-AADB-389DB00F00CA}" type="presOf" srcId="{46E71821-FCE8-493B-AEE5-263AD9B9D5F0}" destId="{09F9246A-7850-4EF9-8E00-FF86F8AD4FAF}" srcOrd="0" destOrd="0" presId="urn:microsoft.com/office/officeart/2005/8/layout/hChevron3"/>
    <dgm:cxn modelId="{38DB156A-CE17-487A-8CB0-C8463E2AD5B2}" type="presOf" srcId="{534EADE3-0C9D-4E04-AB46-B64E8683E9CF}" destId="{0B84EFDD-6FAA-41BD-B7D0-507988EE04C1}" srcOrd="0" destOrd="0" presId="urn:microsoft.com/office/officeart/2005/8/layout/hChevron3"/>
    <dgm:cxn modelId="{5B849A4E-5E23-4286-8DA7-41F6DB54C0CF}" type="presOf" srcId="{6A2ED24B-6740-4D0C-BCCB-3C43A04AB481}" destId="{4CA65B57-F177-4710-95BB-6B51D98427F5}" srcOrd="0" destOrd="0" presId="urn:microsoft.com/office/officeart/2005/8/layout/hChevron3"/>
    <dgm:cxn modelId="{1FABFB80-F055-47F2-B1AB-38ADA9B7FCB7}" srcId="{6A2ED24B-6740-4D0C-BCCB-3C43A04AB481}" destId="{534EADE3-0C9D-4E04-AB46-B64E8683E9CF}" srcOrd="4" destOrd="0" parTransId="{FA060A04-7DF6-416C-9CC6-BD9235DFBA39}" sibTransId="{3330BE1B-B1E2-4D4F-BABA-34FB5E2F18FD}"/>
    <dgm:cxn modelId="{5074C883-9CA7-41B9-B0F2-07B6E7F679B9}" type="presOf" srcId="{80BEFD31-30EA-45D2-8CC8-C91C01EDFBAE}" destId="{72073180-52DB-4EF7-8397-9C8EEF09D3C5}" srcOrd="0" destOrd="0" presId="urn:microsoft.com/office/officeart/2005/8/layout/hChevron3"/>
    <dgm:cxn modelId="{85D5B0B1-C0C3-4B0A-AD97-DAFE312ABCD4}" type="presOf" srcId="{DB633346-E846-46D5-A4DE-D0A2CE8221CA}" destId="{57EF2267-1707-4B8C-AED9-E4838565C962}" srcOrd="0" destOrd="0" presId="urn:microsoft.com/office/officeart/2005/8/layout/hChevron3"/>
    <dgm:cxn modelId="{2DCE3DB6-2E4C-49CA-B264-9D6BF591D1B6}" srcId="{6A2ED24B-6740-4D0C-BCCB-3C43A04AB481}" destId="{DB633346-E846-46D5-A4DE-D0A2CE8221CA}" srcOrd="0" destOrd="0" parTransId="{D626DB2C-35F8-490F-876B-69ACCE3AACBA}" sibTransId="{697BC091-6358-4FF9-98B8-025A14FB3730}"/>
    <dgm:cxn modelId="{919BA2CE-8FDA-4312-A431-ECF69627789A}" srcId="{6A2ED24B-6740-4D0C-BCCB-3C43A04AB481}" destId="{9ADFB572-870F-4122-81AC-4206E7887E93}" srcOrd="2" destOrd="0" parTransId="{E950C2CB-3AA2-4200-A691-4DDFD764AE1D}" sibTransId="{C44FBAEC-3BAC-4615-B4B4-CCCACD2B848D}"/>
    <dgm:cxn modelId="{7F483F52-F519-443B-968E-A33EE3120235}" type="presParOf" srcId="{4CA65B57-F177-4710-95BB-6B51D98427F5}" destId="{57EF2267-1707-4B8C-AED9-E4838565C962}" srcOrd="0" destOrd="0" presId="urn:microsoft.com/office/officeart/2005/8/layout/hChevron3"/>
    <dgm:cxn modelId="{59560FFB-F4A2-4758-9E68-E118E5978399}" type="presParOf" srcId="{4CA65B57-F177-4710-95BB-6B51D98427F5}" destId="{2FA9CFAE-6C79-4CA5-92DC-A2FA430BE569}" srcOrd="1" destOrd="0" presId="urn:microsoft.com/office/officeart/2005/8/layout/hChevron3"/>
    <dgm:cxn modelId="{408E383C-8207-493C-95AB-7244AD18D81A}" type="presParOf" srcId="{4CA65B57-F177-4710-95BB-6B51D98427F5}" destId="{72073180-52DB-4EF7-8397-9C8EEF09D3C5}" srcOrd="2" destOrd="0" presId="urn:microsoft.com/office/officeart/2005/8/layout/hChevron3"/>
    <dgm:cxn modelId="{9F92FFDA-13AD-489F-BAD2-A4D00CB85846}" type="presParOf" srcId="{4CA65B57-F177-4710-95BB-6B51D98427F5}" destId="{F955C52F-7E01-4C62-936B-95A4A69CC9D0}" srcOrd="3" destOrd="0" presId="urn:microsoft.com/office/officeart/2005/8/layout/hChevron3"/>
    <dgm:cxn modelId="{E88CD39C-4556-4D18-A9C0-58FED5D86BE7}" type="presParOf" srcId="{4CA65B57-F177-4710-95BB-6B51D98427F5}" destId="{C5E62DA2-736E-4A28-81B4-9FBD27B2397A}" srcOrd="4" destOrd="0" presId="urn:microsoft.com/office/officeart/2005/8/layout/hChevron3"/>
    <dgm:cxn modelId="{4C371A22-DF1E-4141-AA62-DDFE44DC6EE3}" type="presParOf" srcId="{4CA65B57-F177-4710-95BB-6B51D98427F5}" destId="{19FE1A64-7240-43C9-A38C-310B0F122D06}" srcOrd="5" destOrd="0" presId="urn:microsoft.com/office/officeart/2005/8/layout/hChevron3"/>
    <dgm:cxn modelId="{50A344D4-09C7-47A5-BF4B-1F95B9BD1B7A}" type="presParOf" srcId="{4CA65B57-F177-4710-95BB-6B51D98427F5}" destId="{09F9246A-7850-4EF9-8E00-FF86F8AD4FAF}" srcOrd="6" destOrd="0" presId="urn:microsoft.com/office/officeart/2005/8/layout/hChevron3"/>
    <dgm:cxn modelId="{68ABC39F-256A-49D2-ABBC-333BEE7D3110}" type="presParOf" srcId="{4CA65B57-F177-4710-95BB-6B51D98427F5}" destId="{59D2C3A6-3335-4782-9E1B-3B8520D04B0A}" srcOrd="7" destOrd="0" presId="urn:microsoft.com/office/officeart/2005/8/layout/hChevron3"/>
    <dgm:cxn modelId="{F6A41807-73BF-4548-9AAE-841145B38E99}" type="presParOf" srcId="{4CA65B57-F177-4710-95BB-6B51D98427F5}" destId="{0B84EFDD-6FAA-41BD-B7D0-507988EE04C1}"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620D47-D20B-4792-9236-8F92C47F721D}" type="doc">
      <dgm:prSet loTypeId="urn:microsoft.com/office/officeart/2005/8/layout/cycle2" loCatId="cycle" qsTypeId="urn:microsoft.com/office/officeart/2005/8/quickstyle/simple1" qsCatId="simple" csTypeId="urn:microsoft.com/office/officeart/2005/8/colors/colorful2" csCatId="colorful" phldr="1"/>
      <dgm:spPr/>
      <dgm:t>
        <a:bodyPr/>
        <a:lstStyle/>
        <a:p>
          <a:endParaRPr lang="en-US"/>
        </a:p>
      </dgm:t>
    </dgm:pt>
    <dgm:pt modelId="{DE459D60-1BD4-43D8-B70E-6E42C802DBE0}">
      <dgm:prSet phldrT="[Text]" custT="1"/>
      <dgm:spPr/>
      <dgm:t>
        <a:bodyPr/>
        <a:lstStyle/>
        <a:p>
          <a:r>
            <a:rPr lang="en-US" sz="1400" dirty="0"/>
            <a:t>Volume I</a:t>
          </a:r>
        </a:p>
      </dgm:t>
    </dgm:pt>
    <dgm:pt modelId="{16A404C4-14A9-4A1E-9E22-27552D411FDF}" type="parTrans" cxnId="{E4FC986D-CE31-46CF-AA15-F1A26630B81B}">
      <dgm:prSet/>
      <dgm:spPr/>
      <dgm:t>
        <a:bodyPr/>
        <a:lstStyle/>
        <a:p>
          <a:endParaRPr lang="en-US"/>
        </a:p>
      </dgm:t>
    </dgm:pt>
    <dgm:pt modelId="{C8158FC6-1C5C-41A7-9715-8A55B9E4A2FF}" type="sibTrans" cxnId="{E4FC986D-CE31-46CF-AA15-F1A26630B81B}">
      <dgm:prSet/>
      <dgm:spPr/>
      <dgm:t>
        <a:bodyPr/>
        <a:lstStyle/>
        <a:p>
          <a:endParaRPr lang="en-US"/>
        </a:p>
      </dgm:t>
    </dgm:pt>
    <dgm:pt modelId="{7A27DE60-DE5A-4489-B007-526300280F84}">
      <dgm:prSet phldrT="[Text]" custT="1"/>
      <dgm:spPr/>
      <dgm:t>
        <a:bodyPr/>
        <a:lstStyle/>
        <a:p>
          <a:r>
            <a:rPr lang="en-US" sz="1400" dirty="0"/>
            <a:t>Volume II</a:t>
          </a:r>
        </a:p>
      </dgm:t>
    </dgm:pt>
    <dgm:pt modelId="{5407C4E8-F678-4453-8211-9D3018F6F3D9}" type="parTrans" cxnId="{3DB2AFCA-64B3-453A-9CB4-1E89768EE352}">
      <dgm:prSet/>
      <dgm:spPr/>
      <dgm:t>
        <a:bodyPr/>
        <a:lstStyle/>
        <a:p>
          <a:endParaRPr lang="en-US"/>
        </a:p>
      </dgm:t>
    </dgm:pt>
    <dgm:pt modelId="{821DD125-2CAF-4FF7-9685-F28101E3ED5D}" type="sibTrans" cxnId="{3DB2AFCA-64B3-453A-9CB4-1E89768EE352}">
      <dgm:prSet/>
      <dgm:spPr/>
      <dgm:t>
        <a:bodyPr/>
        <a:lstStyle/>
        <a:p>
          <a:endParaRPr lang="en-US"/>
        </a:p>
      </dgm:t>
    </dgm:pt>
    <dgm:pt modelId="{63CF2386-4451-40D5-9370-C8848223B4F7}">
      <dgm:prSet phldrT="[Text]" custT="1"/>
      <dgm:spPr/>
      <dgm:t>
        <a:bodyPr/>
        <a:lstStyle/>
        <a:p>
          <a:r>
            <a:rPr lang="en-US" sz="1400" dirty="0"/>
            <a:t>Volume III</a:t>
          </a:r>
        </a:p>
      </dgm:t>
    </dgm:pt>
    <dgm:pt modelId="{96261381-8ED4-461D-985A-751E9FD87888}" type="parTrans" cxnId="{07A66C35-42F6-4DAB-AD28-34A28519EA68}">
      <dgm:prSet/>
      <dgm:spPr/>
      <dgm:t>
        <a:bodyPr/>
        <a:lstStyle/>
        <a:p>
          <a:endParaRPr lang="en-US"/>
        </a:p>
      </dgm:t>
    </dgm:pt>
    <dgm:pt modelId="{9601204C-F8D8-47E8-8110-609C60090190}" type="sibTrans" cxnId="{07A66C35-42F6-4DAB-AD28-34A28519EA68}">
      <dgm:prSet/>
      <dgm:spPr/>
      <dgm:t>
        <a:bodyPr/>
        <a:lstStyle/>
        <a:p>
          <a:endParaRPr lang="en-US"/>
        </a:p>
      </dgm:t>
    </dgm:pt>
    <dgm:pt modelId="{9AA53B50-4B27-46B6-8FDF-3B711F7D7885}">
      <dgm:prSet phldrT="[Text]" custT="1"/>
      <dgm:spPr/>
      <dgm:t>
        <a:bodyPr/>
        <a:lstStyle/>
        <a:p>
          <a:r>
            <a:rPr lang="en-US" sz="1400" dirty="0"/>
            <a:t>Volume IV</a:t>
          </a:r>
        </a:p>
      </dgm:t>
    </dgm:pt>
    <dgm:pt modelId="{2AE8F1EA-27E2-4DB6-928D-706195AB399B}" type="parTrans" cxnId="{60F6AC58-A215-49A7-B98E-8EFE09876768}">
      <dgm:prSet/>
      <dgm:spPr/>
      <dgm:t>
        <a:bodyPr/>
        <a:lstStyle/>
        <a:p>
          <a:endParaRPr lang="en-US"/>
        </a:p>
      </dgm:t>
    </dgm:pt>
    <dgm:pt modelId="{7EA011CF-18F0-4431-AD96-57A5CE5B6195}" type="sibTrans" cxnId="{60F6AC58-A215-49A7-B98E-8EFE09876768}">
      <dgm:prSet/>
      <dgm:spPr/>
      <dgm:t>
        <a:bodyPr/>
        <a:lstStyle/>
        <a:p>
          <a:endParaRPr lang="en-US"/>
        </a:p>
      </dgm:t>
    </dgm:pt>
    <dgm:pt modelId="{CFA86399-40C5-445C-9556-B23F00D38414}">
      <dgm:prSet phldrT="[Text]" custT="1"/>
      <dgm:spPr/>
      <dgm:t>
        <a:bodyPr/>
        <a:lstStyle/>
        <a:p>
          <a:r>
            <a:rPr lang="en-US" sz="1400" dirty="0"/>
            <a:t>Volume V</a:t>
          </a:r>
        </a:p>
      </dgm:t>
    </dgm:pt>
    <dgm:pt modelId="{D29B10B6-039B-4B6E-A387-72E5B64A32F0}" type="parTrans" cxnId="{160635CB-F2D8-4FFF-9504-62D8DFEC7FCE}">
      <dgm:prSet/>
      <dgm:spPr/>
      <dgm:t>
        <a:bodyPr/>
        <a:lstStyle/>
        <a:p>
          <a:endParaRPr lang="en-US"/>
        </a:p>
      </dgm:t>
    </dgm:pt>
    <dgm:pt modelId="{3FA5D000-8EC9-47F9-B21B-6863769E5054}" type="sibTrans" cxnId="{160635CB-F2D8-4FFF-9504-62D8DFEC7FCE}">
      <dgm:prSet/>
      <dgm:spPr/>
      <dgm:t>
        <a:bodyPr/>
        <a:lstStyle/>
        <a:p>
          <a:endParaRPr lang="en-US"/>
        </a:p>
      </dgm:t>
    </dgm:pt>
    <dgm:pt modelId="{5595652F-360D-4E6A-835E-54F30B9707F3}">
      <dgm:prSet phldrT="[Text]" custT="1"/>
      <dgm:spPr/>
      <dgm:t>
        <a:bodyPr/>
        <a:lstStyle/>
        <a:p>
          <a:r>
            <a:rPr lang="en-US" sz="1400" dirty="0"/>
            <a:t>Volume VI</a:t>
          </a:r>
        </a:p>
      </dgm:t>
    </dgm:pt>
    <dgm:pt modelId="{3153BA27-7C46-41B0-A12A-22808AFBD389}" type="parTrans" cxnId="{08ADAA02-D9FF-4A94-8198-F7F16F2819A9}">
      <dgm:prSet/>
      <dgm:spPr/>
      <dgm:t>
        <a:bodyPr/>
        <a:lstStyle/>
        <a:p>
          <a:endParaRPr lang="en-US"/>
        </a:p>
      </dgm:t>
    </dgm:pt>
    <dgm:pt modelId="{A889D633-8FD5-4811-921A-B3FEA762BE29}" type="sibTrans" cxnId="{08ADAA02-D9FF-4A94-8198-F7F16F2819A9}">
      <dgm:prSet/>
      <dgm:spPr/>
      <dgm:t>
        <a:bodyPr/>
        <a:lstStyle/>
        <a:p>
          <a:endParaRPr lang="en-US"/>
        </a:p>
      </dgm:t>
    </dgm:pt>
    <dgm:pt modelId="{B1F09255-2B1B-4B1D-A5E3-DD17AD3FC031}">
      <dgm:prSet phldrT="[Text]" custT="1"/>
      <dgm:spPr/>
      <dgm:t>
        <a:bodyPr/>
        <a:lstStyle/>
        <a:p>
          <a:r>
            <a:rPr lang="en-US" sz="1400" dirty="0"/>
            <a:t>Volume VIII</a:t>
          </a:r>
        </a:p>
      </dgm:t>
    </dgm:pt>
    <dgm:pt modelId="{FCD4392E-C434-4BF5-9231-80E60675A1E7}" type="parTrans" cxnId="{34D6FF98-C9B5-49CE-92F6-94AE2AF37AE3}">
      <dgm:prSet/>
      <dgm:spPr/>
      <dgm:t>
        <a:bodyPr/>
        <a:lstStyle/>
        <a:p>
          <a:endParaRPr lang="en-US"/>
        </a:p>
      </dgm:t>
    </dgm:pt>
    <dgm:pt modelId="{B1B666EF-A6A8-45D5-BD13-C65AB1C5FB17}" type="sibTrans" cxnId="{34D6FF98-C9B5-49CE-92F6-94AE2AF37AE3}">
      <dgm:prSet/>
      <dgm:spPr/>
      <dgm:t>
        <a:bodyPr/>
        <a:lstStyle/>
        <a:p>
          <a:endParaRPr lang="en-US"/>
        </a:p>
      </dgm:t>
    </dgm:pt>
    <dgm:pt modelId="{A42C36B3-849D-44A8-893E-7CEB26681CA7}">
      <dgm:prSet phldrT="[Text]" custT="1"/>
      <dgm:spPr/>
      <dgm:t>
        <a:bodyPr/>
        <a:lstStyle/>
        <a:p>
          <a:r>
            <a:rPr lang="en-US" sz="1400" dirty="0"/>
            <a:t>Volume VII</a:t>
          </a:r>
        </a:p>
      </dgm:t>
    </dgm:pt>
    <dgm:pt modelId="{082DC43B-9D7D-49DD-9414-3F79BDC5CE80}" type="parTrans" cxnId="{59DD6659-60DF-48B9-BDBF-7B24EC286E98}">
      <dgm:prSet/>
      <dgm:spPr/>
      <dgm:t>
        <a:bodyPr/>
        <a:lstStyle/>
        <a:p>
          <a:endParaRPr lang="en-US"/>
        </a:p>
      </dgm:t>
    </dgm:pt>
    <dgm:pt modelId="{3D975FD1-7218-4B32-862B-A7DCD927610F}" type="sibTrans" cxnId="{59DD6659-60DF-48B9-BDBF-7B24EC286E98}">
      <dgm:prSet/>
      <dgm:spPr/>
      <dgm:t>
        <a:bodyPr/>
        <a:lstStyle/>
        <a:p>
          <a:endParaRPr lang="en-US"/>
        </a:p>
      </dgm:t>
    </dgm:pt>
    <dgm:pt modelId="{DE0D8599-816B-4E44-B67C-92E05C2D3656}" type="pres">
      <dgm:prSet presAssocID="{87620D47-D20B-4792-9236-8F92C47F721D}" presName="cycle" presStyleCnt="0">
        <dgm:presLayoutVars>
          <dgm:dir/>
          <dgm:resizeHandles val="exact"/>
        </dgm:presLayoutVars>
      </dgm:prSet>
      <dgm:spPr/>
    </dgm:pt>
    <dgm:pt modelId="{DFD465C0-3944-4E7B-878F-753B199A9F78}" type="pres">
      <dgm:prSet presAssocID="{DE459D60-1BD4-43D8-B70E-6E42C802DBE0}" presName="node" presStyleLbl="node1" presStyleIdx="0" presStyleCnt="8">
        <dgm:presLayoutVars>
          <dgm:bulletEnabled val="1"/>
        </dgm:presLayoutVars>
      </dgm:prSet>
      <dgm:spPr/>
    </dgm:pt>
    <dgm:pt modelId="{2C941762-B34D-41D9-8192-563262E44211}" type="pres">
      <dgm:prSet presAssocID="{C8158FC6-1C5C-41A7-9715-8A55B9E4A2FF}" presName="sibTrans" presStyleLbl="sibTrans2D1" presStyleIdx="0" presStyleCnt="8"/>
      <dgm:spPr/>
    </dgm:pt>
    <dgm:pt modelId="{49E00F61-8C86-41BB-815D-322504FC2E4A}" type="pres">
      <dgm:prSet presAssocID="{C8158FC6-1C5C-41A7-9715-8A55B9E4A2FF}" presName="connectorText" presStyleLbl="sibTrans2D1" presStyleIdx="0" presStyleCnt="8"/>
      <dgm:spPr/>
    </dgm:pt>
    <dgm:pt modelId="{769F3254-5A8A-4E4A-A7F1-617AD1BF740C}" type="pres">
      <dgm:prSet presAssocID="{7A27DE60-DE5A-4489-B007-526300280F84}" presName="node" presStyleLbl="node1" presStyleIdx="1" presStyleCnt="8">
        <dgm:presLayoutVars>
          <dgm:bulletEnabled val="1"/>
        </dgm:presLayoutVars>
      </dgm:prSet>
      <dgm:spPr/>
    </dgm:pt>
    <dgm:pt modelId="{A7490931-97F4-44F0-9FA2-545CEC54AF5B}" type="pres">
      <dgm:prSet presAssocID="{821DD125-2CAF-4FF7-9685-F28101E3ED5D}" presName="sibTrans" presStyleLbl="sibTrans2D1" presStyleIdx="1" presStyleCnt="8"/>
      <dgm:spPr/>
    </dgm:pt>
    <dgm:pt modelId="{05F99919-229A-41DD-BF32-22995E74F425}" type="pres">
      <dgm:prSet presAssocID="{821DD125-2CAF-4FF7-9685-F28101E3ED5D}" presName="connectorText" presStyleLbl="sibTrans2D1" presStyleIdx="1" presStyleCnt="8"/>
      <dgm:spPr/>
    </dgm:pt>
    <dgm:pt modelId="{5257F104-1BDA-47EF-9448-A98CFA0D90E1}" type="pres">
      <dgm:prSet presAssocID="{63CF2386-4451-40D5-9370-C8848223B4F7}" presName="node" presStyleLbl="node1" presStyleIdx="2" presStyleCnt="8">
        <dgm:presLayoutVars>
          <dgm:bulletEnabled val="1"/>
        </dgm:presLayoutVars>
      </dgm:prSet>
      <dgm:spPr/>
    </dgm:pt>
    <dgm:pt modelId="{91301A74-B1F6-47BB-8D6B-4517C8E638F1}" type="pres">
      <dgm:prSet presAssocID="{9601204C-F8D8-47E8-8110-609C60090190}" presName="sibTrans" presStyleLbl="sibTrans2D1" presStyleIdx="2" presStyleCnt="8"/>
      <dgm:spPr/>
    </dgm:pt>
    <dgm:pt modelId="{817C71C7-49A7-42EF-BCB7-D480C8FF702A}" type="pres">
      <dgm:prSet presAssocID="{9601204C-F8D8-47E8-8110-609C60090190}" presName="connectorText" presStyleLbl="sibTrans2D1" presStyleIdx="2" presStyleCnt="8"/>
      <dgm:spPr/>
    </dgm:pt>
    <dgm:pt modelId="{9E002BDD-2BE1-43BA-B854-40B6220D518C}" type="pres">
      <dgm:prSet presAssocID="{9AA53B50-4B27-46B6-8FDF-3B711F7D7885}" presName="node" presStyleLbl="node1" presStyleIdx="3" presStyleCnt="8">
        <dgm:presLayoutVars>
          <dgm:bulletEnabled val="1"/>
        </dgm:presLayoutVars>
      </dgm:prSet>
      <dgm:spPr/>
    </dgm:pt>
    <dgm:pt modelId="{F792C1FF-2150-4AB8-82A6-A17D6EBF357A}" type="pres">
      <dgm:prSet presAssocID="{7EA011CF-18F0-4431-AD96-57A5CE5B6195}" presName="sibTrans" presStyleLbl="sibTrans2D1" presStyleIdx="3" presStyleCnt="8"/>
      <dgm:spPr/>
    </dgm:pt>
    <dgm:pt modelId="{CE1B0D6A-CFD7-4829-8F55-D7021D2F0858}" type="pres">
      <dgm:prSet presAssocID="{7EA011CF-18F0-4431-AD96-57A5CE5B6195}" presName="connectorText" presStyleLbl="sibTrans2D1" presStyleIdx="3" presStyleCnt="8"/>
      <dgm:spPr/>
    </dgm:pt>
    <dgm:pt modelId="{2DE7E0C2-17FF-4323-96A0-CA6E5D707F3F}" type="pres">
      <dgm:prSet presAssocID="{CFA86399-40C5-445C-9556-B23F00D38414}" presName="node" presStyleLbl="node1" presStyleIdx="4" presStyleCnt="8">
        <dgm:presLayoutVars>
          <dgm:bulletEnabled val="1"/>
        </dgm:presLayoutVars>
      </dgm:prSet>
      <dgm:spPr/>
    </dgm:pt>
    <dgm:pt modelId="{29B0B540-E813-4C8A-B64E-74AD0CA6B612}" type="pres">
      <dgm:prSet presAssocID="{3FA5D000-8EC9-47F9-B21B-6863769E5054}" presName="sibTrans" presStyleLbl="sibTrans2D1" presStyleIdx="4" presStyleCnt="8"/>
      <dgm:spPr/>
    </dgm:pt>
    <dgm:pt modelId="{5718E1C0-CD3B-4F7C-B732-2C9D603977B9}" type="pres">
      <dgm:prSet presAssocID="{3FA5D000-8EC9-47F9-B21B-6863769E5054}" presName="connectorText" presStyleLbl="sibTrans2D1" presStyleIdx="4" presStyleCnt="8"/>
      <dgm:spPr/>
    </dgm:pt>
    <dgm:pt modelId="{24DBA1C6-1E02-4E14-B3A2-85813F1BF43A}" type="pres">
      <dgm:prSet presAssocID="{5595652F-360D-4E6A-835E-54F30B9707F3}" presName="node" presStyleLbl="node1" presStyleIdx="5" presStyleCnt="8">
        <dgm:presLayoutVars>
          <dgm:bulletEnabled val="1"/>
        </dgm:presLayoutVars>
      </dgm:prSet>
      <dgm:spPr/>
    </dgm:pt>
    <dgm:pt modelId="{961A1A32-A158-44F7-9C23-563D21BA7244}" type="pres">
      <dgm:prSet presAssocID="{A889D633-8FD5-4811-921A-B3FEA762BE29}" presName="sibTrans" presStyleLbl="sibTrans2D1" presStyleIdx="5" presStyleCnt="8"/>
      <dgm:spPr/>
    </dgm:pt>
    <dgm:pt modelId="{2BAF40A6-BF50-444F-8DB3-1E3067875594}" type="pres">
      <dgm:prSet presAssocID="{A889D633-8FD5-4811-921A-B3FEA762BE29}" presName="connectorText" presStyleLbl="sibTrans2D1" presStyleIdx="5" presStyleCnt="8"/>
      <dgm:spPr/>
    </dgm:pt>
    <dgm:pt modelId="{0F4C3710-F834-4969-8CFF-F8B31D012AB8}" type="pres">
      <dgm:prSet presAssocID="{A42C36B3-849D-44A8-893E-7CEB26681CA7}" presName="node" presStyleLbl="node1" presStyleIdx="6" presStyleCnt="8">
        <dgm:presLayoutVars>
          <dgm:bulletEnabled val="1"/>
        </dgm:presLayoutVars>
      </dgm:prSet>
      <dgm:spPr/>
    </dgm:pt>
    <dgm:pt modelId="{35E25F31-A071-4C32-BA54-C6610E20EDC1}" type="pres">
      <dgm:prSet presAssocID="{3D975FD1-7218-4B32-862B-A7DCD927610F}" presName="sibTrans" presStyleLbl="sibTrans2D1" presStyleIdx="6" presStyleCnt="8"/>
      <dgm:spPr/>
    </dgm:pt>
    <dgm:pt modelId="{4F421EEF-928A-491E-8BFE-0AD368AF7A28}" type="pres">
      <dgm:prSet presAssocID="{3D975FD1-7218-4B32-862B-A7DCD927610F}" presName="connectorText" presStyleLbl="sibTrans2D1" presStyleIdx="6" presStyleCnt="8"/>
      <dgm:spPr/>
    </dgm:pt>
    <dgm:pt modelId="{05406B2F-E23F-4963-9D01-ABFAD8AB96FB}" type="pres">
      <dgm:prSet presAssocID="{B1F09255-2B1B-4B1D-A5E3-DD17AD3FC031}" presName="node" presStyleLbl="node1" presStyleIdx="7" presStyleCnt="8">
        <dgm:presLayoutVars>
          <dgm:bulletEnabled val="1"/>
        </dgm:presLayoutVars>
      </dgm:prSet>
      <dgm:spPr/>
    </dgm:pt>
    <dgm:pt modelId="{D21CDC01-12F2-4158-B097-B271A4186A38}" type="pres">
      <dgm:prSet presAssocID="{B1B666EF-A6A8-45D5-BD13-C65AB1C5FB17}" presName="sibTrans" presStyleLbl="sibTrans2D1" presStyleIdx="7" presStyleCnt="8"/>
      <dgm:spPr/>
    </dgm:pt>
    <dgm:pt modelId="{C3D687FE-5962-4327-BF77-8F3CE242FF88}" type="pres">
      <dgm:prSet presAssocID="{B1B666EF-A6A8-45D5-BD13-C65AB1C5FB17}" presName="connectorText" presStyleLbl="sibTrans2D1" presStyleIdx="7" presStyleCnt="8"/>
      <dgm:spPr/>
    </dgm:pt>
  </dgm:ptLst>
  <dgm:cxnLst>
    <dgm:cxn modelId="{08ADAA02-D9FF-4A94-8198-F7F16F2819A9}" srcId="{87620D47-D20B-4792-9236-8F92C47F721D}" destId="{5595652F-360D-4E6A-835E-54F30B9707F3}" srcOrd="5" destOrd="0" parTransId="{3153BA27-7C46-41B0-A12A-22808AFBD389}" sibTransId="{A889D633-8FD5-4811-921A-B3FEA762BE29}"/>
    <dgm:cxn modelId="{FCEE6B16-82D9-4519-80F8-2627383062CA}" type="presOf" srcId="{A889D633-8FD5-4811-921A-B3FEA762BE29}" destId="{961A1A32-A158-44F7-9C23-563D21BA7244}" srcOrd="0" destOrd="0" presId="urn:microsoft.com/office/officeart/2005/8/layout/cycle2"/>
    <dgm:cxn modelId="{1092D516-6EAC-4CEA-A619-0CD70459EC01}" type="presOf" srcId="{B1B666EF-A6A8-45D5-BD13-C65AB1C5FB17}" destId="{C3D687FE-5962-4327-BF77-8F3CE242FF88}" srcOrd="1" destOrd="0" presId="urn:microsoft.com/office/officeart/2005/8/layout/cycle2"/>
    <dgm:cxn modelId="{4C38F720-C1E8-4251-8063-9E231897A39A}" type="presOf" srcId="{C8158FC6-1C5C-41A7-9715-8A55B9E4A2FF}" destId="{49E00F61-8C86-41BB-815D-322504FC2E4A}" srcOrd="1" destOrd="0" presId="urn:microsoft.com/office/officeart/2005/8/layout/cycle2"/>
    <dgm:cxn modelId="{C1433E29-9248-4E92-B1EC-9B840D8ABB58}" type="presOf" srcId="{3FA5D000-8EC9-47F9-B21B-6863769E5054}" destId="{5718E1C0-CD3B-4F7C-B732-2C9D603977B9}" srcOrd="1" destOrd="0" presId="urn:microsoft.com/office/officeart/2005/8/layout/cycle2"/>
    <dgm:cxn modelId="{892C8F2C-3B68-4132-A492-9A46934DC357}" type="presOf" srcId="{DE459D60-1BD4-43D8-B70E-6E42C802DBE0}" destId="{DFD465C0-3944-4E7B-878F-753B199A9F78}" srcOrd="0" destOrd="0" presId="urn:microsoft.com/office/officeart/2005/8/layout/cycle2"/>
    <dgm:cxn modelId="{07A66C35-42F6-4DAB-AD28-34A28519EA68}" srcId="{87620D47-D20B-4792-9236-8F92C47F721D}" destId="{63CF2386-4451-40D5-9370-C8848223B4F7}" srcOrd="2" destOrd="0" parTransId="{96261381-8ED4-461D-985A-751E9FD87888}" sibTransId="{9601204C-F8D8-47E8-8110-609C60090190}"/>
    <dgm:cxn modelId="{D7352A5C-B1BC-4E8B-A979-63DEEB944E0A}" type="presOf" srcId="{CFA86399-40C5-445C-9556-B23F00D38414}" destId="{2DE7E0C2-17FF-4323-96A0-CA6E5D707F3F}" srcOrd="0" destOrd="0" presId="urn:microsoft.com/office/officeart/2005/8/layout/cycle2"/>
    <dgm:cxn modelId="{73394F46-B172-4F40-9CDE-E7C86C1FD325}" type="presOf" srcId="{821DD125-2CAF-4FF7-9685-F28101E3ED5D}" destId="{05F99919-229A-41DD-BF32-22995E74F425}" srcOrd="1" destOrd="0" presId="urn:microsoft.com/office/officeart/2005/8/layout/cycle2"/>
    <dgm:cxn modelId="{68A96C67-8B25-4015-A76A-EFB9AD72AAEF}" type="presOf" srcId="{9601204C-F8D8-47E8-8110-609C60090190}" destId="{91301A74-B1F6-47BB-8D6B-4517C8E638F1}" srcOrd="0" destOrd="0" presId="urn:microsoft.com/office/officeart/2005/8/layout/cycle2"/>
    <dgm:cxn modelId="{1BA88569-408C-4B26-89D4-598FFB64DDCD}" type="presOf" srcId="{3D975FD1-7218-4B32-862B-A7DCD927610F}" destId="{35E25F31-A071-4C32-BA54-C6610E20EDC1}" srcOrd="0" destOrd="0" presId="urn:microsoft.com/office/officeart/2005/8/layout/cycle2"/>
    <dgm:cxn modelId="{E4FC986D-CE31-46CF-AA15-F1A26630B81B}" srcId="{87620D47-D20B-4792-9236-8F92C47F721D}" destId="{DE459D60-1BD4-43D8-B70E-6E42C802DBE0}" srcOrd="0" destOrd="0" parTransId="{16A404C4-14A9-4A1E-9E22-27552D411FDF}" sibTransId="{C8158FC6-1C5C-41A7-9715-8A55B9E4A2FF}"/>
    <dgm:cxn modelId="{6A0CA06D-13FB-422C-9BA8-C3A3CF1F1D06}" type="presOf" srcId="{3D975FD1-7218-4B32-862B-A7DCD927610F}" destId="{4F421EEF-928A-491E-8BFE-0AD368AF7A28}" srcOrd="1" destOrd="0" presId="urn:microsoft.com/office/officeart/2005/8/layout/cycle2"/>
    <dgm:cxn modelId="{0FA16475-0277-41F6-BB80-18ADA7758B2B}" type="presOf" srcId="{B1F09255-2B1B-4B1D-A5E3-DD17AD3FC031}" destId="{05406B2F-E23F-4963-9D01-ABFAD8AB96FB}" srcOrd="0" destOrd="0" presId="urn:microsoft.com/office/officeart/2005/8/layout/cycle2"/>
    <dgm:cxn modelId="{60F6AC58-A215-49A7-B98E-8EFE09876768}" srcId="{87620D47-D20B-4792-9236-8F92C47F721D}" destId="{9AA53B50-4B27-46B6-8FDF-3B711F7D7885}" srcOrd="3" destOrd="0" parTransId="{2AE8F1EA-27E2-4DB6-928D-706195AB399B}" sibTransId="{7EA011CF-18F0-4431-AD96-57A5CE5B6195}"/>
    <dgm:cxn modelId="{59DD6659-60DF-48B9-BDBF-7B24EC286E98}" srcId="{87620D47-D20B-4792-9236-8F92C47F721D}" destId="{A42C36B3-849D-44A8-893E-7CEB26681CA7}" srcOrd="6" destOrd="0" parTransId="{082DC43B-9D7D-49DD-9414-3F79BDC5CE80}" sibTransId="{3D975FD1-7218-4B32-862B-A7DCD927610F}"/>
    <dgm:cxn modelId="{9CBD048C-33EC-4202-85FB-6C8BFCBA7D0A}" type="presOf" srcId="{7EA011CF-18F0-4431-AD96-57A5CE5B6195}" destId="{CE1B0D6A-CFD7-4829-8F55-D7021D2F0858}" srcOrd="1" destOrd="0" presId="urn:microsoft.com/office/officeart/2005/8/layout/cycle2"/>
    <dgm:cxn modelId="{4281E891-B73F-4692-AFFD-EE1BDE2ED963}" type="presOf" srcId="{A42C36B3-849D-44A8-893E-7CEB26681CA7}" destId="{0F4C3710-F834-4969-8CFF-F8B31D012AB8}" srcOrd="0" destOrd="0" presId="urn:microsoft.com/office/officeart/2005/8/layout/cycle2"/>
    <dgm:cxn modelId="{27686B96-E21B-4019-A06B-8EAE5C786FC1}" type="presOf" srcId="{7EA011CF-18F0-4431-AD96-57A5CE5B6195}" destId="{F792C1FF-2150-4AB8-82A6-A17D6EBF357A}" srcOrd="0" destOrd="0" presId="urn:microsoft.com/office/officeart/2005/8/layout/cycle2"/>
    <dgm:cxn modelId="{34D6FF98-C9B5-49CE-92F6-94AE2AF37AE3}" srcId="{87620D47-D20B-4792-9236-8F92C47F721D}" destId="{B1F09255-2B1B-4B1D-A5E3-DD17AD3FC031}" srcOrd="7" destOrd="0" parTransId="{FCD4392E-C434-4BF5-9231-80E60675A1E7}" sibTransId="{B1B666EF-A6A8-45D5-BD13-C65AB1C5FB17}"/>
    <dgm:cxn modelId="{C3206A9F-5D0D-4F58-8080-91440032EC98}" type="presOf" srcId="{5595652F-360D-4E6A-835E-54F30B9707F3}" destId="{24DBA1C6-1E02-4E14-B3A2-85813F1BF43A}" srcOrd="0" destOrd="0" presId="urn:microsoft.com/office/officeart/2005/8/layout/cycle2"/>
    <dgm:cxn modelId="{175DC3A4-4F14-4035-8383-A2E9F1BBF0DB}" type="presOf" srcId="{7A27DE60-DE5A-4489-B007-526300280F84}" destId="{769F3254-5A8A-4E4A-A7F1-617AD1BF740C}" srcOrd="0" destOrd="0" presId="urn:microsoft.com/office/officeart/2005/8/layout/cycle2"/>
    <dgm:cxn modelId="{F1C7D9AF-CF04-47DB-85B5-7860FA3E2E9A}" type="presOf" srcId="{C8158FC6-1C5C-41A7-9715-8A55B9E4A2FF}" destId="{2C941762-B34D-41D9-8192-563262E44211}" srcOrd="0" destOrd="0" presId="urn:microsoft.com/office/officeart/2005/8/layout/cycle2"/>
    <dgm:cxn modelId="{C5E758B4-B312-42A3-BF88-2C2C1CFA71AA}" type="presOf" srcId="{9601204C-F8D8-47E8-8110-609C60090190}" destId="{817C71C7-49A7-42EF-BCB7-D480C8FF702A}" srcOrd="1" destOrd="0" presId="urn:microsoft.com/office/officeart/2005/8/layout/cycle2"/>
    <dgm:cxn modelId="{0D497EB6-C9AD-4E36-9D5A-C28C92281D82}" type="presOf" srcId="{A889D633-8FD5-4811-921A-B3FEA762BE29}" destId="{2BAF40A6-BF50-444F-8DB3-1E3067875594}" srcOrd="1" destOrd="0" presId="urn:microsoft.com/office/officeart/2005/8/layout/cycle2"/>
    <dgm:cxn modelId="{3DB2AFCA-64B3-453A-9CB4-1E89768EE352}" srcId="{87620D47-D20B-4792-9236-8F92C47F721D}" destId="{7A27DE60-DE5A-4489-B007-526300280F84}" srcOrd="1" destOrd="0" parTransId="{5407C4E8-F678-4453-8211-9D3018F6F3D9}" sibTransId="{821DD125-2CAF-4FF7-9685-F28101E3ED5D}"/>
    <dgm:cxn modelId="{160635CB-F2D8-4FFF-9504-62D8DFEC7FCE}" srcId="{87620D47-D20B-4792-9236-8F92C47F721D}" destId="{CFA86399-40C5-445C-9556-B23F00D38414}" srcOrd="4" destOrd="0" parTransId="{D29B10B6-039B-4B6E-A387-72E5B64A32F0}" sibTransId="{3FA5D000-8EC9-47F9-B21B-6863769E5054}"/>
    <dgm:cxn modelId="{EA1A0BD4-0652-405A-9F80-BDF41838243F}" type="presOf" srcId="{3FA5D000-8EC9-47F9-B21B-6863769E5054}" destId="{29B0B540-E813-4C8A-B64E-74AD0CA6B612}" srcOrd="0" destOrd="0" presId="urn:microsoft.com/office/officeart/2005/8/layout/cycle2"/>
    <dgm:cxn modelId="{5EA0E0DF-0375-4F45-9B90-2864309233A4}" type="presOf" srcId="{63CF2386-4451-40D5-9370-C8848223B4F7}" destId="{5257F104-1BDA-47EF-9448-A98CFA0D90E1}" srcOrd="0" destOrd="0" presId="urn:microsoft.com/office/officeart/2005/8/layout/cycle2"/>
    <dgm:cxn modelId="{519105E8-D486-40EE-B159-A722AEEB45BA}" type="presOf" srcId="{87620D47-D20B-4792-9236-8F92C47F721D}" destId="{DE0D8599-816B-4E44-B67C-92E05C2D3656}" srcOrd="0" destOrd="0" presId="urn:microsoft.com/office/officeart/2005/8/layout/cycle2"/>
    <dgm:cxn modelId="{630A5DF2-7B18-48C5-A456-FF47FFEF03DA}" type="presOf" srcId="{B1B666EF-A6A8-45D5-BD13-C65AB1C5FB17}" destId="{D21CDC01-12F2-4158-B097-B271A4186A38}" srcOrd="0" destOrd="0" presId="urn:microsoft.com/office/officeart/2005/8/layout/cycle2"/>
    <dgm:cxn modelId="{0B59BBF2-FA7F-4803-8E7D-9A71C3504377}" type="presOf" srcId="{821DD125-2CAF-4FF7-9685-F28101E3ED5D}" destId="{A7490931-97F4-44F0-9FA2-545CEC54AF5B}" srcOrd="0" destOrd="0" presId="urn:microsoft.com/office/officeart/2005/8/layout/cycle2"/>
    <dgm:cxn modelId="{A6C3BBF7-6C55-44ED-9AA6-CCCF007FA164}" type="presOf" srcId="{9AA53B50-4B27-46B6-8FDF-3B711F7D7885}" destId="{9E002BDD-2BE1-43BA-B854-40B6220D518C}" srcOrd="0" destOrd="0" presId="urn:microsoft.com/office/officeart/2005/8/layout/cycle2"/>
    <dgm:cxn modelId="{669C08A0-F6A1-4689-8158-4373B501526B}" type="presParOf" srcId="{DE0D8599-816B-4E44-B67C-92E05C2D3656}" destId="{DFD465C0-3944-4E7B-878F-753B199A9F78}" srcOrd="0" destOrd="0" presId="urn:microsoft.com/office/officeart/2005/8/layout/cycle2"/>
    <dgm:cxn modelId="{11F0A8A0-AC65-40FD-88E5-720530819B06}" type="presParOf" srcId="{DE0D8599-816B-4E44-B67C-92E05C2D3656}" destId="{2C941762-B34D-41D9-8192-563262E44211}" srcOrd="1" destOrd="0" presId="urn:microsoft.com/office/officeart/2005/8/layout/cycle2"/>
    <dgm:cxn modelId="{A84390F4-3D46-4F3C-95AC-01CDD1268DE7}" type="presParOf" srcId="{2C941762-B34D-41D9-8192-563262E44211}" destId="{49E00F61-8C86-41BB-815D-322504FC2E4A}" srcOrd="0" destOrd="0" presId="urn:microsoft.com/office/officeart/2005/8/layout/cycle2"/>
    <dgm:cxn modelId="{8A4D8574-8F4B-42D0-90F6-F7905E580924}" type="presParOf" srcId="{DE0D8599-816B-4E44-B67C-92E05C2D3656}" destId="{769F3254-5A8A-4E4A-A7F1-617AD1BF740C}" srcOrd="2" destOrd="0" presId="urn:microsoft.com/office/officeart/2005/8/layout/cycle2"/>
    <dgm:cxn modelId="{5B39537A-FD7A-4FDC-82F4-C1504952AC2E}" type="presParOf" srcId="{DE0D8599-816B-4E44-B67C-92E05C2D3656}" destId="{A7490931-97F4-44F0-9FA2-545CEC54AF5B}" srcOrd="3" destOrd="0" presId="urn:microsoft.com/office/officeart/2005/8/layout/cycle2"/>
    <dgm:cxn modelId="{6404B4CC-C4FA-4C24-8AFC-CDB10CD5AE0A}" type="presParOf" srcId="{A7490931-97F4-44F0-9FA2-545CEC54AF5B}" destId="{05F99919-229A-41DD-BF32-22995E74F425}" srcOrd="0" destOrd="0" presId="urn:microsoft.com/office/officeart/2005/8/layout/cycle2"/>
    <dgm:cxn modelId="{08DEFE65-F8A4-4A68-B620-ACBB553353CF}" type="presParOf" srcId="{DE0D8599-816B-4E44-B67C-92E05C2D3656}" destId="{5257F104-1BDA-47EF-9448-A98CFA0D90E1}" srcOrd="4" destOrd="0" presId="urn:microsoft.com/office/officeart/2005/8/layout/cycle2"/>
    <dgm:cxn modelId="{F13C36B4-5108-4D37-A72B-D0AF2AEF637F}" type="presParOf" srcId="{DE0D8599-816B-4E44-B67C-92E05C2D3656}" destId="{91301A74-B1F6-47BB-8D6B-4517C8E638F1}" srcOrd="5" destOrd="0" presId="urn:microsoft.com/office/officeart/2005/8/layout/cycle2"/>
    <dgm:cxn modelId="{F893E8D6-35B6-4BD6-832C-6B581858611A}" type="presParOf" srcId="{91301A74-B1F6-47BB-8D6B-4517C8E638F1}" destId="{817C71C7-49A7-42EF-BCB7-D480C8FF702A}" srcOrd="0" destOrd="0" presId="urn:microsoft.com/office/officeart/2005/8/layout/cycle2"/>
    <dgm:cxn modelId="{89CE53BD-A3D3-4B00-B7A1-ECB7696750A8}" type="presParOf" srcId="{DE0D8599-816B-4E44-B67C-92E05C2D3656}" destId="{9E002BDD-2BE1-43BA-B854-40B6220D518C}" srcOrd="6" destOrd="0" presId="urn:microsoft.com/office/officeart/2005/8/layout/cycle2"/>
    <dgm:cxn modelId="{04F27F54-5F31-45C6-BF41-5EC333A0F34C}" type="presParOf" srcId="{DE0D8599-816B-4E44-B67C-92E05C2D3656}" destId="{F792C1FF-2150-4AB8-82A6-A17D6EBF357A}" srcOrd="7" destOrd="0" presId="urn:microsoft.com/office/officeart/2005/8/layout/cycle2"/>
    <dgm:cxn modelId="{22ABB52D-1F34-4AB4-BBFB-BECBE3BDFEC0}" type="presParOf" srcId="{F792C1FF-2150-4AB8-82A6-A17D6EBF357A}" destId="{CE1B0D6A-CFD7-4829-8F55-D7021D2F0858}" srcOrd="0" destOrd="0" presId="urn:microsoft.com/office/officeart/2005/8/layout/cycle2"/>
    <dgm:cxn modelId="{8F675624-E9EF-4174-B292-CB3B30598B45}" type="presParOf" srcId="{DE0D8599-816B-4E44-B67C-92E05C2D3656}" destId="{2DE7E0C2-17FF-4323-96A0-CA6E5D707F3F}" srcOrd="8" destOrd="0" presId="urn:microsoft.com/office/officeart/2005/8/layout/cycle2"/>
    <dgm:cxn modelId="{F935F63C-D08A-46E1-99F5-FA1AA563AFB0}" type="presParOf" srcId="{DE0D8599-816B-4E44-B67C-92E05C2D3656}" destId="{29B0B540-E813-4C8A-B64E-74AD0CA6B612}" srcOrd="9" destOrd="0" presId="urn:microsoft.com/office/officeart/2005/8/layout/cycle2"/>
    <dgm:cxn modelId="{6DF9177C-0699-4647-88E0-175B4D046C1B}" type="presParOf" srcId="{29B0B540-E813-4C8A-B64E-74AD0CA6B612}" destId="{5718E1C0-CD3B-4F7C-B732-2C9D603977B9}" srcOrd="0" destOrd="0" presId="urn:microsoft.com/office/officeart/2005/8/layout/cycle2"/>
    <dgm:cxn modelId="{306DA88E-9DBC-42FB-AC33-BA2359C8FE3B}" type="presParOf" srcId="{DE0D8599-816B-4E44-B67C-92E05C2D3656}" destId="{24DBA1C6-1E02-4E14-B3A2-85813F1BF43A}" srcOrd="10" destOrd="0" presId="urn:microsoft.com/office/officeart/2005/8/layout/cycle2"/>
    <dgm:cxn modelId="{D4289C16-0A31-4CCF-8221-D9D2A0BF182D}" type="presParOf" srcId="{DE0D8599-816B-4E44-B67C-92E05C2D3656}" destId="{961A1A32-A158-44F7-9C23-563D21BA7244}" srcOrd="11" destOrd="0" presId="urn:microsoft.com/office/officeart/2005/8/layout/cycle2"/>
    <dgm:cxn modelId="{FC498365-D4DA-460D-A9C6-6CA5A4023FA2}" type="presParOf" srcId="{961A1A32-A158-44F7-9C23-563D21BA7244}" destId="{2BAF40A6-BF50-444F-8DB3-1E3067875594}" srcOrd="0" destOrd="0" presId="urn:microsoft.com/office/officeart/2005/8/layout/cycle2"/>
    <dgm:cxn modelId="{8629C2AE-4B80-4018-8B44-AD1439FA001D}" type="presParOf" srcId="{DE0D8599-816B-4E44-B67C-92E05C2D3656}" destId="{0F4C3710-F834-4969-8CFF-F8B31D012AB8}" srcOrd="12" destOrd="0" presId="urn:microsoft.com/office/officeart/2005/8/layout/cycle2"/>
    <dgm:cxn modelId="{8783EEFB-3AFF-4272-8996-10C3C63E814B}" type="presParOf" srcId="{DE0D8599-816B-4E44-B67C-92E05C2D3656}" destId="{35E25F31-A071-4C32-BA54-C6610E20EDC1}" srcOrd="13" destOrd="0" presId="urn:microsoft.com/office/officeart/2005/8/layout/cycle2"/>
    <dgm:cxn modelId="{0D364BD5-9FAC-4355-97C3-BFD5F40F7915}" type="presParOf" srcId="{35E25F31-A071-4C32-BA54-C6610E20EDC1}" destId="{4F421EEF-928A-491E-8BFE-0AD368AF7A28}" srcOrd="0" destOrd="0" presId="urn:microsoft.com/office/officeart/2005/8/layout/cycle2"/>
    <dgm:cxn modelId="{6EEB2200-B6E4-4715-AA37-FB410EDFF65C}" type="presParOf" srcId="{DE0D8599-816B-4E44-B67C-92E05C2D3656}" destId="{05406B2F-E23F-4963-9D01-ABFAD8AB96FB}" srcOrd="14" destOrd="0" presId="urn:microsoft.com/office/officeart/2005/8/layout/cycle2"/>
    <dgm:cxn modelId="{09D08332-A1FD-4A6C-8948-95ED23367704}" type="presParOf" srcId="{DE0D8599-816B-4E44-B67C-92E05C2D3656}" destId="{D21CDC01-12F2-4158-B097-B271A4186A38}" srcOrd="15" destOrd="0" presId="urn:microsoft.com/office/officeart/2005/8/layout/cycle2"/>
    <dgm:cxn modelId="{1B5982E0-3BD6-492C-8D03-20D3273C8B88}" type="presParOf" srcId="{D21CDC01-12F2-4158-B097-B271A4186A38}" destId="{C3D687FE-5962-4327-BF77-8F3CE242FF8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A1D07-0625-41D3-A3A8-889EB9A5CB4A}">
      <dsp:nvSpPr>
        <dsp:cNvPr id="0" name=""/>
        <dsp:cNvSpPr/>
      </dsp:nvSpPr>
      <dsp:spPr>
        <a:xfrm>
          <a:off x="190743" y="0"/>
          <a:ext cx="2432052" cy="243205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Macro</a:t>
          </a:r>
        </a:p>
      </dsp:txBody>
      <dsp:txXfrm>
        <a:off x="981767" y="121602"/>
        <a:ext cx="850002" cy="364807"/>
      </dsp:txXfrm>
    </dsp:sp>
    <dsp:sp modelId="{F0B9BAF2-F28F-4D06-BC8C-FDBFD660AB94}">
      <dsp:nvSpPr>
        <dsp:cNvPr id="0" name=""/>
        <dsp:cNvSpPr/>
      </dsp:nvSpPr>
      <dsp:spPr>
        <a:xfrm>
          <a:off x="494749" y="608012"/>
          <a:ext cx="1824039" cy="1824039"/>
        </a:xfrm>
        <a:prstGeom prst="ellipse">
          <a:avLst/>
        </a:prstGeom>
        <a:solidFill>
          <a:schemeClr val="accent2">
            <a:hueOff val="-2954476"/>
            <a:satOff val="24768"/>
            <a:lumOff val="-2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Meso</a:t>
          </a:r>
        </a:p>
      </dsp:txBody>
      <dsp:txXfrm>
        <a:off x="981767" y="722015"/>
        <a:ext cx="850002" cy="342007"/>
      </dsp:txXfrm>
    </dsp:sp>
    <dsp:sp modelId="{37685034-71FF-4977-ACB3-014ED110C098}">
      <dsp:nvSpPr>
        <dsp:cNvPr id="0" name=""/>
        <dsp:cNvSpPr/>
      </dsp:nvSpPr>
      <dsp:spPr>
        <a:xfrm>
          <a:off x="798756" y="1216026"/>
          <a:ext cx="1216026" cy="1216026"/>
        </a:xfrm>
        <a:prstGeom prst="ellipse">
          <a:avLst/>
        </a:prstGeom>
        <a:solidFill>
          <a:schemeClr val="accent2">
            <a:hueOff val="-5908952"/>
            <a:satOff val="49536"/>
            <a:lumOff val="-4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Micro </a:t>
          </a:r>
        </a:p>
      </dsp:txBody>
      <dsp:txXfrm>
        <a:off x="976838" y="1520032"/>
        <a:ext cx="859860" cy="6080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F2267-1707-4B8C-AED9-E4838565C962}">
      <dsp:nvSpPr>
        <dsp:cNvPr id="0" name=""/>
        <dsp:cNvSpPr/>
      </dsp:nvSpPr>
      <dsp:spPr>
        <a:xfrm>
          <a:off x="79447" y="557142"/>
          <a:ext cx="2084012" cy="1293288"/>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0" rIns="14669" bIns="252000" numCol="1" spcCol="1270" anchor="ctr" anchorCtr="0">
          <a:noAutofit/>
        </a:bodyPr>
        <a:lstStyle/>
        <a:p>
          <a:pPr marL="0" lvl="0" indent="0" algn="l" defTabSz="488950">
            <a:lnSpc>
              <a:spcPct val="90000"/>
            </a:lnSpc>
            <a:spcBef>
              <a:spcPct val="0"/>
            </a:spcBef>
            <a:spcAft>
              <a:spcPct val="35000"/>
            </a:spcAft>
            <a:buNone/>
          </a:pPr>
          <a:r>
            <a:rPr lang="en-GB" sz="1100" b="1" kern="1200" noProof="0" dirty="0">
              <a:latin typeface="Arial" panose="020B0604020202020204" pitchFamily="34" charset="0"/>
              <a:cs typeface="Arial" panose="020B0604020202020204" pitchFamily="34" charset="0"/>
            </a:rPr>
            <a:t>PROCESS 1.</a:t>
          </a:r>
          <a:r>
            <a:rPr lang="en-GB" sz="1100" kern="1200" noProof="0" dirty="0">
              <a:latin typeface="Arial" panose="020B0604020202020204" pitchFamily="34" charset="0"/>
              <a:cs typeface="Arial" panose="020B0604020202020204" pitchFamily="34" charset="0"/>
            </a:rPr>
            <a:t> Institutional organization and planning</a:t>
          </a:r>
        </a:p>
      </dsp:txBody>
      <dsp:txXfrm>
        <a:off x="79447" y="557142"/>
        <a:ext cx="1760690" cy="1293288"/>
      </dsp:txXfrm>
    </dsp:sp>
    <dsp:sp modelId="{72073180-52DB-4EF7-8397-9C8EEF09D3C5}">
      <dsp:nvSpPr>
        <dsp:cNvPr id="0" name=""/>
        <dsp:cNvSpPr/>
      </dsp:nvSpPr>
      <dsp:spPr>
        <a:xfrm>
          <a:off x="1518983" y="576065"/>
          <a:ext cx="2084012" cy="1262194"/>
        </a:xfrm>
        <a:prstGeom prst="chevron">
          <a:avLst/>
        </a:prstGeom>
        <a:solidFill>
          <a:srgbClr val="75BC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29337" rIns="0" bIns="29337" numCol="1" spcCol="1270" anchor="ctr" anchorCtr="0">
          <a:noAutofit/>
        </a:bodyPr>
        <a:lstStyle/>
        <a:p>
          <a:pPr marL="0" lvl="0" indent="0" algn="l" defTabSz="466725">
            <a:lnSpc>
              <a:spcPct val="90000"/>
            </a:lnSpc>
            <a:spcBef>
              <a:spcPct val="0"/>
            </a:spcBef>
            <a:spcAft>
              <a:spcPct val="35000"/>
            </a:spcAft>
            <a:buNone/>
          </a:pPr>
          <a:r>
            <a:rPr lang="en-GB" sz="1050" b="1" kern="1200" noProof="0" dirty="0">
              <a:latin typeface="Arial" panose="020B0604020202020204" pitchFamily="34" charset="0"/>
              <a:cs typeface="Arial" panose="020B0604020202020204" pitchFamily="34" charset="0"/>
            </a:rPr>
            <a:t>PROCESS 2. </a:t>
          </a:r>
          <a:r>
            <a:rPr lang="en-GB" sz="1050" kern="1200" noProof="0" dirty="0">
              <a:latin typeface="Arial" panose="020B0604020202020204" pitchFamily="34" charset="0"/>
              <a:cs typeface="Arial" panose="020B0604020202020204" pitchFamily="34" charset="0"/>
            </a:rPr>
            <a:t>Identification of economic opportunities and training needs assessment</a:t>
          </a:r>
        </a:p>
      </dsp:txBody>
      <dsp:txXfrm>
        <a:off x="2150080" y="576065"/>
        <a:ext cx="821818" cy="1262194"/>
      </dsp:txXfrm>
    </dsp:sp>
    <dsp:sp modelId="{C5E62DA2-736E-4A28-81B4-9FBD27B2397A}">
      <dsp:nvSpPr>
        <dsp:cNvPr id="0" name=""/>
        <dsp:cNvSpPr/>
      </dsp:nvSpPr>
      <dsp:spPr>
        <a:xfrm>
          <a:off x="2988841" y="592758"/>
          <a:ext cx="2084012" cy="1230092"/>
        </a:xfrm>
        <a:prstGeom prst="chevron">
          <a:avLst/>
        </a:prstGeom>
        <a:solidFill>
          <a:srgbClr val="A2C94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0" rIns="14669" bIns="108000" numCol="1" spcCol="1270" anchor="ctr" anchorCtr="0">
          <a:noAutofit/>
        </a:bodyPr>
        <a:lstStyle/>
        <a:p>
          <a:pPr marL="0" lvl="0" indent="0" algn="l" defTabSz="488950">
            <a:lnSpc>
              <a:spcPct val="90000"/>
            </a:lnSpc>
            <a:spcBef>
              <a:spcPct val="0"/>
            </a:spcBef>
            <a:spcAft>
              <a:spcPct val="35000"/>
            </a:spcAft>
            <a:buNone/>
          </a:pPr>
          <a:r>
            <a:rPr lang="en-GB" sz="1100" b="1" kern="1200" noProof="0" dirty="0">
              <a:latin typeface="Arial" panose="020B0604020202020204" pitchFamily="34" charset="0"/>
              <a:cs typeface="Arial" panose="020B0604020202020204" pitchFamily="34" charset="0"/>
            </a:rPr>
            <a:t>PROCESS 3</a:t>
          </a:r>
          <a:r>
            <a:rPr lang="en-GB" sz="1100" kern="1200" noProof="0" dirty="0">
              <a:latin typeface="Arial" panose="020B0604020202020204" pitchFamily="34" charset="0"/>
              <a:cs typeface="Arial" panose="020B0604020202020204" pitchFamily="34" charset="0"/>
            </a:rPr>
            <a:t>. </a:t>
          </a:r>
        </a:p>
        <a:p>
          <a:pPr marL="0" lvl="0" indent="0" algn="l" defTabSz="488950">
            <a:lnSpc>
              <a:spcPct val="90000"/>
            </a:lnSpc>
            <a:spcBef>
              <a:spcPct val="0"/>
            </a:spcBef>
            <a:spcAft>
              <a:spcPct val="35000"/>
            </a:spcAft>
            <a:buNone/>
          </a:pPr>
          <a:r>
            <a:rPr lang="en-GB" sz="1100" kern="1200" noProof="0" dirty="0">
              <a:latin typeface="Arial" panose="020B0604020202020204" pitchFamily="34" charset="0"/>
              <a:cs typeface="Arial" panose="020B0604020202020204" pitchFamily="34" charset="0"/>
            </a:rPr>
            <a:t>Training design, organization and delivery</a:t>
          </a:r>
        </a:p>
      </dsp:txBody>
      <dsp:txXfrm>
        <a:off x="3603887" y="592758"/>
        <a:ext cx="853920" cy="1230092"/>
      </dsp:txXfrm>
    </dsp:sp>
    <dsp:sp modelId="{09F9246A-7850-4EF9-8E00-FF86F8AD4FAF}">
      <dsp:nvSpPr>
        <dsp:cNvPr id="0" name=""/>
        <dsp:cNvSpPr/>
      </dsp:nvSpPr>
      <dsp:spPr>
        <a:xfrm>
          <a:off x="4484387" y="587990"/>
          <a:ext cx="2166477" cy="1200282"/>
        </a:xfrm>
        <a:prstGeom prst="chevron">
          <a:avLst/>
        </a:prstGeom>
        <a:solidFill>
          <a:srgbClr val="D7C43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0" bIns="29337" numCol="1" spcCol="1270" anchor="ctr" anchorCtr="0">
          <a:noAutofit/>
        </a:bodyPr>
        <a:lstStyle/>
        <a:p>
          <a:pPr marL="0" lvl="0" indent="0" algn="l" defTabSz="488950">
            <a:lnSpc>
              <a:spcPct val="100000"/>
            </a:lnSpc>
            <a:spcBef>
              <a:spcPct val="0"/>
            </a:spcBef>
            <a:spcAft>
              <a:spcPct val="35000"/>
            </a:spcAft>
            <a:buNone/>
          </a:pPr>
          <a:r>
            <a:rPr lang="en-GB" sz="1100" b="1" kern="1200" noProof="0" dirty="0">
              <a:latin typeface="Arial" panose="020B0604020202020204" pitchFamily="34" charset="0"/>
              <a:cs typeface="Arial" panose="020B0604020202020204" pitchFamily="34" charset="0"/>
            </a:rPr>
            <a:t>PROCESS 4. </a:t>
          </a:r>
          <a:r>
            <a:rPr lang="en-GB" sz="1100" kern="1200" noProof="0" dirty="0">
              <a:latin typeface="Arial" panose="020B0604020202020204" pitchFamily="34" charset="0"/>
              <a:cs typeface="Arial" panose="020B0604020202020204" pitchFamily="34" charset="0"/>
            </a:rPr>
            <a:t>Post-training support for microenterprise development and wage employment</a:t>
          </a:r>
        </a:p>
      </dsp:txBody>
      <dsp:txXfrm>
        <a:off x="5084528" y="587990"/>
        <a:ext cx="966195" cy="1200282"/>
      </dsp:txXfrm>
    </dsp:sp>
    <dsp:sp modelId="{0B84EFDD-6FAA-41BD-B7D0-507988EE04C1}">
      <dsp:nvSpPr>
        <dsp:cNvPr id="0" name=""/>
        <dsp:cNvSpPr/>
      </dsp:nvSpPr>
      <dsp:spPr>
        <a:xfrm>
          <a:off x="6013177" y="593800"/>
          <a:ext cx="2174583" cy="1183910"/>
        </a:xfrm>
        <a:prstGeom prst="chevron">
          <a:avLst/>
        </a:prstGeom>
        <a:solidFill>
          <a:schemeClr val="accent2">
            <a:hueOff val="-5908952"/>
            <a:satOff val="49536"/>
            <a:lumOff val="-4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0" rIns="14669" bIns="216000" numCol="1" spcCol="1270" anchor="ctr" anchorCtr="0">
          <a:noAutofit/>
        </a:bodyPr>
        <a:lstStyle/>
        <a:p>
          <a:pPr marL="0" lvl="0" indent="0" algn="l" defTabSz="488950">
            <a:lnSpc>
              <a:spcPct val="90000"/>
            </a:lnSpc>
            <a:spcBef>
              <a:spcPct val="0"/>
            </a:spcBef>
            <a:spcAft>
              <a:spcPct val="35000"/>
            </a:spcAft>
            <a:buNone/>
          </a:pPr>
          <a:r>
            <a:rPr lang="en-GB" sz="1100" b="1" kern="1200" noProof="0" dirty="0">
              <a:latin typeface="Arial" panose="020B0604020202020204" pitchFamily="34" charset="0"/>
              <a:cs typeface="Arial" panose="020B0604020202020204" pitchFamily="34" charset="0"/>
            </a:rPr>
            <a:t>PROCESS 5. </a:t>
          </a:r>
          <a:r>
            <a:rPr lang="en-GB" sz="1100" kern="1200" noProof="0" dirty="0">
              <a:latin typeface="Arial" panose="020B0604020202020204" pitchFamily="34" charset="0"/>
              <a:cs typeface="Arial" panose="020B0604020202020204" pitchFamily="34" charset="0"/>
            </a:rPr>
            <a:t>Monitoring, evaluation and documentation</a:t>
          </a:r>
        </a:p>
      </dsp:txBody>
      <dsp:txXfrm>
        <a:off x="6605132" y="593800"/>
        <a:ext cx="990673" cy="11839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465C0-3944-4E7B-878F-753B199A9F78}">
      <dsp:nvSpPr>
        <dsp:cNvPr id="0" name=""/>
        <dsp:cNvSpPr/>
      </dsp:nvSpPr>
      <dsp:spPr>
        <a:xfrm>
          <a:off x="3009667" y="834"/>
          <a:ext cx="1000937" cy="100093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Volume I</a:t>
          </a:r>
        </a:p>
      </dsp:txBody>
      <dsp:txXfrm>
        <a:off x="3156251" y="147418"/>
        <a:ext cx="707769" cy="707769"/>
      </dsp:txXfrm>
    </dsp:sp>
    <dsp:sp modelId="{2C941762-B34D-41D9-8192-563262E44211}">
      <dsp:nvSpPr>
        <dsp:cNvPr id="0" name=""/>
        <dsp:cNvSpPr/>
      </dsp:nvSpPr>
      <dsp:spPr>
        <a:xfrm rot="1350000">
          <a:off x="4064180" y="616849"/>
          <a:ext cx="265378" cy="33781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67210" y="669179"/>
        <a:ext cx="185765" cy="202690"/>
      </dsp:txXfrm>
    </dsp:sp>
    <dsp:sp modelId="{769F3254-5A8A-4E4A-A7F1-617AD1BF740C}">
      <dsp:nvSpPr>
        <dsp:cNvPr id="0" name=""/>
        <dsp:cNvSpPr/>
      </dsp:nvSpPr>
      <dsp:spPr>
        <a:xfrm>
          <a:off x="4397011" y="575491"/>
          <a:ext cx="1000937" cy="1000937"/>
        </a:xfrm>
        <a:prstGeom prst="ellipse">
          <a:avLst/>
        </a:prstGeom>
        <a:solidFill>
          <a:schemeClr val="accent2">
            <a:hueOff val="-844136"/>
            <a:satOff val="7077"/>
            <a:lumOff val="-7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Volume II</a:t>
          </a:r>
        </a:p>
      </dsp:txBody>
      <dsp:txXfrm>
        <a:off x="4543595" y="722075"/>
        <a:ext cx="707769" cy="707769"/>
      </dsp:txXfrm>
    </dsp:sp>
    <dsp:sp modelId="{A7490931-97F4-44F0-9FA2-545CEC54AF5B}">
      <dsp:nvSpPr>
        <dsp:cNvPr id="0" name=""/>
        <dsp:cNvSpPr/>
      </dsp:nvSpPr>
      <dsp:spPr>
        <a:xfrm rot="4050000">
          <a:off x="5049245" y="1593784"/>
          <a:ext cx="265378" cy="337816"/>
        </a:xfrm>
        <a:prstGeom prst="rightArrow">
          <a:avLst>
            <a:gd name="adj1" fmla="val 60000"/>
            <a:gd name="adj2" fmla="val 50000"/>
          </a:avLst>
        </a:prstGeom>
        <a:solidFill>
          <a:schemeClr val="accent2">
            <a:hueOff val="-844136"/>
            <a:satOff val="7077"/>
            <a:lumOff val="-70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073818" y="1624571"/>
        <a:ext cx="185765" cy="202690"/>
      </dsp:txXfrm>
    </dsp:sp>
    <dsp:sp modelId="{5257F104-1BDA-47EF-9448-A98CFA0D90E1}">
      <dsp:nvSpPr>
        <dsp:cNvPr id="0" name=""/>
        <dsp:cNvSpPr/>
      </dsp:nvSpPr>
      <dsp:spPr>
        <a:xfrm>
          <a:off x="4971668" y="1962835"/>
          <a:ext cx="1000937" cy="1000937"/>
        </a:xfrm>
        <a:prstGeom prst="ellipse">
          <a:avLst/>
        </a:prstGeom>
        <a:solidFill>
          <a:schemeClr val="accent2">
            <a:hueOff val="-1688272"/>
            <a:satOff val="14153"/>
            <a:lumOff val="-14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Volume III</a:t>
          </a:r>
        </a:p>
      </dsp:txBody>
      <dsp:txXfrm>
        <a:off x="5118252" y="2109419"/>
        <a:ext cx="707769" cy="707769"/>
      </dsp:txXfrm>
    </dsp:sp>
    <dsp:sp modelId="{91301A74-B1F6-47BB-8D6B-4517C8E638F1}">
      <dsp:nvSpPr>
        <dsp:cNvPr id="0" name=""/>
        <dsp:cNvSpPr/>
      </dsp:nvSpPr>
      <dsp:spPr>
        <a:xfrm rot="6750000">
          <a:off x="5054993" y="2981128"/>
          <a:ext cx="265378" cy="337816"/>
        </a:xfrm>
        <a:prstGeom prst="rightArrow">
          <a:avLst>
            <a:gd name="adj1" fmla="val 60000"/>
            <a:gd name="adj2" fmla="val 50000"/>
          </a:avLst>
        </a:prstGeom>
        <a:solidFill>
          <a:schemeClr val="accent2">
            <a:hueOff val="-1688272"/>
            <a:satOff val="14153"/>
            <a:lumOff val="-140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5110033" y="3011915"/>
        <a:ext cx="185765" cy="202690"/>
      </dsp:txXfrm>
    </dsp:sp>
    <dsp:sp modelId="{9E002BDD-2BE1-43BA-B854-40B6220D518C}">
      <dsp:nvSpPr>
        <dsp:cNvPr id="0" name=""/>
        <dsp:cNvSpPr/>
      </dsp:nvSpPr>
      <dsp:spPr>
        <a:xfrm>
          <a:off x="4397011" y="3350179"/>
          <a:ext cx="1000937" cy="1000937"/>
        </a:xfrm>
        <a:prstGeom prst="ellipse">
          <a:avLst/>
        </a:prstGeom>
        <a:solidFill>
          <a:schemeClr val="accent2">
            <a:hueOff val="-2532408"/>
            <a:satOff val="21230"/>
            <a:lumOff val="-21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Volume IV</a:t>
          </a:r>
        </a:p>
      </dsp:txBody>
      <dsp:txXfrm>
        <a:off x="4543595" y="3496763"/>
        <a:ext cx="707769" cy="707769"/>
      </dsp:txXfrm>
    </dsp:sp>
    <dsp:sp modelId="{F792C1FF-2150-4AB8-82A6-A17D6EBF357A}">
      <dsp:nvSpPr>
        <dsp:cNvPr id="0" name=""/>
        <dsp:cNvSpPr/>
      </dsp:nvSpPr>
      <dsp:spPr>
        <a:xfrm rot="9450000">
          <a:off x="4078058" y="3966194"/>
          <a:ext cx="265378" cy="337816"/>
        </a:xfrm>
        <a:prstGeom prst="rightArrow">
          <a:avLst>
            <a:gd name="adj1" fmla="val 60000"/>
            <a:gd name="adj2" fmla="val 50000"/>
          </a:avLst>
        </a:prstGeom>
        <a:solidFill>
          <a:schemeClr val="accent2">
            <a:hueOff val="-2532408"/>
            <a:satOff val="21230"/>
            <a:lumOff val="-210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4154641" y="4018524"/>
        <a:ext cx="185765" cy="202690"/>
      </dsp:txXfrm>
    </dsp:sp>
    <dsp:sp modelId="{2DE7E0C2-17FF-4323-96A0-CA6E5D707F3F}">
      <dsp:nvSpPr>
        <dsp:cNvPr id="0" name=""/>
        <dsp:cNvSpPr/>
      </dsp:nvSpPr>
      <dsp:spPr>
        <a:xfrm>
          <a:off x="3009667" y="3924836"/>
          <a:ext cx="1000937" cy="1000937"/>
        </a:xfrm>
        <a:prstGeom prst="ellipse">
          <a:avLst/>
        </a:prstGeom>
        <a:solidFill>
          <a:schemeClr val="accent2">
            <a:hueOff val="-3376544"/>
            <a:satOff val="28306"/>
            <a:lumOff val="-28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Volume V</a:t>
          </a:r>
        </a:p>
      </dsp:txBody>
      <dsp:txXfrm>
        <a:off x="3156251" y="4071420"/>
        <a:ext cx="707769" cy="707769"/>
      </dsp:txXfrm>
    </dsp:sp>
    <dsp:sp modelId="{29B0B540-E813-4C8A-B64E-74AD0CA6B612}">
      <dsp:nvSpPr>
        <dsp:cNvPr id="0" name=""/>
        <dsp:cNvSpPr/>
      </dsp:nvSpPr>
      <dsp:spPr>
        <a:xfrm rot="12150000">
          <a:off x="2690713" y="3971942"/>
          <a:ext cx="265378" cy="337816"/>
        </a:xfrm>
        <a:prstGeom prst="rightArrow">
          <a:avLst>
            <a:gd name="adj1" fmla="val 60000"/>
            <a:gd name="adj2" fmla="val 50000"/>
          </a:avLst>
        </a:prstGeom>
        <a:solidFill>
          <a:schemeClr val="accent2">
            <a:hueOff val="-3376544"/>
            <a:satOff val="28306"/>
            <a:lumOff val="-280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2767296" y="4054738"/>
        <a:ext cx="185765" cy="202690"/>
      </dsp:txXfrm>
    </dsp:sp>
    <dsp:sp modelId="{24DBA1C6-1E02-4E14-B3A2-85813F1BF43A}">
      <dsp:nvSpPr>
        <dsp:cNvPr id="0" name=""/>
        <dsp:cNvSpPr/>
      </dsp:nvSpPr>
      <dsp:spPr>
        <a:xfrm>
          <a:off x="1622323" y="3350179"/>
          <a:ext cx="1000937" cy="1000937"/>
        </a:xfrm>
        <a:prstGeom prst="ellipse">
          <a:avLst/>
        </a:prstGeom>
        <a:solidFill>
          <a:schemeClr val="accent2">
            <a:hueOff val="-4220680"/>
            <a:satOff val="35383"/>
            <a:lumOff val="-35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Volume VI</a:t>
          </a:r>
        </a:p>
      </dsp:txBody>
      <dsp:txXfrm>
        <a:off x="1768907" y="3496763"/>
        <a:ext cx="707769" cy="707769"/>
      </dsp:txXfrm>
    </dsp:sp>
    <dsp:sp modelId="{961A1A32-A158-44F7-9C23-563D21BA7244}">
      <dsp:nvSpPr>
        <dsp:cNvPr id="0" name=""/>
        <dsp:cNvSpPr/>
      </dsp:nvSpPr>
      <dsp:spPr>
        <a:xfrm rot="14850000">
          <a:off x="1705648" y="2995006"/>
          <a:ext cx="265378" cy="337816"/>
        </a:xfrm>
        <a:prstGeom prst="rightArrow">
          <a:avLst>
            <a:gd name="adj1" fmla="val 60000"/>
            <a:gd name="adj2" fmla="val 50000"/>
          </a:avLst>
        </a:prstGeom>
        <a:solidFill>
          <a:schemeClr val="accent2">
            <a:hueOff val="-4220680"/>
            <a:satOff val="35383"/>
            <a:lumOff val="-350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1760688" y="3099345"/>
        <a:ext cx="185765" cy="202690"/>
      </dsp:txXfrm>
    </dsp:sp>
    <dsp:sp modelId="{0F4C3710-F834-4969-8CFF-F8B31D012AB8}">
      <dsp:nvSpPr>
        <dsp:cNvPr id="0" name=""/>
        <dsp:cNvSpPr/>
      </dsp:nvSpPr>
      <dsp:spPr>
        <a:xfrm>
          <a:off x="1047666" y="1962835"/>
          <a:ext cx="1000937" cy="1000937"/>
        </a:xfrm>
        <a:prstGeom prst="ellipse">
          <a:avLst/>
        </a:prstGeom>
        <a:solidFill>
          <a:schemeClr val="accent2">
            <a:hueOff val="-5064816"/>
            <a:satOff val="42459"/>
            <a:lumOff val="-42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Volume VII</a:t>
          </a:r>
        </a:p>
      </dsp:txBody>
      <dsp:txXfrm>
        <a:off x="1194250" y="2109419"/>
        <a:ext cx="707769" cy="707769"/>
      </dsp:txXfrm>
    </dsp:sp>
    <dsp:sp modelId="{35E25F31-A071-4C32-BA54-C6610E20EDC1}">
      <dsp:nvSpPr>
        <dsp:cNvPr id="0" name=""/>
        <dsp:cNvSpPr/>
      </dsp:nvSpPr>
      <dsp:spPr>
        <a:xfrm rot="17550000">
          <a:off x="1699900" y="1607662"/>
          <a:ext cx="265378" cy="337816"/>
        </a:xfrm>
        <a:prstGeom prst="rightArrow">
          <a:avLst>
            <a:gd name="adj1" fmla="val 60000"/>
            <a:gd name="adj2" fmla="val 50000"/>
          </a:avLst>
        </a:prstGeom>
        <a:solidFill>
          <a:schemeClr val="accent2">
            <a:hueOff val="-5064816"/>
            <a:satOff val="42459"/>
            <a:lumOff val="-420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24473" y="1712001"/>
        <a:ext cx="185765" cy="202690"/>
      </dsp:txXfrm>
    </dsp:sp>
    <dsp:sp modelId="{05406B2F-E23F-4963-9D01-ABFAD8AB96FB}">
      <dsp:nvSpPr>
        <dsp:cNvPr id="0" name=""/>
        <dsp:cNvSpPr/>
      </dsp:nvSpPr>
      <dsp:spPr>
        <a:xfrm>
          <a:off x="1622323" y="575491"/>
          <a:ext cx="1000937" cy="1000937"/>
        </a:xfrm>
        <a:prstGeom prst="ellipse">
          <a:avLst/>
        </a:prstGeom>
        <a:solidFill>
          <a:schemeClr val="accent2">
            <a:hueOff val="-5908952"/>
            <a:satOff val="49536"/>
            <a:lumOff val="-4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Volume VIII</a:t>
          </a:r>
        </a:p>
      </dsp:txBody>
      <dsp:txXfrm>
        <a:off x="1768907" y="722075"/>
        <a:ext cx="707769" cy="707769"/>
      </dsp:txXfrm>
    </dsp:sp>
    <dsp:sp modelId="{D21CDC01-12F2-4158-B097-B271A4186A38}">
      <dsp:nvSpPr>
        <dsp:cNvPr id="0" name=""/>
        <dsp:cNvSpPr/>
      </dsp:nvSpPr>
      <dsp:spPr>
        <a:xfrm rot="20250000">
          <a:off x="2676835" y="622597"/>
          <a:ext cx="265378" cy="337816"/>
        </a:xfrm>
        <a:prstGeom prst="rightArrow">
          <a:avLst>
            <a:gd name="adj1" fmla="val 60000"/>
            <a:gd name="adj2" fmla="val 50000"/>
          </a:avLst>
        </a:prstGeom>
        <a:solidFill>
          <a:schemeClr val="accent2">
            <a:hueOff val="-5908952"/>
            <a:satOff val="49536"/>
            <a:lumOff val="-490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679865" y="705393"/>
        <a:ext cx="185765" cy="20269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id-ID"/>
          </a:p>
        </p:txBody>
      </p:sp>
      <p:sp>
        <p:nvSpPr>
          <p:cNvPr id="5123" name="Rectangle 3"/>
          <p:cNvSpPr>
            <a:spLocks noGrp="1" noChangeArrowheads="1"/>
          </p:cNvSpPr>
          <p:nvPr>
            <p:ph type="dt" sz="quarter"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D96F2457-ACE3-BA4A-873A-FD29B17A1D12}" type="datetime1">
              <a:rPr lang="id-ID"/>
              <a:pPr/>
              <a:t>27/03/2023</a:t>
            </a:fld>
            <a:endParaRPr lang="id-ID"/>
          </a:p>
        </p:txBody>
      </p:sp>
      <p:sp>
        <p:nvSpPr>
          <p:cNvPr id="5124" name="Rectangle 4"/>
          <p:cNvSpPr>
            <a:spLocks noGrp="1" noChangeArrowheads="1"/>
          </p:cNvSpPr>
          <p:nvPr>
            <p:ph type="ftr" sz="quarter" idx="2"/>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id-ID"/>
          </a:p>
        </p:txBody>
      </p:sp>
      <p:sp>
        <p:nvSpPr>
          <p:cNvPr id="5125" name="Rectangle 5"/>
          <p:cNvSpPr>
            <a:spLocks noGrp="1" noChangeArrowheads="1"/>
          </p:cNvSpPr>
          <p:nvPr>
            <p:ph type="sldNum" sz="quarter" idx="3"/>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1E29981-8FE8-C344-88CF-A3DAF804C809}" type="slidenum">
              <a:rPr lang="id-ID"/>
              <a:pPr/>
              <a:t>‹#›</a:t>
            </a:fld>
            <a:endParaRPr lang="id-ID"/>
          </a:p>
        </p:txBody>
      </p:sp>
    </p:spTree>
    <p:extLst>
      <p:ext uri="{BB962C8B-B14F-4D97-AF65-F5344CB8AC3E}">
        <p14:creationId xmlns:p14="http://schemas.microsoft.com/office/powerpoint/2010/main" val="2293672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id-ID"/>
          </a:p>
        </p:txBody>
      </p:sp>
      <p:sp>
        <p:nvSpPr>
          <p:cNvPr id="21507" name="Rectangle 3"/>
          <p:cNvSpPr>
            <a:spLocks noGrp="1" noChangeArrowheads="1"/>
          </p:cNvSpPr>
          <p:nvPr>
            <p:ph type="dt"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AA2CEB4C-364C-674E-A933-C3977187AE0B}" type="datetime1">
              <a:rPr lang="id-ID"/>
              <a:pPr/>
              <a:t>27/03/2023</a:t>
            </a:fld>
            <a:endParaRPr lang="id-ID"/>
          </a:p>
        </p:txBody>
      </p:sp>
      <p:sp>
        <p:nvSpPr>
          <p:cNvPr id="21508"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p:spPr>
      </p:sp>
      <p:sp>
        <p:nvSpPr>
          <p:cNvPr id="21509" name="Rectangle 5"/>
          <p:cNvSpPr>
            <a:spLocks noGrp="1" noChangeArrowheads="1"/>
          </p:cNvSpPr>
          <p:nvPr>
            <p:ph type="body" sz="quarter" idx="3"/>
          </p:nvPr>
        </p:nvSpPr>
        <p:spPr bwMode="auto">
          <a:xfrm>
            <a:off x="679768" y="4715907"/>
            <a:ext cx="543814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d-ID"/>
              <a:t>Click to edit Master text styles</a:t>
            </a:r>
          </a:p>
          <a:p>
            <a:pPr lvl="1"/>
            <a:r>
              <a:rPr lang="id-ID"/>
              <a:t>Second level</a:t>
            </a:r>
          </a:p>
          <a:p>
            <a:pPr lvl="2"/>
            <a:r>
              <a:rPr lang="id-ID"/>
              <a:t>Third level</a:t>
            </a:r>
          </a:p>
          <a:p>
            <a:pPr lvl="3"/>
            <a:r>
              <a:rPr lang="id-ID"/>
              <a:t>Fourth level</a:t>
            </a:r>
          </a:p>
          <a:p>
            <a:pPr lvl="4"/>
            <a:r>
              <a:rPr lang="id-ID"/>
              <a:t>Fifth level</a:t>
            </a:r>
          </a:p>
        </p:txBody>
      </p:sp>
      <p:sp>
        <p:nvSpPr>
          <p:cNvPr id="21510" name="Rectangle 6"/>
          <p:cNvSpPr>
            <a:spLocks noGrp="1" noChangeArrowheads="1"/>
          </p:cNvSpPr>
          <p:nvPr>
            <p:ph type="ftr" sz="quarter" idx="4"/>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id-ID"/>
          </a:p>
        </p:txBody>
      </p:sp>
      <p:sp>
        <p:nvSpPr>
          <p:cNvPr id="21511" name="Rectangle 7"/>
          <p:cNvSpPr>
            <a:spLocks noGrp="1" noChangeArrowheads="1"/>
          </p:cNvSpPr>
          <p:nvPr>
            <p:ph type="sldNum" sz="quarter" idx="5"/>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8DA8B1A-13F2-1446-8603-74185E46CFC5}" type="slidenum">
              <a:rPr lang="id-ID"/>
              <a:pPr/>
              <a:t>‹#›</a:t>
            </a:fld>
            <a:endParaRPr lang="id-ID"/>
          </a:p>
        </p:txBody>
      </p:sp>
    </p:spTree>
    <p:extLst>
      <p:ext uri="{BB962C8B-B14F-4D97-AF65-F5344CB8AC3E}">
        <p14:creationId xmlns:p14="http://schemas.microsoft.com/office/powerpoint/2010/main" val="872164325"/>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Arial" charset="0"/>
        <a:ea typeface="Arial" charset="0"/>
        <a:cs typeface="Arial" charset="0"/>
      </a:defRPr>
    </a:lvl1pPr>
    <a:lvl2pPr marL="457200" algn="l" rtl="0" fontAlgn="base">
      <a:spcBef>
        <a:spcPct val="30000"/>
      </a:spcBef>
      <a:spcAft>
        <a:spcPct val="0"/>
      </a:spcAft>
      <a:defRPr sz="1200" kern="1200">
        <a:solidFill>
          <a:schemeClr val="tx1"/>
        </a:solidFill>
        <a:latin typeface="Arial" charset="0"/>
        <a:ea typeface="Arial" charset="0"/>
        <a:cs typeface="Arial" charset="0"/>
      </a:defRPr>
    </a:lvl2pPr>
    <a:lvl3pPr marL="914400" algn="l" rtl="0" fontAlgn="base">
      <a:spcBef>
        <a:spcPct val="30000"/>
      </a:spcBef>
      <a:spcAft>
        <a:spcPct val="0"/>
      </a:spcAft>
      <a:defRPr sz="1200" kern="1200">
        <a:solidFill>
          <a:schemeClr val="tx1"/>
        </a:solidFill>
        <a:latin typeface="Arial" charset="0"/>
        <a:ea typeface="Arial" charset="0"/>
        <a:cs typeface="Arial" charset="0"/>
      </a:defRPr>
    </a:lvl3pPr>
    <a:lvl4pPr marL="1371600" algn="l" rtl="0" fontAlgn="base">
      <a:spcBef>
        <a:spcPct val="30000"/>
      </a:spcBef>
      <a:spcAft>
        <a:spcPct val="0"/>
      </a:spcAft>
      <a:defRPr sz="1200" kern="1200">
        <a:solidFill>
          <a:schemeClr val="tx1"/>
        </a:solidFill>
        <a:latin typeface="Arial" charset="0"/>
        <a:ea typeface="Arial" charset="0"/>
        <a:cs typeface="Arial" charset="0"/>
      </a:defRPr>
    </a:lvl4pPr>
    <a:lvl5pPr marL="1828800" algn="l" rtl="0" fontAlgn="base">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I_3UAMtEGrM"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youtube.com/watch?v=QRcUA_kGISQ"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sz="1000" b="1" i="0" u="none" strike="noStrike" kern="1200" baseline="0" dirty="0">
                <a:solidFill>
                  <a:schemeClr val="tx1"/>
                </a:solidFill>
                <a:latin typeface="Arial" charset="0"/>
                <a:ea typeface="Arial" charset="0"/>
                <a:cs typeface="Arial" charset="0"/>
              </a:rPr>
              <a:t>We can put colourful flashcards for each participant on the table, and quickly ask them to raise the corresponding colour to the answer they think is right. </a:t>
            </a:r>
          </a:p>
          <a:p>
            <a:endParaRPr lang="en-GB" sz="1000" b="1" i="0" u="none" strike="noStrike" kern="1200" baseline="0" dirty="0">
              <a:solidFill>
                <a:schemeClr val="tx1"/>
              </a:solidFill>
              <a:latin typeface="Arial" charset="0"/>
              <a:ea typeface="Arial" charset="0"/>
              <a:cs typeface="Arial" charset="0"/>
            </a:endParaRPr>
          </a:p>
          <a:p>
            <a:r>
              <a:rPr lang="en-GB" sz="1000" b="1" i="0" u="none" strike="noStrike" kern="1200" baseline="0" dirty="0">
                <a:solidFill>
                  <a:schemeClr val="tx1"/>
                </a:solidFill>
                <a:latin typeface="Arial" charset="0"/>
                <a:ea typeface="Arial" charset="0"/>
                <a:cs typeface="Arial" charset="0"/>
              </a:rPr>
              <a:t>Q1 – Correct answer is option </a:t>
            </a:r>
            <a:r>
              <a:rPr lang="en-GB" sz="1000" b="1" i="0" u="sng" strike="noStrike" kern="1200" baseline="0" dirty="0">
                <a:solidFill>
                  <a:schemeClr val="tx1"/>
                </a:solidFill>
                <a:latin typeface="Arial" charset="0"/>
                <a:ea typeface="Arial" charset="0"/>
                <a:cs typeface="Arial" charset="0"/>
              </a:rPr>
              <a:t>A</a:t>
            </a:r>
          </a:p>
          <a:p>
            <a:r>
              <a:rPr lang="en-GB" sz="1000" b="0" i="0" u="none" strike="noStrike" kern="1200" baseline="0" dirty="0">
                <a:solidFill>
                  <a:schemeClr val="tx1"/>
                </a:solidFill>
                <a:latin typeface="Arial" charset="0"/>
                <a:ea typeface="Arial" charset="0"/>
                <a:cs typeface="Arial" charset="0"/>
              </a:rPr>
              <a:t>At the global level, persons living in rural areas (80.0 per cent) are twice as likely to be in informal employment as those in urban areas (43.7 per cent). </a:t>
            </a:r>
          </a:p>
          <a:p>
            <a:endParaRPr lang="en-GB" sz="1000" b="0" i="0" u="none" strike="noStrike" kern="1200" baseline="0" dirty="0">
              <a:solidFill>
                <a:schemeClr val="tx1"/>
              </a:solidFill>
              <a:latin typeface="Arial" charset="0"/>
              <a:cs typeface="Arial" charset="0"/>
            </a:endParaRPr>
          </a:p>
          <a:p>
            <a:r>
              <a:rPr lang="en-GB" sz="1000" b="1" i="0" u="none" strike="noStrike" kern="1200" baseline="0" dirty="0">
                <a:solidFill>
                  <a:schemeClr val="tx1"/>
                </a:solidFill>
                <a:latin typeface="Arial" charset="0"/>
                <a:cs typeface="Arial" charset="0"/>
              </a:rPr>
              <a:t>Q2- correct answer is </a:t>
            </a:r>
            <a:r>
              <a:rPr lang="en-GB" sz="1000" b="1" i="0" u="sng" strike="noStrike" kern="1200" baseline="0" dirty="0">
                <a:solidFill>
                  <a:schemeClr val="tx1"/>
                </a:solidFill>
                <a:latin typeface="Arial" charset="0"/>
                <a:cs typeface="Arial" charset="0"/>
              </a:rPr>
              <a:t>False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000" b="0" i="0" u="none" strike="noStrike" kern="1200" baseline="0" dirty="0">
                <a:solidFill>
                  <a:schemeClr val="tx1"/>
                </a:solidFill>
                <a:latin typeface="Arial" charset="0"/>
                <a:ea typeface="Arial" charset="0"/>
                <a:cs typeface="Arial" charset="0"/>
              </a:rPr>
              <a:t>The largest differences are in the Americas, Asia and the Pacific, and Europe and Central Asia (table 1.7).</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000" b="0" i="0" u="none" strike="noStrike" kern="1200" baseline="0" dirty="0">
              <a:solidFill>
                <a:schemeClr val="tx1"/>
              </a:solidFill>
              <a:latin typeface="Arial" charset="0"/>
              <a:ea typeface="Arial" charset="0"/>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000" b="1" i="0" u="none" strike="noStrike" kern="1200" baseline="0" dirty="0">
                <a:solidFill>
                  <a:schemeClr val="tx1"/>
                </a:solidFill>
                <a:latin typeface="Arial" charset="0"/>
                <a:cs typeface="Arial" charset="0"/>
              </a:rPr>
              <a:t>Q3 – correct answer is </a:t>
            </a:r>
            <a:r>
              <a:rPr lang="en-GB" sz="1000" b="1" i="0" u="sng" strike="noStrike" kern="1200" baseline="0" dirty="0">
                <a:solidFill>
                  <a:schemeClr val="tx1"/>
                </a:solidFill>
                <a:latin typeface="Arial" charset="0"/>
                <a:cs typeface="Arial" charset="0"/>
              </a:rPr>
              <a:t>C</a:t>
            </a:r>
            <a:endParaRPr lang="it-IT" sz="800" b="1" u="sng" dirty="0"/>
          </a:p>
          <a:p>
            <a:r>
              <a:rPr lang="en-GB" sz="1200" b="0" i="0" u="none" strike="noStrike" kern="1200" baseline="0" dirty="0">
                <a:solidFill>
                  <a:schemeClr val="tx1"/>
                </a:solidFill>
                <a:latin typeface="Arial" charset="0"/>
                <a:ea typeface="Arial" charset="0"/>
                <a:cs typeface="Arial" charset="0"/>
              </a:rPr>
              <a:t>Agriculture is the industry sector with the highest level of informal employment (93.6 per cent) around the world. The industry (57.2 per cent) and service (47.2 per cent) sectors are relatively less exposed to informality, especially the service sector in the Arab States and Asia and the Pacific.</a:t>
            </a:r>
          </a:p>
          <a:p>
            <a:r>
              <a:rPr lang="en-GB" sz="1200" b="0" i="0" u="none" strike="noStrike" kern="1200" baseline="0" dirty="0">
                <a:solidFill>
                  <a:schemeClr val="tx1"/>
                </a:solidFill>
                <a:latin typeface="Arial" charset="0"/>
                <a:ea typeface="Arial" charset="0"/>
                <a:cs typeface="Arial" charset="0"/>
              </a:rPr>
              <a:t>However, when informal employment is the main source of employment, especially in emerging and developing countries, a high level of informality is observed in all sectors (table 1.8).</a:t>
            </a:r>
          </a:p>
          <a:p>
            <a:endParaRPr lang="en-GB" sz="1200" b="0" i="0" u="none" strike="noStrike" kern="1200" baseline="0" dirty="0">
              <a:solidFill>
                <a:schemeClr val="tx1"/>
              </a:solidFill>
              <a:latin typeface="Arial" charset="0"/>
              <a:cs typeface="Arial" charset="0"/>
            </a:endParaRPr>
          </a:p>
        </p:txBody>
      </p:sp>
      <p:sp>
        <p:nvSpPr>
          <p:cNvPr id="4" name="Date Placeholder 3"/>
          <p:cNvSpPr>
            <a:spLocks noGrp="1"/>
          </p:cNvSpPr>
          <p:nvPr>
            <p:ph type="dt" idx="10"/>
          </p:nvPr>
        </p:nvSpPr>
        <p:spPr/>
        <p:txBody>
          <a:bodyPr/>
          <a:lstStyle/>
          <a:p>
            <a:fld id="{AA2CEB4C-364C-674E-A933-C3977187AE0B}" type="datetime1">
              <a:rPr lang="id-ID" smtClean="0"/>
              <a:pPr/>
              <a:t>27/03/2023</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2</a:t>
            </a:fld>
            <a:endParaRPr lang="id-ID"/>
          </a:p>
        </p:txBody>
      </p:sp>
    </p:spTree>
    <p:extLst>
      <p:ext uri="{BB962C8B-B14F-4D97-AF65-F5344CB8AC3E}">
        <p14:creationId xmlns:p14="http://schemas.microsoft.com/office/powerpoint/2010/main" val="519270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indent="0" algn="l">
              <a:buNone/>
            </a:pPr>
            <a:r>
              <a:rPr lang="en-GB" sz="1000" dirty="0"/>
              <a:t>ILO,</a:t>
            </a:r>
            <a:r>
              <a:rPr lang="en-GB" sz="1000" baseline="0" dirty="0"/>
              <a:t> Rural </a:t>
            </a:r>
            <a:r>
              <a:rPr lang="en-GB" sz="1000" dirty="0"/>
              <a:t>policy brief, p.1.</a:t>
            </a:r>
          </a:p>
          <a:p>
            <a:pPr algn="l"/>
            <a:endParaRPr lang="it-IT" sz="1000" dirty="0"/>
          </a:p>
          <a:p>
            <a:pPr algn="l"/>
            <a:r>
              <a:rPr lang="it-IT" sz="1000" dirty="0"/>
              <a:t>Info</a:t>
            </a:r>
            <a:r>
              <a:rPr lang="it-IT" sz="1000" baseline="0" dirty="0"/>
              <a:t> from policy brief: </a:t>
            </a:r>
          </a:p>
          <a:p>
            <a:pPr marL="171450" indent="-171450" algn="l">
              <a:buFont typeface="Arial" panose="020B0604020202020204" pitchFamily="34" charset="0"/>
              <a:buChar char="•"/>
            </a:pPr>
            <a:r>
              <a:rPr lang="en-GB" sz="1000" dirty="0"/>
              <a:t>A comprehensive and integrated approach to moving out of informality is essential to address the multiple dimensions of social and economic exclusion that stifle the potential of rural inhabitants and their communities. </a:t>
            </a:r>
            <a:endParaRPr lang="it-IT" sz="1000" dirty="0"/>
          </a:p>
          <a:p>
            <a:pPr marL="171450" indent="-171450">
              <a:buFont typeface="Arial" panose="020B0604020202020204" pitchFamily="34" charset="0"/>
              <a:buChar char="•"/>
            </a:pPr>
            <a:r>
              <a:rPr lang="en-GB" sz="1000" b="0" i="0" u="none" strike="noStrike" kern="1200" baseline="0" dirty="0">
                <a:solidFill>
                  <a:schemeClr val="tx1"/>
                </a:solidFill>
                <a:latin typeface="Arial" charset="0"/>
                <a:ea typeface="Arial" charset="0"/>
                <a:cs typeface="Arial" charset="0"/>
              </a:rPr>
              <a:t>Informality and poverty overlap significantly, particularly in </a:t>
            </a:r>
            <a:r>
              <a:rPr lang="it-IT" sz="1000" b="0" i="0" u="none" strike="noStrike" kern="1200" baseline="0" dirty="0" err="1">
                <a:solidFill>
                  <a:schemeClr val="tx1"/>
                </a:solidFill>
                <a:latin typeface="Arial" charset="0"/>
                <a:ea typeface="Arial" charset="0"/>
                <a:cs typeface="Arial" charset="0"/>
              </a:rPr>
              <a:t>rural</a:t>
            </a:r>
            <a:r>
              <a:rPr lang="it-IT" sz="1000" b="0" i="0" u="none" strike="noStrike" kern="1200" baseline="0" dirty="0">
                <a:solidFill>
                  <a:schemeClr val="tx1"/>
                </a:solidFill>
                <a:latin typeface="Arial" charset="0"/>
                <a:ea typeface="Arial" charset="0"/>
                <a:cs typeface="Arial" charset="0"/>
              </a:rPr>
              <a:t> </a:t>
            </a:r>
            <a:r>
              <a:rPr lang="it-IT" sz="1000" b="0" i="0" u="none" strike="noStrike" kern="1200" baseline="0" dirty="0" err="1">
                <a:solidFill>
                  <a:schemeClr val="tx1"/>
                </a:solidFill>
                <a:latin typeface="Arial" charset="0"/>
                <a:ea typeface="Arial" charset="0"/>
                <a:cs typeface="Arial" charset="0"/>
              </a:rPr>
              <a:t>settings</a:t>
            </a:r>
            <a:r>
              <a:rPr lang="it-IT" sz="1000" b="0" i="0" u="none" strike="noStrike" kern="1200" baseline="0" dirty="0">
                <a:solidFill>
                  <a:schemeClr val="tx1"/>
                </a:solidFill>
                <a:latin typeface="Arial" charset="0"/>
                <a:ea typeface="Arial" charset="0"/>
                <a:cs typeface="Arial" charset="0"/>
              </a:rPr>
              <a:t>.</a:t>
            </a:r>
          </a:p>
          <a:p>
            <a:pPr marL="171450" indent="-171450">
              <a:buFont typeface="Arial" panose="020B0604020202020204" pitchFamily="34" charset="0"/>
              <a:buChar char="•"/>
            </a:pPr>
            <a:r>
              <a:rPr lang="en-GB" sz="1000" b="0" i="0" u="none" strike="noStrike" kern="1200" baseline="0" dirty="0">
                <a:solidFill>
                  <a:schemeClr val="tx1"/>
                </a:solidFill>
                <a:latin typeface="Arial" charset="0"/>
                <a:ea typeface="Arial" charset="0"/>
                <a:cs typeface="Arial" charset="0"/>
              </a:rPr>
              <a:t>The last 60 years of development strategies have shown that growth does not reduce poverty unless associated with improved employment opportunities and conditions of employment, and the elimination of informality, especially in </a:t>
            </a:r>
            <a:r>
              <a:rPr lang="it-IT" sz="1000" b="0" i="0" u="none" strike="noStrike" kern="1200" baseline="0" dirty="0" err="1">
                <a:solidFill>
                  <a:schemeClr val="tx1"/>
                </a:solidFill>
                <a:latin typeface="Arial" charset="0"/>
                <a:ea typeface="Arial" charset="0"/>
                <a:cs typeface="Arial" charset="0"/>
              </a:rPr>
              <a:t>rural</a:t>
            </a:r>
            <a:r>
              <a:rPr lang="it-IT" sz="1000" b="0" i="0" u="none" strike="noStrike" kern="1200" baseline="0" dirty="0">
                <a:solidFill>
                  <a:schemeClr val="tx1"/>
                </a:solidFill>
                <a:latin typeface="Arial" charset="0"/>
                <a:ea typeface="Arial" charset="0"/>
                <a:cs typeface="Arial" charset="0"/>
              </a:rPr>
              <a:t> </a:t>
            </a:r>
            <a:r>
              <a:rPr lang="it-IT" sz="1000" b="0" i="0" u="none" strike="noStrike" kern="1200" baseline="0" dirty="0" err="1">
                <a:solidFill>
                  <a:schemeClr val="tx1"/>
                </a:solidFill>
                <a:latin typeface="Arial" charset="0"/>
                <a:ea typeface="Arial" charset="0"/>
                <a:cs typeface="Arial" charset="0"/>
              </a:rPr>
              <a:t>areas</a:t>
            </a:r>
            <a:r>
              <a:rPr lang="it-IT" sz="1000" b="0" i="0" u="none" strike="noStrike" kern="1200" baseline="0" dirty="0">
                <a:solidFill>
                  <a:schemeClr val="tx1"/>
                </a:solidFill>
                <a:latin typeface="Arial" charset="0"/>
                <a:ea typeface="Arial" charset="0"/>
                <a:cs typeface="Arial" charset="0"/>
              </a:rPr>
              <a:t>. </a:t>
            </a:r>
          </a:p>
          <a:p>
            <a:pPr marL="171450" indent="-171450">
              <a:buFont typeface="Arial" panose="020B0604020202020204" pitchFamily="34" charset="0"/>
              <a:buChar char="•"/>
            </a:pPr>
            <a:endParaRPr lang="it-IT" sz="1000" b="0" i="0" u="none" strike="noStrike" kern="1200" baseline="0" dirty="0">
              <a:solidFill>
                <a:schemeClr val="tx1"/>
              </a:solidFill>
              <a:latin typeface="Arial" charset="0"/>
              <a:cs typeface="Arial" charset="0"/>
            </a:endParaRPr>
          </a:p>
          <a:p>
            <a:pPr marL="171450" indent="-171450">
              <a:buFont typeface="Arial" panose="020B0604020202020204" pitchFamily="34" charset="0"/>
              <a:buChar char="•"/>
            </a:pPr>
            <a:r>
              <a:rPr lang="en-GB" sz="1000" b="0" i="0" u="none" strike="noStrike" kern="1200" baseline="0" dirty="0">
                <a:solidFill>
                  <a:schemeClr val="tx1"/>
                </a:solidFill>
                <a:latin typeface="Arial" charset="0"/>
                <a:ea typeface="Arial" charset="0"/>
                <a:cs typeface="Arial" charset="0"/>
              </a:rPr>
              <a:t>The problems of informality are exacerbated in rural areas due to weak socio-economic infrastructure, remoteness from national institutions and basic services, limited income opportunities and poor legal protection, all of which make rural economies more vulnerable to shocks </a:t>
            </a:r>
            <a:r>
              <a:rPr lang="it-IT" sz="1000" b="0" i="0" u="none" strike="noStrike" kern="1200" baseline="0" dirty="0">
                <a:solidFill>
                  <a:schemeClr val="tx1"/>
                </a:solidFill>
                <a:latin typeface="Arial" charset="0"/>
                <a:ea typeface="Arial" charset="0"/>
                <a:cs typeface="Arial" charset="0"/>
              </a:rPr>
              <a:t>and </a:t>
            </a:r>
            <a:r>
              <a:rPr lang="it-IT" sz="1000" b="0" i="0" u="none" strike="noStrike" kern="1200" baseline="0" dirty="0" err="1">
                <a:solidFill>
                  <a:schemeClr val="tx1"/>
                </a:solidFill>
                <a:latin typeface="Arial" charset="0"/>
                <a:ea typeface="Arial" charset="0"/>
                <a:cs typeface="Arial" charset="0"/>
              </a:rPr>
              <a:t>risks</a:t>
            </a:r>
            <a:r>
              <a:rPr lang="it-IT" sz="1000" b="0" i="0" u="none" strike="noStrike" kern="1200" baseline="0" dirty="0">
                <a:solidFill>
                  <a:schemeClr val="tx1"/>
                </a:solidFill>
                <a:latin typeface="Arial" charset="0"/>
                <a:ea typeface="Arial" charset="0"/>
                <a:cs typeface="Arial" charset="0"/>
              </a:rPr>
              <a:t>. </a:t>
            </a:r>
          </a:p>
          <a:p>
            <a:pPr marL="171450" indent="-171450">
              <a:buFont typeface="Arial" panose="020B0604020202020204" pitchFamily="34" charset="0"/>
              <a:buChar char="•"/>
            </a:pPr>
            <a:endParaRPr lang="it-IT" sz="1000" b="0" i="0" u="none" strike="noStrike" kern="1200" baseline="0" dirty="0">
              <a:solidFill>
                <a:schemeClr val="tx1"/>
              </a:solidFill>
              <a:latin typeface="Arial" charset="0"/>
              <a:cs typeface="Arial" charset="0"/>
            </a:endParaRPr>
          </a:p>
          <a:p>
            <a:pPr marL="171450" indent="-171450">
              <a:buFont typeface="Arial" panose="020B0604020202020204" pitchFamily="34" charset="0"/>
              <a:buChar char="•"/>
            </a:pPr>
            <a:r>
              <a:rPr lang="en-GB" sz="1200" b="0" i="0" u="none" strike="noStrike" kern="1200" baseline="0" dirty="0">
                <a:solidFill>
                  <a:schemeClr val="tx1"/>
                </a:solidFill>
                <a:latin typeface="Arial" charset="0"/>
                <a:ea typeface="Arial" charset="0"/>
                <a:cs typeface="Arial" charset="0"/>
              </a:rPr>
              <a:t>Gender dimensions in rural informality are strong and linked to persistent socio-cultural constraints that limit girls’ access to education and training compared to boys, resulting in fewer economic opportunities in adulthood, and creating multiple obstacles to the economic and social participation of women, to their becoming organized and acquiring bargaining power. All this makes it difficult for women to access the formal economy, and perpetuates </a:t>
            </a:r>
            <a:r>
              <a:rPr lang="it-IT" sz="1200" b="0" i="0" u="none" strike="noStrike" kern="1200" baseline="0" dirty="0">
                <a:solidFill>
                  <a:schemeClr val="tx1"/>
                </a:solidFill>
                <a:latin typeface="Arial" charset="0"/>
                <a:ea typeface="Arial" charset="0"/>
                <a:cs typeface="Arial" charset="0"/>
              </a:rPr>
              <a:t>inter-</a:t>
            </a:r>
            <a:r>
              <a:rPr lang="it-IT" sz="1200" b="0" i="0" u="none" strike="noStrike" kern="1200" baseline="0" dirty="0" err="1">
                <a:solidFill>
                  <a:schemeClr val="tx1"/>
                </a:solidFill>
                <a:latin typeface="Arial" charset="0"/>
                <a:ea typeface="Arial" charset="0"/>
                <a:cs typeface="Arial" charset="0"/>
              </a:rPr>
              <a:t>generational</a:t>
            </a:r>
            <a:r>
              <a:rPr lang="it-IT" sz="1200" b="0" i="0" u="none" strike="noStrike" kern="1200" baseline="0" dirty="0">
                <a:solidFill>
                  <a:schemeClr val="tx1"/>
                </a:solidFill>
                <a:latin typeface="Arial" charset="0"/>
                <a:ea typeface="Arial" charset="0"/>
                <a:cs typeface="Arial" charset="0"/>
              </a:rPr>
              <a:t> </a:t>
            </a:r>
            <a:r>
              <a:rPr lang="it-IT" sz="1200" b="0" i="0" u="none" strike="noStrike" kern="1200" baseline="0" dirty="0" err="1">
                <a:solidFill>
                  <a:schemeClr val="tx1"/>
                </a:solidFill>
                <a:latin typeface="Arial" charset="0"/>
                <a:ea typeface="Arial" charset="0"/>
                <a:cs typeface="Arial" charset="0"/>
              </a:rPr>
              <a:t>poverty</a:t>
            </a:r>
            <a:r>
              <a:rPr lang="it-IT" sz="1200" b="0" i="0" u="none" strike="noStrike" kern="1200" baseline="0" dirty="0">
                <a:solidFill>
                  <a:schemeClr val="tx1"/>
                </a:solidFill>
                <a:latin typeface="Arial" charset="0"/>
                <a:ea typeface="Arial" charset="0"/>
                <a:cs typeface="Arial" charset="0"/>
              </a:rPr>
              <a:t>.</a:t>
            </a:r>
            <a:endParaRPr lang="it-IT" sz="1000" b="0" dirty="0"/>
          </a:p>
        </p:txBody>
      </p:sp>
      <p:sp>
        <p:nvSpPr>
          <p:cNvPr id="4" name="Date Placeholder 3"/>
          <p:cNvSpPr>
            <a:spLocks noGrp="1"/>
          </p:cNvSpPr>
          <p:nvPr>
            <p:ph type="dt" idx="10"/>
          </p:nvPr>
        </p:nvSpPr>
        <p:spPr/>
        <p:txBody>
          <a:bodyPr/>
          <a:lstStyle/>
          <a:p>
            <a:fld id="{AA2CEB4C-364C-674E-A933-C3977187AE0B}" type="datetime1">
              <a:rPr lang="id-ID" smtClean="0"/>
              <a:pPr/>
              <a:t>27/03/2023</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3</a:t>
            </a:fld>
            <a:endParaRPr lang="id-ID"/>
          </a:p>
        </p:txBody>
      </p:sp>
    </p:spTree>
    <p:extLst>
      <p:ext uri="{BB962C8B-B14F-4D97-AF65-F5344CB8AC3E}">
        <p14:creationId xmlns:p14="http://schemas.microsoft.com/office/powerpoint/2010/main" val="2582804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lgn="just"/>
            <a:r>
              <a:rPr lang="en-GB" sz="1200" b="1" i="0" u="none" strike="noStrike" kern="1200" baseline="0" dirty="0">
                <a:solidFill>
                  <a:schemeClr val="tx1"/>
                </a:solidFill>
                <a:latin typeface="Arial" charset="0"/>
                <a:ea typeface="Arial" charset="0"/>
                <a:cs typeface="Arial" charset="0"/>
              </a:rPr>
              <a:t>Empowerment</a:t>
            </a:r>
            <a:r>
              <a:rPr lang="en-GB" sz="1200" b="0" i="0" u="none" strike="noStrike" kern="1200" baseline="0" dirty="0">
                <a:solidFill>
                  <a:schemeClr val="tx1"/>
                </a:solidFill>
                <a:latin typeface="Arial" charset="0"/>
                <a:ea typeface="Arial" charset="0"/>
                <a:cs typeface="Arial" charset="0"/>
              </a:rPr>
              <a:t> can be described as the process of building capacities to exercise control over one’s life</a:t>
            </a:r>
            <a:r>
              <a:rPr lang="en-GB" sz="1200" b="0" i="0" u="none" strike="noStrike" kern="1200" baseline="0" noProof="0" dirty="0">
                <a:solidFill>
                  <a:schemeClr val="tx1"/>
                </a:solidFill>
                <a:latin typeface="Arial" charset="0"/>
                <a:ea typeface="Arial" charset="0"/>
                <a:cs typeface="Arial" charset="0"/>
              </a:rPr>
              <a:t>. </a:t>
            </a:r>
            <a:endParaRPr lang="en-GB" noProof="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1" dirty="0"/>
              <a:t>TREE seeks to empower the rural poor </a:t>
            </a:r>
            <a:r>
              <a:rPr lang="en-GB" sz="1200" dirty="0"/>
              <a:t>by: helping them to increase their ability; providing them with additional skills and other support needed; providing communities with opportunities.</a:t>
            </a:r>
          </a:p>
          <a:p>
            <a:endParaRPr lang="en-GB" noProof="0" dirty="0"/>
          </a:p>
          <a:p>
            <a:r>
              <a:rPr lang="en-GB" b="1" noProof="0" dirty="0"/>
              <a:t>Food for thought (5 minutes):</a:t>
            </a:r>
            <a:r>
              <a:rPr lang="en-GB" b="1" baseline="0" noProof="0" dirty="0"/>
              <a:t> </a:t>
            </a:r>
            <a:r>
              <a:rPr lang="en-GB" baseline="0" noProof="0" dirty="0"/>
              <a:t>ask participants to reflect individually on the two questions:</a:t>
            </a:r>
          </a:p>
          <a:p>
            <a:pPr marL="171450" indent="-171450">
              <a:buFontTx/>
              <a:buChar char="-"/>
            </a:pPr>
            <a:r>
              <a:rPr lang="en-GB" baseline="0" noProof="0" dirty="0"/>
              <a:t>identify 1 key word related to their understanding of empowerment. Write key word on post-it and paste on board. </a:t>
            </a:r>
          </a:p>
          <a:p>
            <a:pPr marL="171450" indent="-171450">
              <a:buFontTx/>
              <a:buChar char="-"/>
            </a:pPr>
            <a:r>
              <a:rPr lang="en-GB" baseline="0" noProof="0" dirty="0"/>
              <a:t>On another post-it ask them to identify 1 concrete measure that could relate to skills and knowledge required to uplift poor women and men in each participants’ country. </a:t>
            </a:r>
            <a:endParaRPr lang="en-GB" noProof="0" dirty="0"/>
          </a:p>
        </p:txBody>
      </p:sp>
      <p:sp>
        <p:nvSpPr>
          <p:cNvPr id="4" name="Slide Number Placeholder 3"/>
          <p:cNvSpPr>
            <a:spLocks noGrp="1"/>
          </p:cNvSpPr>
          <p:nvPr>
            <p:ph type="sldNum" sz="quarter" idx="10"/>
          </p:nvPr>
        </p:nvSpPr>
        <p:spPr/>
        <p:txBody>
          <a:bodyPr/>
          <a:lstStyle/>
          <a:p>
            <a:fld id="{1DF6182B-2D8E-49DB-B9FD-527811BC058C}" type="slidenum">
              <a:rPr lang="it-IT" smtClean="0"/>
              <a:t>4</a:t>
            </a:fld>
            <a:endParaRPr lang="it-IT"/>
          </a:p>
        </p:txBody>
      </p:sp>
    </p:spTree>
    <p:extLst>
      <p:ext uri="{BB962C8B-B14F-4D97-AF65-F5344CB8AC3E}">
        <p14:creationId xmlns:p14="http://schemas.microsoft.com/office/powerpoint/2010/main" val="2226219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indent="0" algn="just">
              <a:buNone/>
            </a:pPr>
            <a:r>
              <a:rPr lang="en-GB" sz="1200" dirty="0">
                <a:latin typeface="Arial" panose="020B0604020202020204" pitchFamily="34" charset="0"/>
                <a:cs typeface="Arial" panose="020B0604020202020204" pitchFamily="34" charset="0"/>
              </a:rPr>
              <a:t>The Training for Rural Economic Empowerment (TREE) is a programme developed by the Skills and Employability Department of the ILO and conceptualized under the principles of </a:t>
            </a:r>
            <a:r>
              <a:rPr lang="en-GB" sz="1200" b="1" dirty="0">
                <a:solidFill>
                  <a:schemeClr val="accent6"/>
                </a:solidFill>
                <a:latin typeface="Arial" panose="020B0604020202020204" pitchFamily="34" charset="0"/>
                <a:cs typeface="Arial" panose="020B0604020202020204" pitchFamily="34" charset="0"/>
              </a:rPr>
              <a:t>community-based training</a:t>
            </a:r>
            <a:r>
              <a:rPr lang="en-GB" sz="1200" dirty="0">
                <a:latin typeface="Arial" panose="020B0604020202020204" pitchFamily="34" charset="0"/>
                <a:cs typeface="Arial" panose="020B0604020202020204" pitchFamily="34" charset="0"/>
              </a:rPr>
              <a:t>.</a:t>
            </a:r>
          </a:p>
          <a:p>
            <a:pPr marL="0" indent="0" algn="just">
              <a:buNone/>
            </a:pPr>
            <a:endParaRPr lang="en-GB" sz="1200" dirty="0">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30000"/>
              </a:spcBef>
              <a:spcAft>
                <a:spcPct val="0"/>
              </a:spcAft>
              <a:buClrTx/>
              <a:buSzTx/>
              <a:buFontTx/>
              <a:buNone/>
              <a:tabLst/>
              <a:defRPr/>
            </a:pPr>
            <a:r>
              <a:rPr lang="en-GB" sz="1200" dirty="0">
                <a:latin typeface="Arial" panose="020B0604020202020204" pitchFamily="34" charset="0"/>
                <a:cs typeface="Arial" panose="020B0604020202020204" pitchFamily="34" charset="0"/>
              </a:rPr>
              <a:t>It promotes </a:t>
            </a:r>
            <a:r>
              <a:rPr lang="en-GB" sz="1200" b="1" dirty="0">
                <a:solidFill>
                  <a:schemeClr val="accent6"/>
                </a:solidFill>
                <a:latin typeface="Arial" panose="020B0604020202020204" pitchFamily="34" charset="0"/>
                <a:cs typeface="Arial" panose="020B0604020202020204" pitchFamily="34" charset="0"/>
              </a:rPr>
              <a:t>income generation and local development</a:t>
            </a:r>
            <a:r>
              <a:rPr lang="en-GB" sz="1200" dirty="0">
                <a:solidFill>
                  <a:schemeClr val="accent6"/>
                </a:solidFill>
                <a:latin typeface="Arial" panose="020B0604020202020204" pitchFamily="34" charset="0"/>
                <a:cs typeface="Arial" panose="020B0604020202020204" pitchFamily="34" charset="0"/>
              </a:rPr>
              <a:t>, </a:t>
            </a:r>
            <a:r>
              <a:rPr lang="en-GB" sz="1200" b="1" dirty="0">
                <a:solidFill>
                  <a:schemeClr val="accent6"/>
                </a:solidFill>
                <a:latin typeface="Arial" panose="020B0604020202020204" pitchFamily="34" charset="0"/>
                <a:cs typeface="Arial" panose="020B0604020202020204" pitchFamily="34" charset="0"/>
              </a:rPr>
              <a:t>emphasizing the role of skills and knowledge </a:t>
            </a:r>
            <a:r>
              <a:rPr lang="en-GB" sz="1200" dirty="0">
                <a:latin typeface="Arial" panose="020B0604020202020204" pitchFamily="34" charset="0"/>
                <a:cs typeface="Arial" panose="020B0604020202020204" pitchFamily="34" charset="0"/>
              </a:rPr>
              <a:t>for creating new economic and employment opportunities for the poor, the underemployed, the unemployed, informal economy workers and the otherwise disadvantaged, towards sustained economic activities. </a:t>
            </a:r>
            <a:r>
              <a:rPr lang="fr-FR" sz="1200" dirty="0"/>
              <a:t>There are diverse groups </a:t>
            </a:r>
            <a:r>
              <a:rPr lang="en-US" sz="1200" dirty="0"/>
              <a:t>within the </a:t>
            </a:r>
            <a:r>
              <a:rPr lang="en-US" sz="1200" b="1" dirty="0"/>
              <a:t>population who can benefit and these include women and men with HIV/AIDS, with disabilities, those coming from </a:t>
            </a:r>
            <a:r>
              <a:rPr lang="fr-FR" sz="1200" b="1" dirty="0" err="1"/>
              <a:t>ethnic</a:t>
            </a:r>
            <a:r>
              <a:rPr lang="fr-FR" sz="1200" b="1" dirty="0"/>
              <a:t> </a:t>
            </a:r>
            <a:r>
              <a:rPr lang="fr-FR" sz="1200" b="1" dirty="0" err="1"/>
              <a:t>minorities</a:t>
            </a:r>
            <a:r>
              <a:rPr lang="fr-FR" sz="1200" b="1" dirty="0"/>
              <a:t> and </a:t>
            </a:r>
            <a:r>
              <a:rPr lang="fr-FR" sz="1200" b="1" dirty="0" err="1"/>
              <a:t>others</a:t>
            </a:r>
            <a:r>
              <a:rPr lang="en-GB" sz="1200" dirty="0"/>
              <a:t>. </a:t>
            </a:r>
          </a:p>
          <a:p>
            <a:pPr marL="0" marR="0" lvl="0" indent="0" algn="just" defTabSz="914400" rtl="0" eaLnBrk="1" fontAlgn="base" latinLnBrk="0" hangingPunct="1">
              <a:lnSpc>
                <a:spcPct val="100000"/>
              </a:lnSpc>
              <a:spcBef>
                <a:spcPct val="30000"/>
              </a:spcBef>
              <a:spcAft>
                <a:spcPct val="0"/>
              </a:spcAft>
              <a:buClrTx/>
              <a:buSzTx/>
              <a:buFontTx/>
              <a:buNone/>
              <a:tabLst/>
              <a:defRPr/>
            </a:pPr>
            <a:r>
              <a:rPr lang="en-GB" sz="1200" dirty="0">
                <a:latin typeface="Arial" panose="020B0604020202020204" pitchFamily="34" charset="0"/>
                <a:cs typeface="Arial" panose="020B0604020202020204" pitchFamily="34" charset="0"/>
              </a:rPr>
              <a:t>*****</a:t>
            </a:r>
            <a:endParaRPr lang="en-GB" noProof="0" dirty="0"/>
          </a:p>
          <a:p>
            <a:pPr algn="just"/>
            <a:r>
              <a:rPr lang="en-GB" b="1" noProof="0" dirty="0"/>
              <a:t>Underemployed</a:t>
            </a:r>
            <a:r>
              <a:rPr lang="en-GB" baseline="0" noProof="0" dirty="0"/>
              <a:t> </a:t>
            </a:r>
            <a:r>
              <a:rPr lang="en-US" dirty="0"/>
              <a:t>includes persons who even though they worked or had a job during the reference week, they were willing and available to work  better or more adequately.</a:t>
            </a:r>
            <a:endParaRPr lang="en-GB" baseline="0" noProof="0" dirty="0"/>
          </a:p>
          <a:p>
            <a:pPr algn="just"/>
            <a:r>
              <a:rPr lang="en-GB" b="1" baseline="0" noProof="0" dirty="0"/>
              <a:t>Unemployed </a:t>
            </a:r>
            <a:r>
              <a:rPr lang="en-US" dirty="0"/>
              <a:t>covers people who are: out of work, want a job, have actively sought work in the previous four weeks and are available to start work within the next fortnight; or out of work and have accepted a job that they are waiting to start in the next fortnight.</a:t>
            </a:r>
          </a:p>
          <a:p>
            <a:pPr algn="just"/>
            <a:r>
              <a:rPr lang="en-US" b="1" baseline="0" noProof="0" dirty="0"/>
              <a:t>Disadvantage</a:t>
            </a:r>
            <a:r>
              <a:rPr lang="en-US" sz="1200" kern="1200" dirty="0">
                <a:solidFill>
                  <a:schemeClr val="tx1"/>
                </a:solidFill>
                <a:effectLst/>
                <a:latin typeface="Arial" charset="0"/>
                <a:ea typeface="Arial" charset="0"/>
                <a:cs typeface="Arial" charset="0"/>
              </a:rPr>
              <a:t> refers not just to economic factors, such as income poverty, or lack of experience in and poor understanding of the formal job market, but also social factors such as gender, racial, ethnic or migrant back-ground, and geographical isolation with poor access to quality education and job opportunities.</a:t>
            </a:r>
          </a:p>
          <a:p>
            <a:pPr marL="0" indent="0" algn="just">
              <a:buNone/>
            </a:pPr>
            <a:endParaRPr lang="en-GB" sz="1200" dirty="0">
              <a:latin typeface="Arial" panose="020B0604020202020204" pitchFamily="34" charset="0"/>
              <a:cs typeface="Arial" panose="020B0604020202020204" pitchFamily="34" charset="0"/>
            </a:endParaRPr>
          </a:p>
          <a:p>
            <a:pPr marL="0" indent="0" algn="just">
              <a:buNone/>
            </a:pPr>
            <a:r>
              <a:rPr lang="en-GB" sz="1200" dirty="0">
                <a:latin typeface="Arial" panose="020B0604020202020204" pitchFamily="34" charset="0"/>
                <a:cs typeface="Arial" panose="020B0604020202020204" pitchFamily="34" charset="0"/>
              </a:rPr>
              <a:t>The TREE </a:t>
            </a:r>
            <a:r>
              <a:rPr lang="en-GB" sz="1200" b="1" dirty="0">
                <a:solidFill>
                  <a:schemeClr val="accent6"/>
                </a:solidFill>
                <a:latin typeface="Arial" panose="020B0604020202020204" pitchFamily="34" charset="0"/>
                <a:cs typeface="Arial" panose="020B0604020202020204" pitchFamily="34" charset="0"/>
              </a:rPr>
              <a:t>methodology consists of a set of processes</a:t>
            </a:r>
            <a:r>
              <a:rPr lang="en-GB" sz="1200" dirty="0">
                <a:latin typeface="Arial" panose="020B0604020202020204" pitchFamily="34" charset="0"/>
                <a:cs typeface="Arial" panose="020B0604020202020204" pitchFamily="34" charset="0"/>
              </a:rPr>
              <a:t>, which are distinct but coherently linked, to guide the articulation of local development initiatives and the identification and implementation of income generation opportunities. </a:t>
            </a:r>
          </a:p>
          <a:p>
            <a:pPr marL="0" indent="0" algn="just">
              <a:buNone/>
            </a:pPr>
            <a:endParaRPr lang="en-GB" sz="1200" dirty="0">
              <a:latin typeface="Arial" panose="020B0604020202020204" pitchFamily="34" charset="0"/>
              <a:cs typeface="Arial" panose="020B0604020202020204" pitchFamily="34" charset="0"/>
            </a:endParaRPr>
          </a:p>
          <a:p>
            <a:pPr marL="0" indent="0" algn="just">
              <a:buNone/>
            </a:pPr>
            <a:r>
              <a:rPr lang="en-GB" sz="1200" dirty="0">
                <a:latin typeface="Arial" panose="020B0604020202020204" pitchFamily="34" charset="0"/>
                <a:cs typeface="Arial" panose="020B0604020202020204" pitchFamily="34" charset="0"/>
              </a:rPr>
              <a:t>These processes aim to </a:t>
            </a:r>
            <a:r>
              <a:rPr lang="en-GB" sz="1200" b="1" dirty="0">
                <a:solidFill>
                  <a:schemeClr val="accent6"/>
                </a:solidFill>
                <a:latin typeface="Arial" panose="020B0604020202020204" pitchFamily="34" charset="0"/>
                <a:cs typeface="Arial" panose="020B0604020202020204" pitchFamily="34" charset="0"/>
              </a:rPr>
              <a:t>systematically identify employment and income-generating opportunities</a:t>
            </a:r>
            <a:r>
              <a:rPr lang="en-GB" sz="1200" dirty="0">
                <a:solidFill>
                  <a:schemeClr val="accent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at the community/local level; </a:t>
            </a:r>
            <a:r>
              <a:rPr lang="en-GB" sz="1200" b="1" dirty="0">
                <a:solidFill>
                  <a:schemeClr val="accent6"/>
                </a:solidFill>
                <a:latin typeface="Arial" panose="020B0604020202020204" pitchFamily="34" charset="0"/>
                <a:cs typeface="Arial" panose="020B0604020202020204" pitchFamily="34" charset="0"/>
              </a:rPr>
              <a:t>design and deliver appropriate training programmes</a:t>
            </a:r>
            <a:r>
              <a:rPr lang="en-GB" sz="1200" dirty="0">
                <a:latin typeface="Arial" panose="020B0604020202020204" pitchFamily="34" charset="0"/>
                <a:cs typeface="Arial" panose="020B0604020202020204" pitchFamily="34" charset="0"/>
              </a:rPr>
              <a:t>; and </a:t>
            </a:r>
            <a:r>
              <a:rPr lang="en-GB" sz="1200" b="1" dirty="0">
                <a:solidFill>
                  <a:schemeClr val="accent6"/>
                </a:solidFill>
                <a:latin typeface="Arial" panose="020B0604020202020204" pitchFamily="34" charset="0"/>
                <a:cs typeface="Arial" panose="020B0604020202020204" pitchFamily="34" charset="0"/>
              </a:rPr>
              <a:t>provide</a:t>
            </a:r>
            <a:r>
              <a:rPr lang="en-GB" sz="1200" dirty="0">
                <a:latin typeface="Arial" panose="020B0604020202020204" pitchFamily="34" charset="0"/>
                <a:cs typeface="Arial" panose="020B0604020202020204" pitchFamily="34" charset="0"/>
              </a:rPr>
              <a:t> the necessary </a:t>
            </a:r>
            <a:r>
              <a:rPr lang="en-GB" sz="1200" b="1" dirty="0">
                <a:solidFill>
                  <a:schemeClr val="accent6"/>
                </a:solidFill>
                <a:latin typeface="Arial" panose="020B0604020202020204" pitchFamily="34" charset="0"/>
                <a:cs typeface="Arial" panose="020B0604020202020204" pitchFamily="34" charset="0"/>
              </a:rPr>
              <a:t>post-training support</a:t>
            </a:r>
          </a:p>
          <a:p>
            <a:pPr marL="0" indent="0" algn="just">
              <a:buNone/>
            </a:pPr>
            <a:endParaRPr lang="en-GB" sz="1200" b="1" dirty="0">
              <a:solidFill>
                <a:schemeClr val="accent6"/>
              </a:solidFill>
              <a:latin typeface="Arial" panose="020B0604020202020204" pitchFamily="34" charset="0"/>
              <a:cs typeface="Arial" panose="020B0604020202020204" pitchFamily="34" charset="0"/>
            </a:endParaRPr>
          </a:p>
          <a:p>
            <a:pPr marL="0" indent="0" algn="just">
              <a:buNone/>
            </a:pPr>
            <a:endParaRPr lang="it-IT" dirty="0"/>
          </a:p>
        </p:txBody>
      </p:sp>
      <p:sp>
        <p:nvSpPr>
          <p:cNvPr id="4" name="Date Placeholder 3"/>
          <p:cNvSpPr>
            <a:spLocks noGrp="1"/>
          </p:cNvSpPr>
          <p:nvPr>
            <p:ph type="dt" idx="10"/>
          </p:nvPr>
        </p:nvSpPr>
        <p:spPr/>
        <p:txBody>
          <a:bodyPr/>
          <a:lstStyle/>
          <a:p>
            <a:fld id="{AA2CEB4C-364C-674E-A933-C3977187AE0B}" type="datetime1">
              <a:rPr lang="id-ID" smtClean="0"/>
              <a:pPr/>
              <a:t>27/03/2023</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5</a:t>
            </a:fld>
            <a:endParaRPr lang="id-ID"/>
          </a:p>
        </p:txBody>
      </p:sp>
    </p:spTree>
    <p:extLst>
      <p:ext uri="{BB962C8B-B14F-4D97-AF65-F5344CB8AC3E}">
        <p14:creationId xmlns:p14="http://schemas.microsoft.com/office/powerpoint/2010/main" val="4213277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r>
              <a:rPr lang="en-GB" b="1" noProof="0" dirty="0"/>
              <a:t>In Madagascar, examples</a:t>
            </a:r>
            <a:r>
              <a:rPr lang="en-GB" b="1" baseline="0" noProof="0" dirty="0"/>
              <a:t> of interventions at the three levels: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1" baseline="0" noProof="0" dirty="0"/>
              <a:t>Macro: </a:t>
            </a:r>
            <a:r>
              <a:rPr lang="en-US" sz="1200" dirty="0"/>
              <a:t>A wider enabling environment is required for community-based development </a:t>
            </a:r>
            <a:r>
              <a:rPr lang="fr-FR" sz="1200" dirty="0"/>
              <a:t>initiatives (ex: </a:t>
            </a:r>
            <a:r>
              <a:rPr lang="fr-FR" sz="1200" dirty="0" err="1"/>
              <a:t>working</a:t>
            </a:r>
            <a:r>
              <a:rPr lang="fr-FR" sz="1200" dirty="0"/>
              <a:t> </a:t>
            </a:r>
            <a:r>
              <a:rPr lang="fr-FR" sz="1200" dirty="0" err="1"/>
              <a:t>with</a:t>
            </a:r>
            <a:r>
              <a:rPr lang="fr-FR" sz="1200" dirty="0"/>
              <a:t> the </a:t>
            </a:r>
            <a:r>
              <a:rPr lang="fr-FR" sz="1200" dirty="0" err="1"/>
              <a:t>Vakinankaratra</a:t>
            </a:r>
            <a:r>
              <a:rPr lang="fr-FR" sz="1200" dirty="0"/>
              <a:t> </a:t>
            </a:r>
            <a:r>
              <a:rPr lang="fr-FR" sz="1200" dirty="0" err="1"/>
              <a:t>authority</a:t>
            </a:r>
            <a:r>
              <a:rPr lang="fr-FR" sz="1200" dirty="0"/>
              <a:t> to </a:t>
            </a:r>
            <a:r>
              <a:rPr lang="fr-FR" sz="1200" dirty="0" err="1"/>
              <a:t>avoid</a:t>
            </a:r>
            <a:r>
              <a:rPr lang="fr-FR" sz="1200" dirty="0"/>
              <a:t> </a:t>
            </a:r>
            <a:r>
              <a:rPr lang="fr-FR" sz="1200" dirty="0" err="1"/>
              <a:t>overlap</a:t>
            </a:r>
            <a:r>
              <a:rPr lang="fr-FR" sz="1200" dirty="0"/>
              <a:t> of ILO </a:t>
            </a:r>
            <a:r>
              <a:rPr lang="fr-FR" sz="1200" dirty="0" err="1"/>
              <a:t>project</a:t>
            </a:r>
            <a:r>
              <a:rPr lang="fr-FR" sz="1200" dirty="0"/>
              <a:t> </a:t>
            </a:r>
            <a:r>
              <a:rPr lang="fr-FR" sz="1200" dirty="0" err="1"/>
              <a:t>with</a:t>
            </a:r>
            <a:r>
              <a:rPr lang="fr-FR" sz="1200" dirty="0"/>
              <a:t> MCA </a:t>
            </a:r>
            <a:r>
              <a:rPr lang="fr-FR" sz="1200" dirty="0" err="1"/>
              <a:t>project</a:t>
            </a:r>
            <a:r>
              <a:rPr lang="fr-FR" sz="1200" dirty="0"/>
              <a:t> </a:t>
            </a:r>
            <a:r>
              <a:rPr lang="en-US" sz="1200" dirty="0"/>
              <a:t>in </a:t>
            </a:r>
            <a:r>
              <a:rPr lang="en-US" sz="1200" dirty="0" err="1"/>
              <a:t>Antsirabe</a:t>
            </a:r>
            <a:r>
              <a:rPr lang="en-US" sz="1200" dirty="0"/>
              <a:t>, Madagascar)</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GB" b="1" noProof="0" dirty="0"/>
              <a:t>	MCA</a:t>
            </a:r>
            <a:r>
              <a:rPr lang="en-GB" b="0" noProof="0" dirty="0"/>
              <a:t> or </a:t>
            </a:r>
            <a:r>
              <a:rPr lang="en-GB" b="0" noProof="0" dirty="0" err="1"/>
              <a:t>Millenium</a:t>
            </a:r>
            <a:r>
              <a:rPr lang="en-GB" b="0" noProof="0" dirty="0"/>
              <a:t> Challenge Account was an American programme which operated in the same region as the ILO project</a:t>
            </a:r>
            <a:endParaRPr lang="en-GB" b="1" noProof="0"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fr-FR" sz="1200"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1" noProof="0" dirty="0" err="1"/>
              <a:t>Meso</a:t>
            </a:r>
            <a:r>
              <a:rPr lang="en-GB" b="1" noProof="0" dirty="0"/>
              <a:t>:</a:t>
            </a:r>
            <a:r>
              <a:rPr lang="en-GB" b="1" baseline="0" noProof="0" dirty="0"/>
              <a:t> </a:t>
            </a:r>
            <a:r>
              <a:rPr lang="en-US" sz="1200" dirty="0"/>
              <a:t>Design and delivery of appropriate training </a:t>
            </a:r>
            <a:r>
              <a:rPr lang="en-US" sz="1200" dirty="0" err="1"/>
              <a:t>programmes</a:t>
            </a:r>
            <a:r>
              <a:rPr lang="en-US" sz="1200" dirty="0"/>
              <a:t> through training </a:t>
            </a:r>
            <a:r>
              <a:rPr lang="en-US" sz="1200" dirty="0" err="1"/>
              <a:t>centres</a:t>
            </a:r>
            <a:r>
              <a:rPr lang="en-US" sz="1200" dirty="0"/>
              <a:t> or other training providers (ex: training organization at the training center as CFITC,  or in enterprise at </a:t>
            </a:r>
            <a:r>
              <a:rPr lang="en-US" sz="1200" dirty="0" err="1"/>
              <a:t>Cottonline</a:t>
            </a:r>
            <a:r>
              <a:rPr lang="en-US" sz="1200" dirty="0"/>
              <a:t> in </a:t>
            </a:r>
            <a:r>
              <a:rPr lang="en-US" sz="1200" dirty="0" err="1"/>
              <a:t>Antsirabe</a:t>
            </a:r>
            <a:r>
              <a:rPr lang="en-US" sz="1200" dirty="0"/>
              <a:t>, Madagascar)</a:t>
            </a:r>
            <a:endParaRPr lang="fr-FR" sz="1200"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1" noProof="0" dirty="0"/>
              <a:t>Micro: </a:t>
            </a:r>
            <a:r>
              <a:rPr lang="fr-FR" sz="1200" dirty="0"/>
              <a:t>Identification of </a:t>
            </a:r>
            <a:r>
              <a:rPr lang="fr-FR" sz="1200" dirty="0" err="1"/>
              <a:t>employment</a:t>
            </a:r>
            <a:r>
              <a:rPr lang="fr-FR" sz="1200" dirty="0"/>
              <a:t> and </a:t>
            </a:r>
            <a:r>
              <a:rPr lang="fr-FR" sz="1200" dirty="0" err="1"/>
              <a:t>income-generating</a:t>
            </a:r>
            <a:r>
              <a:rPr lang="fr-FR" sz="1200" dirty="0"/>
              <a:t> </a:t>
            </a:r>
            <a:r>
              <a:rPr lang="fr-FR" sz="1200" dirty="0" err="1"/>
              <a:t>opportunities</a:t>
            </a:r>
            <a:r>
              <a:rPr lang="fr-FR" sz="1200" dirty="0"/>
              <a:t> (ex: </a:t>
            </a:r>
            <a:r>
              <a:rPr lang="fr-FR" sz="1200" dirty="0" err="1"/>
              <a:t>survey</a:t>
            </a:r>
            <a:r>
              <a:rPr lang="fr-FR" sz="1200" dirty="0"/>
              <a:t> </a:t>
            </a:r>
            <a:r>
              <a:rPr lang="fr-FR" sz="1200" dirty="0" err="1"/>
              <a:t>concerning</a:t>
            </a:r>
            <a:r>
              <a:rPr lang="fr-FR" sz="1200" dirty="0"/>
              <a:t>  training </a:t>
            </a:r>
            <a:r>
              <a:rPr lang="fr-FR" sz="1200" dirty="0" err="1"/>
              <a:t>opportunities</a:t>
            </a:r>
            <a:r>
              <a:rPr lang="fr-FR" sz="1200" dirty="0"/>
              <a:t> and </a:t>
            </a:r>
            <a:r>
              <a:rPr lang="fr-FR" sz="1200" dirty="0" err="1"/>
              <a:t>employment</a:t>
            </a:r>
            <a:r>
              <a:rPr lang="fr-FR" sz="1200" dirty="0"/>
              <a:t> in the </a:t>
            </a:r>
            <a:r>
              <a:rPr lang="fr-FR" sz="1200" dirty="0" err="1"/>
              <a:t>sub-prefectures</a:t>
            </a:r>
            <a:r>
              <a:rPr lang="fr-FR" sz="1200" dirty="0"/>
              <a:t> of </a:t>
            </a:r>
            <a:r>
              <a:rPr lang="fr-FR" sz="1200" dirty="0" err="1"/>
              <a:t>Yaloke</a:t>
            </a:r>
            <a:r>
              <a:rPr lang="fr-FR" sz="1200" dirty="0"/>
              <a:t> and </a:t>
            </a:r>
            <a:r>
              <a:rPr lang="fr-FR" sz="1200" dirty="0" err="1"/>
              <a:t>Boda</a:t>
            </a:r>
            <a:r>
              <a:rPr lang="fr-FR" sz="1200" dirty="0"/>
              <a:t>, </a:t>
            </a:r>
            <a:r>
              <a:rPr lang="fr-FR" sz="1200" dirty="0" err="1"/>
              <a:t>Centrafrica</a:t>
            </a:r>
            <a:r>
              <a:rPr lang="fr-FR" sz="1200" dirty="0"/>
              <a:t>)</a:t>
            </a:r>
          </a:p>
          <a:p>
            <a:endParaRPr lang="en-GB" b="1" noProof="0" dirty="0"/>
          </a:p>
          <a:p>
            <a:pPr marL="171450" indent="-171450">
              <a:buFontTx/>
              <a:buChar char="-"/>
            </a:pPr>
            <a:endParaRPr lang="en-GB" b="0" baseline="0" noProof="0" dirty="0"/>
          </a:p>
          <a:p>
            <a:endParaRPr lang="en-GB" noProof="0" dirty="0"/>
          </a:p>
        </p:txBody>
      </p:sp>
      <p:sp>
        <p:nvSpPr>
          <p:cNvPr id="4" name="Slide Number Placeholder 3"/>
          <p:cNvSpPr>
            <a:spLocks noGrp="1"/>
          </p:cNvSpPr>
          <p:nvPr>
            <p:ph type="sldNum" sz="quarter" idx="10"/>
          </p:nvPr>
        </p:nvSpPr>
        <p:spPr/>
        <p:txBody>
          <a:bodyPr/>
          <a:lstStyle/>
          <a:p>
            <a:fld id="{1DF6182B-2D8E-49DB-B9FD-527811BC058C}" type="slidenum">
              <a:rPr lang="it-IT" smtClean="0"/>
              <a:t>6</a:t>
            </a:fld>
            <a:endParaRPr lang="it-IT"/>
          </a:p>
        </p:txBody>
      </p:sp>
    </p:spTree>
    <p:extLst>
      <p:ext uri="{BB962C8B-B14F-4D97-AF65-F5344CB8AC3E}">
        <p14:creationId xmlns:p14="http://schemas.microsoft.com/office/powerpoint/2010/main" val="2385338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noProof="0" dirty="0"/>
              <a:t>For example, in Central Africa, they started with process 2, then a part of process 3. And now they are undertaking process 1. </a:t>
            </a:r>
            <a:r>
              <a:rPr lang="en-GB" b="1" noProof="0" dirty="0">
                <a:solidFill>
                  <a:schemeClr val="accent3"/>
                </a:solidFill>
              </a:rPr>
              <a:t>Ask</a:t>
            </a:r>
            <a:r>
              <a:rPr lang="en-GB" b="1" baseline="0" noProof="0" dirty="0">
                <a:solidFill>
                  <a:schemeClr val="accent3"/>
                </a:solidFill>
              </a:rPr>
              <a:t> Christine and François for background info on Central Africa</a:t>
            </a:r>
            <a:r>
              <a:rPr lang="en-GB" b="0" baseline="0" noProof="0" dirty="0"/>
              <a:t>. </a:t>
            </a:r>
            <a:r>
              <a:rPr lang="en-GB" b="0" baseline="0" noProof="0" dirty="0">
                <a:sym typeface="Wingdings" panose="05000000000000000000" pitchFamily="2" charset="2"/>
              </a:rPr>
              <a:t> </a:t>
            </a:r>
            <a:r>
              <a:rPr lang="en-GB" i="1" dirty="0">
                <a:latin typeface="Arial" panose="020B0604020202020204" pitchFamily="34" charset="0"/>
                <a:cs typeface="Arial" panose="020B0604020202020204" pitchFamily="34" charset="0"/>
              </a:rPr>
              <a:t>in Central Africa, TREE programme starts with TREE Training of Trainers from institutions. Those institutions  with the trainers become partners of the TREE programme</a:t>
            </a:r>
            <a:endParaRPr lang="en-GB" noProof="0" dirty="0"/>
          </a:p>
          <a:p>
            <a:endParaRPr lang="en-GB" noProof="0" dirty="0"/>
          </a:p>
          <a:p>
            <a:r>
              <a:rPr lang="en-GB" b="1" u="sng" noProof="0" dirty="0"/>
              <a:t>Governance, processes,</a:t>
            </a:r>
            <a:r>
              <a:rPr lang="en-GB" b="1" u="sng" baseline="0" noProof="0" dirty="0"/>
              <a:t> activities and tools</a:t>
            </a:r>
          </a:p>
          <a:p>
            <a:pPr algn="just">
              <a:spcBef>
                <a:spcPct val="20000"/>
              </a:spcBef>
            </a:pPr>
            <a:r>
              <a:rPr lang="en-GB" b="1" baseline="0" noProof="0" dirty="0"/>
              <a:t>Process 1- Institutional organization and planning</a:t>
            </a:r>
            <a:r>
              <a:rPr lang="en-GB" baseline="0" noProof="0" dirty="0"/>
              <a:t>: </a:t>
            </a:r>
          </a:p>
          <a:p>
            <a:pPr marL="171450" indent="-171450" algn="just">
              <a:spcBef>
                <a:spcPct val="20000"/>
              </a:spcBef>
              <a:buFont typeface="Arial" panose="020B0604020202020204" pitchFamily="34" charset="0"/>
              <a:buChar char="•"/>
            </a:pPr>
            <a:r>
              <a:rPr lang="en-GB" noProof="0" dirty="0">
                <a:cs typeface="Arial" charset="0"/>
              </a:rPr>
              <a:t>Define the target groups and geographical area based on transparent criteria </a:t>
            </a:r>
          </a:p>
          <a:p>
            <a:pPr marL="171450" indent="-171450" algn="just">
              <a:spcBef>
                <a:spcPct val="20000"/>
              </a:spcBef>
              <a:buFont typeface="Arial" panose="020B0604020202020204" pitchFamily="34" charset="0"/>
              <a:buChar char="•"/>
            </a:pPr>
            <a:r>
              <a:rPr lang="en-GB" noProof="0" dirty="0">
                <a:cs typeface="Arial" charset="0"/>
              </a:rPr>
              <a:t>Establish national and local governance systems</a:t>
            </a:r>
          </a:p>
          <a:p>
            <a:pPr marL="171450" indent="-171450" algn="just">
              <a:spcBef>
                <a:spcPct val="20000"/>
              </a:spcBef>
              <a:buFont typeface="Arial" panose="020B0604020202020204" pitchFamily="34" charset="0"/>
              <a:buChar char="•"/>
            </a:pPr>
            <a:r>
              <a:rPr lang="en-GB" noProof="0" dirty="0">
                <a:cs typeface="Arial" charset="0"/>
              </a:rPr>
              <a:t>Develop the capacity of organizations to truly participate, direct and take on responsibility</a:t>
            </a:r>
          </a:p>
          <a:p>
            <a:endParaRPr lang="en-GB" noProof="0" dirty="0"/>
          </a:p>
          <a:p>
            <a:r>
              <a:rPr lang="en-GB" b="1" noProof="0" dirty="0"/>
              <a:t>Process</a:t>
            </a:r>
            <a:r>
              <a:rPr lang="en-GB" b="1" baseline="0" noProof="0" dirty="0"/>
              <a:t> 2- </a:t>
            </a:r>
            <a:r>
              <a:rPr lang="en-GB" b="1" noProof="0" dirty="0"/>
              <a:t>Community assessment and planning, identification of</a:t>
            </a:r>
            <a:r>
              <a:rPr lang="en-GB" b="1" baseline="0" noProof="0" dirty="0"/>
              <a:t> economic </a:t>
            </a:r>
            <a:r>
              <a:rPr lang="en-GB" b="1" baseline="0" noProof="0" dirty="0" err="1"/>
              <a:t>oppotunities</a:t>
            </a:r>
            <a:r>
              <a:rPr lang="en-GB" b="1" baseline="0" noProof="0" dirty="0"/>
              <a:t>, </a:t>
            </a:r>
            <a:r>
              <a:rPr lang="en-GB" b="1" baseline="0" noProof="0" dirty="0" err="1"/>
              <a:t>tranining</a:t>
            </a:r>
            <a:r>
              <a:rPr lang="en-GB" b="1" baseline="0" noProof="0" dirty="0"/>
              <a:t> needs assessment</a:t>
            </a:r>
          </a:p>
          <a:p>
            <a:pPr marL="171450" indent="-171450" algn="just">
              <a:lnSpc>
                <a:spcPct val="80000"/>
              </a:lnSpc>
              <a:spcBef>
                <a:spcPct val="50000"/>
              </a:spcBef>
              <a:buFont typeface="Arial" panose="020B0604020202020204" pitchFamily="34" charset="0"/>
              <a:buChar char="•"/>
            </a:pPr>
            <a:r>
              <a:rPr lang="en-GB" noProof="0" dirty="0">
                <a:cs typeface="Arial" charset="0"/>
              </a:rPr>
              <a:t>Assess the current and potential prospects for employment and income generation, through jobs and self employment.</a:t>
            </a:r>
          </a:p>
          <a:p>
            <a:pPr marL="171450" indent="-171450" algn="just">
              <a:lnSpc>
                <a:spcPct val="80000"/>
              </a:lnSpc>
              <a:spcBef>
                <a:spcPct val="30000"/>
              </a:spcBef>
              <a:buFont typeface="Arial" panose="020B0604020202020204" pitchFamily="34" charset="0"/>
              <a:buChar char="•"/>
            </a:pPr>
            <a:r>
              <a:rPr lang="en-GB" noProof="0" dirty="0">
                <a:cs typeface="Arial" charset="0"/>
              </a:rPr>
              <a:t>Identify corresponding training and post-training needs.</a:t>
            </a:r>
          </a:p>
          <a:p>
            <a:r>
              <a:rPr lang="en-GB" b="1" noProof="0" dirty="0"/>
              <a:t>TOOLS</a:t>
            </a:r>
          </a:p>
          <a:p>
            <a:pPr marL="285750" indent="-285750" algn="just">
              <a:buFont typeface="Wingdings" panose="05000000000000000000" pitchFamily="2" charset="2"/>
              <a:buChar char="q"/>
            </a:pPr>
            <a:r>
              <a:rPr lang="en-GB" noProof="0" dirty="0"/>
              <a:t>community profile survey;</a:t>
            </a:r>
          </a:p>
          <a:p>
            <a:pPr marL="285750" indent="-285750" algn="just">
              <a:buFont typeface="Wingdings" panose="05000000000000000000" pitchFamily="2" charset="2"/>
              <a:buChar char="q"/>
            </a:pPr>
            <a:r>
              <a:rPr lang="en-GB" noProof="0" dirty="0"/>
              <a:t>consumer demand survey;</a:t>
            </a:r>
          </a:p>
          <a:p>
            <a:pPr marL="285750" indent="-285750" algn="just">
              <a:buFont typeface="Wingdings" panose="05000000000000000000" pitchFamily="2" charset="2"/>
              <a:buChar char="q"/>
            </a:pPr>
            <a:r>
              <a:rPr lang="en-GB" noProof="0" dirty="0"/>
              <a:t>market opportunities survey</a:t>
            </a:r>
          </a:p>
          <a:p>
            <a:pPr marL="285750" indent="-285750" algn="just">
              <a:buFont typeface="Wingdings" panose="05000000000000000000" pitchFamily="2" charset="2"/>
              <a:buChar char="q"/>
            </a:pPr>
            <a:r>
              <a:rPr lang="en-GB" noProof="0" dirty="0"/>
              <a:t>suggested terms of reference for consumer demand survey, market opportunity surveys and feasibility study;</a:t>
            </a:r>
          </a:p>
          <a:p>
            <a:pPr marL="285750" indent="-285750" algn="just">
              <a:buFont typeface="Wingdings" panose="05000000000000000000" pitchFamily="2" charset="2"/>
              <a:buChar char="q"/>
            </a:pPr>
            <a:r>
              <a:rPr lang="en-GB" noProof="0" dirty="0"/>
              <a:t>feasibility study form and examples;</a:t>
            </a:r>
          </a:p>
          <a:p>
            <a:pPr marL="285750" indent="-285750" algn="just">
              <a:buFont typeface="Wingdings" panose="05000000000000000000" pitchFamily="2" charset="2"/>
              <a:buChar char="q"/>
            </a:pPr>
            <a:r>
              <a:rPr lang="en-GB" noProof="0" dirty="0"/>
              <a:t>training needs assessment form;</a:t>
            </a:r>
          </a:p>
          <a:p>
            <a:pPr marL="285750" indent="-285750" algn="just">
              <a:buFont typeface="Wingdings" panose="05000000000000000000" pitchFamily="2" charset="2"/>
              <a:buChar char="q"/>
            </a:pPr>
            <a:r>
              <a:rPr lang="en-GB" noProof="0" dirty="0"/>
              <a:t>training needs assessment form for people with disabilities;</a:t>
            </a:r>
          </a:p>
          <a:p>
            <a:pPr marL="285750" indent="-285750" algn="just">
              <a:buFont typeface="Wingdings" panose="05000000000000000000" pitchFamily="2" charset="2"/>
              <a:buChar char="q"/>
            </a:pPr>
            <a:r>
              <a:rPr lang="en-GB" noProof="0" dirty="0"/>
              <a:t>training proposal form.</a:t>
            </a:r>
            <a:endParaRPr lang="en-GB" noProof="0" dirty="0">
              <a:cs typeface="Arial" charset="0"/>
            </a:endParaRPr>
          </a:p>
          <a:p>
            <a:endParaRPr lang="en-GB" b="1" baseline="0" noProof="0" dirty="0"/>
          </a:p>
          <a:p>
            <a:r>
              <a:rPr lang="en-GB" b="1" baseline="0" noProof="0" dirty="0"/>
              <a:t>Process 3- Plan, design and deliver training</a:t>
            </a:r>
          </a:p>
          <a:p>
            <a:pPr marL="171450" indent="-171450" algn="just">
              <a:lnSpc>
                <a:spcPct val="85000"/>
              </a:lnSpc>
              <a:spcBef>
                <a:spcPct val="50000"/>
              </a:spcBef>
              <a:buFont typeface="Arial" panose="020B0604020202020204" pitchFamily="34" charset="0"/>
              <a:buChar char="•"/>
            </a:pPr>
            <a:r>
              <a:rPr lang="en-GB" noProof="0" dirty="0">
                <a:cs typeface="Arial" charset="0"/>
              </a:rPr>
              <a:t>Training is tailor-made to meet the needs of men and women who want to pursue income generating activities or wage employment, and is delivered where and how it meets trainees’ needs.</a:t>
            </a:r>
          </a:p>
          <a:p>
            <a:pPr marL="171450" indent="-171450" algn="just">
              <a:lnSpc>
                <a:spcPct val="85000"/>
              </a:lnSpc>
              <a:spcBef>
                <a:spcPct val="35000"/>
              </a:spcBef>
              <a:buFont typeface="Arial" panose="020B0604020202020204" pitchFamily="34" charset="0"/>
              <a:buChar char="•"/>
            </a:pPr>
            <a:r>
              <a:rPr lang="en-GB" noProof="0" dirty="0">
                <a:cs typeface="Arial" charset="0"/>
              </a:rPr>
              <a:t>Training plans include specific vocational skills and other skills such as literacy, basic money management, assertiveness; curricula, hands on practice; materials and equipment.</a:t>
            </a:r>
          </a:p>
          <a:p>
            <a:pPr algn="just">
              <a:lnSpc>
                <a:spcPct val="85000"/>
              </a:lnSpc>
              <a:spcBef>
                <a:spcPct val="50000"/>
              </a:spcBef>
            </a:pPr>
            <a:r>
              <a:rPr lang="en-GB" sz="1100" b="1" noProof="0" dirty="0">
                <a:cs typeface="Arial" charset="0"/>
              </a:rPr>
              <a:t>TOOLS</a:t>
            </a:r>
          </a:p>
          <a:p>
            <a:pPr marL="285750" indent="-285750" algn="just">
              <a:buFont typeface="Wingdings" panose="05000000000000000000" pitchFamily="2" charset="2"/>
              <a:buChar char="q"/>
            </a:pPr>
            <a:r>
              <a:rPr lang="en-GB" noProof="0" dirty="0"/>
              <a:t>training guide for courses;</a:t>
            </a:r>
          </a:p>
          <a:p>
            <a:pPr marL="285750" indent="-285750" algn="just">
              <a:buFont typeface="Wingdings" panose="05000000000000000000" pitchFamily="2" charset="2"/>
              <a:buChar char="q"/>
            </a:pPr>
            <a:r>
              <a:rPr lang="en-GB" noProof="0" dirty="0"/>
              <a:t>training course form;</a:t>
            </a:r>
          </a:p>
          <a:p>
            <a:pPr marL="285750" indent="-285750" algn="just">
              <a:buFont typeface="Wingdings" panose="05000000000000000000" pitchFamily="2" charset="2"/>
              <a:buChar char="q"/>
            </a:pPr>
            <a:r>
              <a:rPr lang="en-GB" noProof="0" dirty="0"/>
              <a:t>terms of reference for training instructors and basic instruction techniques;</a:t>
            </a:r>
          </a:p>
          <a:p>
            <a:pPr marL="285750" indent="-285750" algn="just">
              <a:buFont typeface="Wingdings" panose="05000000000000000000" pitchFamily="2" charset="2"/>
              <a:buChar char="q"/>
            </a:pPr>
            <a:r>
              <a:rPr lang="en-GB" noProof="0" dirty="0"/>
              <a:t>trainer’s guide on how to prepare skills training syllabus;</a:t>
            </a:r>
          </a:p>
          <a:p>
            <a:pPr marL="285750" indent="-285750" algn="just">
              <a:buFont typeface="Wingdings" panose="05000000000000000000" pitchFamily="2" charset="2"/>
              <a:buChar char="q"/>
            </a:pPr>
            <a:r>
              <a:rPr lang="en-GB" noProof="0" dirty="0"/>
              <a:t>sample form for skills-training;</a:t>
            </a:r>
          </a:p>
          <a:p>
            <a:pPr marL="285750" indent="-285750" algn="just">
              <a:buFont typeface="Wingdings" panose="05000000000000000000" pitchFamily="2" charset="2"/>
              <a:buChar char="q"/>
            </a:pPr>
            <a:r>
              <a:rPr lang="en-GB" noProof="0" dirty="0"/>
              <a:t>registration form for skills training beneficiary;</a:t>
            </a:r>
          </a:p>
          <a:p>
            <a:pPr marL="285750" indent="-285750" algn="just">
              <a:buFont typeface="Wingdings" panose="05000000000000000000" pitchFamily="2" charset="2"/>
              <a:buChar char="q"/>
            </a:pPr>
            <a:r>
              <a:rPr lang="en-GB" noProof="0" dirty="0"/>
              <a:t>training progress report;</a:t>
            </a:r>
          </a:p>
          <a:p>
            <a:pPr marL="285750" indent="-285750" algn="just">
              <a:buFont typeface="Wingdings" panose="05000000000000000000" pitchFamily="2" charset="2"/>
              <a:buChar char="q"/>
            </a:pPr>
            <a:r>
              <a:rPr lang="en-GB" noProof="0" dirty="0"/>
              <a:t>end of training report;</a:t>
            </a:r>
          </a:p>
          <a:p>
            <a:pPr marL="285750" indent="-285750" algn="just">
              <a:buFont typeface="Wingdings" panose="05000000000000000000" pitchFamily="2" charset="2"/>
              <a:buChar char="q"/>
            </a:pPr>
            <a:r>
              <a:rPr lang="en-GB" noProof="0" dirty="0"/>
              <a:t>graduation report.</a:t>
            </a:r>
            <a:endParaRPr lang="en-GB" noProof="0" dirty="0">
              <a:cs typeface="Arial" charset="0"/>
            </a:endParaRPr>
          </a:p>
          <a:p>
            <a:pPr algn="just">
              <a:lnSpc>
                <a:spcPct val="85000"/>
              </a:lnSpc>
              <a:spcBef>
                <a:spcPct val="35000"/>
              </a:spcBef>
            </a:pPr>
            <a:endParaRPr lang="en-GB" noProof="0" dirty="0">
              <a:cs typeface="Arial" charset="0"/>
            </a:endParaRPr>
          </a:p>
          <a:p>
            <a:pPr algn="just">
              <a:lnSpc>
                <a:spcPct val="85000"/>
              </a:lnSpc>
              <a:spcBef>
                <a:spcPct val="35000"/>
              </a:spcBef>
            </a:pPr>
            <a:r>
              <a:rPr lang="en-GB" b="1" noProof="0" dirty="0">
                <a:cs typeface="Arial" charset="0"/>
              </a:rPr>
              <a:t>Process</a:t>
            </a:r>
            <a:r>
              <a:rPr lang="en-GB" b="1" baseline="0" noProof="0" dirty="0">
                <a:cs typeface="Arial" charset="0"/>
              </a:rPr>
              <a:t> 4- Provide post-training support to help securing sustainability of economic activities</a:t>
            </a:r>
          </a:p>
          <a:p>
            <a:pPr algn="just">
              <a:lnSpc>
                <a:spcPct val="85000"/>
              </a:lnSpc>
              <a:spcBef>
                <a:spcPct val="65000"/>
              </a:spcBef>
            </a:pPr>
            <a:r>
              <a:rPr lang="en-GB" noProof="0" dirty="0">
                <a:cs typeface="Arial" charset="0"/>
              </a:rPr>
              <a:t>The programme includes elements required to bridge into successful outcomes:</a:t>
            </a:r>
          </a:p>
          <a:p>
            <a:pPr marL="171450" indent="-171450" algn="just">
              <a:lnSpc>
                <a:spcPct val="85000"/>
              </a:lnSpc>
              <a:spcBef>
                <a:spcPct val="35000"/>
              </a:spcBef>
              <a:buFont typeface="Arial" panose="020B0604020202020204" pitchFamily="34" charset="0"/>
              <a:buChar char="•"/>
            </a:pPr>
            <a:r>
              <a:rPr lang="en-GB" noProof="0" dirty="0">
                <a:cs typeface="Arial" charset="0"/>
              </a:rPr>
              <a:t>Job search and placement where salaried employment is the goal,</a:t>
            </a:r>
          </a:p>
          <a:p>
            <a:pPr marL="171450" indent="-171450" algn="just">
              <a:lnSpc>
                <a:spcPct val="85000"/>
              </a:lnSpc>
              <a:spcBef>
                <a:spcPct val="35000"/>
              </a:spcBef>
              <a:buFont typeface="Arial" panose="020B0604020202020204" pitchFamily="34" charset="0"/>
              <a:buChar char="•"/>
            </a:pPr>
            <a:r>
              <a:rPr lang="en-GB" noProof="0" dirty="0">
                <a:cs typeface="Arial" charset="0"/>
              </a:rPr>
              <a:t>Links to credit and marketing assistance and other support services for self employment,</a:t>
            </a:r>
          </a:p>
          <a:p>
            <a:pPr marL="171450" indent="-171450" algn="just">
              <a:lnSpc>
                <a:spcPct val="85000"/>
              </a:lnSpc>
              <a:spcBef>
                <a:spcPct val="35000"/>
              </a:spcBef>
              <a:buFont typeface="Arial" panose="020B0604020202020204" pitchFamily="34" charset="0"/>
              <a:buChar char="•"/>
            </a:pPr>
            <a:r>
              <a:rPr lang="en-GB" noProof="0" dirty="0">
                <a:cs typeface="Arial" charset="0"/>
              </a:rPr>
              <a:t>Formation of groups for ongoing mutual support.</a:t>
            </a:r>
          </a:p>
          <a:p>
            <a:pPr algn="just">
              <a:lnSpc>
                <a:spcPct val="85000"/>
              </a:lnSpc>
              <a:spcBef>
                <a:spcPct val="65000"/>
              </a:spcBef>
            </a:pPr>
            <a:r>
              <a:rPr lang="en-GB" sz="1200" b="1" noProof="0" dirty="0">
                <a:cs typeface="Arial" charset="0"/>
              </a:rPr>
              <a:t>TOOLS</a:t>
            </a:r>
          </a:p>
          <a:p>
            <a:pPr marL="285750" indent="-285750" algn="just">
              <a:buFont typeface="Wingdings" panose="05000000000000000000" pitchFamily="2" charset="2"/>
              <a:buChar char="q"/>
            </a:pPr>
            <a:r>
              <a:rPr lang="en-GB" sz="1200" noProof="0" dirty="0"/>
              <a:t>example of plan for post-training support;</a:t>
            </a:r>
          </a:p>
          <a:p>
            <a:pPr marL="285750" indent="-285750" algn="just">
              <a:buFont typeface="Wingdings" panose="05000000000000000000" pitchFamily="2" charset="2"/>
              <a:buChar char="q"/>
            </a:pPr>
            <a:r>
              <a:rPr lang="en-GB" sz="1200" noProof="0" dirty="0"/>
              <a:t>potential sources of credit for micro-enterprises;</a:t>
            </a:r>
          </a:p>
          <a:p>
            <a:pPr marL="285750" indent="-285750" algn="just">
              <a:buFont typeface="Wingdings" panose="05000000000000000000" pitchFamily="2" charset="2"/>
              <a:buChar char="q"/>
            </a:pPr>
            <a:r>
              <a:rPr lang="en-GB" sz="1200" noProof="0" dirty="0"/>
              <a:t>assessing the capacity of a micro-finance institution;</a:t>
            </a:r>
          </a:p>
          <a:p>
            <a:pPr marL="285750" indent="-285750" algn="just">
              <a:buFont typeface="Wingdings" panose="05000000000000000000" pitchFamily="2" charset="2"/>
              <a:buChar char="q"/>
            </a:pPr>
            <a:r>
              <a:rPr lang="en-GB" sz="1200" noProof="0" dirty="0"/>
              <a:t>credit guarantee funds;</a:t>
            </a:r>
          </a:p>
          <a:p>
            <a:pPr marL="285750" indent="-285750" algn="just">
              <a:buFont typeface="Wingdings" panose="05000000000000000000" pitchFamily="2" charset="2"/>
              <a:buChar char="q"/>
            </a:pPr>
            <a:r>
              <a:rPr lang="en-GB" sz="1200" noProof="0" dirty="0"/>
              <a:t>post-training monitoring and visit forms for microenterprises</a:t>
            </a:r>
          </a:p>
          <a:p>
            <a:pPr marL="285750" indent="-285750" algn="just">
              <a:buFont typeface="Wingdings" panose="05000000000000000000" pitchFamily="2" charset="2"/>
              <a:buChar char="q"/>
            </a:pPr>
            <a:r>
              <a:rPr lang="en-GB" sz="1200" noProof="0" dirty="0"/>
              <a:t>(start-up, production, marketing, finance);</a:t>
            </a:r>
          </a:p>
          <a:p>
            <a:pPr marL="285750" indent="-285750" algn="just">
              <a:buFont typeface="Wingdings" panose="05000000000000000000" pitchFamily="2" charset="2"/>
              <a:buChar char="q"/>
            </a:pPr>
            <a:r>
              <a:rPr lang="en-GB" sz="1200" noProof="0" dirty="0"/>
              <a:t>modalities of group operations;</a:t>
            </a:r>
          </a:p>
          <a:p>
            <a:pPr marL="285750" indent="-285750" algn="just">
              <a:buFont typeface="Wingdings" panose="05000000000000000000" pitchFamily="2" charset="2"/>
              <a:buChar char="q"/>
            </a:pPr>
            <a:r>
              <a:rPr lang="en-GB" sz="1200" noProof="0" dirty="0"/>
              <a:t>TOR for savings and credit groups.</a:t>
            </a:r>
            <a:endParaRPr lang="en-GB" sz="1200" noProof="0" dirty="0">
              <a:cs typeface="Arial" charset="0"/>
            </a:endParaRPr>
          </a:p>
          <a:p>
            <a:pPr algn="just">
              <a:lnSpc>
                <a:spcPct val="85000"/>
              </a:lnSpc>
              <a:spcBef>
                <a:spcPct val="65000"/>
              </a:spcBef>
            </a:pPr>
            <a:endParaRPr lang="en-GB" sz="1200" noProof="0" dirty="0">
              <a:cs typeface="Arial" charset="0"/>
            </a:endParaRPr>
          </a:p>
          <a:p>
            <a:pPr algn="just">
              <a:lnSpc>
                <a:spcPct val="85000"/>
              </a:lnSpc>
              <a:spcBef>
                <a:spcPct val="35000"/>
              </a:spcBef>
            </a:pPr>
            <a:r>
              <a:rPr lang="en-GB" b="1" noProof="0" dirty="0">
                <a:cs typeface="Arial" charset="0"/>
              </a:rPr>
              <a:t>Process</a:t>
            </a:r>
            <a:r>
              <a:rPr lang="en-GB" b="1" baseline="0" noProof="0" dirty="0">
                <a:cs typeface="Arial" charset="0"/>
              </a:rPr>
              <a:t> 5- Monitoring, evaluation and documentation</a:t>
            </a:r>
            <a:endParaRPr lang="en-GB" b="0" baseline="0" noProof="0" dirty="0">
              <a:cs typeface="Arial" charset="0"/>
            </a:endParaRPr>
          </a:p>
          <a:p>
            <a:pPr marL="171450" indent="-171450" algn="just">
              <a:buFont typeface="Arial" panose="020B0604020202020204" pitchFamily="34" charset="0"/>
              <a:buChar char="•"/>
            </a:pPr>
            <a:r>
              <a:rPr lang="en-GB" noProof="0" dirty="0"/>
              <a:t>programme performance monitoring plan;</a:t>
            </a:r>
          </a:p>
          <a:p>
            <a:pPr marL="171450" indent="-171450" algn="just">
              <a:buFont typeface="Arial" panose="020B0604020202020204" pitchFamily="34" charset="0"/>
              <a:buChar char="•"/>
            </a:pPr>
            <a:r>
              <a:rPr lang="en-GB" noProof="0" dirty="0"/>
              <a:t>programme performance evaluation plan;</a:t>
            </a:r>
          </a:p>
          <a:p>
            <a:pPr marL="171450" indent="-171450" algn="just">
              <a:buFont typeface="Arial" panose="020B0604020202020204" pitchFamily="34" charset="0"/>
              <a:buChar char="•"/>
            </a:pPr>
            <a:r>
              <a:rPr lang="en-GB" noProof="0" dirty="0"/>
              <a:t>monitoring how gender and disability have been mainstreamed;</a:t>
            </a:r>
          </a:p>
          <a:p>
            <a:pPr marL="171450" indent="-171450" algn="just">
              <a:buFont typeface="Arial" panose="020B0604020202020204" pitchFamily="34" charset="0"/>
              <a:buChar char="•"/>
            </a:pPr>
            <a:r>
              <a:rPr lang="en-GB" noProof="0" dirty="0"/>
              <a:t>monitoring training delivery;</a:t>
            </a:r>
          </a:p>
          <a:p>
            <a:pPr marL="171450" indent="-171450" algn="just">
              <a:buFont typeface="Arial" panose="020B0604020202020204" pitchFamily="34" charset="0"/>
              <a:buChar char="•"/>
            </a:pPr>
            <a:r>
              <a:rPr lang="en-GB" noProof="0" dirty="0"/>
              <a:t>monitoring graduates after training;</a:t>
            </a:r>
          </a:p>
          <a:p>
            <a:pPr marL="171450" indent="-171450" algn="just">
              <a:buFont typeface="Arial" panose="020B0604020202020204" pitchFamily="34" charset="0"/>
              <a:buChar char="•"/>
            </a:pPr>
            <a:r>
              <a:rPr lang="en-GB" noProof="0" dirty="0"/>
              <a:t>monitoring and assessing micro-enterprise creation projects;</a:t>
            </a:r>
          </a:p>
          <a:p>
            <a:pPr marL="171450" indent="-171450" algn="just">
              <a:buFont typeface="Arial" panose="020B0604020202020204" pitchFamily="34" charset="0"/>
              <a:buChar char="•"/>
            </a:pPr>
            <a:r>
              <a:rPr lang="en-GB" noProof="0" dirty="0"/>
              <a:t>monitoring groups and associations;</a:t>
            </a:r>
          </a:p>
          <a:p>
            <a:pPr marL="171450" indent="-171450" algn="just">
              <a:buFont typeface="Arial" panose="020B0604020202020204" pitchFamily="34" charset="0"/>
              <a:buChar char="•"/>
            </a:pPr>
            <a:r>
              <a:rPr lang="en-GB" noProof="0" dirty="0"/>
              <a:t>documenting </a:t>
            </a:r>
            <a:r>
              <a:rPr lang="en-GB" sz="1100" noProof="0" dirty="0"/>
              <a:t>the experience.</a:t>
            </a:r>
            <a:endParaRPr lang="en-GB" b="1" noProof="0" dirty="0">
              <a:cs typeface="Arial" charset="0"/>
            </a:endParaRPr>
          </a:p>
          <a:p>
            <a:r>
              <a:rPr lang="en-GB" b="1" noProof="0" dirty="0"/>
              <a:t>TOOLS</a:t>
            </a:r>
          </a:p>
          <a:p>
            <a:pPr marL="285750" indent="-285750" algn="just">
              <a:buFont typeface="Wingdings" panose="05000000000000000000" pitchFamily="2" charset="2"/>
              <a:buChar char="q"/>
            </a:pPr>
            <a:r>
              <a:rPr lang="en-GB" sz="1200" noProof="0" dirty="0"/>
              <a:t>performance data table;</a:t>
            </a:r>
          </a:p>
          <a:p>
            <a:pPr marL="285750" indent="-285750" algn="just">
              <a:buFont typeface="Wingdings" panose="05000000000000000000" pitchFamily="2" charset="2"/>
              <a:buChar char="q"/>
            </a:pPr>
            <a:r>
              <a:rPr lang="en-GB" sz="1200" noProof="0" dirty="0"/>
              <a:t>programme performance monitoring plan (form and sample);</a:t>
            </a:r>
          </a:p>
          <a:p>
            <a:pPr marL="285750" indent="-285750" algn="just">
              <a:buFont typeface="Wingdings" panose="05000000000000000000" pitchFamily="2" charset="2"/>
              <a:buChar char="q"/>
            </a:pPr>
            <a:r>
              <a:rPr lang="en-GB" sz="1200" noProof="0" dirty="0"/>
              <a:t>training programmes monitoring;</a:t>
            </a:r>
          </a:p>
          <a:p>
            <a:pPr marL="285750" indent="-285750" algn="just">
              <a:buFont typeface="Wingdings" panose="05000000000000000000" pitchFamily="2" charset="2"/>
              <a:buChar char="q"/>
            </a:pPr>
            <a:r>
              <a:rPr lang="en-GB" sz="1200" noProof="0" dirty="0"/>
              <a:t>how to conduct tracer studies</a:t>
            </a:r>
          </a:p>
          <a:p>
            <a:pPr marL="285750" indent="-285750" algn="just">
              <a:buFont typeface="Wingdings" panose="05000000000000000000" pitchFamily="2" charset="2"/>
              <a:buChar char="q"/>
            </a:pPr>
            <a:r>
              <a:rPr lang="en-GB" sz="1200" noProof="0" dirty="0"/>
              <a:t>tracer study report form;</a:t>
            </a:r>
          </a:p>
          <a:p>
            <a:pPr marL="285750" indent="-285750" algn="just">
              <a:buFont typeface="Wingdings" panose="05000000000000000000" pitchFamily="2" charset="2"/>
              <a:buChar char="q"/>
            </a:pPr>
            <a:r>
              <a:rPr lang="en-GB" sz="1200" noProof="0" dirty="0"/>
              <a:t>assessment instrument for self-employment and small business enterprise projects;</a:t>
            </a:r>
          </a:p>
          <a:p>
            <a:pPr marL="285750" indent="-285750" algn="just">
              <a:buFont typeface="Wingdings" panose="05000000000000000000" pitchFamily="2" charset="2"/>
              <a:buChar char="q"/>
            </a:pPr>
            <a:r>
              <a:rPr lang="en-GB" sz="1200" noProof="0" dirty="0"/>
              <a:t>how to assess corporate community groups.</a:t>
            </a:r>
            <a:endParaRPr lang="en-GB" b="1" baseline="0" noProof="0" dirty="0"/>
          </a:p>
        </p:txBody>
      </p:sp>
      <p:sp>
        <p:nvSpPr>
          <p:cNvPr id="4" name="Date Placeholder 3"/>
          <p:cNvSpPr>
            <a:spLocks noGrp="1"/>
          </p:cNvSpPr>
          <p:nvPr>
            <p:ph type="dt" idx="10"/>
          </p:nvPr>
        </p:nvSpPr>
        <p:spPr/>
        <p:txBody>
          <a:bodyPr/>
          <a:lstStyle/>
          <a:p>
            <a:fld id="{AA2CEB4C-364C-674E-A933-C3977187AE0B}" type="datetime1">
              <a:rPr lang="id-ID" smtClean="0"/>
              <a:pPr/>
              <a:t>27/03/2023</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7</a:t>
            </a:fld>
            <a:endParaRPr lang="id-ID"/>
          </a:p>
        </p:txBody>
      </p:sp>
    </p:spTree>
    <p:extLst>
      <p:ext uri="{BB962C8B-B14F-4D97-AF65-F5344CB8AC3E}">
        <p14:creationId xmlns:p14="http://schemas.microsoft.com/office/powerpoint/2010/main" val="2673731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it-IT" dirty="0" err="1"/>
              <a:t>Could</a:t>
            </a:r>
            <a:r>
              <a:rPr lang="it-IT" dirty="0"/>
              <a:t> </a:t>
            </a:r>
            <a:r>
              <a:rPr lang="it-IT" dirty="0" err="1"/>
              <a:t>watch</a:t>
            </a:r>
            <a:r>
              <a:rPr lang="it-IT" dirty="0"/>
              <a:t> from minute 10:34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Two-pronged approach in community-based</a:t>
            </a:r>
            <a:r>
              <a:rPr lang="en-GB" baseline="0" dirty="0"/>
              <a:t> training via TREE in the Philippines beneficiary areas: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Delivering training to rural communities with scarce or no formal qualifications and limited access to formal vocational training + post-crisis strategy</a:t>
            </a:r>
          </a:p>
          <a:p>
            <a:r>
              <a:rPr lang="en-GB" sz="1200" b="1" i="1" kern="1200" dirty="0">
                <a:solidFill>
                  <a:schemeClr val="tx1"/>
                </a:solidFill>
                <a:effectLst/>
                <a:latin typeface="Arial" charset="0"/>
                <a:ea typeface="Arial" charset="0"/>
                <a:cs typeface="Arial" charset="0"/>
              </a:rPr>
              <a:t>Current legal impediment</a:t>
            </a:r>
            <a:r>
              <a:rPr lang="en-GB" sz="1200" b="1" kern="1200" dirty="0">
                <a:solidFill>
                  <a:schemeClr val="tx1"/>
                </a:solidFill>
                <a:effectLst/>
                <a:latin typeface="Arial" charset="0"/>
                <a:ea typeface="Arial" charset="0"/>
                <a:cs typeface="Arial" charset="0"/>
              </a:rPr>
              <a:t>:</a:t>
            </a:r>
            <a:r>
              <a:rPr lang="en-GB" sz="1200" kern="1200" dirty="0">
                <a:solidFill>
                  <a:schemeClr val="tx1"/>
                </a:solidFill>
                <a:effectLst/>
                <a:latin typeface="Arial" charset="0"/>
                <a:ea typeface="Arial" charset="0"/>
                <a:cs typeface="Arial" charset="0"/>
              </a:rPr>
              <a:t> Government line agencies (e.g. TESDA, DTI, </a:t>
            </a:r>
            <a:r>
              <a:rPr lang="en-GB" sz="1200" kern="1200" dirty="0" err="1">
                <a:solidFill>
                  <a:schemeClr val="tx1"/>
                </a:solidFill>
                <a:effectLst/>
                <a:latin typeface="Arial" charset="0"/>
                <a:ea typeface="Arial" charset="0"/>
                <a:cs typeface="Arial" charset="0"/>
              </a:rPr>
              <a:t>DepED</a:t>
            </a:r>
            <a:r>
              <a:rPr lang="en-GB" sz="1200" kern="1200" dirty="0">
                <a:solidFill>
                  <a:schemeClr val="tx1"/>
                </a:solidFill>
                <a:effectLst/>
                <a:latin typeface="Arial" charset="0"/>
                <a:ea typeface="Arial" charset="0"/>
                <a:cs typeface="Arial" charset="0"/>
              </a:rPr>
              <a:t>)) are not mandated and equipped with skills to pursue integrated project implementation of TREE. In fact, the successful end users of the comprehensive TREE methodology are not the government partner agencies but the private NGOs/Foundations that were organized and trained in the Projects. </a:t>
            </a:r>
          </a:p>
          <a:p>
            <a:endParaRPr lang="en-GB" sz="1200" kern="1200" dirty="0">
              <a:solidFill>
                <a:schemeClr val="tx1"/>
              </a:solidFill>
              <a:effectLst/>
              <a:latin typeface="Arial" charset="0"/>
              <a:cs typeface="Arial" charset="0"/>
            </a:endParaRPr>
          </a:p>
          <a:p>
            <a:r>
              <a:rPr lang="en-GB" sz="1200" b="1" i="1" kern="1200" dirty="0">
                <a:solidFill>
                  <a:schemeClr val="tx1"/>
                </a:solidFill>
                <a:effectLst/>
                <a:latin typeface="Arial" charset="0"/>
                <a:ea typeface="Arial" charset="0"/>
                <a:cs typeface="Arial" charset="0"/>
              </a:rPr>
              <a:t>TESDA-ARMM</a:t>
            </a:r>
            <a:r>
              <a:rPr lang="en-GB" sz="1200" kern="1200" dirty="0">
                <a:solidFill>
                  <a:schemeClr val="tx1"/>
                </a:solidFill>
                <a:effectLst/>
                <a:latin typeface="Arial" charset="0"/>
                <a:ea typeface="Arial" charset="0"/>
                <a:cs typeface="Arial" charset="0"/>
              </a:rPr>
              <a:t> – The Technical Education and Skills Development Authority in the Autonomous Region in Muslim Mindanao </a:t>
            </a:r>
            <a:r>
              <a:rPr lang="en-GB" sz="1200" i="1" kern="1200" dirty="0">
                <a:solidFill>
                  <a:schemeClr val="tx1"/>
                </a:solidFill>
                <a:effectLst/>
                <a:latin typeface="Arial" charset="0"/>
                <a:ea typeface="Arial" charset="0"/>
                <a:cs typeface="Arial" charset="0"/>
              </a:rPr>
              <a:t>(TESDA-ARMM</a:t>
            </a:r>
            <a:r>
              <a:rPr lang="en-GB" sz="1200" kern="1200" dirty="0">
                <a:solidFill>
                  <a:schemeClr val="tx1"/>
                </a:solidFill>
                <a:effectLst/>
                <a:latin typeface="Arial" charset="0"/>
                <a:ea typeface="Arial" charset="0"/>
                <a:cs typeface="Arial" charset="0"/>
              </a:rPr>
              <a:t>) have continuously utilized the TREE tools and methodology. As a regional version of the Community-based Training for Enterprise Development </a:t>
            </a:r>
            <a:r>
              <a:rPr lang="en-GB" sz="1200" i="1" kern="1200" dirty="0">
                <a:solidFill>
                  <a:schemeClr val="tx1"/>
                </a:solidFill>
                <a:effectLst/>
                <a:latin typeface="Arial" charset="0"/>
                <a:ea typeface="Arial" charset="0"/>
                <a:cs typeface="Arial" charset="0"/>
              </a:rPr>
              <a:t>(CBTED</a:t>
            </a:r>
            <a:r>
              <a:rPr lang="en-GB" sz="1200" kern="1200" dirty="0">
                <a:solidFill>
                  <a:schemeClr val="tx1"/>
                </a:solidFill>
                <a:effectLst/>
                <a:latin typeface="Arial" charset="0"/>
                <a:ea typeface="Arial" charset="0"/>
                <a:cs typeface="Arial" charset="0"/>
              </a:rPr>
              <a:t>) program of TESDA-National, and in order to develop a local identity the regional office introduced the Skills Training for Employment in the Autonomous Region in Muslim Mindanao (</a:t>
            </a:r>
            <a:r>
              <a:rPr lang="en-GB" sz="1200" i="1" kern="1200" dirty="0">
                <a:solidFill>
                  <a:schemeClr val="tx1"/>
                </a:solidFill>
                <a:effectLst/>
                <a:latin typeface="Arial" charset="0"/>
                <a:ea typeface="Arial" charset="0"/>
                <a:cs typeface="Arial" charset="0"/>
              </a:rPr>
              <a:t>STREAM)</a:t>
            </a:r>
            <a:r>
              <a:rPr lang="en-GB" sz="1200" kern="1200" dirty="0">
                <a:solidFill>
                  <a:schemeClr val="tx1"/>
                </a:solidFill>
                <a:effectLst/>
                <a:latin typeface="Arial" charset="0"/>
                <a:ea typeface="Arial" charset="0"/>
                <a:cs typeface="Arial" charset="0"/>
              </a:rPr>
              <a:t>. </a:t>
            </a:r>
            <a:endParaRPr lang="it-IT" sz="1200" kern="1200" dirty="0">
              <a:solidFill>
                <a:schemeClr val="tx1"/>
              </a:solidFill>
              <a:effectLst/>
              <a:latin typeface="Arial" charset="0"/>
              <a:ea typeface="Arial" charset="0"/>
              <a:cs typeface="Arial" charset="0"/>
            </a:endParaRPr>
          </a:p>
          <a:p>
            <a:r>
              <a:rPr lang="en-GB" sz="1200" kern="1200" dirty="0">
                <a:solidFill>
                  <a:schemeClr val="tx1"/>
                </a:solidFill>
                <a:effectLst/>
                <a:latin typeface="Arial" charset="0"/>
                <a:ea typeface="Arial" charset="0"/>
                <a:cs typeface="Arial" charset="0"/>
              </a:rPr>
              <a:t> </a:t>
            </a:r>
            <a:endParaRPr lang="it-IT" sz="1200" kern="1200" dirty="0">
              <a:solidFill>
                <a:schemeClr val="tx1"/>
              </a:solidFill>
              <a:effectLst/>
              <a:latin typeface="Arial" charset="0"/>
              <a:ea typeface="Arial" charset="0"/>
              <a:cs typeface="Arial" charset="0"/>
            </a:endParaRPr>
          </a:p>
          <a:p>
            <a:r>
              <a:rPr lang="en-GB" sz="1200" b="1" i="1" kern="1200" dirty="0">
                <a:solidFill>
                  <a:schemeClr val="tx1"/>
                </a:solidFill>
                <a:effectLst/>
                <a:latin typeface="Arial" charset="0"/>
                <a:ea typeface="Arial" charset="0"/>
                <a:cs typeface="Arial" charset="0"/>
              </a:rPr>
              <a:t>Other vocational training providers</a:t>
            </a:r>
            <a:r>
              <a:rPr lang="en-GB" sz="1200" kern="1200" dirty="0">
                <a:solidFill>
                  <a:schemeClr val="tx1"/>
                </a:solidFill>
                <a:effectLst/>
                <a:latin typeface="Arial" charset="0"/>
                <a:ea typeface="Arial" charset="0"/>
                <a:cs typeface="Arial" charset="0"/>
              </a:rPr>
              <a:t> – Meanwhile most if not all of TESDA-Registered vocational training institutions in the ARMM and nearby regions in Mindanao, totalling more than 300, are using tools and training packages developed under in the TREE-related projects and approved as training recommendations of the training authority. </a:t>
            </a:r>
            <a:endParaRPr lang="it-IT" sz="1200" kern="1200" dirty="0">
              <a:solidFill>
                <a:schemeClr val="tx1"/>
              </a:solidFill>
              <a:effectLst/>
              <a:latin typeface="Arial" charset="0"/>
              <a:ea typeface="Arial" charset="0"/>
              <a:cs typeface="Arial" charset="0"/>
            </a:endParaRPr>
          </a:p>
          <a:p>
            <a:endParaRPr lang="it-IT" dirty="0"/>
          </a:p>
        </p:txBody>
      </p:sp>
      <p:sp>
        <p:nvSpPr>
          <p:cNvPr id="4" name="Date Placeholder 3"/>
          <p:cNvSpPr>
            <a:spLocks noGrp="1"/>
          </p:cNvSpPr>
          <p:nvPr>
            <p:ph type="dt" idx="10"/>
          </p:nvPr>
        </p:nvSpPr>
        <p:spPr/>
        <p:txBody>
          <a:bodyPr/>
          <a:lstStyle/>
          <a:p>
            <a:fld id="{AA2CEB4C-364C-674E-A933-C3977187AE0B}" type="datetime1">
              <a:rPr lang="id-ID" smtClean="0"/>
              <a:pPr/>
              <a:t>27/03/2023</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8</a:t>
            </a:fld>
            <a:endParaRPr lang="id-ID"/>
          </a:p>
        </p:txBody>
      </p:sp>
    </p:spTree>
    <p:extLst>
      <p:ext uri="{BB962C8B-B14F-4D97-AF65-F5344CB8AC3E}">
        <p14:creationId xmlns:p14="http://schemas.microsoft.com/office/powerpoint/2010/main" val="2022155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it-IT" dirty="0"/>
              <a:t>French: https://www.youtube.com/watch?time_continue=55&amp;v=uuAPC9dPbh0  </a:t>
            </a:r>
          </a:p>
          <a:p>
            <a:pPr marL="0" marR="0" lvl="0" indent="0" algn="l" defTabSz="914400" rtl="0" eaLnBrk="1" fontAlgn="base" latinLnBrk="0" hangingPunct="1">
              <a:lnSpc>
                <a:spcPct val="100000"/>
              </a:lnSpc>
              <a:spcBef>
                <a:spcPct val="30000"/>
              </a:spcBef>
              <a:spcAft>
                <a:spcPct val="0"/>
              </a:spcAft>
              <a:buClrTx/>
              <a:buSzTx/>
              <a:buFontTx/>
              <a:buNone/>
              <a:tabLst/>
              <a:defRPr/>
            </a:pPr>
            <a:r>
              <a:rPr lang="it-IT" dirty="0"/>
              <a:t>Zimbabwe EN: </a:t>
            </a:r>
            <a:r>
              <a:rPr lang="en-GB" sz="1200" dirty="0">
                <a:hlinkClick r:id="rId3"/>
              </a:rPr>
              <a:t>https://www.youtube.com/watch?v=I_3UAMtEGrM</a:t>
            </a:r>
            <a:endParaRPr lang="en-GB"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it-IT" dirty="0"/>
              <a:t>Philippines</a:t>
            </a:r>
            <a:r>
              <a:rPr lang="it-IT" baseline="0" dirty="0"/>
              <a:t> EN: </a:t>
            </a:r>
            <a:r>
              <a:rPr lang="en-GB" sz="1200" dirty="0">
                <a:hlinkClick r:id="rId4"/>
              </a:rPr>
              <a:t>https://www.youtube.com/watch?v=QRcUA_kGISQ</a:t>
            </a:r>
            <a:endParaRPr lang="en-GB"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it-IT" dirty="0"/>
              <a:t> </a:t>
            </a:r>
            <a:r>
              <a:rPr lang="it-IT" sz="1200" b="0" i="0" kern="1200" dirty="0" err="1">
                <a:solidFill>
                  <a:schemeClr val="tx1"/>
                </a:solidFill>
                <a:effectLst/>
                <a:latin typeface="Arial" charset="0"/>
                <a:ea typeface="Arial" charset="0"/>
                <a:cs typeface="Arial" charset="0"/>
              </a:rPr>
              <a:t>Mozambique</a:t>
            </a:r>
            <a:r>
              <a:rPr lang="it-IT" sz="1200" b="0" i="0" kern="1200" dirty="0">
                <a:solidFill>
                  <a:schemeClr val="tx1"/>
                </a:solidFill>
                <a:effectLst/>
                <a:latin typeface="Arial" charset="0"/>
                <a:ea typeface="Arial" charset="0"/>
                <a:cs typeface="Arial" charset="0"/>
              </a:rPr>
              <a:t> PT: </a:t>
            </a:r>
            <a:r>
              <a:rPr lang="it-IT" sz="1200" b="0" i="0" kern="1200" dirty="0" err="1">
                <a:solidFill>
                  <a:schemeClr val="tx1"/>
                </a:solidFill>
                <a:effectLst/>
                <a:latin typeface="Arial" charset="0"/>
                <a:ea typeface="Arial" charset="0"/>
                <a:cs typeface="Arial" charset="0"/>
              </a:rPr>
              <a:t>Meet</a:t>
            </a:r>
            <a:r>
              <a:rPr lang="it-IT" sz="1200" b="0" i="0" kern="1200" dirty="0">
                <a:solidFill>
                  <a:schemeClr val="tx1"/>
                </a:solidFill>
                <a:effectLst/>
                <a:latin typeface="Arial" charset="0"/>
                <a:ea typeface="Arial" charset="0"/>
                <a:cs typeface="Arial" charset="0"/>
              </a:rPr>
              <a:t> </a:t>
            </a:r>
            <a:r>
              <a:rPr lang="it-IT" sz="1200" b="0" i="0" kern="1200" dirty="0" err="1">
                <a:solidFill>
                  <a:schemeClr val="tx1"/>
                </a:solidFill>
                <a:effectLst/>
                <a:latin typeface="Arial" charset="0"/>
                <a:ea typeface="Arial" charset="0"/>
                <a:cs typeface="Arial" charset="0"/>
              </a:rPr>
              <a:t>women</a:t>
            </a:r>
            <a:r>
              <a:rPr lang="it-IT" sz="1200" b="0" i="0" kern="1200" dirty="0">
                <a:solidFill>
                  <a:schemeClr val="tx1"/>
                </a:solidFill>
                <a:effectLst/>
                <a:latin typeface="Arial" charset="0"/>
                <a:ea typeface="Arial" charset="0"/>
                <a:cs typeface="Arial" charset="0"/>
              </a:rPr>
              <a:t> </a:t>
            </a:r>
            <a:r>
              <a:rPr lang="it-IT" sz="1200" b="0" i="0" kern="1200" dirty="0" err="1">
                <a:solidFill>
                  <a:schemeClr val="tx1"/>
                </a:solidFill>
                <a:effectLst/>
                <a:latin typeface="Arial" charset="0"/>
                <a:ea typeface="Arial" charset="0"/>
                <a:cs typeface="Arial" charset="0"/>
              </a:rPr>
              <a:t>entrepreneurs</a:t>
            </a:r>
            <a:r>
              <a:rPr lang="it-IT" sz="1200" b="0" i="0" kern="1200" dirty="0">
                <a:solidFill>
                  <a:schemeClr val="tx1"/>
                </a:solidFill>
                <a:effectLst/>
                <a:latin typeface="Arial" charset="0"/>
                <a:ea typeface="Arial" charset="0"/>
                <a:cs typeface="Arial" charset="0"/>
              </a:rPr>
              <a:t> from </a:t>
            </a:r>
            <a:r>
              <a:rPr lang="it-IT" sz="1200" b="0" i="0" kern="1200" dirty="0" err="1">
                <a:solidFill>
                  <a:schemeClr val="tx1"/>
                </a:solidFill>
                <a:effectLst/>
                <a:latin typeface="Arial" charset="0"/>
                <a:ea typeface="Arial" charset="0"/>
                <a:cs typeface="Arial" charset="0"/>
              </a:rPr>
              <a:t>Cabo</a:t>
            </a:r>
            <a:r>
              <a:rPr lang="it-IT" sz="1200" b="0" i="0" kern="1200" dirty="0">
                <a:solidFill>
                  <a:schemeClr val="tx1"/>
                </a:solidFill>
                <a:effectLst/>
                <a:latin typeface="Arial" charset="0"/>
                <a:ea typeface="Arial" charset="0"/>
                <a:cs typeface="Arial" charset="0"/>
              </a:rPr>
              <a:t> </a:t>
            </a:r>
            <a:r>
              <a:rPr lang="it-IT" sz="1200" b="0" i="0" kern="1200" dirty="0" err="1">
                <a:solidFill>
                  <a:schemeClr val="tx1"/>
                </a:solidFill>
                <a:effectLst/>
                <a:latin typeface="Arial" charset="0"/>
                <a:ea typeface="Arial" charset="0"/>
                <a:cs typeface="Arial" charset="0"/>
              </a:rPr>
              <a:t>Delgado</a:t>
            </a:r>
            <a:r>
              <a:rPr lang="it-IT" sz="1200" b="0" i="0" kern="1200" dirty="0">
                <a:solidFill>
                  <a:schemeClr val="tx1"/>
                </a:solidFill>
                <a:effectLst/>
                <a:latin typeface="Arial" charset="0"/>
                <a:ea typeface="Arial" charset="0"/>
                <a:cs typeface="Arial" charset="0"/>
              </a:rPr>
              <a:t>: https://www.youtube.com/watch?v=HbSCNGXljCs </a:t>
            </a:r>
          </a:p>
          <a:p>
            <a:endParaRPr lang="it-IT" dirty="0"/>
          </a:p>
        </p:txBody>
      </p:sp>
      <p:sp>
        <p:nvSpPr>
          <p:cNvPr id="4" name="Date Placeholder 3"/>
          <p:cNvSpPr>
            <a:spLocks noGrp="1"/>
          </p:cNvSpPr>
          <p:nvPr>
            <p:ph type="dt" idx="10"/>
          </p:nvPr>
        </p:nvSpPr>
        <p:spPr/>
        <p:txBody>
          <a:bodyPr/>
          <a:lstStyle/>
          <a:p>
            <a:fld id="{AA2CEB4C-364C-674E-A933-C3977187AE0B}" type="datetime1">
              <a:rPr lang="id-ID" smtClean="0"/>
              <a:pPr/>
              <a:t>27/03/2023</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9</a:t>
            </a:fld>
            <a:endParaRPr lang="id-ID"/>
          </a:p>
        </p:txBody>
      </p:sp>
    </p:spTree>
    <p:extLst>
      <p:ext uri="{BB962C8B-B14F-4D97-AF65-F5344CB8AC3E}">
        <p14:creationId xmlns:p14="http://schemas.microsoft.com/office/powerpoint/2010/main" val="2899816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1" i="0" u="none" strike="noStrike" kern="1200" baseline="0" noProof="0" dirty="0">
                <a:solidFill>
                  <a:schemeClr val="tx1"/>
                </a:solidFill>
                <a:latin typeface="+mn-lt"/>
                <a:ea typeface="+mn-ea"/>
                <a:cs typeface="+mn-cs"/>
              </a:rPr>
              <a:t>Volume I</a:t>
            </a:r>
            <a:r>
              <a:rPr lang="en-GB" sz="1200" b="0" i="0" u="none" strike="noStrike" kern="1200" baseline="0" noProof="0" dirty="0">
                <a:solidFill>
                  <a:schemeClr val="tx1"/>
                </a:solidFill>
                <a:latin typeface="+mn-lt"/>
                <a:ea typeface="+mn-ea"/>
                <a:cs typeface="+mn-cs"/>
              </a:rPr>
              <a:t> summarizes the different processes of TREE; </a:t>
            </a:r>
          </a:p>
          <a:p>
            <a:pPr marL="171450" indent="-171450">
              <a:buFont typeface="Arial" panose="020B0604020202020204" pitchFamily="34" charset="0"/>
              <a:buChar char="•"/>
            </a:pPr>
            <a:r>
              <a:rPr lang="en-GB" sz="1200" b="1" i="0" u="none" strike="noStrike" kern="1200" baseline="0" noProof="0" dirty="0">
                <a:solidFill>
                  <a:schemeClr val="tx1"/>
                </a:solidFill>
                <a:latin typeface="+mn-lt"/>
                <a:ea typeface="+mn-ea"/>
                <a:cs typeface="+mn-cs"/>
              </a:rPr>
              <a:t>Volume II </a:t>
            </a:r>
            <a:r>
              <a:rPr lang="en-GB" sz="1200" b="0" i="0" u="none" strike="noStrike" kern="1200" baseline="0" noProof="0" dirty="0">
                <a:solidFill>
                  <a:schemeClr val="tx1"/>
                </a:solidFill>
                <a:latin typeface="+mn-lt"/>
                <a:ea typeface="+mn-ea"/>
                <a:cs typeface="+mn-cs"/>
              </a:rPr>
              <a:t>discusses details of institutional organization and</a:t>
            </a:r>
          </a:p>
          <a:p>
            <a:pPr marL="171450" indent="-171450">
              <a:buFont typeface="Arial" panose="020B0604020202020204" pitchFamily="34" charset="0"/>
              <a:buChar char="•"/>
            </a:pPr>
            <a:r>
              <a:rPr lang="en-GB" sz="1200" b="0" i="0" u="none" strike="noStrike" kern="1200" baseline="0" noProof="0" dirty="0">
                <a:solidFill>
                  <a:schemeClr val="tx1"/>
                </a:solidFill>
                <a:latin typeface="+mn-lt"/>
                <a:ea typeface="+mn-ea"/>
                <a:cs typeface="+mn-cs"/>
              </a:rPr>
              <a:t>planning; </a:t>
            </a:r>
          </a:p>
          <a:p>
            <a:pPr marL="171450" indent="-171450">
              <a:buFont typeface="Arial" panose="020B0604020202020204" pitchFamily="34" charset="0"/>
              <a:buChar char="•"/>
            </a:pPr>
            <a:r>
              <a:rPr lang="en-GB" sz="1200" b="1" i="0" u="none" strike="noStrike" kern="1200" baseline="0" noProof="0" dirty="0">
                <a:solidFill>
                  <a:schemeClr val="tx1"/>
                </a:solidFill>
                <a:latin typeface="+mn-lt"/>
                <a:ea typeface="+mn-ea"/>
                <a:cs typeface="+mn-cs"/>
              </a:rPr>
              <a:t>Volume III </a:t>
            </a:r>
            <a:r>
              <a:rPr lang="en-GB" sz="1200" b="0" i="0" u="none" strike="noStrike" kern="1200" baseline="0" noProof="0" dirty="0">
                <a:solidFill>
                  <a:schemeClr val="tx1"/>
                </a:solidFill>
                <a:latin typeface="+mn-lt"/>
                <a:ea typeface="+mn-ea"/>
                <a:cs typeface="+mn-cs"/>
              </a:rPr>
              <a:t>presents the systematic identification of potential economic opportunities and an assessment of training needs prior to designing any training programme; </a:t>
            </a:r>
          </a:p>
          <a:p>
            <a:pPr marL="171450" indent="-171450">
              <a:buFont typeface="Arial" panose="020B0604020202020204" pitchFamily="34" charset="0"/>
              <a:buChar char="•"/>
            </a:pPr>
            <a:r>
              <a:rPr lang="en-GB" sz="1200" b="1" i="0" u="none" strike="noStrike" kern="1200" baseline="0" noProof="0" dirty="0">
                <a:solidFill>
                  <a:schemeClr val="tx1"/>
                </a:solidFill>
                <a:latin typeface="+mn-lt"/>
                <a:ea typeface="+mn-ea"/>
                <a:cs typeface="+mn-cs"/>
              </a:rPr>
              <a:t>Volume IV </a:t>
            </a:r>
            <a:r>
              <a:rPr lang="en-GB" sz="1200" b="0" i="0" u="none" strike="noStrike" kern="1200" baseline="0" noProof="0" dirty="0">
                <a:solidFill>
                  <a:schemeClr val="tx1"/>
                </a:solidFill>
                <a:latin typeface="+mn-lt"/>
                <a:ea typeface="+mn-ea"/>
                <a:cs typeface="+mn-cs"/>
              </a:rPr>
              <a:t>covers training design, organization and delivery; </a:t>
            </a:r>
          </a:p>
          <a:p>
            <a:pPr marL="171450" indent="-171450">
              <a:buFont typeface="Arial" panose="020B0604020202020204" pitchFamily="34" charset="0"/>
              <a:buChar char="•"/>
            </a:pPr>
            <a:r>
              <a:rPr lang="en-GB" sz="1200" b="1" i="0" u="none" strike="noStrike" kern="1200" baseline="0" noProof="0" dirty="0">
                <a:solidFill>
                  <a:schemeClr val="tx1"/>
                </a:solidFill>
                <a:latin typeface="+mn-lt"/>
                <a:ea typeface="+mn-ea"/>
                <a:cs typeface="+mn-cs"/>
              </a:rPr>
              <a:t>Volume V</a:t>
            </a:r>
            <a:r>
              <a:rPr lang="en-GB" sz="1200" b="0" i="0" u="none" strike="noStrike" kern="1200" baseline="0" noProof="0" dirty="0">
                <a:solidFill>
                  <a:schemeClr val="tx1"/>
                </a:solidFill>
                <a:latin typeface="+mn-lt"/>
                <a:ea typeface="+mn-ea"/>
                <a:cs typeface="+mn-cs"/>
              </a:rPr>
              <a:t> discusses the needed post-training support to ensure that training carried out leads to employment; </a:t>
            </a:r>
          </a:p>
          <a:p>
            <a:pPr marL="171450" indent="-171450">
              <a:buFont typeface="Arial" panose="020B0604020202020204" pitchFamily="34" charset="0"/>
              <a:buChar char="•"/>
            </a:pPr>
            <a:r>
              <a:rPr lang="en-GB" sz="1200" b="1" i="0" u="none" strike="noStrike" kern="1200" baseline="0" noProof="0" dirty="0">
                <a:solidFill>
                  <a:schemeClr val="tx1"/>
                </a:solidFill>
                <a:latin typeface="+mn-lt"/>
                <a:ea typeface="+mn-ea"/>
                <a:cs typeface="+mn-cs"/>
              </a:rPr>
              <a:t>Volume VI </a:t>
            </a:r>
            <a:r>
              <a:rPr lang="en-GB" sz="1200" b="0" i="0" u="none" strike="noStrike" kern="1200" baseline="0" noProof="0" dirty="0">
                <a:solidFill>
                  <a:schemeClr val="tx1"/>
                </a:solidFill>
                <a:latin typeface="+mn-lt"/>
                <a:ea typeface="+mn-ea"/>
                <a:cs typeface="+mn-cs"/>
              </a:rPr>
              <a:t>covers monitoring, evaluation and documentation.</a:t>
            </a:r>
          </a:p>
          <a:p>
            <a:pPr marL="171450" indent="-171450">
              <a:buFont typeface="Arial" panose="020B0604020202020204" pitchFamily="34" charset="0"/>
              <a:buChar char="•"/>
            </a:pPr>
            <a:r>
              <a:rPr lang="en-GB" sz="1200" b="1" i="0" u="none" strike="noStrike" kern="1200" baseline="0" noProof="0" dirty="0">
                <a:solidFill>
                  <a:schemeClr val="tx1"/>
                </a:solidFill>
                <a:latin typeface="+mn-lt"/>
                <a:ea typeface="+mn-ea"/>
                <a:cs typeface="+mn-cs"/>
              </a:rPr>
              <a:t>Volume VII </a:t>
            </a:r>
            <a:r>
              <a:rPr lang="en-GB" sz="1200" b="0" i="0" u="none" strike="noStrike" kern="1200" baseline="0" noProof="0" dirty="0">
                <a:solidFill>
                  <a:schemeClr val="tx1"/>
                </a:solidFill>
                <a:latin typeface="+mn-lt"/>
                <a:ea typeface="+mn-ea"/>
                <a:cs typeface="+mn-cs"/>
              </a:rPr>
              <a:t>presents strategies to apply for a gender-responsive TREE; </a:t>
            </a:r>
          </a:p>
          <a:p>
            <a:pPr marL="171450" indent="-171450">
              <a:buFont typeface="Arial" panose="020B0604020202020204" pitchFamily="34" charset="0"/>
              <a:buChar char="•"/>
            </a:pPr>
            <a:r>
              <a:rPr lang="en-GB" sz="1200" b="1" i="0" u="none" strike="noStrike" kern="1200" baseline="0" noProof="0" dirty="0">
                <a:solidFill>
                  <a:schemeClr val="tx1"/>
                </a:solidFill>
                <a:latin typeface="+mn-lt"/>
                <a:ea typeface="+mn-ea"/>
                <a:cs typeface="+mn-cs"/>
              </a:rPr>
              <a:t>Volume VIII </a:t>
            </a:r>
            <a:r>
              <a:rPr lang="en-GB" sz="1200" b="0" i="0" u="none" strike="noStrike" kern="1200" baseline="0" noProof="0" dirty="0">
                <a:solidFill>
                  <a:schemeClr val="tx1"/>
                </a:solidFill>
                <a:latin typeface="+mn-lt"/>
                <a:ea typeface="+mn-ea"/>
                <a:cs typeface="+mn-cs"/>
              </a:rPr>
              <a:t>is about including people with disabilities in the TREE programme.</a:t>
            </a:r>
            <a:endParaRPr lang="en-GB" noProof="0" dirty="0"/>
          </a:p>
        </p:txBody>
      </p:sp>
      <p:sp>
        <p:nvSpPr>
          <p:cNvPr id="4" name="Slide Number Placeholder 3"/>
          <p:cNvSpPr>
            <a:spLocks noGrp="1"/>
          </p:cNvSpPr>
          <p:nvPr>
            <p:ph type="sldNum" sz="quarter" idx="10"/>
          </p:nvPr>
        </p:nvSpPr>
        <p:spPr/>
        <p:txBody>
          <a:bodyPr/>
          <a:lstStyle/>
          <a:p>
            <a:fld id="{1DF6182B-2D8E-49DB-B9FD-527811BC058C}" type="slidenum">
              <a:rPr lang="it-IT" smtClean="0"/>
              <a:t>11</a:t>
            </a:fld>
            <a:endParaRPr lang="it-IT"/>
          </a:p>
        </p:txBody>
      </p:sp>
    </p:spTree>
    <p:extLst>
      <p:ext uri="{BB962C8B-B14F-4D97-AF65-F5344CB8AC3E}">
        <p14:creationId xmlns:p14="http://schemas.microsoft.com/office/powerpoint/2010/main" val="35440199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70" y="-1569"/>
            <a:ext cx="8965381" cy="488244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 y="3153188"/>
            <a:ext cx="12190647" cy="3704813"/>
          </a:xfrm>
          <a:prstGeom prst="rect">
            <a:avLst/>
          </a:prstGeom>
        </p:spPr>
      </p:pic>
      <p:pic>
        <p:nvPicPr>
          <p:cNvPr id="9" name="Picture 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177871" y="6135523"/>
            <a:ext cx="1649920" cy="561997"/>
          </a:xfrm>
          <a:prstGeom prst="rect">
            <a:avLst/>
          </a:prstGeom>
        </p:spPr>
      </p:pic>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0" y="476673"/>
            <a:ext cx="5384800" cy="4248471"/>
          </a:xfrm>
          <a:prstGeom prst="rect">
            <a:avLst/>
          </a:prstGeom>
        </p:spPr>
        <p:txBody>
          <a:bodyPr/>
          <a:lstStyle>
            <a:lvl1pPr marL="457200" indent="-457200">
              <a:buClr>
                <a:srgbClr val="82A8B6"/>
              </a:buClr>
              <a:buFont typeface="Wingdings" panose="05000000000000000000" pitchFamily="2" charset="2"/>
              <a:buChar char="§"/>
              <a:defRPr sz="2800" b="1">
                <a:solidFill>
                  <a:srgbClr val="154F98"/>
                </a:solidFill>
                <a:latin typeface="Arial" pitchFamily="34" charset="0"/>
                <a:cs typeface="Arial" pitchFamily="34" charset="0"/>
              </a:defRPr>
            </a:lvl1pPr>
            <a:lvl2pPr>
              <a:buClr>
                <a:srgbClr val="82A8B6"/>
              </a:buClr>
              <a:defRPr sz="2400"/>
            </a:lvl2pPr>
            <a:lvl3pPr>
              <a:buClr>
                <a:srgbClr val="82A8B6"/>
              </a:buClr>
              <a:defRPr sz="2000"/>
            </a:lvl3pPr>
            <a:lvl4pPr>
              <a:buClr>
                <a:srgbClr val="82A8B6"/>
              </a:buClr>
              <a:defRPr sz="1800"/>
            </a:lvl4pPr>
            <a:lvl5pPr>
              <a:buClr>
                <a:srgbClr val="82A8B6"/>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Box 4"/>
          <p:cNvSpPr txBox="1"/>
          <p:nvPr userDrawn="1"/>
        </p:nvSpPr>
        <p:spPr>
          <a:xfrm>
            <a:off x="4559829" y="4077072"/>
            <a:ext cx="3456384" cy="369332"/>
          </a:xfrm>
          <a:prstGeom prst="rect">
            <a:avLst/>
          </a:prstGeom>
          <a:noFill/>
        </p:spPr>
        <p:txBody>
          <a:bodyPr wrap="square" rtlCol="0">
            <a:spAutoFit/>
          </a:bodyPr>
          <a:lstStyle/>
          <a:p>
            <a:endParaRPr lang="en-GB" dirty="0"/>
          </a:p>
        </p:txBody>
      </p:sp>
      <p:sp>
        <p:nvSpPr>
          <p:cNvPr id="6" name="Content Placeholder 2"/>
          <p:cNvSpPr>
            <a:spLocks noGrp="1"/>
          </p:cNvSpPr>
          <p:nvPr>
            <p:ph sz="half" idx="10"/>
          </p:nvPr>
        </p:nvSpPr>
        <p:spPr>
          <a:xfrm>
            <a:off x="623392" y="476672"/>
            <a:ext cx="5384800" cy="4248472"/>
          </a:xfrm>
          <a:prstGeom prst="rect">
            <a:avLst/>
          </a:prstGeom>
        </p:spPr>
        <p:txBody>
          <a:bodyPr/>
          <a:lstStyle>
            <a:lvl1pPr>
              <a:buClr>
                <a:srgbClr val="82A8B6"/>
              </a:buClr>
              <a:defRPr sz="2800" b="1">
                <a:solidFill>
                  <a:srgbClr val="154F98"/>
                </a:solidFill>
                <a:latin typeface="Arial" pitchFamily="34" charset="0"/>
                <a:cs typeface="Arial" pitchFamily="34" charset="0"/>
              </a:defRPr>
            </a:lvl1pPr>
            <a:lvl2pPr>
              <a:buClr>
                <a:srgbClr val="82A8B6"/>
              </a:buClr>
              <a:defRPr sz="2400"/>
            </a:lvl2pPr>
            <a:lvl3pPr>
              <a:buClr>
                <a:srgbClr val="82A8B6"/>
              </a:buClr>
              <a:defRPr sz="2000"/>
            </a:lvl3pPr>
            <a:lvl4pPr>
              <a:buClr>
                <a:srgbClr val="82A8B6"/>
              </a:buClr>
              <a:defRPr sz="1800"/>
            </a:lvl4pPr>
            <a:lvl5pPr>
              <a:buClr>
                <a:srgbClr val="82A8B6"/>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409681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34312" y="332656"/>
            <a:ext cx="10972800" cy="720080"/>
          </a:xfrm>
          <a:prstGeom prst="rect">
            <a:avLst/>
          </a:prstGeom>
        </p:spPr>
        <p:txBody>
          <a:bodyPr/>
          <a:lstStyle>
            <a:lvl1pPr>
              <a:defRPr b="1">
                <a:solidFill>
                  <a:srgbClr val="154F98"/>
                </a:solidFill>
                <a:latin typeface="Arial" pitchFamily="34" charset="0"/>
                <a:cs typeface="Arial" pitchFamily="34" charset="0"/>
              </a:defRPr>
            </a:lvl1pPr>
          </a:lstStyle>
          <a:p>
            <a:r>
              <a:rPr lang="en-US" dirty="0"/>
              <a:t>Click to edit Master title style</a:t>
            </a:r>
            <a:endParaRPr lang="en-GB" dirty="0"/>
          </a:p>
        </p:txBody>
      </p:sp>
      <p:sp>
        <p:nvSpPr>
          <p:cNvPr id="9" name="Content Placeholder 8"/>
          <p:cNvSpPr>
            <a:spLocks noGrp="1"/>
          </p:cNvSpPr>
          <p:nvPr>
            <p:ph sz="quarter" idx="13"/>
          </p:nvPr>
        </p:nvSpPr>
        <p:spPr>
          <a:xfrm>
            <a:off x="648104" y="1124744"/>
            <a:ext cx="10945216" cy="3528392"/>
          </a:xfrm>
          <a:prstGeom prst="rect">
            <a:avLst/>
          </a:prstGeom>
        </p:spPr>
        <p:txBody>
          <a:bodyPr/>
          <a:lstStyle>
            <a:lvl1pPr>
              <a:buClr>
                <a:srgbClr val="82A8B6"/>
              </a:buClr>
              <a:defRPr sz="2000">
                <a:solidFill>
                  <a:schemeClr val="tx1"/>
                </a:solidFill>
                <a:latin typeface="Arial" panose="020B0604020202020204" pitchFamily="34" charset="0"/>
                <a:cs typeface="Arial" panose="020B0604020202020204" pitchFamily="34" charset="0"/>
              </a:defRPr>
            </a:lvl1pPr>
            <a:lvl2pPr>
              <a:buClr>
                <a:srgbClr val="82A8B6"/>
              </a:buClr>
              <a:defRPr sz="1800">
                <a:solidFill>
                  <a:schemeClr val="tx1"/>
                </a:solidFill>
                <a:latin typeface="Arial" panose="020B0604020202020204" pitchFamily="34" charset="0"/>
                <a:cs typeface="Arial" panose="020B0604020202020204" pitchFamily="34" charset="0"/>
              </a:defRPr>
            </a:lvl2pPr>
            <a:lvl3pPr>
              <a:buClr>
                <a:srgbClr val="82A8B6"/>
              </a:buClr>
              <a:defRPr sz="1600">
                <a:solidFill>
                  <a:schemeClr val="tx1"/>
                </a:solidFill>
                <a:latin typeface="Arial" panose="020B0604020202020204" pitchFamily="34" charset="0"/>
                <a:cs typeface="Arial" panose="020B0604020202020204" pitchFamily="34" charset="0"/>
              </a:defRPr>
            </a:lvl3pPr>
            <a:lvl4pPr>
              <a:buClr>
                <a:srgbClr val="82A8B6"/>
              </a:buClr>
              <a:defRPr sz="1400">
                <a:solidFill>
                  <a:schemeClr val="tx1"/>
                </a:solidFill>
                <a:latin typeface="Arial" panose="020B0604020202020204" pitchFamily="34" charset="0"/>
                <a:cs typeface="Arial" panose="020B0604020202020204" pitchFamily="34" charset="0"/>
              </a:defRPr>
            </a:lvl4pPr>
            <a:lvl5pPr>
              <a:buClr>
                <a:srgbClr val="82A8B6"/>
              </a:buClr>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3670842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Vertical Text Placeholder 2"/>
          <p:cNvSpPr>
            <a:spLocks noGrp="1"/>
          </p:cNvSpPr>
          <p:nvPr>
            <p:ph type="body" orient="vert" idx="1"/>
          </p:nvPr>
        </p:nvSpPr>
        <p:spPr>
          <a:xfrm>
            <a:off x="623392" y="476673"/>
            <a:ext cx="10972800" cy="4525963"/>
          </a:xfrm>
          <a:prstGeom prst="rect">
            <a:avLst/>
          </a:prstGeom>
        </p:spPr>
        <p:txBody>
          <a:bodyPr vert="eaVert"/>
          <a:lstStyle>
            <a:lvl1pPr>
              <a:buClr>
                <a:srgbClr val="82A8B6"/>
              </a:buClr>
              <a:defRPr/>
            </a:lvl1pPr>
            <a:lvl2pPr>
              <a:buClr>
                <a:srgbClr val="82A8B6"/>
              </a:buClr>
              <a:defRPr/>
            </a:lvl2pPr>
            <a:lvl3pPr>
              <a:buClr>
                <a:srgbClr val="82A8B6"/>
              </a:buClr>
              <a:defRPr/>
            </a:lvl3pPr>
            <a:lvl4pPr>
              <a:buClr>
                <a:srgbClr val="82A8B6"/>
              </a:buClr>
              <a:defRPr/>
            </a:lvl4pPr>
            <a:lvl5pPr>
              <a:buClr>
                <a:srgbClr val="82A8B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2841591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928580" y="1874640"/>
            <a:ext cx="10363200" cy="1362075"/>
          </a:xfrm>
          <a:prstGeom prst="rect">
            <a:avLst/>
          </a:prstGeom>
        </p:spPr>
        <p:txBody>
          <a:bodyPr anchor="t"/>
          <a:lstStyle>
            <a:lvl1pPr algn="l">
              <a:defRPr sz="4000" b="1" cap="all">
                <a:solidFill>
                  <a:srgbClr val="154F98"/>
                </a:solidFill>
                <a:latin typeface="Arial" pitchFamily="34" charset="0"/>
                <a:cs typeface="Arial" pitchFamily="34" charset="0"/>
              </a:defRPr>
            </a:lvl1pPr>
          </a:lstStyle>
          <a:p>
            <a:r>
              <a:rPr lang="en-US" dirty="0"/>
              <a:t>Click to edit Master title style</a:t>
            </a:r>
            <a:endParaRPr lang="en-GB" dirty="0"/>
          </a:p>
        </p:txBody>
      </p:sp>
      <p:sp>
        <p:nvSpPr>
          <p:cNvPr id="7" name="Text Placeholder 2"/>
          <p:cNvSpPr>
            <a:spLocks noGrp="1"/>
          </p:cNvSpPr>
          <p:nvPr>
            <p:ph type="body" idx="1"/>
          </p:nvPr>
        </p:nvSpPr>
        <p:spPr>
          <a:xfrm>
            <a:off x="928580" y="332657"/>
            <a:ext cx="10363200" cy="1500187"/>
          </a:xfrm>
          <a:prstGeom prst="rect">
            <a:avLst/>
          </a:prstGeo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1824727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4648"/>
          </a:xfrm>
        </p:spPr>
        <p:txBody>
          <a:bodyPr>
            <a:normAutofit/>
          </a:bodyPr>
          <a:lstStyle>
            <a:lvl1pPr>
              <a:defRPr sz="2400">
                <a:solidFill>
                  <a:schemeClr val="accent2"/>
                </a:solidFill>
                <a:latin typeface="Britannic Bold" panose="020B0903060703020204" pitchFamily="34" charset="0"/>
              </a:defRPr>
            </a:lvl1pPr>
          </a:lstStyle>
          <a:p>
            <a:r>
              <a:rPr lang="en-GB" noProof="0" dirty="0"/>
              <a:t>Click to edit Master title style</a:t>
            </a:r>
          </a:p>
        </p:txBody>
      </p:sp>
      <p:sp>
        <p:nvSpPr>
          <p:cNvPr id="3" name="Content Placeholder 2"/>
          <p:cNvSpPr>
            <a:spLocks noGrp="1"/>
          </p:cNvSpPr>
          <p:nvPr>
            <p:ph idx="1"/>
          </p:nvPr>
        </p:nvSpPr>
        <p:spPr>
          <a:xfrm>
            <a:off x="838200" y="1524002"/>
            <a:ext cx="10515600" cy="4652963"/>
          </a:xfrm>
        </p:spPr>
        <p:txBody>
          <a:bodyPr/>
          <a:lstStyle>
            <a:lvl1pPr>
              <a:defRPr sz="1800"/>
            </a:lvl1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10"/>
          </p:nvPr>
        </p:nvSpPr>
        <p:spPr/>
        <p:txBody>
          <a:bodyPr/>
          <a:lstStyle/>
          <a:p>
            <a:fld id="{D0D9C424-7621-4771-AECD-C57F9070A9F8}" type="datetimeFigureOut">
              <a:rPr lang="en-GB" noProof="0" smtClean="0"/>
              <a:t>27/03/2023</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03DB9619-B18D-4579-99FA-1812CA4DB2E0}" type="slidenum">
              <a:rPr lang="en-GB" noProof="0" smtClean="0"/>
              <a:t>‹#›</a:t>
            </a:fld>
            <a:endParaRPr lang="en-GB" noProof="0" dirty="0"/>
          </a:p>
        </p:txBody>
      </p:sp>
    </p:spTree>
    <p:extLst>
      <p:ext uri="{BB962C8B-B14F-4D97-AF65-F5344CB8AC3E}">
        <p14:creationId xmlns:p14="http://schemas.microsoft.com/office/powerpoint/2010/main" val="3180533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490539" y="2873016"/>
            <a:ext cx="7200000" cy="608525"/>
          </a:xfrm>
        </p:spPr>
        <p:txBody>
          <a:bodyPr wrap="square" bIns="54000" anchor="t" anchorCtr="0">
            <a:noAutofit/>
          </a:bodyPr>
          <a:lstStyle>
            <a:lvl1pPr algn="l">
              <a:defRPr sz="3000"/>
            </a:lvl1pPr>
          </a:lstStyle>
          <a:p>
            <a:r>
              <a:rPr lang="fr-FR"/>
              <a:t>Modifiez le style du titre</a:t>
            </a:r>
            <a:endParaRPr lang="en-GB"/>
          </a:p>
        </p:txBody>
      </p:sp>
      <p:sp>
        <p:nvSpPr>
          <p:cNvPr id="3" name="Subtitle 2"/>
          <p:cNvSpPr>
            <a:spLocks noGrp="1"/>
          </p:cNvSpPr>
          <p:nvPr>
            <p:ph type="subTitle" idx="1"/>
          </p:nvPr>
        </p:nvSpPr>
        <p:spPr>
          <a:xfrm>
            <a:off x="490539" y="3481539"/>
            <a:ext cx="7200000" cy="1655762"/>
          </a:xfrm>
        </p:spPr>
        <p:txBody>
          <a:bodyPr>
            <a:noAutofit/>
          </a:bodyPr>
          <a:lstStyle>
            <a:lvl1pPr marL="0" indent="0" algn="l">
              <a:lnSpc>
                <a:spcPct val="90000"/>
              </a:lnSpc>
              <a:spcAft>
                <a:spcPts val="900"/>
              </a:spcAft>
              <a:buNone/>
              <a:defRPr sz="3000" b="0">
                <a:solidFill>
                  <a:schemeClr val="accent1"/>
                </a:solidFill>
              </a:defRPr>
            </a:lvl1pPr>
            <a:lvl2pPr marL="0" indent="0" algn="l">
              <a:buNone/>
              <a:defRPr sz="1050">
                <a:solidFill>
                  <a:schemeClr val="accent1"/>
                </a:solidFill>
              </a:defRPr>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GB"/>
          </a:p>
        </p:txBody>
      </p:sp>
      <p:sp>
        <p:nvSpPr>
          <p:cNvPr id="4" name="Date Placeholder 3"/>
          <p:cNvSpPr>
            <a:spLocks noGrp="1"/>
          </p:cNvSpPr>
          <p:nvPr>
            <p:ph type="dt" sz="half" idx="10"/>
          </p:nvPr>
        </p:nvSpPr>
        <p:spPr>
          <a:xfrm>
            <a:off x="490539" y="6180035"/>
            <a:ext cx="2743200" cy="216000"/>
          </a:xfrm>
        </p:spPr>
        <p:txBody>
          <a:bodyPr anchor="b" anchorCtr="0">
            <a:noAutofit/>
          </a:bodyPr>
          <a:lstStyle>
            <a:lvl1pPr>
              <a:defRPr sz="750">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490538" y="6858000"/>
            <a:ext cx="5605463" cy="180000"/>
          </a:xfrm>
          <a:prstGeom prst="rect">
            <a:avLst/>
          </a:prstGeo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3"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750">
                <a:solidFill>
                  <a:schemeClr val="bg1"/>
                </a:solidFill>
              </a:defRPr>
            </a:lvl1pPr>
          </a:lstStyle>
          <a:p>
            <a:r>
              <a:rPr lang="en-GB"/>
              <a:t>Click icon to insert picture, or leave unchanged for plain colour fill</a:t>
            </a:r>
          </a:p>
        </p:txBody>
      </p:sp>
      <p:pic>
        <p:nvPicPr>
          <p:cNvPr id="9" name="Picture 8" descr="Logo&#10;&#10;Description automatically generated with low confidence">
            <a:extLst>
              <a:ext uri="{FF2B5EF4-FFF2-40B4-BE49-F238E27FC236}">
                <a16:creationId xmlns:a16="http://schemas.microsoft.com/office/drawing/2014/main" id="{3FE0B7CC-0246-F4A9-4D08-916D70652D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9" y="415676"/>
            <a:ext cx="1687640" cy="608648"/>
          </a:xfrm>
          <a:prstGeom prst="rect">
            <a:avLst/>
          </a:prstGeom>
        </p:spPr>
      </p:pic>
    </p:spTree>
    <p:extLst>
      <p:ext uri="{BB962C8B-B14F-4D97-AF65-F5344CB8AC3E}">
        <p14:creationId xmlns:p14="http://schemas.microsoft.com/office/powerpoint/2010/main" val="3846345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0" y="6010276"/>
            <a:ext cx="12192000" cy="847725"/>
          </a:xfrm>
          <a:prstGeom prst="rect">
            <a:avLst/>
          </a:prstGeom>
        </p:spPr>
      </p:pic>
      <p:sp>
        <p:nvSpPr>
          <p:cNvPr id="2" name="Oval 1"/>
          <p:cNvSpPr/>
          <p:nvPr userDrawn="1"/>
        </p:nvSpPr>
        <p:spPr>
          <a:xfrm>
            <a:off x="11376498" y="6307302"/>
            <a:ext cx="580575" cy="435431"/>
          </a:xfrm>
          <a:prstGeom prst="ellipse">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Slide Number Placeholder 3"/>
          <p:cNvSpPr txBox="1">
            <a:spLocks/>
          </p:cNvSpPr>
          <p:nvPr userDrawn="1"/>
        </p:nvSpPr>
        <p:spPr>
          <a:xfrm>
            <a:off x="11307083" y="6371381"/>
            <a:ext cx="719403" cy="317500"/>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defRPr/>
            </a:pPr>
            <a:fld id="{AC611B22-04DA-49DB-8F00-1DBB662793CA}" type="slidenum">
              <a:rPr lang="it-IT" sz="1400" smtClean="0">
                <a:solidFill>
                  <a:schemeClr val="bg1"/>
                </a:solidFill>
              </a:rPr>
              <a:pPr algn="ctr" eaLnBrk="1" hangingPunct="1">
                <a:defRPr/>
              </a:pPr>
              <a:t>‹#›</a:t>
            </a:fld>
            <a:endParaRPr lang="id-ID" sz="1600" dirty="0">
              <a:solidFill>
                <a:schemeClr val="bg1"/>
              </a:solidFill>
            </a:endParaRPr>
          </a:p>
        </p:txBody>
      </p:sp>
    </p:spTree>
    <p:custDataLst>
      <p:tags r:id="rId9"/>
    </p:custDataLst>
  </p:cSld>
  <p:clrMap bg1="lt1" tx1="dk1" bg2="lt2" tx2="dk2" accent1="accent1" accent2="accent2" accent3="accent3" accent4="accent4" accent5="accent5" accent6="accent6" hlink="hlink" folHlink="folHlink"/>
  <p:sldLayoutIdLst>
    <p:sldLayoutId id="2147483650" r:id="rId1"/>
    <p:sldLayoutId id="2147483654" r:id="rId2"/>
    <p:sldLayoutId id="2147483655" r:id="rId3"/>
    <p:sldLayoutId id="2147483656" r:id="rId4"/>
    <p:sldLayoutId id="2147483658" r:id="rId5"/>
    <p:sldLayoutId id="2147483659" r:id="rId6"/>
    <p:sldLayoutId id="2147483660" r:id="rId7"/>
  </p:sldLayoutIdLst>
  <p:hf hdr="0" ftr="0" dt="0"/>
  <p:txStyles>
    <p:titleStyle>
      <a:lvl1pPr algn="l" rtl="0" fontAlgn="base">
        <a:spcBef>
          <a:spcPct val="0"/>
        </a:spcBef>
        <a:spcAft>
          <a:spcPct val="0"/>
        </a:spcAft>
        <a:defRPr sz="3600">
          <a:solidFill>
            <a:srgbClr val="F2650E"/>
          </a:solidFill>
          <a:latin typeface="+mj-lt"/>
          <a:ea typeface="+mj-ea"/>
          <a:cs typeface="+mj-cs"/>
        </a:defRPr>
      </a:lvl1pPr>
      <a:lvl2pPr algn="l" rtl="0" fontAlgn="base">
        <a:spcBef>
          <a:spcPct val="0"/>
        </a:spcBef>
        <a:spcAft>
          <a:spcPct val="0"/>
        </a:spcAft>
        <a:defRPr sz="3600">
          <a:solidFill>
            <a:srgbClr val="F2650E"/>
          </a:solidFill>
          <a:latin typeface="Verdana" charset="0"/>
          <a:ea typeface="Arial Unicode MS" charset="0"/>
          <a:cs typeface="Arial Unicode MS" charset="0"/>
        </a:defRPr>
      </a:lvl2pPr>
      <a:lvl3pPr algn="l" rtl="0" fontAlgn="base">
        <a:spcBef>
          <a:spcPct val="0"/>
        </a:spcBef>
        <a:spcAft>
          <a:spcPct val="0"/>
        </a:spcAft>
        <a:defRPr sz="3600">
          <a:solidFill>
            <a:srgbClr val="F2650E"/>
          </a:solidFill>
          <a:latin typeface="Verdana" charset="0"/>
          <a:ea typeface="Arial Unicode MS" charset="0"/>
          <a:cs typeface="Arial Unicode MS" charset="0"/>
        </a:defRPr>
      </a:lvl3pPr>
      <a:lvl4pPr algn="l" rtl="0" fontAlgn="base">
        <a:spcBef>
          <a:spcPct val="0"/>
        </a:spcBef>
        <a:spcAft>
          <a:spcPct val="0"/>
        </a:spcAft>
        <a:defRPr sz="3600">
          <a:solidFill>
            <a:srgbClr val="F2650E"/>
          </a:solidFill>
          <a:latin typeface="Verdana" charset="0"/>
          <a:ea typeface="Arial Unicode MS" charset="0"/>
          <a:cs typeface="Arial Unicode MS" charset="0"/>
        </a:defRPr>
      </a:lvl4pPr>
      <a:lvl5pPr algn="l" rtl="0" fontAlgn="base">
        <a:spcBef>
          <a:spcPct val="0"/>
        </a:spcBef>
        <a:spcAft>
          <a:spcPct val="0"/>
        </a:spcAft>
        <a:defRPr sz="3600">
          <a:solidFill>
            <a:srgbClr val="F2650E"/>
          </a:solidFill>
          <a:latin typeface="Verdana" charset="0"/>
          <a:ea typeface="Arial Unicode MS" charset="0"/>
          <a:cs typeface="Arial Unicode MS" charset="0"/>
        </a:defRPr>
      </a:lvl5pPr>
      <a:lvl6pPr marL="457200" algn="l" rtl="0" fontAlgn="base">
        <a:spcBef>
          <a:spcPct val="0"/>
        </a:spcBef>
        <a:spcAft>
          <a:spcPct val="0"/>
        </a:spcAft>
        <a:defRPr sz="3600">
          <a:solidFill>
            <a:srgbClr val="F2650E"/>
          </a:solidFill>
          <a:latin typeface="Verdana" charset="0"/>
          <a:ea typeface="Arial Unicode MS" charset="0"/>
          <a:cs typeface="Arial Unicode MS" charset="0"/>
        </a:defRPr>
      </a:lvl6pPr>
      <a:lvl7pPr marL="914400" algn="l" rtl="0" fontAlgn="base">
        <a:spcBef>
          <a:spcPct val="0"/>
        </a:spcBef>
        <a:spcAft>
          <a:spcPct val="0"/>
        </a:spcAft>
        <a:defRPr sz="3600">
          <a:solidFill>
            <a:srgbClr val="F2650E"/>
          </a:solidFill>
          <a:latin typeface="Verdana" charset="0"/>
          <a:ea typeface="Arial Unicode MS" charset="0"/>
          <a:cs typeface="Arial Unicode MS" charset="0"/>
        </a:defRPr>
      </a:lvl7pPr>
      <a:lvl8pPr marL="1371600" algn="l" rtl="0" fontAlgn="base">
        <a:spcBef>
          <a:spcPct val="0"/>
        </a:spcBef>
        <a:spcAft>
          <a:spcPct val="0"/>
        </a:spcAft>
        <a:defRPr sz="3600">
          <a:solidFill>
            <a:srgbClr val="F2650E"/>
          </a:solidFill>
          <a:latin typeface="Verdana" charset="0"/>
          <a:ea typeface="Arial Unicode MS" charset="0"/>
          <a:cs typeface="Arial Unicode MS" charset="0"/>
        </a:defRPr>
      </a:lvl8pPr>
      <a:lvl9pPr marL="1828800" algn="l" rtl="0" fontAlgn="base">
        <a:spcBef>
          <a:spcPct val="0"/>
        </a:spcBef>
        <a:spcAft>
          <a:spcPct val="0"/>
        </a:spcAft>
        <a:defRPr sz="3600">
          <a:solidFill>
            <a:srgbClr val="F2650E"/>
          </a:solidFill>
          <a:latin typeface="Verdana" charset="0"/>
          <a:ea typeface="Arial Unicode MS" charset="0"/>
          <a:cs typeface="Arial Unicode MS" charset="0"/>
        </a:defRPr>
      </a:lvl9pPr>
    </p:titleStyle>
    <p:bodyStyle>
      <a:lvl1pPr marL="342900" indent="-342900" algn="l" rtl="0" fontAlgn="base">
        <a:spcBef>
          <a:spcPct val="20000"/>
        </a:spcBef>
        <a:spcAft>
          <a:spcPct val="0"/>
        </a:spcAft>
        <a:buClr>
          <a:srgbClr val="F2650E"/>
        </a:buClr>
        <a:buFont typeface="Wingdings" charset="2"/>
        <a:buChar char="§"/>
        <a:defRPr sz="3000">
          <a:solidFill>
            <a:schemeClr val="tx1"/>
          </a:solidFill>
          <a:latin typeface="+mn-lt"/>
          <a:ea typeface="+mn-ea"/>
          <a:cs typeface="+mn-cs"/>
        </a:defRPr>
      </a:lvl1pPr>
      <a:lvl2pPr marL="742950" indent="-285750" algn="l" rtl="0" fontAlgn="base">
        <a:spcBef>
          <a:spcPct val="20000"/>
        </a:spcBef>
        <a:spcAft>
          <a:spcPct val="0"/>
        </a:spcAft>
        <a:buClr>
          <a:srgbClr val="0099FF"/>
        </a:buClr>
        <a:buSzPct val="120000"/>
        <a:buChar char="•"/>
        <a:defRPr sz="2800">
          <a:solidFill>
            <a:schemeClr val="tx1"/>
          </a:solidFill>
          <a:latin typeface="Arial" charset="0"/>
          <a:ea typeface="+mn-ea"/>
          <a:cs typeface="Arial" charset="0"/>
        </a:defRPr>
      </a:lvl2pPr>
      <a:lvl3pPr marL="1143000" indent="-228600" algn="l" rtl="0" fontAlgn="base">
        <a:spcBef>
          <a:spcPct val="20000"/>
        </a:spcBef>
        <a:spcAft>
          <a:spcPct val="0"/>
        </a:spcAft>
        <a:buClr>
          <a:srgbClr val="0099FF"/>
        </a:buClr>
        <a:buSzPct val="80000"/>
        <a:buFont typeface="Wingdings" charset="2"/>
        <a:buChar char="Ø"/>
        <a:defRPr sz="2400">
          <a:solidFill>
            <a:schemeClr val="tx1"/>
          </a:solidFill>
          <a:latin typeface="Arial" charset="0"/>
          <a:ea typeface="+mn-ea"/>
          <a:cs typeface="Arial" charset="0"/>
        </a:defRPr>
      </a:lvl3pPr>
      <a:lvl4pPr marL="1600200" indent="-228600" algn="l" rtl="0" fontAlgn="base">
        <a:spcBef>
          <a:spcPct val="20000"/>
        </a:spcBef>
        <a:spcAft>
          <a:spcPct val="0"/>
        </a:spcAft>
        <a:buChar char="–"/>
        <a:defRPr sz="2000">
          <a:solidFill>
            <a:schemeClr val="tx1"/>
          </a:solidFill>
          <a:latin typeface="Arial" charset="0"/>
          <a:ea typeface="+mn-ea"/>
          <a:cs typeface="Arial" charset="0"/>
        </a:defRPr>
      </a:lvl4pPr>
      <a:lvl5pPr marL="2057400" indent="-228600" algn="l" rtl="0" fontAlgn="base">
        <a:spcBef>
          <a:spcPct val="20000"/>
        </a:spcBef>
        <a:spcAft>
          <a:spcPct val="0"/>
        </a:spcAft>
        <a:buChar char="»"/>
        <a:defRPr sz="2000">
          <a:solidFill>
            <a:schemeClr val="tx1"/>
          </a:solidFill>
          <a:latin typeface="Arial" charset="0"/>
          <a:ea typeface="+mn-ea"/>
          <a:cs typeface="Arial"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ilo.org/global/topics/skills-knowledge-and-employability/treepedia/lang--en/index.htm" TargetMode="Externa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hyperlink" Target="https://www.youtube.com/watch?v=QRcUA_kGISQ"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png"/><Relationship Id="rId7" Type="http://schemas.openxmlformats.org/officeDocument/2006/relationships/hyperlink" Target="https://www.youtube.com/watch?time_continue=55&amp;v=uuAPC9dPbh0"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youtube.com/watch?v=QRcUA_kGISQ" TargetMode="External"/><Relationship Id="rId5" Type="http://schemas.openxmlformats.org/officeDocument/2006/relationships/hyperlink" Target="https://www.youtube.com/watch?v=I_3UAMtEGrM" TargetMode="External"/><Relationship Id="rId4" Type="http://schemas.openxmlformats.org/officeDocument/2006/relationships/image" Target="../media/image10.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1903" y="3054873"/>
            <a:ext cx="5735378" cy="456394"/>
          </a:xfrm>
        </p:spPr>
        <p:txBody>
          <a:bodyPr/>
          <a:lstStyle/>
          <a:p>
            <a:r>
              <a:rPr lang="fr-FR" sz="2850" dirty="0"/>
              <a:t>TRAINING FOR RURAL ECONOMIC EMPOWERMENT (TREE) </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pPr/>
              <a:t>1</a:t>
            </a:fld>
            <a:endParaRPr lang="en-GB"/>
          </a:p>
        </p:txBody>
      </p:sp>
      <p:sp>
        <p:nvSpPr>
          <p:cNvPr id="3" name="Subtitle 4">
            <a:extLst>
              <a:ext uri="{FF2B5EF4-FFF2-40B4-BE49-F238E27FC236}">
                <a16:creationId xmlns:a16="http://schemas.microsoft.com/office/drawing/2014/main" id="{CC89DAE8-56A9-DA0A-5840-3995C0D4103E}"/>
              </a:ext>
            </a:extLst>
          </p:cNvPr>
          <p:cNvSpPr>
            <a:spLocks noGrp="1" noChangeArrowheads="1"/>
          </p:cNvSpPr>
          <p:nvPr>
            <p:ph type="subTitle" idx="1"/>
          </p:nvPr>
        </p:nvSpPr>
        <p:spPr>
          <a:xfrm>
            <a:off x="1891903" y="4475522"/>
            <a:ext cx="5238546" cy="1041183"/>
          </a:xfrm>
        </p:spPr>
        <p:txBody>
          <a:bodyPr/>
          <a:lstStyle/>
          <a:p>
            <a:pPr>
              <a:lnSpc>
                <a:spcPct val="150000"/>
              </a:lnSpc>
              <a:spcBef>
                <a:spcPct val="0"/>
              </a:spcBef>
              <a:spcAft>
                <a:spcPct val="0"/>
              </a:spcAft>
            </a:pPr>
            <a:r>
              <a:rPr lang="en-GB" altLang="en-US" sz="1200" b="1" dirty="0">
                <a:solidFill>
                  <a:schemeClr val="accent6"/>
                </a:solidFill>
              </a:rPr>
              <a:t>Julien Magnat</a:t>
            </a:r>
          </a:p>
          <a:p>
            <a:pPr>
              <a:lnSpc>
                <a:spcPct val="150000"/>
              </a:lnSpc>
              <a:spcBef>
                <a:spcPct val="0"/>
              </a:spcBef>
              <a:spcAft>
                <a:spcPct val="0"/>
              </a:spcAft>
            </a:pPr>
            <a:r>
              <a:rPr lang="en-GB" altLang="en-US" sz="1200" b="1" dirty="0">
                <a:solidFill>
                  <a:schemeClr val="accent6"/>
                </a:solidFill>
              </a:rPr>
              <a:t>Skills and Lifelong Learning Specialist</a:t>
            </a:r>
          </a:p>
          <a:p>
            <a:pPr>
              <a:lnSpc>
                <a:spcPct val="150000"/>
              </a:lnSpc>
              <a:spcBef>
                <a:spcPct val="0"/>
              </a:spcBef>
              <a:spcAft>
                <a:spcPct val="0"/>
              </a:spcAft>
            </a:pPr>
            <a:r>
              <a:rPr lang="en-GB" altLang="en-US" sz="1200" b="1" dirty="0">
                <a:solidFill>
                  <a:schemeClr val="accent6"/>
                </a:solidFill>
              </a:rPr>
              <a:t>ILO, DWT Regional Office for Asia and Pacific</a:t>
            </a:r>
            <a:endParaRPr lang="en-GB" altLang="en-US" sz="2800" b="1" dirty="0">
              <a:solidFill>
                <a:schemeClr val="accent6"/>
              </a:solidFill>
            </a:endParaRPr>
          </a:p>
        </p:txBody>
      </p:sp>
      <p:pic>
        <p:nvPicPr>
          <p:cNvPr id="10" name="Picture Placeholder 9">
            <a:extLst>
              <a:ext uri="{FF2B5EF4-FFF2-40B4-BE49-F238E27FC236}">
                <a16:creationId xmlns:a16="http://schemas.microsoft.com/office/drawing/2014/main" id="{0CAA3313-351E-22F0-7D85-BD945FB80825}"/>
              </a:ext>
            </a:extLst>
          </p:cNvPr>
          <p:cNvPicPr>
            <a:picLocks noGrp="1" noChangeAspect="1"/>
          </p:cNvPicPr>
          <p:nvPr>
            <p:ph type="pic" sz="quarter" idx="13"/>
          </p:nvPr>
        </p:nvPicPr>
        <p:blipFill>
          <a:blip r:embed="rId2"/>
          <a:srcRect t="6910" b="6910"/>
          <a:stretch>
            <a:fillRect/>
          </a:stretch>
        </p:blipFill>
        <p:spPr/>
      </p:pic>
    </p:spTree>
    <p:extLst>
      <p:ext uri="{BB962C8B-B14F-4D97-AF65-F5344CB8AC3E}">
        <p14:creationId xmlns:p14="http://schemas.microsoft.com/office/powerpoint/2010/main" val="900002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82B5E-14EF-4AB3-8CD3-C21D889604EC}"/>
              </a:ext>
            </a:extLst>
          </p:cNvPr>
          <p:cNvSpPr>
            <a:spLocks noGrp="1"/>
          </p:cNvSpPr>
          <p:nvPr>
            <p:ph type="title"/>
          </p:nvPr>
        </p:nvSpPr>
        <p:spPr/>
        <p:txBody>
          <a:bodyPr/>
          <a:lstStyle/>
          <a:p>
            <a:r>
              <a:rPr lang="fr-FR" sz="2100" dirty="0" err="1"/>
              <a:t>TREEpedia</a:t>
            </a:r>
            <a:endParaRPr lang="en-GB" dirty="0"/>
          </a:p>
        </p:txBody>
      </p:sp>
      <p:sp>
        <p:nvSpPr>
          <p:cNvPr id="3" name="Content Placeholder 2">
            <a:extLst>
              <a:ext uri="{FF2B5EF4-FFF2-40B4-BE49-F238E27FC236}">
                <a16:creationId xmlns:a16="http://schemas.microsoft.com/office/drawing/2014/main" id="{11B09F9D-5445-4430-A4AE-9075F08E7F22}"/>
              </a:ext>
            </a:extLst>
          </p:cNvPr>
          <p:cNvSpPr>
            <a:spLocks noGrp="1"/>
          </p:cNvSpPr>
          <p:nvPr>
            <p:ph sz="quarter" idx="13"/>
          </p:nvPr>
        </p:nvSpPr>
        <p:spPr/>
        <p:txBody>
          <a:bodyPr/>
          <a:lstStyle/>
          <a:p>
            <a:pPr lvl="1">
              <a:spcAft>
                <a:spcPts val="900"/>
              </a:spcAft>
            </a:pPr>
            <a:r>
              <a:rPr lang="en-GB" dirty="0"/>
              <a:t>The </a:t>
            </a:r>
            <a:r>
              <a:rPr lang="en-GB" dirty="0" err="1"/>
              <a:t>TREEpedia</a:t>
            </a:r>
            <a:r>
              <a:rPr lang="en-GB" dirty="0"/>
              <a:t> digital tool makes the TREE methodology more user-oriented, accessible and easier to share. </a:t>
            </a:r>
          </a:p>
          <a:p>
            <a:pPr lvl="1">
              <a:spcAft>
                <a:spcPts val="900"/>
              </a:spcAft>
            </a:pPr>
            <a:r>
              <a:rPr lang="en-GB" dirty="0"/>
              <a:t>It includes a summary of the methodology (26 pages), 6 instructional videos and over 60 hands-on tools to support its implementation and any community-based rural development programmes.</a:t>
            </a:r>
          </a:p>
          <a:p>
            <a:pPr lvl="1">
              <a:spcAft>
                <a:spcPts val="900"/>
              </a:spcAft>
            </a:pPr>
            <a:r>
              <a:rPr lang="fr-FR" b="1" dirty="0">
                <a:solidFill>
                  <a:schemeClr val="accent2"/>
                </a:solidFill>
                <a:hlinkClick r:id="rId2"/>
              </a:rPr>
              <a:t>Link</a:t>
            </a:r>
            <a:endParaRPr lang="en-GB" dirty="0"/>
          </a:p>
        </p:txBody>
      </p:sp>
      <p:sp>
        <p:nvSpPr>
          <p:cNvPr id="4" name="Date Placeholder 3">
            <a:extLst>
              <a:ext uri="{FF2B5EF4-FFF2-40B4-BE49-F238E27FC236}">
                <a16:creationId xmlns:a16="http://schemas.microsoft.com/office/drawing/2014/main" id="{9F50FBC3-7AFA-44E0-B489-6B96C38CDB30}"/>
              </a:ext>
            </a:extLst>
          </p:cNvPr>
          <p:cNvSpPr>
            <a:spLocks noGrp="1"/>
          </p:cNvSpPr>
          <p:nvPr>
            <p:ph type="dt" sz="half" idx="4294967295"/>
          </p:nvPr>
        </p:nvSpPr>
        <p:spPr>
          <a:xfrm>
            <a:off x="0" y="0"/>
            <a:ext cx="0" cy="0"/>
          </a:xfrm>
        </p:spPr>
        <p:txBody>
          <a:bodyPr/>
          <a:lstStyle/>
          <a:p>
            <a:endParaRPr lang="en-GB" dirty="0"/>
          </a:p>
        </p:txBody>
      </p:sp>
      <p:pic>
        <p:nvPicPr>
          <p:cNvPr id="3076" name="Picture 4">
            <a:extLst>
              <a:ext uri="{FF2B5EF4-FFF2-40B4-BE49-F238E27FC236}">
                <a16:creationId xmlns:a16="http://schemas.microsoft.com/office/drawing/2014/main" id="{9D837D9A-278D-4B0E-9E7F-62562278B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720" y="3356992"/>
            <a:ext cx="5479256" cy="17216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Placeholder 9">
            <a:extLst>
              <a:ext uri="{FF2B5EF4-FFF2-40B4-BE49-F238E27FC236}">
                <a16:creationId xmlns:a16="http://schemas.microsoft.com/office/drawing/2014/main" id="{9FAF8655-476D-91EB-C4AE-18398D6012FD}"/>
              </a:ext>
            </a:extLst>
          </p:cNvPr>
          <p:cNvPicPr>
            <a:picLocks noChangeAspect="1"/>
          </p:cNvPicPr>
          <p:nvPr/>
        </p:nvPicPr>
        <p:blipFill>
          <a:blip r:embed="rId4"/>
          <a:srcRect t="6910" b="6910"/>
          <a:stretch>
            <a:fillRect/>
          </a:stretch>
        </p:blipFill>
        <p:spPr>
          <a:xfrm>
            <a:off x="3090416" y="3356992"/>
            <a:ext cx="3005584" cy="1729862"/>
          </a:xfrm>
          <a:prstGeom prst="rect">
            <a:avLst/>
          </a:prstGeom>
        </p:spPr>
      </p:pic>
    </p:spTree>
    <p:extLst>
      <p:ext uri="{BB962C8B-B14F-4D97-AF65-F5344CB8AC3E}">
        <p14:creationId xmlns:p14="http://schemas.microsoft.com/office/powerpoint/2010/main" val="243556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6"/>
                </a:solidFill>
              </a:rPr>
              <a:t>Structure of TREE methodology</a:t>
            </a:r>
          </a:p>
        </p:txBody>
      </p:sp>
      <p:sp>
        <p:nvSpPr>
          <p:cNvPr id="3" name="Content Placeholder 2"/>
          <p:cNvSpPr>
            <a:spLocks noGrp="1"/>
          </p:cNvSpPr>
          <p:nvPr>
            <p:ph idx="1"/>
          </p:nvPr>
        </p:nvSpPr>
        <p:spPr>
          <a:xfrm>
            <a:off x="1991544" y="1556793"/>
            <a:ext cx="3295278" cy="1107281"/>
          </a:xfrm>
          <a:solidFill>
            <a:schemeClr val="accent3">
              <a:lumMod val="20000"/>
              <a:lumOff val="80000"/>
            </a:schemeClr>
          </a:solidFill>
        </p:spPr>
        <p:txBody>
          <a:bodyPr>
            <a:noAutofit/>
          </a:bodyPr>
          <a:lstStyle/>
          <a:p>
            <a:r>
              <a:rPr lang="en-GB" dirty="0"/>
              <a:t>TREE consists of eight volumes in two parts:</a:t>
            </a:r>
          </a:p>
          <a:p>
            <a:pPr lvl="1"/>
            <a:r>
              <a:rPr lang="en-GB" sz="1600" dirty="0"/>
              <a:t>Part 1 – Vol. I- VI</a:t>
            </a:r>
          </a:p>
          <a:p>
            <a:pPr lvl="1"/>
            <a:r>
              <a:rPr lang="en-GB" sz="1600" dirty="0"/>
              <a:t>Part 2 – Vol. VII - VIII </a:t>
            </a:r>
          </a:p>
        </p:txBody>
      </p:sp>
      <p:graphicFrame>
        <p:nvGraphicFramePr>
          <p:cNvPr id="4" name="Diagram 3"/>
          <p:cNvGraphicFramePr/>
          <p:nvPr>
            <p:extLst>
              <p:ext uri="{D42A27DB-BD31-4B8C-83A1-F6EECF244321}">
                <p14:modId xmlns:p14="http://schemas.microsoft.com/office/powerpoint/2010/main" val="1112154211"/>
              </p:ext>
            </p:extLst>
          </p:nvPr>
        </p:nvGraphicFramePr>
        <p:xfrm>
          <a:off x="3935760" y="767450"/>
          <a:ext cx="7020272" cy="4926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9016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Rural employment and informality – reality check</a:t>
            </a:r>
          </a:p>
        </p:txBody>
      </p:sp>
      <p:sp>
        <p:nvSpPr>
          <p:cNvPr id="3" name="Content Placeholder 2"/>
          <p:cNvSpPr>
            <a:spLocks noGrp="1"/>
          </p:cNvSpPr>
          <p:nvPr>
            <p:ph sz="quarter" idx="13"/>
          </p:nvPr>
        </p:nvSpPr>
        <p:spPr>
          <a:xfrm>
            <a:off x="1999734" y="1530251"/>
            <a:ext cx="8208912" cy="3110372"/>
          </a:xfrm>
        </p:spPr>
        <p:txBody>
          <a:bodyPr/>
          <a:lstStyle/>
          <a:p>
            <a:r>
              <a:rPr lang="en-GB" sz="1800" dirty="0"/>
              <a:t>At the global level, persons living in rural areas (_______) are twice as likely to be in informal employment as those in urban areas (________). </a:t>
            </a:r>
          </a:p>
          <a:p>
            <a:pPr marL="0" indent="0">
              <a:buNone/>
            </a:pPr>
            <a:endParaRPr lang="en-GB" sz="1800" dirty="0"/>
          </a:p>
          <a:p>
            <a:pPr marL="0" indent="0">
              <a:buNone/>
            </a:pPr>
            <a:endParaRPr lang="en-GB" sz="1800" dirty="0"/>
          </a:p>
          <a:p>
            <a:pPr marL="0" indent="0">
              <a:buNone/>
            </a:pPr>
            <a:endParaRPr lang="en-GB" sz="1800" dirty="0"/>
          </a:p>
          <a:p>
            <a:r>
              <a:rPr lang="en-GB" sz="1800" dirty="0"/>
              <a:t>The largest differences in rural/urban informal employment are in the Arab States. </a:t>
            </a:r>
          </a:p>
          <a:p>
            <a:pPr marL="0" indent="0">
              <a:buNone/>
            </a:pPr>
            <a:endParaRPr lang="en-GB" sz="1800" dirty="0"/>
          </a:p>
          <a:p>
            <a:pPr marL="0" indent="0">
              <a:buNone/>
            </a:pPr>
            <a:endParaRPr lang="en-GB" dirty="0"/>
          </a:p>
          <a:p>
            <a:r>
              <a:rPr lang="en-GB" sz="1800" dirty="0"/>
              <a:t>Agriculture is the industry sector with the highest level of informal employment (_________%) around the world.</a:t>
            </a:r>
          </a:p>
          <a:p>
            <a:endParaRPr lang="en-GB" dirty="0"/>
          </a:p>
        </p:txBody>
      </p:sp>
      <p:sp>
        <p:nvSpPr>
          <p:cNvPr id="8" name="TextBox 7"/>
          <p:cNvSpPr txBox="1"/>
          <p:nvPr/>
        </p:nvSpPr>
        <p:spPr>
          <a:xfrm>
            <a:off x="2999656" y="3853311"/>
            <a:ext cx="1255594" cy="369332"/>
          </a:xfrm>
          <a:prstGeom prst="rect">
            <a:avLst/>
          </a:prstGeom>
          <a:noFill/>
        </p:spPr>
        <p:txBody>
          <a:bodyPr wrap="square" rtlCol="0">
            <a:spAutoFit/>
          </a:bodyPr>
          <a:lstStyle/>
          <a:p>
            <a:pPr marL="285750" indent="-285750">
              <a:buFont typeface="Wingdings" panose="05000000000000000000" pitchFamily="2" charset="2"/>
              <a:buChar char="q"/>
            </a:pPr>
            <a:r>
              <a:rPr lang="it-IT" dirty="0">
                <a:solidFill>
                  <a:schemeClr val="accent3"/>
                </a:solidFill>
              </a:rPr>
              <a:t>True</a:t>
            </a:r>
          </a:p>
        </p:txBody>
      </p:sp>
      <p:sp>
        <p:nvSpPr>
          <p:cNvPr id="9" name="TextBox 8"/>
          <p:cNvSpPr txBox="1"/>
          <p:nvPr/>
        </p:nvSpPr>
        <p:spPr>
          <a:xfrm>
            <a:off x="7464152" y="3819617"/>
            <a:ext cx="1255594" cy="369332"/>
          </a:xfrm>
          <a:prstGeom prst="rect">
            <a:avLst/>
          </a:prstGeom>
          <a:noFill/>
        </p:spPr>
        <p:txBody>
          <a:bodyPr wrap="square" rtlCol="0">
            <a:spAutoFit/>
          </a:bodyPr>
          <a:lstStyle/>
          <a:p>
            <a:pPr marL="285750" indent="-285750">
              <a:buFont typeface="Wingdings" panose="05000000000000000000" pitchFamily="2" charset="2"/>
              <a:buChar char="q"/>
            </a:pPr>
            <a:r>
              <a:rPr lang="it-IT" dirty="0">
                <a:solidFill>
                  <a:schemeClr val="accent2"/>
                </a:solidFill>
              </a:rPr>
              <a:t>False</a:t>
            </a:r>
          </a:p>
        </p:txBody>
      </p:sp>
      <p:sp>
        <p:nvSpPr>
          <p:cNvPr id="10" name="TextBox 9"/>
          <p:cNvSpPr txBox="1"/>
          <p:nvPr/>
        </p:nvSpPr>
        <p:spPr>
          <a:xfrm>
            <a:off x="7551423" y="5005501"/>
            <a:ext cx="1944216" cy="369332"/>
          </a:xfrm>
          <a:prstGeom prst="rect">
            <a:avLst/>
          </a:prstGeom>
          <a:noFill/>
        </p:spPr>
        <p:txBody>
          <a:bodyPr wrap="square" rtlCol="0">
            <a:spAutoFit/>
          </a:bodyPr>
          <a:lstStyle/>
          <a:p>
            <a:pPr marL="285750" indent="-285750">
              <a:buFont typeface="Wingdings" panose="05000000000000000000" pitchFamily="2" charset="2"/>
              <a:buChar char="q"/>
            </a:pPr>
            <a:r>
              <a:rPr lang="it-IT" dirty="0">
                <a:solidFill>
                  <a:srgbClr val="D7C430"/>
                </a:solidFill>
              </a:rPr>
              <a:t>93.6 per cent</a:t>
            </a:r>
          </a:p>
        </p:txBody>
      </p:sp>
      <p:sp>
        <p:nvSpPr>
          <p:cNvPr id="11" name="TextBox 10"/>
          <p:cNvSpPr txBox="1"/>
          <p:nvPr/>
        </p:nvSpPr>
        <p:spPr>
          <a:xfrm>
            <a:off x="2234172" y="2492896"/>
            <a:ext cx="3429780" cy="369332"/>
          </a:xfrm>
          <a:prstGeom prst="rect">
            <a:avLst/>
          </a:prstGeom>
          <a:noFill/>
        </p:spPr>
        <p:txBody>
          <a:bodyPr wrap="square" rtlCol="0">
            <a:spAutoFit/>
          </a:bodyPr>
          <a:lstStyle/>
          <a:p>
            <a:pPr marL="285750" indent="-285750">
              <a:buFont typeface="Wingdings" panose="05000000000000000000" pitchFamily="2" charset="2"/>
              <a:buChar char="q"/>
            </a:pPr>
            <a:r>
              <a:rPr lang="it-IT" dirty="0">
                <a:solidFill>
                  <a:schemeClr val="accent3"/>
                </a:solidFill>
              </a:rPr>
              <a:t>80.0 per cent / 43.7 per cent</a:t>
            </a:r>
          </a:p>
        </p:txBody>
      </p:sp>
      <p:sp>
        <p:nvSpPr>
          <p:cNvPr id="14" name="Rectangle 13"/>
          <p:cNvSpPr/>
          <p:nvPr/>
        </p:nvSpPr>
        <p:spPr>
          <a:xfrm>
            <a:off x="1631504" y="6309321"/>
            <a:ext cx="7991530" cy="461665"/>
          </a:xfrm>
          <a:prstGeom prst="rect">
            <a:avLst/>
          </a:prstGeom>
        </p:spPr>
        <p:txBody>
          <a:bodyPr wrap="square">
            <a:spAutoFit/>
          </a:bodyPr>
          <a:lstStyle/>
          <a:p>
            <a:r>
              <a:rPr lang="en-GB" sz="1200" dirty="0"/>
              <a:t>ILO (2018). Women and men in the informal economy: A statistical picture, p. 20. Available at: </a:t>
            </a:r>
          </a:p>
          <a:p>
            <a:r>
              <a:rPr lang="en-GB" sz="1200" dirty="0"/>
              <a:t>http://www.ilo.org/wcmsp5/groups/public/---dgreports/---dcomm/documents/publication/wcms_626831.pdf</a:t>
            </a:r>
          </a:p>
        </p:txBody>
      </p:sp>
      <p:sp>
        <p:nvSpPr>
          <p:cNvPr id="15" name="TextBox 14"/>
          <p:cNvSpPr txBox="1"/>
          <p:nvPr/>
        </p:nvSpPr>
        <p:spPr>
          <a:xfrm>
            <a:off x="6048388" y="2505439"/>
            <a:ext cx="3429780" cy="369332"/>
          </a:xfrm>
          <a:prstGeom prst="rect">
            <a:avLst/>
          </a:prstGeom>
          <a:noFill/>
        </p:spPr>
        <p:txBody>
          <a:bodyPr wrap="square" rtlCol="0">
            <a:spAutoFit/>
          </a:bodyPr>
          <a:lstStyle/>
          <a:p>
            <a:pPr marL="285750" indent="-285750">
              <a:buFont typeface="Wingdings" panose="05000000000000000000" pitchFamily="2" charset="2"/>
              <a:buChar char="q"/>
            </a:pPr>
            <a:r>
              <a:rPr lang="it-IT" dirty="0">
                <a:solidFill>
                  <a:schemeClr val="accent2"/>
                </a:solidFill>
              </a:rPr>
              <a:t>40.0 per cent / 22.7 per cent</a:t>
            </a:r>
          </a:p>
        </p:txBody>
      </p:sp>
      <p:sp>
        <p:nvSpPr>
          <p:cNvPr id="16" name="TextBox 15"/>
          <p:cNvSpPr txBox="1"/>
          <p:nvPr/>
        </p:nvSpPr>
        <p:spPr>
          <a:xfrm>
            <a:off x="5142426" y="5026619"/>
            <a:ext cx="1944216" cy="369332"/>
          </a:xfrm>
          <a:prstGeom prst="rect">
            <a:avLst/>
          </a:prstGeom>
          <a:noFill/>
        </p:spPr>
        <p:txBody>
          <a:bodyPr wrap="square" rtlCol="0">
            <a:spAutoFit/>
          </a:bodyPr>
          <a:lstStyle/>
          <a:p>
            <a:pPr marL="285750" indent="-285750">
              <a:buFont typeface="Wingdings" panose="05000000000000000000" pitchFamily="2" charset="2"/>
              <a:buChar char="q"/>
            </a:pPr>
            <a:r>
              <a:rPr lang="it-IT" dirty="0">
                <a:solidFill>
                  <a:schemeClr val="accent2"/>
                </a:solidFill>
              </a:rPr>
              <a:t>73.6 per cent</a:t>
            </a:r>
          </a:p>
        </p:txBody>
      </p:sp>
      <p:sp>
        <p:nvSpPr>
          <p:cNvPr id="17" name="TextBox 16"/>
          <p:cNvSpPr txBox="1"/>
          <p:nvPr/>
        </p:nvSpPr>
        <p:spPr>
          <a:xfrm>
            <a:off x="2506730" y="5056991"/>
            <a:ext cx="1944216" cy="369332"/>
          </a:xfrm>
          <a:prstGeom prst="rect">
            <a:avLst/>
          </a:prstGeom>
          <a:noFill/>
        </p:spPr>
        <p:txBody>
          <a:bodyPr wrap="square" rtlCol="0">
            <a:spAutoFit/>
          </a:bodyPr>
          <a:lstStyle/>
          <a:p>
            <a:pPr marL="285750" indent="-285750">
              <a:buFont typeface="Wingdings" panose="05000000000000000000" pitchFamily="2" charset="2"/>
              <a:buChar char="q"/>
            </a:pPr>
            <a:r>
              <a:rPr lang="it-IT" dirty="0">
                <a:solidFill>
                  <a:schemeClr val="accent3"/>
                </a:solidFill>
              </a:rPr>
              <a:t>53.6 per cent</a:t>
            </a:r>
          </a:p>
        </p:txBody>
      </p:sp>
    </p:spTree>
    <p:extLst>
      <p:ext uri="{BB962C8B-B14F-4D97-AF65-F5344CB8AC3E}">
        <p14:creationId xmlns:p14="http://schemas.microsoft.com/office/powerpoint/2010/main" val="258446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5"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Rural employment and informality</a:t>
            </a:r>
          </a:p>
        </p:txBody>
      </p:sp>
      <p:sp>
        <p:nvSpPr>
          <p:cNvPr id="3" name="Content Placeholder 2"/>
          <p:cNvSpPr>
            <a:spLocks noGrp="1"/>
          </p:cNvSpPr>
          <p:nvPr>
            <p:ph sz="quarter" idx="13"/>
          </p:nvPr>
        </p:nvSpPr>
        <p:spPr>
          <a:xfrm>
            <a:off x="6744072" y="2130984"/>
            <a:ext cx="3941906" cy="1514040"/>
          </a:xfrm>
        </p:spPr>
        <p:txBody>
          <a:bodyPr/>
          <a:lstStyle/>
          <a:p>
            <a:pPr marL="0" indent="0" algn="ctr">
              <a:buNone/>
            </a:pPr>
            <a:r>
              <a:rPr lang="en-GB" sz="1600" dirty="0"/>
              <a:t>“</a:t>
            </a:r>
            <a:r>
              <a:rPr lang="en-GB" sz="1600" i="1" dirty="0"/>
              <a:t>Most informal economy workers and entrepreneurs live in rural areas, often in extreme poverty and insecurity</a:t>
            </a:r>
            <a:r>
              <a:rPr lang="en-GB" sz="1600" dirty="0"/>
              <a:t>. </a:t>
            </a:r>
          </a:p>
          <a:p>
            <a:pPr marL="0" indent="0" algn="ctr">
              <a:buNone/>
            </a:pPr>
            <a:r>
              <a:rPr lang="en-GB" sz="1600" dirty="0"/>
              <a:t>(ILO, Rural policy brief)</a:t>
            </a:r>
          </a:p>
          <a:p>
            <a:pPr marL="0" indent="0" algn="ctr">
              <a:buNone/>
            </a:pPr>
            <a:endParaRPr lang="en-GB" sz="1600" dirty="0"/>
          </a:p>
          <a:p>
            <a:pPr marL="0" indent="0" algn="ctr">
              <a:buNone/>
            </a:pPr>
            <a:endParaRPr lang="en-GB" sz="1600" dirty="0"/>
          </a:p>
          <a:p>
            <a:endParaRPr lang="en-GB" dirty="0"/>
          </a:p>
        </p:txBody>
      </p:sp>
      <p:sp>
        <p:nvSpPr>
          <p:cNvPr id="6" name="TextBox 5"/>
          <p:cNvSpPr txBox="1"/>
          <p:nvPr/>
        </p:nvSpPr>
        <p:spPr bwMode="auto">
          <a:xfrm>
            <a:off x="1847529" y="6175757"/>
            <a:ext cx="6596229" cy="646331"/>
          </a:xfrm>
          <a:prstGeom prst="rect">
            <a:avLst/>
          </a:prstGeom>
          <a:noFill/>
          <a:ln w="9525">
            <a:noFill/>
            <a:miter lim="800000"/>
            <a:headEnd/>
            <a:tailEnd/>
          </a:ln>
          <a:effectLst/>
        </p:spPr>
        <p:txBody>
          <a:bodyPr wrap="none" rtlCol="0" anchor="ctr">
            <a:spAutoFit/>
          </a:bodyPr>
          <a:lstStyle/>
          <a:p>
            <a:pPr eaLnBrk="1" hangingPunct="1"/>
            <a:r>
              <a:rPr lang="en-GB" sz="1200" dirty="0">
                <a:solidFill>
                  <a:schemeClr val="accent6"/>
                </a:solidFill>
              </a:rPr>
              <a:t>Additional resources:</a:t>
            </a:r>
          </a:p>
          <a:p>
            <a:pPr eaLnBrk="1" hangingPunct="1"/>
            <a:r>
              <a:rPr lang="en-GB" sz="1200" dirty="0">
                <a:solidFill>
                  <a:schemeClr val="accent6"/>
                </a:solidFill>
              </a:rPr>
              <a:t>ILO Rural policy brief, p. 1</a:t>
            </a:r>
          </a:p>
          <a:p>
            <a:pPr eaLnBrk="1" hangingPunct="1"/>
            <a:r>
              <a:rPr lang="en-GB" sz="1200" dirty="0">
                <a:solidFill>
                  <a:schemeClr val="accent6"/>
                </a:solidFill>
              </a:rPr>
              <a:t>https://www.ilo.org/wcmsp5/groups/public/---ed_emp/documents/publication/wcms_182737.pdf</a:t>
            </a:r>
          </a:p>
        </p:txBody>
      </p:sp>
      <p:sp>
        <p:nvSpPr>
          <p:cNvPr id="4" name="TextBox 3"/>
          <p:cNvSpPr txBox="1"/>
          <p:nvPr/>
        </p:nvSpPr>
        <p:spPr bwMode="auto">
          <a:xfrm>
            <a:off x="7248128" y="3795138"/>
            <a:ext cx="2808312" cy="707886"/>
          </a:xfrm>
          <a:prstGeom prst="rect">
            <a:avLst/>
          </a:prstGeom>
          <a:noFill/>
          <a:ln w="9525">
            <a:noFill/>
            <a:miter lim="800000"/>
            <a:headEnd/>
            <a:tailEnd/>
          </a:ln>
          <a:effectLst/>
        </p:spPr>
        <p:txBody>
          <a:bodyPr wrap="square" rtlCol="0" anchor="ctr">
            <a:spAutoFit/>
          </a:bodyPr>
          <a:lstStyle/>
          <a:p>
            <a:pPr algn="ctr" eaLnBrk="1" hangingPunct="1"/>
            <a:r>
              <a:rPr lang="it-IT" sz="2000" b="1" dirty="0">
                <a:solidFill>
                  <a:schemeClr val="accent6"/>
                </a:solidFill>
              </a:rPr>
              <a:t>WHY ACTION IS NEEDED?</a:t>
            </a:r>
          </a:p>
        </p:txBody>
      </p:sp>
      <p:pic>
        <p:nvPicPr>
          <p:cNvPr id="7" name="Picture 6">
            <a:extLst>
              <a:ext uri="{FF2B5EF4-FFF2-40B4-BE49-F238E27FC236}">
                <a16:creationId xmlns:a16="http://schemas.microsoft.com/office/drawing/2014/main" id="{3BD15D21-70F0-476F-D8C5-29A205C7D9D5}"/>
              </a:ext>
            </a:extLst>
          </p:cNvPr>
          <p:cNvPicPr>
            <a:picLocks noChangeAspect="1"/>
          </p:cNvPicPr>
          <p:nvPr/>
        </p:nvPicPr>
        <p:blipFill>
          <a:blip r:embed="rId3"/>
          <a:stretch>
            <a:fillRect/>
          </a:stretch>
        </p:blipFill>
        <p:spPr>
          <a:xfrm>
            <a:off x="1980599" y="1556792"/>
            <a:ext cx="4115401" cy="2736304"/>
          </a:xfrm>
          <a:prstGeom prst="rect">
            <a:avLst/>
          </a:prstGeom>
        </p:spPr>
      </p:pic>
    </p:spTree>
    <p:extLst>
      <p:ext uri="{BB962C8B-B14F-4D97-AF65-F5344CB8AC3E}">
        <p14:creationId xmlns:p14="http://schemas.microsoft.com/office/powerpoint/2010/main" val="298841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5444" y="484292"/>
            <a:ext cx="6175598" cy="804648"/>
          </a:xfrm>
        </p:spPr>
        <p:txBody>
          <a:bodyPr/>
          <a:lstStyle/>
          <a:p>
            <a:r>
              <a:rPr lang="en-GB" b="1" dirty="0">
                <a:solidFill>
                  <a:schemeClr val="accent6"/>
                </a:solidFill>
                <a:latin typeface="Arial" panose="020B0604020202020204" pitchFamily="34" charset="0"/>
                <a:cs typeface="Arial" panose="020B0604020202020204" pitchFamily="34" charset="0"/>
              </a:rPr>
              <a:t>What is TREE?</a:t>
            </a:r>
          </a:p>
        </p:txBody>
      </p:sp>
      <p:sp>
        <p:nvSpPr>
          <p:cNvPr id="3" name="Content Placeholder 2"/>
          <p:cNvSpPr>
            <a:spLocks noGrp="1"/>
          </p:cNvSpPr>
          <p:nvPr>
            <p:ph idx="1"/>
          </p:nvPr>
        </p:nvSpPr>
        <p:spPr>
          <a:xfrm>
            <a:off x="3711191" y="1412777"/>
            <a:ext cx="6480720" cy="2775939"/>
          </a:xfrm>
        </p:spPr>
        <p:txBody>
          <a:bodyPr>
            <a:noAutofit/>
          </a:bodyPr>
          <a:lstStyle/>
          <a:p>
            <a:pPr marL="0" indent="0" algn="just">
              <a:buNone/>
            </a:pPr>
            <a:r>
              <a:rPr lang="en-GB" sz="2000" b="1" dirty="0">
                <a:solidFill>
                  <a:schemeClr val="accent6"/>
                </a:solidFill>
                <a:latin typeface="Arial" panose="020B0604020202020204" pitchFamily="34" charset="0"/>
                <a:cs typeface="Arial" panose="020B0604020202020204" pitchFamily="34" charset="0"/>
              </a:rPr>
              <a:t>Training for Rural Economic Empowerment (TREE) is a methodology </a:t>
            </a:r>
            <a:r>
              <a:rPr lang="en-GB" sz="2000" dirty="0">
                <a:latin typeface="Arial" panose="020B0604020202020204" pitchFamily="34" charset="0"/>
                <a:cs typeface="Arial" panose="020B0604020202020204" pitchFamily="34" charset="0"/>
              </a:rPr>
              <a:t>for promoting the economic </a:t>
            </a:r>
            <a:r>
              <a:rPr lang="en-GB" sz="2000" b="1" dirty="0">
                <a:solidFill>
                  <a:schemeClr val="accent2"/>
                </a:solidFill>
                <a:latin typeface="Arial" panose="020B0604020202020204" pitchFamily="34" charset="0"/>
                <a:cs typeface="Arial" panose="020B0604020202020204" pitchFamily="34" charset="0"/>
              </a:rPr>
              <a:t>empowerment </a:t>
            </a:r>
            <a:r>
              <a:rPr lang="en-GB" sz="2000" dirty="0">
                <a:latin typeface="Arial" panose="020B0604020202020204" pitchFamily="34" charset="0"/>
                <a:cs typeface="Arial" panose="020B0604020202020204" pitchFamily="34" charset="0"/>
              </a:rPr>
              <a:t>of the rural poor.</a:t>
            </a:r>
          </a:p>
          <a:p>
            <a:pPr marL="0" indent="0" algn="just">
              <a:buNone/>
            </a:pPr>
            <a:endParaRPr lang="en-GB" sz="2000" b="1" dirty="0">
              <a:solidFill>
                <a:schemeClr val="accent6"/>
              </a:solidFill>
              <a:latin typeface="Arial" panose="020B0604020202020204" pitchFamily="34" charset="0"/>
              <a:cs typeface="Arial" panose="020B0604020202020204" pitchFamily="34" charset="0"/>
            </a:endParaRPr>
          </a:p>
          <a:p>
            <a:pPr marL="0" indent="0" algn="just">
              <a:buNone/>
            </a:pPr>
            <a:r>
              <a:rPr lang="en-GB" sz="2000" b="1" dirty="0">
                <a:solidFill>
                  <a:schemeClr val="accent6"/>
                </a:solidFill>
                <a:latin typeface="Arial" panose="020B0604020202020204" pitchFamily="34" charset="0"/>
                <a:cs typeface="Arial" panose="020B0604020202020204" pitchFamily="34" charset="0"/>
              </a:rPr>
              <a:t>TREE is a development approach </a:t>
            </a:r>
            <a:r>
              <a:rPr lang="en-GB" sz="2000" dirty="0">
                <a:latin typeface="Arial" panose="020B0604020202020204" pitchFamily="34" charset="0"/>
                <a:cs typeface="Arial" panose="020B0604020202020204" pitchFamily="34" charset="0"/>
              </a:rPr>
              <a:t>that ensures poor women and men gain a resource they will never lose that is </a:t>
            </a:r>
            <a:r>
              <a:rPr lang="en-GB" sz="2000" b="1" dirty="0">
                <a:solidFill>
                  <a:schemeClr val="accent1">
                    <a:lumMod val="75000"/>
                  </a:schemeClr>
                </a:solidFill>
                <a:latin typeface="Arial" panose="020B0604020202020204" pitchFamily="34" charset="0"/>
                <a:cs typeface="Arial" panose="020B0604020202020204" pitchFamily="34" charset="0"/>
              </a:rPr>
              <a:t>skills and knowledge</a:t>
            </a:r>
            <a:r>
              <a:rPr lang="en-GB" sz="2000" dirty="0">
                <a:solidFill>
                  <a:schemeClr val="accent1">
                    <a:lumMod val="75000"/>
                  </a:schemeClr>
                </a:solidFill>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that they can apply to improve their incomes and take a more active role in shaping their communities.</a:t>
            </a: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24000" y="-1557"/>
            <a:ext cx="1979712" cy="6859557"/>
          </a:xfrm>
          <a:prstGeom prst="rect">
            <a:avLst/>
          </a:prstGeom>
        </p:spPr>
      </p:pic>
      <p:grpSp>
        <p:nvGrpSpPr>
          <p:cNvPr id="13" name="Group 12"/>
          <p:cNvGrpSpPr/>
          <p:nvPr/>
        </p:nvGrpSpPr>
        <p:grpSpPr>
          <a:xfrm>
            <a:off x="3705444" y="4909519"/>
            <a:ext cx="1512168" cy="1080120"/>
            <a:chOff x="2251851" y="5157192"/>
            <a:chExt cx="1512168" cy="1080120"/>
          </a:xfrm>
        </p:grpSpPr>
        <p:sp>
          <p:nvSpPr>
            <p:cNvPr id="10" name="Cloud 9"/>
            <p:cNvSpPr/>
            <p:nvPr/>
          </p:nvSpPr>
          <p:spPr>
            <a:xfrm>
              <a:off x="2251851" y="5157192"/>
              <a:ext cx="1512168" cy="1080120"/>
            </a:xfrm>
            <a:prstGeom prst="cloud">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dirty="0"/>
            </a:p>
          </p:txBody>
        </p:sp>
        <p:sp>
          <p:nvSpPr>
            <p:cNvPr id="11" name="TextBox 10"/>
            <p:cNvSpPr txBox="1"/>
            <p:nvPr/>
          </p:nvSpPr>
          <p:spPr bwMode="auto">
            <a:xfrm>
              <a:off x="2467875" y="5404865"/>
              <a:ext cx="1080120" cy="584775"/>
            </a:xfrm>
            <a:prstGeom prst="rect">
              <a:avLst/>
            </a:prstGeom>
            <a:noFill/>
            <a:ln w="9525">
              <a:noFill/>
              <a:miter lim="800000"/>
              <a:headEnd/>
              <a:tailEnd/>
            </a:ln>
            <a:effectLst/>
          </p:spPr>
          <p:txBody>
            <a:bodyPr wrap="square" rtlCol="0" anchor="ctr">
              <a:spAutoFit/>
            </a:bodyPr>
            <a:lstStyle/>
            <a:p>
              <a:pPr algn="ctr" eaLnBrk="1" hangingPunct="1"/>
              <a:r>
                <a:rPr lang="en-GB" sz="1600" b="1" dirty="0">
                  <a:solidFill>
                    <a:schemeClr val="bg1"/>
                  </a:solidFill>
                </a:rPr>
                <a:t>Food for thought</a:t>
              </a:r>
            </a:p>
          </p:txBody>
        </p:sp>
      </p:grpSp>
      <p:sp>
        <p:nvSpPr>
          <p:cNvPr id="12" name="TextBox 11"/>
          <p:cNvSpPr txBox="1"/>
          <p:nvPr/>
        </p:nvSpPr>
        <p:spPr bwMode="auto">
          <a:xfrm>
            <a:off x="5384998" y="5008071"/>
            <a:ext cx="4654353" cy="954107"/>
          </a:xfrm>
          <a:prstGeom prst="rect">
            <a:avLst/>
          </a:prstGeom>
          <a:noFill/>
          <a:ln w="9525">
            <a:noFill/>
            <a:miter lim="800000"/>
            <a:headEnd/>
            <a:tailEnd/>
          </a:ln>
          <a:effectLst/>
        </p:spPr>
        <p:txBody>
          <a:bodyPr wrap="square" rtlCol="0" anchor="ctr">
            <a:spAutoFit/>
          </a:bodyPr>
          <a:lstStyle/>
          <a:p>
            <a:pPr eaLnBrk="1" hangingPunct="1"/>
            <a:r>
              <a:rPr lang="en-GB" sz="1400" b="1" dirty="0">
                <a:solidFill>
                  <a:schemeClr val="accent6"/>
                </a:solidFill>
              </a:rPr>
              <a:t>What does empowerment mean for you? </a:t>
            </a:r>
          </a:p>
          <a:p>
            <a:pPr eaLnBrk="1" hangingPunct="1"/>
            <a:endParaRPr lang="en-GB" sz="1400" b="1" dirty="0">
              <a:solidFill>
                <a:schemeClr val="accent6"/>
              </a:solidFill>
            </a:endParaRPr>
          </a:p>
          <a:p>
            <a:pPr eaLnBrk="1" hangingPunct="1"/>
            <a:r>
              <a:rPr lang="en-GB" sz="1400" b="1" dirty="0">
                <a:solidFill>
                  <a:schemeClr val="accent6"/>
                </a:solidFill>
              </a:rPr>
              <a:t>What type of skills and knowledge would poor women and men require in your country? </a:t>
            </a:r>
          </a:p>
        </p:txBody>
      </p:sp>
    </p:spTree>
    <p:extLst>
      <p:ext uri="{BB962C8B-B14F-4D97-AF65-F5344CB8AC3E}">
        <p14:creationId xmlns:p14="http://schemas.microsoft.com/office/powerpoint/2010/main" val="250426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657261" y="1268760"/>
            <a:ext cx="6571262" cy="3096344"/>
          </a:xfrm>
        </p:spPr>
        <p:txBody>
          <a:bodyPr/>
          <a:lstStyle/>
          <a:p>
            <a:endParaRPr lang="en-GB" sz="1200"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99456" y="-1557"/>
            <a:ext cx="1979712" cy="6859557"/>
          </a:xfrm>
          <a:prstGeom prst="rect">
            <a:avLst/>
          </a:prstGeom>
        </p:spPr>
      </p:pic>
      <p:sp>
        <p:nvSpPr>
          <p:cNvPr id="8" name="Title 1"/>
          <p:cNvSpPr txBox="1">
            <a:spLocks/>
          </p:cNvSpPr>
          <p:nvPr/>
        </p:nvSpPr>
        <p:spPr>
          <a:xfrm>
            <a:off x="6268083" y="1268760"/>
            <a:ext cx="8229600" cy="720080"/>
          </a:xfrm>
          <a:prstGeom prst="rect">
            <a:avLst/>
          </a:prstGeom>
        </p:spPr>
        <p:txBody>
          <a:bodyPr/>
          <a:lstStyle>
            <a:lvl1pPr algn="l" rtl="0" fontAlgn="base">
              <a:spcBef>
                <a:spcPct val="0"/>
              </a:spcBef>
              <a:spcAft>
                <a:spcPct val="0"/>
              </a:spcAft>
              <a:defRPr sz="3600" b="1">
                <a:solidFill>
                  <a:srgbClr val="154F98"/>
                </a:solidFill>
                <a:latin typeface="Arial" pitchFamily="34" charset="0"/>
                <a:ea typeface="+mj-ea"/>
                <a:cs typeface="Arial" pitchFamily="34" charset="0"/>
              </a:defRPr>
            </a:lvl1pPr>
            <a:lvl2pPr algn="l" rtl="0" fontAlgn="base">
              <a:spcBef>
                <a:spcPct val="0"/>
              </a:spcBef>
              <a:spcAft>
                <a:spcPct val="0"/>
              </a:spcAft>
              <a:defRPr sz="3600">
                <a:solidFill>
                  <a:srgbClr val="F2650E"/>
                </a:solidFill>
                <a:latin typeface="Verdana" charset="0"/>
                <a:ea typeface="Arial Unicode MS" charset="0"/>
                <a:cs typeface="Arial Unicode MS" charset="0"/>
              </a:defRPr>
            </a:lvl2pPr>
            <a:lvl3pPr algn="l" rtl="0" fontAlgn="base">
              <a:spcBef>
                <a:spcPct val="0"/>
              </a:spcBef>
              <a:spcAft>
                <a:spcPct val="0"/>
              </a:spcAft>
              <a:defRPr sz="3600">
                <a:solidFill>
                  <a:srgbClr val="F2650E"/>
                </a:solidFill>
                <a:latin typeface="Verdana" charset="0"/>
                <a:ea typeface="Arial Unicode MS" charset="0"/>
                <a:cs typeface="Arial Unicode MS" charset="0"/>
              </a:defRPr>
            </a:lvl3pPr>
            <a:lvl4pPr algn="l" rtl="0" fontAlgn="base">
              <a:spcBef>
                <a:spcPct val="0"/>
              </a:spcBef>
              <a:spcAft>
                <a:spcPct val="0"/>
              </a:spcAft>
              <a:defRPr sz="3600">
                <a:solidFill>
                  <a:srgbClr val="F2650E"/>
                </a:solidFill>
                <a:latin typeface="Verdana" charset="0"/>
                <a:ea typeface="Arial Unicode MS" charset="0"/>
                <a:cs typeface="Arial Unicode MS" charset="0"/>
              </a:defRPr>
            </a:lvl4pPr>
            <a:lvl5pPr algn="l" rtl="0" fontAlgn="base">
              <a:spcBef>
                <a:spcPct val="0"/>
              </a:spcBef>
              <a:spcAft>
                <a:spcPct val="0"/>
              </a:spcAft>
              <a:defRPr sz="3600">
                <a:solidFill>
                  <a:srgbClr val="F2650E"/>
                </a:solidFill>
                <a:latin typeface="Verdana" charset="0"/>
                <a:ea typeface="Arial Unicode MS" charset="0"/>
                <a:cs typeface="Arial Unicode MS" charset="0"/>
              </a:defRPr>
            </a:lvl5pPr>
            <a:lvl6pPr marL="457200" algn="l" rtl="0" fontAlgn="base">
              <a:spcBef>
                <a:spcPct val="0"/>
              </a:spcBef>
              <a:spcAft>
                <a:spcPct val="0"/>
              </a:spcAft>
              <a:defRPr sz="3600">
                <a:solidFill>
                  <a:srgbClr val="F2650E"/>
                </a:solidFill>
                <a:latin typeface="Verdana" charset="0"/>
                <a:ea typeface="Arial Unicode MS" charset="0"/>
                <a:cs typeface="Arial Unicode MS" charset="0"/>
              </a:defRPr>
            </a:lvl6pPr>
            <a:lvl7pPr marL="914400" algn="l" rtl="0" fontAlgn="base">
              <a:spcBef>
                <a:spcPct val="0"/>
              </a:spcBef>
              <a:spcAft>
                <a:spcPct val="0"/>
              </a:spcAft>
              <a:defRPr sz="3600">
                <a:solidFill>
                  <a:srgbClr val="F2650E"/>
                </a:solidFill>
                <a:latin typeface="Verdana" charset="0"/>
                <a:ea typeface="Arial Unicode MS" charset="0"/>
                <a:cs typeface="Arial Unicode MS" charset="0"/>
              </a:defRPr>
            </a:lvl7pPr>
            <a:lvl8pPr marL="1371600" algn="l" rtl="0" fontAlgn="base">
              <a:spcBef>
                <a:spcPct val="0"/>
              </a:spcBef>
              <a:spcAft>
                <a:spcPct val="0"/>
              </a:spcAft>
              <a:defRPr sz="3600">
                <a:solidFill>
                  <a:srgbClr val="F2650E"/>
                </a:solidFill>
                <a:latin typeface="Verdana" charset="0"/>
                <a:ea typeface="Arial Unicode MS" charset="0"/>
                <a:cs typeface="Arial Unicode MS" charset="0"/>
              </a:defRPr>
            </a:lvl8pPr>
            <a:lvl9pPr marL="1828800" algn="l" rtl="0" fontAlgn="base">
              <a:spcBef>
                <a:spcPct val="0"/>
              </a:spcBef>
              <a:spcAft>
                <a:spcPct val="0"/>
              </a:spcAft>
              <a:defRPr sz="3600">
                <a:solidFill>
                  <a:srgbClr val="F2650E"/>
                </a:solidFill>
                <a:latin typeface="Verdana" charset="0"/>
                <a:ea typeface="Arial Unicode MS" charset="0"/>
                <a:cs typeface="Arial Unicode MS" charset="0"/>
              </a:defRPr>
            </a:lvl9pPr>
          </a:lstStyle>
          <a:p>
            <a:endParaRPr lang="it-IT" sz="2000" kern="0" dirty="0"/>
          </a:p>
        </p:txBody>
      </p:sp>
      <p:sp>
        <p:nvSpPr>
          <p:cNvPr id="7" name="Title 1">
            <a:extLst>
              <a:ext uri="{FF2B5EF4-FFF2-40B4-BE49-F238E27FC236}">
                <a16:creationId xmlns:a16="http://schemas.microsoft.com/office/drawing/2014/main" id="{B74FEB44-840C-0CC1-0C4A-ECD0764DFF11}"/>
              </a:ext>
            </a:extLst>
          </p:cNvPr>
          <p:cNvSpPr txBox="1">
            <a:spLocks/>
          </p:cNvSpPr>
          <p:nvPr/>
        </p:nvSpPr>
        <p:spPr>
          <a:xfrm>
            <a:off x="3317527" y="99668"/>
            <a:ext cx="9619233" cy="720000"/>
          </a:xfrm>
          <a:prstGeom prst="rect">
            <a:avLst/>
          </a:prstGeom>
        </p:spPr>
        <p:txBody>
          <a:bodyPr/>
          <a:lstStyle>
            <a:lvl1pPr algn="l" rtl="0" fontAlgn="base">
              <a:spcBef>
                <a:spcPct val="0"/>
              </a:spcBef>
              <a:spcAft>
                <a:spcPct val="0"/>
              </a:spcAft>
              <a:defRPr sz="3600" b="1">
                <a:solidFill>
                  <a:srgbClr val="154F98"/>
                </a:solidFill>
                <a:latin typeface="Arial" pitchFamily="34" charset="0"/>
                <a:ea typeface="+mj-ea"/>
                <a:cs typeface="Arial" pitchFamily="34" charset="0"/>
              </a:defRPr>
            </a:lvl1pPr>
            <a:lvl2pPr algn="l" rtl="0" fontAlgn="base">
              <a:spcBef>
                <a:spcPct val="0"/>
              </a:spcBef>
              <a:spcAft>
                <a:spcPct val="0"/>
              </a:spcAft>
              <a:defRPr sz="3600">
                <a:solidFill>
                  <a:srgbClr val="F2650E"/>
                </a:solidFill>
                <a:latin typeface="Verdana" charset="0"/>
                <a:ea typeface="Arial Unicode MS" charset="0"/>
                <a:cs typeface="Arial Unicode MS" charset="0"/>
              </a:defRPr>
            </a:lvl2pPr>
            <a:lvl3pPr algn="l" rtl="0" fontAlgn="base">
              <a:spcBef>
                <a:spcPct val="0"/>
              </a:spcBef>
              <a:spcAft>
                <a:spcPct val="0"/>
              </a:spcAft>
              <a:defRPr sz="3600">
                <a:solidFill>
                  <a:srgbClr val="F2650E"/>
                </a:solidFill>
                <a:latin typeface="Verdana" charset="0"/>
                <a:ea typeface="Arial Unicode MS" charset="0"/>
                <a:cs typeface="Arial Unicode MS" charset="0"/>
              </a:defRPr>
            </a:lvl3pPr>
            <a:lvl4pPr algn="l" rtl="0" fontAlgn="base">
              <a:spcBef>
                <a:spcPct val="0"/>
              </a:spcBef>
              <a:spcAft>
                <a:spcPct val="0"/>
              </a:spcAft>
              <a:defRPr sz="3600">
                <a:solidFill>
                  <a:srgbClr val="F2650E"/>
                </a:solidFill>
                <a:latin typeface="Verdana" charset="0"/>
                <a:ea typeface="Arial Unicode MS" charset="0"/>
                <a:cs typeface="Arial Unicode MS" charset="0"/>
              </a:defRPr>
            </a:lvl4pPr>
            <a:lvl5pPr algn="l" rtl="0" fontAlgn="base">
              <a:spcBef>
                <a:spcPct val="0"/>
              </a:spcBef>
              <a:spcAft>
                <a:spcPct val="0"/>
              </a:spcAft>
              <a:defRPr sz="3600">
                <a:solidFill>
                  <a:srgbClr val="F2650E"/>
                </a:solidFill>
                <a:latin typeface="Verdana" charset="0"/>
                <a:ea typeface="Arial Unicode MS" charset="0"/>
                <a:cs typeface="Arial Unicode MS" charset="0"/>
              </a:defRPr>
            </a:lvl5pPr>
            <a:lvl6pPr marL="457200" algn="l" rtl="0" fontAlgn="base">
              <a:spcBef>
                <a:spcPct val="0"/>
              </a:spcBef>
              <a:spcAft>
                <a:spcPct val="0"/>
              </a:spcAft>
              <a:defRPr sz="3600">
                <a:solidFill>
                  <a:srgbClr val="F2650E"/>
                </a:solidFill>
                <a:latin typeface="Verdana" charset="0"/>
                <a:ea typeface="Arial Unicode MS" charset="0"/>
                <a:cs typeface="Arial Unicode MS" charset="0"/>
              </a:defRPr>
            </a:lvl6pPr>
            <a:lvl7pPr marL="914400" algn="l" rtl="0" fontAlgn="base">
              <a:spcBef>
                <a:spcPct val="0"/>
              </a:spcBef>
              <a:spcAft>
                <a:spcPct val="0"/>
              </a:spcAft>
              <a:defRPr sz="3600">
                <a:solidFill>
                  <a:srgbClr val="F2650E"/>
                </a:solidFill>
                <a:latin typeface="Verdana" charset="0"/>
                <a:ea typeface="Arial Unicode MS" charset="0"/>
                <a:cs typeface="Arial Unicode MS" charset="0"/>
              </a:defRPr>
            </a:lvl7pPr>
            <a:lvl8pPr marL="1371600" algn="l" rtl="0" fontAlgn="base">
              <a:spcBef>
                <a:spcPct val="0"/>
              </a:spcBef>
              <a:spcAft>
                <a:spcPct val="0"/>
              </a:spcAft>
              <a:defRPr sz="3600">
                <a:solidFill>
                  <a:srgbClr val="F2650E"/>
                </a:solidFill>
                <a:latin typeface="Verdana" charset="0"/>
                <a:ea typeface="Arial Unicode MS" charset="0"/>
                <a:cs typeface="Arial Unicode MS" charset="0"/>
              </a:defRPr>
            </a:lvl8pPr>
            <a:lvl9pPr marL="1828800" algn="l" rtl="0" fontAlgn="base">
              <a:spcBef>
                <a:spcPct val="0"/>
              </a:spcBef>
              <a:spcAft>
                <a:spcPct val="0"/>
              </a:spcAft>
              <a:defRPr sz="3600">
                <a:solidFill>
                  <a:srgbClr val="F2650E"/>
                </a:solidFill>
                <a:latin typeface="Verdana" charset="0"/>
                <a:ea typeface="Arial Unicode MS" charset="0"/>
                <a:cs typeface="Arial Unicode MS" charset="0"/>
              </a:defRPr>
            </a:lvl9pPr>
          </a:lstStyle>
          <a:p>
            <a:r>
              <a:rPr lang="en-GB" sz="2800" kern="0" dirty="0"/>
              <a:t>What makes TREE different from conventional vocational training programmes?</a:t>
            </a:r>
          </a:p>
          <a:p>
            <a:endParaRPr lang="en-GB" sz="2800" kern="0" dirty="0"/>
          </a:p>
          <a:p>
            <a:endParaRPr lang="en-GB" sz="2800" kern="0" dirty="0"/>
          </a:p>
        </p:txBody>
      </p:sp>
      <p:sp>
        <p:nvSpPr>
          <p:cNvPr id="9" name="Content Placeholder 2">
            <a:extLst>
              <a:ext uri="{FF2B5EF4-FFF2-40B4-BE49-F238E27FC236}">
                <a16:creationId xmlns:a16="http://schemas.microsoft.com/office/drawing/2014/main" id="{A8D4418F-AE36-3129-DDAA-C0759923CE24}"/>
              </a:ext>
            </a:extLst>
          </p:cNvPr>
          <p:cNvSpPr txBox="1">
            <a:spLocks/>
          </p:cNvSpPr>
          <p:nvPr/>
        </p:nvSpPr>
        <p:spPr>
          <a:xfrm>
            <a:off x="3317527" y="987898"/>
            <a:ext cx="9460984" cy="3287991"/>
          </a:xfrm>
          <a:prstGeom prst="rect">
            <a:avLst/>
          </a:prstGeom>
        </p:spPr>
        <p:txBody>
          <a:bodyPr/>
          <a:lstStyle>
            <a:lvl1pPr marL="342900" indent="-342900" algn="l" rtl="0" fontAlgn="base">
              <a:spcBef>
                <a:spcPct val="20000"/>
              </a:spcBef>
              <a:spcAft>
                <a:spcPct val="0"/>
              </a:spcAft>
              <a:buClr>
                <a:srgbClr val="F2650E"/>
              </a:buClr>
              <a:buFont typeface="Wingdings" charset="2"/>
              <a:buChar char="§"/>
              <a:defRPr sz="3000">
                <a:solidFill>
                  <a:schemeClr val="tx1"/>
                </a:solidFill>
                <a:latin typeface="+mn-lt"/>
                <a:ea typeface="+mn-ea"/>
                <a:cs typeface="+mn-cs"/>
              </a:defRPr>
            </a:lvl1pPr>
            <a:lvl2pPr marL="742950" indent="-285750" algn="l" rtl="0" fontAlgn="base">
              <a:spcBef>
                <a:spcPct val="20000"/>
              </a:spcBef>
              <a:spcAft>
                <a:spcPct val="0"/>
              </a:spcAft>
              <a:buClr>
                <a:srgbClr val="0099FF"/>
              </a:buClr>
              <a:buSzPct val="120000"/>
              <a:buChar char="•"/>
              <a:defRPr sz="2800">
                <a:solidFill>
                  <a:schemeClr val="tx1"/>
                </a:solidFill>
                <a:latin typeface="Arial" charset="0"/>
                <a:ea typeface="+mn-ea"/>
                <a:cs typeface="Arial" charset="0"/>
              </a:defRPr>
            </a:lvl2pPr>
            <a:lvl3pPr marL="1143000" indent="-228600" algn="l" rtl="0" fontAlgn="base">
              <a:spcBef>
                <a:spcPct val="20000"/>
              </a:spcBef>
              <a:spcAft>
                <a:spcPct val="0"/>
              </a:spcAft>
              <a:buClr>
                <a:srgbClr val="0099FF"/>
              </a:buClr>
              <a:buSzPct val="80000"/>
              <a:buFont typeface="Wingdings" charset="2"/>
              <a:buChar char="Ø"/>
              <a:defRPr sz="2400">
                <a:solidFill>
                  <a:schemeClr val="tx1"/>
                </a:solidFill>
                <a:latin typeface="Arial" charset="0"/>
                <a:ea typeface="+mn-ea"/>
                <a:cs typeface="Arial" charset="0"/>
              </a:defRPr>
            </a:lvl3pPr>
            <a:lvl4pPr marL="1600200" indent="-228600" algn="l" rtl="0" fontAlgn="base">
              <a:spcBef>
                <a:spcPct val="20000"/>
              </a:spcBef>
              <a:spcAft>
                <a:spcPct val="0"/>
              </a:spcAft>
              <a:buChar char="–"/>
              <a:defRPr sz="2000">
                <a:solidFill>
                  <a:schemeClr val="tx1"/>
                </a:solidFill>
                <a:latin typeface="Arial" charset="0"/>
                <a:ea typeface="+mn-ea"/>
                <a:cs typeface="Arial" charset="0"/>
              </a:defRPr>
            </a:lvl4pPr>
            <a:lvl5pPr marL="2057400" indent="-228600" algn="l" rtl="0" fontAlgn="base">
              <a:spcBef>
                <a:spcPct val="20000"/>
              </a:spcBef>
              <a:spcAft>
                <a:spcPct val="0"/>
              </a:spcAft>
              <a:buChar char="»"/>
              <a:defRPr sz="2000">
                <a:solidFill>
                  <a:schemeClr val="tx1"/>
                </a:solidFill>
                <a:latin typeface="Arial" charset="0"/>
                <a:ea typeface="+mn-ea"/>
                <a:cs typeface="Arial"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pPr marL="285750" lvl="1">
              <a:spcAft>
                <a:spcPts val="1200"/>
              </a:spcAft>
              <a:buFont typeface="Arial" panose="020B0604020202020204" pitchFamily="34" charset="0"/>
              <a:buChar char="•"/>
            </a:pPr>
            <a:endParaRPr lang="en-GB" sz="2000" kern="0" dirty="0"/>
          </a:p>
          <a:p>
            <a:pPr marL="285750" lvl="1">
              <a:spcAft>
                <a:spcPts val="1200"/>
              </a:spcAft>
              <a:buFont typeface="Arial" panose="020B0604020202020204" pitchFamily="34" charset="0"/>
              <a:buChar char="•"/>
            </a:pPr>
            <a:r>
              <a:rPr lang="en-GB" sz="2000" kern="0" dirty="0"/>
              <a:t>it identifies potential </a:t>
            </a:r>
            <a:r>
              <a:rPr lang="en-GB" sz="2000" b="1" kern="0" dirty="0"/>
              <a:t>income generating activities </a:t>
            </a:r>
            <a:r>
              <a:rPr lang="en-GB" sz="2000" kern="0" dirty="0"/>
              <a:t>and assesses </a:t>
            </a:r>
            <a:r>
              <a:rPr lang="en-GB" sz="2000" b="1" kern="0" dirty="0"/>
              <a:t>local economic opportunities </a:t>
            </a:r>
            <a:r>
              <a:rPr lang="en-GB" sz="2000" kern="0" dirty="0"/>
              <a:t>before determining training needs</a:t>
            </a:r>
          </a:p>
          <a:p>
            <a:pPr marL="285750" lvl="1">
              <a:spcAft>
                <a:spcPts val="1200"/>
              </a:spcAft>
              <a:buFont typeface="Arial" panose="020B0604020202020204" pitchFamily="34" charset="0"/>
              <a:buChar char="•"/>
            </a:pPr>
            <a:r>
              <a:rPr lang="en-GB" sz="2000" kern="0" dirty="0"/>
              <a:t>it involves the </a:t>
            </a:r>
            <a:r>
              <a:rPr lang="en-GB" sz="2000" b="1" kern="0" dirty="0"/>
              <a:t>local community and social partners at all stages</a:t>
            </a:r>
            <a:endParaRPr lang="en-GB" sz="2000" kern="0" dirty="0"/>
          </a:p>
          <a:p>
            <a:pPr marL="285750" lvl="1">
              <a:spcAft>
                <a:spcPts val="1200"/>
              </a:spcAft>
              <a:buFont typeface="Arial" panose="020B0604020202020204" pitchFamily="34" charset="0"/>
              <a:buChar char="•"/>
            </a:pPr>
            <a:r>
              <a:rPr lang="en-GB" sz="2000" kern="0" dirty="0"/>
              <a:t>it ensures </a:t>
            </a:r>
            <a:r>
              <a:rPr lang="en-GB" sz="2000" b="1" kern="0" dirty="0"/>
              <a:t>post-training support </a:t>
            </a:r>
            <a:r>
              <a:rPr lang="en-GB" sz="2000" kern="0" dirty="0"/>
              <a:t>for beneficiaries to initiate sustainable income-generating activities, including access to technologies; access to financial services; helping in the formation of groups, associations and cooperatives; among other business development interventions</a:t>
            </a:r>
          </a:p>
          <a:p>
            <a:pPr marL="285750" lvl="1">
              <a:spcAft>
                <a:spcPts val="1200"/>
              </a:spcAft>
              <a:buFont typeface="Arial" panose="020B0604020202020204" pitchFamily="34" charset="0"/>
              <a:buChar char="•"/>
            </a:pPr>
            <a:r>
              <a:rPr lang="en-GB" sz="2000" kern="0" dirty="0"/>
              <a:t>designed to build on existing </a:t>
            </a:r>
            <a:r>
              <a:rPr lang="en-GB" sz="2000" b="1" kern="0" dirty="0"/>
              <a:t>employment-creation programmes </a:t>
            </a:r>
            <a:r>
              <a:rPr lang="en-GB" sz="2000" kern="0" dirty="0"/>
              <a:t>or targets</a:t>
            </a:r>
          </a:p>
        </p:txBody>
      </p:sp>
      <p:sp>
        <p:nvSpPr>
          <p:cNvPr id="12" name="TextBox 11">
            <a:extLst>
              <a:ext uri="{FF2B5EF4-FFF2-40B4-BE49-F238E27FC236}">
                <a16:creationId xmlns:a16="http://schemas.microsoft.com/office/drawing/2014/main" id="{6708B4FC-7922-D0D4-5769-0E87299252A3}"/>
              </a:ext>
            </a:extLst>
          </p:cNvPr>
          <p:cNvSpPr txBox="1"/>
          <p:nvPr/>
        </p:nvSpPr>
        <p:spPr bwMode="auto">
          <a:xfrm>
            <a:off x="6736913" y="4869160"/>
            <a:ext cx="4654353" cy="430887"/>
          </a:xfrm>
          <a:prstGeom prst="rect">
            <a:avLst/>
          </a:prstGeom>
          <a:noFill/>
          <a:ln w="9525">
            <a:noFill/>
            <a:miter lim="800000"/>
            <a:headEnd/>
            <a:tailEnd/>
          </a:ln>
          <a:effectLst/>
        </p:spPr>
        <p:txBody>
          <a:bodyPr wrap="square" rtlCol="0" anchor="ctr">
            <a:spAutoFit/>
          </a:bodyPr>
          <a:lstStyle/>
          <a:p>
            <a:pPr eaLnBrk="1" hangingPunct="1"/>
            <a:r>
              <a:rPr lang="en-GB" sz="1100" b="1" i="0" dirty="0">
                <a:solidFill>
                  <a:srgbClr val="C00000"/>
                </a:solidFill>
                <a:latin typeface="+mj-lt"/>
                <a:cs typeface="Arial" charset="0"/>
              </a:rPr>
              <a:t>Skills training + Establishment of local enterprises + Community development </a:t>
            </a:r>
          </a:p>
        </p:txBody>
      </p:sp>
      <p:grpSp>
        <p:nvGrpSpPr>
          <p:cNvPr id="13" name="Group 12">
            <a:extLst>
              <a:ext uri="{FF2B5EF4-FFF2-40B4-BE49-F238E27FC236}">
                <a16:creationId xmlns:a16="http://schemas.microsoft.com/office/drawing/2014/main" id="{0404B176-9E62-9678-0EB1-6AE115DB6278}"/>
              </a:ext>
            </a:extLst>
          </p:cNvPr>
          <p:cNvGrpSpPr/>
          <p:nvPr/>
        </p:nvGrpSpPr>
        <p:grpSpPr>
          <a:xfrm>
            <a:off x="5068736" y="4581128"/>
            <a:ext cx="1512168" cy="1080120"/>
            <a:chOff x="2251851" y="5157192"/>
            <a:chExt cx="1512168" cy="1080120"/>
          </a:xfrm>
        </p:grpSpPr>
        <p:sp>
          <p:nvSpPr>
            <p:cNvPr id="14" name="Cloud 13">
              <a:extLst>
                <a:ext uri="{FF2B5EF4-FFF2-40B4-BE49-F238E27FC236}">
                  <a16:creationId xmlns:a16="http://schemas.microsoft.com/office/drawing/2014/main" id="{6CD35EE9-6804-34C9-B8E1-88D745F8BA20}"/>
                </a:ext>
              </a:extLst>
            </p:cNvPr>
            <p:cNvSpPr/>
            <p:nvPr/>
          </p:nvSpPr>
          <p:spPr>
            <a:xfrm>
              <a:off x="2251851" y="5157192"/>
              <a:ext cx="1512168" cy="1080120"/>
            </a:xfrm>
            <a:prstGeom prst="cloud">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400" dirty="0"/>
            </a:p>
          </p:txBody>
        </p:sp>
        <p:sp>
          <p:nvSpPr>
            <p:cNvPr id="15" name="TextBox 14">
              <a:extLst>
                <a:ext uri="{FF2B5EF4-FFF2-40B4-BE49-F238E27FC236}">
                  <a16:creationId xmlns:a16="http://schemas.microsoft.com/office/drawing/2014/main" id="{5E16FCA5-8961-1FD9-9E28-468B203486EC}"/>
                </a:ext>
              </a:extLst>
            </p:cNvPr>
            <p:cNvSpPr txBox="1"/>
            <p:nvPr/>
          </p:nvSpPr>
          <p:spPr bwMode="auto">
            <a:xfrm>
              <a:off x="2407860" y="5536897"/>
              <a:ext cx="1200150" cy="276999"/>
            </a:xfrm>
            <a:prstGeom prst="rect">
              <a:avLst/>
            </a:prstGeom>
            <a:noFill/>
            <a:ln w="9525">
              <a:noFill/>
              <a:miter lim="800000"/>
              <a:headEnd/>
              <a:tailEnd/>
            </a:ln>
            <a:effectLst/>
          </p:spPr>
          <p:txBody>
            <a:bodyPr wrap="square" rtlCol="0" anchor="ctr">
              <a:spAutoFit/>
            </a:bodyPr>
            <a:lstStyle/>
            <a:p>
              <a:pPr algn="ctr" eaLnBrk="1" hangingPunct="1"/>
              <a:r>
                <a:rPr lang="en-GB" sz="1200" b="1" i="0" dirty="0">
                  <a:solidFill>
                    <a:schemeClr val="bg1"/>
                  </a:solidFill>
                  <a:cs typeface="Arial" charset="0"/>
                </a:rPr>
                <a:t>Focus</a:t>
              </a:r>
            </a:p>
          </p:txBody>
        </p:sp>
      </p:grpSp>
    </p:spTree>
    <p:extLst>
      <p:ext uri="{BB962C8B-B14F-4D97-AF65-F5344CB8AC3E}">
        <p14:creationId xmlns:p14="http://schemas.microsoft.com/office/powerpoint/2010/main" val="167012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907" y="263052"/>
            <a:ext cx="7886700" cy="603486"/>
          </a:xfrm>
        </p:spPr>
        <p:txBody>
          <a:bodyPr>
            <a:normAutofit/>
          </a:bodyPr>
          <a:lstStyle/>
          <a:p>
            <a:r>
              <a:rPr lang="en-GB" b="1" dirty="0">
                <a:solidFill>
                  <a:schemeClr val="accent6"/>
                </a:solidFill>
                <a:latin typeface="Arial" panose="020B0604020202020204" pitchFamily="34" charset="0"/>
                <a:cs typeface="Arial" panose="020B0604020202020204" pitchFamily="34" charset="0"/>
              </a:rPr>
              <a:t>Empowerment through a multi-level approach</a:t>
            </a:r>
          </a:p>
        </p:txBody>
      </p:sp>
      <p:sp>
        <p:nvSpPr>
          <p:cNvPr id="3" name="Content Placeholder 2"/>
          <p:cNvSpPr>
            <a:spLocks noGrp="1"/>
          </p:cNvSpPr>
          <p:nvPr>
            <p:ph idx="1"/>
          </p:nvPr>
        </p:nvSpPr>
        <p:spPr>
          <a:xfrm>
            <a:off x="3366817" y="6087390"/>
            <a:ext cx="5956820" cy="588383"/>
          </a:xfrm>
        </p:spPr>
        <p:txBody>
          <a:bodyPr>
            <a:normAutofit/>
          </a:bodyPr>
          <a:lstStyle/>
          <a:p>
            <a:pPr marL="0" indent="0">
              <a:buNone/>
            </a:pPr>
            <a:r>
              <a:rPr lang="en-GB" sz="1500" b="1" dirty="0">
                <a:solidFill>
                  <a:schemeClr val="accent6"/>
                </a:solidFill>
                <a:latin typeface="Arial" panose="020B0604020202020204" pitchFamily="34" charset="0"/>
                <a:cs typeface="Arial" panose="020B0604020202020204" pitchFamily="34" charset="0"/>
              </a:rPr>
              <a:t>Can you associate each level of intervention with the appropriate action?</a:t>
            </a:r>
          </a:p>
          <a:p>
            <a:pPr marL="0" indent="0">
              <a:buNone/>
            </a:pPr>
            <a:endParaRPr lang="en-GB" sz="1500" b="1" dirty="0">
              <a:solidFill>
                <a:schemeClr val="accent6"/>
              </a:solidFill>
              <a:latin typeface="Arial" panose="020B0604020202020204" pitchFamily="34" charset="0"/>
              <a:cs typeface="Arial" panose="020B0604020202020204" pitchFamily="34" charset="0"/>
            </a:endParaRPr>
          </a:p>
          <a:p>
            <a:pPr marL="0" indent="0">
              <a:buNone/>
            </a:pPr>
            <a:endParaRPr lang="en-GB" sz="1500" b="1" dirty="0">
              <a:solidFill>
                <a:schemeClr val="accent6"/>
              </a:solidFill>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694417524"/>
              </p:ext>
            </p:extLst>
          </p:nvPr>
        </p:nvGraphicFramePr>
        <p:xfrm>
          <a:off x="7665027" y="2625723"/>
          <a:ext cx="2813538" cy="2432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799996" y="1812028"/>
            <a:ext cx="1617748" cy="584775"/>
          </a:xfrm>
          <a:prstGeom prst="rect">
            <a:avLst/>
          </a:prstGeom>
          <a:solidFill>
            <a:schemeClr val="accent2">
              <a:lumMod val="75000"/>
            </a:schemeClr>
          </a:solidFill>
        </p:spPr>
        <p:txBody>
          <a:bodyPr wrap="square" rtlCol="0">
            <a:spAutoFit/>
          </a:bodyPr>
          <a:lstStyle/>
          <a:p>
            <a:r>
              <a:rPr lang="en-GB" sz="1600" b="1" dirty="0">
                <a:solidFill>
                  <a:schemeClr val="bg1"/>
                </a:solidFill>
              </a:rPr>
              <a:t>MICRO </a:t>
            </a:r>
          </a:p>
          <a:p>
            <a:r>
              <a:rPr lang="en-GB" sz="1600" b="1" dirty="0">
                <a:solidFill>
                  <a:schemeClr val="bg1"/>
                </a:solidFill>
              </a:rPr>
              <a:t>LEVEL</a:t>
            </a:r>
          </a:p>
        </p:txBody>
      </p:sp>
      <p:sp>
        <p:nvSpPr>
          <p:cNvPr id="7" name="TextBox 6"/>
          <p:cNvSpPr txBox="1"/>
          <p:nvPr/>
        </p:nvSpPr>
        <p:spPr>
          <a:xfrm>
            <a:off x="1799996" y="4322712"/>
            <a:ext cx="1617749" cy="584775"/>
          </a:xfrm>
          <a:prstGeom prst="rect">
            <a:avLst/>
          </a:prstGeom>
          <a:solidFill>
            <a:schemeClr val="accent2">
              <a:lumMod val="75000"/>
            </a:schemeClr>
          </a:solidFill>
        </p:spPr>
        <p:txBody>
          <a:bodyPr wrap="square" rtlCol="0">
            <a:spAutoFit/>
          </a:bodyPr>
          <a:lstStyle/>
          <a:p>
            <a:r>
              <a:rPr lang="en-GB" sz="1600" b="1" dirty="0">
                <a:solidFill>
                  <a:schemeClr val="bg1"/>
                </a:solidFill>
              </a:rPr>
              <a:t>MESO </a:t>
            </a:r>
          </a:p>
          <a:p>
            <a:r>
              <a:rPr lang="en-GB" sz="1600" b="1" dirty="0">
                <a:solidFill>
                  <a:schemeClr val="bg1"/>
                </a:solidFill>
              </a:rPr>
              <a:t>LEVEL</a:t>
            </a:r>
          </a:p>
        </p:txBody>
      </p:sp>
      <p:sp>
        <p:nvSpPr>
          <p:cNvPr id="8" name="TextBox 7"/>
          <p:cNvSpPr txBox="1"/>
          <p:nvPr/>
        </p:nvSpPr>
        <p:spPr>
          <a:xfrm>
            <a:off x="1799996" y="3254495"/>
            <a:ext cx="1617749" cy="584775"/>
          </a:xfrm>
          <a:prstGeom prst="rect">
            <a:avLst/>
          </a:prstGeom>
          <a:solidFill>
            <a:schemeClr val="accent2">
              <a:lumMod val="75000"/>
            </a:schemeClr>
          </a:solidFill>
        </p:spPr>
        <p:txBody>
          <a:bodyPr wrap="square" rtlCol="0">
            <a:spAutoFit/>
          </a:bodyPr>
          <a:lstStyle/>
          <a:p>
            <a:r>
              <a:rPr lang="en-GB" sz="1600" b="1" dirty="0">
                <a:solidFill>
                  <a:schemeClr val="bg1"/>
                </a:solidFill>
              </a:rPr>
              <a:t>MACRO </a:t>
            </a:r>
          </a:p>
          <a:p>
            <a:r>
              <a:rPr lang="en-GB" sz="1600" b="1" dirty="0">
                <a:solidFill>
                  <a:schemeClr val="bg1"/>
                </a:solidFill>
              </a:rPr>
              <a:t>LEVEL</a:t>
            </a:r>
          </a:p>
        </p:txBody>
      </p:sp>
      <p:sp>
        <p:nvSpPr>
          <p:cNvPr id="17" name="TextBox 16"/>
          <p:cNvSpPr txBox="1"/>
          <p:nvPr/>
        </p:nvSpPr>
        <p:spPr>
          <a:xfrm>
            <a:off x="4392384" y="1814877"/>
            <a:ext cx="3143776" cy="830997"/>
          </a:xfrm>
          <a:prstGeom prst="rect">
            <a:avLst/>
          </a:prstGeom>
          <a:solidFill>
            <a:schemeClr val="accent2">
              <a:lumMod val="75000"/>
            </a:schemeClr>
          </a:solidFill>
        </p:spPr>
        <p:txBody>
          <a:bodyPr wrap="square" rtlCol="0">
            <a:spAutoFit/>
          </a:bodyPr>
          <a:lstStyle/>
          <a:p>
            <a:r>
              <a:rPr lang="en-GB" sz="1600" b="1" dirty="0">
                <a:solidFill>
                  <a:schemeClr val="bg1"/>
                </a:solidFill>
              </a:rPr>
              <a:t>Identification of employment and income-generating opportunities</a:t>
            </a:r>
          </a:p>
        </p:txBody>
      </p:sp>
      <p:sp>
        <p:nvSpPr>
          <p:cNvPr id="18" name="TextBox 17"/>
          <p:cNvSpPr txBox="1"/>
          <p:nvPr/>
        </p:nvSpPr>
        <p:spPr>
          <a:xfrm>
            <a:off x="4403861" y="2949063"/>
            <a:ext cx="3160020" cy="1077218"/>
          </a:xfrm>
          <a:prstGeom prst="rect">
            <a:avLst/>
          </a:prstGeom>
          <a:solidFill>
            <a:schemeClr val="accent2">
              <a:lumMod val="75000"/>
            </a:schemeClr>
          </a:solidFill>
        </p:spPr>
        <p:txBody>
          <a:bodyPr wrap="square" rtlCol="0">
            <a:spAutoFit/>
          </a:bodyPr>
          <a:lstStyle/>
          <a:p>
            <a:r>
              <a:rPr lang="en-GB" sz="1600" b="1" dirty="0">
                <a:solidFill>
                  <a:schemeClr val="bg1"/>
                </a:solidFill>
              </a:rPr>
              <a:t>Design and delivery of appropriate training programmes and provision of post-training support</a:t>
            </a:r>
          </a:p>
        </p:txBody>
      </p:sp>
      <p:sp>
        <p:nvSpPr>
          <p:cNvPr id="19" name="TextBox 18"/>
          <p:cNvSpPr txBox="1"/>
          <p:nvPr/>
        </p:nvSpPr>
        <p:spPr>
          <a:xfrm>
            <a:off x="4371329" y="4517286"/>
            <a:ext cx="3175077" cy="1077218"/>
          </a:xfrm>
          <a:prstGeom prst="rect">
            <a:avLst/>
          </a:prstGeom>
          <a:solidFill>
            <a:schemeClr val="accent2">
              <a:lumMod val="75000"/>
            </a:schemeClr>
          </a:solidFill>
        </p:spPr>
        <p:txBody>
          <a:bodyPr wrap="square" rtlCol="0">
            <a:spAutoFit/>
          </a:bodyPr>
          <a:lstStyle/>
          <a:p>
            <a:r>
              <a:rPr lang="en-GB" sz="1600" b="1" dirty="0">
                <a:solidFill>
                  <a:schemeClr val="bg1"/>
                </a:solidFill>
              </a:rPr>
              <a:t>Promoting a wider enabling environment is required for community-based development initiatives</a:t>
            </a:r>
          </a:p>
        </p:txBody>
      </p:sp>
      <p:cxnSp>
        <p:nvCxnSpPr>
          <p:cNvPr id="21" name="Straight Arrow Connector 20"/>
          <p:cNvCxnSpPr/>
          <p:nvPr/>
        </p:nvCxnSpPr>
        <p:spPr>
          <a:xfrm flipV="1">
            <a:off x="3510768" y="2158324"/>
            <a:ext cx="764227" cy="1"/>
          </a:xfrm>
          <a:prstGeom prst="straightConnector1">
            <a:avLst/>
          </a:prstGeom>
          <a:ln w="25400" cmpd="sng">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486400" y="3496867"/>
            <a:ext cx="788594" cy="989180"/>
          </a:xfrm>
          <a:prstGeom prst="straightConnector1">
            <a:avLst/>
          </a:prstGeom>
          <a:ln w="25400" cmpd="sng">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8" idx="1"/>
          </p:cNvCxnSpPr>
          <p:nvPr/>
        </p:nvCxnSpPr>
        <p:spPr>
          <a:xfrm flipV="1">
            <a:off x="3486400" y="3496868"/>
            <a:ext cx="889740" cy="1137250"/>
          </a:xfrm>
          <a:prstGeom prst="straightConnector1">
            <a:avLst/>
          </a:prstGeom>
          <a:ln w="25400" cmpd="sng">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1703512" y="5733256"/>
            <a:ext cx="1584176" cy="1008112"/>
            <a:chOff x="2251851" y="5157192"/>
            <a:chExt cx="1512168" cy="1080120"/>
          </a:xfrm>
        </p:grpSpPr>
        <p:sp>
          <p:nvSpPr>
            <p:cNvPr id="15" name="Cloud 14"/>
            <p:cNvSpPr/>
            <p:nvPr/>
          </p:nvSpPr>
          <p:spPr>
            <a:xfrm>
              <a:off x="2251851" y="5157192"/>
              <a:ext cx="1512168" cy="1080120"/>
            </a:xfrm>
            <a:prstGeom prst="cloud">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dirty="0"/>
            </a:p>
          </p:txBody>
        </p:sp>
        <p:sp>
          <p:nvSpPr>
            <p:cNvPr id="16" name="TextBox 15"/>
            <p:cNvSpPr txBox="1"/>
            <p:nvPr/>
          </p:nvSpPr>
          <p:spPr bwMode="auto">
            <a:xfrm>
              <a:off x="2467875" y="5416957"/>
              <a:ext cx="1080120" cy="560593"/>
            </a:xfrm>
            <a:prstGeom prst="rect">
              <a:avLst/>
            </a:prstGeom>
            <a:noFill/>
            <a:ln w="9525">
              <a:noFill/>
              <a:miter lim="800000"/>
              <a:headEnd/>
              <a:tailEnd/>
            </a:ln>
            <a:effectLst/>
          </p:spPr>
          <p:txBody>
            <a:bodyPr wrap="square" rtlCol="0" anchor="ctr">
              <a:spAutoFit/>
            </a:bodyPr>
            <a:lstStyle/>
            <a:p>
              <a:pPr algn="ctr" eaLnBrk="1" hangingPunct="1"/>
              <a:r>
                <a:rPr lang="en-GB" sz="1400" b="1" dirty="0">
                  <a:solidFill>
                    <a:schemeClr val="bg1"/>
                  </a:solidFill>
                </a:rPr>
                <a:t>Knowledge buzz</a:t>
              </a:r>
            </a:p>
          </p:txBody>
        </p:sp>
      </p:grpSp>
      <p:sp>
        <p:nvSpPr>
          <p:cNvPr id="9" name="TextBox 8">
            <a:extLst>
              <a:ext uri="{FF2B5EF4-FFF2-40B4-BE49-F238E27FC236}">
                <a16:creationId xmlns:a16="http://schemas.microsoft.com/office/drawing/2014/main" id="{77239719-45CA-D982-BF6A-CDF0A5669707}"/>
              </a:ext>
            </a:extLst>
          </p:cNvPr>
          <p:cNvSpPr txBox="1"/>
          <p:nvPr/>
        </p:nvSpPr>
        <p:spPr bwMode="auto">
          <a:xfrm>
            <a:off x="1703512" y="836712"/>
            <a:ext cx="7272808" cy="646331"/>
          </a:xfrm>
          <a:prstGeom prst="rect">
            <a:avLst/>
          </a:prstGeom>
          <a:noFill/>
          <a:ln w="9525">
            <a:noFill/>
            <a:miter lim="800000"/>
            <a:headEnd/>
            <a:tailEnd/>
          </a:ln>
          <a:effectLst/>
        </p:spPr>
        <p:txBody>
          <a:bodyPr wrap="square">
            <a:spAutoFit/>
          </a:bodyPr>
          <a:lstStyle/>
          <a:p>
            <a:pPr marL="0" indent="0" algn="just">
              <a:buNone/>
            </a:pPr>
            <a:r>
              <a:rPr lang="en-GB" sz="1800" dirty="0">
                <a:latin typeface="Arial" panose="020B0604020202020204" pitchFamily="34" charset="0"/>
                <a:cs typeface="Arial" panose="020B0604020202020204" pitchFamily="34" charset="0"/>
              </a:rPr>
              <a:t>TREE is a methodology for promoting the economic </a:t>
            </a:r>
            <a:r>
              <a:rPr lang="en-GB" sz="1800" b="1" dirty="0">
                <a:solidFill>
                  <a:schemeClr val="accent3"/>
                </a:solidFill>
                <a:latin typeface="Arial" panose="020B0604020202020204" pitchFamily="34" charset="0"/>
                <a:cs typeface="Arial" panose="020B0604020202020204" pitchFamily="34" charset="0"/>
              </a:rPr>
              <a:t>empowerment</a:t>
            </a:r>
            <a:r>
              <a:rPr lang="en-GB" sz="1800" b="1" dirty="0">
                <a:solidFill>
                  <a:schemeClr val="accent5"/>
                </a:solidFill>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of the rural poor by addressing ideally </a:t>
            </a:r>
            <a:r>
              <a:rPr lang="en-GB" sz="1800" b="1" dirty="0">
                <a:solidFill>
                  <a:schemeClr val="accent3"/>
                </a:solidFill>
                <a:latin typeface="Arial" panose="020B0604020202020204" pitchFamily="34" charset="0"/>
                <a:cs typeface="Arial" panose="020B0604020202020204" pitchFamily="34" charset="0"/>
              </a:rPr>
              <a:t>three levels of intervention</a:t>
            </a:r>
            <a:r>
              <a:rPr lang="en-GB" sz="1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4622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0" end="0"/>
                                            </p:txEl>
                                          </p:spTgt>
                                        </p:tgtEl>
                                        <p:attrNameLst>
                                          <p:attrName>style.visibility</p:attrName>
                                        </p:attrNameLst>
                                      </p:cBhvr>
                                      <p:to>
                                        <p:strVal val="visible"/>
                                      </p:to>
                                    </p:set>
                                    <p:animEffect transition="in" filter="fade">
                                      <p:cBhvr>
                                        <p:cTn id="50" dur="500"/>
                                        <p:tgtEl>
                                          <p:spTgt spid="3">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P spid="5" grpId="0" animBg="1"/>
      <p:bldP spid="7" grpId="0" animBg="1"/>
      <p:bldP spid="8" grpId="0" animBg="1"/>
      <p:bldP spid="17" grpId="0" animBg="1"/>
      <p:bldP spid="18" grpId="0" animBg="1"/>
      <p:bldP spid="19"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TREE processes and mainstreamed elements</a:t>
            </a:r>
          </a:p>
        </p:txBody>
      </p:sp>
      <p:sp>
        <p:nvSpPr>
          <p:cNvPr id="3" name="Content Placeholder 2"/>
          <p:cNvSpPr>
            <a:spLocks noGrp="1"/>
          </p:cNvSpPr>
          <p:nvPr>
            <p:ph sz="quarter" idx="13"/>
          </p:nvPr>
        </p:nvSpPr>
        <p:spPr>
          <a:xfrm>
            <a:off x="1999734" y="1340768"/>
            <a:ext cx="8208912" cy="3528392"/>
          </a:xfrm>
        </p:spPr>
        <p:txBody>
          <a:bodyPr/>
          <a:lstStyle/>
          <a:p>
            <a:pPr marL="0" indent="0" algn="just">
              <a:spcBef>
                <a:spcPts val="0"/>
              </a:spcBef>
              <a:buNone/>
              <a:defRPr/>
            </a:pPr>
            <a:r>
              <a:rPr lang="en-GB" dirty="0"/>
              <a:t>The methodology consists of a set of processes that guide the identification and implementation of income-generation opportunities and their articulation to local development initiatives. </a:t>
            </a:r>
          </a:p>
          <a:p>
            <a:pPr marL="0" indent="0" algn="just">
              <a:spcBef>
                <a:spcPts val="0"/>
              </a:spcBef>
              <a:buNone/>
              <a:defRPr/>
            </a:pPr>
            <a:endParaRPr lang="en-GB" dirty="0"/>
          </a:p>
          <a:p>
            <a:pPr marL="0" indent="0" algn="just">
              <a:spcBef>
                <a:spcPts val="0"/>
              </a:spcBef>
              <a:buNone/>
              <a:defRPr/>
            </a:pPr>
            <a:r>
              <a:rPr lang="en-GB" dirty="0"/>
              <a:t>Processes are </a:t>
            </a:r>
            <a:r>
              <a:rPr lang="en-GB" b="1" dirty="0">
                <a:solidFill>
                  <a:schemeClr val="accent1">
                    <a:lumMod val="75000"/>
                  </a:schemeClr>
                </a:solidFill>
              </a:rPr>
              <a:t>inter-dependent</a:t>
            </a:r>
            <a:r>
              <a:rPr lang="en-GB" dirty="0"/>
              <a:t> but do not need to be applied in a too linear manner. </a:t>
            </a:r>
          </a:p>
        </p:txBody>
      </p:sp>
      <p:graphicFrame>
        <p:nvGraphicFramePr>
          <p:cNvPr id="6" name="Diagram 5"/>
          <p:cNvGraphicFramePr/>
          <p:nvPr>
            <p:extLst>
              <p:ext uri="{D42A27DB-BD31-4B8C-83A1-F6EECF244321}">
                <p14:modId xmlns:p14="http://schemas.microsoft.com/office/powerpoint/2010/main" val="2794808286"/>
              </p:ext>
            </p:extLst>
          </p:nvPr>
        </p:nvGraphicFramePr>
        <p:xfrm>
          <a:off x="1739008" y="2780928"/>
          <a:ext cx="8928992" cy="2376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p:cNvGrpSpPr/>
          <p:nvPr/>
        </p:nvGrpSpPr>
        <p:grpSpPr>
          <a:xfrm>
            <a:off x="1739008" y="4653136"/>
            <a:ext cx="8677472" cy="1440160"/>
            <a:chOff x="447630" y="4653136"/>
            <a:chExt cx="8056706" cy="1440160"/>
          </a:xfrm>
        </p:grpSpPr>
        <p:sp>
          <p:nvSpPr>
            <p:cNvPr id="8" name="Left-Right Arrow 7"/>
            <p:cNvSpPr/>
            <p:nvPr/>
          </p:nvSpPr>
          <p:spPr>
            <a:xfrm>
              <a:off x="447630" y="4653136"/>
              <a:ext cx="8056706" cy="1440160"/>
            </a:xfrm>
            <a:prstGeom prst="lef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dirty="0"/>
            </a:p>
          </p:txBody>
        </p:sp>
        <p:sp>
          <p:nvSpPr>
            <p:cNvPr id="9" name="TextBox 8"/>
            <p:cNvSpPr txBox="1"/>
            <p:nvPr/>
          </p:nvSpPr>
          <p:spPr bwMode="auto">
            <a:xfrm>
              <a:off x="1150097" y="4967881"/>
              <a:ext cx="6819385" cy="738664"/>
            </a:xfrm>
            <a:prstGeom prst="rect">
              <a:avLst/>
            </a:prstGeom>
            <a:noFill/>
            <a:ln w="9525">
              <a:noFill/>
              <a:miter lim="800000"/>
              <a:headEnd/>
              <a:tailEnd/>
            </a:ln>
            <a:effectLst/>
          </p:spPr>
          <p:txBody>
            <a:bodyPr wrap="square" rtlCol="0" anchor="ctr">
              <a:spAutoFit/>
            </a:bodyPr>
            <a:lstStyle/>
            <a:p>
              <a:pPr algn="ctr" eaLnBrk="1" hangingPunct="1"/>
              <a:r>
                <a:rPr lang="en-GB" sz="1400" b="1" dirty="0">
                  <a:solidFill>
                    <a:schemeClr val="bg1"/>
                  </a:solidFill>
                </a:rPr>
                <a:t>GENDER – GREEN TRANSITION</a:t>
              </a:r>
            </a:p>
            <a:p>
              <a:pPr algn="ctr" eaLnBrk="1" hangingPunct="1"/>
              <a:r>
                <a:rPr lang="en-GB" sz="1400" b="1" dirty="0">
                  <a:solidFill>
                    <a:schemeClr val="bg1"/>
                  </a:solidFill>
                </a:rPr>
                <a:t>DISABLED PERSONS AND OTHER SOCIALLY EXCLUDED GROUPS</a:t>
              </a:r>
            </a:p>
            <a:p>
              <a:pPr algn="ctr" eaLnBrk="1" hangingPunct="1"/>
              <a:r>
                <a:rPr lang="en-GB" sz="1400" b="1" dirty="0">
                  <a:solidFill>
                    <a:schemeClr val="bg1"/>
                  </a:solidFill>
                </a:rPr>
                <a:t>LOCAL ECONOMIC DEVELOPMENT</a:t>
              </a:r>
            </a:p>
          </p:txBody>
        </p:sp>
      </p:grpSp>
    </p:spTree>
    <p:extLst>
      <p:ext uri="{BB962C8B-B14F-4D97-AF65-F5344CB8AC3E}">
        <p14:creationId xmlns:p14="http://schemas.microsoft.com/office/powerpoint/2010/main" val="363364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graphicEl>
                                              <a:dgm id="{57EF2267-1707-4B8C-AED9-E4838565C962}"/>
                                            </p:graphicEl>
                                          </p:spTgt>
                                        </p:tgtEl>
                                        <p:attrNameLst>
                                          <p:attrName>style.visibility</p:attrName>
                                        </p:attrNameLst>
                                      </p:cBhvr>
                                      <p:to>
                                        <p:strVal val="visible"/>
                                      </p:to>
                                    </p:set>
                                    <p:animEffect transition="in" filter="fade">
                                      <p:cBhvr>
                                        <p:cTn id="12" dur="1000"/>
                                        <p:tgtEl>
                                          <p:spTgt spid="6">
                                            <p:graphicEl>
                                              <a:dgm id="{57EF2267-1707-4B8C-AED9-E4838565C962}"/>
                                            </p:graphicEl>
                                          </p:spTgt>
                                        </p:tgtEl>
                                      </p:cBhvr>
                                    </p:animEffect>
                                    <p:anim calcmode="lin" valueType="num">
                                      <p:cBhvr>
                                        <p:cTn id="13" dur="1000" fill="hold"/>
                                        <p:tgtEl>
                                          <p:spTgt spid="6">
                                            <p:graphicEl>
                                              <a:dgm id="{57EF2267-1707-4B8C-AED9-E4838565C962}"/>
                                            </p:graphicEl>
                                          </p:spTgt>
                                        </p:tgtEl>
                                        <p:attrNameLst>
                                          <p:attrName>ppt_x</p:attrName>
                                        </p:attrNameLst>
                                      </p:cBhvr>
                                      <p:tavLst>
                                        <p:tav tm="0">
                                          <p:val>
                                            <p:strVal val="#ppt_x"/>
                                          </p:val>
                                        </p:tav>
                                        <p:tav tm="100000">
                                          <p:val>
                                            <p:strVal val="#ppt_x"/>
                                          </p:val>
                                        </p:tav>
                                      </p:tavLst>
                                    </p:anim>
                                    <p:anim calcmode="lin" valueType="num">
                                      <p:cBhvr>
                                        <p:cTn id="14" dur="1000" fill="hold"/>
                                        <p:tgtEl>
                                          <p:spTgt spid="6">
                                            <p:graphicEl>
                                              <a:dgm id="{57EF2267-1707-4B8C-AED9-E4838565C962}"/>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graphicEl>
                                              <a:dgm id="{72073180-52DB-4EF7-8397-9C8EEF09D3C5}"/>
                                            </p:graphicEl>
                                          </p:spTgt>
                                        </p:tgtEl>
                                        <p:attrNameLst>
                                          <p:attrName>style.visibility</p:attrName>
                                        </p:attrNameLst>
                                      </p:cBhvr>
                                      <p:to>
                                        <p:strVal val="visible"/>
                                      </p:to>
                                    </p:set>
                                    <p:animEffect transition="in" filter="fade">
                                      <p:cBhvr>
                                        <p:cTn id="19" dur="1000"/>
                                        <p:tgtEl>
                                          <p:spTgt spid="6">
                                            <p:graphicEl>
                                              <a:dgm id="{72073180-52DB-4EF7-8397-9C8EEF09D3C5}"/>
                                            </p:graphicEl>
                                          </p:spTgt>
                                        </p:tgtEl>
                                      </p:cBhvr>
                                    </p:animEffect>
                                    <p:anim calcmode="lin" valueType="num">
                                      <p:cBhvr>
                                        <p:cTn id="20" dur="1000" fill="hold"/>
                                        <p:tgtEl>
                                          <p:spTgt spid="6">
                                            <p:graphicEl>
                                              <a:dgm id="{72073180-52DB-4EF7-8397-9C8EEF09D3C5}"/>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72073180-52DB-4EF7-8397-9C8EEF09D3C5}"/>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C5E62DA2-736E-4A28-81B4-9FBD27B2397A}"/>
                                            </p:graphicEl>
                                          </p:spTgt>
                                        </p:tgtEl>
                                        <p:attrNameLst>
                                          <p:attrName>style.visibility</p:attrName>
                                        </p:attrNameLst>
                                      </p:cBhvr>
                                      <p:to>
                                        <p:strVal val="visible"/>
                                      </p:to>
                                    </p:set>
                                    <p:animEffect transition="in" filter="fade">
                                      <p:cBhvr>
                                        <p:cTn id="26" dur="1000"/>
                                        <p:tgtEl>
                                          <p:spTgt spid="6">
                                            <p:graphicEl>
                                              <a:dgm id="{C5E62DA2-736E-4A28-81B4-9FBD27B2397A}"/>
                                            </p:graphicEl>
                                          </p:spTgt>
                                        </p:tgtEl>
                                      </p:cBhvr>
                                    </p:animEffect>
                                    <p:anim calcmode="lin" valueType="num">
                                      <p:cBhvr>
                                        <p:cTn id="27" dur="1000" fill="hold"/>
                                        <p:tgtEl>
                                          <p:spTgt spid="6">
                                            <p:graphicEl>
                                              <a:dgm id="{C5E62DA2-736E-4A28-81B4-9FBD27B2397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C5E62DA2-736E-4A28-81B4-9FBD27B2397A}"/>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graphicEl>
                                              <a:dgm id="{09F9246A-7850-4EF9-8E00-FF86F8AD4FAF}"/>
                                            </p:graphicEl>
                                          </p:spTgt>
                                        </p:tgtEl>
                                        <p:attrNameLst>
                                          <p:attrName>style.visibility</p:attrName>
                                        </p:attrNameLst>
                                      </p:cBhvr>
                                      <p:to>
                                        <p:strVal val="visible"/>
                                      </p:to>
                                    </p:set>
                                    <p:animEffect transition="in" filter="fade">
                                      <p:cBhvr>
                                        <p:cTn id="33" dur="1000"/>
                                        <p:tgtEl>
                                          <p:spTgt spid="6">
                                            <p:graphicEl>
                                              <a:dgm id="{09F9246A-7850-4EF9-8E00-FF86F8AD4FAF}"/>
                                            </p:graphicEl>
                                          </p:spTgt>
                                        </p:tgtEl>
                                      </p:cBhvr>
                                    </p:animEffect>
                                    <p:anim calcmode="lin" valueType="num">
                                      <p:cBhvr>
                                        <p:cTn id="34" dur="1000" fill="hold"/>
                                        <p:tgtEl>
                                          <p:spTgt spid="6">
                                            <p:graphicEl>
                                              <a:dgm id="{09F9246A-7850-4EF9-8E00-FF86F8AD4FAF}"/>
                                            </p:graphicEl>
                                          </p:spTgt>
                                        </p:tgtEl>
                                        <p:attrNameLst>
                                          <p:attrName>ppt_x</p:attrName>
                                        </p:attrNameLst>
                                      </p:cBhvr>
                                      <p:tavLst>
                                        <p:tav tm="0">
                                          <p:val>
                                            <p:strVal val="#ppt_x"/>
                                          </p:val>
                                        </p:tav>
                                        <p:tav tm="100000">
                                          <p:val>
                                            <p:strVal val="#ppt_x"/>
                                          </p:val>
                                        </p:tav>
                                      </p:tavLst>
                                    </p:anim>
                                    <p:anim calcmode="lin" valueType="num">
                                      <p:cBhvr>
                                        <p:cTn id="35" dur="1000" fill="hold"/>
                                        <p:tgtEl>
                                          <p:spTgt spid="6">
                                            <p:graphicEl>
                                              <a:dgm id="{09F9246A-7850-4EF9-8E00-FF86F8AD4FAF}"/>
                                            </p:graphic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
                                            <p:graphicEl>
                                              <a:dgm id="{0B84EFDD-6FAA-41BD-B7D0-507988EE04C1}"/>
                                            </p:graphicEl>
                                          </p:spTgt>
                                        </p:tgtEl>
                                        <p:attrNameLst>
                                          <p:attrName>style.visibility</p:attrName>
                                        </p:attrNameLst>
                                      </p:cBhvr>
                                      <p:to>
                                        <p:strVal val="visible"/>
                                      </p:to>
                                    </p:set>
                                    <p:animEffect transition="in" filter="fade">
                                      <p:cBhvr>
                                        <p:cTn id="40" dur="1000"/>
                                        <p:tgtEl>
                                          <p:spTgt spid="6">
                                            <p:graphicEl>
                                              <a:dgm id="{0B84EFDD-6FAA-41BD-B7D0-507988EE04C1}"/>
                                            </p:graphicEl>
                                          </p:spTgt>
                                        </p:tgtEl>
                                      </p:cBhvr>
                                    </p:animEffect>
                                    <p:anim calcmode="lin" valueType="num">
                                      <p:cBhvr>
                                        <p:cTn id="41" dur="1000" fill="hold"/>
                                        <p:tgtEl>
                                          <p:spTgt spid="6">
                                            <p:graphicEl>
                                              <a:dgm id="{0B84EFDD-6FAA-41BD-B7D0-507988EE04C1}"/>
                                            </p:graphicEl>
                                          </p:spTgt>
                                        </p:tgtEl>
                                        <p:attrNameLst>
                                          <p:attrName>ppt_x</p:attrName>
                                        </p:attrNameLst>
                                      </p:cBhvr>
                                      <p:tavLst>
                                        <p:tav tm="0">
                                          <p:val>
                                            <p:strVal val="#ppt_x"/>
                                          </p:val>
                                        </p:tav>
                                        <p:tav tm="100000">
                                          <p:val>
                                            <p:strVal val="#ppt_x"/>
                                          </p:val>
                                        </p:tav>
                                      </p:tavLst>
                                    </p:anim>
                                    <p:anim calcmode="lin" valueType="num">
                                      <p:cBhvr>
                                        <p:cTn id="42" dur="1000" fill="hold"/>
                                        <p:tgtEl>
                                          <p:spTgt spid="6">
                                            <p:graphicEl>
                                              <a:dgm id="{0B84EFDD-6FAA-41BD-B7D0-507988EE04C1}"/>
                                            </p:graphic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randombar(horizontal)">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99734" y="332656"/>
            <a:ext cx="8488754" cy="720080"/>
          </a:xfrm>
        </p:spPr>
        <p:txBody>
          <a:bodyPr/>
          <a:lstStyle/>
          <a:p>
            <a:r>
              <a:rPr lang="en-GB" sz="2400" dirty="0"/>
              <a:t>Institutionalization of TREE in the Philippines</a:t>
            </a:r>
          </a:p>
        </p:txBody>
      </p:sp>
      <p:sp>
        <p:nvSpPr>
          <p:cNvPr id="4" name="Content Placeholder 3"/>
          <p:cNvSpPr>
            <a:spLocks noGrp="1"/>
          </p:cNvSpPr>
          <p:nvPr>
            <p:ph sz="quarter" idx="13"/>
          </p:nvPr>
        </p:nvSpPr>
        <p:spPr>
          <a:xfrm>
            <a:off x="1787430" y="1272235"/>
            <a:ext cx="4424893" cy="4749053"/>
          </a:xfrm>
        </p:spPr>
        <p:txBody>
          <a:bodyPr/>
          <a:lstStyle/>
          <a:p>
            <a:r>
              <a:rPr lang="en-GB" sz="1600" dirty="0"/>
              <a:t>Applicability of TREE in the Mindanao region</a:t>
            </a:r>
          </a:p>
          <a:p>
            <a:r>
              <a:rPr lang="en-GB" sz="1600" dirty="0"/>
              <a:t>Comprehensive approach to employment or self-employment and rural economic development</a:t>
            </a:r>
          </a:p>
          <a:p>
            <a:r>
              <a:rPr lang="en-GB" sz="1600" dirty="0"/>
              <a:t>From training tool to strategy for rural or local economic development</a:t>
            </a:r>
          </a:p>
          <a:p>
            <a:r>
              <a:rPr lang="en-GB" sz="1600" dirty="0"/>
              <a:t>Continuous utilization of TREE tools and methodology by training providers in the region:</a:t>
            </a:r>
          </a:p>
          <a:p>
            <a:pPr lvl="1"/>
            <a:r>
              <a:rPr lang="en-GB" sz="1600" i="1" dirty="0"/>
              <a:t>TESDA-ARMM</a:t>
            </a:r>
          </a:p>
          <a:p>
            <a:pPr lvl="1"/>
            <a:r>
              <a:rPr lang="en-GB" sz="1600" i="1" dirty="0"/>
              <a:t>Other vocational training providers</a:t>
            </a:r>
          </a:p>
        </p:txBody>
      </p:sp>
      <p:pic>
        <p:nvPicPr>
          <p:cNvPr id="9" name="Picture 4" descr="Risultati immagini per youtube logo transparent backgroun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53538" y="6219750"/>
            <a:ext cx="1148850" cy="6382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999656" y="6308043"/>
            <a:ext cx="6912768" cy="461665"/>
          </a:xfrm>
          <a:prstGeom prst="rect">
            <a:avLst/>
          </a:prstGeom>
        </p:spPr>
        <p:txBody>
          <a:bodyPr wrap="square">
            <a:spAutoFit/>
          </a:bodyPr>
          <a:lstStyle/>
          <a:p>
            <a:r>
              <a:rPr lang="en-GB" sz="1200" dirty="0"/>
              <a:t>Breaking Through Poverty: The TREE Project in the Philippines</a:t>
            </a:r>
          </a:p>
          <a:p>
            <a:r>
              <a:rPr lang="en-GB" sz="1200" dirty="0">
                <a:hlinkClick r:id="rId4"/>
              </a:rPr>
              <a:t>https://www.youtube.com/watch?v=QRcUA_kGISQ</a:t>
            </a:r>
            <a:r>
              <a:rPr lang="en-GB" sz="1200" dirty="0"/>
              <a:t> </a:t>
            </a:r>
          </a:p>
        </p:txBody>
      </p:sp>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12322" y="1339491"/>
            <a:ext cx="4427984" cy="3411376"/>
          </a:xfrm>
          <a:prstGeom prst="rect">
            <a:avLst/>
          </a:prstGeom>
        </p:spPr>
      </p:pic>
    </p:spTree>
    <p:extLst>
      <p:ext uri="{BB962C8B-B14F-4D97-AF65-F5344CB8AC3E}">
        <p14:creationId xmlns:p14="http://schemas.microsoft.com/office/powerpoint/2010/main" val="243861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videos of TREE applications</a:t>
            </a:r>
          </a:p>
        </p:txBody>
      </p:sp>
      <p:sp>
        <p:nvSpPr>
          <p:cNvPr id="4" name="Rectangle 3"/>
          <p:cNvSpPr/>
          <p:nvPr/>
        </p:nvSpPr>
        <p:spPr>
          <a:xfrm>
            <a:off x="2456010" y="2914640"/>
            <a:ext cx="2900374" cy="646331"/>
          </a:xfrm>
          <a:prstGeom prst="rect">
            <a:avLst/>
          </a:prstGeom>
        </p:spPr>
        <p:txBody>
          <a:bodyPr wrap="square">
            <a:spAutoFit/>
          </a:bodyPr>
          <a:lstStyle/>
          <a:p>
            <a:r>
              <a:rPr lang="en-GB" sz="1200" dirty="0"/>
              <a:t>The TREE of life: Skills for Youth Employment and Rural Development Programme</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66767" y="1203321"/>
            <a:ext cx="2872130" cy="1613655"/>
          </a:xfrm>
          <a:prstGeom prst="rect">
            <a:avLst/>
          </a:prstGeom>
        </p:spPr>
      </p:pic>
      <p:pic>
        <p:nvPicPr>
          <p:cNvPr id="6" name="Picture 4" descr="Risultati immagini per youtube logo transparent backgroun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53538" y="6219750"/>
            <a:ext cx="1148850" cy="6382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920922" y="6308042"/>
            <a:ext cx="4572000" cy="600164"/>
          </a:xfrm>
          <a:prstGeom prst="rect">
            <a:avLst/>
          </a:prstGeom>
        </p:spPr>
        <p:txBody>
          <a:bodyPr>
            <a:spAutoFit/>
          </a:bodyPr>
          <a:lstStyle/>
          <a:p>
            <a:r>
              <a:rPr lang="en-GB" sz="1100" dirty="0">
                <a:hlinkClick r:id="rId5"/>
              </a:rPr>
              <a:t>https://www.youtube.com/watch?v=I_3UAMtEGrM</a:t>
            </a:r>
            <a:endParaRPr lang="en-GB" sz="1100" dirty="0"/>
          </a:p>
          <a:p>
            <a:r>
              <a:rPr lang="en-GB" sz="1100" dirty="0">
                <a:hlinkClick r:id="rId6"/>
              </a:rPr>
              <a:t>https://www.youtube.com/watch?v=QRcUA_kGISQ</a:t>
            </a:r>
            <a:endParaRPr lang="en-GB" sz="1100" dirty="0"/>
          </a:p>
          <a:p>
            <a:r>
              <a:rPr lang="en-GB" sz="1100" dirty="0">
                <a:hlinkClick r:id="rId7"/>
              </a:rPr>
              <a:t>https://www.youtube.com/watch?time_continue=55&amp;v=uuAPC9dPbh0</a:t>
            </a:r>
            <a:r>
              <a:rPr lang="en-GB" sz="1100" dirty="0"/>
              <a:t>  </a:t>
            </a:r>
          </a:p>
        </p:txBody>
      </p:sp>
      <p:pic>
        <p:nvPicPr>
          <p:cNvPr id="8" name="Picture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41152" y="2491308"/>
            <a:ext cx="2185763" cy="1668974"/>
          </a:xfrm>
          <a:prstGeom prst="rect">
            <a:avLst/>
          </a:prstGeom>
        </p:spPr>
      </p:pic>
      <p:sp>
        <p:nvSpPr>
          <p:cNvPr id="9" name="Rectangle 8"/>
          <p:cNvSpPr/>
          <p:nvPr/>
        </p:nvSpPr>
        <p:spPr>
          <a:xfrm>
            <a:off x="5341152" y="4244029"/>
            <a:ext cx="2311245" cy="646331"/>
          </a:xfrm>
          <a:prstGeom prst="rect">
            <a:avLst/>
          </a:prstGeom>
        </p:spPr>
        <p:txBody>
          <a:bodyPr wrap="square">
            <a:spAutoFit/>
          </a:bodyPr>
          <a:lstStyle/>
          <a:p>
            <a:r>
              <a:rPr lang="en-GB" sz="1200" dirty="0"/>
              <a:t>Breaking Through Poverty: </a:t>
            </a:r>
          </a:p>
          <a:p>
            <a:r>
              <a:rPr lang="en-GB" sz="1200" dirty="0"/>
              <a:t>the TREE Project</a:t>
            </a:r>
          </a:p>
          <a:p>
            <a:r>
              <a:rPr lang="en-GB" sz="1200" dirty="0"/>
              <a:t>in the Philippines </a:t>
            </a:r>
          </a:p>
        </p:txBody>
      </p:sp>
      <p:pic>
        <p:nvPicPr>
          <p:cNvPr id="10" name="Picture 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64326" y="3885842"/>
            <a:ext cx="2811733" cy="1639889"/>
          </a:xfrm>
          <a:prstGeom prst="rect">
            <a:avLst/>
          </a:prstGeom>
        </p:spPr>
      </p:pic>
      <p:sp>
        <p:nvSpPr>
          <p:cNvPr id="11" name="Rectangle 10"/>
          <p:cNvSpPr/>
          <p:nvPr/>
        </p:nvSpPr>
        <p:spPr>
          <a:xfrm>
            <a:off x="7722692" y="5533819"/>
            <a:ext cx="2506642" cy="646331"/>
          </a:xfrm>
          <a:prstGeom prst="rect">
            <a:avLst/>
          </a:prstGeom>
        </p:spPr>
        <p:txBody>
          <a:bodyPr wrap="square">
            <a:spAutoFit/>
          </a:bodyPr>
          <a:lstStyle/>
          <a:p>
            <a:r>
              <a:rPr lang="fr-FR" sz="1200" dirty="0">
                <a:latin typeface="Roboto"/>
              </a:rPr>
              <a:t>Développer les compétences des jeunes dans le milieu rural et le secteur informel</a:t>
            </a:r>
          </a:p>
        </p:txBody>
      </p:sp>
    </p:spTree>
    <p:extLst>
      <p:ext uri="{BB962C8B-B14F-4D97-AF65-F5344CB8AC3E}">
        <p14:creationId xmlns:p14="http://schemas.microsoft.com/office/powerpoint/2010/main" val="15229186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
  <p:tag name="ARTICULATE_DESIGN_ID_INSIDE 01" val="h1HIXlRo"/>
  <p:tag name="ARTICULATE_SLIDE_THUMBNAIL_REFRESH" val="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nside 01">
  <a:themeElements>
    <a:clrScheme name="ITICILO style">
      <a:dk1>
        <a:srgbClr val="000000"/>
      </a:dk1>
      <a:lt1>
        <a:srgbClr val="FFFFFF"/>
      </a:lt1>
      <a:dk2>
        <a:srgbClr val="000000"/>
      </a:dk2>
      <a:lt2>
        <a:srgbClr val="808080"/>
      </a:lt2>
      <a:accent1>
        <a:srgbClr val="BBE0E3"/>
      </a:accent1>
      <a:accent2>
        <a:srgbClr val="6AB072"/>
      </a:accent2>
      <a:accent3>
        <a:srgbClr val="E67B1B"/>
      </a:accent3>
      <a:accent4>
        <a:srgbClr val="A43D4E"/>
      </a:accent4>
      <a:accent5>
        <a:srgbClr val="7B289E"/>
      </a:accent5>
      <a:accent6>
        <a:srgbClr val="154F98"/>
      </a:accent6>
      <a:hlink>
        <a:srgbClr val="009999"/>
      </a:hlink>
      <a:folHlink>
        <a:srgbClr val="99CC00"/>
      </a:folHlink>
    </a:clrScheme>
    <a:fontScheme name="inside 01">
      <a:majorFont>
        <a:latin typeface="Verdana"/>
        <a:ea typeface="Arial Unicode MS"/>
        <a:cs typeface="Arial Unicode MS"/>
      </a:majorFont>
      <a:minorFont>
        <a:latin typeface="Verdana"/>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effectLst/>
      </a:spPr>
      <a:bodyPr anchor="ctr"/>
      <a:lstStyle>
        <a:defPPr eaLnBrk="1" hangingPunct="1">
          <a:defRPr sz="1400" i="0" noProof="0" dirty="0">
            <a:solidFill>
              <a:srgbClr val="B11B86"/>
            </a:solidFill>
            <a:cs typeface="Arial" charset="0"/>
          </a:defRPr>
        </a:defPPr>
      </a:lstStyle>
    </a:txDef>
  </a:objectDefaults>
  <a:extraClrSchemeLst>
    <a:extraClrScheme>
      <a:clrScheme name="inside 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side 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side 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side 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side 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side 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side 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side 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side 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side 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side 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side 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side 01 13">
        <a:dk1>
          <a:srgbClr val="000000"/>
        </a:dk1>
        <a:lt1>
          <a:srgbClr val="FFFFFF"/>
        </a:lt1>
        <a:dk2>
          <a:srgbClr val="FFFF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605446CC665A48A81EE6EB83C8EB71" ma:contentTypeVersion="12" ma:contentTypeDescription="Create a new document." ma:contentTypeScope="" ma:versionID="6dc42404172279c3f99301b6991f2b05">
  <xsd:schema xmlns:xsd="http://www.w3.org/2001/XMLSchema" xmlns:xs="http://www.w3.org/2001/XMLSchema" xmlns:p="http://schemas.microsoft.com/office/2006/metadata/properties" xmlns:ns2="db2ac159-ab1f-4eee-9445-534d17aac9c4" xmlns:ns3="d6b2250c-dc3b-4a20-965d-62ac2eebb400" targetNamespace="http://schemas.microsoft.com/office/2006/metadata/properties" ma:root="true" ma:fieldsID="6850e83058afa7e3d4e3a66d01c7d4d1" ns2:_="" ns3:_="">
    <xsd:import namespace="db2ac159-ab1f-4eee-9445-534d17aac9c4"/>
    <xsd:import namespace="d6b2250c-dc3b-4a20-965d-62ac2eebb40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2ac159-ab1f-4eee-9445-534d17aac9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10ffe1f-c839-4a66-9ae8-9a2945e4919f"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b2250c-dc3b-4a20-965d-62ac2eebb40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4be6eda-18b1-42e9-b4e0-71b0bcc67b73}" ma:internalName="TaxCatchAll" ma:showField="CatchAllData" ma:web="d6b2250c-dc3b-4a20-965d-62ac2eebb4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b2ac159-ab1f-4eee-9445-534d17aac9c4">
      <Terms xmlns="http://schemas.microsoft.com/office/infopath/2007/PartnerControls"/>
    </lcf76f155ced4ddcb4097134ff3c332f>
    <TaxCatchAll xmlns="d6b2250c-dc3b-4a20-965d-62ac2eebb400" xsi:nil="true"/>
  </documentManagement>
</p:properties>
</file>

<file path=customXml/itemProps1.xml><?xml version="1.0" encoding="utf-8"?>
<ds:datastoreItem xmlns:ds="http://schemas.openxmlformats.org/officeDocument/2006/customXml" ds:itemID="{AF202F59-EA06-4EB6-9D01-120A21279CE5}"/>
</file>

<file path=customXml/itemProps2.xml><?xml version="1.0" encoding="utf-8"?>
<ds:datastoreItem xmlns:ds="http://schemas.openxmlformats.org/officeDocument/2006/customXml" ds:itemID="{1C60E7DB-D220-4C27-B036-95FF68E9D045}"/>
</file>

<file path=customXml/itemProps3.xml><?xml version="1.0" encoding="utf-8"?>
<ds:datastoreItem xmlns:ds="http://schemas.openxmlformats.org/officeDocument/2006/customXml" ds:itemID="{FDA66E36-7977-4CD3-9763-CB0A6B320231}"/>
</file>

<file path=docProps/app.xml><?xml version="1.0" encoding="utf-8"?>
<Properties xmlns="http://schemas.openxmlformats.org/officeDocument/2006/extended-properties" xmlns:vt="http://schemas.openxmlformats.org/officeDocument/2006/docPropsVTypes">
  <Template/>
  <TotalTime>0</TotalTime>
  <Words>2806</Words>
  <Application>Microsoft Office PowerPoint</Application>
  <PresentationFormat>Widescreen</PresentationFormat>
  <Paragraphs>260</Paragraphs>
  <Slides>11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Britannic Bold</vt:lpstr>
      <vt:lpstr>Calibri</vt:lpstr>
      <vt:lpstr>Roboto</vt:lpstr>
      <vt:lpstr>Verdana</vt:lpstr>
      <vt:lpstr>Wingdings</vt:lpstr>
      <vt:lpstr>inside 01</vt:lpstr>
      <vt:lpstr>TRAINING FOR RURAL ECONOMIC EMPOWERMENT (TREE) </vt:lpstr>
      <vt:lpstr>Rural employment and informality – reality check</vt:lpstr>
      <vt:lpstr>Rural employment and informality</vt:lpstr>
      <vt:lpstr>What is TREE?</vt:lpstr>
      <vt:lpstr>PowerPoint Presentation</vt:lpstr>
      <vt:lpstr>Empowerment through a multi-level approach</vt:lpstr>
      <vt:lpstr>TREE processes and mainstreamed elements</vt:lpstr>
      <vt:lpstr>Institutionalization of TREE in the Philippines</vt:lpstr>
      <vt:lpstr>Some videos of TREE applications</vt:lpstr>
      <vt:lpstr>TREEpedia</vt:lpstr>
      <vt:lpstr>Structure of TREE methodology</vt:lpstr>
    </vt:vector>
  </TitlesOfParts>
  <Company>ITC of the ILO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LFIORE</dc:creator>
  <cp:lastModifiedBy>Magnat, Julien</cp:lastModifiedBy>
  <cp:revision>452</cp:revision>
  <cp:lastPrinted>2013-05-11T13:24:19Z</cp:lastPrinted>
  <dcterms:created xsi:type="dcterms:W3CDTF">2011-11-13T21:20:19Z</dcterms:created>
  <dcterms:modified xsi:type="dcterms:W3CDTF">2023-03-27T09:16:17Z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D98A665E-B088-400C-BE49-9FF1F77C6CE8</vt:lpwstr>
  </property>
  <property fmtid="{D5CDD505-2E9C-101B-9397-08002B2CF9AE}" pid="3" name="ArticulatePath">
    <vt:lpwstr>SSEA Korea_template PPT EN +KR</vt:lpwstr>
  </property>
  <property fmtid="{D5CDD505-2E9C-101B-9397-08002B2CF9AE}" pid="4" name="ContentTypeId">
    <vt:lpwstr>0x0101000E605446CC665A48A81EE6EB83C8EB71</vt:lpwstr>
  </property>
</Properties>
</file>